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69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03:2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7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ide/" TargetMode="External"/><Relationship Id="rId13" Type="http://schemas.openxmlformats.org/officeDocument/2006/relationships/hyperlink" Target="https://www.postgresql.org/" TargetMode="External"/><Relationship Id="rId3" Type="http://schemas.openxmlformats.org/officeDocument/2006/relationships/hyperlink" Target="https://astah.net/products/astah-professional/" TargetMode="External"/><Relationship Id="rId7" Type="http://schemas.openxmlformats.org/officeDocument/2006/relationships/hyperlink" Target="https://www.jetbrains.com/idea/" TargetMode="External"/><Relationship Id="rId12" Type="http://schemas.openxmlformats.org/officeDocument/2006/relationships/hyperlink" Target="https://www.javascript.com/" TargetMode="External"/><Relationship Id="rId2" Type="http://schemas.openxmlformats.org/officeDocument/2006/relationships/hyperlink" Target="https://www.whats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com/" TargetMode="External"/><Relationship Id="rId11" Type="http://schemas.openxmlformats.org/officeDocument/2006/relationships/hyperlink" Target="https://reactjs.org/" TargetMode="External"/><Relationship Id="rId5" Type="http://schemas.openxmlformats.org/officeDocument/2006/relationships/hyperlink" Target="https://git-scm.com/" TargetMode="External"/><Relationship Id="rId10" Type="http://schemas.openxmlformats.org/officeDocument/2006/relationships/hyperlink" Target="https://spring.io/" TargetMode="External"/><Relationship Id="rId4" Type="http://schemas.openxmlformats.org/officeDocument/2006/relationships/hyperlink" Target="https://online.visual-paradigm.com/" TargetMode="External"/><Relationship Id="rId9" Type="http://schemas.openxmlformats.org/officeDocument/2006/relationships/hyperlink" Target="https://www.java.com/en/" TargetMode="External"/><Relationship Id="rId14" Type="http://schemas.openxmlformats.org/officeDocument/2006/relationships/hyperlink" Target="https://www.pgadmin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ztm.hr/hr/content/1/naslovna/" TargetMode="External"/><Relationship Id="rId2" Type="http://schemas.openxmlformats.org/officeDocument/2006/relationships/hyperlink" Target="https://www.blood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crossblood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B06CE59-5493-471D-B810-92462D76A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hr-HR" dirty="0" err="1">
                <a:solidFill>
                  <a:schemeClr val="tx2"/>
                </a:solidFill>
              </a:rPr>
              <a:t>True</a:t>
            </a:r>
            <a:r>
              <a:rPr lang="hr-HR" dirty="0">
                <a:solidFill>
                  <a:schemeClr val="tx2"/>
                </a:solidFill>
              </a:rPr>
              <a:t> </a:t>
            </a:r>
            <a:r>
              <a:rPr lang="hr-HR" dirty="0" err="1">
                <a:solidFill>
                  <a:schemeClr val="tx2"/>
                </a:solidFill>
              </a:rPr>
              <a:t>Blood</a:t>
            </a:r>
            <a:endParaRPr lang="hr-HR" dirty="0">
              <a:solidFill>
                <a:schemeClr val="tx2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000FB02-9E9A-41F4-9FF0-26BA87061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 fontScale="92500"/>
          </a:bodyPr>
          <a:lstStyle/>
          <a:p>
            <a:pPr algn="l"/>
            <a:r>
              <a:rPr lang="hr-HR" sz="2200" dirty="0">
                <a:solidFill>
                  <a:schemeClr val="tx2"/>
                </a:solidFill>
              </a:rPr>
              <a:t>Web aplikacija za upravljanje bazom donacija krvi</a:t>
            </a:r>
          </a:p>
          <a:p>
            <a:pPr algn="l"/>
            <a:r>
              <a:rPr lang="hr-HR" sz="2200" dirty="0">
                <a:solidFill>
                  <a:schemeClr val="tx2"/>
                </a:solidFill>
              </a:rPr>
              <a:t>Razvojni tim </a:t>
            </a:r>
            <a:r>
              <a:rPr lang="hr-HR" sz="2200" b="1" i="1" dirty="0" err="1">
                <a:solidFill>
                  <a:schemeClr val="tx2"/>
                </a:solidFill>
              </a:rPr>
              <a:t>IllidimusDigitis</a:t>
            </a:r>
            <a:endParaRPr lang="hr-HR" sz="2200" b="1" i="1" dirty="0">
              <a:solidFill>
                <a:schemeClr val="tx2"/>
              </a:solidFill>
            </a:endParaRPr>
          </a:p>
          <a:p>
            <a:pPr algn="l"/>
            <a:r>
              <a:rPr lang="hr-HR" sz="2200" dirty="0">
                <a:solidFill>
                  <a:schemeClr val="tx2"/>
                </a:solidFill>
              </a:rPr>
              <a:t>Programsko inženjerstvo, </a:t>
            </a:r>
            <a:r>
              <a:rPr lang="hr-HR" sz="2200" dirty="0" err="1">
                <a:solidFill>
                  <a:schemeClr val="tx2"/>
                </a:solidFill>
              </a:rPr>
              <a:t>ak.god</a:t>
            </a:r>
            <a:r>
              <a:rPr lang="hr-HR" sz="2200" dirty="0">
                <a:solidFill>
                  <a:schemeClr val="tx2"/>
                </a:solidFill>
              </a:rPr>
              <a:t>. 2021./2022.</a:t>
            </a:r>
          </a:p>
        </p:txBody>
      </p:sp>
      <p:pic>
        <p:nvPicPr>
          <p:cNvPr id="4" name="Picture 3" descr="Oil drops floating in water with a red background">
            <a:extLst>
              <a:ext uri="{FF2B5EF4-FFF2-40B4-BE49-F238E27FC236}">
                <a16:creationId xmlns:a16="http://schemas.microsoft.com/office/drawing/2014/main" id="{1484B487-1D7C-410C-8094-87C7A23C1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1" r="24212" b="-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E874C2-0E1F-43F6-9F89-D41CE7D5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173B56-7035-4DC1-9318-F46DBA37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A67B4E0-9D1D-4BEE-A8CE-8520EF65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722"/>
            <a:ext cx="10115550" cy="5803300"/>
          </a:xfrm>
          <a:prstGeom prst="rect">
            <a:avLst/>
          </a:prstGeom>
        </p:spPr>
      </p:pic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C19AB777-88F6-4974-AAC1-9BE85DB1AC59}"/>
              </a:ext>
            </a:extLst>
          </p:cNvPr>
          <p:cNvCxnSpPr/>
          <p:nvPr/>
        </p:nvCxnSpPr>
        <p:spPr>
          <a:xfrm flipH="1">
            <a:off x="7392138" y="2409953"/>
            <a:ext cx="110970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0E19C111-3D16-4103-9A36-A8115EE8A15A}"/>
              </a:ext>
            </a:extLst>
          </p:cNvPr>
          <p:cNvCxnSpPr/>
          <p:nvPr/>
        </p:nvCxnSpPr>
        <p:spPr>
          <a:xfrm flipH="1">
            <a:off x="7946993" y="2912935"/>
            <a:ext cx="110970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7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67E22F-CD78-4093-A69C-D0AE8C54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786" y="3165713"/>
            <a:ext cx="9016013" cy="1325563"/>
          </a:xfrm>
        </p:spPr>
        <p:txBody>
          <a:bodyPr>
            <a:normAutofit fontScale="90000"/>
          </a:bodyPr>
          <a:lstStyle/>
          <a:p>
            <a:r>
              <a:rPr lang="hr-HR" dirty="0"/>
              <a:t>Primjer 2. – Pregled količina krvi (bilo koji korisnik)</a:t>
            </a: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6273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3541E5-12C7-49FA-AAA6-98EB2879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B4B81A-9BEB-4260-8D01-2027F7ED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D95B417-46F8-4319-AA3A-E060C8F4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35" y="363100"/>
            <a:ext cx="8268949" cy="57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4085A3-F3CF-449A-99F0-761FFF7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8351FE6-ED07-4353-AC9B-83745D20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0033770-86B9-416C-8840-594F09B3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99" y="365760"/>
            <a:ext cx="8155510" cy="58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547842-65F3-4B1A-8D98-D1A21A95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r-HR" dirty="0"/>
              <a:t>Nefunkcionalni zahtjevi i zahtjevi domene primjene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E7B7D3-350B-47B2-A292-733C34B2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48"/>
            <a:ext cx="10515600" cy="4895907"/>
          </a:xfrm>
        </p:spPr>
        <p:txBody>
          <a:bodyPr>
            <a:normAutofit lnSpcReduction="10000"/>
          </a:bodyPr>
          <a:lstStyle/>
          <a:p>
            <a:r>
              <a:rPr lang="hr-HR" dirty="0"/>
              <a:t>Svaki korisnik se treba ovjeravati korisničkim imenom i lozinkom.</a:t>
            </a:r>
          </a:p>
          <a:p>
            <a:r>
              <a:rPr lang="hr-HR" dirty="0"/>
              <a:t>Sustav treba omogućiti rad više korisnika u stvarnom vremenu.</a:t>
            </a:r>
          </a:p>
          <a:p>
            <a:r>
              <a:rPr lang="hr-HR" dirty="0"/>
              <a:t>Veza s bazom podataka treba biti zaštićena.</a:t>
            </a:r>
          </a:p>
          <a:p>
            <a:r>
              <a:rPr lang="hr-HR" dirty="0"/>
              <a:t>Sustav treba podržavati hrvatsku abecedu pri unosu i prikazu tekstualnog sadržaja</a:t>
            </a:r>
          </a:p>
          <a:p>
            <a:r>
              <a:rPr lang="hr-HR" dirty="0"/>
              <a:t> Sustav treba biti implementiran kao web aplikacija koja je prilagođena različitim veličinama ekrana. </a:t>
            </a:r>
          </a:p>
          <a:p>
            <a:r>
              <a:rPr lang="hr-HR" dirty="0"/>
              <a:t>Novi korisnici trebaju dobiti aktivacijski link na svoj mail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640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DDA500-5573-4D94-BA06-D8BFDB58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1B19D35-C871-45CE-84DD-1A93EE4A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Kumunikacija</a:t>
            </a:r>
            <a:r>
              <a:rPr lang="hr-HR" dirty="0"/>
              <a:t>: </a:t>
            </a:r>
            <a:r>
              <a:rPr lang="hr-HR" i="1" dirty="0"/>
              <a:t>WhatsApp</a:t>
            </a:r>
          </a:p>
          <a:p>
            <a:r>
              <a:rPr lang="hr-HR" dirty="0"/>
              <a:t>Izrada UML dijagrama: </a:t>
            </a:r>
            <a:r>
              <a:rPr lang="hr-HR" i="1" dirty="0" err="1"/>
              <a:t>Astah</a:t>
            </a:r>
            <a:r>
              <a:rPr lang="hr-HR" i="1" dirty="0"/>
              <a:t> Professional</a:t>
            </a:r>
            <a:r>
              <a:rPr lang="hr-HR" dirty="0"/>
              <a:t>, </a:t>
            </a:r>
            <a:r>
              <a:rPr lang="hr-HR" i="1" dirty="0" err="1"/>
              <a:t>Visual</a:t>
            </a:r>
            <a:r>
              <a:rPr lang="hr-HR" i="1" dirty="0"/>
              <a:t> </a:t>
            </a:r>
            <a:r>
              <a:rPr lang="hr-HR" i="1" dirty="0" err="1"/>
              <a:t>Paradigm</a:t>
            </a:r>
            <a:endParaRPr lang="hr-HR" i="1" dirty="0"/>
          </a:p>
          <a:p>
            <a:r>
              <a:rPr lang="hr-HR" dirty="0"/>
              <a:t>Upravljanje izvornim kodom: </a:t>
            </a:r>
            <a:r>
              <a:rPr lang="hr-HR" i="1" dirty="0" err="1"/>
              <a:t>Git</a:t>
            </a:r>
            <a:r>
              <a:rPr lang="hr-HR" dirty="0"/>
              <a:t>, </a:t>
            </a:r>
            <a:r>
              <a:rPr lang="hr-HR" i="1" dirty="0" err="1"/>
              <a:t>GitLab</a:t>
            </a:r>
            <a:endParaRPr lang="hr-HR" i="1" dirty="0"/>
          </a:p>
          <a:p>
            <a:r>
              <a:rPr lang="hr-HR" dirty="0"/>
              <a:t>Razvojno okruženje: </a:t>
            </a:r>
            <a:r>
              <a:rPr lang="hr-HR" i="1" dirty="0" err="1"/>
              <a:t>IntelliJ</a:t>
            </a:r>
            <a:r>
              <a:rPr lang="hr-HR" i="1" dirty="0"/>
              <a:t> IDEA</a:t>
            </a:r>
            <a:r>
              <a:rPr lang="hr-HR" dirty="0"/>
              <a:t>, </a:t>
            </a:r>
            <a:r>
              <a:rPr lang="hr-HR" i="1" dirty="0" err="1"/>
              <a:t>Eclipse</a:t>
            </a:r>
            <a:endParaRPr lang="hr-HR" i="1" dirty="0"/>
          </a:p>
          <a:p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i="1" dirty="0"/>
              <a:t>Java</a:t>
            </a:r>
            <a:r>
              <a:rPr lang="hr-HR" dirty="0"/>
              <a:t> u sustavu </a:t>
            </a:r>
            <a:r>
              <a:rPr lang="hr-HR" i="1" dirty="0"/>
              <a:t>Java </a:t>
            </a:r>
            <a:r>
              <a:rPr lang="hr-HR" i="1" dirty="0" err="1"/>
              <a:t>Spring</a:t>
            </a:r>
            <a:endParaRPr lang="hr-HR" i="1" dirty="0"/>
          </a:p>
          <a:p>
            <a:r>
              <a:rPr lang="hr-HR" dirty="0" err="1"/>
              <a:t>Frontend</a:t>
            </a:r>
            <a:r>
              <a:rPr lang="hr-HR" dirty="0"/>
              <a:t>: </a:t>
            </a:r>
            <a:r>
              <a:rPr lang="hr-HR" i="1" dirty="0"/>
              <a:t>JavaScript</a:t>
            </a:r>
            <a:r>
              <a:rPr lang="hr-HR" dirty="0"/>
              <a:t> u sustavu </a:t>
            </a:r>
            <a:r>
              <a:rPr lang="hr-HR" i="1" dirty="0" err="1"/>
              <a:t>React</a:t>
            </a:r>
            <a:endParaRPr lang="hr-HR" i="1" dirty="0"/>
          </a:p>
          <a:p>
            <a:r>
              <a:rPr lang="hr-HR" dirty="0"/>
              <a:t>Baze podataka: </a:t>
            </a:r>
            <a:r>
              <a:rPr lang="hr-HR" i="1" dirty="0" err="1"/>
              <a:t>PostgreSQL</a:t>
            </a:r>
            <a:r>
              <a:rPr lang="hr-HR" dirty="0"/>
              <a:t> na </a:t>
            </a:r>
            <a:r>
              <a:rPr lang="hr-HR" i="1" dirty="0" err="1"/>
              <a:t>pgAdmin</a:t>
            </a:r>
            <a:r>
              <a:rPr lang="hr-HR" dirty="0"/>
              <a:t> </a:t>
            </a:r>
            <a:r>
              <a:rPr lang="hr-HR" dirty="0" err="1"/>
              <a:t>plaformi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8376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C81FDB-B7EF-4A28-B013-3959C944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Linkovi na spomenute tehnologije i alate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837A93B-BB17-4F10-894D-1BDF75F5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r-HR" dirty="0">
                <a:hlinkClick r:id="rId2"/>
              </a:rPr>
              <a:t>https://www.whatsapp.com/</a:t>
            </a:r>
            <a:endParaRPr lang="hr-HR" dirty="0"/>
          </a:p>
          <a:p>
            <a:r>
              <a:rPr lang="hr-HR" dirty="0">
                <a:hlinkClick r:id="rId3"/>
              </a:rPr>
              <a:t>https://astah.net/products/astah-professional/</a:t>
            </a:r>
            <a:endParaRPr lang="hr-HR" dirty="0"/>
          </a:p>
          <a:p>
            <a:r>
              <a:rPr lang="hr-HR" dirty="0">
                <a:hlinkClick r:id="rId4"/>
              </a:rPr>
              <a:t>https://online.visual-paradigm.com/</a:t>
            </a:r>
            <a:endParaRPr lang="hr-HR" dirty="0"/>
          </a:p>
          <a:p>
            <a:r>
              <a:rPr lang="hr-HR" dirty="0">
                <a:hlinkClick r:id="rId5"/>
              </a:rPr>
              <a:t>https://git-scm.com/</a:t>
            </a:r>
            <a:endParaRPr lang="hr-HR" dirty="0"/>
          </a:p>
          <a:p>
            <a:r>
              <a:rPr lang="hr-HR" dirty="0">
                <a:hlinkClick r:id="rId6"/>
              </a:rPr>
              <a:t>https://gitlab.com/</a:t>
            </a:r>
            <a:endParaRPr lang="hr-HR" dirty="0"/>
          </a:p>
          <a:p>
            <a:r>
              <a:rPr lang="hr-HR" dirty="0">
                <a:hlinkClick r:id="rId7"/>
              </a:rPr>
              <a:t>https://www.jetbrains.com/idea/</a:t>
            </a:r>
            <a:endParaRPr lang="hr-HR" dirty="0"/>
          </a:p>
          <a:p>
            <a:r>
              <a:rPr lang="hr-HR" dirty="0">
                <a:hlinkClick r:id="rId8"/>
              </a:rPr>
              <a:t>https://www.eclipse.org/ide/</a:t>
            </a:r>
            <a:endParaRPr lang="hr-HR" dirty="0"/>
          </a:p>
          <a:p>
            <a:r>
              <a:rPr lang="hr-HR" dirty="0">
                <a:hlinkClick r:id="rId9"/>
              </a:rPr>
              <a:t>https://www.java.com/en/</a:t>
            </a:r>
            <a:endParaRPr lang="hr-HR" dirty="0"/>
          </a:p>
          <a:p>
            <a:r>
              <a:rPr lang="hr-HR" dirty="0">
                <a:hlinkClick r:id="rId10"/>
              </a:rPr>
              <a:t>https://spring.io/</a:t>
            </a:r>
            <a:endParaRPr lang="hr-HR" dirty="0"/>
          </a:p>
          <a:p>
            <a:r>
              <a:rPr lang="hr-HR" dirty="0">
                <a:hlinkClick r:id="rId11"/>
              </a:rPr>
              <a:t>https://reactjs.org/</a:t>
            </a:r>
            <a:endParaRPr lang="hr-HR" dirty="0"/>
          </a:p>
          <a:p>
            <a:r>
              <a:rPr lang="hr-HR" dirty="0">
                <a:hlinkClick r:id="rId12"/>
              </a:rPr>
              <a:t>https://www.javascript.com/</a:t>
            </a:r>
            <a:endParaRPr lang="hr-HR" dirty="0"/>
          </a:p>
          <a:p>
            <a:r>
              <a:rPr lang="hr-HR" dirty="0">
                <a:hlinkClick r:id="rId13"/>
              </a:rPr>
              <a:t>https://www.postgresql.org/</a:t>
            </a:r>
            <a:endParaRPr lang="hr-HR" dirty="0"/>
          </a:p>
          <a:p>
            <a:r>
              <a:rPr lang="hr-HR" dirty="0">
                <a:hlinkClick r:id="rId14"/>
              </a:rPr>
              <a:t>https://www.pgadmin.org/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146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CD7F2A-2A2B-41E5-9B80-84702BB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23" y="2531911"/>
            <a:ext cx="10515600" cy="1325563"/>
          </a:xfrm>
        </p:spPr>
        <p:txBody>
          <a:bodyPr/>
          <a:lstStyle/>
          <a:p>
            <a:r>
              <a:rPr lang="hr-HR" dirty="0"/>
              <a:t>Arhitektura sustava</a:t>
            </a:r>
          </a:p>
        </p:txBody>
      </p:sp>
    </p:spTree>
    <p:extLst>
      <p:ext uri="{BB962C8B-B14F-4D97-AF65-F5344CB8AC3E}">
        <p14:creationId xmlns:p14="http://schemas.microsoft.com/office/powerpoint/2010/main" val="94773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F584707-01F6-4409-BAC5-1B5453A7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45" y="1796884"/>
            <a:ext cx="5216370" cy="4195763"/>
          </a:xfrm>
        </p:spPr>
        <p:txBody>
          <a:bodyPr/>
          <a:lstStyle/>
          <a:p>
            <a:r>
              <a:rPr lang="hr-HR" dirty="0"/>
              <a:t>Arhitekturu našeg sustava možemo podijeliti na tri podsustava: </a:t>
            </a:r>
          </a:p>
          <a:p>
            <a:pPr lvl="1"/>
            <a:r>
              <a:rPr lang="hr-HR" dirty="0"/>
              <a:t>Web preglednik</a:t>
            </a:r>
          </a:p>
          <a:p>
            <a:pPr lvl="1"/>
            <a:r>
              <a:rPr lang="hr-HR" dirty="0"/>
              <a:t>Baza podataka</a:t>
            </a:r>
          </a:p>
          <a:p>
            <a:pPr lvl="1"/>
            <a:r>
              <a:rPr lang="hr-HR" dirty="0"/>
              <a:t>Web poslužitelj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ED48C13-BC6E-4EC6-8A36-2D235E05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22" y="1832522"/>
            <a:ext cx="5794733" cy="41244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34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16027CC-07A5-42B6-A838-1449C6AC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967206"/>
            <a:ext cx="5142390" cy="4195763"/>
          </a:xfrm>
        </p:spPr>
        <p:txBody>
          <a:bodyPr/>
          <a:lstStyle/>
          <a:p>
            <a:r>
              <a:rPr lang="hr-HR" b="1" dirty="0"/>
              <a:t>Web preglednik </a:t>
            </a:r>
            <a:r>
              <a:rPr lang="hr-HR" dirty="0"/>
              <a:t>je program koji korisniku omogućuje pregled web-stranica i multimedijalnih sadržaja vezanih uz njih. Korisnik putem web preglednika šalje zahtjeve na obradu poslužitelju.</a:t>
            </a:r>
          </a:p>
        </p:txBody>
      </p:sp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1152571B-B033-4E73-A28F-FF3832139AB3}"/>
              </a:ext>
            </a:extLst>
          </p:cNvPr>
          <p:cNvSpPr txBox="1">
            <a:spLocks/>
          </p:cNvSpPr>
          <p:nvPr/>
        </p:nvSpPr>
        <p:spPr>
          <a:xfrm>
            <a:off x="6201793" y="2030829"/>
            <a:ext cx="5142390" cy="419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Baza podataka </a:t>
            </a:r>
            <a:r>
              <a:rPr lang="hr-HR" dirty="0"/>
              <a:t>je zbirka zapisa pohranjenih u računalu na sustavan način, tako da joj se računalni program može obratiti prilikom odgovaranja na problem. Web poslužitelj komunicira s bazom podataka te povlači potrebne zapise iz nje.</a:t>
            </a:r>
          </a:p>
        </p:txBody>
      </p:sp>
    </p:spTree>
    <p:extLst>
      <p:ext uri="{BB962C8B-B14F-4D97-AF65-F5344CB8AC3E}">
        <p14:creationId xmlns:p14="http://schemas.microsoft.com/office/powerpoint/2010/main" val="13705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54E91C-FD8A-4FE9-B17D-22378A83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E6396D-E877-4DF7-B597-E195583C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</a:t>
            </a:r>
          </a:p>
          <a:p>
            <a:r>
              <a:rPr lang="hr-HR" dirty="0"/>
              <a:t>Iskustva</a:t>
            </a:r>
          </a:p>
        </p:txBody>
      </p:sp>
    </p:spTree>
    <p:extLst>
      <p:ext uri="{BB962C8B-B14F-4D97-AF65-F5344CB8AC3E}">
        <p14:creationId xmlns:p14="http://schemas.microsoft.com/office/powerpoint/2010/main" val="171745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950302-B109-408E-AE80-4F275906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70" y="1589103"/>
            <a:ext cx="11505460" cy="5095782"/>
          </a:xfrm>
        </p:spPr>
        <p:txBody>
          <a:bodyPr>
            <a:normAutofit lnSpcReduction="10000"/>
          </a:bodyPr>
          <a:lstStyle/>
          <a:p>
            <a:r>
              <a:rPr lang="hr-HR" b="1" dirty="0"/>
              <a:t>Web poslužitelj </a:t>
            </a:r>
            <a:r>
              <a:rPr lang="hr-HR" dirty="0"/>
              <a:t>je srce našeg sustava. Njegova zadaća je komunikacija klijenta s aplikacijom te bazom podataka. Pri komunikaciji koristi HTTP protokol. Korisnik i aplikacija razmjenjuju HTTP zahtjeve (eng. HTTP </a:t>
            </a:r>
            <a:r>
              <a:rPr lang="hr-HR" dirty="0" err="1"/>
              <a:t>request</a:t>
            </a:r>
            <a:r>
              <a:rPr lang="hr-HR" dirty="0"/>
              <a:t>) i HTTP odgovore (HTTP </a:t>
            </a:r>
            <a:r>
              <a:rPr lang="hr-HR" dirty="0" err="1"/>
              <a:t>response</a:t>
            </a:r>
            <a:r>
              <a:rPr lang="hr-HR" dirty="0"/>
              <a:t>). Radi jednostavnosti, baza podataka je također smještena na poslužitelju.  Korisnik kroz grafičko sučelje, odnosno </a:t>
            </a:r>
            <a:r>
              <a:rPr lang="hr-HR" dirty="0" err="1"/>
              <a:t>frontend</a:t>
            </a:r>
            <a:r>
              <a:rPr lang="hr-HR" dirty="0"/>
              <a:t>,  šalje zahtjeve na REST pristupne točke </a:t>
            </a:r>
            <a:r>
              <a:rPr lang="hr-HR" dirty="0" err="1"/>
              <a:t>backenda</a:t>
            </a:r>
            <a:r>
              <a:rPr lang="hr-HR" dirty="0"/>
              <a:t>. Tada </a:t>
            </a:r>
            <a:r>
              <a:rPr lang="hr-HR" dirty="0" err="1"/>
              <a:t>backend</a:t>
            </a:r>
            <a:r>
              <a:rPr lang="hr-HR" dirty="0"/>
              <a:t> procesuira zahtjev i ako je potrebno komunicira s ˇ bazom podataka. Nakon konstrukcije, </a:t>
            </a:r>
            <a:r>
              <a:rPr lang="hr-HR" dirty="0" err="1"/>
              <a:t>backend</a:t>
            </a:r>
            <a:r>
              <a:rPr lang="hr-HR" dirty="0"/>
              <a:t> šalje odgovor </a:t>
            </a:r>
            <a:r>
              <a:rPr lang="hr-HR" dirty="0" err="1"/>
              <a:t>frontendu</a:t>
            </a:r>
            <a:r>
              <a:rPr lang="hr-HR" dirty="0"/>
              <a:t> u obliku ˇ JSON objekta, a </a:t>
            </a:r>
            <a:r>
              <a:rPr lang="hr-HR" dirty="0" err="1"/>
              <a:t>frontend</a:t>
            </a:r>
            <a:r>
              <a:rPr lang="hr-HR" dirty="0"/>
              <a:t> procesuira odgovor i promjene prikazuje korisniku u obliku HTML stranice.</a:t>
            </a:r>
          </a:p>
        </p:txBody>
      </p:sp>
    </p:spTree>
    <p:extLst>
      <p:ext uri="{BB962C8B-B14F-4D97-AF65-F5344CB8AC3E}">
        <p14:creationId xmlns:p14="http://schemas.microsoft.com/office/powerpoint/2010/main" val="273185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508973-F075-45F0-90E0-1A009542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3AAE9EE-7ACD-4985-9E94-1E7AC2D6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810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55F783-35D4-4609-8CE5-C9D7684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DF01AF-94A6-4D67-B5F2-851F34C6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Prije izrade samog projekta, potrebno je naučiti kako učiti alate, a zatim i naučiti sam alat.</a:t>
            </a:r>
          </a:p>
          <a:p>
            <a:r>
              <a:rPr lang="hr-HR" dirty="0"/>
              <a:t>Kod definicija funkcionalnih i nefunkcionalnih zahtjeva treba biti precizniji i uzeti više slučajeva u obzir.</a:t>
            </a:r>
          </a:p>
          <a:p>
            <a:r>
              <a:rPr lang="hr-HR" dirty="0"/>
              <a:t>Važno je stalno i detaljno komunicirati unutar tima te govoriti radnje koje se misli obaviti (kako ne bi došlo do toga nepoklapanja u način izvođenja različitih dijelova proizvoda)</a:t>
            </a:r>
          </a:p>
        </p:txBody>
      </p:sp>
    </p:spTree>
    <p:extLst>
      <p:ext uri="{BB962C8B-B14F-4D97-AF65-F5344CB8AC3E}">
        <p14:creationId xmlns:p14="http://schemas.microsoft.com/office/powerpoint/2010/main" val="383693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0B2D13-969F-4A0F-9EBE-1C6F17F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6D2090C-B857-4551-82B0-3E095F38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81" y="2105976"/>
            <a:ext cx="10515600" cy="4195763"/>
          </a:xfrm>
        </p:spPr>
        <p:txBody>
          <a:bodyPr>
            <a:normAutofit/>
          </a:bodyPr>
          <a:lstStyle/>
          <a:p>
            <a:r>
              <a:rPr lang="hr-HR" dirty="0"/>
              <a:t>David </a:t>
            </a:r>
            <a:r>
              <a:rPr lang="hr-HR" dirty="0" err="1"/>
              <a:t>Kerman</a:t>
            </a:r>
            <a:r>
              <a:rPr lang="hr-HR" dirty="0"/>
              <a:t> (voditelj) </a:t>
            </a:r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Davidenko2000pard</a:t>
            </a:r>
          </a:p>
          <a:p>
            <a:r>
              <a:rPr lang="hr-HR" dirty="0"/>
              <a:t>Ivan </a:t>
            </a:r>
            <a:r>
              <a:rPr lang="hr-HR" dirty="0" err="1"/>
              <a:t>Jurinić</a:t>
            </a:r>
            <a:r>
              <a:rPr lang="hr-HR" dirty="0"/>
              <a:t> </a:t>
            </a:r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josip.pardon@gmail.com</a:t>
            </a:r>
            <a:endParaRPr lang="hr-HR" dirty="0"/>
          </a:p>
          <a:p>
            <a:r>
              <a:rPr lang="hr-HR" dirty="0"/>
              <a:t>Matija Vugrinec </a:t>
            </a:r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josip.pardon@gmail.com</a:t>
            </a:r>
            <a:endParaRPr lang="hr-HR" dirty="0"/>
          </a:p>
          <a:p>
            <a:r>
              <a:rPr lang="hr-HR" dirty="0"/>
              <a:t>Jakov Šlezak </a:t>
            </a:r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josip.pardon@gmail.com</a:t>
            </a:r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3857C580-3E58-4357-989B-03ACF9690C19}"/>
              </a:ext>
            </a:extLst>
          </p:cNvPr>
          <p:cNvSpPr txBox="1">
            <a:spLocks/>
          </p:cNvSpPr>
          <p:nvPr/>
        </p:nvSpPr>
        <p:spPr>
          <a:xfrm>
            <a:off x="6708896" y="2105976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Matej </a:t>
            </a:r>
            <a:r>
              <a:rPr lang="hr-HR" dirty="0" err="1"/>
              <a:t>Hudiček</a:t>
            </a:r>
            <a:endParaRPr lang="hr-HR" dirty="0"/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josip.pardon@gmail.com</a:t>
            </a:r>
            <a:endParaRPr lang="hr-HR" dirty="0"/>
          </a:p>
          <a:p>
            <a:r>
              <a:rPr lang="hr-HR" dirty="0"/>
              <a:t>Marko </a:t>
            </a:r>
            <a:r>
              <a:rPr lang="hr-HR" dirty="0" err="1"/>
              <a:t>Okreša</a:t>
            </a:r>
            <a:r>
              <a:rPr lang="hr-HR" dirty="0"/>
              <a:t> </a:t>
            </a:r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josip.pardon@gmail.com</a:t>
            </a:r>
            <a:endParaRPr lang="hr-HR" dirty="0"/>
          </a:p>
          <a:p>
            <a:r>
              <a:rPr lang="hr-HR" dirty="0"/>
              <a:t>Josip Pardon </a:t>
            </a:r>
          </a:p>
          <a:p>
            <a:pPr lvl="1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josip.pardon@gmail.com</a:t>
            </a:r>
          </a:p>
        </p:txBody>
      </p:sp>
    </p:spTree>
    <p:extLst>
      <p:ext uri="{BB962C8B-B14F-4D97-AF65-F5344CB8AC3E}">
        <p14:creationId xmlns:p14="http://schemas.microsoft.com/office/powerpoint/2010/main" val="412478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AB12CF-5217-469D-AF9C-5DC1C0ED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9803B8-7FF5-4571-B5FB-6CA273E5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Cilj ovog projekta je bilo razviti sustav sa korisničkim sučeljem pomoću kojeg se lako može upravljati bazom krvnih donacija</a:t>
            </a:r>
          </a:p>
          <a:p>
            <a:r>
              <a:rPr lang="hr-HR" dirty="0"/>
              <a:t>primjeri stranica sa sličnim karakteristikama i namjenom:</a:t>
            </a:r>
          </a:p>
          <a:p>
            <a:pPr lvl="1"/>
            <a:r>
              <a:rPr lang="hr-HR" dirty="0">
                <a:hlinkClick r:id="rId2"/>
              </a:rPr>
              <a:t>https://www.blood.co.uk/</a:t>
            </a:r>
            <a:r>
              <a:rPr lang="hr-HR" dirty="0"/>
              <a:t>  </a:t>
            </a:r>
          </a:p>
          <a:p>
            <a:pPr lvl="1"/>
            <a:r>
              <a:rPr lang="hr-HR" dirty="0">
                <a:hlinkClick r:id="rId3"/>
              </a:rPr>
              <a:t>https://www.hztm.hr/hr/content/1/naslovna/</a:t>
            </a:r>
            <a:endParaRPr lang="hr-HR" dirty="0"/>
          </a:p>
          <a:p>
            <a:pPr lvl="1"/>
            <a:r>
              <a:rPr lang="hr-HR" dirty="0">
                <a:hlinkClick r:id="rId4"/>
              </a:rPr>
              <a:t>https://www.redcrossblood.org/</a:t>
            </a:r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56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5E10EE-E3EC-4CBD-97A0-99B9A2AE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66" y="2691710"/>
            <a:ext cx="10515600" cy="1325563"/>
          </a:xfrm>
        </p:spPr>
        <p:txBody>
          <a:bodyPr/>
          <a:lstStyle/>
          <a:p>
            <a:r>
              <a:rPr lang="hr-HR" dirty="0"/>
              <a:t>Pregled zahtjeva</a:t>
            </a:r>
          </a:p>
        </p:txBody>
      </p:sp>
    </p:spTree>
    <p:extLst>
      <p:ext uri="{BB962C8B-B14F-4D97-AF65-F5344CB8AC3E}">
        <p14:creationId xmlns:p14="http://schemas.microsoft.com/office/powerpoint/2010/main" val="395682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DA6410-012D-4C3B-826A-8629D1AF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funkcionalni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44490CE-44D2-46AB-8A88-4DD5DC50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Neregistrirani korisnik može pregledavati količinu pojedine krvne grupe i registrirati se u sustav</a:t>
            </a:r>
          </a:p>
          <a:p>
            <a:r>
              <a:rPr lang="hr-HR" dirty="0"/>
              <a:t>Donor može upravljati osobnim podacima i ima pristup raznim informacijama o njegovim donacijama</a:t>
            </a:r>
          </a:p>
          <a:p>
            <a:r>
              <a:rPr lang="hr-HR" dirty="0"/>
              <a:t>Djelatnik banke radi akcije vezane uz evidencije donora, donacija i slanja krvi u određenu instituciju.</a:t>
            </a:r>
          </a:p>
          <a:p>
            <a:r>
              <a:rPr lang="hr-HR" dirty="0"/>
              <a:t>Administrator upravlja korisnicima i djelatnicima, te zadaje gornju i donju granicu optimalne količine krvi za svaku grupu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8855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67E22F-CD78-4093-A69C-D0AE8C54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51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r-HR" dirty="0"/>
              <a:t>Primjer 1. – Promjena granica (</a:t>
            </a:r>
            <a:r>
              <a:rPr lang="hr-HR" dirty="0" err="1"/>
              <a:t>admin</a:t>
            </a:r>
            <a:r>
              <a:rPr lang="hr-HR" dirty="0"/>
              <a:t>)</a:t>
            </a: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72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550608-6DF1-417E-897D-BC8264DA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0D4DD4C-1B9B-4465-A6AD-092AD6CD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06883A1-48A7-439B-9244-DA9B21F6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31" y="365760"/>
            <a:ext cx="9584938" cy="5779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3672A5AC-0C28-43CB-865A-131BA5098E7A}"/>
                  </a:ext>
                </a:extLst>
              </p14:cNvPr>
              <p14:cNvContentPartPr/>
              <p14:nvPr/>
            </p14:nvContentPartPr>
            <p14:xfrm>
              <a:off x="9552268" y="1348948"/>
              <a:ext cx="1800" cy="360"/>
            </p14:xfrm>
          </p:contentPart>
        </mc:Choice>
        <mc:Fallback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3672A5AC-0C28-43CB-865A-131BA5098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268" y="1340308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75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3FFC2D-825F-4597-B527-80014766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16C0545-9AF4-4C62-86AA-0B5C1BB2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88DC335-4C25-4E5C-A67F-A0C226E1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"/>
            <a:ext cx="10515600" cy="58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0CBB90-7223-42B3-B7CC-98E8BDFA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8976CA-23CD-4098-BB21-A36A0910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E131753-F76B-4410-8AB4-DAF9FB13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59"/>
            <a:ext cx="10597550" cy="57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429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E76B29"/>
      </a:accent1>
      <a:accent2>
        <a:srgbClr val="D51725"/>
      </a:accent2>
      <a:accent3>
        <a:srgbClr val="E72985"/>
      </a:accent3>
      <a:accent4>
        <a:srgbClr val="D517C3"/>
      </a:accent4>
      <a:accent5>
        <a:srgbClr val="AA29E7"/>
      </a:accent5>
      <a:accent6>
        <a:srgbClr val="5526D8"/>
      </a:accent6>
      <a:hlink>
        <a:srgbClr val="AB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739</Words>
  <Application>Microsoft Office PowerPoint</Application>
  <PresentationFormat>Široki zaslon</PresentationFormat>
  <Paragraphs>82</Paragraphs>
  <Slides>23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AvenirNext LT Pro Medium</vt:lpstr>
      <vt:lpstr>BlockprintVTI</vt:lpstr>
      <vt:lpstr>True Blood</vt:lpstr>
      <vt:lpstr>Sadržaj</vt:lpstr>
      <vt:lpstr>Opis zadataka</vt:lpstr>
      <vt:lpstr>Pregled zahtjeva</vt:lpstr>
      <vt:lpstr>Glavni funkcionalni zahtjevi</vt:lpstr>
      <vt:lpstr>Primjer 1. – Promjena granica (admin) </vt:lpstr>
      <vt:lpstr>PowerPoint prezentacija</vt:lpstr>
      <vt:lpstr>PowerPoint prezentacija</vt:lpstr>
      <vt:lpstr>PowerPoint prezentacija</vt:lpstr>
      <vt:lpstr>PowerPoint prezentacija</vt:lpstr>
      <vt:lpstr>Primjer 2. – Pregled količina krvi (bilo koji korisnik) </vt:lpstr>
      <vt:lpstr>PowerPoint prezentacija</vt:lpstr>
      <vt:lpstr>PowerPoint prezentacija</vt:lpstr>
      <vt:lpstr>Nefunkcionalni zahtjevi i zahtjevi domene primjene</vt:lpstr>
      <vt:lpstr>Korišteni alati i tehnologije</vt:lpstr>
      <vt:lpstr>Linkovi na spomenute tehnologije i alate</vt:lpstr>
      <vt:lpstr>Arhitektura sustava</vt:lpstr>
      <vt:lpstr>PowerPoint prezentacija</vt:lpstr>
      <vt:lpstr>PowerPoint prezentacija</vt:lpstr>
      <vt:lpstr>PowerPoint prezentacija</vt:lpstr>
      <vt:lpstr>Organizacija rada</vt:lpstr>
      <vt:lpstr>Naučene lekcije</vt:lpstr>
      <vt:lpstr>Članovi grupe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Blood</dc:title>
  <dc:creator>Josip Pardon</dc:creator>
  <cp:lastModifiedBy>Josip Pardon</cp:lastModifiedBy>
  <cp:revision>8</cp:revision>
  <dcterms:created xsi:type="dcterms:W3CDTF">2022-01-18T00:31:46Z</dcterms:created>
  <dcterms:modified xsi:type="dcterms:W3CDTF">2022-01-18T03:15:58Z</dcterms:modified>
</cp:coreProperties>
</file>