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7F1D22-F724-4A0E-96F5-02A4F113F39A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1CB92B9-FDAE-4365-8525-B429362239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64711(v=sql.105).aspx" TargetMode="External"/><Relationship Id="rId2" Type="http://schemas.openxmlformats.org/officeDocument/2006/relationships/hyperlink" Target="http://msdn.microsoft.com/en-us/library/bb933790(v=sql.10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eospatial.org/standards/sf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nswers.com/Q/What_is_the_average_length_of_a_car" TargetMode="External"/><Relationship Id="rId2" Type="http://schemas.openxmlformats.org/officeDocument/2006/relationships/hyperlink" Target="http://en.wikipedia.org/wiki/Full-size_c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Cairo Traffic Management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Cairo TMC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Way Nodes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48339"/>
              </p:ext>
            </p:extLst>
          </p:nvPr>
        </p:nvGraphicFramePr>
        <p:xfrm>
          <a:off x="304800" y="1828800"/>
          <a:ext cx="8534400" cy="189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Way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 Identifier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Identifier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Edges </a:t>
            </a:r>
            <a:r>
              <a:rPr lang="en-US" sz="1600" dirty="0" smtClean="0"/>
              <a:t>+ Tags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222855"/>
              </p:ext>
            </p:extLst>
          </p:nvPr>
        </p:nvGraphicFramePr>
        <p:xfrm>
          <a:off x="304800" y="1828800"/>
          <a:ext cx="8534400" cy="326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Edge </a:t>
                      </a:r>
                      <a:r>
                        <a:rPr lang="en-US" baseline="0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Identifier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Way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 Identifier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Node1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Node1 Identifier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Node2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Node2 Identifier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2008 Spatial Data*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Server 2008 supports the </a:t>
            </a:r>
            <a:r>
              <a:rPr lang="en-US" sz="2800" b="1" dirty="0"/>
              <a:t>geometry</a:t>
            </a:r>
            <a:r>
              <a:rPr lang="en-US" sz="2800" dirty="0"/>
              <a:t> </a:t>
            </a:r>
            <a:r>
              <a:rPr lang="en-US" dirty="0"/>
              <a:t>and </a:t>
            </a:r>
            <a:r>
              <a:rPr lang="en-US" sz="2800" b="1" dirty="0"/>
              <a:t>geography</a:t>
            </a:r>
            <a:r>
              <a:rPr lang="en-US" sz="2800" dirty="0"/>
              <a:t>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r>
              <a:rPr lang="en-US" dirty="0"/>
              <a:t>These types support methods and properties that allow for the creation, comparison, analysis, and retrieval of spatial data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geometry</a:t>
            </a:r>
            <a:r>
              <a:rPr lang="en-US" dirty="0"/>
              <a:t> data type supports planar, or Euclidean (flat-earth), </a:t>
            </a:r>
            <a:r>
              <a:rPr lang="en-US" dirty="0" smtClean="0"/>
              <a:t>data</a:t>
            </a:r>
          </a:p>
          <a:p>
            <a:r>
              <a:rPr lang="en-US" dirty="0"/>
              <a:t>The geometry data type conforms to the Open Geospatial Consortium (OGC) Simple Features for SQL Specification version 1.1.0</a:t>
            </a:r>
            <a:r>
              <a:rPr lang="en-US" dirty="0" smtClean="0"/>
              <a:t>.</a:t>
            </a:r>
          </a:p>
          <a:p>
            <a:r>
              <a:rPr lang="en-US" dirty="0"/>
              <a:t>In addition, SQL Server supports the </a:t>
            </a:r>
            <a:r>
              <a:rPr lang="en-US" b="1" dirty="0"/>
              <a:t>geography</a:t>
            </a:r>
            <a:r>
              <a:rPr lang="en-US" dirty="0"/>
              <a:t> data type, which stores ellipsoidal (round-earth) data, such as GPS latitude and longitude coordinates.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26760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Type </a:t>
            </a:r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figure </a:t>
            </a:r>
            <a:r>
              <a:rPr lang="en-US" dirty="0" smtClean="0"/>
              <a:t>depicts </a:t>
            </a:r>
            <a:r>
              <a:rPr lang="en-US" dirty="0"/>
              <a:t>the geometry hierarchy upon which the </a:t>
            </a:r>
            <a:r>
              <a:rPr lang="en-US" b="1" dirty="0"/>
              <a:t>geometry</a:t>
            </a:r>
            <a:r>
              <a:rPr lang="en-US" dirty="0"/>
              <a:t> and </a:t>
            </a:r>
            <a:r>
              <a:rPr lang="en-US" b="1" dirty="0"/>
              <a:t>geography</a:t>
            </a:r>
            <a:r>
              <a:rPr lang="en-US" dirty="0"/>
              <a:t> data types are based.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instantiable</a:t>
            </a:r>
            <a:r>
              <a:rPr lang="en-US" dirty="0"/>
              <a:t> types of geometry and geography are indicated in blue.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857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geography Data </a:t>
            </a:r>
            <a:r>
              <a:rPr lang="en-US" b="1" dirty="0" smtClean="0"/>
              <a:t>Type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http://msdn.microsoft.com/en-us/library/bb933876(v=sql.105).aspx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://msdn.microsoft.com/en-us/library/bb933790(v=sql.105).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http://msdn.microsoft.com/en-us/library/bb964711(v=sql.105).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www.opengeospatial.org/standards/sfa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Breadth First Search 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Dijkstra</a:t>
            </a:r>
            <a:r>
              <a:rPr lang="en-US" dirty="0" smtClean="0"/>
              <a:t> Shortest path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Weighting and capacity Calculating  &amp;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K-Nearest roads with Static Region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K-Nearest roads with Dynamic Region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K- Nearest Nodes (Nearest Hospital, Media, Building, 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6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roads with Static </a:t>
            </a:r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--Implementing K-Nearest neighbors: Enlarging regional algorithm</a:t>
            </a:r>
          </a:p>
          <a:p>
            <a:pPr marL="114300" indent="0">
              <a:buNone/>
            </a:pPr>
            <a:r>
              <a:rPr lang="en-US" dirty="0"/>
              <a:t>DECLARE @X GEOGRAPHY</a:t>
            </a:r>
          </a:p>
          <a:p>
            <a:pPr marL="114300" indent="0">
              <a:buNone/>
            </a:pPr>
            <a:r>
              <a:rPr lang="en-US" dirty="0"/>
              <a:t>DECLARE @</a:t>
            </a:r>
            <a:r>
              <a:rPr lang="en-US" dirty="0" err="1"/>
              <a:t>WayID</a:t>
            </a:r>
            <a:r>
              <a:rPr lang="en-US" dirty="0"/>
              <a:t> INT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Must be system parameters</a:t>
            </a:r>
          </a:p>
          <a:p>
            <a:pPr marL="114300" indent="0">
              <a:buNone/>
            </a:pPr>
            <a:r>
              <a:rPr lang="en-US" dirty="0"/>
              <a:t>SET @</a:t>
            </a:r>
            <a:r>
              <a:rPr lang="en-US" dirty="0" err="1"/>
              <a:t>WayID</a:t>
            </a:r>
            <a:r>
              <a:rPr lang="en-US" dirty="0"/>
              <a:t> = 5091214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SELECT @X = geog4326 FROM Ways WHERE </a:t>
            </a:r>
            <a:r>
              <a:rPr lang="en-US" dirty="0" err="1"/>
              <a:t>WayID</a:t>
            </a:r>
            <a:r>
              <a:rPr lang="en-US" dirty="0"/>
              <a:t> = @</a:t>
            </a:r>
            <a:r>
              <a:rPr lang="en-US" dirty="0" err="1"/>
              <a:t>WayID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-- The entire table must be scanned, and the distance of each to the search point must be calculated</a:t>
            </a:r>
          </a:p>
          <a:p>
            <a:pPr marL="114300" indent="0">
              <a:buNone/>
            </a:pPr>
            <a:r>
              <a:rPr lang="en-US" dirty="0"/>
              <a:t>--We could conceivably improve on this by restricting our search space to </a:t>
            </a:r>
            <a:r>
              <a:rPr lang="en-US" dirty="0" err="1"/>
              <a:t>to</a:t>
            </a:r>
            <a:r>
              <a:rPr lang="en-US" dirty="0"/>
              <a:t> the immediate region around the target point: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DECLARE @start FLOAT = 1000;  -- 1 KM</a:t>
            </a:r>
          </a:p>
          <a:p>
            <a:pPr marL="114300" indent="0">
              <a:buNone/>
            </a:pPr>
            <a:r>
              <a:rPr lang="en-US" dirty="0"/>
              <a:t>WITH </a:t>
            </a:r>
            <a:r>
              <a:rPr lang="en-US" dirty="0" err="1"/>
              <a:t>NearestPoints</a:t>
            </a:r>
            <a:r>
              <a:rPr lang="en-US" dirty="0"/>
              <a:t> AS</a:t>
            </a:r>
          </a:p>
          <a:p>
            <a:pPr marL="114300" indent="0">
              <a:buNone/>
            </a:pPr>
            <a:r>
              <a:rPr lang="en-US" dirty="0"/>
              <a:t>(   </a:t>
            </a:r>
          </a:p>
          <a:p>
            <a:pPr marL="114300" indent="0">
              <a:buNone/>
            </a:pPr>
            <a:r>
              <a:rPr lang="en-US" dirty="0"/>
              <a:t>	SELECT TOP(1) WITH TIES *,  Ways.geog4326.STDistance(@x) AS </a:t>
            </a:r>
            <a:r>
              <a:rPr lang="en-US" dirty="0" err="1"/>
              <a:t>dist</a:t>
            </a:r>
            <a:r>
              <a:rPr lang="en-US" dirty="0"/>
              <a:t>   -- WITH TIES make sure every object in the region will be in the result set</a:t>
            </a:r>
          </a:p>
          <a:p>
            <a:pPr marL="114300" indent="0">
              <a:buNone/>
            </a:pPr>
            <a:r>
              <a:rPr lang="en-US" dirty="0"/>
              <a:t>	FROM numbers JOIN Ways WITH(INDEX(</a:t>
            </a:r>
            <a:r>
              <a:rPr lang="en-US" dirty="0" err="1"/>
              <a:t>spatial_index</a:t>
            </a:r>
            <a:r>
              <a:rPr lang="en-US" dirty="0"/>
              <a:t>))    </a:t>
            </a:r>
          </a:p>
          <a:p>
            <a:pPr marL="114300" indent="0">
              <a:buNone/>
            </a:pPr>
            <a:r>
              <a:rPr lang="en-US" dirty="0"/>
              <a:t>	ON Ways.geog4326.STDistance(@x) &lt; @start*POWER(2,Numbers.n)   </a:t>
            </a:r>
          </a:p>
          <a:p>
            <a:pPr marL="114300" indent="0">
              <a:buNone/>
            </a:pPr>
            <a:r>
              <a:rPr lang="en-US" dirty="0"/>
              <a:t>	ORDER BY n</a:t>
            </a:r>
          </a:p>
          <a:p>
            <a:pPr marL="114300" indent="0">
              <a:buNone/>
            </a:pP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SELECT TOP(10) FROM </a:t>
            </a:r>
            <a:r>
              <a:rPr lang="en-US" dirty="0" err="1"/>
              <a:t>NearestPoints</a:t>
            </a:r>
            <a:r>
              <a:rPr lang="en-US" dirty="0"/>
              <a:t> ORDER BY n, </a:t>
            </a:r>
            <a:r>
              <a:rPr lang="en-US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roads with </a:t>
            </a:r>
            <a:r>
              <a:rPr lang="en-US" dirty="0" smtClean="0"/>
              <a:t>Dynamic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--Implementing K-Nearest neighbors: Fixed region algorithm.</a:t>
            </a:r>
          </a:p>
          <a:p>
            <a:pPr marL="114300" indent="0">
              <a:buNone/>
            </a:pPr>
            <a:r>
              <a:rPr lang="en-US" dirty="0"/>
              <a:t>DECLARE @X GEOGRAPHY</a:t>
            </a:r>
          </a:p>
          <a:p>
            <a:pPr marL="114300" indent="0">
              <a:buNone/>
            </a:pPr>
            <a:r>
              <a:rPr lang="en-US" dirty="0"/>
              <a:t>DECLARE @</a:t>
            </a:r>
            <a:r>
              <a:rPr lang="en-US" dirty="0" err="1"/>
              <a:t>WayID</a:t>
            </a:r>
            <a:r>
              <a:rPr lang="en-US" dirty="0"/>
              <a:t> INT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Must be system parameters</a:t>
            </a:r>
          </a:p>
          <a:p>
            <a:pPr marL="114300" indent="0">
              <a:buNone/>
            </a:pPr>
            <a:r>
              <a:rPr lang="en-US" dirty="0"/>
              <a:t>SET @</a:t>
            </a:r>
            <a:r>
              <a:rPr lang="en-US" dirty="0" err="1"/>
              <a:t>WayID</a:t>
            </a:r>
            <a:r>
              <a:rPr lang="en-US" dirty="0"/>
              <a:t> = 5091214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SELECT @X = geog4326 FROM Ways WHERE </a:t>
            </a:r>
            <a:r>
              <a:rPr lang="en-US" dirty="0" err="1"/>
              <a:t>WayID</a:t>
            </a:r>
            <a:r>
              <a:rPr lang="en-US" dirty="0"/>
              <a:t> = @</a:t>
            </a:r>
            <a:r>
              <a:rPr lang="en-US" dirty="0" err="1"/>
              <a:t>WayID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-- The entire table must be scanned, and the distance of each to the search point must be calculated</a:t>
            </a:r>
          </a:p>
          <a:p>
            <a:pPr marL="114300" indent="0">
              <a:buNone/>
            </a:pPr>
            <a:r>
              <a:rPr lang="en-US" dirty="0"/>
              <a:t>--We could conceivably improve on this by restricting our search space to </a:t>
            </a:r>
            <a:r>
              <a:rPr lang="en-US" dirty="0" err="1"/>
              <a:t>to</a:t>
            </a:r>
            <a:r>
              <a:rPr lang="en-US" dirty="0"/>
              <a:t> the immediate region around the target point: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DECLARE @region geography = @</a:t>
            </a:r>
            <a:r>
              <a:rPr lang="en-US" dirty="0" err="1"/>
              <a:t>x.STBuffer</a:t>
            </a:r>
            <a:r>
              <a:rPr lang="en-US" dirty="0"/>
              <a:t>(10000)</a:t>
            </a:r>
          </a:p>
          <a:p>
            <a:pPr marL="114300" indent="0">
              <a:buNone/>
            </a:pPr>
            <a:r>
              <a:rPr lang="en-US" dirty="0"/>
              <a:t>SELECT TOP(10)	Ways.* , </a:t>
            </a:r>
            <a:r>
              <a:rPr lang="en-US" dirty="0" err="1"/>
              <a:t>WayTags.TagName</a:t>
            </a:r>
            <a:r>
              <a:rPr lang="en-US" dirty="0"/>
              <a:t>, </a:t>
            </a:r>
            <a:r>
              <a:rPr lang="en-US" dirty="0" err="1"/>
              <a:t>WayTags.TagValue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FROM			Ways </a:t>
            </a:r>
          </a:p>
          <a:p>
            <a:pPr marL="114300" indent="0">
              <a:buNone/>
            </a:pPr>
            <a:r>
              <a:rPr lang="en-US" dirty="0"/>
              <a:t>LEFT JOIN		</a:t>
            </a:r>
            <a:r>
              <a:rPr lang="en-US" dirty="0" err="1"/>
              <a:t>WayTags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ON				</a:t>
            </a:r>
            <a:r>
              <a:rPr lang="en-US" dirty="0" err="1"/>
              <a:t>Ways.WayID</a:t>
            </a:r>
            <a:r>
              <a:rPr lang="en-US" dirty="0"/>
              <a:t> = </a:t>
            </a:r>
            <a:r>
              <a:rPr lang="en-US" dirty="0" err="1"/>
              <a:t>WayTags.WayID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AND				</a:t>
            </a:r>
            <a:r>
              <a:rPr lang="en-US" dirty="0" err="1"/>
              <a:t>TagName</a:t>
            </a:r>
            <a:r>
              <a:rPr lang="en-US" dirty="0"/>
              <a:t> = '</a:t>
            </a:r>
            <a:r>
              <a:rPr lang="en-US" dirty="0" err="1"/>
              <a:t>name:en</a:t>
            </a:r>
            <a:r>
              <a:rPr lang="en-US" dirty="0"/>
              <a:t>'</a:t>
            </a:r>
          </a:p>
          <a:p>
            <a:pPr marL="114300" indent="0">
              <a:buNone/>
            </a:pPr>
            <a:r>
              <a:rPr lang="en-US" dirty="0"/>
              <a:t>WHERE			geog4326.Filter(@region) = 1</a:t>
            </a:r>
          </a:p>
          <a:p>
            <a:pPr marL="114300" indent="0">
              <a:buNone/>
            </a:pPr>
            <a:r>
              <a:rPr lang="en-US" dirty="0"/>
              <a:t>ORDER BY geog4326.STDistance(@X) ASC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 Nearest Nodes (Nearest Hospital, Media, Building, 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/>
              <a:t>insert into @Node select n.NodeID,NodeTags.TagValue,n.Longitude,n.Latitude,geog4326 </a:t>
            </a:r>
          </a:p>
          <a:p>
            <a:pPr marL="114300" indent="0">
              <a:buNone/>
            </a:pPr>
            <a:r>
              <a:rPr lang="en-US" sz="1200" dirty="0"/>
              <a:t>	from </a:t>
            </a:r>
            <a:r>
              <a:rPr lang="en-US" sz="1200" dirty="0" err="1"/>
              <a:t>NodeTags</a:t>
            </a:r>
            <a:r>
              <a:rPr lang="en-US" sz="1200" dirty="0"/>
              <a:t> </a:t>
            </a:r>
            <a:r>
              <a:rPr lang="en-US" sz="1200" dirty="0" err="1"/>
              <a:t>nt</a:t>
            </a:r>
            <a:r>
              <a:rPr lang="en-US" sz="1200" dirty="0"/>
              <a:t> inner join Nodes n on </a:t>
            </a:r>
            <a:r>
              <a:rPr lang="en-US" sz="1200" dirty="0" err="1"/>
              <a:t>n.NodeID</a:t>
            </a:r>
            <a:r>
              <a:rPr lang="en-US" sz="1200" dirty="0"/>
              <a:t>=</a:t>
            </a:r>
            <a:r>
              <a:rPr lang="en-US" sz="1200" dirty="0" err="1"/>
              <a:t>nt.NodeID</a:t>
            </a:r>
            <a:r>
              <a:rPr lang="en-US" sz="1200" dirty="0"/>
              <a:t> </a:t>
            </a:r>
          </a:p>
          <a:p>
            <a:pPr marL="114300" indent="0">
              <a:buNone/>
            </a:pPr>
            <a:r>
              <a:rPr lang="en-US" sz="1200" dirty="0"/>
              <a:t>			and (@</a:t>
            </a:r>
            <a:r>
              <a:rPr lang="en-US" sz="1200" dirty="0" err="1"/>
              <a:t>TagName</a:t>
            </a:r>
            <a:r>
              <a:rPr lang="en-US" sz="1200" dirty="0"/>
              <a:t> IS NULL or @</a:t>
            </a:r>
            <a:r>
              <a:rPr lang="en-US" sz="1200" dirty="0" err="1"/>
              <a:t>TagName</a:t>
            </a:r>
            <a:r>
              <a:rPr lang="en-US" sz="1200" dirty="0"/>
              <a:t> = </a:t>
            </a:r>
            <a:r>
              <a:rPr lang="en-US" sz="1200" dirty="0" err="1"/>
              <a:t>nt.TagName</a:t>
            </a:r>
            <a:r>
              <a:rPr lang="en-US" sz="1200" dirty="0"/>
              <a:t> ) </a:t>
            </a:r>
          </a:p>
          <a:p>
            <a:pPr marL="114300" indent="0">
              <a:buNone/>
            </a:pPr>
            <a:r>
              <a:rPr lang="en-US" sz="1200" dirty="0"/>
              <a:t>			and (@</a:t>
            </a:r>
            <a:r>
              <a:rPr lang="en-US" sz="1200" dirty="0" err="1"/>
              <a:t>TagValue</a:t>
            </a:r>
            <a:r>
              <a:rPr lang="en-US" sz="1200" dirty="0"/>
              <a:t> IS NULL or @</a:t>
            </a:r>
            <a:r>
              <a:rPr lang="en-US" sz="1200" dirty="0" err="1"/>
              <a:t>TagValue</a:t>
            </a:r>
            <a:r>
              <a:rPr lang="en-US" sz="1200" dirty="0"/>
              <a:t> = </a:t>
            </a:r>
            <a:r>
              <a:rPr lang="en-US" sz="1200" dirty="0" err="1"/>
              <a:t>nt.TagValue</a:t>
            </a:r>
            <a:r>
              <a:rPr lang="en-US" sz="1200" dirty="0"/>
              <a:t> ) </a:t>
            </a:r>
          </a:p>
          <a:p>
            <a:pPr marL="114300" indent="0">
              <a:buNone/>
            </a:pPr>
            <a:r>
              <a:rPr lang="en-US" sz="1200" dirty="0"/>
              <a:t>			and </a:t>
            </a:r>
            <a:r>
              <a:rPr lang="en-US" sz="1200" dirty="0" err="1"/>
              <a:t>dbo.IfNodeIsInCircle</a:t>
            </a:r>
            <a:r>
              <a:rPr lang="en-US" sz="1200" dirty="0"/>
              <a:t>(n.</a:t>
            </a:r>
            <a:r>
              <a:rPr lang="en-US" sz="1200" dirty="0" err="1"/>
              <a:t>NodeID</a:t>
            </a:r>
            <a:r>
              <a:rPr lang="en-US" sz="1200" dirty="0"/>
              <a:t>,@</a:t>
            </a:r>
            <a:r>
              <a:rPr lang="en-US" sz="1200" dirty="0" err="1"/>
              <a:t>NodeID</a:t>
            </a:r>
            <a:r>
              <a:rPr lang="en-US" sz="1200" dirty="0"/>
              <a:t>,@Radius) = 1 </a:t>
            </a:r>
          </a:p>
          <a:p>
            <a:pPr marL="114300" indent="0">
              <a:buNone/>
            </a:pPr>
            <a:r>
              <a:rPr lang="en-US" sz="1200" dirty="0"/>
              <a:t>			left outer join </a:t>
            </a:r>
            <a:r>
              <a:rPr lang="en-US" sz="1200" dirty="0" err="1"/>
              <a:t>NodeTags</a:t>
            </a:r>
            <a:r>
              <a:rPr lang="en-US" sz="1200" dirty="0"/>
              <a:t> on </a:t>
            </a:r>
            <a:r>
              <a:rPr lang="en-US" sz="1200" dirty="0" err="1"/>
              <a:t>n.NodeID</a:t>
            </a:r>
            <a:r>
              <a:rPr lang="en-US" sz="1200" dirty="0"/>
              <a:t> = </a:t>
            </a:r>
            <a:r>
              <a:rPr lang="en-US" sz="1200" dirty="0" err="1"/>
              <a:t>NodeTags.NodeID</a:t>
            </a:r>
            <a:r>
              <a:rPr lang="en-US" sz="1200" dirty="0"/>
              <a:t> and </a:t>
            </a:r>
            <a:r>
              <a:rPr lang="en-US" sz="1200" dirty="0" err="1"/>
              <a:t>NodeTags.TagName</a:t>
            </a:r>
            <a:r>
              <a:rPr lang="en-US" sz="1200" dirty="0"/>
              <a:t> = 'name'</a:t>
            </a:r>
          </a:p>
          <a:p>
            <a:pPr marL="114300" indent="0">
              <a:buNone/>
            </a:pPr>
            <a:r>
              <a:rPr lang="en-US" sz="1200" dirty="0"/>
              <a:t>	while (@@ROWCOUNT =0 and @Radius &lt; @</a:t>
            </a:r>
            <a:r>
              <a:rPr lang="en-US" sz="1200" dirty="0" err="1"/>
              <a:t>MaxRadius</a:t>
            </a:r>
            <a:r>
              <a:rPr lang="en-US" sz="1200" dirty="0"/>
              <a:t>)</a:t>
            </a:r>
          </a:p>
          <a:p>
            <a:pPr marL="114300" indent="0">
              <a:buNone/>
            </a:pPr>
            <a:r>
              <a:rPr lang="en-US" sz="1200" dirty="0"/>
              <a:t>	Begin</a:t>
            </a:r>
          </a:p>
          <a:p>
            <a:pPr marL="114300" indent="0">
              <a:buNone/>
            </a:pPr>
            <a:r>
              <a:rPr lang="en-US" sz="1200" dirty="0"/>
              <a:t>		SET @Radius = @Radius + @</a:t>
            </a:r>
            <a:r>
              <a:rPr lang="en-US" sz="1200" dirty="0" err="1"/>
              <a:t>IncreaseRadiusBy</a:t>
            </a:r>
            <a:r>
              <a:rPr lang="en-US" sz="1200" dirty="0"/>
              <a:t>;</a:t>
            </a:r>
          </a:p>
          <a:p>
            <a:pPr marL="114300" indent="0">
              <a:buNone/>
            </a:pPr>
            <a:r>
              <a:rPr lang="en-US" sz="1200" dirty="0"/>
              <a:t>		</a:t>
            </a:r>
          </a:p>
          <a:p>
            <a:pPr marL="114300" indent="0">
              <a:buNone/>
            </a:pPr>
            <a:r>
              <a:rPr lang="en-US" sz="1200" dirty="0"/>
              <a:t>		</a:t>
            </a:r>
            <a:r>
              <a:rPr lang="en-US" sz="1100" dirty="0"/>
              <a:t>insert into @Node select n.NodeID,NodeTags.TagValue,n.Longitude,n.Latitude,geog4326 </a:t>
            </a:r>
          </a:p>
          <a:p>
            <a:pPr marL="114300" indent="0">
              <a:buNone/>
            </a:pPr>
            <a:r>
              <a:rPr lang="en-US" sz="1200" dirty="0"/>
              <a:t>			from </a:t>
            </a:r>
            <a:r>
              <a:rPr lang="en-US" sz="1200" dirty="0" err="1"/>
              <a:t>NodeTags</a:t>
            </a:r>
            <a:r>
              <a:rPr lang="en-US" sz="1200" dirty="0"/>
              <a:t> </a:t>
            </a:r>
            <a:r>
              <a:rPr lang="en-US" sz="1200" dirty="0" err="1"/>
              <a:t>nt</a:t>
            </a:r>
            <a:r>
              <a:rPr lang="en-US" sz="1200" dirty="0"/>
              <a:t> inner join Nodes n on </a:t>
            </a:r>
            <a:r>
              <a:rPr lang="en-US" sz="1200" dirty="0" err="1"/>
              <a:t>n.NodeID</a:t>
            </a:r>
            <a:r>
              <a:rPr lang="en-US" sz="1200" dirty="0"/>
              <a:t>=</a:t>
            </a:r>
            <a:r>
              <a:rPr lang="en-US" sz="1200" dirty="0" err="1"/>
              <a:t>nt.NodeID</a:t>
            </a:r>
            <a:r>
              <a:rPr lang="en-US" sz="1200" dirty="0"/>
              <a:t> </a:t>
            </a:r>
          </a:p>
          <a:p>
            <a:pPr marL="114300" indent="0">
              <a:buNone/>
            </a:pPr>
            <a:r>
              <a:rPr lang="en-US" sz="1200" dirty="0"/>
              <a:t>			and (@</a:t>
            </a:r>
            <a:r>
              <a:rPr lang="en-US" sz="1200" dirty="0" err="1"/>
              <a:t>TagName</a:t>
            </a:r>
            <a:r>
              <a:rPr lang="en-US" sz="1200" dirty="0"/>
              <a:t> IS NULL or @</a:t>
            </a:r>
            <a:r>
              <a:rPr lang="en-US" sz="1200" dirty="0" err="1"/>
              <a:t>TagName</a:t>
            </a:r>
            <a:r>
              <a:rPr lang="en-US" sz="1200" dirty="0"/>
              <a:t> = </a:t>
            </a:r>
            <a:r>
              <a:rPr lang="en-US" sz="1200" dirty="0" err="1"/>
              <a:t>nt.TagName</a:t>
            </a:r>
            <a:r>
              <a:rPr lang="en-US" sz="1200" dirty="0"/>
              <a:t> ) </a:t>
            </a:r>
          </a:p>
          <a:p>
            <a:pPr marL="114300" indent="0">
              <a:buNone/>
            </a:pPr>
            <a:r>
              <a:rPr lang="en-US" sz="1200" dirty="0"/>
              <a:t>			and (@</a:t>
            </a:r>
            <a:r>
              <a:rPr lang="en-US" sz="1200" dirty="0" err="1"/>
              <a:t>TagValue</a:t>
            </a:r>
            <a:r>
              <a:rPr lang="en-US" sz="1200" dirty="0"/>
              <a:t> IS NULL or @</a:t>
            </a:r>
            <a:r>
              <a:rPr lang="en-US" sz="1200" dirty="0" err="1"/>
              <a:t>TagValue</a:t>
            </a:r>
            <a:r>
              <a:rPr lang="en-US" sz="1200" dirty="0"/>
              <a:t> = </a:t>
            </a:r>
            <a:r>
              <a:rPr lang="en-US" sz="1200" dirty="0" err="1"/>
              <a:t>nt.TagValue</a:t>
            </a:r>
            <a:r>
              <a:rPr lang="en-US" sz="1200" dirty="0"/>
              <a:t> ) </a:t>
            </a:r>
          </a:p>
          <a:p>
            <a:pPr marL="114300" indent="0">
              <a:buNone/>
            </a:pPr>
            <a:r>
              <a:rPr lang="en-US" sz="1200" dirty="0"/>
              <a:t>			and </a:t>
            </a:r>
            <a:r>
              <a:rPr lang="en-US" sz="1200" dirty="0" err="1"/>
              <a:t>dbo.</a:t>
            </a:r>
            <a:r>
              <a:rPr lang="en-US" sz="1200" b="1" dirty="0" err="1"/>
              <a:t>IfNodeIsInCircle</a:t>
            </a:r>
            <a:r>
              <a:rPr lang="en-US" sz="1200" dirty="0"/>
              <a:t>(n.</a:t>
            </a:r>
            <a:r>
              <a:rPr lang="en-US" sz="1200" dirty="0" err="1"/>
              <a:t>NodeID</a:t>
            </a:r>
            <a:r>
              <a:rPr lang="en-US" sz="1200" dirty="0"/>
              <a:t>,@</a:t>
            </a:r>
            <a:r>
              <a:rPr lang="en-US" sz="1200" dirty="0" err="1"/>
              <a:t>NodeID</a:t>
            </a:r>
            <a:r>
              <a:rPr lang="en-US" sz="1200" dirty="0"/>
              <a:t>,@Radius) = 1 </a:t>
            </a:r>
          </a:p>
          <a:p>
            <a:pPr marL="114300" indent="0">
              <a:buNone/>
            </a:pPr>
            <a:r>
              <a:rPr lang="en-US" sz="1200" dirty="0"/>
              <a:t>			left outer join </a:t>
            </a:r>
            <a:r>
              <a:rPr lang="en-US" sz="1200" dirty="0" err="1"/>
              <a:t>NodeTags</a:t>
            </a:r>
            <a:r>
              <a:rPr lang="en-US" sz="1200" dirty="0"/>
              <a:t> on </a:t>
            </a:r>
            <a:r>
              <a:rPr lang="en-US" sz="1200" dirty="0" err="1"/>
              <a:t>n.NodeID</a:t>
            </a:r>
            <a:r>
              <a:rPr lang="en-US" sz="1200" dirty="0"/>
              <a:t> = </a:t>
            </a:r>
            <a:r>
              <a:rPr lang="en-US" sz="1200" dirty="0" err="1"/>
              <a:t>NodeTags.NodeID</a:t>
            </a:r>
            <a:r>
              <a:rPr lang="en-US" sz="1200" dirty="0"/>
              <a:t> and </a:t>
            </a:r>
            <a:r>
              <a:rPr lang="en-US" sz="1200" dirty="0" err="1"/>
              <a:t>NodeTags.TagName</a:t>
            </a:r>
            <a:r>
              <a:rPr lang="en-US" sz="1200" dirty="0"/>
              <a:t> = 'name'</a:t>
            </a:r>
          </a:p>
          <a:p>
            <a:pPr marL="114300" indent="0">
              <a:buNone/>
            </a:pPr>
            <a:r>
              <a:rPr lang="en-US" sz="1200" dirty="0"/>
              <a:t>	end</a:t>
            </a:r>
          </a:p>
          <a:p>
            <a:pPr marL="114300" indent="0">
              <a:buNone/>
            </a:pPr>
            <a:r>
              <a:rPr lang="en-US" sz="1200" dirty="0"/>
              <a:t>	Return </a:t>
            </a:r>
          </a:p>
        </p:txBody>
      </p:sp>
    </p:spTree>
    <p:extLst>
      <p:ext uri="{BB962C8B-B14F-4D97-AF65-F5344CB8AC3E}">
        <p14:creationId xmlns:p14="http://schemas.microsoft.com/office/powerpoint/2010/main" val="17834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 Nearest Nodes (Nearest Hospital, Media, Building, 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/>
              <a:t>CREATE FUNCTION </a:t>
            </a:r>
            <a:r>
              <a:rPr lang="en-US" sz="1200" dirty="0" err="1"/>
              <a:t>IfNodeIsInCircle</a:t>
            </a:r>
            <a:r>
              <a:rPr lang="en-US" sz="1200" dirty="0"/>
              <a:t> </a:t>
            </a:r>
          </a:p>
          <a:p>
            <a:pPr marL="114300" indent="0">
              <a:buNone/>
            </a:pPr>
            <a:r>
              <a:rPr lang="en-US" sz="1200" dirty="0"/>
              <a:t>(	</a:t>
            </a:r>
          </a:p>
          <a:p>
            <a:pPr marL="114300" indent="0">
              <a:buNone/>
            </a:pPr>
            <a:r>
              <a:rPr lang="en-US" sz="1200" dirty="0"/>
              <a:t>	@</a:t>
            </a:r>
            <a:r>
              <a:rPr lang="en-US" sz="1200" dirty="0" err="1"/>
              <a:t>NodeID</a:t>
            </a:r>
            <a:r>
              <a:rPr lang="en-US" sz="1200" dirty="0"/>
              <a:t> </a:t>
            </a:r>
            <a:r>
              <a:rPr lang="en-US" sz="1200" dirty="0" err="1"/>
              <a:t>NodeID</a:t>
            </a:r>
            <a:r>
              <a:rPr lang="en-US" sz="1200" dirty="0"/>
              <a:t>,</a:t>
            </a:r>
          </a:p>
          <a:p>
            <a:pPr marL="114300" indent="0">
              <a:buNone/>
            </a:pPr>
            <a:r>
              <a:rPr lang="en-US" sz="1200" dirty="0"/>
              <a:t>	@</a:t>
            </a:r>
            <a:r>
              <a:rPr lang="en-US" sz="1200" dirty="0" err="1"/>
              <a:t>CenterNodeID</a:t>
            </a:r>
            <a:r>
              <a:rPr lang="en-US" sz="1200" dirty="0"/>
              <a:t>	</a:t>
            </a:r>
            <a:r>
              <a:rPr lang="en-US" sz="1200" dirty="0" err="1"/>
              <a:t>NodeID</a:t>
            </a:r>
            <a:r>
              <a:rPr lang="en-US" sz="1200" dirty="0"/>
              <a:t>,</a:t>
            </a:r>
          </a:p>
          <a:p>
            <a:pPr marL="114300" indent="0">
              <a:buNone/>
            </a:pPr>
            <a:r>
              <a:rPr lang="en-US" sz="1200" dirty="0"/>
              <a:t>	@Radius decimal(21,6)</a:t>
            </a:r>
          </a:p>
          <a:p>
            <a:pPr marL="114300" indent="0">
              <a:buNone/>
            </a:pPr>
            <a:r>
              <a:rPr lang="en-US" sz="1200" dirty="0"/>
              <a:t>)</a:t>
            </a:r>
          </a:p>
          <a:p>
            <a:pPr marL="114300" indent="0">
              <a:buNone/>
            </a:pPr>
            <a:r>
              <a:rPr lang="en-US" sz="1200" dirty="0"/>
              <a:t>-- select </a:t>
            </a:r>
            <a:r>
              <a:rPr lang="en-US" sz="1200" dirty="0" err="1"/>
              <a:t>dbo.IfNodeIsInCircle</a:t>
            </a:r>
            <a:r>
              <a:rPr lang="en-US" sz="1200" dirty="0"/>
              <a:t>(670117016,670117058,0.01) </a:t>
            </a:r>
          </a:p>
          <a:p>
            <a:pPr marL="114300" indent="0">
              <a:buNone/>
            </a:pPr>
            <a:r>
              <a:rPr lang="en-US" sz="1200" dirty="0"/>
              <a:t>RETURNS bit </a:t>
            </a:r>
          </a:p>
          <a:p>
            <a:pPr marL="114300" indent="0">
              <a:buNone/>
            </a:pPr>
            <a:r>
              <a:rPr lang="en-US" sz="1200" dirty="0"/>
              <a:t>AS</a:t>
            </a:r>
          </a:p>
          <a:p>
            <a:pPr marL="114300" indent="0">
              <a:buNone/>
            </a:pPr>
            <a:r>
              <a:rPr lang="en-US" sz="1200" dirty="0"/>
              <a:t>BEGIN</a:t>
            </a:r>
          </a:p>
          <a:p>
            <a:pPr marL="114300" indent="0">
              <a:buNone/>
            </a:pPr>
            <a:r>
              <a:rPr lang="en-US" sz="1200" dirty="0"/>
              <a:t>declare @Distance decimal(21,6),@</a:t>
            </a:r>
            <a:r>
              <a:rPr lang="en-US" sz="1200" dirty="0" err="1"/>
              <a:t>bInCircle</a:t>
            </a:r>
            <a:r>
              <a:rPr lang="en-US" sz="1200" dirty="0"/>
              <a:t> bit</a:t>
            </a:r>
          </a:p>
          <a:p>
            <a:pPr marL="114300" indent="0">
              <a:buNone/>
            </a:pPr>
            <a:r>
              <a:rPr lang="en-US" sz="1200" dirty="0"/>
              <a:t>select @Distance = </a:t>
            </a:r>
            <a:r>
              <a:rPr lang="en-US" sz="1200" dirty="0" err="1"/>
              <a:t>sqrt</a:t>
            </a:r>
            <a:r>
              <a:rPr lang="en-US" sz="1200" dirty="0"/>
              <a:t>((</a:t>
            </a:r>
            <a:r>
              <a:rPr lang="en-US" sz="1200" dirty="0" err="1"/>
              <a:t>centerNode.Longitude</a:t>
            </a:r>
            <a:r>
              <a:rPr lang="en-US" sz="1200" dirty="0"/>
              <a:t> - </a:t>
            </a:r>
            <a:r>
              <a:rPr lang="en-US" sz="1200" dirty="0" err="1"/>
              <a:t>Node.Longitude</a:t>
            </a:r>
            <a:r>
              <a:rPr lang="en-US" sz="1200" dirty="0"/>
              <a:t>)*(</a:t>
            </a:r>
            <a:r>
              <a:rPr lang="en-US" sz="1200" dirty="0" err="1"/>
              <a:t>centerNode.Longitude</a:t>
            </a:r>
            <a:r>
              <a:rPr lang="en-US" sz="1200" dirty="0"/>
              <a:t> - </a:t>
            </a:r>
            <a:r>
              <a:rPr lang="en-US" sz="1200" dirty="0" err="1"/>
              <a:t>Node.Longitude</a:t>
            </a:r>
            <a:r>
              <a:rPr lang="en-US" sz="1200" dirty="0"/>
              <a:t>) + (</a:t>
            </a:r>
            <a:r>
              <a:rPr lang="en-US" sz="1200" dirty="0" err="1"/>
              <a:t>centerNode.Latitude</a:t>
            </a:r>
            <a:r>
              <a:rPr lang="en-US" sz="1200" dirty="0"/>
              <a:t> - </a:t>
            </a:r>
            <a:r>
              <a:rPr lang="en-US" sz="1200" dirty="0" err="1"/>
              <a:t>Node.Latitude</a:t>
            </a:r>
            <a:r>
              <a:rPr lang="en-US" sz="1200" dirty="0"/>
              <a:t>)*(</a:t>
            </a:r>
            <a:r>
              <a:rPr lang="en-US" sz="1200" dirty="0" err="1"/>
              <a:t>centerNode.Latitude</a:t>
            </a:r>
            <a:r>
              <a:rPr lang="en-US" sz="1200" dirty="0"/>
              <a:t> - </a:t>
            </a:r>
            <a:r>
              <a:rPr lang="en-US" sz="1200" dirty="0" err="1"/>
              <a:t>Node.Latitude</a:t>
            </a:r>
            <a:r>
              <a:rPr lang="en-US" sz="1200" dirty="0"/>
              <a:t>)) </a:t>
            </a:r>
          </a:p>
          <a:p>
            <a:pPr marL="114300" indent="0">
              <a:buNone/>
            </a:pPr>
            <a:r>
              <a:rPr lang="en-US" sz="1200" dirty="0"/>
              <a:t>from Nodes </a:t>
            </a:r>
            <a:r>
              <a:rPr lang="en-US" sz="1200" dirty="0" err="1"/>
              <a:t>centerNode,Nodes</a:t>
            </a:r>
            <a:r>
              <a:rPr lang="en-US" sz="1200" dirty="0"/>
              <a:t> Node where </a:t>
            </a:r>
            <a:r>
              <a:rPr lang="en-US" sz="1200" dirty="0" err="1"/>
              <a:t>centerNode.NodeID</a:t>
            </a:r>
            <a:r>
              <a:rPr lang="en-US" sz="1200" dirty="0"/>
              <a:t>=@</a:t>
            </a:r>
            <a:r>
              <a:rPr lang="en-US" sz="1200" dirty="0" err="1"/>
              <a:t>CenterNodeID</a:t>
            </a:r>
            <a:r>
              <a:rPr lang="en-US" sz="1200" dirty="0"/>
              <a:t> and </a:t>
            </a:r>
            <a:r>
              <a:rPr lang="en-US" sz="1200" dirty="0" err="1"/>
              <a:t>Node.NodeID</a:t>
            </a:r>
            <a:r>
              <a:rPr lang="en-US" sz="1200" dirty="0"/>
              <a:t>=@</a:t>
            </a:r>
            <a:r>
              <a:rPr lang="en-US" sz="1200" dirty="0" err="1"/>
              <a:t>NodeID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if(@Distance &lt;= @Radius)</a:t>
            </a:r>
          </a:p>
          <a:p>
            <a:pPr marL="114300" indent="0">
              <a:buNone/>
            </a:pPr>
            <a:r>
              <a:rPr lang="en-US" sz="1200" dirty="0"/>
              <a:t>	SET @</a:t>
            </a:r>
            <a:r>
              <a:rPr lang="en-US" sz="1200" dirty="0" err="1"/>
              <a:t>bInCircle</a:t>
            </a:r>
            <a:r>
              <a:rPr lang="en-US" sz="1200" dirty="0"/>
              <a:t> = 1;</a:t>
            </a:r>
          </a:p>
          <a:p>
            <a:pPr marL="114300" indent="0">
              <a:buNone/>
            </a:pPr>
            <a:r>
              <a:rPr lang="en-US" sz="1200" dirty="0"/>
              <a:t>else </a:t>
            </a:r>
          </a:p>
          <a:p>
            <a:pPr marL="114300" indent="0">
              <a:buNone/>
            </a:pPr>
            <a:r>
              <a:rPr lang="en-US" sz="1200" dirty="0"/>
              <a:t>	SET @</a:t>
            </a:r>
            <a:r>
              <a:rPr lang="en-US" sz="1200" dirty="0" err="1"/>
              <a:t>bInCircle</a:t>
            </a:r>
            <a:r>
              <a:rPr lang="en-US" sz="1200" dirty="0"/>
              <a:t> = 0;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</a:p>
          <a:p>
            <a:pPr marL="114300" indent="0">
              <a:buNone/>
            </a:pPr>
            <a:r>
              <a:rPr lang="en-US" sz="1200" dirty="0"/>
              <a:t>Return @</a:t>
            </a:r>
            <a:r>
              <a:rPr lang="en-US" sz="1200" dirty="0" err="1"/>
              <a:t>bInCircle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99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Database Model (ERD Diagram)</a:t>
            </a:r>
          </a:p>
          <a:p>
            <a:r>
              <a:rPr lang="en-US" dirty="0" smtClean="0"/>
              <a:t>SQL Server 2008  Spatial Data</a:t>
            </a:r>
          </a:p>
          <a:p>
            <a:r>
              <a:rPr lang="en-US" dirty="0"/>
              <a:t>Project Algorithms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Weighting and </a:t>
            </a: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metadata for all edges.</a:t>
            </a:r>
          </a:p>
          <a:p>
            <a:r>
              <a:rPr lang="en-US" dirty="0" smtClean="0"/>
              <a:t>Add API to </a:t>
            </a:r>
            <a:r>
              <a:rPr lang="en-US" dirty="0"/>
              <a:t>Reset Road Weight / Increase / Decrease (Weight/Edges)</a:t>
            </a:r>
            <a:endParaRPr lang="en-US" dirty="0" smtClean="0"/>
          </a:p>
          <a:p>
            <a:r>
              <a:rPr lang="en-US" dirty="0" smtClean="0"/>
              <a:t>(Cloud Publication)</a:t>
            </a:r>
          </a:p>
          <a:p>
            <a:r>
              <a:rPr lang="en-US" dirty="0" smtClean="0"/>
              <a:t>API to get Current Way Profile Which Include</a:t>
            </a:r>
          </a:p>
          <a:p>
            <a:pPr lvl="1"/>
            <a:r>
              <a:rPr lang="en-US" dirty="0" smtClean="0"/>
              <a:t>Way Nature (Highway or not)</a:t>
            </a:r>
          </a:p>
          <a:p>
            <a:pPr lvl="1"/>
            <a:r>
              <a:rPr lang="en-US" dirty="0" smtClean="0"/>
              <a:t>Average Weight</a:t>
            </a:r>
          </a:p>
          <a:p>
            <a:pPr lvl="1"/>
            <a:r>
              <a:rPr lang="en-US" dirty="0" smtClean="0"/>
              <a:t>Way Capacity</a:t>
            </a:r>
          </a:p>
          <a:p>
            <a:pPr lvl="2"/>
            <a:r>
              <a:rPr lang="en-US" dirty="0" smtClean="0"/>
              <a:t>Car Length </a:t>
            </a:r>
          </a:p>
          <a:p>
            <a:pPr lvl="2"/>
            <a:r>
              <a:rPr lang="en-US" dirty="0" smtClean="0"/>
              <a:t>No of Lanes (Highway/Regular)</a:t>
            </a:r>
          </a:p>
          <a:p>
            <a:pPr lvl="2"/>
            <a:r>
              <a:rPr lang="en-US" dirty="0" smtClean="0"/>
              <a:t>Total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</a:t>
            </a:r>
            <a:endParaRPr lang="en-US" dirty="0"/>
          </a:p>
        </p:txBody>
      </p:sp>
      <p:pic>
        <p:nvPicPr>
          <p:cNvPr id="1026" name="Picture 2" descr="C:\Users\halsum.ITSOFT\Desktop\W0201101055602691541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Capacity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𝑊𝐶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𝐶𝐴𝐿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800" dirty="0" smtClean="0"/>
                  <a:t>Where </a:t>
                </a:r>
              </a:p>
              <a:p>
                <a:pPr marL="114300" indent="0">
                  <a:buNone/>
                </a:pPr>
                <a:r>
                  <a:rPr lang="en-US" sz="1800" dirty="0" smtClean="0"/>
                  <a:t>WC	: Way Capacity.</a:t>
                </a:r>
              </a:p>
              <a:p>
                <a:pPr marL="114300" indent="0">
                  <a:buNone/>
                </a:pPr>
                <a:r>
                  <a:rPr lang="en-US" sz="1800" dirty="0" err="1" smtClean="0"/>
                  <a:t>nl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: No of Lanes 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𝑛𝑙</m:t>
                    </m:r>
                    <m:r>
                      <a:rPr lang="en-US" sz="18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4−6  , 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𝐻𝑖𝑔h𝑤𝑎𝑦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2−3 ,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𝑅𝑒𝑔𝑢𝑙𝑎𝑟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 smtClean="0"/>
              </a:p>
              <a:p>
                <a:pPr marL="114300" indent="0">
                  <a:buNone/>
                </a:pPr>
                <a:r>
                  <a:rPr lang="en-US" sz="1800" dirty="0" err="1" smtClean="0"/>
                  <a:t>wL</a:t>
                </a:r>
                <a:r>
                  <a:rPr lang="en-US" sz="1800" dirty="0" smtClean="0"/>
                  <a:t> 	: Way Length  </a:t>
                </a:r>
              </a:p>
              <a:p>
                <a:pPr marL="114300" indent="0">
                  <a:buNone/>
                </a:pPr>
                <a:r>
                  <a:rPr lang="en-US" sz="1800" dirty="0" smtClean="0"/>
                  <a:t>CAL	: Average Car Length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5 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𝑐𝑎𝑟</m:t>
                    </m:r>
                  </m:oMath>
                </a14:m>
                <a:endParaRPr lang="en-US" sz="1800" dirty="0" smtClean="0"/>
              </a:p>
              <a:p>
                <a:pPr marL="114300" indent="0">
                  <a:buNone/>
                </a:pPr>
                <a:r>
                  <a:rPr lang="en-US" sz="1800" dirty="0" smtClean="0"/>
                  <a:t>References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>
                    <a:hlinkClick r:id="rId2"/>
                  </a:rPr>
                  <a:t>http://</a:t>
                </a:r>
                <a:r>
                  <a:rPr lang="en-US" sz="1800" dirty="0" smtClean="0">
                    <a:hlinkClick r:id="rId2"/>
                  </a:rPr>
                  <a:t>en.wikipedia.org/wiki/Full-size_car</a:t>
                </a:r>
                <a:endParaRPr lang="en-US" sz="1800" dirty="0" smtClean="0"/>
              </a:p>
              <a:p>
                <a:pPr marL="114300" indent="0">
                  <a:buNone/>
                </a:pPr>
                <a:r>
                  <a:rPr lang="en-US" sz="1800" dirty="0">
                    <a:hlinkClick r:id="rId3"/>
                  </a:rPr>
                  <a:t>http://wiki.answers.com/Q/What_is_the_average_length_of_a_car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Cairo map has been </a:t>
            </a:r>
            <a:r>
              <a:rPr lang="en-US" dirty="0"/>
              <a:t>downloaded from </a:t>
            </a:r>
            <a:r>
              <a:rPr lang="en-US" dirty="0">
                <a:hlinkClick r:id="rId2"/>
              </a:rPr>
              <a:t>http://www.openstreetmap.org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OpenStreetMap</a:t>
            </a:r>
            <a:r>
              <a:rPr lang="en-US" dirty="0" smtClean="0"/>
              <a:t> provides map in “.</a:t>
            </a:r>
            <a:r>
              <a:rPr lang="en-US" dirty="0" err="1" smtClean="0"/>
              <a:t>osm</a:t>
            </a:r>
            <a:r>
              <a:rPr lang="en-US" dirty="0" smtClean="0"/>
              <a:t>” XML files </a:t>
            </a:r>
          </a:p>
          <a:p>
            <a:r>
              <a:rPr lang="en-US" dirty="0" smtClean="0"/>
              <a:t>Using the spatial features of MS SQL Server 2008 R2 the XML file has been loaded into a database.</a:t>
            </a:r>
          </a:p>
          <a:p>
            <a:r>
              <a:rPr lang="en-US" dirty="0" smtClean="0"/>
              <a:t>The Map data remodeled as Graphs considering locations as vertices and streets as edges.</a:t>
            </a:r>
          </a:p>
          <a:p>
            <a:r>
              <a:rPr lang="en-US" dirty="0" smtClean="0"/>
              <a:t>Some algorithms has been applied on these graphs to provide some required services to the application end-user such as shortest path between 2 nodes and nearest K streets from his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Database Model(ERD 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8070"/>
            <a:ext cx="8229600" cy="3662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5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Ways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012306"/>
              </p:ext>
            </p:extLst>
          </p:nvPr>
        </p:nvGraphicFramePr>
        <p:xfrm>
          <a:off x="304800" y="1828800"/>
          <a:ext cx="8534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 to map ways.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geography spatial data type, geography, is implemented as a .NET common language runtime (CLR) data type in SQL Server. This type represents data in a round-earth coordinate system. The SQL Server geography data type stores ellipsoidal (round-earth) data, such as GPS latitude and longitude coordinates.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Ways (Output)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71" y="1752600"/>
            <a:ext cx="6285458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7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Way Tags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68256"/>
              </p:ext>
            </p:extLst>
          </p:nvPr>
        </p:nvGraphicFramePr>
        <p:xfrm>
          <a:off x="304800" y="1828800"/>
          <a:ext cx="8534400" cy="418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 to map ways.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Tag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tag a way, each way may have multiple tag.</a:t>
                      </a:r>
                      <a:r>
                        <a:rPr lang="en-US" baseline="0" dirty="0" smtClean="0"/>
                        <a:t> List of famous tags:</a:t>
                      </a:r>
                    </a:p>
                    <a:p>
                      <a:r>
                        <a:rPr lang="en-US" baseline="0" dirty="0" err="1" smtClean="0"/>
                        <a:t>Name:en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English name of a way</a:t>
                      </a:r>
                    </a:p>
                    <a:p>
                      <a:r>
                        <a:rPr lang="en-US" baseline="0" dirty="0" err="1" smtClean="0">
                          <a:sym typeface="Wingdings" pitchFamily="2" charset="2"/>
                        </a:rPr>
                        <a:t>Name:ar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Arabic Name of a way</a:t>
                      </a:r>
                    </a:p>
                    <a:p>
                      <a:r>
                        <a:rPr lang="en-US" dirty="0" smtClean="0"/>
                        <a:t>Bridge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is it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a bridge?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Highway  is it a highway?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Waterway  is it a water way?</a:t>
                      </a:r>
                    </a:p>
                    <a:p>
                      <a:r>
                        <a:rPr lang="en-US" dirty="0" err="1" smtClean="0"/>
                        <a:t>Oneway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is it a one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way?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Tag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for a Tag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Nodes </a:t>
            </a:r>
            <a:r>
              <a:rPr lang="en-US" sz="1600" dirty="0"/>
              <a:t>+ Tags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64409"/>
              </p:ext>
            </p:extLst>
          </p:nvPr>
        </p:nvGraphicFramePr>
        <p:xfrm>
          <a:off x="304800" y="1828800"/>
          <a:ext cx="8534400" cy="340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Node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Identifier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tag a way, each way may have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for a Tag</a:t>
                      </a:r>
                      <a:endParaRPr lang="en-US" dirty="0"/>
                    </a:p>
                  </a:txBody>
                  <a:tcPr/>
                </a:tc>
              </a:tr>
              <a:tr h="7547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 spatial representation od a node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Nodes (Output)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3" y="1752600"/>
            <a:ext cx="629727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214</TotalTime>
  <Words>867</Words>
  <Application>Microsoft Office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Apothecary</vt:lpstr>
      <vt:lpstr>Cairo TMC</vt:lpstr>
      <vt:lpstr>Agenda</vt:lpstr>
      <vt:lpstr>Introduction</vt:lpstr>
      <vt:lpstr>Database Model(ERD Diagram)</vt:lpstr>
      <vt:lpstr>Table: Ways</vt:lpstr>
      <vt:lpstr>Table: Ways (Output)</vt:lpstr>
      <vt:lpstr>Table: Way Tags</vt:lpstr>
      <vt:lpstr>Table: Nodes + Tags</vt:lpstr>
      <vt:lpstr>Table: Nodes (Output)</vt:lpstr>
      <vt:lpstr>Table: Way Nodes</vt:lpstr>
      <vt:lpstr>Table: Edges + Tags</vt:lpstr>
      <vt:lpstr>SQL 2008 Spatial Data*</vt:lpstr>
      <vt:lpstr>Geometry Type hierarchy</vt:lpstr>
      <vt:lpstr>geography Data Type references</vt:lpstr>
      <vt:lpstr>Project Algorithms</vt:lpstr>
      <vt:lpstr>K-Nearest roads with Static Region</vt:lpstr>
      <vt:lpstr>K-Nearest roads with Dynamic Region</vt:lpstr>
      <vt:lpstr>K- Nearest Nodes (Nearest Hospital, Media, Building, …etc)</vt:lpstr>
      <vt:lpstr>K- Nearest Nodes (Nearest Hospital, Media, Building, …etc)</vt:lpstr>
      <vt:lpstr>Weighting and capacity</vt:lpstr>
      <vt:lpstr>OMG</vt:lpstr>
      <vt:lpstr>Way Capacity Calculations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Cairo TMC</dc:title>
  <dc:creator>Hassan E. Halim</dc:creator>
  <cp:lastModifiedBy>Mohamed Ibrahim Elmasry</cp:lastModifiedBy>
  <cp:revision>22</cp:revision>
  <dcterms:created xsi:type="dcterms:W3CDTF">2013-05-27T10:55:42Z</dcterms:created>
  <dcterms:modified xsi:type="dcterms:W3CDTF">2013-05-29T14:56:42Z</dcterms:modified>
</cp:coreProperties>
</file>