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2" r:id="rId2"/>
    <p:sldId id="2567" r:id="rId3"/>
    <p:sldId id="2568" r:id="rId4"/>
    <p:sldId id="2570" r:id="rId5"/>
  </p:sldIdLst>
  <p:sldSz cx="14630400" cy="8229600"/>
  <p:notesSz cx="14630400" cy="8229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46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8D"/>
    <a:srgbClr val="0091DA"/>
    <a:srgbClr val="005EB8"/>
    <a:srgbClr val="483698"/>
    <a:srgbClr val="470A68"/>
    <a:srgbClr val="6D2077"/>
    <a:srgbClr val="00A3A1"/>
    <a:srgbClr val="6C2078"/>
    <a:srgbClr val="0D52A3"/>
    <a:srgbClr val="43B0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57" autoAdjust="0"/>
  </p:normalViewPr>
  <p:slideViewPr>
    <p:cSldViewPr>
      <p:cViewPr varScale="1">
        <p:scale>
          <a:sx n="94" d="100"/>
          <a:sy n="94" d="100"/>
        </p:scale>
        <p:origin x="720" y="84"/>
      </p:cViewPr>
      <p:guideLst>
        <p:guide orient="horz" pos="2880"/>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97280" y="2551176"/>
            <a:ext cx="12435840" cy="172821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194560" y="4608576"/>
            <a:ext cx="10241280" cy="2057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7D7D7D"/>
                </a:solidFill>
                <a:latin typeface="Univers 45 Light"/>
                <a:cs typeface="Univers 45 Light"/>
              </a:defRPr>
            </a:lvl1pPr>
          </a:lstStyle>
          <a:p>
            <a:pPr marL="12700" marR="5080">
              <a:lnSpc>
                <a:spcPct val="100000"/>
              </a:lnSpc>
              <a:spcBef>
                <a:spcPts val="60"/>
              </a:spcBef>
            </a:pPr>
            <a:r>
              <a:rPr spc="-5" dirty="0"/>
              <a:t>© </a:t>
            </a:r>
            <a:r>
              <a:rPr spc="-10" dirty="0"/>
              <a:t>2020 </a:t>
            </a:r>
            <a:r>
              <a:rPr spc="-5" dirty="0"/>
              <a:t>KPMG Lower </a:t>
            </a:r>
            <a:r>
              <a:rPr spc="-10" dirty="0"/>
              <a:t>Gulf </a:t>
            </a:r>
            <a:r>
              <a:rPr spc="-5" dirty="0"/>
              <a:t>Limited and KPMG </a:t>
            </a:r>
            <a:r>
              <a:rPr spc="-10" dirty="0"/>
              <a:t>LLP, operating </a:t>
            </a:r>
            <a:r>
              <a:rPr spc="-5" dirty="0"/>
              <a:t>in </a:t>
            </a:r>
            <a:r>
              <a:rPr spc="-10" dirty="0"/>
              <a:t>the </a:t>
            </a:r>
            <a:r>
              <a:rPr spc="-5" dirty="0"/>
              <a:t>UAE and member firms </a:t>
            </a:r>
            <a:r>
              <a:rPr spc="-10" dirty="0"/>
              <a:t>of the </a:t>
            </a:r>
            <a:r>
              <a:rPr spc="-5" dirty="0"/>
              <a:t>KPMG </a:t>
            </a:r>
            <a:r>
              <a:rPr spc="-10" dirty="0"/>
              <a:t>network of independent </a:t>
            </a:r>
            <a:r>
              <a:rPr spc="-5" dirty="0"/>
              <a:t>member </a:t>
            </a:r>
            <a:r>
              <a:rPr spc="-10" dirty="0"/>
              <a:t>firms </a:t>
            </a:r>
            <a:r>
              <a:rPr spc="-5" dirty="0"/>
              <a:t>affiliated with KPMG </a:t>
            </a:r>
            <a:r>
              <a:rPr spc="-10" dirty="0"/>
              <a:t>International Cooperative </a:t>
            </a:r>
            <a:r>
              <a:rPr spc="-5" dirty="0"/>
              <a:t>(“KPMG  </a:t>
            </a:r>
            <a:r>
              <a:rPr spc="-10" dirty="0"/>
              <a:t>International”), </a:t>
            </a:r>
            <a:r>
              <a:rPr spc="-5" dirty="0"/>
              <a:t>a Swiss </a:t>
            </a:r>
            <a:r>
              <a:rPr spc="-10" dirty="0"/>
              <a:t>entity. </a:t>
            </a:r>
            <a:r>
              <a:rPr spc="-5" dirty="0"/>
              <a:t>All </a:t>
            </a:r>
            <a:r>
              <a:rPr spc="-10" dirty="0"/>
              <a:t>rights</a:t>
            </a:r>
            <a:r>
              <a:rPr spc="35" dirty="0"/>
              <a:t> </a:t>
            </a:r>
            <a:r>
              <a:rPr spc="-10"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12/16/2021</a:t>
            </a:fld>
            <a:endParaRPr lang="en-US"/>
          </a:p>
        </p:txBody>
      </p:sp>
      <p:sp>
        <p:nvSpPr>
          <p:cNvPr id="6" name="Holder 6"/>
          <p:cNvSpPr>
            <a:spLocks noGrp="1"/>
          </p:cNvSpPr>
          <p:nvPr>
            <p:ph type="sldNum" sz="quarter" idx="7"/>
          </p:nvPr>
        </p:nvSpPr>
        <p:spPr/>
        <p:txBody>
          <a:bodyPr lIns="0" tIns="0" rIns="0" bIns="0"/>
          <a:lstStyle>
            <a:lvl1pPr>
              <a:defRPr sz="1000" b="0" i="0">
                <a:solidFill>
                  <a:srgbClr val="001746"/>
                </a:solidFill>
                <a:latin typeface="Univers 45 Light"/>
                <a:cs typeface="Univers 45 Light"/>
              </a:defRPr>
            </a:lvl1pPr>
          </a:lstStyle>
          <a:p>
            <a:pPr marL="25400">
              <a:lnSpc>
                <a:spcPct val="100000"/>
              </a:lnSpc>
              <a:spcBef>
                <a:spcPts val="5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00338D"/>
                </a:solidFill>
                <a:latin typeface="KPMG Extralight"/>
                <a:cs typeface="KPMG Extra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7D7D7D"/>
                </a:solidFill>
                <a:latin typeface="Univers 45 Light"/>
                <a:cs typeface="Univers 45 Light"/>
              </a:defRPr>
            </a:lvl1pPr>
          </a:lstStyle>
          <a:p>
            <a:pPr marL="12700" marR="5080">
              <a:lnSpc>
                <a:spcPct val="100000"/>
              </a:lnSpc>
              <a:spcBef>
                <a:spcPts val="60"/>
              </a:spcBef>
            </a:pPr>
            <a:r>
              <a:rPr spc="-5" dirty="0"/>
              <a:t>© </a:t>
            </a:r>
            <a:r>
              <a:rPr spc="-10" dirty="0"/>
              <a:t>2020 </a:t>
            </a:r>
            <a:r>
              <a:rPr spc="-5" dirty="0"/>
              <a:t>KPMG Lower </a:t>
            </a:r>
            <a:r>
              <a:rPr spc="-10" dirty="0"/>
              <a:t>Gulf </a:t>
            </a:r>
            <a:r>
              <a:rPr spc="-5" dirty="0"/>
              <a:t>Limited and KPMG </a:t>
            </a:r>
            <a:r>
              <a:rPr spc="-10" dirty="0"/>
              <a:t>LLP, operating </a:t>
            </a:r>
            <a:r>
              <a:rPr spc="-5" dirty="0"/>
              <a:t>in </a:t>
            </a:r>
            <a:r>
              <a:rPr spc="-10" dirty="0"/>
              <a:t>the </a:t>
            </a:r>
            <a:r>
              <a:rPr spc="-5" dirty="0"/>
              <a:t>UAE and member firms </a:t>
            </a:r>
            <a:r>
              <a:rPr spc="-10" dirty="0"/>
              <a:t>of the </a:t>
            </a:r>
            <a:r>
              <a:rPr spc="-5" dirty="0"/>
              <a:t>KPMG </a:t>
            </a:r>
            <a:r>
              <a:rPr spc="-10" dirty="0"/>
              <a:t>network of independent </a:t>
            </a:r>
            <a:r>
              <a:rPr spc="-5" dirty="0"/>
              <a:t>member </a:t>
            </a:r>
            <a:r>
              <a:rPr spc="-10" dirty="0"/>
              <a:t>firms </a:t>
            </a:r>
            <a:r>
              <a:rPr spc="-5" dirty="0"/>
              <a:t>affiliated with KPMG </a:t>
            </a:r>
            <a:r>
              <a:rPr spc="-10" dirty="0"/>
              <a:t>International Cooperative </a:t>
            </a:r>
            <a:r>
              <a:rPr spc="-5" dirty="0"/>
              <a:t>(“KPMG  </a:t>
            </a:r>
            <a:r>
              <a:rPr spc="-10" dirty="0"/>
              <a:t>International”), </a:t>
            </a:r>
            <a:r>
              <a:rPr spc="-5" dirty="0"/>
              <a:t>a Swiss </a:t>
            </a:r>
            <a:r>
              <a:rPr spc="-10" dirty="0"/>
              <a:t>entity. </a:t>
            </a:r>
            <a:r>
              <a:rPr spc="-5" dirty="0"/>
              <a:t>All </a:t>
            </a:r>
            <a:r>
              <a:rPr spc="-10" dirty="0"/>
              <a:t>rights</a:t>
            </a:r>
            <a:r>
              <a:rPr spc="35" dirty="0"/>
              <a:t> </a:t>
            </a:r>
            <a:r>
              <a:rPr spc="-10"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12/16/2021</a:t>
            </a:fld>
            <a:endParaRPr lang="en-US"/>
          </a:p>
        </p:txBody>
      </p:sp>
      <p:sp>
        <p:nvSpPr>
          <p:cNvPr id="6" name="Holder 6"/>
          <p:cNvSpPr>
            <a:spLocks noGrp="1"/>
          </p:cNvSpPr>
          <p:nvPr>
            <p:ph type="sldNum" sz="quarter" idx="7"/>
          </p:nvPr>
        </p:nvSpPr>
        <p:spPr/>
        <p:txBody>
          <a:bodyPr lIns="0" tIns="0" rIns="0" bIns="0"/>
          <a:lstStyle>
            <a:lvl1pPr>
              <a:defRPr sz="1000" b="0" i="0">
                <a:solidFill>
                  <a:srgbClr val="001746"/>
                </a:solidFill>
                <a:latin typeface="Univers 45 Light"/>
                <a:cs typeface="Univers 45 Light"/>
              </a:defRPr>
            </a:lvl1pPr>
          </a:lstStyle>
          <a:p>
            <a:pPr marL="25400">
              <a:lnSpc>
                <a:spcPct val="100000"/>
              </a:lnSpc>
              <a:spcBef>
                <a:spcPts val="5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00338D"/>
                </a:solidFill>
                <a:latin typeface="KPMG Extralight"/>
                <a:cs typeface="KPMG Extralight"/>
              </a:defRPr>
            </a:lvl1pPr>
          </a:lstStyle>
          <a:p>
            <a:endParaRPr/>
          </a:p>
        </p:txBody>
      </p:sp>
      <p:sp>
        <p:nvSpPr>
          <p:cNvPr id="3" name="Holder 3"/>
          <p:cNvSpPr>
            <a:spLocks noGrp="1"/>
          </p:cNvSpPr>
          <p:nvPr>
            <p:ph sz="half" idx="2"/>
          </p:nvPr>
        </p:nvSpPr>
        <p:spPr>
          <a:xfrm>
            <a:off x="731520" y="1892808"/>
            <a:ext cx="6364224" cy="543153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534656" y="1892808"/>
            <a:ext cx="6364224" cy="543153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7D7D7D"/>
                </a:solidFill>
                <a:latin typeface="Univers 45 Light"/>
                <a:cs typeface="Univers 45 Light"/>
              </a:defRPr>
            </a:lvl1pPr>
          </a:lstStyle>
          <a:p>
            <a:pPr marL="12700" marR="5080">
              <a:lnSpc>
                <a:spcPct val="100000"/>
              </a:lnSpc>
              <a:spcBef>
                <a:spcPts val="60"/>
              </a:spcBef>
            </a:pPr>
            <a:r>
              <a:rPr spc="-5" dirty="0"/>
              <a:t>© </a:t>
            </a:r>
            <a:r>
              <a:rPr spc="-10" dirty="0"/>
              <a:t>2020 </a:t>
            </a:r>
            <a:r>
              <a:rPr spc="-5" dirty="0"/>
              <a:t>KPMG Lower </a:t>
            </a:r>
            <a:r>
              <a:rPr spc="-10" dirty="0"/>
              <a:t>Gulf </a:t>
            </a:r>
            <a:r>
              <a:rPr spc="-5" dirty="0"/>
              <a:t>Limited and KPMG </a:t>
            </a:r>
            <a:r>
              <a:rPr spc="-10" dirty="0"/>
              <a:t>LLP, operating </a:t>
            </a:r>
            <a:r>
              <a:rPr spc="-5" dirty="0"/>
              <a:t>in </a:t>
            </a:r>
            <a:r>
              <a:rPr spc="-10" dirty="0"/>
              <a:t>the </a:t>
            </a:r>
            <a:r>
              <a:rPr spc="-5" dirty="0"/>
              <a:t>UAE and member firms </a:t>
            </a:r>
            <a:r>
              <a:rPr spc="-10" dirty="0"/>
              <a:t>of the </a:t>
            </a:r>
            <a:r>
              <a:rPr spc="-5" dirty="0"/>
              <a:t>KPMG </a:t>
            </a:r>
            <a:r>
              <a:rPr spc="-10" dirty="0"/>
              <a:t>network of independent </a:t>
            </a:r>
            <a:r>
              <a:rPr spc="-5" dirty="0"/>
              <a:t>member </a:t>
            </a:r>
            <a:r>
              <a:rPr spc="-10" dirty="0"/>
              <a:t>firms </a:t>
            </a:r>
            <a:r>
              <a:rPr spc="-5" dirty="0"/>
              <a:t>affiliated with KPMG </a:t>
            </a:r>
            <a:r>
              <a:rPr spc="-10" dirty="0"/>
              <a:t>International Cooperative </a:t>
            </a:r>
            <a:r>
              <a:rPr spc="-5" dirty="0"/>
              <a:t>(“KPMG  </a:t>
            </a:r>
            <a:r>
              <a:rPr spc="-10" dirty="0"/>
              <a:t>International”), </a:t>
            </a:r>
            <a:r>
              <a:rPr spc="-5" dirty="0"/>
              <a:t>a Swiss </a:t>
            </a:r>
            <a:r>
              <a:rPr spc="-10" dirty="0"/>
              <a:t>entity. </a:t>
            </a:r>
            <a:r>
              <a:rPr spc="-5" dirty="0"/>
              <a:t>All </a:t>
            </a:r>
            <a:r>
              <a:rPr spc="-10" dirty="0"/>
              <a:t>rights</a:t>
            </a:r>
            <a:r>
              <a:rPr spc="35" dirty="0"/>
              <a:t> </a:t>
            </a:r>
            <a:r>
              <a:rPr spc="-10" dirty="0"/>
              <a:t>reserved.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12/16/2021</a:t>
            </a:fld>
            <a:endParaRPr lang="en-US"/>
          </a:p>
        </p:txBody>
      </p:sp>
      <p:sp>
        <p:nvSpPr>
          <p:cNvPr id="7" name="Holder 7"/>
          <p:cNvSpPr>
            <a:spLocks noGrp="1"/>
          </p:cNvSpPr>
          <p:nvPr>
            <p:ph type="sldNum" sz="quarter" idx="7"/>
          </p:nvPr>
        </p:nvSpPr>
        <p:spPr/>
        <p:txBody>
          <a:bodyPr lIns="0" tIns="0" rIns="0" bIns="0"/>
          <a:lstStyle>
            <a:lvl1pPr>
              <a:defRPr sz="1000" b="0" i="0">
                <a:solidFill>
                  <a:srgbClr val="001746"/>
                </a:solidFill>
                <a:latin typeface="Univers 45 Light"/>
                <a:cs typeface="Univers 45 Light"/>
              </a:defRPr>
            </a:lvl1pPr>
          </a:lstStyle>
          <a:p>
            <a:pPr marL="25400">
              <a:lnSpc>
                <a:spcPct val="100000"/>
              </a:lnSpc>
              <a:spcBef>
                <a:spcPts val="5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00338D"/>
                </a:solidFill>
                <a:latin typeface="KPMG Extralight"/>
                <a:cs typeface="KPMG Extralight"/>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7D7D7D"/>
                </a:solidFill>
                <a:latin typeface="Univers 45 Light"/>
                <a:cs typeface="Univers 45 Light"/>
              </a:defRPr>
            </a:lvl1pPr>
          </a:lstStyle>
          <a:p>
            <a:pPr marL="12700" marR="5080">
              <a:lnSpc>
                <a:spcPct val="100000"/>
              </a:lnSpc>
              <a:spcBef>
                <a:spcPts val="60"/>
              </a:spcBef>
            </a:pPr>
            <a:r>
              <a:rPr spc="-5" dirty="0"/>
              <a:t>© </a:t>
            </a:r>
            <a:r>
              <a:rPr spc="-10" dirty="0"/>
              <a:t>2020 </a:t>
            </a:r>
            <a:r>
              <a:rPr spc="-5" dirty="0"/>
              <a:t>KPMG Lower </a:t>
            </a:r>
            <a:r>
              <a:rPr spc="-10" dirty="0"/>
              <a:t>Gulf </a:t>
            </a:r>
            <a:r>
              <a:rPr spc="-5" dirty="0"/>
              <a:t>Limited and KPMG </a:t>
            </a:r>
            <a:r>
              <a:rPr spc="-10" dirty="0"/>
              <a:t>LLP, operating </a:t>
            </a:r>
            <a:r>
              <a:rPr spc="-5" dirty="0"/>
              <a:t>in </a:t>
            </a:r>
            <a:r>
              <a:rPr spc="-10" dirty="0"/>
              <a:t>the </a:t>
            </a:r>
            <a:r>
              <a:rPr spc="-5" dirty="0"/>
              <a:t>UAE and member firms </a:t>
            </a:r>
            <a:r>
              <a:rPr spc="-10" dirty="0"/>
              <a:t>of the </a:t>
            </a:r>
            <a:r>
              <a:rPr spc="-5" dirty="0"/>
              <a:t>KPMG </a:t>
            </a:r>
            <a:r>
              <a:rPr spc="-10" dirty="0"/>
              <a:t>network of independent </a:t>
            </a:r>
            <a:r>
              <a:rPr spc="-5" dirty="0"/>
              <a:t>member </a:t>
            </a:r>
            <a:r>
              <a:rPr spc="-10" dirty="0"/>
              <a:t>firms </a:t>
            </a:r>
            <a:r>
              <a:rPr spc="-5" dirty="0"/>
              <a:t>affiliated with KPMG </a:t>
            </a:r>
            <a:r>
              <a:rPr spc="-10" dirty="0"/>
              <a:t>International Cooperative </a:t>
            </a:r>
            <a:r>
              <a:rPr spc="-5" dirty="0"/>
              <a:t>(“KPMG  </a:t>
            </a:r>
            <a:r>
              <a:rPr spc="-10" dirty="0"/>
              <a:t>International”), </a:t>
            </a:r>
            <a:r>
              <a:rPr spc="-5" dirty="0"/>
              <a:t>a Swiss </a:t>
            </a:r>
            <a:r>
              <a:rPr spc="-10" dirty="0"/>
              <a:t>entity. </a:t>
            </a:r>
            <a:r>
              <a:rPr spc="-5" dirty="0"/>
              <a:t>All </a:t>
            </a:r>
            <a:r>
              <a:rPr spc="-10" dirty="0"/>
              <a:t>rights</a:t>
            </a:r>
            <a:r>
              <a:rPr spc="35" dirty="0"/>
              <a:t> </a:t>
            </a:r>
            <a:r>
              <a:rPr spc="-10" dirty="0"/>
              <a:t>reserved.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12/16/2021</a:t>
            </a:fld>
            <a:endParaRPr lang="en-US"/>
          </a:p>
        </p:txBody>
      </p:sp>
      <p:sp>
        <p:nvSpPr>
          <p:cNvPr id="5" name="Holder 5"/>
          <p:cNvSpPr>
            <a:spLocks noGrp="1"/>
          </p:cNvSpPr>
          <p:nvPr>
            <p:ph type="sldNum" sz="quarter" idx="7"/>
          </p:nvPr>
        </p:nvSpPr>
        <p:spPr/>
        <p:txBody>
          <a:bodyPr lIns="0" tIns="0" rIns="0" bIns="0"/>
          <a:lstStyle>
            <a:lvl1pPr>
              <a:defRPr sz="1000" b="0" i="0">
                <a:solidFill>
                  <a:srgbClr val="001746"/>
                </a:solidFill>
                <a:latin typeface="Univers 45 Light"/>
                <a:cs typeface="Univers 45 Light"/>
              </a:defRPr>
            </a:lvl1pPr>
          </a:lstStyle>
          <a:p>
            <a:pPr marL="25400">
              <a:lnSpc>
                <a:spcPct val="100000"/>
              </a:lnSpc>
              <a:spcBef>
                <a:spcPts val="5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7D7D7D"/>
                </a:solidFill>
                <a:latin typeface="Univers 45 Light"/>
                <a:cs typeface="Univers 45 Light"/>
              </a:defRPr>
            </a:lvl1pPr>
          </a:lstStyle>
          <a:p>
            <a:pPr marL="12700" marR="5080">
              <a:lnSpc>
                <a:spcPct val="100000"/>
              </a:lnSpc>
              <a:spcBef>
                <a:spcPts val="60"/>
              </a:spcBef>
            </a:pPr>
            <a:r>
              <a:rPr spc="-5" dirty="0"/>
              <a:t>© </a:t>
            </a:r>
            <a:r>
              <a:rPr spc="-10" dirty="0"/>
              <a:t>2020 </a:t>
            </a:r>
            <a:r>
              <a:rPr spc="-5" dirty="0"/>
              <a:t>KPMG Lower </a:t>
            </a:r>
            <a:r>
              <a:rPr spc="-10" dirty="0"/>
              <a:t>Gulf </a:t>
            </a:r>
            <a:r>
              <a:rPr spc="-5" dirty="0"/>
              <a:t>Limited and KPMG </a:t>
            </a:r>
            <a:r>
              <a:rPr spc="-10" dirty="0"/>
              <a:t>LLP, operating </a:t>
            </a:r>
            <a:r>
              <a:rPr spc="-5" dirty="0"/>
              <a:t>in </a:t>
            </a:r>
            <a:r>
              <a:rPr spc="-10" dirty="0"/>
              <a:t>the </a:t>
            </a:r>
            <a:r>
              <a:rPr spc="-5" dirty="0"/>
              <a:t>UAE and member firms </a:t>
            </a:r>
            <a:r>
              <a:rPr spc="-10" dirty="0"/>
              <a:t>of the </a:t>
            </a:r>
            <a:r>
              <a:rPr spc="-5" dirty="0"/>
              <a:t>KPMG </a:t>
            </a:r>
            <a:r>
              <a:rPr spc="-10" dirty="0"/>
              <a:t>network of independent </a:t>
            </a:r>
            <a:r>
              <a:rPr spc="-5" dirty="0"/>
              <a:t>member </a:t>
            </a:r>
            <a:r>
              <a:rPr spc="-10" dirty="0"/>
              <a:t>firms </a:t>
            </a:r>
            <a:r>
              <a:rPr spc="-5" dirty="0"/>
              <a:t>affiliated with KPMG </a:t>
            </a:r>
            <a:r>
              <a:rPr spc="-10" dirty="0"/>
              <a:t>International Cooperative </a:t>
            </a:r>
            <a:r>
              <a:rPr spc="-5" dirty="0"/>
              <a:t>(“KPMG  </a:t>
            </a:r>
            <a:r>
              <a:rPr spc="-10" dirty="0"/>
              <a:t>International”), </a:t>
            </a:r>
            <a:r>
              <a:rPr spc="-5" dirty="0"/>
              <a:t>a Swiss </a:t>
            </a:r>
            <a:r>
              <a:rPr spc="-10" dirty="0"/>
              <a:t>entity. </a:t>
            </a:r>
            <a:r>
              <a:rPr spc="-5" dirty="0"/>
              <a:t>All </a:t>
            </a:r>
            <a:r>
              <a:rPr spc="-10" dirty="0"/>
              <a:t>rights</a:t>
            </a:r>
            <a:r>
              <a:rPr spc="35" dirty="0"/>
              <a:t> </a:t>
            </a:r>
            <a:r>
              <a:rPr spc="-10" dirty="0"/>
              <a:t>reserved.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12/16/2021</a:t>
            </a:fld>
            <a:endParaRPr lang="en-US"/>
          </a:p>
        </p:txBody>
      </p:sp>
      <p:sp>
        <p:nvSpPr>
          <p:cNvPr id="4" name="Holder 4"/>
          <p:cNvSpPr>
            <a:spLocks noGrp="1"/>
          </p:cNvSpPr>
          <p:nvPr>
            <p:ph type="sldNum" sz="quarter" idx="7"/>
          </p:nvPr>
        </p:nvSpPr>
        <p:spPr/>
        <p:txBody>
          <a:bodyPr lIns="0" tIns="0" rIns="0" bIns="0"/>
          <a:lstStyle>
            <a:lvl1pPr>
              <a:defRPr sz="1000" b="0" i="0">
                <a:solidFill>
                  <a:srgbClr val="001746"/>
                </a:solidFill>
                <a:latin typeface="Univers 45 Light"/>
                <a:cs typeface="Univers 45 Light"/>
              </a:defRPr>
            </a:lvl1pPr>
          </a:lstStyle>
          <a:p>
            <a:pPr marL="25400">
              <a:lnSpc>
                <a:spcPct val="100000"/>
              </a:lnSpc>
              <a:spcBef>
                <a:spcPts val="5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92354" y="437516"/>
            <a:ext cx="4052570" cy="1270635"/>
          </a:xfrm>
          <a:prstGeom prst="rect">
            <a:avLst/>
          </a:prstGeom>
        </p:spPr>
        <p:txBody>
          <a:bodyPr wrap="square" lIns="0" tIns="0" rIns="0" bIns="0">
            <a:spAutoFit/>
          </a:bodyPr>
          <a:lstStyle>
            <a:lvl1pPr>
              <a:defRPr sz="5400" b="0" i="0">
                <a:solidFill>
                  <a:srgbClr val="00338D"/>
                </a:solidFill>
                <a:latin typeface="KPMG Extralight"/>
                <a:cs typeface="KPMG Extralight"/>
              </a:defRPr>
            </a:lvl1pPr>
          </a:lstStyle>
          <a:p>
            <a:endParaRPr/>
          </a:p>
        </p:txBody>
      </p:sp>
      <p:sp>
        <p:nvSpPr>
          <p:cNvPr id="3" name="Holder 3"/>
          <p:cNvSpPr>
            <a:spLocks noGrp="1"/>
          </p:cNvSpPr>
          <p:nvPr>
            <p:ph type="body" idx="1"/>
          </p:nvPr>
        </p:nvSpPr>
        <p:spPr>
          <a:xfrm>
            <a:off x="215900" y="1840483"/>
            <a:ext cx="14198600" cy="45472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878582" y="7772693"/>
            <a:ext cx="9044940" cy="269875"/>
          </a:xfrm>
          <a:prstGeom prst="rect">
            <a:avLst/>
          </a:prstGeom>
        </p:spPr>
        <p:txBody>
          <a:bodyPr wrap="square" lIns="0" tIns="0" rIns="0" bIns="0">
            <a:spAutoFit/>
          </a:bodyPr>
          <a:lstStyle>
            <a:lvl1pPr>
              <a:defRPr sz="800" b="0" i="0">
                <a:solidFill>
                  <a:srgbClr val="7D7D7D"/>
                </a:solidFill>
                <a:latin typeface="Univers 45 Light"/>
                <a:cs typeface="Univers 45 Light"/>
              </a:defRPr>
            </a:lvl1pPr>
          </a:lstStyle>
          <a:p>
            <a:pPr marL="12700" marR="5080">
              <a:lnSpc>
                <a:spcPct val="100000"/>
              </a:lnSpc>
              <a:spcBef>
                <a:spcPts val="60"/>
              </a:spcBef>
            </a:pPr>
            <a:r>
              <a:rPr spc="-5" dirty="0"/>
              <a:t>© </a:t>
            </a:r>
            <a:r>
              <a:rPr spc="-10" dirty="0"/>
              <a:t>2020 </a:t>
            </a:r>
            <a:r>
              <a:rPr spc="-5" dirty="0"/>
              <a:t>KPMG Lower </a:t>
            </a:r>
            <a:r>
              <a:rPr spc="-10" dirty="0"/>
              <a:t>Gulf </a:t>
            </a:r>
            <a:r>
              <a:rPr spc="-5" dirty="0"/>
              <a:t>Limited and KPMG </a:t>
            </a:r>
            <a:r>
              <a:rPr spc="-10" dirty="0"/>
              <a:t>LLP, operating </a:t>
            </a:r>
            <a:r>
              <a:rPr spc="-5" dirty="0"/>
              <a:t>in </a:t>
            </a:r>
            <a:r>
              <a:rPr spc="-10" dirty="0"/>
              <a:t>the </a:t>
            </a:r>
            <a:r>
              <a:rPr spc="-5" dirty="0"/>
              <a:t>UAE and member firms </a:t>
            </a:r>
            <a:r>
              <a:rPr spc="-10" dirty="0"/>
              <a:t>of the </a:t>
            </a:r>
            <a:r>
              <a:rPr spc="-5" dirty="0"/>
              <a:t>KPMG </a:t>
            </a:r>
            <a:r>
              <a:rPr spc="-10" dirty="0"/>
              <a:t>network of independent </a:t>
            </a:r>
            <a:r>
              <a:rPr spc="-5" dirty="0"/>
              <a:t>member </a:t>
            </a:r>
            <a:r>
              <a:rPr spc="-10" dirty="0"/>
              <a:t>firms </a:t>
            </a:r>
            <a:r>
              <a:rPr spc="-5" dirty="0"/>
              <a:t>affiliated with KPMG </a:t>
            </a:r>
            <a:r>
              <a:rPr spc="-10" dirty="0"/>
              <a:t>International Cooperative </a:t>
            </a:r>
            <a:r>
              <a:rPr spc="-5" dirty="0"/>
              <a:t>(“KPMG  </a:t>
            </a:r>
            <a:r>
              <a:rPr spc="-10" dirty="0"/>
              <a:t>International”), </a:t>
            </a:r>
            <a:r>
              <a:rPr spc="-5" dirty="0"/>
              <a:t>a Swiss </a:t>
            </a:r>
            <a:r>
              <a:rPr spc="-10" dirty="0"/>
              <a:t>entity. </a:t>
            </a:r>
            <a:r>
              <a:rPr spc="-5" dirty="0"/>
              <a:t>All </a:t>
            </a:r>
            <a:r>
              <a:rPr spc="-10" dirty="0"/>
              <a:t>rights</a:t>
            </a:r>
            <a:r>
              <a:rPr spc="35" dirty="0"/>
              <a:t> </a:t>
            </a:r>
            <a:r>
              <a:rPr spc="-10" dirty="0"/>
              <a:t>reserved.</a:t>
            </a:r>
          </a:p>
        </p:txBody>
      </p:sp>
      <p:sp>
        <p:nvSpPr>
          <p:cNvPr id="5" name="Holder 5"/>
          <p:cNvSpPr>
            <a:spLocks noGrp="1"/>
          </p:cNvSpPr>
          <p:nvPr>
            <p:ph type="dt" sz="half" idx="6"/>
          </p:nvPr>
        </p:nvSpPr>
        <p:spPr>
          <a:xfrm>
            <a:off x="731520" y="7653528"/>
            <a:ext cx="3364992" cy="4114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12/16/2021</a:t>
            </a:fld>
            <a:endParaRPr lang="en-US"/>
          </a:p>
        </p:txBody>
      </p:sp>
      <p:sp>
        <p:nvSpPr>
          <p:cNvPr id="6" name="Holder 6"/>
          <p:cNvSpPr>
            <a:spLocks noGrp="1"/>
          </p:cNvSpPr>
          <p:nvPr>
            <p:ph type="sldNum" sz="quarter" idx="7"/>
          </p:nvPr>
        </p:nvSpPr>
        <p:spPr>
          <a:xfrm>
            <a:off x="13216382" y="7774316"/>
            <a:ext cx="121919" cy="179070"/>
          </a:xfrm>
          <a:prstGeom prst="rect">
            <a:avLst/>
          </a:prstGeom>
        </p:spPr>
        <p:txBody>
          <a:bodyPr wrap="square" lIns="0" tIns="0" rIns="0" bIns="0">
            <a:spAutoFit/>
          </a:bodyPr>
          <a:lstStyle>
            <a:lvl1pPr>
              <a:defRPr sz="1000" b="0" i="0">
                <a:solidFill>
                  <a:srgbClr val="001746"/>
                </a:solidFill>
                <a:latin typeface="Univers 45 Light"/>
                <a:cs typeface="Univers 45 Light"/>
              </a:defRPr>
            </a:lvl1pPr>
          </a:lstStyle>
          <a:p>
            <a:pPr marL="25400">
              <a:lnSpc>
                <a:spcPct val="100000"/>
              </a:lnSpc>
              <a:spcBef>
                <a:spcPts val="5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 name="Arrow: Right 110">
            <a:extLst>
              <a:ext uri="{FF2B5EF4-FFF2-40B4-BE49-F238E27FC236}">
                <a16:creationId xmlns:a16="http://schemas.microsoft.com/office/drawing/2014/main" id="{203D6FE4-AECC-4F27-AD9D-63B20A7EAF02}"/>
              </a:ext>
            </a:extLst>
          </p:cNvPr>
          <p:cNvSpPr/>
          <p:nvPr/>
        </p:nvSpPr>
        <p:spPr>
          <a:xfrm>
            <a:off x="3527658" y="3842983"/>
            <a:ext cx="950055" cy="436118"/>
          </a:xfrm>
          <a:prstGeom prst="rightArrow">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2" name="object 2"/>
          <p:cNvSpPr txBox="1"/>
          <p:nvPr/>
        </p:nvSpPr>
        <p:spPr>
          <a:xfrm>
            <a:off x="292354" y="294640"/>
            <a:ext cx="3528060" cy="151323"/>
          </a:xfrm>
          <a:prstGeom prst="rect">
            <a:avLst/>
          </a:prstGeom>
        </p:spPr>
        <p:txBody>
          <a:bodyPr vert="horz" wrap="square" lIns="0" tIns="12700" rIns="0" bIns="0" rtlCol="0">
            <a:spAutoFit/>
          </a:bodyPr>
          <a:lstStyle/>
          <a:p>
            <a:pPr marL="12700">
              <a:lnSpc>
                <a:spcPct val="100000"/>
              </a:lnSpc>
              <a:spcBef>
                <a:spcPts val="100"/>
              </a:spcBef>
            </a:pPr>
            <a:r>
              <a:rPr sz="900" b="1" dirty="0">
                <a:solidFill>
                  <a:srgbClr val="A6A6A6"/>
                </a:solidFill>
                <a:latin typeface="Arial" panose="020B0604020202020204" pitchFamily="34" charset="0"/>
                <a:cs typeface="Arial" panose="020B0604020202020204" pitchFamily="34" charset="0"/>
              </a:rPr>
              <a:t>Khalifa </a:t>
            </a:r>
            <a:r>
              <a:rPr sz="900" b="1" spc="-10" dirty="0">
                <a:solidFill>
                  <a:srgbClr val="A6A6A6"/>
                </a:solidFill>
                <a:latin typeface="Arial" panose="020B0604020202020204" pitchFamily="34" charset="0"/>
                <a:cs typeface="Arial" panose="020B0604020202020204" pitchFamily="34" charset="0"/>
              </a:rPr>
              <a:t>University </a:t>
            </a:r>
            <a:r>
              <a:rPr sz="900" b="1" dirty="0">
                <a:solidFill>
                  <a:srgbClr val="A6A6A6"/>
                </a:solidFill>
                <a:latin typeface="Arial" panose="020B0604020202020204" pitchFamily="34" charset="0"/>
                <a:cs typeface="Arial" panose="020B0604020202020204" pitchFamily="34" charset="0"/>
              </a:rPr>
              <a:t>– </a:t>
            </a:r>
            <a:r>
              <a:rPr sz="900" spc="-5" dirty="0">
                <a:solidFill>
                  <a:srgbClr val="A6A6A6"/>
                </a:solidFill>
                <a:latin typeface="Arial" panose="020B0604020202020204" pitchFamily="34" charset="0"/>
                <a:cs typeface="Arial" panose="020B0604020202020204" pitchFamily="34" charset="0"/>
              </a:rPr>
              <a:t>Continuous Auditing </a:t>
            </a:r>
            <a:r>
              <a:rPr sz="900" spc="-10" dirty="0">
                <a:solidFill>
                  <a:srgbClr val="A6A6A6"/>
                </a:solidFill>
                <a:latin typeface="Arial" panose="020B0604020202020204" pitchFamily="34" charset="0"/>
                <a:cs typeface="Arial" panose="020B0604020202020204" pitchFamily="34" charset="0"/>
              </a:rPr>
              <a:t>and </a:t>
            </a:r>
            <a:r>
              <a:rPr sz="900" spc="-5" dirty="0">
                <a:solidFill>
                  <a:srgbClr val="A6A6A6"/>
                </a:solidFill>
                <a:latin typeface="Arial" panose="020B0604020202020204" pitchFamily="34" charset="0"/>
                <a:cs typeface="Arial" panose="020B0604020202020204" pitchFamily="34" charset="0"/>
              </a:rPr>
              <a:t>Continuous</a:t>
            </a:r>
            <a:r>
              <a:rPr sz="900" dirty="0">
                <a:solidFill>
                  <a:srgbClr val="A6A6A6"/>
                </a:solidFill>
                <a:latin typeface="Arial" panose="020B0604020202020204" pitchFamily="34" charset="0"/>
                <a:cs typeface="Arial" panose="020B0604020202020204" pitchFamily="34" charset="0"/>
              </a:rPr>
              <a:t> </a:t>
            </a:r>
            <a:r>
              <a:rPr sz="900" spc="-5" dirty="0">
                <a:solidFill>
                  <a:srgbClr val="A6A6A6"/>
                </a:solidFill>
                <a:latin typeface="Arial" panose="020B0604020202020204" pitchFamily="34" charset="0"/>
                <a:cs typeface="Arial" panose="020B0604020202020204" pitchFamily="34" charset="0"/>
              </a:rPr>
              <a:t>Monitoring</a:t>
            </a:r>
            <a:endParaRPr sz="900" dirty="0">
              <a:latin typeface="Arial" panose="020B0604020202020204" pitchFamily="34" charset="0"/>
              <a:cs typeface="Arial" panose="020B0604020202020204" pitchFamily="34" charset="0"/>
            </a:endParaRPr>
          </a:p>
        </p:txBody>
      </p:sp>
      <p:sp>
        <p:nvSpPr>
          <p:cNvPr id="614" name="object 30">
            <a:extLst>
              <a:ext uri="{FF2B5EF4-FFF2-40B4-BE49-F238E27FC236}">
                <a16:creationId xmlns:a16="http://schemas.microsoft.com/office/drawing/2014/main" id="{5E2C5680-AB3A-4127-9F8B-3DEAEA5173F0}"/>
              </a:ext>
            </a:extLst>
          </p:cNvPr>
          <p:cNvSpPr txBox="1">
            <a:spLocks noGrp="1"/>
          </p:cNvSpPr>
          <p:nvPr>
            <p:ph type="title"/>
          </p:nvPr>
        </p:nvSpPr>
        <p:spPr>
          <a:xfrm>
            <a:off x="292354" y="344216"/>
            <a:ext cx="14037310" cy="637354"/>
          </a:xfrm>
          <a:prstGeom prst="rect">
            <a:avLst/>
          </a:prstGeom>
        </p:spPr>
        <p:txBody>
          <a:bodyPr vert="horz" wrap="square" lIns="0" tIns="204470" rIns="0" bIns="0" rtlCol="0">
            <a:spAutoFit/>
          </a:bodyPr>
          <a:lstStyle/>
          <a:p>
            <a:pPr marL="12700">
              <a:lnSpc>
                <a:spcPct val="100000"/>
              </a:lnSpc>
              <a:spcBef>
                <a:spcPts val="1610"/>
              </a:spcBef>
            </a:pPr>
            <a:r>
              <a:rPr lang="en-US" sz="2800" spc="-10" dirty="0">
                <a:latin typeface="Arial" panose="020B0604020202020204" pitchFamily="34" charset="0"/>
                <a:cs typeface="Arial" panose="020B0604020202020204" pitchFamily="34" charset="0"/>
              </a:rPr>
              <a:t>Digital Risk Assurance at Khalifa University</a:t>
            </a:r>
            <a:endParaRPr sz="2800" spc="-5" dirty="0">
              <a:latin typeface="Arial" panose="020B0604020202020204" pitchFamily="34" charset="0"/>
              <a:cs typeface="Arial" panose="020B0604020202020204" pitchFamily="34" charset="0"/>
            </a:endParaRPr>
          </a:p>
        </p:txBody>
      </p:sp>
      <p:sp>
        <p:nvSpPr>
          <p:cNvPr id="283" name="TextBox 282">
            <a:extLst>
              <a:ext uri="{FF2B5EF4-FFF2-40B4-BE49-F238E27FC236}">
                <a16:creationId xmlns:a16="http://schemas.microsoft.com/office/drawing/2014/main" id="{817480B0-DBF1-4F04-BD2D-7FF221030EBE}"/>
              </a:ext>
            </a:extLst>
          </p:cNvPr>
          <p:cNvSpPr txBox="1"/>
          <p:nvPr/>
        </p:nvSpPr>
        <p:spPr>
          <a:xfrm>
            <a:off x="304800" y="1163585"/>
            <a:ext cx="14074141" cy="927838"/>
          </a:xfrm>
          <a:prstGeom prst="rect">
            <a:avLst/>
          </a:prstGeom>
          <a:noFill/>
        </p:spPr>
        <p:txBody>
          <a:bodyPr wrap="square" lIns="54610" tIns="54610" rIns="54610" bIns="54610" rtlCol="0">
            <a:noAutofit/>
          </a:bodyPr>
          <a:lstStyle/>
          <a:p>
            <a:pPr algn="just" defTabSz="1067288">
              <a:spcAft>
                <a:spcPts val="600"/>
              </a:spcAft>
            </a:pPr>
            <a:r>
              <a:rPr lang="en-US" sz="1200" b="1" dirty="0">
                <a:latin typeface="Arial" panose="020B0604020202020204" pitchFamily="34" charset="0"/>
                <a:cs typeface="Arial" panose="020B0604020202020204" pitchFamily="34" charset="0"/>
              </a:rPr>
              <a:t>Background: </a:t>
            </a:r>
            <a:r>
              <a:rPr lang="en-US" sz="1200" dirty="0">
                <a:latin typeface="Arial" panose="020B0604020202020204" pitchFamily="34" charset="0"/>
                <a:cs typeface="Arial" panose="020B0604020202020204" pitchFamily="34" charset="0"/>
              </a:rPr>
              <a:t>Continuous Auditing and Continuous Monitoring (CACM) is a solution deployed in Khalifa University as part of Q3 Internal Audit Plan, encompassing various tools such as Python, </a:t>
            </a:r>
            <a:r>
              <a:rPr lang="en-US" sz="1200" dirty="0" err="1">
                <a:latin typeface="Arial" panose="020B0604020202020204" pitchFamily="34" charset="0"/>
                <a:cs typeface="Arial" panose="020B0604020202020204" pitchFamily="34" charset="0"/>
              </a:rPr>
              <a:t>PowerBI</a:t>
            </a:r>
            <a:r>
              <a:rPr lang="en-US" sz="1200" dirty="0">
                <a:latin typeface="Arial" panose="020B0604020202020204" pitchFamily="34" charset="0"/>
                <a:cs typeface="Arial" panose="020B0604020202020204" pitchFamily="34" charset="0"/>
              </a:rPr>
              <a:t> and SQL which assists in monitoring key risks / KPIs on near real-time frequency. Further, CACM can be progressed to embed Machine Learning and Artificial Intelligence enabled solutions as a future state.</a:t>
            </a:r>
            <a:endParaRPr lang="en-US" sz="1200" b="1" dirty="0">
              <a:latin typeface="Arial" panose="020B0604020202020204" pitchFamily="34" charset="0"/>
              <a:cs typeface="Arial" panose="020B0604020202020204" pitchFamily="34" charset="0"/>
            </a:endParaRPr>
          </a:p>
          <a:p>
            <a:pPr algn="just" defTabSz="1067288">
              <a:spcAft>
                <a:spcPts val="600"/>
              </a:spcAft>
            </a:pPr>
            <a:r>
              <a:rPr lang="en-US" sz="1200" b="1" dirty="0">
                <a:latin typeface="Arial" panose="020B0604020202020204" pitchFamily="34" charset="0"/>
                <a:cs typeface="Arial" panose="020B0604020202020204" pitchFamily="34" charset="0"/>
              </a:rPr>
              <a:t>Objective:</a:t>
            </a:r>
            <a:r>
              <a:rPr lang="en-US" sz="1200" dirty="0">
                <a:latin typeface="Arial" panose="020B0604020202020204" pitchFamily="34" charset="0"/>
                <a:cs typeface="Arial" panose="020B0604020202020204" pitchFamily="34" charset="0"/>
              </a:rPr>
              <a:t> Internal Audit Department adopted digital risk assurance tools and techniques to automate key risks across departments for Continuous Auditing and Continuous Monitoring. Below are the key actions, outputs and benefits as part of the engagement:</a:t>
            </a:r>
            <a:endParaRPr lang="en-US" sz="1200" b="1" dirty="0">
              <a:latin typeface="Arial" panose="020B0604020202020204" pitchFamily="34" charset="0"/>
              <a:cs typeface="Arial" panose="020B0604020202020204" pitchFamily="34" charset="0"/>
            </a:endParaRPr>
          </a:p>
        </p:txBody>
      </p:sp>
      <p:sp>
        <p:nvSpPr>
          <p:cNvPr id="115" name="Oval 114">
            <a:extLst>
              <a:ext uri="{FF2B5EF4-FFF2-40B4-BE49-F238E27FC236}">
                <a16:creationId xmlns:a16="http://schemas.microsoft.com/office/drawing/2014/main" id="{2659A085-FE75-4FF7-B070-E72756E04380}"/>
              </a:ext>
            </a:extLst>
          </p:cNvPr>
          <p:cNvSpPr/>
          <p:nvPr/>
        </p:nvSpPr>
        <p:spPr>
          <a:xfrm>
            <a:off x="-23183" y="2160618"/>
            <a:ext cx="3800848" cy="3800848"/>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116" name="Rectangle 115">
            <a:extLst>
              <a:ext uri="{FF2B5EF4-FFF2-40B4-BE49-F238E27FC236}">
                <a16:creationId xmlns:a16="http://schemas.microsoft.com/office/drawing/2014/main" id="{C576516B-5281-4C60-9CF0-22E94E1D9F56}"/>
              </a:ext>
            </a:extLst>
          </p:cNvPr>
          <p:cNvSpPr/>
          <p:nvPr/>
        </p:nvSpPr>
        <p:spPr>
          <a:xfrm>
            <a:off x="0" y="2040004"/>
            <a:ext cx="2262818" cy="4132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cxnSp>
        <p:nvCxnSpPr>
          <p:cNvPr id="117" name="Straight Connector 116">
            <a:extLst>
              <a:ext uri="{FF2B5EF4-FFF2-40B4-BE49-F238E27FC236}">
                <a16:creationId xmlns:a16="http://schemas.microsoft.com/office/drawing/2014/main" id="{BD932D3A-2C2A-42E9-B796-19BD2605DE95}"/>
              </a:ext>
            </a:extLst>
          </p:cNvPr>
          <p:cNvCxnSpPr>
            <a:cxnSpLocks/>
            <a:endCxn id="129" idx="1"/>
          </p:cNvCxnSpPr>
          <p:nvPr/>
        </p:nvCxnSpPr>
        <p:spPr>
          <a:xfrm flipV="1">
            <a:off x="269081" y="2637660"/>
            <a:ext cx="888245" cy="90539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691EF5F8-1A8D-4551-B6A0-2CBB38700A1A}"/>
              </a:ext>
            </a:extLst>
          </p:cNvPr>
          <p:cNvCxnSpPr>
            <a:cxnSpLocks/>
            <a:endCxn id="131" idx="1"/>
          </p:cNvCxnSpPr>
          <p:nvPr/>
        </p:nvCxnSpPr>
        <p:spPr>
          <a:xfrm>
            <a:off x="421481" y="4702586"/>
            <a:ext cx="735845" cy="78663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FC90187-3391-4E40-A266-874478B68679}"/>
              </a:ext>
            </a:extLst>
          </p:cNvPr>
          <p:cNvCxnSpPr>
            <a:cxnSpLocks/>
            <a:endCxn id="132" idx="1"/>
          </p:cNvCxnSpPr>
          <p:nvPr/>
        </p:nvCxnSpPr>
        <p:spPr>
          <a:xfrm>
            <a:off x="596928" y="4438039"/>
            <a:ext cx="912128" cy="35185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64781B1-2D2F-43DD-A04F-6B85C5DF83A1}"/>
              </a:ext>
            </a:extLst>
          </p:cNvPr>
          <p:cNvCxnSpPr>
            <a:cxnSpLocks/>
            <a:endCxn id="133" idx="1"/>
          </p:cNvCxnSpPr>
          <p:nvPr/>
        </p:nvCxnSpPr>
        <p:spPr>
          <a:xfrm flipV="1">
            <a:off x="583406" y="3332595"/>
            <a:ext cx="925650" cy="41482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21" name="Group 120">
            <a:extLst>
              <a:ext uri="{FF2B5EF4-FFF2-40B4-BE49-F238E27FC236}">
                <a16:creationId xmlns:a16="http://schemas.microsoft.com/office/drawing/2014/main" id="{9419B69D-EFE0-42AA-8D15-8E4E6B51A8CB}"/>
              </a:ext>
            </a:extLst>
          </p:cNvPr>
          <p:cNvGrpSpPr/>
          <p:nvPr/>
        </p:nvGrpSpPr>
        <p:grpSpPr>
          <a:xfrm>
            <a:off x="-1107436" y="2972351"/>
            <a:ext cx="2155021" cy="2155021"/>
            <a:chOff x="-1234443" y="2384229"/>
            <a:chExt cx="2468880" cy="2468880"/>
          </a:xfrm>
        </p:grpSpPr>
        <p:sp>
          <p:nvSpPr>
            <p:cNvPr id="122" name="Oval 121">
              <a:extLst>
                <a:ext uri="{FF2B5EF4-FFF2-40B4-BE49-F238E27FC236}">
                  <a16:creationId xmlns:a16="http://schemas.microsoft.com/office/drawing/2014/main" id="{616153AA-222E-4AE9-BC29-DE5BF5782748}"/>
                </a:ext>
              </a:extLst>
            </p:cNvPr>
            <p:cNvSpPr/>
            <p:nvPr/>
          </p:nvSpPr>
          <p:spPr>
            <a:xfrm>
              <a:off x="-1234443" y="2384229"/>
              <a:ext cx="2468880" cy="24688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123" name="Oval 122">
              <a:extLst>
                <a:ext uri="{FF2B5EF4-FFF2-40B4-BE49-F238E27FC236}">
                  <a16:creationId xmlns:a16="http://schemas.microsoft.com/office/drawing/2014/main" id="{AFB419DA-E56D-47D8-95AF-D5EC8E818841}"/>
                </a:ext>
              </a:extLst>
            </p:cNvPr>
            <p:cNvSpPr/>
            <p:nvPr/>
          </p:nvSpPr>
          <p:spPr>
            <a:xfrm>
              <a:off x="-1051563" y="2567109"/>
              <a:ext cx="2103120" cy="2103120"/>
            </a:xfrm>
            <a:prstGeom prst="ellips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grpSp>
      <p:sp>
        <p:nvSpPr>
          <p:cNvPr id="124" name="Oval 123">
            <a:extLst>
              <a:ext uri="{FF2B5EF4-FFF2-40B4-BE49-F238E27FC236}">
                <a16:creationId xmlns:a16="http://schemas.microsoft.com/office/drawing/2014/main" id="{ED7BD060-B3FE-45BC-BD77-0E2CBD5C7ACC}"/>
              </a:ext>
            </a:extLst>
          </p:cNvPr>
          <p:cNvSpPr/>
          <p:nvPr/>
        </p:nvSpPr>
        <p:spPr>
          <a:xfrm>
            <a:off x="547551" y="3051723"/>
            <a:ext cx="182880" cy="182880"/>
          </a:xfrm>
          <a:prstGeom prst="ellipse">
            <a:avLst/>
          </a:prstGeom>
          <a:solidFill>
            <a:srgbClr val="0091D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125" name="Oval 124">
            <a:extLst>
              <a:ext uri="{FF2B5EF4-FFF2-40B4-BE49-F238E27FC236}">
                <a16:creationId xmlns:a16="http://schemas.microsoft.com/office/drawing/2014/main" id="{30179D42-1105-4280-8331-DA6CA242C5EE}"/>
              </a:ext>
            </a:extLst>
          </p:cNvPr>
          <p:cNvSpPr/>
          <p:nvPr/>
        </p:nvSpPr>
        <p:spPr>
          <a:xfrm>
            <a:off x="974446" y="3969602"/>
            <a:ext cx="182880" cy="182880"/>
          </a:xfrm>
          <a:prstGeom prst="ellipse">
            <a:avLst/>
          </a:prstGeom>
          <a:solidFill>
            <a:srgbClr val="0091D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126" name="Oval 125">
            <a:extLst>
              <a:ext uri="{FF2B5EF4-FFF2-40B4-BE49-F238E27FC236}">
                <a16:creationId xmlns:a16="http://schemas.microsoft.com/office/drawing/2014/main" id="{745256E8-0188-4339-BE65-B3DA734B4B19}"/>
              </a:ext>
            </a:extLst>
          </p:cNvPr>
          <p:cNvSpPr/>
          <p:nvPr/>
        </p:nvSpPr>
        <p:spPr>
          <a:xfrm>
            <a:off x="547551" y="4822004"/>
            <a:ext cx="182880" cy="182880"/>
          </a:xfrm>
          <a:prstGeom prst="ellipse">
            <a:avLst/>
          </a:prstGeom>
          <a:solidFill>
            <a:srgbClr val="0091D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127" name="Oval 126">
            <a:extLst>
              <a:ext uri="{FF2B5EF4-FFF2-40B4-BE49-F238E27FC236}">
                <a16:creationId xmlns:a16="http://schemas.microsoft.com/office/drawing/2014/main" id="{4A69E1F5-5DA8-4A46-BA9A-3AD8521108DA}"/>
              </a:ext>
            </a:extLst>
          </p:cNvPr>
          <p:cNvSpPr/>
          <p:nvPr/>
        </p:nvSpPr>
        <p:spPr>
          <a:xfrm>
            <a:off x="866347" y="3467564"/>
            <a:ext cx="182880" cy="182880"/>
          </a:xfrm>
          <a:prstGeom prst="ellipse">
            <a:avLst/>
          </a:prstGeom>
          <a:solidFill>
            <a:srgbClr val="0091D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128" name="Oval 127">
            <a:extLst>
              <a:ext uri="{FF2B5EF4-FFF2-40B4-BE49-F238E27FC236}">
                <a16:creationId xmlns:a16="http://schemas.microsoft.com/office/drawing/2014/main" id="{7085D18E-39CC-477F-B3F7-FC82C1F406EF}"/>
              </a:ext>
            </a:extLst>
          </p:cNvPr>
          <p:cNvSpPr/>
          <p:nvPr/>
        </p:nvSpPr>
        <p:spPr>
          <a:xfrm>
            <a:off x="868180" y="4462637"/>
            <a:ext cx="182880" cy="182880"/>
          </a:xfrm>
          <a:prstGeom prst="ellipse">
            <a:avLst/>
          </a:prstGeom>
          <a:solidFill>
            <a:srgbClr val="0091D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129" name="Rectangle: Rounded Corners 128">
            <a:extLst>
              <a:ext uri="{FF2B5EF4-FFF2-40B4-BE49-F238E27FC236}">
                <a16:creationId xmlns:a16="http://schemas.microsoft.com/office/drawing/2014/main" id="{09CC9F14-B597-499F-96D3-93F195EE432D}"/>
              </a:ext>
            </a:extLst>
          </p:cNvPr>
          <p:cNvSpPr/>
          <p:nvPr/>
        </p:nvSpPr>
        <p:spPr>
          <a:xfrm>
            <a:off x="1157326" y="2397211"/>
            <a:ext cx="1507524" cy="480898"/>
          </a:xfrm>
          <a:prstGeom prst="round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100" dirty="0">
                <a:solidFill>
                  <a:schemeClr val="tx1"/>
                </a:solidFill>
                <a:latin typeface="Arial" panose="020B0604020202020204" pitchFamily="34" charset="0"/>
                <a:cs typeface="Arial" panose="020B0604020202020204" pitchFamily="34" charset="0"/>
              </a:rPr>
              <a:t>Reviewed the Risk Register at KU</a:t>
            </a:r>
          </a:p>
        </p:txBody>
      </p:sp>
      <p:sp>
        <p:nvSpPr>
          <p:cNvPr id="130" name="Rectangle: Rounded Corners 129">
            <a:extLst>
              <a:ext uri="{FF2B5EF4-FFF2-40B4-BE49-F238E27FC236}">
                <a16:creationId xmlns:a16="http://schemas.microsoft.com/office/drawing/2014/main" id="{6C69D8E8-BA64-4DEE-B453-7AE31CB28E5F}"/>
              </a:ext>
            </a:extLst>
          </p:cNvPr>
          <p:cNvSpPr/>
          <p:nvPr/>
        </p:nvSpPr>
        <p:spPr>
          <a:xfrm>
            <a:off x="1750451" y="3821064"/>
            <a:ext cx="1507524" cy="480898"/>
          </a:xfrm>
          <a:prstGeom prst="round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100" dirty="0">
                <a:solidFill>
                  <a:schemeClr val="tx1"/>
                </a:solidFill>
                <a:latin typeface="Arial" panose="020B0604020202020204" pitchFamily="34" charset="0"/>
                <a:cs typeface="Arial" panose="020B0604020202020204" pitchFamily="34" charset="0"/>
              </a:rPr>
              <a:t>Ensured Data Integrity and Quality</a:t>
            </a:r>
          </a:p>
        </p:txBody>
      </p:sp>
      <p:sp>
        <p:nvSpPr>
          <p:cNvPr id="131" name="Rectangle: Rounded Corners 130">
            <a:extLst>
              <a:ext uri="{FF2B5EF4-FFF2-40B4-BE49-F238E27FC236}">
                <a16:creationId xmlns:a16="http://schemas.microsoft.com/office/drawing/2014/main" id="{12C08A01-3513-427E-BD3E-C1D441043186}"/>
              </a:ext>
            </a:extLst>
          </p:cNvPr>
          <p:cNvSpPr/>
          <p:nvPr/>
        </p:nvSpPr>
        <p:spPr>
          <a:xfrm>
            <a:off x="1157326" y="5248774"/>
            <a:ext cx="1507524" cy="480898"/>
          </a:xfrm>
          <a:prstGeom prst="round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100" dirty="0">
                <a:solidFill>
                  <a:schemeClr val="tx1"/>
                </a:solidFill>
                <a:latin typeface="Arial" panose="020B0604020202020204" pitchFamily="34" charset="0"/>
                <a:cs typeface="Arial" panose="020B0604020202020204" pitchFamily="34" charset="0"/>
              </a:rPr>
              <a:t>Ensured compliance with Federal Laws</a:t>
            </a:r>
          </a:p>
        </p:txBody>
      </p:sp>
      <p:sp>
        <p:nvSpPr>
          <p:cNvPr id="132" name="Rectangle: Rounded Corners 131">
            <a:extLst>
              <a:ext uri="{FF2B5EF4-FFF2-40B4-BE49-F238E27FC236}">
                <a16:creationId xmlns:a16="http://schemas.microsoft.com/office/drawing/2014/main" id="{88FF41E1-358E-4D84-9473-9F39A9D6518E}"/>
              </a:ext>
            </a:extLst>
          </p:cNvPr>
          <p:cNvSpPr/>
          <p:nvPr/>
        </p:nvSpPr>
        <p:spPr>
          <a:xfrm>
            <a:off x="1509056" y="4549443"/>
            <a:ext cx="1507524" cy="480898"/>
          </a:xfrm>
          <a:prstGeom prst="round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100" dirty="0">
                <a:solidFill>
                  <a:schemeClr val="tx1"/>
                </a:solidFill>
                <a:latin typeface="Arial" panose="020B0604020202020204" pitchFamily="34" charset="0"/>
                <a:cs typeface="Arial" panose="020B0604020202020204" pitchFamily="34" charset="0"/>
              </a:rPr>
              <a:t>Developed scripts and database management</a:t>
            </a:r>
          </a:p>
        </p:txBody>
      </p:sp>
      <p:sp>
        <p:nvSpPr>
          <p:cNvPr id="133" name="Rectangle: Rounded Corners 132">
            <a:extLst>
              <a:ext uri="{FF2B5EF4-FFF2-40B4-BE49-F238E27FC236}">
                <a16:creationId xmlns:a16="http://schemas.microsoft.com/office/drawing/2014/main" id="{76F21AFA-1706-4CD2-BED8-4FEECFB1F3B6}"/>
              </a:ext>
            </a:extLst>
          </p:cNvPr>
          <p:cNvSpPr/>
          <p:nvPr/>
        </p:nvSpPr>
        <p:spPr>
          <a:xfrm>
            <a:off x="1509056" y="3092146"/>
            <a:ext cx="1507524" cy="480898"/>
          </a:xfrm>
          <a:prstGeom prst="round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100" dirty="0">
                <a:solidFill>
                  <a:schemeClr val="tx1"/>
                </a:solidFill>
                <a:latin typeface="Arial" panose="020B0604020202020204" pitchFamily="34" charset="0"/>
                <a:cs typeface="Arial" panose="020B0604020202020204" pitchFamily="34" charset="0"/>
              </a:rPr>
              <a:t>Introduced Data Lake within Khalifa University</a:t>
            </a:r>
          </a:p>
        </p:txBody>
      </p:sp>
      <p:cxnSp>
        <p:nvCxnSpPr>
          <p:cNvPr id="135" name="Straight Connector 134">
            <a:extLst>
              <a:ext uri="{FF2B5EF4-FFF2-40B4-BE49-F238E27FC236}">
                <a16:creationId xmlns:a16="http://schemas.microsoft.com/office/drawing/2014/main" id="{9099E91B-AF10-4050-90A3-880E967A4989}"/>
              </a:ext>
            </a:extLst>
          </p:cNvPr>
          <p:cNvCxnSpPr>
            <a:cxnSpLocks/>
            <a:stCxn id="125" idx="6"/>
            <a:endCxn id="130" idx="1"/>
          </p:cNvCxnSpPr>
          <p:nvPr/>
        </p:nvCxnSpPr>
        <p:spPr>
          <a:xfrm>
            <a:off x="1157326" y="4061042"/>
            <a:ext cx="593125" cy="47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4F45ECF-177A-4E4B-9B14-125CE9DFFDD7}"/>
              </a:ext>
            </a:extLst>
          </p:cNvPr>
          <p:cNvSpPr/>
          <p:nvPr/>
        </p:nvSpPr>
        <p:spPr>
          <a:xfrm>
            <a:off x="-152400" y="6077516"/>
            <a:ext cx="14935200" cy="1694884"/>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Arrow: Right 140">
            <a:extLst>
              <a:ext uri="{FF2B5EF4-FFF2-40B4-BE49-F238E27FC236}">
                <a16:creationId xmlns:a16="http://schemas.microsoft.com/office/drawing/2014/main" id="{791C190C-718B-463C-962C-794FE7AFDF8F}"/>
              </a:ext>
            </a:extLst>
          </p:cNvPr>
          <p:cNvSpPr/>
          <p:nvPr/>
        </p:nvSpPr>
        <p:spPr>
          <a:xfrm>
            <a:off x="8404246" y="3842983"/>
            <a:ext cx="950055" cy="436118"/>
          </a:xfrm>
          <a:prstGeom prst="rightArrow">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137" name="Rounded Rectangle 153">
            <a:extLst>
              <a:ext uri="{FF2B5EF4-FFF2-40B4-BE49-F238E27FC236}">
                <a16:creationId xmlns:a16="http://schemas.microsoft.com/office/drawing/2014/main" id="{6F48B826-4D97-4D01-AAA6-80995D8CFC02}"/>
              </a:ext>
            </a:extLst>
          </p:cNvPr>
          <p:cNvSpPr/>
          <p:nvPr/>
        </p:nvSpPr>
        <p:spPr>
          <a:xfrm>
            <a:off x="4495982" y="2700006"/>
            <a:ext cx="4191031" cy="2722071"/>
          </a:xfrm>
          <a:prstGeom prst="round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171450" indent="-171450" algn="just">
              <a:spcAft>
                <a:spcPts val="600"/>
              </a:spcAft>
              <a:buFont typeface="Wingdings" panose="05000000000000000000" pitchFamily="2" charset="2"/>
              <a:buChar char="ü"/>
            </a:pPr>
            <a:r>
              <a:rPr lang="en-US" sz="1200" b="1" dirty="0">
                <a:solidFill>
                  <a:schemeClr val="tx1"/>
                </a:solidFill>
                <a:latin typeface="Arial" panose="020B0604020202020204" pitchFamily="34" charset="0"/>
                <a:cs typeface="Arial" panose="020B0604020202020204" pitchFamily="34" charset="0"/>
              </a:rPr>
              <a:t>Digital Risk Assurance Reports </a:t>
            </a:r>
            <a:r>
              <a:rPr lang="en-US" sz="1200" dirty="0">
                <a:solidFill>
                  <a:schemeClr val="tx1"/>
                </a:solidFill>
                <a:latin typeface="Arial" panose="020B0604020202020204" pitchFamily="34" charset="0"/>
                <a:cs typeface="Arial" panose="020B0604020202020204" pitchFamily="34" charset="0"/>
              </a:rPr>
              <a:t>with continuous monitoring</a:t>
            </a:r>
          </a:p>
          <a:p>
            <a:pPr marL="171450" indent="-171450" algn="just">
              <a:spcAft>
                <a:spcPts val="600"/>
              </a:spcAft>
              <a:buFont typeface="Wingdings" panose="05000000000000000000" pitchFamily="2" charset="2"/>
              <a:buChar char="ü"/>
            </a:pPr>
            <a:r>
              <a:rPr lang="en-US" sz="1200" b="1" dirty="0">
                <a:solidFill>
                  <a:schemeClr val="tx1"/>
                </a:solidFill>
                <a:latin typeface="Arial" panose="020B0604020202020204" pitchFamily="34" charset="0"/>
                <a:cs typeface="Arial" panose="020B0604020202020204" pitchFamily="34" charset="0"/>
              </a:rPr>
              <a:t>Automation of 30 risks </a:t>
            </a:r>
            <a:r>
              <a:rPr lang="en-US" sz="1200" dirty="0">
                <a:solidFill>
                  <a:schemeClr val="tx1"/>
                </a:solidFill>
                <a:latin typeface="Arial" panose="020B0604020202020204" pitchFamily="34" charset="0"/>
                <a:cs typeface="Arial" panose="020B0604020202020204" pitchFamily="34" charset="0"/>
              </a:rPr>
              <a:t>across Admissions, Enrollment, Course Schedule, Grading, Finance, Procurement and HR processes</a:t>
            </a:r>
          </a:p>
          <a:p>
            <a:pPr marL="171450" indent="-171450" algn="just">
              <a:spcAft>
                <a:spcPts val="600"/>
              </a:spcAft>
              <a:buFont typeface="Wingdings" panose="05000000000000000000" pitchFamily="2" charset="2"/>
              <a:buChar char="ü"/>
            </a:pPr>
            <a:r>
              <a:rPr lang="en-US" sz="1200" dirty="0">
                <a:solidFill>
                  <a:schemeClr val="tx1"/>
                </a:solidFill>
                <a:latin typeface="Arial" panose="020B0604020202020204" pitchFamily="34" charset="0"/>
                <a:cs typeface="Arial" panose="020B0604020202020204" pitchFamily="34" charset="0"/>
              </a:rPr>
              <a:t>Increased </a:t>
            </a:r>
            <a:r>
              <a:rPr lang="en-US" sz="1200" b="1" dirty="0">
                <a:solidFill>
                  <a:schemeClr val="tx1"/>
                </a:solidFill>
                <a:latin typeface="Arial" panose="020B0604020202020204" pitchFamily="34" charset="0"/>
                <a:cs typeface="Arial" panose="020B0604020202020204" pitchFamily="34" charset="0"/>
              </a:rPr>
              <a:t>transparency and visibility </a:t>
            </a:r>
            <a:r>
              <a:rPr lang="en-US" sz="1200" dirty="0">
                <a:solidFill>
                  <a:schemeClr val="tx1"/>
                </a:solidFill>
                <a:latin typeface="Arial" panose="020B0604020202020204" pitchFamily="34" charset="0"/>
                <a:cs typeface="Arial" panose="020B0604020202020204" pitchFamily="34" charset="0"/>
              </a:rPr>
              <a:t>of internal audit results to process owners with automated reporting</a:t>
            </a:r>
          </a:p>
          <a:p>
            <a:pPr marL="171450" indent="-171450" algn="just">
              <a:spcAft>
                <a:spcPts val="600"/>
              </a:spcAft>
              <a:buFont typeface="Wingdings" panose="05000000000000000000" pitchFamily="2" charset="2"/>
              <a:buChar char="ü"/>
            </a:pPr>
            <a:r>
              <a:rPr lang="en-US" sz="1200" dirty="0">
                <a:solidFill>
                  <a:schemeClr val="tx1"/>
                </a:solidFill>
                <a:latin typeface="Arial" panose="020B0604020202020204" pitchFamily="34" charset="0"/>
                <a:cs typeface="Arial" panose="020B0604020202020204" pitchFamily="34" charset="0"/>
              </a:rPr>
              <a:t>Empowered </a:t>
            </a:r>
            <a:r>
              <a:rPr lang="en-US" sz="1200" b="1" dirty="0">
                <a:solidFill>
                  <a:schemeClr val="tx1"/>
                </a:solidFill>
                <a:latin typeface="Arial" panose="020B0604020202020204" pitchFamily="34" charset="0"/>
                <a:cs typeface="Arial" panose="020B0604020202020204" pitchFamily="34" charset="0"/>
              </a:rPr>
              <a:t>process owners </a:t>
            </a:r>
            <a:r>
              <a:rPr lang="en-US" sz="1200" dirty="0">
                <a:solidFill>
                  <a:schemeClr val="tx1"/>
                </a:solidFill>
                <a:latin typeface="Arial" panose="020B0604020202020204" pitchFamily="34" charset="0"/>
                <a:cs typeface="Arial" panose="020B0604020202020204" pitchFamily="34" charset="0"/>
              </a:rPr>
              <a:t>to review / monitor exceptions and anomalies</a:t>
            </a:r>
          </a:p>
        </p:txBody>
      </p:sp>
      <p:sp>
        <p:nvSpPr>
          <p:cNvPr id="138" name="TextBox 137">
            <a:extLst>
              <a:ext uri="{FF2B5EF4-FFF2-40B4-BE49-F238E27FC236}">
                <a16:creationId xmlns:a16="http://schemas.microsoft.com/office/drawing/2014/main" id="{B65C9E3E-9FF2-4686-8C6D-84A7731B5CFE}"/>
              </a:ext>
            </a:extLst>
          </p:cNvPr>
          <p:cNvSpPr txBox="1"/>
          <p:nvPr/>
        </p:nvSpPr>
        <p:spPr>
          <a:xfrm>
            <a:off x="5171522" y="2350610"/>
            <a:ext cx="2839949" cy="275201"/>
          </a:xfrm>
          <a:prstGeom prst="rect">
            <a:avLst/>
          </a:prstGeom>
          <a:noFill/>
        </p:spPr>
        <p:txBody>
          <a:bodyPr wrap="square" lIns="54610" tIns="54610" rIns="54610" bIns="54610" rtlCol="0" anchor="ctr">
            <a:noAutofit/>
          </a:bodyPr>
          <a:lstStyle/>
          <a:p>
            <a:pPr algn="ctr">
              <a:spcAft>
                <a:spcPts val="600"/>
              </a:spcAft>
            </a:pPr>
            <a:r>
              <a:rPr lang="en-US" sz="1200" b="1" dirty="0">
                <a:latin typeface="Arial" panose="020B0604020202020204" pitchFamily="34" charset="0"/>
                <a:cs typeface="Arial" panose="020B0604020202020204" pitchFamily="34" charset="0"/>
              </a:rPr>
              <a:t>CACM Outputs</a:t>
            </a:r>
          </a:p>
        </p:txBody>
      </p:sp>
      <p:sp>
        <p:nvSpPr>
          <p:cNvPr id="142" name="Rounded Rectangle 153">
            <a:extLst>
              <a:ext uri="{FF2B5EF4-FFF2-40B4-BE49-F238E27FC236}">
                <a16:creationId xmlns:a16="http://schemas.microsoft.com/office/drawing/2014/main" id="{68CA6A19-BCA8-4B4E-9F21-23FB9CA4967A}"/>
              </a:ext>
            </a:extLst>
          </p:cNvPr>
          <p:cNvSpPr/>
          <p:nvPr/>
        </p:nvSpPr>
        <p:spPr>
          <a:xfrm>
            <a:off x="9372569" y="2700006"/>
            <a:ext cx="4191031" cy="2722071"/>
          </a:xfrm>
          <a:prstGeom prst="round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171450" indent="-171450" algn="just">
              <a:spcAft>
                <a:spcPts val="600"/>
              </a:spcAft>
              <a:buFont typeface="Wingdings" panose="05000000000000000000" pitchFamily="2" charset="2"/>
              <a:buChar char="ü"/>
            </a:pPr>
            <a:r>
              <a:rPr lang="en-US" sz="1200" dirty="0">
                <a:solidFill>
                  <a:schemeClr val="tx1"/>
                </a:solidFill>
                <a:latin typeface="Arial" panose="020B0604020202020204" pitchFamily="34" charset="0"/>
                <a:cs typeface="Arial" panose="020B0604020202020204" pitchFamily="34" charset="0"/>
              </a:rPr>
              <a:t>Deployment of </a:t>
            </a:r>
            <a:r>
              <a:rPr lang="en-US" sz="1200" b="1" dirty="0" err="1">
                <a:solidFill>
                  <a:schemeClr val="tx1"/>
                </a:solidFill>
                <a:latin typeface="Arial" panose="020B0604020202020204" pitchFamily="34" charset="0"/>
                <a:cs typeface="Arial" panose="020B0604020202020204" pitchFamily="34" charset="0"/>
              </a:rPr>
              <a:t>Benford</a:t>
            </a:r>
            <a:r>
              <a:rPr lang="en-US" sz="1200" b="1" dirty="0">
                <a:solidFill>
                  <a:schemeClr val="tx1"/>
                </a:solidFill>
                <a:latin typeface="Arial" panose="020B0604020202020204" pitchFamily="34" charset="0"/>
                <a:cs typeface="Arial" panose="020B0604020202020204" pitchFamily="34" charset="0"/>
              </a:rPr>
              <a:t> Analysis </a:t>
            </a:r>
            <a:r>
              <a:rPr lang="en-US" sz="1200" dirty="0">
                <a:solidFill>
                  <a:schemeClr val="tx1"/>
                </a:solidFill>
                <a:latin typeface="Arial" panose="020B0604020202020204" pitchFamily="34" charset="0"/>
                <a:cs typeface="Arial" panose="020B0604020202020204" pitchFamily="34" charset="0"/>
              </a:rPr>
              <a:t>of purchase orders, payments and invoices.</a:t>
            </a:r>
          </a:p>
          <a:p>
            <a:pPr marL="171450" indent="-171450" algn="just">
              <a:spcAft>
                <a:spcPts val="600"/>
              </a:spcAft>
              <a:buFont typeface="Wingdings" panose="05000000000000000000" pitchFamily="2" charset="2"/>
              <a:buChar char="ü"/>
            </a:pPr>
            <a:r>
              <a:rPr lang="en-US" sz="1200" dirty="0">
                <a:solidFill>
                  <a:schemeClr val="tx1"/>
                </a:solidFill>
                <a:latin typeface="Arial" panose="020B0604020202020204" pitchFamily="34" charset="0"/>
                <a:cs typeface="Arial" panose="020B0604020202020204" pitchFamily="34" charset="0"/>
              </a:rPr>
              <a:t>Initiated introduction of</a:t>
            </a:r>
            <a:r>
              <a:rPr lang="en-US" sz="1200" b="1" dirty="0">
                <a:solidFill>
                  <a:schemeClr val="tx1"/>
                </a:solidFill>
                <a:latin typeface="Arial" panose="020B0604020202020204" pitchFamily="34" charset="0"/>
                <a:cs typeface="Arial" panose="020B0604020202020204" pitchFamily="34" charset="0"/>
              </a:rPr>
              <a:t> Data Governance </a:t>
            </a:r>
            <a:r>
              <a:rPr lang="en-US" sz="1200" dirty="0">
                <a:solidFill>
                  <a:schemeClr val="tx1"/>
                </a:solidFill>
                <a:latin typeface="Arial" panose="020B0604020202020204" pitchFamily="34" charset="0"/>
                <a:cs typeface="Arial" panose="020B0604020202020204" pitchFamily="34" charset="0"/>
              </a:rPr>
              <a:t>within Khalifa University to ensure data integrity, quality and security</a:t>
            </a:r>
          </a:p>
          <a:p>
            <a:pPr marL="171450" indent="-171450" algn="just">
              <a:spcAft>
                <a:spcPts val="600"/>
              </a:spcAft>
              <a:buFont typeface="Wingdings" panose="05000000000000000000" pitchFamily="2" charset="2"/>
              <a:buChar char="ü"/>
            </a:pPr>
            <a:r>
              <a:rPr lang="en-US" sz="1200" dirty="0">
                <a:solidFill>
                  <a:schemeClr val="tx1"/>
                </a:solidFill>
                <a:latin typeface="Arial" panose="020B0604020202020204" pitchFamily="34" charset="0"/>
                <a:cs typeface="Arial" panose="020B0604020202020204" pitchFamily="34" charset="0"/>
              </a:rPr>
              <a:t>Increase efforts in </a:t>
            </a:r>
            <a:r>
              <a:rPr lang="en-US" sz="1200" b="1" dirty="0">
                <a:solidFill>
                  <a:schemeClr val="tx1"/>
                </a:solidFill>
                <a:latin typeface="Arial" panose="020B0604020202020204" pitchFamily="34" charset="0"/>
                <a:cs typeface="Arial" panose="020B0604020202020204" pitchFamily="34" charset="0"/>
              </a:rPr>
              <a:t>automation of processes </a:t>
            </a:r>
            <a:r>
              <a:rPr lang="en-US" sz="1200" dirty="0">
                <a:solidFill>
                  <a:schemeClr val="tx1"/>
                </a:solidFill>
                <a:latin typeface="Arial" panose="020B0604020202020204" pitchFamily="34" charset="0"/>
                <a:cs typeface="Arial" panose="020B0604020202020204" pitchFamily="34" charset="0"/>
              </a:rPr>
              <a:t>such as Procure to Payment, Account to Reporting etc.</a:t>
            </a:r>
          </a:p>
        </p:txBody>
      </p:sp>
      <p:sp>
        <p:nvSpPr>
          <p:cNvPr id="143" name="TextBox 142">
            <a:extLst>
              <a:ext uri="{FF2B5EF4-FFF2-40B4-BE49-F238E27FC236}">
                <a16:creationId xmlns:a16="http://schemas.microsoft.com/office/drawing/2014/main" id="{76B5BFCF-561E-4934-AA37-117473008294}"/>
              </a:ext>
            </a:extLst>
          </p:cNvPr>
          <p:cNvSpPr txBox="1"/>
          <p:nvPr/>
        </p:nvSpPr>
        <p:spPr>
          <a:xfrm>
            <a:off x="9848202" y="2350610"/>
            <a:ext cx="3239763" cy="275201"/>
          </a:xfrm>
          <a:prstGeom prst="rect">
            <a:avLst/>
          </a:prstGeom>
          <a:noFill/>
        </p:spPr>
        <p:txBody>
          <a:bodyPr wrap="square" lIns="54610" tIns="54610" rIns="54610" bIns="54610" rtlCol="0" anchor="ctr">
            <a:noAutofit/>
          </a:bodyPr>
          <a:lstStyle/>
          <a:p>
            <a:pPr algn="ctr">
              <a:spcAft>
                <a:spcPts val="600"/>
              </a:spcAft>
            </a:pPr>
            <a:r>
              <a:rPr lang="en-US" sz="1200" b="1" dirty="0">
                <a:latin typeface="Arial" panose="020B0604020202020204" pitchFamily="34" charset="0"/>
                <a:cs typeface="Arial" panose="020B0604020202020204" pitchFamily="34" charset="0"/>
              </a:rPr>
              <a:t>Additional Initiatives from CACM</a:t>
            </a:r>
          </a:p>
        </p:txBody>
      </p:sp>
      <p:sp>
        <p:nvSpPr>
          <p:cNvPr id="12" name="TextBox 11">
            <a:extLst>
              <a:ext uri="{FF2B5EF4-FFF2-40B4-BE49-F238E27FC236}">
                <a16:creationId xmlns:a16="http://schemas.microsoft.com/office/drawing/2014/main" id="{776E0818-908C-4E3E-884F-FDC36EEB3334}"/>
              </a:ext>
            </a:extLst>
          </p:cNvPr>
          <p:cNvSpPr txBox="1"/>
          <p:nvPr/>
        </p:nvSpPr>
        <p:spPr>
          <a:xfrm>
            <a:off x="304800" y="6096000"/>
            <a:ext cx="14024864" cy="307777"/>
          </a:xfrm>
          <a:prstGeom prst="rect">
            <a:avLst/>
          </a:prstGeom>
          <a:noFill/>
        </p:spPr>
        <p:txBody>
          <a:bodyPr wrap="square" rtlCol="0">
            <a:spAutoFit/>
          </a:bodyPr>
          <a:lstStyle/>
          <a:p>
            <a:pPr algn="ctr"/>
            <a:r>
              <a:rPr lang="en-US" sz="1400" b="1" dirty="0">
                <a:solidFill>
                  <a:schemeClr val="bg1"/>
                </a:solidFill>
                <a:latin typeface="Arial" panose="020B0604020202020204" pitchFamily="34" charset="0"/>
                <a:cs typeface="Arial" panose="020B0604020202020204" pitchFamily="34" charset="0"/>
              </a:rPr>
              <a:t>Key benefits for Khalifa University from CACM</a:t>
            </a:r>
          </a:p>
        </p:txBody>
      </p:sp>
      <p:sp>
        <p:nvSpPr>
          <p:cNvPr id="13" name="Oval 12">
            <a:extLst>
              <a:ext uri="{FF2B5EF4-FFF2-40B4-BE49-F238E27FC236}">
                <a16:creationId xmlns:a16="http://schemas.microsoft.com/office/drawing/2014/main" id="{23952B7A-6CA2-47C4-8CC7-B41606D5E845}"/>
              </a:ext>
            </a:extLst>
          </p:cNvPr>
          <p:cNvSpPr/>
          <p:nvPr/>
        </p:nvSpPr>
        <p:spPr>
          <a:xfrm>
            <a:off x="534341" y="6653519"/>
            <a:ext cx="914400" cy="91440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a:extLst>
              <a:ext uri="{FF2B5EF4-FFF2-40B4-BE49-F238E27FC236}">
                <a16:creationId xmlns:a16="http://schemas.microsoft.com/office/drawing/2014/main" id="{1D0272DB-A831-42F5-9818-E6DE5322BD67}"/>
              </a:ext>
            </a:extLst>
          </p:cNvPr>
          <p:cNvSpPr/>
          <p:nvPr/>
        </p:nvSpPr>
        <p:spPr>
          <a:xfrm>
            <a:off x="3870980" y="6648909"/>
            <a:ext cx="914400" cy="91440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a:extLst>
              <a:ext uri="{FF2B5EF4-FFF2-40B4-BE49-F238E27FC236}">
                <a16:creationId xmlns:a16="http://schemas.microsoft.com/office/drawing/2014/main" id="{F75A459B-382B-4F94-9ADA-DFC02874516B}"/>
              </a:ext>
            </a:extLst>
          </p:cNvPr>
          <p:cNvSpPr/>
          <p:nvPr/>
        </p:nvSpPr>
        <p:spPr>
          <a:xfrm>
            <a:off x="7207619" y="6648909"/>
            <a:ext cx="914400" cy="91440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a:extLst>
              <a:ext uri="{FF2B5EF4-FFF2-40B4-BE49-F238E27FC236}">
                <a16:creationId xmlns:a16="http://schemas.microsoft.com/office/drawing/2014/main" id="{CB22F9BD-D228-4D54-B45E-A85EA8F20372}"/>
              </a:ext>
            </a:extLst>
          </p:cNvPr>
          <p:cNvSpPr/>
          <p:nvPr/>
        </p:nvSpPr>
        <p:spPr>
          <a:xfrm>
            <a:off x="10601823" y="6648909"/>
            <a:ext cx="914400" cy="91440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0A544F2-B90C-4570-8301-85D8ED7E25D7}"/>
              </a:ext>
            </a:extLst>
          </p:cNvPr>
          <p:cNvSpPr txBox="1"/>
          <p:nvPr/>
        </p:nvSpPr>
        <p:spPr>
          <a:xfrm>
            <a:off x="1509056" y="6648909"/>
            <a:ext cx="2311358" cy="276999"/>
          </a:xfrm>
          <a:prstGeom prst="rect">
            <a:avLst/>
          </a:prstGeom>
          <a:noFill/>
        </p:spPr>
        <p:txBody>
          <a:bodyPr wrap="square" rtlCol="0">
            <a:spAutoFit/>
          </a:bodyPr>
          <a:lstStyle/>
          <a:p>
            <a:r>
              <a:rPr lang="en-US" sz="1200" b="1" dirty="0">
                <a:solidFill>
                  <a:schemeClr val="bg1"/>
                </a:solidFill>
                <a:latin typeface="Arial" panose="020B0604020202020204" pitchFamily="34" charset="0"/>
                <a:cs typeface="Arial" panose="020B0604020202020204" pitchFamily="34" charset="0"/>
              </a:rPr>
              <a:t>100% Coverage</a:t>
            </a:r>
          </a:p>
        </p:txBody>
      </p:sp>
      <p:sp>
        <p:nvSpPr>
          <p:cNvPr id="358" name="TextBox 357">
            <a:extLst>
              <a:ext uri="{FF2B5EF4-FFF2-40B4-BE49-F238E27FC236}">
                <a16:creationId xmlns:a16="http://schemas.microsoft.com/office/drawing/2014/main" id="{87978ACF-B712-464C-958F-5551C9DF8CF3}"/>
              </a:ext>
            </a:extLst>
          </p:cNvPr>
          <p:cNvSpPr txBox="1"/>
          <p:nvPr/>
        </p:nvSpPr>
        <p:spPr>
          <a:xfrm>
            <a:off x="4835946" y="6648909"/>
            <a:ext cx="2311358" cy="276999"/>
          </a:xfrm>
          <a:prstGeom prst="rect">
            <a:avLst/>
          </a:prstGeom>
          <a:noFill/>
        </p:spPr>
        <p:txBody>
          <a:bodyPr wrap="square" rtlCol="0">
            <a:spAutoFit/>
          </a:bodyPr>
          <a:lstStyle/>
          <a:p>
            <a:r>
              <a:rPr lang="en-US" sz="1200" b="1" dirty="0">
                <a:solidFill>
                  <a:schemeClr val="bg1"/>
                </a:solidFill>
                <a:latin typeface="Arial" panose="020B0604020202020204" pitchFamily="34" charset="0"/>
                <a:cs typeface="Arial" panose="020B0604020202020204" pitchFamily="34" charset="0"/>
              </a:rPr>
              <a:t>Operational Excellence</a:t>
            </a:r>
          </a:p>
        </p:txBody>
      </p:sp>
      <p:sp>
        <p:nvSpPr>
          <p:cNvPr id="359" name="TextBox 358">
            <a:extLst>
              <a:ext uri="{FF2B5EF4-FFF2-40B4-BE49-F238E27FC236}">
                <a16:creationId xmlns:a16="http://schemas.microsoft.com/office/drawing/2014/main" id="{6B6B4DAF-1542-4057-AD7A-35A4D8B382F1}"/>
              </a:ext>
            </a:extLst>
          </p:cNvPr>
          <p:cNvSpPr txBox="1"/>
          <p:nvPr/>
        </p:nvSpPr>
        <p:spPr>
          <a:xfrm>
            <a:off x="8153213" y="6648909"/>
            <a:ext cx="2448727" cy="276999"/>
          </a:xfrm>
          <a:prstGeom prst="rect">
            <a:avLst/>
          </a:prstGeom>
          <a:noFill/>
        </p:spPr>
        <p:txBody>
          <a:bodyPr wrap="square" rtlCol="0">
            <a:spAutoFit/>
          </a:bodyPr>
          <a:lstStyle/>
          <a:p>
            <a:r>
              <a:rPr lang="en-US" sz="1200" b="1" dirty="0">
                <a:solidFill>
                  <a:schemeClr val="bg1"/>
                </a:solidFill>
                <a:latin typeface="Arial" panose="020B0604020202020204" pitchFamily="34" charset="0"/>
                <a:cs typeface="Arial" panose="020B0604020202020204" pitchFamily="34" charset="0"/>
              </a:rPr>
              <a:t>Improved Governance Culture</a:t>
            </a:r>
          </a:p>
        </p:txBody>
      </p:sp>
      <p:sp>
        <p:nvSpPr>
          <p:cNvPr id="360" name="TextBox 359">
            <a:extLst>
              <a:ext uri="{FF2B5EF4-FFF2-40B4-BE49-F238E27FC236}">
                <a16:creationId xmlns:a16="http://schemas.microsoft.com/office/drawing/2014/main" id="{794B783E-C8CD-4068-96FB-DB53726EC488}"/>
              </a:ext>
            </a:extLst>
          </p:cNvPr>
          <p:cNvSpPr txBox="1"/>
          <p:nvPr/>
        </p:nvSpPr>
        <p:spPr>
          <a:xfrm>
            <a:off x="11547418" y="6648909"/>
            <a:ext cx="2311358" cy="276999"/>
          </a:xfrm>
          <a:prstGeom prst="rect">
            <a:avLst/>
          </a:prstGeom>
          <a:noFill/>
        </p:spPr>
        <p:txBody>
          <a:bodyPr wrap="square" rtlCol="0">
            <a:spAutoFit/>
          </a:bodyPr>
          <a:lstStyle/>
          <a:p>
            <a:r>
              <a:rPr lang="en-US" sz="1200" b="1" dirty="0">
                <a:solidFill>
                  <a:schemeClr val="bg1"/>
                </a:solidFill>
                <a:latin typeface="Arial" panose="020B0604020202020204" pitchFamily="34" charset="0"/>
                <a:cs typeface="Arial" panose="020B0604020202020204" pitchFamily="34" charset="0"/>
              </a:rPr>
              <a:t>Auditor on Demand</a:t>
            </a:r>
          </a:p>
        </p:txBody>
      </p:sp>
      <p:sp>
        <p:nvSpPr>
          <p:cNvPr id="361" name="TextBox 360">
            <a:extLst>
              <a:ext uri="{FF2B5EF4-FFF2-40B4-BE49-F238E27FC236}">
                <a16:creationId xmlns:a16="http://schemas.microsoft.com/office/drawing/2014/main" id="{D00A03DF-8D7E-421E-B9EA-B65C79BB806D}"/>
              </a:ext>
            </a:extLst>
          </p:cNvPr>
          <p:cNvSpPr txBox="1"/>
          <p:nvPr/>
        </p:nvSpPr>
        <p:spPr>
          <a:xfrm>
            <a:off x="1509056" y="6977157"/>
            <a:ext cx="2311358" cy="415498"/>
          </a:xfrm>
          <a:prstGeom prst="rect">
            <a:avLst/>
          </a:prstGeom>
          <a:noFill/>
        </p:spPr>
        <p:txBody>
          <a:bodyPr wrap="square" rtlCol="0">
            <a:spAutoFit/>
          </a:bodyPr>
          <a:lstStyle/>
          <a:p>
            <a:r>
              <a:rPr lang="en-US" sz="1050" dirty="0">
                <a:solidFill>
                  <a:schemeClr val="bg1"/>
                </a:solidFill>
                <a:latin typeface="Arial" panose="020B0604020202020204" pitchFamily="34" charset="0"/>
                <a:cs typeface="Arial" panose="020B0604020202020204" pitchFamily="34" charset="0"/>
              </a:rPr>
              <a:t>Full coverage of transactional risks at Khalifa University</a:t>
            </a:r>
          </a:p>
        </p:txBody>
      </p:sp>
      <p:sp>
        <p:nvSpPr>
          <p:cNvPr id="362" name="TextBox 361">
            <a:extLst>
              <a:ext uri="{FF2B5EF4-FFF2-40B4-BE49-F238E27FC236}">
                <a16:creationId xmlns:a16="http://schemas.microsoft.com/office/drawing/2014/main" id="{3D6EB2EF-FFDF-4433-9685-4E748C8C3C1F}"/>
              </a:ext>
            </a:extLst>
          </p:cNvPr>
          <p:cNvSpPr txBox="1"/>
          <p:nvPr/>
        </p:nvSpPr>
        <p:spPr>
          <a:xfrm>
            <a:off x="4835946" y="6977157"/>
            <a:ext cx="2311358" cy="415498"/>
          </a:xfrm>
          <a:prstGeom prst="rect">
            <a:avLst/>
          </a:prstGeom>
          <a:noFill/>
        </p:spPr>
        <p:txBody>
          <a:bodyPr wrap="square" rtlCol="0">
            <a:spAutoFit/>
          </a:bodyPr>
          <a:lstStyle/>
          <a:p>
            <a:r>
              <a:rPr lang="en-US" sz="1050" dirty="0">
                <a:solidFill>
                  <a:schemeClr val="bg1"/>
                </a:solidFill>
                <a:latin typeface="Arial" panose="020B0604020202020204" pitchFamily="34" charset="0"/>
                <a:cs typeface="Arial" panose="020B0604020202020204" pitchFamily="34" charset="0"/>
              </a:rPr>
              <a:t>Enhanced operational excellence within all automated processes</a:t>
            </a:r>
          </a:p>
        </p:txBody>
      </p:sp>
      <p:sp>
        <p:nvSpPr>
          <p:cNvPr id="363" name="TextBox 362">
            <a:extLst>
              <a:ext uri="{FF2B5EF4-FFF2-40B4-BE49-F238E27FC236}">
                <a16:creationId xmlns:a16="http://schemas.microsoft.com/office/drawing/2014/main" id="{D0CF1444-6F52-4B25-9836-6B13DF37BFC8}"/>
              </a:ext>
            </a:extLst>
          </p:cNvPr>
          <p:cNvSpPr txBox="1"/>
          <p:nvPr/>
        </p:nvSpPr>
        <p:spPr>
          <a:xfrm>
            <a:off x="8153214" y="6977157"/>
            <a:ext cx="2311358" cy="577081"/>
          </a:xfrm>
          <a:prstGeom prst="rect">
            <a:avLst/>
          </a:prstGeom>
          <a:noFill/>
        </p:spPr>
        <p:txBody>
          <a:bodyPr wrap="square" rtlCol="0">
            <a:spAutoFit/>
          </a:bodyPr>
          <a:lstStyle/>
          <a:p>
            <a:r>
              <a:rPr lang="en-US" sz="1050" dirty="0">
                <a:solidFill>
                  <a:schemeClr val="bg1"/>
                </a:solidFill>
                <a:latin typeface="Arial" panose="020B0604020202020204" pitchFamily="34" charset="0"/>
                <a:cs typeface="Arial" panose="020B0604020202020204" pitchFamily="34" charset="0"/>
              </a:rPr>
              <a:t>Improved accountability and governance culture within KU by empowering process owners</a:t>
            </a:r>
          </a:p>
        </p:txBody>
      </p:sp>
      <p:sp>
        <p:nvSpPr>
          <p:cNvPr id="364" name="TextBox 363">
            <a:extLst>
              <a:ext uri="{FF2B5EF4-FFF2-40B4-BE49-F238E27FC236}">
                <a16:creationId xmlns:a16="http://schemas.microsoft.com/office/drawing/2014/main" id="{CE550E42-5932-4B63-809A-F0BC6E490D97}"/>
              </a:ext>
            </a:extLst>
          </p:cNvPr>
          <p:cNvSpPr txBox="1"/>
          <p:nvPr/>
        </p:nvSpPr>
        <p:spPr>
          <a:xfrm>
            <a:off x="11547418" y="6977157"/>
            <a:ext cx="2311358" cy="577081"/>
          </a:xfrm>
          <a:prstGeom prst="rect">
            <a:avLst/>
          </a:prstGeom>
          <a:noFill/>
        </p:spPr>
        <p:txBody>
          <a:bodyPr wrap="square" rtlCol="0">
            <a:spAutoFit/>
          </a:bodyPr>
          <a:lstStyle/>
          <a:p>
            <a:r>
              <a:rPr lang="en-US" sz="1050" dirty="0">
                <a:solidFill>
                  <a:schemeClr val="bg1"/>
                </a:solidFill>
                <a:latin typeface="Arial" panose="020B0604020202020204" pitchFamily="34" charset="0"/>
                <a:cs typeface="Arial" panose="020B0604020202020204" pitchFamily="34" charset="0"/>
              </a:rPr>
              <a:t>Continuous monitoring of automated risks as an Auditor on Demand</a:t>
            </a:r>
          </a:p>
        </p:txBody>
      </p:sp>
      <p:grpSp>
        <p:nvGrpSpPr>
          <p:cNvPr id="365" name="Graphic 3">
            <a:extLst>
              <a:ext uri="{FF2B5EF4-FFF2-40B4-BE49-F238E27FC236}">
                <a16:creationId xmlns:a16="http://schemas.microsoft.com/office/drawing/2014/main" id="{241E13AB-6A83-47F9-A22C-E2AAAD5E1ADD}"/>
              </a:ext>
            </a:extLst>
          </p:cNvPr>
          <p:cNvGrpSpPr/>
          <p:nvPr/>
        </p:nvGrpSpPr>
        <p:grpSpPr>
          <a:xfrm>
            <a:off x="699025" y="6856672"/>
            <a:ext cx="550841" cy="498874"/>
            <a:chOff x="3547254" y="5011684"/>
            <a:chExt cx="550841" cy="498874"/>
          </a:xfrm>
          <a:noFill/>
        </p:grpSpPr>
        <p:sp>
          <p:nvSpPr>
            <p:cNvPr id="366" name="Freeform: Shape 365">
              <a:extLst>
                <a:ext uri="{FF2B5EF4-FFF2-40B4-BE49-F238E27FC236}">
                  <a16:creationId xmlns:a16="http://schemas.microsoft.com/office/drawing/2014/main" id="{C57E4415-6DE6-4408-AD62-A57CDB39B153}"/>
                </a:ext>
              </a:extLst>
            </p:cNvPr>
            <p:cNvSpPr/>
            <p:nvPr/>
          </p:nvSpPr>
          <p:spPr>
            <a:xfrm>
              <a:off x="3645990" y="5070925"/>
              <a:ext cx="353369" cy="145505"/>
            </a:xfrm>
            <a:custGeom>
              <a:avLst/>
              <a:gdLst>
                <a:gd name="connsiteX0" fmla="*/ 0 w 353369"/>
                <a:gd name="connsiteY0" fmla="*/ 147583 h 145505"/>
                <a:gd name="connsiteX1" fmla="*/ 180842 w 353369"/>
                <a:gd name="connsiteY1" fmla="*/ 0 h 145505"/>
                <a:gd name="connsiteX2" fmla="*/ 360645 w 353369"/>
                <a:gd name="connsiteY2" fmla="*/ 145505 h 145505"/>
              </a:gdLst>
              <a:ahLst/>
              <a:cxnLst>
                <a:cxn ang="0">
                  <a:pos x="connsiteX0" y="connsiteY0"/>
                </a:cxn>
                <a:cxn ang="0">
                  <a:pos x="connsiteX1" y="connsiteY1"/>
                </a:cxn>
                <a:cxn ang="0">
                  <a:pos x="connsiteX2" y="connsiteY2"/>
                </a:cxn>
              </a:cxnLst>
              <a:rect l="l" t="t" r="r" b="b"/>
              <a:pathLst>
                <a:path w="353369" h="145505">
                  <a:moveTo>
                    <a:pt x="0" y="147583"/>
                  </a:moveTo>
                  <a:cubicBezTo>
                    <a:pt x="16629" y="63399"/>
                    <a:pt x="91460" y="0"/>
                    <a:pt x="180842" y="0"/>
                  </a:cubicBezTo>
                  <a:cubicBezTo>
                    <a:pt x="269184" y="0"/>
                    <a:pt x="344015" y="62359"/>
                    <a:pt x="360645" y="145505"/>
                  </a:cubicBezTo>
                </a:path>
              </a:pathLst>
            </a:custGeom>
            <a:grpFill/>
            <a:ln w="12700" cap="rnd">
              <a:solidFill>
                <a:schemeClr val="bg1"/>
              </a:solidFill>
              <a:prstDash val="solid"/>
              <a:round/>
            </a:ln>
          </p:spPr>
          <p:txBody>
            <a:bodyPr rtlCol="0" anchor="ctr"/>
            <a:lstStyle/>
            <a:p>
              <a:endParaRPr lang="en-US"/>
            </a:p>
          </p:txBody>
        </p:sp>
        <p:sp>
          <p:nvSpPr>
            <p:cNvPr id="367" name="Freeform: Shape 366">
              <a:extLst>
                <a:ext uri="{FF2B5EF4-FFF2-40B4-BE49-F238E27FC236}">
                  <a16:creationId xmlns:a16="http://schemas.microsoft.com/office/drawing/2014/main" id="{2905A53C-5C2D-4C7E-B52E-18A8FFD027DC}"/>
                </a:ext>
              </a:extLst>
            </p:cNvPr>
            <p:cNvSpPr/>
            <p:nvPr/>
          </p:nvSpPr>
          <p:spPr>
            <a:xfrm>
              <a:off x="3586748" y="5011684"/>
              <a:ext cx="478088" cy="197471"/>
            </a:xfrm>
            <a:custGeom>
              <a:avLst/>
              <a:gdLst>
                <a:gd name="connsiteX0" fmla="*/ 0 w 478088"/>
                <a:gd name="connsiteY0" fmla="*/ 204746 h 197471"/>
                <a:gd name="connsiteX1" fmla="*/ 240083 w 478088"/>
                <a:gd name="connsiteY1" fmla="*/ 0 h 197471"/>
                <a:gd name="connsiteX2" fmla="*/ 481206 w 478088"/>
                <a:gd name="connsiteY2" fmla="*/ 205786 h 197471"/>
              </a:gdLst>
              <a:ahLst/>
              <a:cxnLst>
                <a:cxn ang="0">
                  <a:pos x="connsiteX0" y="connsiteY0"/>
                </a:cxn>
                <a:cxn ang="0">
                  <a:pos x="connsiteX1" y="connsiteY1"/>
                </a:cxn>
                <a:cxn ang="0">
                  <a:pos x="connsiteX2" y="connsiteY2"/>
                </a:cxn>
              </a:cxnLst>
              <a:rect l="l" t="t" r="r" b="b"/>
              <a:pathLst>
                <a:path w="478088" h="197471">
                  <a:moveTo>
                    <a:pt x="0" y="204746"/>
                  </a:moveTo>
                  <a:cubicBezTo>
                    <a:pt x="18708" y="88342"/>
                    <a:pt x="119522" y="0"/>
                    <a:pt x="240083" y="0"/>
                  </a:cubicBezTo>
                  <a:cubicBezTo>
                    <a:pt x="361684" y="0"/>
                    <a:pt x="462498" y="89382"/>
                    <a:pt x="481206" y="205786"/>
                  </a:cubicBezTo>
                </a:path>
              </a:pathLst>
            </a:custGeom>
            <a:grpFill/>
            <a:ln w="12700" cap="rnd">
              <a:solidFill>
                <a:schemeClr val="bg1"/>
              </a:solidFill>
              <a:prstDash val="solid"/>
              <a:round/>
            </a:ln>
          </p:spPr>
          <p:txBody>
            <a:bodyPr rtlCol="0" anchor="ctr"/>
            <a:lstStyle/>
            <a:p>
              <a:endParaRPr lang="en-US"/>
            </a:p>
          </p:txBody>
        </p:sp>
        <p:sp>
          <p:nvSpPr>
            <p:cNvPr id="368" name="Freeform: Shape 367">
              <a:extLst>
                <a:ext uri="{FF2B5EF4-FFF2-40B4-BE49-F238E27FC236}">
                  <a16:creationId xmlns:a16="http://schemas.microsoft.com/office/drawing/2014/main" id="{3E2DE819-5125-4B89-9394-5822E4100285}"/>
                </a:ext>
              </a:extLst>
            </p:cNvPr>
            <p:cNvSpPr/>
            <p:nvPr/>
          </p:nvSpPr>
          <p:spPr>
            <a:xfrm>
              <a:off x="3547254" y="5225784"/>
              <a:ext cx="62359" cy="62359"/>
            </a:xfrm>
            <a:custGeom>
              <a:avLst/>
              <a:gdLst>
                <a:gd name="connsiteX0" fmla="*/ 0 w 62359"/>
                <a:gd name="connsiteY0" fmla="*/ 0 h 62359"/>
                <a:gd name="connsiteX1" fmla="*/ 70674 w 62359"/>
                <a:gd name="connsiteY1" fmla="*/ 66517 h 62359"/>
              </a:gdLst>
              <a:ahLst/>
              <a:cxnLst>
                <a:cxn ang="0">
                  <a:pos x="connsiteX0" y="connsiteY0"/>
                </a:cxn>
                <a:cxn ang="0">
                  <a:pos x="connsiteX1" y="connsiteY1"/>
                </a:cxn>
              </a:cxnLst>
              <a:rect l="l" t="t" r="r" b="b"/>
              <a:pathLst>
                <a:path w="62359" h="62359">
                  <a:moveTo>
                    <a:pt x="0" y="0"/>
                  </a:moveTo>
                  <a:lnTo>
                    <a:pt x="70674" y="66517"/>
                  </a:lnTo>
                </a:path>
              </a:pathLst>
            </a:custGeom>
            <a:grpFill/>
            <a:ln w="12700" cap="rnd">
              <a:solidFill>
                <a:schemeClr val="bg1"/>
              </a:solidFill>
              <a:prstDash val="solid"/>
              <a:round/>
            </a:ln>
          </p:spPr>
          <p:txBody>
            <a:bodyPr rtlCol="0" anchor="ctr"/>
            <a:lstStyle/>
            <a:p>
              <a:endParaRPr lang="en-US"/>
            </a:p>
          </p:txBody>
        </p:sp>
        <p:sp>
          <p:nvSpPr>
            <p:cNvPr id="369" name="Freeform: Shape 368">
              <a:extLst>
                <a:ext uri="{FF2B5EF4-FFF2-40B4-BE49-F238E27FC236}">
                  <a16:creationId xmlns:a16="http://schemas.microsoft.com/office/drawing/2014/main" id="{27FDDD4F-AA20-4CBA-B4B9-7C1B68FD6818}"/>
                </a:ext>
              </a:extLst>
            </p:cNvPr>
            <p:cNvSpPr/>
            <p:nvPr/>
          </p:nvSpPr>
          <p:spPr>
            <a:xfrm>
              <a:off x="3617928" y="5225784"/>
              <a:ext cx="62359" cy="62359"/>
            </a:xfrm>
            <a:custGeom>
              <a:avLst/>
              <a:gdLst>
                <a:gd name="connsiteX0" fmla="*/ 69635 w 62359"/>
                <a:gd name="connsiteY0" fmla="*/ 0 h 62359"/>
                <a:gd name="connsiteX1" fmla="*/ 0 w 62359"/>
                <a:gd name="connsiteY1" fmla="*/ 66517 h 62359"/>
              </a:gdLst>
              <a:ahLst/>
              <a:cxnLst>
                <a:cxn ang="0">
                  <a:pos x="connsiteX0" y="connsiteY0"/>
                </a:cxn>
                <a:cxn ang="0">
                  <a:pos x="connsiteX1" y="connsiteY1"/>
                </a:cxn>
              </a:cxnLst>
              <a:rect l="l" t="t" r="r" b="b"/>
              <a:pathLst>
                <a:path w="62359" h="62359">
                  <a:moveTo>
                    <a:pt x="69635" y="0"/>
                  </a:moveTo>
                  <a:lnTo>
                    <a:pt x="0" y="66517"/>
                  </a:lnTo>
                </a:path>
              </a:pathLst>
            </a:custGeom>
            <a:grpFill/>
            <a:ln w="12700" cap="rnd">
              <a:solidFill>
                <a:schemeClr val="bg1"/>
              </a:solidFill>
              <a:prstDash val="solid"/>
              <a:round/>
            </a:ln>
          </p:spPr>
          <p:txBody>
            <a:bodyPr rtlCol="0" anchor="ctr"/>
            <a:lstStyle/>
            <a:p>
              <a:endParaRPr lang="en-US"/>
            </a:p>
          </p:txBody>
        </p:sp>
        <p:sp>
          <p:nvSpPr>
            <p:cNvPr id="370" name="Freeform: Shape 369">
              <a:extLst>
                <a:ext uri="{FF2B5EF4-FFF2-40B4-BE49-F238E27FC236}">
                  <a16:creationId xmlns:a16="http://schemas.microsoft.com/office/drawing/2014/main" id="{4C531BAB-C6E2-4A04-904D-1C6411603604}"/>
                </a:ext>
              </a:extLst>
            </p:cNvPr>
            <p:cNvSpPr/>
            <p:nvPr/>
          </p:nvSpPr>
          <p:spPr>
            <a:xfrm>
              <a:off x="3648068" y="5304773"/>
              <a:ext cx="353369" cy="145505"/>
            </a:xfrm>
            <a:custGeom>
              <a:avLst/>
              <a:gdLst>
                <a:gd name="connsiteX0" fmla="*/ 360645 w 353369"/>
                <a:gd name="connsiteY0" fmla="*/ 0 h 145505"/>
                <a:gd name="connsiteX1" fmla="*/ 179803 w 353369"/>
                <a:gd name="connsiteY1" fmla="*/ 147583 h 145505"/>
                <a:gd name="connsiteX2" fmla="*/ 0 w 353369"/>
                <a:gd name="connsiteY2" fmla="*/ 2078 h 145505"/>
              </a:gdLst>
              <a:ahLst/>
              <a:cxnLst>
                <a:cxn ang="0">
                  <a:pos x="connsiteX0" y="connsiteY0"/>
                </a:cxn>
                <a:cxn ang="0">
                  <a:pos x="connsiteX1" y="connsiteY1"/>
                </a:cxn>
                <a:cxn ang="0">
                  <a:pos x="connsiteX2" y="connsiteY2"/>
                </a:cxn>
              </a:cxnLst>
              <a:rect l="l" t="t" r="r" b="b"/>
              <a:pathLst>
                <a:path w="353369" h="145505">
                  <a:moveTo>
                    <a:pt x="360645" y="0"/>
                  </a:moveTo>
                  <a:cubicBezTo>
                    <a:pt x="344016" y="84185"/>
                    <a:pt x="269184" y="147583"/>
                    <a:pt x="179803" y="147583"/>
                  </a:cubicBezTo>
                  <a:cubicBezTo>
                    <a:pt x="91460" y="147583"/>
                    <a:pt x="16629" y="85224"/>
                    <a:pt x="0" y="2078"/>
                  </a:cubicBezTo>
                </a:path>
              </a:pathLst>
            </a:custGeom>
            <a:grpFill/>
            <a:ln w="12700" cap="rnd">
              <a:solidFill>
                <a:schemeClr val="bg1"/>
              </a:solidFill>
              <a:prstDash val="solid"/>
              <a:round/>
            </a:ln>
          </p:spPr>
          <p:txBody>
            <a:bodyPr rtlCol="0" anchor="ctr"/>
            <a:lstStyle/>
            <a:p>
              <a:endParaRPr lang="en-US"/>
            </a:p>
          </p:txBody>
        </p:sp>
        <p:sp>
          <p:nvSpPr>
            <p:cNvPr id="371" name="Freeform: Shape 370">
              <a:extLst>
                <a:ext uri="{FF2B5EF4-FFF2-40B4-BE49-F238E27FC236}">
                  <a16:creationId xmlns:a16="http://schemas.microsoft.com/office/drawing/2014/main" id="{ED693A3F-53CD-45D6-8076-1239126DC1C0}"/>
                </a:ext>
              </a:extLst>
            </p:cNvPr>
            <p:cNvSpPr/>
            <p:nvPr/>
          </p:nvSpPr>
          <p:spPr>
            <a:xfrm>
              <a:off x="3586748" y="5305812"/>
              <a:ext cx="478088" cy="197471"/>
            </a:xfrm>
            <a:custGeom>
              <a:avLst/>
              <a:gdLst>
                <a:gd name="connsiteX0" fmla="*/ 481206 w 478088"/>
                <a:gd name="connsiteY0" fmla="*/ 1039 h 197471"/>
                <a:gd name="connsiteX1" fmla="*/ 241123 w 478088"/>
                <a:gd name="connsiteY1" fmla="*/ 205786 h 197471"/>
                <a:gd name="connsiteX2" fmla="*/ 0 w 478088"/>
                <a:gd name="connsiteY2" fmla="*/ 0 h 197471"/>
              </a:gdLst>
              <a:ahLst/>
              <a:cxnLst>
                <a:cxn ang="0">
                  <a:pos x="connsiteX0" y="connsiteY0"/>
                </a:cxn>
                <a:cxn ang="0">
                  <a:pos x="connsiteX1" y="connsiteY1"/>
                </a:cxn>
                <a:cxn ang="0">
                  <a:pos x="connsiteX2" y="connsiteY2"/>
                </a:cxn>
              </a:cxnLst>
              <a:rect l="l" t="t" r="r" b="b"/>
              <a:pathLst>
                <a:path w="478088" h="197471">
                  <a:moveTo>
                    <a:pt x="481206" y="1039"/>
                  </a:moveTo>
                  <a:cubicBezTo>
                    <a:pt x="462498" y="117443"/>
                    <a:pt x="361684" y="205786"/>
                    <a:pt x="241123" y="205786"/>
                  </a:cubicBezTo>
                  <a:cubicBezTo>
                    <a:pt x="119522" y="205786"/>
                    <a:pt x="18708" y="116404"/>
                    <a:pt x="0" y="0"/>
                  </a:cubicBezTo>
                </a:path>
              </a:pathLst>
            </a:custGeom>
            <a:grpFill/>
            <a:ln w="12700" cap="rnd">
              <a:solidFill>
                <a:schemeClr val="bg1"/>
              </a:solidFill>
              <a:prstDash val="solid"/>
              <a:round/>
            </a:ln>
          </p:spPr>
          <p:txBody>
            <a:bodyPr rtlCol="0" anchor="ctr"/>
            <a:lstStyle/>
            <a:p>
              <a:endParaRPr lang="en-US"/>
            </a:p>
          </p:txBody>
        </p:sp>
        <p:sp>
          <p:nvSpPr>
            <p:cNvPr id="372" name="Freeform: Shape 371">
              <a:extLst>
                <a:ext uri="{FF2B5EF4-FFF2-40B4-BE49-F238E27FC236}">
                  <a16:creationId xmlns:a16="http://schemas.microsoft.com/office/drawing/2014/main" id="{D279E926-47B7-419C-9A63-BDED5262BCC6}"/>
                </a:ext>
              </a:extLst>
            </p:cNvPr>
            <p:cNvSpPr/>
            <p:nvPr/>
          </p:nvSpPr>
          <p:spPr>
            <a:xfrm>
              <a:off x="4037814" y="5230981"/>
              <a:ext cx="62359" cy="62359"/>
            </a:xfrm>
            <a:custGeom>
              <a:avLst/>
              <a:gdLst>
                <a:gd name="connsiteX0" fmla="*/ 69635 w 62359"/>
                <a:gd name="connsiteY0" fmla="*/ 66517 h 62359"/>
                <a:gd name="connsiteX1" fmla="*/ 0 w 62359"/>
                <a:gd name="connsiteY1" fmla="*/ 0 h 62359"/>
              </a:gdLst>
              <a:ahLst/>
              <a:cxnLst>
                <a:cxn ang="0">
                  <a:pos x="connsiteX0" y="connsiteY0"/>
                </a:cxn>
                <a:cxn ang="0">
                  <a:pos x="connsiteX1" y="connsiteY1"/>
                </a:cxn>
              </a:cxnLst>
              <a:rect l="l" t="t" r="r" b="b"/>
              <a:pathLst>
                <a:path w="62359" h="62359">
                  <a:moveTo>
                    <a:pt x="69635" y="66517"/>
                  </a:moveTo>
                  <a:lnTo>
                    <a:pt x="0" y="0"/>
                  </a:lnTo>
                </a:path>
              </a:pathLst>
            </a:custGeom>
            <a:grpFill/>
            <a:ln w="12700" cap="rnd">
              <a:solidFill>
                <a:schemeClr val="bg1"/>
              </a:solidFill>
              <a:prstDash val="solid"/>
              <a:round/>
            </a:ln>
          </p:spPr>
          <p:txBody>
            <a:bodyPr rtlCol="0" anchor="ctr"/>
            <a:lstStyle/>
            <a:p>
              <a:endParaRPr lang="en-US"/>
            </a:p>
          </p:txBody>
        </p:sp>
        <p:sp>
          <p:nvSpPr>
            <p:cNvPr id="373" name="Freeform: Shape 372">
              <a:extLst>
                <a:ext uri="{FF2B5EF4-FFF2-40B4-BE49-F238E27FC236}">
                  <a16:creationId xmlns:a16="http://schemas.microsoft.com/office/drawing/2014/main" id="{119FDFA0-298C-48CF-9BD4-A0F30069A550}"/>
                </a:ext>
              </a:extLst>
            </p:cNvPr>
            <p:cNvSpPr/>
            <p:nvPr/>
          </p:nvSpPr>
          <p:spPr>
            <a:xfrm>
              <a:off x="3967140" y="5230981"/>
              <a:ext cx="62359" cy="62359"/>
            </a:xfrm>
            <a:custGeom>
              <a:avLst/>
              <a:gdLst>
                <a:gd name="connsiteX0" fmla="*/ 0 w 62359"/>
                <a:gd name="connsiteY0" fmla="*/ 66517 h 62359"/>
                <a:gd name="connsiteX1" fmla="*/ 70674 w 62359"/>
                <a:gd name="connsiteY1" fmla="*/ 0 h 62359"/>
              </a:gdLst>
              <a:ahLst/>
              <a:cxnLst>
                <a:cxn ang="0">
                  <a:pos x="connsiteX0" y="connsiteY0"/>
                </a:cxn>
                <a:cxn ang="0">
                  <a:pos x="connsiteX1" y="connsiteY1"/>
                </a:cxn>
              </a:cxnLst>
              <a:rect l="l" t="t" r="r" b="b"/>
              <a:pathLst>
                <a:path w="62359" h="62359">
                  <a:moveTo>
                    <a:pt x="0" y="66517"/>
                  </a:moveTo>
                  <a:lnTo>
                    <a:pt x="70674" y="0"/>
                  </a:lnTo>
                </a:path>
              </a:pathLst>
            </a:custGeom>
            <a:grpFill/>
            <a:ln w="12700" cap="rnd">
              <a:solidFill>
                <a:schemeClr val="bg1"/>
              </a:solidFill>
              <a:prstDash val="solid"/>
              <a:round/>
            </a:ln>
          </p:spPr>
          <p:txBody>
            <a:bodyPr rtlCol="0" anchor="ctr"/>
            <a:lstStyle/>
            <a:p>
              <a:endParaRPr lang="en-US"/>
            </a:p>
          </p:txBody>
        </p:sp>
        <p:sp>
          <p:nvSpPr>
            <p:cNvPr id="374" name="Freeform: Shape 373">
              <a:extLst>
                <a:ext uri="{FF2B5EF4-FFF2-40B4-BE49-F238E27FC236}">
                  <a16:creationId xmlns:a16="http://schemas.microsoft.com/office/drawing/2014/main" id="{4B2BA918-FD41-47F4-BF45-9BF706D05CCC}"/>
                </a:ext>
              </a:extLst>
            </p:cNvPr>
            <p:cNvSpPr/>
            <p:nvPr/>
          </p:nvSpPr>
          <p:spPr>
            <a:xfrm>
              <a:off x="3692759" y="5278789"/>
              <a:ext cx="41573" cy="41573"/>
            </a:xfrm>
            <a:custGeom>
              <a:avLst/>
              <a:gdLst>
                <a:gd name="connsiteX0" fmla="*/ 43651 w 41572"/>
                <a:gd name="connsiteY0" fmla="*/ 21826 h 41572"/>
                <a:gd name="connsiteX1" fmla="*/ 21826 w 41572"/>
                <a:gd name="connsiteY1" fmla="*/ 43651 h 41572"/>
                <a:gd name="connsiteX2" fmla="*/ 0 w 41572"/>
                <a:gd name="connsiteY2" fmla="*/ 21826 h 41572"/>
                <a:gd name="connsiteX3" fmla="*/ 21826 w 41572"/>
                <a:gd name="connsiteY3" fmla="*/ 0 h 41572"/>
                <a:gd name="connsiteX4" fmla="*/ 43651 w 41572"/>
                <a:gd name="connsiteY4" fmla="*/ 21826 h 41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72" h="41572">
                  <a:moveTo>
                    <a:pt x="43651" y="21826"/>
                  </a:moveTo>
                  <a:cubicBezTo>
                    <a:pt x="43651" y="33258"/>
                    <a:pt x="34298" y="43651"/>
                    <a:pt x="21826" y="43651"/>
                  </a:cubicBezTo>
                  <a:cubicBezTo>
                    <a:pt x="9354" y="43651"/>
                    <a:pt x="0" y="34297"/>
                    <a:pt x="0" y="21826"/>
                  </a:cubicBezTo>
                  <a:cubicBezTo>
                    <a:pt x="0" y="10393"/>
                    <a:pt x="9354" y="0"/>
                    <a:pt x="21826" y="0"/>
                  </a:cubicBezTo>
                  <a:cubicBezTo>
                    <a:pt x="34298" y="0"/>
                    <a:pt x="43651" y="9354"/>
                    <a:pt x="43651" y="21826"/>
                  </a:cubicBezTo>
                  <a:close/>
                </a:path>
              </a:pathLst>
            </a:custGeom>
            <a:grpFill/>
            <a:ln w="12700" cap="rnd">
              <a:solidFill>
                <a:schemeClr val="bg1"/>
              </a:solidFill>
              <a:prstDash val="solid"/>
              <a:round/>
            </a:ln>
          </p:spPr>
          <p:txBody>
            <a:bodyPr rtlCol="0" anchor="ctr"/>
            <a:lstStyle/>
            <a:p>
              <a:endParaRPr lang="en-US"/>
            </a:p>
          </p:txBody>
        </p:sp>
        <p:sp>
          <p:nvSpPr>
            <p:cNvPr id="375" name="Freeform: Shape 374">
              <a:extLst>
                <a:ext uri="{FF2B5EF4-FFF2-40B4-BE49-F238E27FC236}">
                  <a16:creationId xmlns:a16="http://schemas.microsoft.com/office/drawing/2014/main" id="{1F040B42-828F-4653-9A55-0FA6CE3C5333}"/>
                </a:ext>
              </a:extLst>
            </p:cNvPr>
            <p:cNvSpPr/>
            <p:nvPr/>
          </p:nvSpPr>
          <p:spPr>
            <a:xfrm>
              <a:off x="3769669" y="5219548"/>
              <a:ext cx="41573" cy="41573"/>
            </a:xfrm>
            <a:custGeom>
              <a:avLst/>
              <a:gdLst>
                <a:gd name="connsiteX0" fmla="*/ 43651 w 41572"/>
                <a:gd name="connsiteY0" fmla="*/ 21826 h 41572"/>
                <a:gd name="connsiteX1" fmla="*/ 21826 w 41572"/>
                <a:gd name="connsiteY1" fmla="*/ 43652 h 41572"/>
                <a:gd name="connsiteX2" fmla="*/ 0 w 41572"/>
                <a:gd name="connsiteY2" fmla="*/ 21826 h 41572"/>
                <a:gd name="connsiteX3" fmla="*/ 21826 w 41572"/>
                <a:gd name="connsiteY3" fmla="*/ 0 h 41572"/>
                <a:gd name="connsiteX4" fmla="*/ 43651 w 41572"/>
                <a:gd name="connsiteY4" fmla="*/ 21826 h 41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72" h="41572">
                  <a:moveTo>
                    <a:pt x="43651" y="21826"/>
                  </a:moveTo>
                  <a:cubicBezTo>
                    <a:pt x="43651" y="33258"/>
                    <a:pt x="34298" y="43652"/>
                    <a:pt x="21826" y="43652"/>
                  </a:cubicBezTo>
                  <a:cubicBezTo>
                    <a:pt x="10393" y="43652"/>
                    <a:pt x="0" y="34298"/>
                    <a:pt x="0" y="21826"/>
                  </a:cubicBezTo>
                  <a:cubicBezTo>
                    <a:pt x="0" y="9354"/>
                    <a:pt x="9354" y="0"/>
                    <a:pt x="21826" y="0"/>
                  </a:cubicBezTo>
                  <a:cubicBezTo>
                    <a:pt x="34298" y="0"/>
                    <a:pt x="43651" y="10393"/>
                    <a:pt x="43651" y="21826"/>
                  </a:cubicBezTo>
                  <a:close/>
                </a:path>
              </a:pathLst>
            </a:custGeom>
            <a:grpFill/>
            <a:ln w="12700" cap="rnd">
              <a:solidFill>
                <a:schemeClr val="bg1"/>
              </a:solidFill>
              <a:prstDash val="solid"/>
              <a:round/>
            </a:ln>
          </p:spPr>
          <p:txBody>
            <a:bodyPr rtlCol="0" anchor="ctr"/>
            <a:lstStyle/>
            <a:p>
              <a:endParaRPr lang="en-US"/>
            </a:p>
          </p:txBody>
        </p:sp>
        <p:sp>
          <p:nvSpPr>
            <p:cNvPr id="376" name="Freeform: Shape 375">
              <a:extLst>
                <a:ext uri="{FF2B5EF4-FFF2-40B4-BE49-F238E27FC236}">
                  <a16:creationId xmlns:a16="http://schemas.microsoft.com/office/drawing/2014/main" id="{26697814-0315-4999-95F5-F23259FB0C8A}"/>
                </a:ext>
              </a:extLst>
            </p:cNvPr>
            <p:cNvSpPr/>
            <p:nvPr/>
          </p:nvSpPr>
          <p:spPr>
            <a:xfrm>
              <a:off x="3917252" y="5201880"/>
              <a:ext cx="41573" cy="41573"/>
            </a:xfrm>
            <a:custGeom>
              <a:avLst/>
              <a:gdLst>
                <a:gd name="connsiteX0" fmla="*/ 43652 w 41572"/>
                <a:gd name="connsiteY0" fmla="*/ 21825 h 41572"/>
                <a:gd name="connsiteX1" fmla="*/ 21826 w 41572"/>
                <a:gd name="connsiteY1" fmla="*/ 43651 h 41572"/>
                <a:gd name="connsiteX2" fmla="*/ 0 w 41572"/>
                <a:gd name="connsiteY2" fmla="*/ 21825 h 41572"/>
                <a:gd name="connsiteX3" fmla="*/ 21826 w 41572"/>
                <a:gd name="connsiteY3" fmla="*/ 0 h 41572"/>
                <a:gd name="connsiteX4" fmla="*/ 43652 w 41572"/>
                <a:gd name="connsiteY4" fmla="*/ 21825 h 41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72" h="41572">
                  <a:moveTo>
                    <a:pt x="43652" y="21825"/>
                  </a:moveTo>
                  <a:cubicBezTo>
                    <a:pt x="43652" y="33258"/>
                    <a:pt x="34298" y="43651"/>
                    <a:pt x="21826" y="43651"/>
                  </a:cubicBezTo>
                  <a:cubicBezTo>
                    <a:pt x="10393" y="43651"/>
                    <a:pt x="0" y="34297"/>
                    <a:pt x="0" y="21825"/>
                  </a:cubicBezTo>
                  <a:cubicBezTo>
                    <a:pt x="0" y="10393"/>
                    <a:pt x="9354" y="0"/>
                    <a:pt x="21826" y="0"/>
                  </a:cubicBezTo>
                  <a:cubicBezTo>
                    <a:pt x="33258" y="1039"/>
                    <a:pt x="43652" y="10393"/>
                    <a:pt x="43652" y="21825"/>
                  </a:cubicBezTo>
                  <a:close/>
                </a:path>
              </a:pathLst>
            </a:custGeom>
            <a:grpFill/>
            <a:ln w="12700" cap="rnd">
              <a:solidFill>
                <a:schemeClr val="bg1"/>
              </a:solidFill>
              <a:prstDash val="solid"/>
              <a:round/>
            </a:ln>
          </p:spPr>
          <p:txBody>
            <a:bodyPr rtlCol="0" anchor="ctr"/>
            <a:lstStyle/>
            <a:p>
              <a:endParaRPr lang="en-US"/>
            </a:p>
          </p:txBody>
        </p:sp>
        <p:sp>
          <p:nvSpPr>
            <p:cNvPr id="377" name="Freeform: Shape 376">
              <a:extLst>
                <a:ext uri="{FF2B5EF4-FFF2-40B4-BE49-F238E27FC236}">
                  <a16:creationId xmlns:a16="http://schemas.microsoft.com/office/drawing/2014/main" id="{7D378617-30BB-4772-94BA-2BC718CB013F}"/>
                </a:ext>
              </a:extLst>
            </p:cNvPr>
            <p:cNvSpPr/>
            <p:nvPr/>
          </p:nvSpPr>
          <p:spPr>
            <a:xfrm>
              <a:off x="3734332" y="5252806"/>
              <a:ext cx="31180" cy="31180"/>
            </a:xfrm>
            <a:custGeom>
              <a:avLst/>
              <a:gdLst>
                <a:gd name="connsiteX0" fmla="*/ 0 w 31179"/>
                <a:gd name="connsiteY0" fmla="*/ 35337 h 31179"/>
                <a:gd name="connsiteX1" fmla="*/ 39494 w 31179"/>
                <a:gd name="connsiteY1" fmla="*/ 0 h 31179"/>
              </a:gdLst>
              <a:ahLst/>
              <a:cxnLst>
                <a:cxn ang="0">
                  <a:pos x="connsiteX0" y="connsiteY0"/>
                </a:cxn>
                <a:cxn ang="0">
                  <a:pos x="connsiteX1" y="connsiteY1"/>
                </a:cxn>
              </a:cxnLst>
              <a:rect l="l" t="t" r="r" b="b"/>
              <a:pathLst>
                <a:path w="31179" h="31179">
                  <a:moveTo>
                    <a:pt x="0" y="35337"/>
                  </a:moveTo>
                  <a:lnTo>
                    <a:pt x="39494" y="0"/>
                  </a:lnTo>
                </a:path>
              </a:pathLst>
            </a:custGeom>
            <a:grpFill/>
            <a:ln w="12700" cap="rnd">
              <a:solidFill>
                <a:schemeClr val="bg1"/>
              </a:solidFill>
              <a:prstDash val="solid"/>
              <a:round/>
            </a:ln>
          </p:spPr>
          <p:txBody>
            <a:bodyPr rtlCol="0" anchor="ctr"/>
            <a:lstStyle/>
            <a:p>
              <a:endParaRPr lang="en-US"/>
            </a:p>
          </p:txBody>
        </p:sp>
        <p:sp>
          <p:nvSpPr>
            <p:cNvPr id="378" name="Freeform: Shape 377">
              <a:extLst>
                <a:ext uri="{FF2B5EF4-FFF2-40B4-BE49-F238E27FC236}">
                  <a16:creationId xmlns:a16="http://schemas.microsoft.com/office/drawing/2014/main" id="{3FA086BA-5798-443F-8770-AF66DE286E0B}"/>
                </a:ext>
              </a:extLst>
            </p:cNvPr>
            <p:cNvSpPr/>
            <p:nvPr/>
          </p:nvSpPr>
          <p:spPr>
            <a:xfrm>
              <a:off x="3812281" y="5236177"/>
              <a:ext cx="103932" cy="41573"/>
            </a:xfrm>
            <a:custGeom>
              <a:avLst/>
              <a:gdLst>
                <a:gd name="connsiteX0" fmla="*/ 0 w 103932"/>
                <a:gd name="connsiteY0" fmla="*/ 12472 h 41572"/>
                <a:gd name="connsiteX1" fmla="*/ 57163 w 103932"/>
                <a:gd name="connsiteY1" fmla="*/ 47809 h 41572"/>
                <a:gd name="connsiteX2" fmla="*/ 109129 w 103932"/>
                <a:gd name="connsiteY2" fmla="*/ 0 h 41572"/>
              </a:gdLst>
              <a:ahLst/>
              <a:cxnLst>
                <a:cxn ang="0">
                  <a:pos x="connsiteX0" y="connsiteY0"/>
                </a:cxn>
                <a:cxn ang="0">
                  <a:pos x="connsiteX1" y="connsiteY1"/>
                </a:cxn>
                <a:cxn ang="0">
                  <a:pos x="connsiteX2" y="connsiteY2"/>
                </a:cxn>
              </a:cxnLst>
              <a:rect l="l" t="t" r="r" b="b"/>
              <a:pathLst>
                <a:path w="103932" h="41572">
                  <a:moveTo>
                    <a:pt x="0" y="12472"/>
                  </a:moveTo>
                  <a:lnTo>
                    <a:pt x="57163" y="47809"/>
                  </a:lnTo>
                  <a:lnTo>
                    <a:pt x="109129" y="0"/>
                  </a:lnTo>
                </a:path>
              </a:pathLst>
            </a:custGeom>
            <a:grpFill/>
            <a:ln w="12700" cap="rnd">
              <a:solidFill>
                <a:schemeClr val="bg1"/>
              </a:solidFill>
              <a:prstDash val="solid"/>
              <a:round/>
            </a:ln>
          </p:spPr>
          <p:txBody>
            <a:bodyPr rtlCol="0" anchor="ctr"/>
            <a:lstStyle/>
            <a:p>
              <a:endParaRPr lang="en-US"/>
            </a:p>
          </p:txBody>
        </p:sp>
      </p:grpSp>
      <p:grpSp>
        <p:nvGrpSpPr>
          <p:cNvPr id="379" name="Graphic 3">
            <a:extLst>
              <a:ext uri="{FF2B5EF4-FFF2-40B4-BE49-F238E27FC236}">
                <a16:creationId xmlns:a16="http://schemas.microsoft.com/office/drawing/2014/main" id="{79E2A06A-8E2F-48DF-A0AA-AC1EE7C77CEB}"/>
              </a:ext>
            </a:extLst>
          </p:cNvPr>
          <p:cNvGrpSpPr/>
          <p:nvPr/>
        </p:nvGrpSpPr>
        <p:grpSpPr>
          <a:xfrm>
            <a:off x="4093251" y="6872770"/>
            <a:ext cx="467695" cy="467695"/>
            <a:chOff x="5878453" y="3110765"/>
            <a:chExt cx="467695" cy="467695"/>
          </a:xfrm>
          <a:noFill/>
        </p:grpSpPr>
        <p:sp>
          <p:nvSpPr>
            <p:cNvPr id="380" name="Freeform: Shape 379">
              <a:extLst>
                <a:ext uri="{FF2B5EF4-FFF2-40B4-BE49-F238E27FC236}">
                  <a16:creationId xmlns:a16="http://schemas.microsoft.com/office/drawing/2014/main" id="{65F4EBD1-EB70-4EA9-AEFD-47F8D21C795D}"/>
                </a:ext>
              </a:extLst>
            </p:cNvPr>
            <p:cNvSpPr/>
            <p:nvPr/>
          </p:nvSpPr>
          <p:spPr>
            <a:xfrm>
              <a:off x="5878453" y="3110765"/>
              <a:ext cx="467695" cy="467695"/>
            </a:xfrm>
            <a:custGeom>
              <a:avLst/>
              <a:gdLst>
                <a:gd name="connsiteX0" fmla="*/ 0 w 467694"/>
                <a:gd name="connsiteY0" fmla="*/ 0 h 467694"/>
                <a:gd name="connsiteX1" fmla="*/ 471852 w 467694"/>
                <a:gd name="connsiteY1" fmla="*/ 0 h 467694"/>
                <a:gd name="connsiteX2" fmla="*/ 471852 w 467694"/>
                <a:gd name="connsiteY2" fmla="*/ 471852 h 467694"/>
                <a:gd name="connsiteX3" fmla="*/ 0 w 467694"/>
                <a:gd name="connsiteY3" fmla="*/ 471852 h 467694"/>
              </a:gdLst>
              <a:ahLst/>
              <a:cxnLst>
                <a:cxn ang="0">
                  <a:pos x="connsiteX0" y="connsiteY0"/>
                </a:cxn>
                <a:cxn ang="0">
                  <a:pos x="connsiteX1" y="connsiteY1"/>
                </a:cxn>
                <a:cxn ang="0">
                  <a:pos x="connsiteX2" y="connsiteY2"/>
                </a:cxn>
                <a:cxn ang="0">
                  <a:pos x="connsiteX3" y="connsiteY3"/>
                </a:cxn>
              </a:cxnLst>
              <a:rect l="l" t="t" r="r" b="b"/>
              <a:pathLst>
                <a:path w="467694" h="467694">
                  <a:moveTo>
                    <a:pt x="0" y="0"/>
                  </a:moveTo>
                  <a:lnTo>
                    <a:pt x="471852" y="0"/>
                  </a:lnTo>
                  <a:lnTo>
                    <a:pt x="471852" y="471852"/>
                  </a:lnTo>
                  <a:lnTo>
                    <a:pt x="0" y="471852"/>
                  </a:lnTo>
                  <a:close/>
                </a:path>
              </a:pathLst>
            </a:custGeom>
            <a:grpFill/>
            <a:ln w="12700" cap="rnd">
              <a:solidFill>
                <a:schemeClr val="bg1"/>
              </a:solidFill>
              <a:prstDash val="solid"/>
              <a:round/>
            </a:ln>
          </p:spPr>
          <p:txBody>
            <a:bodyPr rtlCol="0" anchor="ctr"/>
            <a:lstStyle/>
            <a:p>
              <a:endParaRPr lang="en-US"/>
            </a:p>
          </p:txBody>
        </p:sp>
        <p:sp>
          <p:nvSpPr>
            <p:cNvPr id="381" name="Freeform: Shape 380">
              <a:extLst>
                <a:ext uri="{FF2B5EF4-FFF2-40B4-BE49-F238E27FC236}">
                  <a16:creationId xmlns:a16="http://schemas.microsoft.com/office/drawing/2014/main" id="{97EDA592-6FA9-4F1F-8426-B122296C8556}"/>
                </a:ext>
              </a:extLst>
            </p:cNvPr>
            <p:cNvSpPr/>
            <p:nvPr/>
          </p:nvSpPr>
          <p:spPr>
            <a:xfrm>
              <a:off x="5971192" y="3243713"/>
              <a:ext cx="280617" cy="280617"/>
            </a:xfrm>
            <a:custGeom>
              <a:avLst/>
              <a:gdLst>
                <a:gd name="connsiteX0" fmla="*/ 213857 w 280616"/>
                <a:gd name="connsiteY0" fmla="*/ 71286 h 280616"/>
                <a:gd name="connsiteX1" fmla="*/ 213857 w 280616"/>
                <a:gd name="connsiteY1" fmla="*/ 213857 h 280616"/>
                <a:gd name="connsiteX2" fmla="*/ 71286 w 280616"/>
                <a:gd name="connsiteY2" fmla="*/ 213857 h 280616"/>
                <a:gd name="connsiteX3" fmla="*/ 71286 w 280616"/>
                <a:gd name="connsiteY3" fmla="*/ 71286 h 280616"/>
                <a:gd name="connsiteX4" fmla="*/ 213857 w 280616"/>
                <a:gd name="connsiteY4" fmla="*/ 71286 h 280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616" h="280616">
                  <a:moveTo>
                    <a:pt x="213857" y="71286"/>
                  </a:moveTo>
                  <a:cubicBezTo>
                    <a:pt x="253227" y="110656"/>
                    <a:pt x="253227" y="174487"/>
                    <a:pt x="213857" y="213857"/>
                  </a:cubicBezTo>
                  <a:cubicBezTo>
                    <a:pt x="174487" y="253227"/>
                    <a:pt x="110656" y="253227"/>
                    <a:pt x="71286" y="213857"/>
                  </a:cubicBezTo>
                  <a:cubicBezTo>
                    <a:pt x="31915" y="174487"/>
                    <a:pt x="31915" y="110656"/>
                    <a:pt x="71286" y="71286"/>
                  </a:cubicBezTo>
                  <a:cubicBezTo>
                    <a:pt x="110656" y="31916"/>
                    <a:pt x="174487" y="31916"/>
                    <a:pt x="213857" y="71286"/>
                  </a:cubicBezTo>
                  <a:close/>
                </a:path>
              </a:pathLst>
            </a:custGeom>
            <a:grpFill/>
            <a:ln w="12700" cap="rnd">
              <a:solidFill>
                <a:schemeClr val="bg1"/>
              </a:solidFill>
              <a:prstDash val="solid"/>
              <a:round/>
            </a:ln>
          </p:spPr>
          <p:txBody>
            <a:bodyPr rtlCol="0" anchor="ctr"/>
            <a:lstStyle/>
            <a:p>
              <a:endParaRPr lang="en-US"/>
            </a:p>
          </p:txBody>
        </p:sp>
        <p:sp>
          <p:nvSpPr>
            <p:cNvPr id="382" name="Freeform: Shape 381">
              <a:extLst>
                <a:ext uri="{FF2B5EF4-FFF2-40B4-BE49-F238E27FC236}">
                  <a16:creationId xmlns:a16="http://schemas.microsoft.com/office/drawing/2014/main" id="{74D9F157-3455-4587-BDB3-107096698016}"/>
                </a:ext>
              </a:extLst>
            </p:cNvPr>
            <p:cNvSpPr/>
            <p:nvPr/>
          </p:nvSpPr>
          <p:spPr>
            <a:xfrm>
              <a:off x="5878453" y="3188714"/>
              <a:ext cx="467695" cy="10393"/>
            </a:xfrm>
            <a:custGeom>
              <a:avLst/>
              <a:gdLst>
                <a:gd name="connsiteX0" fmla="*/ 0 w 467694"/>
                <a:gd name="connsiteY0" fmla="*/ 0 h 0"/>
                <a:gd name="connsiteX1" fmla="*/ 470813 w 467694"/>
                <a:gd name="connsiteY1" fmla="*/ 0 h 0"/>
              </a:gdLst>
              <a:ahLst/>
              <a:cxnLst>
                <a:cxn ang="0">
                  <a:pos x="connsiteX0" y="connsiteY0"/>
                </a:cxn>
                <a:cxn ang="0">
                  <a:pos x="connsiteX1" y="connsiteY1"/>
                </a:cxn>
              </a:cxnLst>
              <a:rect l="l" t="t" r="r" b="b"/>
              <a:pathLst>
                <a:path w="467694">
                  <a:moveTo>
                    <a:pt x="0" y="0"/>
                  </a:moveTo>
                  <a:lnTo>
                    <a:pt x="470813" y="0"/>
                  </a:lnTo>
                </a:path>
              </a:pathLst>
            </a:custGeom>
            <a:grpFill/>
            <a:ln w="12700" cap="rnd">
              <a:solidFill>
                <a:schemeClr val="bg1"/>
              </a:solidFill>
              <a:prstDash val="solid"/>
              <a:round/>
            </a:ln>
          </p:spPr>
          <p:txBody>
            <a:bodyPr rtlCol="0" anchor="ctr"/>
            <a:lstStyle/>
            <a:p>
              <a:endParaRPr lang="en-US"/>
            </a:p>
          </p:txBody>
        </p:sp>
        <p:sp>
          <p:nvSpPr>
            <p:cNvPr id="383" name="Freeform: Shape 382">
              <a:extLst>
                <a:ext uri="{FF2B5EF4-FFF2-40B4-BE49-F238E27FC236}">
                  <a16:creationId xmlns:a16="http://schemas.microsoft.com/office/drawing/2014/main" id="{2414B173-D287-4153-8A98-B1C2BE6BFCB3}"/>
                </a:ext>
              </a:extLst>
            </p:cNvPr>
            <p:cNvSpPr/>
            <p:nvPr/>
          </p:nvSpPr>
          <p:spPr>
            <a:xfrm>
              <a:off x="5921065" y="3149220"/>
              <a:ext cx="10393" cy="10393"/>
            </a:xfrm>
            <a:custGeom>
              <a:avLst/>
              <a:gdLst>
                <a:gd name="connsiteX0" fmla="*/ 1039 w 0"/>
                <a:gd name="connsiteY0" fmla="*/ 0 h 0"/>
                <a:gd name="connsiteX1" fmla="*/ 0 w 0"/>
                <a:gd name="connsiteY1" fmla="*/ 0 h 0"/>
              </a:gdLst>
              <a:ahLst/>
              <a:cxnLst>
                <a:cxn ang="0">
                  <a:pos x="connsiteX0" y="connsiteY0"/>
                </a:cxn>
                <a:cxn ang="0">
                  <a:pos x="connsiteX1" y="connsiteY1"/>
                </a:cxn>
              </a:cxnLst>
              <a:rect l="l" t="t" r="r" b="b"/>
              <a:pathLst>
                <a:path>
                  <a:moveTo>
                    <a:pt x="1039" y="0"/>
                  </a:moveTo>
                  <a:lnTo>
                    <a:pt x="0" y="0"/>
                  </a:lnTo>
                </a:path>
              </a:pathLst>
            </a:custGeom>
            <a:grpFill/>
            <a:ln w="12700" cap="rnd">
              <a:solidFill>
                <a:schemeClr val="bg1"/>
              </a:solidFill>
              <a:prstDash val="solid"/>
              <a:round/>
            </a:ln>
          </p:spPr>
          <p:txBody>
            <a:bodyPr rtlCol="0" anchor="ctr"/>
            <a:lstStyle/>
            <a:p>
              <a:endParaRPr lang="en-US"/>
            </a:p>
          </p:txBody>
        </p:sp>
        <p:sp>
          <p:nvSpPr>
            <p:cNvPr id="384" name="Freeform: Shape 383">
              <a:extLst>
                <a:ext uri="{FF2B5EF4-FFF2-40B4-BE49-F238E27FC236}">
                  <a16:creationId xmlns:a16="http://schemas.microsoft.com/office/drawing/2014/main" id="{ABC3EE9C-8334-4710-B5E7-1AF9D7FEFEE6}"/>
                </a:ext>
              </a:extLst>
            </p:cNvPr>
            <p:cNvSpPr/>
            <p:nvPr/>
          </p:nvSpPr>
          <p:spPr>
            <a:xfrm>
              <a:off x="5958480" y="3149220"/>
              <a:ext cx="10393" cy="10393"/>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grpFill/>
            <a:ln w="12700" cap="rnd">
              <a:solidFill>
                <a:schemeClr val="bg1"/>
              </a:solidFill>
              <a:prstDash val="solid"/>
              <a:round/>
            </a:ln>
          </p:spPr>
          <p:txBody>
            <a:bodyPr rtlCol="0" anchor="ctr"/>
            <a:lstStyle/>
            <a:p>
              <a:endParaRPr lang="en-US"/>
            </a:p>
          </p:txBody>
        </p:sp>
        <p:sp>
          <p:nvSpPr>
            <p:cNvPr id="385" name="Freeform: Shape 384">
              <a:extLst>
                <a:ext uri="{FF2B5EF4-FFF2-40B4-BE49-F238E27FC236}">
                  <a16:creationId xmlns:a16="http://schemas.microsoft.com/office/drawing/2014/main" id="{EFAA83AD-040E-4C0D-82A6-F3A08CAD821B}"/>
                </a:ext>
              </a:extLst>
            </p:cNvPr>
            <p:cNvSpPr/>
            <p:nvPr/>
          </p:nvSpPr>
          <p:spPr>
            <a:xfrm>
              <a:off x="5994857" y="3149220"/>
              <a:ext cx="10393" cy="10393"/>
            </a:xfrm>
            <a:custGeom>
              <a:avLst/>
              <a:gdLst>
                <a:gd name="connsiteX0" fmla="*/ 1039 w 0"/>
                <a:gd name="connsiteY0" fmla="*/ 0 h 0"/>
                <a:gd name="connsiteX1" fmla="*/ 0 w 0"/>
                <a:gd name="connsiteY1" fmla="*/ 0 h 0"/>
              </a:gdLst>
              <a:ahLst/>
              <a:cxnLst>
                <a:cxn ang="0">
                  <a:pos x="connsiteX0" y="connsiteY0"/>
                </a:cxn>
                <a:cxn ang="0">
                  <a:pos x="connsiteX1" y="connsiteY1"/>
                </a:cxn>
              </a:cxnLst>
              <a:rect l="l" t="t" r="r" b="b"/>
              <a:pathLst>
                <a:path>
                  <a:moveTo>
                    <a:pt x="1039" y="0"/>
                  </a:moveTo>
                  <a:lnTo>
                    <a:pt x="0" y="0"/>
                  </a:lnTo>
                </a:path>
              </a:pathLst>
            </a:custGeom>
            <a:grpFill/>
            <a:ln w="12700" cap="rnd">
              <a:solidFill>
                <a:schemeClr val="bg1"/>
              </a:solidFill>
              <a:prstDash val="solid"/>
              <a:round/>
            </a:ln>
          </p:spPr>
          <p:txBody>
            <a:bodyPr rtlCol="0" anchor="ctr"/>
            <a:lstStyle/>
            <a:p>
              <a:endParaRPr lang="en-US"/>
            </a:p>
          </p:txBody>
        </p:sp>
        <p:sp>
          <p:nvSpPr>
            <p:cNvPr id="386" name="Freeform: Shape 385">
              <a:extLst>
                <a:ext uri="{FF2B5EF4-FFF2-40B4-BE49-F238E27FC236}">
                  <a16:creationId xmlns:a16="http://schemas.microsoft.com/office/drawing/2014/main" id="{22592DA7-FAC4-4FDB-AF87-C7063075AD73}"/>
                </a:ext>
              </a:extLst>
            </p:cNvPr>
            <p:cNvSpPr/>
            <p:nvPr/>
          </p:nvSpPr>
          <p:spPr>
            <a:xfrm>
              <a:off x="6191288" y="3450623"/>
              <a:ext cx="51966" cy="41573"/>
            </a:xfrm>
            <a:custGeom>
              <a:avLst/>
              <a:gdLst>
                <a:gd name="connsiteX0" fmla="*/ 0 w 51966"/>
                <a:gd name="connsiteY0" fmla="*/ 0 h 41572"/>
                <a:gd name="connsiteX1" fmla="*/ 57163 w 51966"/>
                <a:gd name="connsiteY1" fmla="*/ 47809 h 41572"/>
              </a:gdLst>
              <a:ahLst/>
              <a:cxnLst>
                <a:cxn ang="0">
                  <a:pos x="connsiteX0" y="connsiteY0"/>
                </a:cxn>
                <a:cxn ang="0">
                  <a:pos x="connsiteX1" y="connsiteY1"/>
                </a:cxn>
              </a:cxnLst>
              <a:rect l="l" t="t" r="r" b="b"/>
              <a:pathLst>
                <a:path w="51966" h="41572">
                  <a:moveTo>
                    <a:pt x="0" y="0"/>
                  </a:moveTo>
                  <a:lnTo>
                    <a:pt x="57163" y="47809"/>
                  </a:lnTo>
                </a:path>
              </a:pathLst>
            </a:custGeom>
            <a:grpFill/>
            <a:ln w="12700" cap="rnd">
              <a:solidFill>
                <a:schemeClr val="bg1"/>
              </a:solidFill>
              <a:prstDash val="solid"/>
              <a:round/>
            </a:ln>
          </p:spPr>
          <p:txBody>
            <a:bodyPr rtlCol="0" anchor="ctr"/>
            <a:lstStyle/>
            <a:p>
              <a:endParaRPr lang="en-US"/>
            </a:p>
          </p:txBody>
        </p:sp>
        <p:sp>
          <p:nvSpPr>
            <p:cNvPr id="387" name="Freeform: Shape 386">
              <a:extLst>
                <a:ext uri="{FF2B5EF4-FFF2-40B4-BE49-F238E27FC236}">
                  <a16:creationId xmlns:a16="http://schemas.microsoft.com/office/drawing/2014/main" id="{5C8F1FE5-7AA7-4555-BEBF-0C19753642C7}"/>
                </a:ext>
              </a:extLst>
            </p:cNvPr>
            <p:cNvSpPr/>
            <p:nvPr/>
          </p:nvSpPr>
          <p:spPr>
            <a:xfrm>
              <a:off x="5928340" y="3355005"/>
              <a:ext cx="10393" cy="51966"/>
            </a:xfrm>
            <a:custGeom>
              <a:avLst/>
              <a:gdLst>
                <a:gd name="connsiteX0" fmla="*/ 0 w 0"/>
                <a:gd name="connsiteY0" fmla="*/ 0 h 51966"/>
                <a:gd name="connsiteX1" fmla="*/ 0 w 0"/>
                <a:gd name="connsiteY1" fmla="*/ 60281 h 51966"/>
              </a:gdLst>
              <a:ahLst/>
              <a:cxnLst>
                <a:cxn ang="0">
                  <a:pos x="connsiteX0" y="connsiteY0"/>
                </a:cxn>
                <a:cxn ang="0">
                  <a:pos x="connsiteX1" y="connsiteY1"/>
                </a:cxn>
              </a:cxnLst>
              <a:rect l="l" t="t" r="r" b="b"/>
              <a:pathLst>
                <a:path h="51966">
                  <a:moveTo>
                    <a:pt x="0" y="0"/>
                  </a:moveTo>
                  <a:lnTo>
                    <a:pt x="0" y="60281"/>
                  </a:lnTo>
                </a:path>
              </a:pathLst>
            </a:custGeom>
            <a:grpFill/>
            <a:ln w="12700" cap="rnd">
              <a:solidFill>
                <a:schemeClr val="bg1"/>
              </a:solidFill>
              <a:prstDash val="solid"/>
              <a:round/>
            </a:ln>
          </p:spPr>
          <p:txBody>
            <a:bodyPr rtlCol="0" anchor="ctr"/>
            <a:lstStyle/>
            <a:p>
              <a:endParaRPr lang="en-US"/>
            </a:p>
          </p:txBody>
        </p:sp>
        <p:sp>
          <p:nvSpPr>
            <p:cNvPr id="388" name="Freeform: Shape 387">
              <a:extLst>
                <a:ext uri="{FF2B5EF4-FFF2-40B4-BE49-F238E27FC236}">
                  <a16:creationId xmlns:a16="http://schemas.microsoft.com/office/drawing/2014/main" id="{62DAC58D-3854-4544-94A5-CC3B5DABD230}"/>
                </a:ext>
              </a:extLst>
            </p:cNvPr>
            <p:cNvSpPr/>
            <p:nvPr/>
          </p:nvSpPr>
          <p:spPr>
            <a:xfrm>
              <a:off x="5975110" y="3371634"/>
              <a:ext cx="10393" cy="41573"/>
            </a:xfrm>
            <a:custGeom>
              <a:avLst/>
              <a:gdLst>
                <a:gd name="connsiteX0" fmla="*/ 0 w 0"/>
                <a:gd name="connsiteY0" fmla="*/ 0 h 41572"/>
                <a:gd name="connsiteX1" fmla="*/ 0 w 0"/>
                <a:gd name="connsiteY1" fmla="*/ 43652 h 41572"/>
              </a:gdLst>
              <a:ahLst/>
              <a:cxnLst>
                <a:cxn ang="0">
                  <a:pos x="connsiteX0" y="connsiteY0"/>
                </a:cxn>
                <a:cxn ang="0">
                  <a:pos x="connsiteX1" y="connsiteY1"/>
                </a:cxn>
              </a:cxnLst>
              <a:rect l="l" t="t" r="r" b="b"/>
              <a:pathLst>
                <a:path h="41572">
                  <a:moveTo>
                    <a:pt x="0" y="0"/>
                  </a:moveTo>
                  <a:lnTo>
                    <a:pt x="0" y="43652"/>
                  </a:lnTo>
                </a:path>
              </a:pathLst>
            </a:custGeom>
            <a:grpFill/>
            <a:ln w="12700" cap="rnd">
              <a:solidFill>
                <a:schemeClr val="bg1"/>
              </a:solidFill>
              <a:prstDash val="solid"/>
              <a:round/>
            </a:ln>
          </p:spPr>
          <p:txBody>
            <a:bodyPr rtlCol="0" anchor="ctr"/>
            <a:lstStyle/>
            <a:p>
              <a:endParaRPr lang="en-US"/>
            </a:p>
          </p:txBody>
        </p:sp>
        <p:sp>
          <p:nvSpPr>
            <p:cNvPr id="389" name="Freeform: Shape 388">
              <a:extLst>
                <a:ext uri="{FF2B5EF4-FFF2-40B4-BE49-F238E27FC236}">
                  <a16:creationId xmlns:a16="http://schemas.microsoft.com/office/drawing/2014/main" id="{69021A2D-1A57-4F67-B046-57B18524ED4E}"/>
                </a:ext>
              </a:extLst>
            </p:cNvPr>
            <p:cNvSpPr/>
            <p:nvPr/>
          </p:nvSpPr>
          <p:spPr>
            <a:xfrm>
              <a:off x="6067609" y="3350848"/>
              <a:ext cx="10393" cy="62359"/>
            </a:xfrm>
            <a:custGeom>
              <a:avLst/>
              <a:gdLst>
                <a:gd name="connsiteX0" fmla="*/ 0 w 0"/>
                <a:gd name="connsiteY0" fmla="*/ 64438 h 62359"/>
                <a:gd name="connsiteX1" fmla="*/ 0 w 0"/>
                <a:gd name="connsiteY1" fmla="*/ 0 h 62359"/>
              </a:gdLst>
              <a:ahLst/>
              <a:cxnLst>
                <a:cxn ang="0">
                  <a:pos x="connsiteX0" y="connsiteY0"/>
                </a:cxn>
                <a:cxn ang="0">
                  <a:pos x="connsiteX1" y="connsiteY1"/>
                </a:cxn>
              </a:cxnLst>
              <a:rect l="l" t="t" r="r" b="b"/>
              <a:pathLst>
                <a:path h="62359">
                  <a:moveTo>
                    <a:pt x="0" y="64438"/>
                  </a:moveTo>
                  <a:lnTo>
                    <a:pt x="0" y="0"/>
                  </a:lnTo>
                </a:path>
              </a:pathLst>
            </a:custGeom>
            <a:grpFill/>
            <a:ln w="12700" cap="rnd">
              <a:solidFill>
                <a:schemeClr val="bg1"/>
              </a:solidFill>
              <a:prstDash val="solid"/>
              <a:round/>
            </a:ln>
          </p:spPr>
          <p:txBody>
            <a:bodyPr rtlCol="0" anchor="ctr"/>
            <a:lstStyle/>
            <a:p>
              <a:endParaRPr lang="en-US"/>
            </a:p>
          </p:txBody>
        </p:sp>
        <p:sp>
          <p:nvSpPr>
            <p:cNvPr id="390" name="Freeform: Shape 389">
              <a:extLst>
                <a:ext uri="{FF2B5EF4-FFF2-40B4-BE49-F238E27FC236}">
                  <a16:creationId xmlns:a16="http://schemas.microsoft.com/office/drawing/2014/main" id="{FE84B452-E2B5-43EC-A414-045C51527E95}"/>
                </a:ext>
              </a:extLst>
            </p:cNvPr>
            <p:cNvSpPr/>
            <p:nvPr/>
          </p:nvSpPr>
          <p:spPr>
            <a:xfrm>
              <a:off x="6113339" y="3382028"/>
              <a:ext cx="10393" cy="31180"/>
            </a:xfrm>
            <a:custGeom>
              <a:avLst/>
              <a:gdLst>
                <a:gd name="connsiteX0" fmla="*/ 0 w 0"/>
                <a:gd name="connsiteY0" fmla="*/ 33258 h 31179"/>
                <a:gd name="connsiteX1" fmla="*/ 0 w 0"/>
                <a:gd name="connsiteY1" fmla="*/ 0 h 31179"/>
              </a:gdLst>
              <a:ahLst/>
              <a:cxnLst>
                <a:cxn ang="0">
                  <a:pos x="connsiteX0" y="connsiteY0"/>
                </a:cxn>
                <a:cxn ang="0">
                  <a:pos x="connsiteX1" y="connsiteY1"/>
                </a:cxn>
              </a:cxnLst>
              <a:rect l="l" t="t" r="r" b="b"/>
              <a:pathLst>
                <a:path h="31179">
                  <a:moveTo>
                    <a:pt x="0" y="33258"/>
                  </a:moveTo>
                  <a:lnTo>
                    <a:pt x="0" y="0"/>
                  </a:lnTo>
                </a:path>
              </a:pathLst>
            </a:custGeom>
            <a:grpFill/>
            <a:ln w="12700" cap="rnd">
              <a:solidFill>
                <a:schemeClr val="bg1"/>
              </a:solidFill>
              <a:prstDash val="solid"/>
              <a:round/>
            </a:ln>
          </p:spPr>
          <p:txBody>
            <a:bodyPr rtlCol="0" anchor="ctr"/>
            <a:lstStyle/>
            <a:p>
              <a:endParaRPr lang="en-US"/>
            </a:p>
          </p:txBody>
        </p:sp>
        <p:sp>
          <p:nvSpPr>
            <p:cNvPr id="391" name="Freeform: Shape 390">
              <a:extLst>
                <a:ext uri="{FF2B5EF4-FFF2-40B4-BE49-F238E27FC236}">
                  <a16:creationId xmlns:a16="http://schemas.microsoft.com/office/drawing/2014/main" id="{D6A8E37B-7D76-44D7-9082-6B74BEEFDF7F}"/>
                </a:ext>
              </a:extLst>
            </p:cNvPr>
            <p:cNvSpPr/>
            <p:nvPr/>
          </p:nvSpPr>
          <p:spPr>
            <a:xfrm>
              <a:off x="6160109" y="3364359"/>
              <a:ext cx="10393" cy="41573"/>
            </a:xfrm>
            <a:custGeom>
              <a:avLst/>
              <a:gdLst>
                <a:gd name="connsiteX0" fmla="*/ 0 w 0"/>
                <a:gd name="connsiteY0" fmla="*/ 50927 h 41572"/>
                <a:gd name="connsiteX1" fmla="*/ 0 w 0"/>
                <a:gd name="connsiteY1" fmla="*/ 0 h 41572"/>
              </a:gdLst>
              <a:ahLst/>
              <a:cxnLst>
                <a:cxn ang="0">
                  <a:pos x="connsiteX0" y="connsiteY0"/>
                </a:cxn>
                <a:cxn ang="0">
                  <a:pos x="connsiteX1" y="connsiteY1"/>
                </a:cxn>
              </a:cxnLst>
              <a:rect l="l" t="t" r="r" b="b"/>
              <a:pathLst>
                <a:path h="41572">
                  <a:moveTo>
                    <a:pt x="0" y="50927"/>
                  </a:moveTo>
                  <a:lnTo>
                    <a:pt x="0" y="0"/>
                  </a:lnTo>
                </a:path>
              </a:pathLst>
            </a:custGeom>
            <a:grpFill/>
            <a:ln w="12700" cap="rnd">
              <a:solidFill>
                <a:schemeClr val="bg1"/>
              </a:solidFill>
              <a:prstDash val="solid"/>
              <a:round/>
            </a:ln>
          </p:spPr>
          <p:txBody>
            <a:bodyPr rtlCol="0" anchor="ctr"/>
            <a:lstStyle/>
            <a:p>
              <a:endParaRPr lang="en-US"/>
            </a:p>
          </p:txBody>
        </p:sp>
        <p:sp>
          <p:nvSpPr>
            <p:cNvPr id="392" name="Freeform: Shape 391">
              <a:extLst>
                <a:ext uri="{FF2B5EF4-FFF2-40B4-BE49-F238E27FC236}">
                  <a16:creationId xmlns:a16="http://schemas.microsoft.com/office/drawing/2014/main" id="{2EBFFD12-5BBE-4CB2-8FDF-BED9C2AEAC84}"/>
                </a:ext>
              </a:extLst>
            </p:cNvPr>
            <p:cNvSpPr/>
            <p:nvPr/>
          </p:nvSpPr>
          <p:spPr>
            <a:xfrm>
              <a:off x="6252608" y="3374752"/>
              <a:ext cx="10393" cy="31180"/>
            </a:xfrm>
            <a:custGeom>
              <a:avLst/>
              <a:gdLst>
                <a:gd name="connsiteX0" fmla="*/ 0 w 0"/>
                <a:gd name="connsiteY0" fmla="*/ 40534 h 31179"/>
                <a:gd name="connsiteX1" fmla="*/ 0 w 0"/>
                <a:gd name="connsiteY1" fmla="*/ 0 h 31179"/>
              </a:gdLst>
              <a:ahLst/>
              <a:cxnLst>
                <a:cxn ang="0">
                  <a:pos x="connsiteX0" y="connsiteY0"/>
                </a:cxn>
                <a:cxn ang="0">
                  <a:pos x="connsiteX1" y="connsiteY1"/>
                </a:cxn>
              </a:cxnLst>
              <a:rect l="l" t="t" r="r" b="b"/>
              <a:pathLst>
                <a:path h="31179">
                  <a:moveTo>
                    <a:pt x="0" y="40534"/>
                  </a:moveTo>
                  <a:lnTo>
                    <a:pt x="0" y="0"/>
                  </a:lnTo>
                </a:path>
              </a:pathLst>
            </a:custGeom>
            <a:grpFill/>
            <a:ln w="12700" cap="rnd">
              <a:solidFill>
                <a:schemeClr val="bg1"/>
              </a:solidFill>
              <a:prstDash val="solid"/>
              <a:round/>
            </a:ln>
          </p:spPr>
          <p:txBody>
            <a:bodyPr rtlCol="0" anchor="ctr"/>
            <a:lstStyle/>
            <a:p>
              <a:endParaRPr lang="en-US"/>
            </a:p>
          </p:txBody>
        </p:sp>
        <p:sp>
          <p:nvSpPr>
            <p:cNvPr id="393" name="Freeform: Shape 392">
              <a:extLst>
                <a:ext uri="{FF2B5EF4-FFF2-40B4-BE49-F238E27FC236}">
                  <a16:creationId xmlns:a16="http://schemas.microsoft.com/office/drawing/2014/main" id="{C9E533F6-F971-457F-ADD7-BBD882CEB45D}"/>
                </a:ext>
              </a:extLst>
            </p:cNvPr>
            <p:cNvSpPr/>
            <p:nvPr/>
          </p:nvSpPr>
          <p:spPr>
            <a:xfrm>
              <a:off x="6298339" y="3335258"/>
              <a:ext cx="10393" cy="72753"/>
            </a:xfrm>
            <a:custGeom>
              <a:avLst/>
              <a:gdLst>
                <a:gd name="connsiteX0" fmla="*/ 0 w 0"/>
                <a:gd name="connsiteY0" fmla="*/ 80028 h 72752"/>
                <a:gd name="connsiteX1" fmla="*/ 0 w 0"/>
                <a:gd name="connsiteY1" fmla="*/ 0 h 72752"/>
              </a:gdLst>
              <a:ahLst/>
              <a:cxnLst>
                <a:cxn ang="0">
                  <a:pos x="connsiteX0" y="connsiteY0"/>
                </a:cxn>
                <a:cxn ang="0">
                  <a:pos x="connsiteX1" y="connsiteY1"/>
                </a:cxn>
              </a:cxnLst>
              <a:rect l="l" t="t" r="r" b="b"/>
              <a:pathLst>
                <a:path h="72752">
                  <a:moveTo>
                    <a:pt x="0" y="80028"/>
                  </a:moveTo>
                  <a:lnTo>
                    <a:pt x="0" y="0"/>
                  </a:lnTo>
                </a:path>
              </a:pathLst>
            </a:custGeom>
            <a:grpFill/>
            <a:ln w="12700" cap="rnd">
              <a:solidFill>
                <a:schemeClr val="bg1"/>
              </a:solidFill>
              <a:prstDash val="solid"/>
              <a:round/>
            </a:ln>
          </p:spPr>
          <p:txBody>
            <a:bodyPr rtlCol="0" anchor="ctr"/>
            <a:lstStyle/>
            <a:p>
              <a:endParaRPr lang="en-US"/>
            </a:p>
          </p:txBody>
        </p:sp>
      </p:grpSp>
      <p:grpSp>
        <p:nvGrpSpPr>
          <p:cNvPr id="399" name="Group 398">
            <a:extLst>
              <a:ext uri="{FF2B5EF4-FFF2-40B4-BE49-F238E27FC236}">
                <a16:creationId xmlns:a16="http://schemas.microsoft.com/office/drawing/2014/main" id="{2BCD3401-E30A-478F-9E2D-0233ACCCFFD1}"/>
              </a:ext>
            </a:extLst>
          </p:cNvPr>
          <p:cNvGrpSpPr/>
          <p:nvPr/>
        </p:nvGrpSpPr>
        <p:grpSpPr>
          <a:xfrm>
            <a:off x="7376476" y="6805525"/>
            <a:ext cx="582020" cy="511786"/>
            <a:chOff x="6983252" y="5005448"/>
            <a:chExt cx="582020" cy="511786"/>
          </a:xfrm>
        </p:grpSpPr>
        <p:sp>
          <p:nvSpPr>
            <p:cNvPr id="400" name="Freeform: Shape 399">
              <a:extLst>
                <a:ext uri="{FF2B5EF4-FFF2-40B4-BE49-F238E27FC236}">
                  <a16:creationId xmlns:a16="http://schemas.microsoft.com/office/drawing/2014/main" id="{98026F39-C222-4900-A1FF-D7CBBFECBC82}"/>
                </a:ext>
              </a:extLst>
            </p:cNvPr>
            <p:cNvSpPr/>
            <p:nvPr/>
          </p:nvSpPr>
          <p:spPr>
            <a:xfrm>
              <a:off x="7231649" y="5079240"/>
              <a:ext cx="41573" cy="41573"/>
            </a:xfrm>
            <a:custGeom>
              <a:avLst/>
              <a:gdLst>
                <a:gd name="connsiteX0" fmla="*/ 0 w 41572"/>
                <a:gd name="connsiteY0" fmla="*/ 0 h 41572"/>
                <a:gd name="connsiteX1" fmla="*/ 50927 w 41572"/>
                <a:gd name="connsiteY1" fmla="*/ 46769 h 41572"/>
              </a:gdLst>
              <a:ahLst/>
              <a:cxnLst>
                <a:cxn ang="0">
                  <a:pos x="connsiteX0" y="connsiteY0"/>
                </a:cxn>
                <a:cxn ang="0">
                  <a:pos x="connsiteX1" y="connsiteY1"/>
                </a:cxn>
              </a:cxnLst>
              <a:rect l="l" t="t" r="r" b="b"/>
              <a:pathLst>
                <a:path w="41572" h="41572">
                  <a:moveTo>
                    <a:pt x="0" y="0"/>
                  </a:moveTo>
                  <a:cubicBezTo>
                    <a:pt x="20786" y="11433"/>
                    <a:pt x="38455" y="27022"/>
                    <a:pt x="50927" y="46769"/>
                  </a:cubicBezTo>
                </a:path>
              </a:pathLst>
            </a:custGeom>
            <a:noFill/>
            <a:ln w="12700" cap="rnd">
              <a:solidFill>
                <a:schemeClr val="bg1"/>
              </a:solidFill>
              <a:prstDash val="solid"/>
              <a:round/>
            </a:ln>
          </p:spPr>
          <p:txBody>
            <a:bodyPr rtlCol="0" anchor="ctr"/>
            <a:lstStyle/>
            <a:p>
              <a:endParaRPr lang="en-US"/>
            </a:p>
          </p:txBody>
        </p:sp>
        <p:sp>
          <p:nvSpPr>
            <p:cNvPr id="401" name="Freeform: Shape 400">
              <a:extLst>
                <a:ext uri="{FF2B5EF4-FFF2-40B4-BE49-F238E27FC236}">
                  <a16:creationId xmlns:a16="http://schemas.microsoft.com/office/drawing/2014/main" id="{B510E2EF-B0E3-40A2-BB42-208F76B46F2F}"/>
                </a:ext>
              </a:extLst>
            </p:cNvPr>
            <p:cNvSpPr/>
            <p:nvPr/>
          </p:nvSpPr>
          <p:spPr>
            <a:xfrm>
              <a:off x="6983252" y="5005448"/>
              <a:ext cx="582020" cy="374156"/>
            </a:xfrm>
            <a:custGeom>
              <a:avLst/>
              <a:gdLst>
                <a:gd name="connsiteX0" fmla="*/ 119522 w 582020"/>
                <a:gd name="connsiteY0" fmla="*/ 380392 h 374155"/>
                <a:gd name="connsiteX1" fmla="*/ 82106 w 582020"/>
                <a:gd name="connsiteY1" fmla="*/ 380392 h 374155"/>
                <a:gd name="connsiteX2" fmla="*/ 0 w 582020"/>
                <a:gd name="connsiteY2" fmla="*/ 298285 h 374155"/>
                <a:gd name="connsiteX3" fmla="*/ 53005 w 582020"/>
                <a:gd name="connsiteY3" fmla="*/ 221376 h 374155"/>
                <a:gd name="connsiteX4" fmla="*/ 53005 w 582020"/>
                <a:gd name="connsiteY4" fmla="*/ 219297 h 374155"/>
                <a:gd name="connsiteX5" fmla="*/ 51966 w 582020"/>
                <a:gd name="connsiteY5" fmla="*/ 214100 h 374155"/>
                <a:gd name="connsiteX6" fmla="*/ 50927 w 582020"/>
                <a:gd name="connsiteY6" fmla="*/ 194353 h 374155"/>
                <a:gd name="connsiteX7" fmla="*/ 186039 w 582020"/>
                <a:gd name="connsiteY7" fmla="*/ 59241 h 374155"/>
                <a:gd name="connsiteX8" fmla="*/ 248398 w 582020"/>
                <a:gd name="connsiteY8" fmla="*/ 74831 h 374155"/>
                <a:gd name="connsiteX9" fmla="*/ 377274 w 582020"/>
                <a:gd name="connsiteY9" fmla="*/ 0 h 374155"/>
                <a:gd name="connsiteX10" fmla="*/ 524858 w 582020"/>
                <a:gd name="connsiteY10" fmla="*/ 147584 h 374155"/>
                <a:gd name="connsiteX11" fmla="*/ 522779 w 582020"/>
                <a:gd name="connsiteY11" fmla="*/ 169410 h 374155"/>
                <a:gd name="connsiteX12" fmla="*/ 585138 w 582020"/>
                <a:gd name="connsiteY12" fmla="*/ 269185 h 374155"/>
                <a:gd name="connsiteX13" fmla="*/ 472891 w 582020"/>
                <a:gd name="connsiteY13" fmla="*/ 381431 h 374155"/>
                <a:gd name="connsiteX14" fmla="*/ 456262 w 582020"/>
                <a:gd name="connsiteY14" fmla="*/ 381431 h 374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2020" h="374155">
                  <a:moveTo>
                    <a:pt x="119522" y="380392"/>
                  </a:moveTo>
                  <a:lnTo>
                    <a:pt x="82106" y="380392"/>
                  </a:lnTo>
                  <a:cubicBezTo>
                    <a:pt x="36376" y="380392"/>
                    <a:pt x="0" y="342976"/>
                    <a:pt x="0" y="298285"/>
                  </a:cubicBezTo>
                  <a:cubicBezTo>
                    <a:pt x="0" y="262949"/>
                    <a:pt x="21826" y="232808"/>
                    <a:pt x="53005" y="221376"/>
                  </a:cubicBezTo>
                  <a:cubicBezTo>
                    <a:pt x="53005" y="220336"/>
                    <a:pt x="53005" y="220336"/>
                    <a:pt x="53005" y="219297"/>
                  </a:cubicBezTo>
                  <a:cubicBezTo>
                    <a:pt x="53005" y="217218"/>
                    <a:pt x="51966" y="215140"/>
                    <a:pt x="51966" y="214100"/>
                  </a:cubicBezTo>
                  <a:cubicBezTo>
                    <a:pt x="50927" y="207864"/>
                    <a:pt x="50927" y="201629"/>
                    <a:pt x="50927" y="194353"/>
                  </a:cubicBezTo>
                  <a:cubicBezTo>
                    <a:pt x="50927" y="119522"/>
                    <a:pt x="111208" y="59241"/>
                    <a:pt x="186039" y="59241"/>
                  </a:cubicBezTo>
                  <a:cubicBezTo>
                    <a:pt x="208904" y="59241"/>
                    <a:pt x="229690" y="64438"/>
                    <a:pt x="248398" y="74831"/>
                  </a:cubicBezTo>
                  <a:cubicBezTo>
                    <a:pt x="273342" y="30141"/>
                    <a:pt x="322190" y="0"/>
                    <a:pt x="377274" y="0"/>
                  </a:cubicBezTo>
                  <a:cubicBezTo>
                    <a:pt x="459380" y="0"/>
                    <a:pt x="524858" y="66517"/>
                    <a:pt x="524858" y="147584"/>
                  </a:cubicBezTo>
                  <a:cubicBezTo>
                    <a:pt x="524858" y="154859"/>
                    <a:pt x="523818" y="162134"/>
                    <a:pt x="522779" y="169410"/>
                  </a:cubicBezTo>
                  <a:cubicBezTo>
                    <a:pt x="560194" y="188117"/>
                    <a:pt x="585138" y="225533"/>
                    <a:pt x="585138" y="269185"/>
                  </a:cubicBezTo>
                  <a:cubicBezTo>
                    <a:pt x="585138" y="330504"/>
                    <a:pt x="535251" y="381431"/>
                    <a:pt x="472891" y="381431"/>
                  </a:cubicBezTo>
                  <a:lnTo>
                    <a:pt x="456262" y="381431"/>
                  </a:lnTo>
                </a:path>
              </a:pathLst>
            </a:custGeom>
            <a:noFill/>
            <a:ln w="12700" cap="rnd">
              <a:solidFill>
                <a:schemeClr val="bg1"/>
              </a:solidFill>
              <a:prstDash val="solid"/>
              <a:round/>
            </a:ln>
          </p:spPr>
          <p:txBody>
            <a:bodyPr rtlCol="0" anchor="ctr"/>
            <a:lstStyle/>
            <a:p>
              <a:endParaRPr lang="en-US"/>
            </a:p>
          </p:txBody>
        </p:sp>
        <p:sp>
          <p:nvSpPr>
            <p:cNvPr id="402" name="Freeform: Shape 401">
              <a:extLst>
                <a:ext uri="{FF2B5EF4-FFF2-40B4-BE49-F238E27FC236}">
                  <a16:creationId xmlns:a16="http://schemas.microsoft.com/office/drawing/2014/main" id="{13AFF012-5993-4562-A746-9E3B1EF01D3F}"/>
                </a:ext>
              </a:extLst>
            </p:cNvPr>
            <p:cNvSpPr/>
            <p:nvPr/>
          </p:nvSpPr>
          <p:spPr>
            <a:xfrm>
              <a:off x="7398980" y="5162385"/>
              <a:ext cx="103932" cy="10393"/>
            </a:xfrm>
            <a:custGeom>
              <a:avLst/>
              <a:gdLst>
                <a:gd name="connsiteX0" fmla="*/ 0 w 103932"/>
                <a:gd name="connsiteY0" fmla="*/ 15590 h 10393"/>
                <a:gd name="connsiteX1" fmla="*/ 57163 w 103932"/>
                <a:gd name="connsiteY1" fmla="*/ 0 h 10393"/>
                <a:gd name="connsiteX2" fmla="*/ 107050 w 103932"/>
                <a:gd name="connsiteY2" fmla="*/ 11433 h 10393"/>
              </a:gdLst>
              <a:ahLst/>
              <a:cxnLst>
                <a:cxn ang="0">
                  <a:pos x="connsiteX0" y="connsiteY0"/>
                </a:cxn>
                <a:cxn ang="0">
                  <a:pos x="connsiteX1" y="connsiteY1"/>
                </a:cxn>
                <a:cxn ang="0">
                  <a:pos x="connsiteX2" y="connsiteY2"/>
                </a:cxn>
              </a:cxnLst>
              <a:rect l="l" t="t" r="r" b="b"/>
              <a:pathLst>
                <a:path w="103932" h="10393">
                  <a:moveTo>
                    <a:pt x="0" y="15590"/>
                  </a:moveTo>
                  <a:cubicBezTo>
                    <a:pt x="16629" y="5197"/>
                    <a:pt x="36376" y="0"/>
                    <a:pt x="57163" y="0"/>
                  </a:cubicBezTo>
                  <a:cubicBezTo>
                    <a:pt x="74831" y="0"/>
                    <a:pt x="91461" y="4157"/>
                    <a:pt x="107050" y="11433"/>
                  </a:cubicBezTo>
                </a:path>
              </a:pathLst>
            </a:custGeom>
            <a:noFill/>
            <a:ln w="12700" cap="rnd">
              <a:solidFill>
                <a:schemeClr val="bg1"/>
              </a:solidFill>
              <a:prstDash val="solid"/>
              <a:round/>
            </a:ln>
          </p:spPr>
          <p:txBody>
            <a:bodyPr rtlCol="0" anchor="ctr"/>
            <a:lstStyle/>
            <a:p>
              <a:endParaRPr lang="en-US"/>
            </a:p>
          </p:txBody>
        </p:sp>
        <p:sp>
          <p:nvSpPr>
            <p:cNvPr id="403" name="Freeform: Shape 402">
              <a:extLst>
                <a:ext uri="{FF2B5EF4-FFF2-40B4-BE49-F238E27FC236}">
                  <a16:creationId xmlns:a16="http://schemas.microsoft.com/office/drawing/2014/main" id="{6E37B11A-F938-4521-BF6E-19F0DC62BA28}"/>
                </a:ext>
              </a:extLst>
            </p:cNvPr>
            <p:cNvSpPr/>
            <p:nvPr/>
          </p:nvSpPr>
          <p:spPr>
            <a:xfrm>
              <a:off x="7036257" y="5226823"/>
              <a:ext cx="41573" cy="72753"/>
            </a:xfrm>
            <a:custGeom>
              <a:avLst/>
              <a:gdLst>
                <a:gd name="connsiteX0" fmla="*/ 46769 w 41572"/>
                <a:gd name="connsiteY0" fmla="*/ 75870 h 72752"/>
                <a:gd name="connsiteX1" fmla="*/ 0 w 41572"/>
                <a:gd name="connsiteY1" fmla="*/ 0 h 72752"/>
              </a:gdLst>
              <a:ahLst/>
              <a:cxnLst>
                <a:cxn ang="0">
                  <a:pos x="connsiteX0" y="connsiteY0"/>
                </a:cxn>
                <a:cxn ang="0">
                  <a:pos x="connsiteX1" y="connsiteY1"/>
                </a:cxn>
              </a:cxnLst>
              <a:rect l="l" t="t" r="r" b="b"/>
              <a:pathLst>
                <a:path w="41572" h="72752">
                  <a:moveTo>
                    <a:pt x="46769" y="75870"/>
                  </a:moveTo>
                  <a:cubicBezTo>
                    <a:pt x="23904" y="57163"/>
                    <a:pt x="7275" y="30140"/>
                    <a:pt x="0" y="0"/>
                  </a:cubicBezTo>
                </a:path>
              </a:pathLst>
            </a:custGeom>
            <a:noFill/>
            <a:ln w="12700" cap="rnd">
              <a:solidFill>
                <a:schemeClr val="bg1"/>
              </a:solidFill>
              <a:prstDash val="solid"/>
              <a:round/>
            </a:ln>
          </p:spPr>
          <p:txBody>
            <a:bodyPr rtlCol="0" anchor="ctr"/>
            <a:lstStyle/>
            <a:p>
              <a:endParaRPr lang="en-US"/>
            </a:p>
          </p:txBody>
        </p:sp>
        <p:sp>
          <p:nvSpPr>
            <p:cNvPr id="404" name="Freeform: Shape 403">
              <a:extLst>
                <a:ext uri="{FF2B5EF4-FFF2-40B4-BE49-F238E27FC236}">
                  <a16:creationId xmlns:a16="http://schemas.microsoft.com/office/drawing/2014/main" id="{EFD08FF7-62AB-4F2A-892D-B4B5ECE7D220}"/>
                </a:ext>
              </a:extLst>
            </p:cNvPr>
            <p:cNvSpPr/>
            <p:nvPr/>
          </p:nvSpPr>
          <p:spPr>
            <a:xfrm>
              <a:off x="7218138" y="5385840"/>
              <a:ext cx="51966" cy="72753"/>
            </a:xfrm>
            <a:custGeom>
              <a:avLst/>
              <a:gdLst>
                <a:gd name="connsiteX0" fmla="*/ 59241 w 51966"/>
                <a:gd name="connsiteY0" fmla="*/ 0 h 72752"/>
                <a:gd name="connsiteX1" fmla="*/ 0 w 51966"/>
                <a:gd name="connsiteY1" fmla="*/ 73792 h 72752"/>
              </a:gdLst>
              <a:ahLst/>
              <a:cxnLst>
                <a:cxn ang="0">
                  <a:pos x="connsiteX0" y="connsiteY0"/>
                </a:cxn>
                <a:cxn ang="0">
                  <a:pos x="connsiteX1" y="connsiteY1"/>
                </a:cxn>
              </a:cxnLst>
              <a:rect l="l" t="t" r="r" b="b"/>
              <a:pathLst>
                <a:path w="51966" h="72752">
                  <a:moveTo>
                    <a:pt x="59241" y="0"/>
                  </a:moveTo>
                  <a:lnTo>
                    <a:pt x="0" y="73792"/>
                  </a:lnTo>
                </a:path>
              </a:pathLst>
            </a:custGeom>
            <a:noFill/>
            <a:ln w="12700" cap="rnd">
              <a:solidFill>
                <a:schemeClr val="bg1"/>
              </a:solidFill>
              <a:prstDash val="solid"/>
              <a:round/>
            </a:ln>
          </p:spPr>
          <p:txBody>
            <a:bodyPr rtlCol="0" anchor="ctr"/>
            <a:lstStyle/>
            <a:p>
              <a:endParaRPr lang="en-US"/>
            </a:p>
          </p:txBody>
        </p:sp>
        <p:sp>
          <p:nvSpPr>
            <p:cNvPr id="405" name="Freeform: Shape 404">
              <a:extLst>
                <a:ext uri="{FF2B5EF4-FFF2-40B4-BE49-F238E27FC236}">
                  <a16:creationId xmlns:a16="http://schemas.microsoft.com/office/drawing/2014/main" id="{84874430-01D8-4030-A2AD-1A59D966B29D}"/>
                </a:ext>
              </a:extLst>
            </p:cNvPr>
            <p:cNvSpPr/>
            <p:nvPr/>
          </p:nvSpPr>
          <p:spPr>
            <a:xfrm>
              <a:off x="7349533" y="5270914"/>
              <a:ext cx="51966" cy="51966"/>
            </a:xfrm>
            <a:custGeom>
              <a:avLst/>
              <a:gdLst>
                <a:gd name="connsiteX0" fmla="*/ 53605 w 51966"/>
                <a:gd name="connsiteY0" fmla="*/ 32819 h 51966"/>
                <a:gd name="connsiteX1" fmla="*/ 32818 w 51966"/>
                <a:gd name="connsiteY1" fmla="*/ 600 h 51966"/>
                <a:gd name="connsiteX2" fmla="*/ 600 w 51966"/>
                <a:gd name="connsiteY2" fmla="*/ 21386 h 51966"/>
                <a:gd name="connsiteX3" fmla="*/ 21386 w 51966"/>
                <a:gd name="connsiteY3" fmla="*/ 53605 h 51966"/>
                <a:gd name="connsiteX4" fmla="*/ 53605 w 51966"/>
                <a:gd name="connsiteY4" fmla="*/ 32819 h 51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66" h="51966">
                  <a:moveTo>
                    <a:pt x="53605" y="32819"/>
                  </a:moveTo>
                  <a:cubicBezTo>
                    <a:pt x="56723" y="18268"/>
                    <a:pt x="47369" y="3718"/>
                    <a:pt x="32818" y="600"/>
                  </a:cubicBezTo>
                  <a:cubicBezTo>
                    <a:pt x="18268" y="-2518"/>
                    <a:pt x="3718" y="6836"/>
                    <a:pt x="600" y="21386"/>
                  </a:cubicBezTo>
                  <a:cubicBezTo>
                    <a:pt x="-2518" y="35936"/>
                    <a:pt x="6835" y="50487"/>
                    <a:pt x="21386" y="53605"/>
                  </a:cubicBezTo>
                  <a:cubicBezTo>
                    <a:pt x="34897" y="56723"/>
                    <a:pt x="49448" y="47369"/>
                    <a:pt x="53605" y="32819"/>
                  </a:cubicBezTo>
                  <a:close/>
                </a:path>
              </a:pathLst>
            </a:custGeom>
            <a:noFill/>
            <a:ln w="12700" cap="rnd">
              <a:solidFill>
                <a:schemeClr val="bg1"/>
              </a:solidFill>
              <a:prstDash val="solid"/>
              <a:round/>
            </a:ln>
          </p:spPr>
          <p:txBody>
            <a:bodyPr rtlCol="0" anchor="ctr"/>
            <a:lstStyle/>
            <a:p>
              <a:endParaRPr lang="en-US"/>
            </a:p>
          </p:txBody>
        </p:sp>
        <p:sp>
          <p:nvSpPr>
            <p:cNvPr id="406" name="Freeform: Shape 405">
              <a:extLst>
                <a:ext uri="{FF2B5EF4-FFF2-40B4-BE49-F238E27FC236}">
                  <a16:creationId xmlns:a16="http://schemas.microsoft.com/office/drawing/2014/main" id="{AAB0CEC1-77F3-48BD-984A-986F772857F6}"/>
                </a:ext>
              </a:extLst>
            </p:cNvPr>
            <p:cNvSpPr/>
            <p:nvPr/>
          </p:nvSpPr>
          <p:spPr>
            <a:xfrm>
              <a:off x="7358886" y="5358217"/>
              <a:ext cx="51966" cy="51966"/>
            </a:xfrm>
            <a:custGeom>
              <a:avLst/>
              <a:gdLst>
                <a:gd name="connsiteX0" fmla="*/ 53605 w 51966"/>
                <a:gd name="connsiteY0" fmla="*/ 32819 h 51966"/>
                <a:gd name="connsiteX1" fmla="*/ 32819 w 51966"/>
                <a:gd name="connsiteY1" fmla="*/ 600 h 51966"/>
                <a:gd name="connsiteX2" fmla="*/ 600 w 51966"/>
                <a:gd name="connsiteY2" fmla="*/ 21386 h 51966"/>
                <a:gd name="connsiteX3" fmla="*/ 21386 w 51966"/>
                <a:gd name="connsiteY3" fmla="*/ 53605 h 51966"/>
                <a:gd name="connsiteX4" fmla="*/ 53605 w 51966"/>
                <a:gd name="connsiteY4" fmla="*/ 32819 h 51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66" h="51966">
                  <a:moveTo>
                    <a:pt x="53605" y="32819"/>
                  </a:moveTo>
                  <a:cubicBezTo>
                    <a:pt x="56723" y="18268"/>
                    <a:pt x="47369" y="3718"/>
                    <a:pt x="32819" y="600"/>
                  </a:cubicBezTo>
                  <a:cubicBezTo>
                    <a:pt x="18268" y="-2518"/>
                    <a:pt x="3718" y="6836"/>
                    <a:pt x="600" y="21386"/>
                  </a:cubicBezTo>
                  <a:cubicBezTo>
                    <a:pt x="-2518" y="35937"/>
                    <a:pt x="6836" y="50487"/>
                    <a:pt x="21386" y="53605"/>
                  </a:cubicBezTo>
                  <a:cubicBezTo>
                    <a:pt x="35937" y="57762"/>
                    <a:pt x="50487" y="48408"/>
                    <a:pt x="53605" y="32819"/>
                  </a:cubicBezTo>
                  <a:close/>
                </a:path>
              </a:pathLst>
            </a:custGeom>
            <a:noFill/>
            <a:ln w="12700" cap="rnd">
              <a:solidFill>
                <a:schemeClr val="bg1"/>
              </a:solidFill>
              <a:prstDash val="solid"/>
              <a:round/>
            </a:ln>
          </p:spPr>
          <p:txBody>
            <a:bodyPr rtlCol="0" anchor="ctr"/>
            <a:lstStyle/>
            <a:p>
              <a:endParaRPr lang="en-US"/>
            </a:p>
          </p:txBody>
        </p:sp>
        <p:sp>
          <p:nvSpPr>
            <p:cNvPr id="407" name="Freeform: Shape 406">
              <a:extLst>
                <a:ext uri="{FF2B5EF4-FFF2-40B4-BE49-F238E27FC236}">
                  <a16:creationId xmlns:a16="http://schemas.microsoft.com/office/drawing/2014/main" id="{DB88F3DD-F3B9-4D19-82B6-881B6850B4E0}"/>
                </a:ext>
              </a:extLst>
            </p:cNvPr>
            <p:cNvSpPr/>
            <p:nvPr/>
          </p:nvSpPr>
          <p:spPr>
            <a:xfrm>
              <a:off x="7334982" y="5465268"/>
              <a:ext cx="51966" cy="51966"/>
            </a:xfrm>
            <a:custGeom>
              <a:avLst/>
              <a:gdLst>
                <a:gd name="connsiteX0" fmla="*/ 53605 w 51966"/>
                <a:gd name="connsiteY0" fmla="*/ 32819 h 51966"/>
                <a:gd name="connsiteX1" fmla="*/ 32819 w 51966"/>
                <a:gd name="connsiteY1" fmla="*/ 600 h 51966"/>
                <a:gd name="connsiteX2" fmla="*/ 600 w 51966"/>
                <a:gd name="connsiteY2" fmla="*/ 21386 h 51966"/>
                <a:gd name="connsiteX3" fmla="*/ 21386 w 51966"/>
                <a:gd name="connsiteY3" fmla="*/ 53605 h 51966"/>
                <a:gd name="connsiteX4" fmla="*/ 53605 w 51966"/>
                <a:gd name="connsiteY4" fmla="*/ 32819 h 51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66" h="51966">
                  <a:moveTo>
                    <a:pt x="53605" y="32819"/>
                  </a:moveTo>
                  <a:cubicBezTo>
                    <a:pt x="56723" y="18268"/>
                    <a:pt x="47369" y="3718"/>
                    <a:pt x="32819" y="600"/>
                  </a:cubicBezTo>
                  <a:cubicBezTo>
                    <a:pt x="18268" y="-2518"/>
                    <a:pt x="3718" y="6836"/>
                    <a:pt x="600" y="21386"/>
                  </a:cubicBezTo>
                  <a:cubicBezTo>
                    <a:pt x="-2518" y="35937"/>
                    <a:pt x="6836" y="50487"/>
                    <a:pt x="21386" y="53605"/>
                  </a:cubicBezTo>
                  <a:cubicBezTo>
                    <a:pt x="35937" y="56723"/>
                    <a:pt x="50487" y="47369"/>
                    <a:pt x="53605" y="32819"/>
                  </a:cubicBezTo>
                  <a:close/>
                </a:path>
              </a:pathLst>
            </a:custGeom>
            <a:noFill/>
            <a:ln w="12700" cap="rnd">
              <a:solidFill>
                <a:schemeClr val="bg1"/>
              </a:solidFill>
              <a:prstDash val="solid"/>
              <a:round/>
            </a:ln>
          </p:spPr>
          <p:txBody>
            <a:bodyPr rtlCol="0" anchor="ctr"/>
            <a:lstStyle/>
            <a:p>
              <a:endParaRPr lang="en-US"/>
            </a:p>
          </p:txBody>
        </p:sp>
        <p:sp>
          <p:nvSpPr>
            <p:cNvPr id="408" name="Freeform: Shape 407">
              <a:extLst>
                <a:ext uri="{FF2B5EF4-FFF2-40B4-BE49-F238E27FC236}">
                  <a16:creationId xmlns:a16="http://schemas.microsoft.com/office/drawing/2014/main" id="{2B713E83-042A-4655-992C-2EBADA0CF730}"/>
                </a:ext>
              </a:extLst>
            </p:cNvPr>
            <p:cNvSpPr/>
            <p:nvPr/>
          </p:nvSpPr>
          <p:spPr>
            <a:xfrm>
              <a:off x="7174927" y="5453835"/>
              <a:ext cx="51966" cy="51966"/>
            </a:xfrm>
            <a:custGeom>
              <a:avLst/>
              <a:gdLst>
                <a:gd name="connsiteX0" fmla="*/ 53605 w 51966"/>
                <a:gd name="connsiteY0" fmla="*/ 32819 h 51966"/>
                <a:gd name="connsiteX1" fmla="*/ 32819 w 51966"/>
                <a:gd name="connsiteY1" fmla="*/ 600 h 51966"/>
                <a:gd name="connsiteX2" fmla="*/ 600 w 51966"/>
                <a:gd name="connsiteY2" fmla="*/ 21386 h 51966"/>
                <a:gd name="connsiteX3" fmla="*/ 21386 w 51966"/>
                <a:gd name="connsiteY3" fmla="*/ 53605 h 51966"/>
                <a:gd name="connsiteX4" fmla="*/ 53605 w 51966"/>
                <a:gd name="connsiteY4" fmla="*/ 32819 h 51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66" h="51966">
                  <a:moveTo>
                    <a:pt x="53605" y="32819"/>
                  </a:moveTo>
                  <a:cubicBezTo>
                    <a:pt x="56723" y="18268"/>
                    <a:pt x="47369" y="3717"/>
                    <a:pt x="32819" y="600"/>
                  </a:cubicBezTo>
                  <a:cubicBezTo>
                    <a:pt x="18268" y="-2518"/>
                    <a:pt x="3718" y="6836"/>
                    <a:pt x="600" y="21386"/>
                  </a:cubicBezTo>
                  <a:cubicBezTo>
                    <a:pt x="-2518" y="35936"/>
                    <a:pt x="6836" y="50487"/>
                    <a:pt x="21386" y="53605"/>
                  </a:cubicBezTo>
                  <a:cubicBezTo>
                    <a:pt x="34897" y="56723"/>
                    <a:pt x="50487" y="47369"/>
                    <a:pt x="53605" y="32819"/>
                  </a:cubicBezTo>
                  <a:close/>
                </a:path>
              </a:pathLst>
            </a:custGeom>
            <a:noFill/>
            <a:ln w="12700" cap="rnd">
              <a:solidFill>
                <a:schemeClr val="bg1"/>
              </a:solidFill>
              <a:prstDash val="solid"/>
              <a:round/>
            </a:ln>
          </p:spPr>
          <p:txBody>
            <a:bodyPr rtlCol="0" anchor="ctr"/>
            <a:lstStyle/>
            <a:p>
              <a:endParaRPr lang="en-US"/>
            </a:p>
          </p:txBody>
        </p:sp>
        <p:sp>
          <p:nvSpPr>
            <p:cNvPr id="409" name="Freeform: Shape 408">
              <a:extLst>
                <a:ext uri="{FF2B5EF4-FFF2-40B4-BE49-F238E27FC236}">
                  <a16:creationId xmlns:a16="http://schemas.microsoft.com/office/drawing/2014/main" id="{F5B4F9A2-3E74-40DA-841A-DDFC7E077779}"/>
                </a:ext>
              </a:extLst>
            </p:cNvPr>
            <p:cNvSpPr/>
            <p:nvPr/>
          </p:nvSpPr>
          <p:spPr>
            <a:xfrm>
              <a:off x="7132314" y="5358217"/>
              <a:ext cx="51966" cy="51966"/>
            </a:xfrm>
            <a:custGeom>
              <a:avLst/>
              <a:gdLst>
                <a:gd name="connsiteX0" fmla="*/ 53605 w 51966"/>
                <a:gd name="connsiteY0" fmla="*/ 32819 h 51966"/>
                <a:gd name="connsiteX1" fmla="*/ 32819 w 51966"/>
                <a:gd name="connsiteY1" fmla="*/ 600 h 51966"/>
                <a:gd name="connsiteX2" fmla="*/ 600 w 51966"/>
                <a:gd name="connsiteY2" fmla="*/ 21386 h 51966"/>
                <a:gd name="connsiteX3" fmla="*/ 21386 w 51966"/>
                <a:gd name="connsiteY3" fmla="*/ 53605 h 51966"/>
                <a:gd name="connsiteX4" fmla="*/ 53605 w 51966"/>
                <a:gd name="connsiteY4" fmla="*/ 32819 h 51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66" h="51966">
                  <a:moveTo>
                    <a:pt x="53605" y="32819"/>
                  </a:moveTo>
                  <a:cubicBezTo>
                    <a:pt x="56723" y="18268"/>
                    <a:pt x="47369" y="3718"/>
                    <a:pt x="32819" y="600"/>
                  </a:cubicBezTo>
                  <a:cubicBezTo>
                    <a:pt x="18268" y="-2518"/>
                    <a:pt x="3718" y="6836"/>
                    <a:pt x="600" y="21386"/>
                  </a:cubicBezTo>
                  <a:cubicBezTo>
                    <a:pt x="-2518" y="35937"/>
                    <a:pt x="6836" y="50487"/>
                    <a:pt x="21386" y="53605"/>
                  </a:cubicBezTo>
                  <a:cubicBezTo>
                    <a:pt x="35937" y="57762"/>
                    <a:pt x="50487" y="48408"/>
                    <a:pt x="53605" y="32819"/>
                  </a:cubicBezTo>
                  <a:close/>
                </a:path>
              </a:pathLst>
            </a:custGeom>
            <a:noFill/>
            <a:ln w="12700" cap="rnd">
              <a:solidFill>
                <a:schemeClr val="bg1"/>
              </a:solidFill>
              <a:prstDash val="solid"/>
              <a:round/>
            </a:ln>
          </p:spPr>
          <p:txBody>
            <a:bodyPr rtlCol="0" anchor="ctr"/>
            <a:lstStyle/>
            <a:p>
              <a:endParaRPr lang="en-US"/>
            </a:p>
          </p:txBody>
        </p:sp>
        <p:sp>
          <p:nvSpPr>
            <p:cNvPr id="410" name="Freeform: Shape 409">
              <a:extLst>
                <a:ext uri="{FF2B5EF4-FFF2-40B4-BE49-F238E27FC236}">
                  <a16:creationId xmlns:a16="http://schemas.microsoft.com/office/drawing/2014/main" id="{B9DFA0C7-84C1-4FCD-B60C-02FE18F0A8E9}"/>
                </a:ext>
              </a:extLst>
            </p:cNvPr>
            <p:cNvSpPr/>
            <p:nvPr/>
          </p:nvSpPr>
          <p:spPr>
            <a:xfrm>
              <a:off x="7144786" y="5258443"/>
              <a:ext cx="51966" cy="51966"/>
            </a:xfrm>
            <a:custGeom>
              <a:avLst/>
              <a:gdLst>
                <a:gd name="connsiteX0" fmla="*/ 53605 w 51966"/>
                <a:gd name="connsiteY0" fmla="*/ 32818 h 51966"/>
                <a:gd name="connsiteX1" fmla="*/ 32819 w 51966"/>
                <a:gd name="connsiteY1" fmla="*/ 600 h 51966"/>
                <a:gd name="connsiteX2" fmla="*/ 600 w 51966"/>
                <a:gd name="connsiteY2" fmla="*/ 21386 h 51966"/>
                <a:gd name="connsiteX3" fmla="*/ 21386 w 51966"/>
                <a:gd name="connsiteY3" fmla="*/ 53605 h 51966"/>
                <a:gd name="connsiteX4" fmla="*/ 53605 w 51966"/>
                <a:gd name="connsiteY4" fmla="*/ 32818 h 51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66" h="51966">
                  <a:moveTo>
                    <a:pt x="53605" y="32818"/>
                  </a:moveTo>
                  <a:cubicBezTo>
                    <a:pt x="56723" y="18268"/>
                    <a:pt x="47369" y="3718"/>
                    <a:pt x="32819" y="600"/>
                  </a:cubicBezTo>
                  <a:cubicBezTo>
                    <a:pt x="18268" y="-2518"/>
                    <a:pt x="3717" y="6835"/>
                    <a:pt x="600" y="21386"/>
                  </a:cubicBezTo>
                  <a:cubicBezTo>
                    <a:pt x="-2518" y="35937"/>
                    <a:pt x="6836" y="50487"/>
                    <a:pt x="21386" y="53605"/>
                  </a:cubicBezTo>
                  <a:cubicBezTo>
                    <a:pt x="34897" y="56723"/>
                    <a:pt x="49448" y="47369"/>
                    <a:pt x="53605" y="32818"/>
                  </a:cubicBezTo>
                  <a:close/>
                </a:path>
              </a:pathLst>
            </a:custGeom>
            <a:noFill/>
            <a:ln w="12700" cap="rnd">
              <a:solidFill>
                <a:schemeClr val="bg1"/>
              </a:solidFill>
              <a:prstDash val="solid"/>
              <a:round/>
            </a:ln>
          </p:spPr>
          <p:txBody>
            <a:bodyPr rtlCol="0" anchor="ctr"/>
            <a:lstStyle/>
            <a:p>
              <a:endParaRPr lang="en-US"/>
            </a:p>
          </p:txBody>
        </p:sp>
        <p:sp>
          <p:nvSpPr>
            <p:cNvPr id="411" name="Freeform: Shape 410">
              <a:extLst>
                <a:ext uri="{FF2B5EF4-FFF2-40B4-BE49-F238E27FC236}">
                  <a16:creationId xmlns:a16="http://schemas.microsoft.com/office/drawing/2014/main" id="{1FF67F25-5C5C-40F3-B39B-AC1BC656C8AA}"/>
                </a:ext>
              </a:extLst>
            </p:cNvPr>
            <p:cNvSpPr/>
            <p:nvPr/>
          </p:nvSpPr>
          <p:spPr>
            <a:xfrm>
              <a:off x="7186959" y="5385840"/>
              <a:ext cx="83146" cy="10393"/>
            </a:xfrm>
            <a:custGeom>
              <a:avLst/>
              <a:gdLst>
                <a:gd name="connsiteX0" fmla="*/ 90421 w 83145"/>
                <a:gd name="connsiteY0" fmla="*/ 0 h 0"/>
                <a:gd name="connsiteX1" fmla="*/ 0 w 83145"/>
                <a:gd name="connsiteY1" fmla="*/ 0 h 0"/>
              </a:gdLst>
              <a:ahLst/>
              <a:cxnLst>
                <a:cxn ang="0">
                  <a:pos x="connsiteX0" y="connsiteY0"/>
                </a:cxn>
                <a:cxn ang="0">
                  <a:pos x="connsiteX1" y="connsiteY1"/>
                </a:cxn>
              </a:cxnLst>
              <a:rect l="l" t="t" r="r" b="b"/>
              <a:pathLst>
                <a:path w="83145">
                  <a:moveTo>
                    <a:pt x="90421" y="0"/>
                  </a:moveTo>
                  <a:lnTo>
                    <a:pt x="0" y="0"/>
                  </a:lnTo>
                </a:path>
              </a:pathLst>
            </a:custGeom>
            <a:noFill/>
            <a:ln w="12700" cap="rnd">
              <a:solidFill>
                <a:schemeClr val="bg1"/>
              </a:solidFill>
              <a:prstDash val="solid"/>
              <a:round/>
            </a:ln>
          </p:spPr>
          <p:txBody>
            <a:bodyPr rtlCol="0" anchor="ctr"/>
            <a:lstStyle/>
            <a:p>
              <a:endParaRPr lang="en-US"/>
            </a:p>
          </p:txBody>
        </p:sp>
        <p:sp>
          <p:nvSpPr>
            <p:cNvPr id="412" name="Freeform: Shape 411">
              <a:extLst>
                <a:ext uri="{FF2B5EF4-FFF2-40B4-BE49-F238E27FC236}">
                  <a16:creationId xmlns:a16="http://schemas.microsoft.com/office/drawing/2014/main" id="{A2CD1837-38CE-40F9-9F60-49C7DB559E82}"/>
                </a:ext>
              </a:extLst>
            </p:cNvPr>
            <p:cNvSpPr/>
            <p:nvPr/>
          </p:nvSpPr>
          <p:spPr>
            <a:xfrm>
              <a:off x="7247239" y="5427412"/>
              <a:ext cx="103932" cy="31180"/>
            </a:xfrm>
            <a:custGeom>
              <a:avLst/>
              <a:gdLst>
                <a:gd name="connsiteX0" fmla="*/ 103932 w 103932"/>
                <a:gd name="connsiteY0" fmla="*/ 35337 h 31179"/>
                <a:gd name="connsiteX1" fmla="*/ 87303 w 103932"/>
                <a:gd name="connsiteY1" fmla="*/ 0 h 31179"/>
                <a:gd name="connsiteX2" fmla="*/ 0 w 103932"/>
                <a:gd name="connsiteY2" fmla="*/ 0 h 31179"/>
              </a:gdLst>
              <a:ahLst/>
              <a:cxnLst>
                <a:cxn ang="0">
                  <a:pos x="connsiteX0" y="connsiteY0"/>
                </a:cxn>
                <a:cxn ang="0">
                  <a:pos x="connsiteX1" y="connsiteY1"/>
                </a:cxn>
                <a:cxn ang="0">
                  <a:pos x="connsiteX2" y="connsiteY2"/>
                </a:cxn>
              </a:cxnLst>
              <a:rect l="l" t="t" r="r" b="b"/>
              <a:pathLst>
                <a:path w="103932" h="31179">
                  <a:moveTo>
                    <a:pt x="103932" y="35337"/>
                  </a:moveTo>
                  <a:lnTo>
                    <a:pt x="87303" y="0"/>
                  </a:lnTo>
                  <a:lnTo>
                    <a:pt x="0" y="0"/>
                  </a:lnTo>
                </a:path>
              </a:pathLst>
            </a:custGeom>
            <a:noFill/>
            <a:ln w="12700" cap="rnd">
              <a:solidFill>
                <a:schemeClr val="bg1"/>
              </a:solidFill>
              <a:prstDash val="solid"/>
              <a:round/>
            </a:ln>
          </p:spPr>
          <p:txBody>
            <a:bodyPr rtlCol="0" anchor="ctr"/>
            <a:lstStyle/>
            <a:p>
              <a:endParaRPr lang="en-US"/>
            </a:p>
          </p:txBody>
        </p:sp>
        <p:sp>
          <p:nvSpPr>
            <p:cNvPr id="413" name="Freeform: Shape 412">
              <a:extLst>
                <a:ext uri="{FF2B5EF4-FFF2-40B4-BE49-F238E27FC236}">
                  <a16:creationId xmlns:a16="http://schemas.microsoft.com/office/drawing/2014/main" id="{EB36BD20-92D9-49AB-BE2B-AEC620C86DAB}"/>
                </a:ext>
              </a:extLst>
            </p:cNvPr>
            <p:cNvSpPr/>
            <p:nvPr/>
          </p:nvSpPr>
          <p:spPr>
            <a:xfrm>
              <a:off x="7190077" y="5305812"/>
              <a:ext cx="114325" cy="31180"/>
            </a:xfrm>
            <a:custGeom>
              <a:avLst/>
              <a:gdLst>
                <a:gd name="connsiteX0" fmla="*/ 120561 w 114325"/>
                <a:gd name="connsiteY0" fmla="*/ 36376 h 31179"/>
                <a:gd name="connsiteX1" fmla="*/ 35337 w 114325"/>
                <a:gd name="connsiteY1" fmla="*/ 36376 h 31179"/>
                <a:gd name="connsiteX2" fmla="*/ 0 w 114325"/>
                <a:gd name="connsiteY2" fmla="*/ 0 h 31179"/>
              </a:gdLst>
              <a:ahLst/>
              <a:cxnLst>
                <a:cxn ang="0">
                  <a:pos x="connsiteX0" y="connsiteY0"/>
                </a:cxn>
                <a:cxn ang="0">
                  <a:pos x="connsiteX1" y="connsiteY1"/>
                </a:cxn>
                <a:cxn ang="0">
                  <a:pos x="connsiteX2" y="connsiteY2"/>
                </a:cxn>
              </a:cxnLst>
              <a:rect l="l" t="t" r="r" b="b"/>
              <a:pathLst>
                <a:path w="114325" h="31179">
                  <a:moveTo>
                    <a:pt x="120561" y="36376"/>
                  </a:moveTo>
                  <a:lnTo>
                    <a:pt x="35337" y="36376"/>
                  </a:lnTo>
                  <a:lnTo>
                    <a:pt x="0" y="0"/>
                  </a:lnTo>
                </a:path>
              </a:pathLst>
            </a:custGeom>
            <a:noFill/>
            <a:ln w="12700" cap="rnd">
              <a:solidFill>
                <a:schemeClr val="bg1"/>
              </a:solidFill>
              <a:prstDash val="solid"/>
              <a:round/>
            </a:ln>
          </p:spPr>
          <p:txBody>
            <a:bodyPr rtlCol="0" anchor="ctr"/>
            <a:lstStyle/>
            <a:p>
              <a:endParaRPr lang="en-US"/>
            </a:p>
          </p:txBody>
        </p:sp>
        <p:sp>
          <p:nvSpPr>
            <p:cNvPr id="414" name="Freeform: Shape 413">
              <a:extLst>
                <a:ext uri="{FF2B5EF4-FFF2-40B4-BE49-F238E27FC236}">
                  <a16:creationId xmlns:a16="http://schemas.microsoft.com/office/drawing/2014/main" id="{333C64E1-A41A-49B2-A7F3-AA0B8C8D4D2A}"/>
                </a:ext>
              </a:extLst>
            </p:cNvPr>
            <p:cNvSpPr/>
            <p:nvPr/>
          </p:nvSpPr>
          <p:spPr>
            <a:xfrm>
              <a:off x="7231050" y="5228302"/>
              <a:ext cx="51966" cy="51966"/>
            </a:xfrm>
            <a:custGeom>
              <a:avLst/>
              <a:gdLst>
                <a:gd name="connsiteX0" fmla="*/ 53605 w 51966"/>
                <a:gd name="connsiteY0" fmla="*/ 32819 h 51966"/>
                <a:gd name="connsiteX1" fmla="*/ 32819 w 51966"/>
                <a:gd name="connsiteY1" fmla="*/ 600 h 51966"/>
                <a:gd name="connsiteX2" fmla="*/ 600 w 51966"/>
                <a:gd name="connsiteY2" fmla="*/ 21386 h 51966"/>
                <a:gd name="connsiteX3" fmla="*/ 21386 w 51966"/>
                <a:gd name="connsiteY3" fmla="*/ 53605 h 51966"/>
                <a:gd name="connsiteX4" fmla="*/ 53605 w 51966"/>
                <a:gd name="connsiteY4" fmla="*/ 32819 h 51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66" h="51966">
                  <a:moveTo>
                    <a:pt x="53605" y="32819"/>
                  </a:moveTo>
                  <a:cubicBezTo>
                    <a:pt x="56723" y="18268"/>
                    <a:pt x="47369" y="3718"/>
                    <a:pt x="32819" y="600"/>
                  </a:cubicBezTo>
                  <a:cubicBezTo>
                    <a:pt x="18268" y="-2518"/>
                    <a:pt x="3718" y="6836"/>
                    <a:pt x="600" y="21386"/>
                  </a:cubicBezTo>
                  <a:cubicBezTo>
                    <a:pt x="-2518" y="35937"/>
                    <a:pt x="6836" y="50487"/>
                    <a:pt x="21386" y="53605"/>
                  </a:cubicBezTo>
                  <a:cubicBezTo>
                    <a:pt x="35937" y="56723"/>
                    <a:pt x="50487" y="47369"/>
                    <a:pt x="53605" y="32819"/>
                  </a:cubicBezTo>
                  <a:close/>
                </a:path>
              </a:pathLst>
            </a:custGeom>
            <a:noFill/>
            <a:ln w="12700" cap="rnd">
              <a:solidFill>
                <a:schemeClr val="bg1"/>
              </a:solidFill>
              <a:prstDash val="solid"/>
              <a:round/>
            </a:ln>
          </p:spPr>
          <p:txBody>
            <a:bodyPr rtlCol="0" anchor="ctr"/>
            <a:lstStyle/>
            <a:p>
              <a:endParaRPr lang="en-US"/>
            </a:p>
          </p:txBody>
        </p:sp>
        <p:sp>
          <p:nvSpPr>
            <p:cNvPr id="415" name="Freeform: Shape 414">
              <a:extLst>
                <a:ext uri="{FF2B5EF4-FFF2-40B4-BE49-F238E27FC236}">
                  <a16:creationId xmlns:a16="http://schemas.microsoft.com/office/drawing/2014/main" id="{41AF0E92-6D67-4932-9F51-392FF40D13AC}"/>
                </a:ext>
              </a:extLst>
            </p:cNvPr>
            <p:cNvSpPr/>
            <p:nvPr/>
          </p:nvSpPr>
          <p:spPr>
            <a:xfrm>
              <a:off x="7277380" y="5274632"/>
              <a:ext cx="62359" cy="20786"/>
            </a:xfrm>
            <a:custGeom>
              <a:avLst/>
              <a:gdLst>
                <a:gd name="connsiteX0" fmla="*/ 0 w 62359"/>
                <a:gd name="connsiteY0" fmla="*/ 0 h 20786"/>
                <a:gd name="connsiteX1" fmla="*/ 22865 w 62359"/>
                <a:gd name="connsiteY1" fmla="*/ 22865 h 20786"/>
                <a:gd name="connsiteX2" fmla="*/ 71713 w 62359"/>
                <a:gd name="connsiteY2" fmla="*/ 22865 h 20786"/>
              </a:gdLst>
              <a:ahLst/>
              <a:cxnLst>
                <a:cxn ang="0">
                  <a:pos x="connsiteX0" y="connsiteY0"/>
                </a:cxn>
                <a:cxn ang="0">
                  <a:pos x="connsiteX1" y="connsiteY1"/>
                </a:cxn>
                <a:cxn ang="0">
                  <a:pos x="connsiteX2" y="connsiteY2"/>
                </a:cxn>
              </a:cxnLst>
              <a:rect l="l" t="t" r="r" b="b"/>
              <a:pathLst>
                <a:path w="62359" h="20786">
                  <a:moveTo>
                    <a:pt x="0" y="0"/>
                  </a:moveTo>
                  <a:lnTo>
                    <a:pt x="22865" y="22865"/>
                  </a:lnTo>
                  <a:lnTo>
                    <a:pt x="71713" y="22865"/>
                  </a:lnTo>
                </a:path>
              </a:pathLst>
            </a:custGeom>
            <a:noFill/>
            <a:ln w="12700" cap="rnd">
              <a:solidFill>
                <a:schemeClr val="bg1"/>
              </a:solidFill>
              <a:prstDash val="solid"/>
              <a:round/>
            </a:ln>
          </p:spPr>
          <p:txBody>
            <a:bodyPr rtlCol="0" anchor="ctr"/>
            <a:lstStyle/>
            <a:p>
              <a:endParaRPr lang="en-US"/>
            </a:p>
          </p:txBody>
        </p:sp>
        <p:sp>
          <p:nvSpPr>
            <p:cNvPr id="416" name="Freeform: Shape 415">
              <a:extLst>
                <a:ext uri="{FF2B5EF4-FFF2-40B4-BE49-F238E27FC236}">
                  <a16:creationId xmlns:a16="http://schemas.microsoft.com/office/drawing/2014/main" id="{0570443C-43BB-48FB-9756-009FA9B9B468}"/>
                </a:ext>
              </a:extLst>
            </p:cNvPr>
            <p:cNvSpPr/>
            <p:nvPr/>
          </p:nvSpPr>
          <p:spPr>
            <a:xfrm>
              <a:off x="7271144" y="5385840"/>
              <a:ext cx="83146" cy="10393"/>
            </a:xfrm>
            <a:custGeom>
              <a:avLst/>
              <a:gdLst>
                <a:gd name="connsiteX0" fmla="*/ 87303 w 83145"/>
                <a:gd name="connsiteY0" fmla="*/ 0 h 0"/>
                <a:gd name="connsiteX1" fmla="*/ 0 w 83145"/>
                <a:gd name="connsiteY1" fmla="*/ 0 h 0"/>
              </a:gdLst>
              <a:ahLst/>
              <a:cxnLst>
                <a:cxn ang="0">
                  <a:pos x="connsiteX0" y="connsiteY0"/>
                </a:cxn>
                <a:cxn ang="0">
                  <a:pos x="connsiteX1" y="connsiteY1"/>
                </a:cxn>
              </a:cxnLst>
              <a:rect l="l" t="t" r="r" b="b"/>
              <a:pathLst>
                <a:path w="83145">
                  <a:moveTo>
                    <a:pt x="87303" y="0"/>
                  </a:moveTo>
                  <a:lnTo>
                    <a:pt x="0" y="0"/>
                  </a:lnTo>
                </a:path>
              </a:pathLst>
            </a:custGeom>
            <a:noFill/>
            <a:ln w="12700" cap="rnd">
              <a:solidFill>
                <a:schemeClr val="bg1"/>
              </a:solidFill>
              <a:prstDash val="solid"/>
              <a:round/>
            </a:ln>
          </p:spPr>
          <p:txBody>
            <a:bodyPr rtlCol="0" anchor="ctr"/>
            <a:lstStyle/>
            <a:p>
              <a:endParaRPr lang="en-US"/>
            </a:p>
          </p:txBody>
        </p:sp>
      </p:grpSp>
      <p:grpSp>
        <p:nvGrpSpPr>
          <p:cNvPr id="417" name="Graphic 3">
            <a:extLst>
              <a:ext uri="{FF2B5EF4-FFF2-40B4-BE49-F238E27FC236}">
                <a16:creationId xmlns:a16="http://schemas.microsoft.com/office/drawing/2014/main" id="{77588887-5C98-4EE1-A186-53F24493D01D}"/>
              </a:ext>
            </a:extLst>
          </p:cNvPr>
          <p:cNvGrpSpPr/>
          <p:nvPr/>
        </p:nvGrpSpPr>
        <p:grpSpPr>
          <a:xfrm>
            <a:off x="10846556" y="6841590"/>
            <a:ext cx="550841" cy="550840"/>
            <a:chOff x="2429983" y="4041997"/>
            <a:chExt cx="550841" cy="550840"/>
          </a:xfrm>
          <a:noFill/>
        </p:grpSpPr>
        <p:sp>
          <p:nvSpPr>
            <p:cNvPr id="418" name="Freeform: Shape 417">
              <a:extLst>
                <a:ext uri="{FF2B5EF4-FFF2-40B4-BE49-F238E27FC236}">
                  <a16:creationId xmlns:a16="http://schemas.microsoft.com/office/drawing/2014/main" id="{33002E7F-102D-4BFA-808D-7CE44EE4A7C6}"/>
                </a:ext>
              </a:extLst>
            </p:cNvPr>
            <p:cNvSpPr/>
            <p:nvPr/>
          </p:nvSpPr>
          <p:spPr>
            <a:xfrm>
              <a:off x="2494421" y="4135536"/>
              <a:ext cx="145505" cy="10393"/>
            </a:xfrm>
            <a:custGeom>
              <a:avLst/>
              <a:gdLst>
                <a:gd name="connsiteX0" fmla="*/ 0 w 145505"/>
                <a:gd name="connsiteY0" fmla="*/ 0 h 0"/>
                <a:gd name="connsiteX1" fmla="*/ 145505 w 145505"/>
                <a:gd name="connsiteY1" fmla="*/ 0 h 0"/>
              </a:gdLst>
              <a:ahLst/>
              <a:cxnLst>
                <a:cxn ang="0">
                  <a:pos x="connsiteX0" y="connsiteY0"/>
                </a:cxn>
                <a:cxn ang="0">
                  <a:pos x="connsiteX1" y="connsiteY1"/>
                </a:cxn>
              </a:cxnLst>
              <a:rect l="l" t="t" r="r" b="b"/>
              <a:pathLst>
                <a:path w="145505">
                  <a:moveTo>
                    <a:pt x="0" y="0"/>
                  </a:moveTo>
                  <a:lnTo>
                    <a:pt x="145505" y="0"/>
                  </a:lnTo>
                </a:path>
              </a:pathLst>
            </a:custGeom>
            <a:grpFill/>
            <a:ln w="12700" cap="rnd">
              <a:solidFill>
                <a:schemeClr val="bg1"/>
              </a:solidFill>
              <a:prstDash val="solid"/>
              <a:round/>
            </a:ln>
          </p:spPr>
          <p:txBody>
            <a:bodyPr rtlCol="0" anchor="ctr"/>
            <a:lstStyle/>
            <a:p>
              <a:endParaRPr lang="en-US"/>
            </a:p>
          </p:txBody>
        </p:sp>
        <p:sp>
          <p:nvSpPr>
            <p:cNvPr id="419" name="Freeform: Shape 418">
              <a:extLst>
                <a:ext uri="{FF2B5EF4-FFF2-40B4-BE49-F238E27FC236}">
                  <a16:creationId xmlns:a16="http://schemas.microsoft.com/office/drawing/2014/main" id="{62F5BF12-75F4-4153-8F17-19789EB12FCE}"/>
                </a:ext>
              </a:extLst>
            </p:cNvPr>
            <p:cNvSpPr/>
            <p:nvPr/>
          </p:nvSpPr>
          <p:spPr>
            <a:xfrm>
              <a:off x="2494421" y="4201013"/>
              <a:ext cx="239044" cy="10393"/>
            </a:xfrm>
            <a:custGeom>
              <a:avLst/>
              <a:gdLst>
                <a:gd name="connsiteX0" fmla="*/ 0 w 239044"/>
                <a:gd name="connsiteY0" fmla="*/ 0 h 0"/>
                <a:gd name="connsiteX1" fmla="*/ 239044 w 239044"/>
                <a:gd name="connsiteY1" fmla="*/ 0 h 0"/>
              </a:gdLst>
              <a:ahLst/>
              <a:cxnLst>
                <a:cxn ang="0">
                  <a:pos x="connsiteX0" y="connsiteY0"/>
                </a:cxn>
                <a:cxn ang="0">
                  <a:pos x="connsiteX1" y="connsiteY1"/>
                </a:cxn>
              </a:cxnLst>
              <a:rect l="l" t="t" r="r" b="b"/>
              <a:pathLst>
                <a:path w="239044">
                  <a:moveTo>
                    <a:pt x="0" y="0"/>
                  </a:moveTo>
                  <a:lnTo>
                    <a:pt x="239044" y="0"/>
                  </a:lnTo>
                </a:path>
              </a:pathLst>
            </a:custGeom>
            <a:grpFill/>
            <a:ln w="12700" cap="rnd">
              <a:solidFill>
                <a:schemeClr val="bg1"/>
              </a:solidFill>
              <a:prstDash val="solid"/>
              <a:round/>
            </a:ln>
          </p:spPr>
          <p:txBody>
            <a:bodyPr rtlCol="0" anchor="ctr"/>
            <a:lstStyle/>
            <a:p>
              <a:endParaRPr lang="en-US"/>
            </a:p>
          </p:txBody>
        </p:sp>
        <p:sp>
          <p:nvSpPr>
            <p:cNvPr id="420" name="Freeform: Shape 419">
              <a:extLst>
                <a:ext uri="{FF2B5EF4-FFF2-40B4-BE49-F238E27FC236}">
                  <a16:creationId xmlns:a16="http://schemas.microsoft.com/office/drawing/2014/main" id="{49456BAD-4A1A-42ED-A58E-9E6F4E1A0A58}"/>
                </a:ext>
              </a:extLst>
            </p:cNvPr>
            <p:cNvSpPr/>
            <p:nvPr/>
          </p:nvSpPr>
          <p:spPr>
            <a:xfrm>
              <a:off x="2494421" y="4265451"/>
              <a:ext cx="176685" cy="10393"/>
            </a:xfrm>
            <a:custGeom>
              <a:avLst/>
              <a:gdLst>
                <a:gd name="connsiteX0" fmla="*/ 0 w 176684"/>
                <a:gd name="connsiteY0" fmla="*/ 0 h 0"/>
                <a:gd name="connsiteX1" fmla="*/ 182921 w 176684"/>
                <a:gd name="connsiteY1" fmla="*/ 0 h 0"/>
              </a:gdLst>
              <a:ahLst/>
              <a:cxnLst>
                <a:cxn ang="0">
                  <a:pos x="connsiteX0" y="connsiteY0"/>
                </a:cxn>
                <a:cxn ang="0">
                  <a:pos x="connsiteX1" y="connsiteY1"/>
                </a:cxn>
              </a:cxnLst>
              <a:rect l="l" t="t" r="r" b="b"/>
              <a:pathLst>
                <a:path w="176684">
                  <a:moveTo>
                    <a:pt x="0" y="0"/>
                  </a:moveTo>
                  <a:lnTo>
                    <a:pt x="182921" y="0"/>
                  </a:lnTo>
                </a:path>
              </a:pathLst>
            </a:custGeom>
            <a:grpFill/>
            <a:ln w="12700" cap="rnd">
              <a:solidFill>
                <a:schemeClr val="bg1"/>
              </a:solidFill>
              <a:prstDash val="solid"/>
              <a:round/>
            </a:ln>
          </p:spPr>
          <p:txBody>
            <a:bodyPr rtlCol="0" anchor="ctr"/>
            <a:lstStyle/>
            <a:p>
              <a:endParaRPr lang="en-US"/>
            </a:p>
          </p:txBody>
        </p:sp>
        <p:sp>
          <p:nvSpPr>
            <p:cNvPr id="421" name="Freeform: Shape 420">
              <a:extLst>
                <a:ext uri="{FF2B5EF4-FFF2-40B4-BE49-F238E27FC236}">
                  <a16:creationId xmlns:a16="http://schemas.microsoft.com/office/drawing/2014/main" id="{0667D43F-00B0-437C-A5F8-C7172E2899A9}"/>
                </a:ext>
              </a:extLst>
            </p:cNvPr>
            <p:cNvSpPr/>
            <p:nvPr/>
          </p:nvSpPr>
          <p:spPr>
            <a:xfrm>
              <a:off x="2494421" y="4329889"/>
              <a:ext cx="124719" cy="10393"/>
            </a:xfrm>
            <a:custGeom>
              <a:avLst/>
              <a:gdLst>
                <a:gd name="connsiteX0" fmla="*/ 0 w 124718"/>
                <a:gd name="connsiteY0" fmla="*/ 0 h 0"/>
                <a:gd name="connsiteX1" fmla="*/ 130955 w 124718"/>
                <a:gd name="connsiteY1" fmla="*/ 0 h 0"/>
              </a:gdLst>
              <a:ahLst/>
              <a:cxnLst>
                <a:cxn ang="0">
                  <a:pos x="connsiteX0" y="connsiteY0"/>
                </a:cxn>
                <a:cxn ang="0">
                  <a:pos x="connsiteX1" y="connsiteY1"/>
                </a:cxn>
              </a:cxnLst>
              <a:rect l="l" t="t" r="r" b="b"/>
              <a:pathLst>
                <a:path w="124718">
                  <a:moveTo>
                    <a:pt x="0" y="0"/>
                  </a:moveTo>
                  <a:lnTo>
                    <a:pt x="130955" y="0"/>
                  </a:lnTo>
                </a:path>
              </a:pathLst>
            </a:custGeom>
            <a:grpFill/>
            <a:ln w="12700" cap="rnd">
              <a:solidFill>
                <a:schemeClr val="bg1"/>
              </a:solidFill>
              <a:prstDash val="solid"/>
              <a:round/>
            </a:ln>
          </p:spPr>
          <p:txBody>
            <a:bodyPr rtlCol="0" anchor="ctr"/>
            <a:lstStyle/>
            <a:p>
              <a:endParaRPr lang="en-US"/>
            </a:p>
          </p:txBody>
        </p:sp>
        <p:sp>
          <p:nvSpPr>
            <p:cNvPr id="422" name="Freeform: Shape 421">
              <a:extLst>
                <a:ext uri="{FF2B5EF4-FFF2-40B4-BE49-F238E27FC236}">
                  <a16:creationId xmlns:a16="http://schemas.microsoft.com/office/drawing/2014/main" id="{3A906D9E-B009-42DB-9C40-3208A5D2189E}"/>
                </a:ext>
              </a:extLst>
            </p:cNvPr>
            <p:cNvSpPr/>
            <p:nvPr/>
          </p:nvSpPr>
          <p:spPr>
            <a:xfrm>
              <a:off x="2494421" y="4394327"/>
              <a:ext cx="114325" cy="10393"/>
            </a:xfrm>
            <a:custGeom>
              <a:avLst/>
              <a:gdLst>
                <a:gd name="connsiteX0" fmla="*/ 0 w 114325"/>
                <a:gd name="connsiteY0" fmla="*/ 0 h 0"/>
                <a:gd name="connsiteX1" fmla="*/ 114325 w 114325"/>
                <a:gd name="connsiteY1" fmla="*/ 0 h 0"/>
              </a:gdLst>
              <a:ahLst/>
              <a:cxnLst>
                <a:cxn ang="0">
                  <a:pos x="connsiteX0" y="connsiteY0"/>
                </a:cxn>
                <a:cxn ang="0">
                  <a:pos x="connsiteX1" y="connsiteY1"/>
                </a:cxn>
              </a:cxnLst>
              <a:rect l="l" t="t" r="r" b="b"/>
              <a:pathLst>
                <a:path w="114325">
                  <a:moveTo>
                    <a:pt x="0" y="0"/>
                  </a:moveTo>
                  <a:lnTo>
                    <a:pt x="114325" y="0"/>
                  </a:lnTo>
                </a:path>
              </a:pathLst>
            </a:custGeom>
            <a:grpFill/>
            <a:ln w="12700" cap="rnd">
              <a:solidFill>
                <a:schemeClr val="bg1"/>
              </a:solidFill>
              <a:prstDash val="solid"/>
              <a:round/>
            </a:ln>
          </p:spPr>
          <p:txBody>
            <a:bodyPr rtlCol="0" anchor="ctr"/>
            <a:lstStyle/>
            <a:p>
              <a:endParaRPr lang="en-US"/>
            </a:p>
          </p:txBody>
        </p:sp>
        <p:sp>
          <p:nvSpPr>
            <p:cNvPr id="423" name="Freeform: Shape 422">
              <a:extLst>
                <a:ext uri="{FF2B5EF4-FFF2-40B4-BE49-F238E27FC236}">
                  <a16:creationId xmlns:a16="http://schemas.microsoft.com/office/drawing/2014/main" id="{03D921AF-0BC5-4E69-BC34-B3FC4B5F841C}"/>
                </a:ext>
              </a:extLst>
            </p:cNvPr>
            <p:cNvSpPr/>
            <p:nvPr/>
          </p:nvSpPr>
          <p:spPr>
            <a:xfrm>
              <a:off x="2494421" y="4458765"/>
              <a:ext cx="124719" cy="10393"/>
            </a:xfrm>
            <a:custGeom>
              <a:avLst/>
              <a:gdLst>
                <a:gd name="connsiteX0" fmla="*/ 0 w 124718"/>
                <a:gd name="connsiteY0" fmla="*/ 0 h 0"/>
                <a:gd name="connsiteX1" fmla="*/ 124719 w 124718"/>
                <a:gd name="connsiteY1" fmla="*/ 0 h 0"/>
              </a:gdLst>
              <a:ahLst/>
              <a:cxnLst>
                <a:cxn ang="0">
                  <a:pos x="connsiteX0" y="connsiteY0"/>
                </a:cxn>
                <a:cxn ang="0">
                  <a:pos x="connsiteX1" y="connsiteY1"/>
                </a:cxn>
              </a:cxnLst>
              <a:rect l="l" t="t" r="r" b="b"/>
              <a:pathLst>
                <a:path w="124718">
                  <a:moveTo>
                    <a:pt x="0" y="0"/>
                  </a:moveTo>
                  <a:lnTo>
                    <a:pt x="124719" y="0"/>
                  </a:lnTo>
                </a:path>
              </a:pathLst>
            </a:custGeom>
            <a:grpFill/>
            <a:ln w="12700" cap="rnd">
              <a:solidFill>
                <a:schemeClr val="bg1"/>
              </a:solidFill>
              <a:prstDash val="solid"/>
              <a:round/>
            </a:ln>
          </p:spPr>
          <p:txBody>
            <a:bodyPr rtlCol="0" anchor="ctr"/>
            <a:lstStyle/>
            <a:p>
              <a:endParaRPr lang="en-US"/>
            </a:p>
          </p:txBody>
        </p:sp>
        <p:sp>
          <p:nvSpPr>
            <p:cNvPr id="424" name="Freeform: Shape 423">
              <a:extLst>
                <a:ext uri="{FF2B5EF4-FFF2-40B4-BE49-F238E27FC236}">
                  <a16:creationId xmlns:a16="http://schemas.microsoft.com/office/drawing/2014/main" id="{274799FE-13A0-443D-AF3F-2AD86C1C2D2A}"/>
                </a:ext>
              </a:extLst>
            </p:cNvPr>
            <p:cNvSpPr/>
            <p:nvPr/>
          </p:nvSpPr>
          <p:spPr>
            <a:xfrm>
              <a:off x="2692931" y="4041997"/>
              <a:ext cx="93539" cy="93539"/>
            </a:xfrm>
            <a:custGeom>
              <a:avLst/>
              <a:gdLst>
                <a:gd name="connsiteX0" fmla="*/ 103932 w 93538"/>
                <a:gd name="connsiteY0" fmla="*/ 93539 h 93538"/>
                <a:gd name="connsiteX1" fmla="*/ 0 w 93538"/>
                <a:gd name="connsiteY1" fmla="*/ 93539 h 93538"/>
                <a:gd name="connsiteX2" fmla="*/ 0 w 93538"/>
                <a:gd name="connsiteY2" fmla="*/ 0 h 93538"/>
              </a:gdLst>
              <a:ahLst/>
              <a:cxnLst>
                <a:cxn ang="0">
                  <a:pos x="connsiteX0" y="connsiteY0"/>
                </a:cxn>
                <a:cxn ang="0">
                  <a:pos x="connsiteX1" y="connsiteY1"/>
                </a:cxn>
                <a:cxn ang="0">
                  <a:pos x="connsiteX2" y="connsiteY2"/>
                </a:cxn>
              </a:cxnLst>
              <a:rect l="l" t="t" r="r" b="b"/>
              <a:pathLst>
                <a:path w="93538" h="93538">
                  <a:moveTo>
                    <a:pt x="103932" y="93539"/>
                  </a:moveTo>
                  <a:lnTo>
                    <a:pt x="0" y="93539"/>
                  </a:lnTo>
                  <a:lnTo>
                    <a:pt x="0" y="0"/>
                  </a:lnTo>
                  <a:close/>
                </a:path>
              </a:pathLst>
            </a:custGeom>
            <a:grpFill/>
            <a:ln w="12700" cap="rnd">
              <a:solidFill>
                <a:schemeClr val="bg1"/>
              </a:solidFill>
              <a:prstDash val="solid"/>
              <a:round/>
            </a:ln>
          </p:spPr>
          <p:txBody>
            <a:bodyPr rtlCol="0" anchor="ctr"/>
            <a:lstStyle/>
            <a:p>
              <a:endParaRPr lang="en-US"/>
            </a:p>
          </p:txBody>
        </p:sp>
        <p:sp>
          <p:nvSpPr>
            <p:cNvPr id="425" name="Freeform: Shape 424">
              <a:extLst>
                <a:ext uri="{FF2B5EF4-FFF2-40B4-BE49-F238E27FC236}">
                  <a16:creationId xmlns:a16="http://schemas.microsoft.com/office/drawing/2014/main" id="{48644B57-8788-495A-A030-BD35F611D9A2}"/>
                </a:ext>
              </a:extLst>
            </p:cNvPr>
            <p:cNvSpPr/>
            <p:nvPr/>
          </p:nvSpPr>
          <p:spPr>
            <a:xfrm>
              <a:off x="2429983" y="4041997"/>
              <a:ext cx="363763" cy="509268"/>
            </a:xfrm>
            <a:custGeom>
              <a:avLst/>
              <a:gdLst>
                <a:gd name="connsiteX0" fmla="*/ 366881 w 363762"/>
                <a:gd name="connsiteY0" fmla="*/ 223454 h 509267"/>
                <a:gd name="connsiteX1" fmla="*/ 366881 w 363762"/>
                <a:gd name="connsiteY1" fmla="*/ 93539 h 509267"/>
                <a:gd name="connsiteX2" fmla="*/ 262948 w 363762"/>
                <a:gd name="connsiteY2" fmla="*/ 0 h 509267"/>
                <a:gd name="connsiteX3" fmla="*/ 0 w 363762"/>
                <a:gd name="connsiteY3" fmla="*/ 0 h 509267"/>
                <a:gd name="connsiteX4" fmla="*/ 0 w 363762"/>
                <a:gd name="connsiteY4" fmla="*/ 515504 h 509267"/>
                <a:gd name="connsiteX5" fmla="*/ 247359 w 363762"/>
                <a:gd name="connsiteY5" fmla="*/ 515504 h 50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3762" h="509267">
                  <a:moveTo>
                    <a:pt x="366881" y="223454"/>
                  </a:moveTo>
                  <a:lnTo>
                    <a:pt x="366881" y="93539"/>
                  </a:lnTo>
                  <a:lnTo>
                    <a:pt x="262948" y="0"/>
                  </a:lnTo>
                  <a:lnTo>
                    <a:pt x="0" y="0"/>
                  </a:lnTo>
                  <a:lnTo>
                    <a:pt x="0" y="515504"/>
                  </a:lnTo>
                  <a:lnTo>
                    <a:pt x="247359" y="515504"/>
                  </a:lnTo>
                </a:path>
              </a:pathLst>
            </a:custGeom>
            <a:grpFill/>
            <a:ln w="12700" cap="rnd">
              <a:solidFill>
                <a:schemeClr val="bg1"/>
              </a:solidFill>
              <a:prstDash val="solid"/>
              <a:round/>
            </a:ln>
          </p:spPr>
          <p:txBody>
            <a:bodyPr rtlCol="0" anchor="ctr"/>
            <a:lstStyle/>
            <a:p>
              <a:endParaRPr lang="en-US"/>
            </a:p>
          </p:txBody>
        </p:sp>
        <p:sp>
          <p:nvSpPr>
            <p:cNvPr id="426" name="Freeform: Shape 425">
              <a:extLst>
                <a:ext uri="{FF2B5EF4-FFF2-40B4-BE49-F238E27FC236}">
                  <a16:creationId xmlns:a16="http://schemas.microsoft.com/office/drawing/2014/main" id="{B24BCF7A-BFF4-4100-97CA-32C27FD74F76}"/>
                </a:ext>
              </a:extLst>
            </p:cNvPr>
            <p:cNvSpPr/>
            <p:nvPr/>
          </p:nvSpPr>
          <p:spPr>
            <a:xfrm>
              <a:off x="2606639" y="4220964"/>
              <a:ext cx="374156" cy="374156"/>
            </a:xfrm>
            <a:custGeom>
              <a:avLst/>
              <a:gdLst>
                <a:gd name="connsiteX0" fmla="*/ 324505 w 374155"/>
                <a:gd name="connsiteY0" fmla="*/ 134476 h 374155"/>
                <a:gd name="connsiteX1" fmla="*/ 245583 w 374155"/>
                <a:gd name="connsiteY1" fmla="*/ 324505 h 374155"/>
                <a:gd name="connsiteX2" fmla="*/ 55554 w 374155"/>
                <a:gd name="connsiteY2" fmla="*/ 245583 h 374155"/>
                <a:gd name="connsiteX3" fmla="*/ 134476 w 374155"/>
                <a:gd name="connsiteY3" fmla="*/ 55554 h 374155"/>
                <a:gd name="connsiteX4" fmla="*/ 324505 w 374155"/>
                <a:gd name="connsiteY4" fmla="*/ 134476 h 374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155" h="374155">
                  <a:moveTo>
                    <a:pt x="324505" y="134476"/>
                  </a:moveTo>
                  <a:cubicBezTo>
                    <a:pt x="355187" y="208745"/>
                    <a:pt x="319852" y="293824"/>
                    <a:pt x="245583" y="324505"/>
                  </a:cubicBezTo>
                  <a:cubicBezTo>
                    <a:pt x="171315" y="355187"/>
                    <a:pt x="86235" y="319852"/>
                    <a:pt x="55554" y="245583"/>
                  </a:cubicBezTo>
                  <a:cubicBezTo>
                    <a:pt x="24872" y="171314"/>
                    <a:pt x="60207" y="86235"/>
                    <a:pt x="134476" y="55554"/>
                  </a:cubicBezTo>
                  <a:cubicBezTo>
                    <a:pt x="208745" y="24872"/>
                    <a:pt x="293824" y="60207"/>
                    <a:pt x="324505" y="134476"/>
                  </a:cubicBezTo>
                  <a:close/>
                </a:path>
              </a:pathLst>
            </a:custGeom>
            <a:grpFill/>
            <a:ln w="12700" cap="rnd">
              <a:solidFill>
                <a:schemeClr val="bg1"/>
              </a:solidFill>
              <a:prstDash val="solid"/>
              <a:round/>
            </a:ln>
          </p:spPr>
          <p:txBody>
            <a:bodyPr rtlCol="0" anchor="ctr"/>
            <a:lstStyle/>
            <a:p>
              <a:endParaRPr lang="en-US"/>
            </a:p>
          </p:txBody>
        </p:sp>
        <p:sp>
          <p:nvSpPr>
            <p:cNvPr id="427" name="Freeform: Shape 426">
              <a:extLst>
                <a:ext uri="{FF2B5EF4-FFF2-40B4-BE49-F238E27FC236}">
                  <a16:creationId xmlns:a16="http://schemas.microsoft.com/office/drawing/2014/main" id="{DD977BA5-727F-4AF3-9BA8-C85303D838DC}"/>
                </a:ext>
              </a:extLst>
            </p:cNvPr>
            <p:cNvSpPr/>
            <p:nvPr/>
          </p:nvSpPr>
          <p:spPr>
            <a:xfrm>
              <a:off x="2900796" y="4514888"/>
              <a:ext cx="41573" cy="41573"/>
            </a:xfrm>
            <a:custGeom>
              <a:avLst/>
              <a:gdLst>
                <a:gd name="connsiteX0" fmla="*/ 0 w 41572"/>
                <a:gd name="connsiteY0" fmla="*/ 0 h 41572"/>
                <a:gd name="connsiteX1" fmla="*/ 42612 w 41572"/>
                <a:gd name="connsiteY1" fmla="*/ 42612 h 41572"/>
              </a:gdLst>
              <a:ahLst/>
              <a:cxnLst>
                <a:cxn ang="0">
                  <a:pos x="connsiteX0" y="connsiteY0"/>
                </a:cxn>
                <a:cxn ang="0">
                  <a:pos x="connsiteX1" y="connsiteY1"/>
                </a:cxn>
              </a:cxnLst>
              <a:rect l="l" t="t" r="r" b="b"/>
              <a:pathLst>
                <a:path w="41572" h="41572">
                  <a:moveTo>
                    <a:pt x="0" y="0"/>
                  </a:moveTo>
                  <a:lnTo>
                    <a:pt x="42612" y="42612"/>
                  </a:lnTo>
                </a:path>
              </a:pathLst>
            </a:custGeom>
            <a:grpFill/>
            <a:ln w="12700" cap="rnd">
              <a:solidFill>
                <a:schemeClr val="bg1"/>
              </a:solidFill>
              <a:prstDash val="solid"/>
              <a:round/>
            </a:ln>
          </p:spPr>
          <p:txBody>
            <a:bodyPr rtlCol="0" anchor="ctr"/>
            <a:lstStyle/>
            <a:p>
              <a:endParaRPr lang="en-US"/>
            </a:p>
          </p:txBody>
        </p:sp>
        <p:sp>
          <p:nvSpPr>
            <p:cNvPr id="428" name="Freeform: Shape 427">
              <a:extLst>
                <a:ext uri="{FF2B5EF4-FFF2-40B4-BE49-F238E27FC236}">
                  <a16:creationId xmlns:a16="http://schemas.microsoft.com/office/drawing/2014/main" id="{F52E6375-23CA-405A-9056-6A442640ED20}"/>
                </a:ext>
              </a:extLst>
            </p:cNvPr>
            <p:cNvSpPr/>
            <p:nvPr/>
          </p:nvSpPr>
          <p:spPr>
            <a:xfrm>
              <a:off x="2715797" y="4394327"/>
              <a:ext cx="10393" cy="62359"/>
            </a:xfrm>
            <a:custGeom>
              <a:avLst/>
              <a:gdLst>
                <a:gd name="connsiteX0" fmla="*/ 0 w 0"/>
                <a:gd name="connsiteY0" fmla="*/ 64438 h 62359"/>
                <a:gd name="connsiteX1" fmla="*/ 0 w 0"/>
                <a:gd name="connsiteY1" fmla="*/ 0 h 62359"/>
              </a:gdLst>
              <a:ahLst/>
              <a:cxnLst>
                <a:cxn ang="0">
                  <a:pos x="connsiteX0" y="connsiteY0"/>
                </a:cxn>
                <a:cxn ang="0">
                  <a:pos x="connsiteX1" y="connsiteY1"/>
                </a:cxn>
              </a:cxnLst>
              <a:rect l="l" t="t" r="r" b="b"/>
              <a:pathLst>
                <a:path h="62359">
                  <a:moveTo>
                    <a:pt x="0" y="64438"/>
                  </a:moveTo>
                  <a:lnTo>
                    <a:pt x="0" y="0"/>
                  </a:lnTo>
                </a:path>
              </a:pathLst>
            </a:custGeom>
            <a:grpFill/>
            <a:ln w="12700" cap="rnd">
              <a:solidFill>
                <a:schemeClr val="bg1"/>
              </a:solidFill>
              <a:prstDash val="solid"/>
              <a:round/>
            </a:ln>
          </p:spPr>
          <p:txBody>
            <a:bodyPr rtlCol="0" anchor="ctr"/>
            <a:lstStyle/>
            <a:p>
              <a:endParaRPr lang="en-US"/>
            </a:p>
          </p:txBody>
        </p:sp>
        <p:sp>
          <p:nvSpPr>
            <p:cNvPr id="429" name="Freeform: Shape 428">
              <a:extLst>
                <a:ext uri="{FF2B5EF4-FFF2-40B4-BE49-F238E27FC236}">
                  <a16:creationId xmlns:a16="http://schemas.microsoft.com/office/drawing/2014/main" id="{7E61303B-37AD-4242-92CD-8F712CF297E2}"/>
                </a:ext>
              </a:extLst>
            </p:cNvPr>
            <p:cNvSpPr/>
            <p:nvPr/>
          </p:nvSpPr>
          <p:spPr>
            <a:xfrm>
              <a:off x="2769841" y="4343400"/>
              <a:ext cx="10393" cy="114325"/>
            </a:xfrm>
            <a:custGeom>
              <a:avLst/>
              <a:gdLst>
                <a:gd name="connsiteX0" fmla="*/ 0 w 0"/>
                <a:gd name="connsiteY0" fmla="*/ 115365 h 114325"/>
                <a:gd name="connsiteX1" fmla="*/ 0 w 0"/>
                <a:gd name="connsiteY1" fmla="*/ 0 h 114325"/>
              </a:gdLst>
              <a:ahLst/>
              <a:cxnLst>
                <a:cxn ang="0">
                  <a:pos x="connsiteX0" y="connsiteY0"/>
                </a:cxn>
                <a:cxn ang="0">
                  <a:pos x="connsiteX1" y="connsiteY1"/>
                </a:cxn>
              </a:cxnLst>
              <a:rect l="l" t="t" r="r" b="b"/>
              <a:pathLst>
                <a:path h="114325">
                  <a:moveTo>
                    <a:pt x="0" y="115365"/>
                  </a:moveTo>
                  <a:lnTo>
                    <a:pt x="0" y="0"/>
                  </a:lnTo>
                </a:path>
              </a:pathLst>
            </a:custGeom>
            <a:grpFill/>
            <a:ln w="12700" cap="rnd">
              <a:solidFill>
                <a:schemeClr val="bg1"/>
              </a:solidFill>
              <a:prstDash val="solid"/>
              <a:round/>
            </a:ln>
          </p:spPr>
          <p:txBody>
            <a:bodyPr rtlCol="0" anchor="ctr"/>
            <a:lstStyle/>
            <a:p>
              <a:endParaRPr lang="en-US"/>
            </a:p>
          </p:txBody>
        </p:sp>
        <p:sp>
          <p:nvSpPr>
            <p:cNvPr id="430" name="Freeform: Shape 429">
              <a:extLst>
                <a:ext uri="{FF2B5EF4-FFF2-40B4-BE49-F238E27FC236}">
                  <a16:creationId xmlns:a16="http://schemas.microsoft.com/office/drawing/2014/main" id="{31407CAF-BC4B-49F5-BAEB-75130D2C24BD}"/>
                </a:ext>
              </a:extLst>
            </p:cNvPr>
            <p:cNvSpPr/>
            <p:nvPr/>
          </p:nvSpPr>
          <p:spPr>
            <a:xfrm>
              <a:off x="2823886" y="4394327"/>
              <a:ext cx="10393" cy="62359"/>
            </a:xfrm>
            <a:custGeom>
              <a:avLst/>
              <a:gdLst>
                <a:gd name="connsiteX0" fmla="*/ 0 w 0"/>
                <a:gd name="connsiteY0" fmla="*/ 64438 h 62359"/>
                <a:gd name="connsiteX1" fmla="*/ 0 w 0"/>
                <a:gd name="connsiteY1" fmla="*/ 0 h 62359"/>
              </a:gdLst>
              <a:ahLst/>
              <a:cxnLst>
                <a:cxn ang="0">
                  <a:pos x="connsiteX0" y="connsiteY0"/>
                </a:cxn>
                <a:cxn ang="0">
                  <a:pos x="connsiteX1" y="connsiteY1"/>
                </a:cxn>
              </a:cxnLst>
              <a:rect l="l" t="t" r="r" b="b"/>
              <a:pathLst>
                <a:path h="62359">
                  <a:moveTo>
                    <a:pt x="0" y="64438"/>
                  </a:moveTo>
                  <a:lnTo>
                    <a:pt x="0" y="0"/>
                  </a:lnTo>
                </a:path>
              </a:pathLst>
            </a:custGeom>
            <a:grpFill/>
            <a:ln w="12700" cap="rnd">
              <a:solidFill>
                <a:schemeClr val="bg1"/>
              </a:solidFill>
              <a:prstDash val="solid"/>
              <a:round/>
            </a:ln>
          </p:spPr>
          <p:txBody>
            <a:bodyPr rtlCol="0" anchor="ctr"/>
            <a:lstStyle/>
            <a:p>
              <a:endParaRPr lang="en-US"/>
            </a:p>
          </p:txBody>
        </p:sp>
        <p:sp>
          <p:nvSpPr>
            <p:cNvPr id="431" name="Freeform: Shape 430">
              <a:extLst>
                <a:ext uri="{FF2B5EF4-FFF2-40B4-BE49-F238E27FC236}">
                  <a16:creationId xmlns:a16="http://schemas.microsoft.com/office/drawing/2014/main" id="{57E5EDED-7C12-413C-AEFA-3DB3B3959613}"/>
                </a:ext>
              </a:extLst>
            </p:cNvPr>
            <p:cNvSpPr/>
            <p:nvPr/>
          </p:nvSpPr>
          <p:spPr>
            <a:xfrm>
              <a:off x="2877931" y="4355872"/>
              <a:ext cx="10393" cy="93539"/>
            </a:xfrm>
            <a:custGeom>
              <a:avLst/>
              <a:gdLst>
                <a:gd name="connsiteX0" fmla="*/ 0 w 0"/>
                <a:gd name="connsiteY0" fmla="*/ 102893 h 93538"/>
                <a:gd name="connsiteX1" fmla="*/ 0 w 0"/>
                <a:gd name="connsiteY1" fmla="*/ 0 h 93538"/>
              </a:gdLst>
              <a:ahLst/>
              <a:cxnLst>
                <a:cxn ang="0">
                  <a:pos x="connsiteX0" y="connsiteY0"/>
                </a:cxn>
                <a:cxn ang="0">
                  <a:pos x="connsiteX1" y="connsiteY1"/>
                </a:cxn>
              </a:cxnLst>
              <a:rect l="l" t="t" r="r" b="b"/>
              <a:pathLst>
                <a:path h="93538">
                  <a:moveTo>
                    <a:pt x="0" y="102893"/>
                  </a:moveTo>
                  <a:lnTo>
                    <a:pt x="0" y="0"/>
                  </a:lnTo>
                </a:path>
              </a:pathLst>
            </a:custGeom>
            <a:grpFill/>
            <a:ln w="12700" cap="rnd">
              <a:solidFill>
                <a:schemeClr val="bg1"/>
              </a:solidFill>
              <a:prstDash val="solid"/>
              <a:round/>
            </a:ln>
          </p:spPr>
          <p:txBody>
            <a:bodyPr rtlCol="0" anchor="ctr"/>
            <a:lstStyle/>
            <a:p>
              <a:endParaRPr lang="en-US"/>
            </a:p>
          </p:txBody>
        </p:sp>
      </p:grpSp>
      <p:sp>
        <p:nvSpPr>
          <p:cNvPr id="4" name="TextBox 3">
            <a:extLst>
              <a:ext uri="{FF2B5EF4-FFF2-40B4-BE49-F238E27FC236}">
                <a16:creationId xmlns:a16="http://schemas.microsoft.com/office/drawing/2014/main" id="{61F44DF1-DAC4-4D2C-9A08-F2F98B836E44}"/>
              </a:ext>
            </a:extLst>
          </p:cNvPr>
          <p:cNvSpPr txBox="1"/>
          <p:nvPr/>
        </p:nvSpPr>
        <p:spPr>
          <a:xfrm>
            <a:off x="102355" y="3814544"/>
            <a:ext cx="888245" cy="430887"/>
          </a:xfrm>
          <a:prstGeom prst="rect">
            <a:avLst/>
          </a:prstGeom>
          <a:noFill/>
        </p:spPr>
        <p:txBody>
          <a:bodyPr wrap="square" rtlCol="0">
            <a:spAutoFit/>
          </a:bodyPr>
          <a:lstStyle/>
          <a:p>
            <a:r>
              <a:rPr lang="en-US" sz="1100" b="1" dirty="0">
                <a:solidFill>
                  <a:schemeClr val="bg1"/>
                </a:solidFill>
                <a:latin typeface="Arial" panose="020B0604020202020204" pitchFamily="34" charset="0"/>
                <a:cs typeface="Arial" panose="020B0604020202020204" pitchFamily="34" charset="0"/>
              </a:rPr>
              <a:t>Actions Taken</a:t>
            </a:r>
            <a:endParaRPr lang="en-AE" sz="11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9656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AD0E5449-5886-420A-B855-CB2D0220E9C0}"/>
              </a:ext>
            </a:extLst>
          </p:cNvPr>
          <p:cNvSpPr/>
          <p:nvPr/>
        </p:nvSpPr>
        <p:spPr>
          <a:xfrm>
            <a:off x="166239" y="2133600"/>
            <a:ext cx="14292537" cy="5562600"/>
          </a:xfrm>
          <a:prstGeom prst="roundRect">
            <a:avLst>
              <a:gd name="adj" fmla="val 1595"/>
            </a:avLst>
          </a:prstGeom>
          <a:solidFill>
            <a:schemeClr val="bg1"/>
          </a:soli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object 2"/>
          <p:cNvSpPr txBox="1"/>
          <p:nvPr/>
        </p:nvSpPr>
        <p:spPr>
          <a:xfrm>
            <a:off x="292354" y="294640"/>
            <a:ext cx="3528060" cy="151323"/>
          </a:xfrm>
          <a:prstGeom prst="rect">
            <a:avLst/>
          </a:prstGeom>
        </p:spPr>
        <p:txBody>
          <a:bodyPr vert="horz" wrap="square" lIns="0" tIns="12700" rIns="0" bIns="0" rtlCol="0">
            <a:spAutoFit/>
          </a:bodyPr>
          <a:lstStyle/>
          <a:p>
            <a:pPr marL="12700">
              <a:lnSpc>
                <a:spcPct val="100000"/>
              </a:lnSpc>
              <a:spcBef>
                <a:spcPts val="100"/>
              </a:spcBef>
            </a:pPr>
            <a:r>
              <a:rPr sz="900" b="1" dirty="0">
                <a:solidFill>
                  <a:srgbClr val="A6A6A6"/>
                </a:solidFill>
                <a:latin typeface="Arial" panose="020B0604020202020204" pitchFamily="34" charset="0"/>
                <a:cs typeface="Arial" panose="020B0604020202020204" pitchFamily="34" charset="0"/>
              </a:rPr>
              <a:t>Khalifa </a:t>
            </a:r>
            <a:r>
              <a:rPr sz="900" b="1" spc="-10" dirty="0">
                <a:solidFill>
                  <a:srgbClr val="A6A6A6"/>
                </a:solidFill>
                <a:latin typeface="Arial" panose="020B0604020202020204" pitchFamily="34" charset="0"/>
                <a:cs typeface="Arial" panose="020B0604020202020204" pitchFamily="34" charset="0"/>
              </a:rPr>
              <a:t>University </a:t>
            </a:r>
            <a:r>
              <a:rPr sz="900" b="1" dirty="0">
                <a:solidFill>
                  <a:srgbClr val="A6A6A6"/>
                </a:solidFill>
                <a:latin typeface="Arial" panose="020B0604020202020204" pitchFamily="34" charset="0"/>
                <a:cs typeface="Arial" panose="020B0604020202020204" pitchFamily="34" charset="0"/>
              </a:rPr>
              <a:t>– </a:t>
            </a:r>
            <a:r>
              <a:rPr sz="900" spc="-5" dirty="0">
                <a:solidFill>
                  <a:srgbClr val="A6A6A6"/>
                </a:solidFill>
                <a:latin typeface="Arial" panose="020B0604020202020204" pitchFamily="34" charset="0"/>
                <a:cs typeface="Arial" panose="020B0604020202020204" pitchFamily="34" charset="0"/>
              </a:rPr>
              <a:t>Continuous Auditing </a:t>
            </a:r>
            <a:r>
              <a:rPr sz="900" spc="-10" dirty="0">
                <a:solidFill>
                  <a:srgbClr val="A6A6A6"/>
                </a:solidFill>
                <a:latin typeface="Arial" panose="020B0604020202020204" pitchFamily="34" charset="0"/>
                <a:cs typeface="Arial" panose="020B0604020202020204" pitchFamily="34" charset="0"/>
              </a:rPr>
              <a:t>and </a:t>
            </a:r>
            <a:r>
              <a:rPr sz="900" spc="-5" dirty="0">
                <a:solidFill>
                  <a:srgbClr val="A6A6A6"/>
                </a:solidFill>
                <a:latin typeface="Arial" panose="020B0604020202020204" pitchFamily="34" charset="0"/>
                <a:cs typeface="Arial" panose="020B0604020202020204" pitchFamily="34" charset="0"/>
              </a:rPr>
              <a:t>Continuous</a:t>
            </a:r>
            <a:r>
              <a:rPr sz="900" dirty="0">
                <a:solidFill>
                  <a:srgbClr val="A6A6A6"/>
                </a:solidFill>
                <a:latin typeface="Arial" panose="020B0604020202020204" pitchFamily="34" charset="0"/>
                <a:cs typeface="Arial" panose="020B0604020202020204" pitchFamily="34" charset="0"/>
              </a:rPr>
              <a:t> </a:t>
            </a:r>
            <a:r>
              <a:rPr sz="900" spc="-5" dirty="0">
                <a:solidFill>
                  <a:srgbClr val="A6A6A6"/>
                </a:solidFill>
                <a:latin typeface="Arial" panose="020B0604020202020204" pitchFamily="34" charset="0"/>
                <a:cs typeface="Arial" panose="020B0604020202020204" pitchFamily="34" charset="0"/>
              </a:rPr>
              <a:t>Monitoring</a:t>
            </a:r>
            <a:endParaRPr sz="900" dirty="0">
              <a:latin typeface="Arial" panose="020B0604020202020204" pitchFamily="34" charset="0"/>
              <a:cs typeface="Arial" panose="020B0604020202020204" pitchFamily="34" charset="0"/>
            </a:endParaRPr>
          </a:p>
        </p:txBody>
      </p:sp>
      <p:sp>
        <p:nvSpPr>
          <p:cNvPr id="614" name="object 30">
            <a:extLst>
              <a:ext uri="{FF2B5EF4-FFF2-40B4-BE49-F238E27FC236}">
                <a16:creationId xmlns:a16="http://schemas.microsoft.com/office/drawing/2014/main" id="{5E2C5680-AB3A-4127-9F8B-3DEAEA5173F0}"/>
              </a:ext>
            </a:extLst>
          </p:cNvPr>
          <p:cNvSpPr txBox="1">
            <a:spLocks noGrp="1"/>
          </p:cNvSpPr>
          <p:nvPr>
            <p:ph type="title"/>
          </p:nvPr>
        </p:nvSpPr>
        <p:spPr>
          <a:xfrm>
            <a:off x="292354" y="344216"/>
            <a:ext cx="14037310" cy="637354"/>
          </a:xfrm>
          <a:prstGeom prst="rect">
            <a:avLst/>
          </a:prstGeom>
        </p:spPr>
        <p:txBody>
          <a:bodyPr vert="horz" wrap="square" lIns="0" tIns="204470" rIns="0" bIns="0" rtlCol="0">
            <a:spAutoFit/>
          </a:bodyPr>
          <a:lstStyle/>
          <a:p>
            <a:pPr marL="12700">
              <a:lnSpc>
                <a:spcPct val="100000"/>
              </a:lnSpc>
              <a:spcBef>
                <a:spcPts val="1610"/>
              </a:spcBef>
            </a:pPr>
            <a:r>
              <a:rPr lang="en-US" sz="2800" spc="-10" dirty="0">
                <a:latin typeface="Arial" panose="020B0604020202020204" pitchFamily="34" charset="0"/>
                <a:cs typeface="Arial" panose="020B0604020202020204" pitchFamily="34" charset="0"/>
              </a:rPr>
              <a:t>CACM Solution Architecture deployed in Khalifa University</a:t>
            </a:r>
            <a:endParaRPr sz="2800" spc="-5" dirty="0">
              <a:latin typeface="Arial" panose="020B0604020202020204" pitchFamily="34" charset="0"/>
              <a:cs typeface="Arial" panose="020B0604020202020204" pitchFamily="34" charset="0"/>
            </a:endParaRPr>
          </a:p>
        </p:txBody>
      </p:sp>
      <p:sp>
        <p:nvSpPr>
          <p:cNvPr id="112" name="Oval 111">
            <a:extLst>
              <a:ext uri="{FF2B5EF4-FFF2-40B4-BE49-F238E27FC236}">
                <a16:creationId xmlns:a16="http://schemas.microsoft.com/office/drawing/2014/main" id="{519B334A-4309-4747-985F-E93E1B39A780}"/>
              </a:ext>
            </a:extLst>
          </p:cNvPr>
          <p:cNvSpPr/>
          <p:nvPr/>
        </p:nvSpPr>
        <p:spPr>
          <a:xfrm>
            <a:off x="609600" y="2703044"/>
            <a:ext cx="731520" cy="731520"/>
          </a:xfrm>
          <a:prstGeom prst="ellips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sz="900" b="1" dirty="0">
              <a:latin typeface="Arial" panose="020B0604020202020204" pitchFamily="34" charset="0"/>
              <a:cs typeface="Arial" panose="020B0604020202020204" pitchFamily="34" charset="0"/>
            </a:endParaRPr>
          </a:p>
        </p:txBody>
      </p:sp>
      <p:sp>
        <p:nvSpPr>
          <p:cNvPr id="113" name="Oval 112">
            <a:extLst>
              <a:ext uri="{FF2B5EF4-FFF2-40B4-BE49-F238E27FC236}">
                <a16:creationId xmlns:a16="http://schemas.microsoft.com/office/drawing/2014/main" id="{D4C1E6F6-773D-469F-A465-4307355505AB}"/>
              </a:ext>
            </a:extLst>
          </p:cNvPr>
          <p:cNvSpPr/>
          <p:nvPr/>
        </p:nvSpPr>
        <p:spPr>
          <a:xfrm>
            <a:off x="609600" y="3837983"/>
            <a:ext cx="731520" cy="731520"/>
          </a:xfrm>
          <a:prstGeom prst="ellipse">
            <a:avLst/>
          </a:prstGeom>
          <a:no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sz="900" b="1" dirty="0">
              <a:solidFill>
                <a:schemeClr val="tx1"/>
              </a:solidFill>
              <a:latin typeface="Arial" panose="020B0604020202020204" pitchFamily="34" charset="0"/>
              <a:cs typeface="Arial" panose="020B0604020202020204" pitchFamily="34" charset="0"/>
            </a:endParaRPr>
          </a:p>
        </p:txBody>
      </p:sp>
      <p:cxnSp>
        <p:nvCxnSpPr>
          <p:cNvPr id="114" name="Straight Arrow Connector 113">
            <a:extLst>
              <a:ext uri="{FF2B5EF4-FFF2-40B4-BE49-F238E27FC236}">
                <a16:creationId xmlns:a16="http://schemas.microsoft.com/office/drawing/2014/main" id="{6CDAC582-B5F3-481C-999E-F76F8026D264}"/>
              </a:ext>
            </a:extLst>
          </p:cNvPr>
          <p:cNvCxnSpPr>
            <a:stCxn id="113" idx="0"/>
            <a:endCxn id="112" idx="4"/>
          </p:cNvCxnSpPr>
          <p:nvPr/>
        </p:nvCxnSpPr>
        <p:spPr>
          <a:xfrm flipV="1">
            <a:off x="975360" y="3434564"/>
            <a:ext cx="0" cy="403419"/>
          </a:xfrm>
          <a:prstGeom prst="straightConnector1">
            <a:avLst/>
          </a:prstGeom>
          <a:ln w="31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574DFB1A-E8A5-4C4F-B062-4E9002522CC7}"/>
              </a:ext>
            </a:extLst>
          </p:cNvPr>
          <p:cNvSpPr txBox="1"/>
          <p:nvPr/>
        </p:nvSpPr>
        <p:spPr>
          <a:xfrm>
            <a:off x="609615" y="3883708"/>
            <a:ext cx="731505" cy="640075"/>
          </a:xfrm>
          <a:prstGeom prst="rect">
            <a:avLst/>
          </a:prstGeom>
          <a:noFill/>
        </p:spPr>
        <p:txBody>
          <a:bodyPr wrap="square" lIns="54000" tIns="54000" rIns="54000" bIns="54000" rtlCol="0" anchor="ctr">
            <a:noAutofit/>
          </a:bodyPr>
          <a:lstStyle/>
          <a:p>
            <a:pPr algn="ctr"/>
            <a:r>
              <a:rPr lang="en-US" sz="900" b="1" dirty="0">
                <a:latin typeface="Arial" panose="020B0604020202020204" pitchFamily="34" charset="0"/>
                <a:cs typeface="Arial" pitchFamily="34" charset="0"/>
              </a:rPr>
              <a:t>Connect to ERP</a:t>
            </a:r>
          </a:p>
        </p:txBody>
      </p:sp>
      <p:cxnSp>
        <p:nvCxnSpPr>
          <p:cNvPr id="144" name="Straight Arrow Connector 143">
            <a:extLst>
              <a:ext uri="{FF2B5EF4-FFF2-40B4-BE49-F238E27FC236}">
                <a16:creationId xmlns:a16="http://schemas.microsoft.com/office/drawing/2014/main" id="{2AF10B39-080C-4EFE-A53C-DA0800E79AED}"/>
              </a:ext>
            </a:extLst>
          </p:cNvPr>
          <p:cNvCxnSpPr>
            <a:cxnSpLocks/>
            <a:stCxn id="113" idx="6"/>
            <a:endCxn id="159" idx="2"/>
          </p:cNvCxnSpPr>
          <p:nvPr/>
        </p:nvCxnSpPr>
        <p:spPr>
          <a:xfrm>
            <a:off x="1341120" y="4203743"/>
            <a:ext cx="1796285" cy="0"/>
          </a:xfrm>
          <a:prstGeom prst="straightConnector1">
            <a:avLst/>
          </a:prstGeom>
          <a:ln w="31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B35E43AF-7325-4D8A-ADB9-3DA6718D6DBA}"/>
              </a:ext>
            </a:extLst>
          </p:cNvPr>
          <p:cNvSpPr/>
          <p:nvPr/>
        </p:nvSpPr>
        <p:spPr>
          <a:xfrm>
            <a:off x="632460" y="4899626"/>
            <a:ext cx="685800" cy="95238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latin typeface="Arial" panose="020B0604020202020204" pitchFamily="34" charset="0"/>
              <a:cs typeface="Arial" panose="020B0604020202020204" pitchFamily="34" charset="0"/>
            </a:endParaRPr>
          </a:p>
        </p:txBody>
      </p:sp>
      <p:cxnSp>
        <p:nvCxnSpPr>
          <p:cNvPr id="146" name="Straight Connector 145">
            <a:extLst>
              <a:ext uri="{FF2B5EF4-FFF2-40B4-BE49-F238E27FC236}">
                <a16:creationId xmlns:a16="http://schemas.microsoft.com/office/drawing/2014/main" id="{AEF736CF-C93E-4FB8-A7CA-C06933E22D03}"/>
              </a:ext>
            </a:extLst>
          </p:cNvPr>
          <p:cNvCxnSpPr/>
          <p:nvPr/>
        </p:nvCxnSpPr>
        <p:spPr>
          <a:xfrm>
            <a:off x="632460" y="5914439"/>
            <a:ext cx="6858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3D654F7-6D74-47E0-B62A-EF910A1C2E18}"/>
              </a:ext>
            </a:extLst>
          </p:cNvPr>
          <p:cNvCxnSpPr/>
          <p:nvPr/>
        </p:nvCxnSpPr>
        <p:spPr>
          <a:xfrm>
            <a:off x="632460" y="4859765"/>
            <a:ext cx="6858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8510629A-5142-4C56-908A-C331777281DE}"/>
              </a:ext>
            </a:extLst>
          </p:cNvPr>
          <p:cNvSpPr txBox="1"/>
          <p:nvPr/>
        </p:nvSpPr>
        <p:spPr>
          <a:xfrm>
            <a:off x="632460" y="5365799"/>
            <a:ext cx="685800" cy="486213"/>
          </a:xfrm>
          <a:prstGeom prst="rect">
            <a:avLst/>
          </a:prstGeom>
          <a:noFill/>
        </p:spPr>
        <p:txBody>
          <a:bodyPr wrap="square" lIns="54000" tIns="54000" rIns="54000" bIns="54000" rtlCol="0">
            <a:noAutofit/>
          </a:bodyPr>
          <a:lstStyle/>
          <a:p>
            <a:pPr algn="ctr"/>
            <a:r>
              <a:rPr lang="en-US" sz="900" b="1" dirty="0">
                <a:latin typeface="Arial" panose="020B0604020202020204" pitchFamily="34" charset="0"/>
                <a:cs typeface="Arial" panose="020B0604020202020204" pitchFamily="34" charset="0"/>
              </a:rPr>
              <a:t>Deploy Intranet</a:t>
            </a:r>
          </a:p>
        </p:txBody>
      </p:sp>
      <p:grpSp>
        <p:nvGrpSpPr>
          <p:cNvPr id="149" name="Group 71">
            <a:extLst>
              <a:ext uri="{FF2B5EF4-FFF2-40B4-BE49-F238E27FC236}">
                <a16:creationId xmlns:a16="http://schemas.microsoft.com/office/drawing/2014/main" id="{BFBD3DBA-BADA-4CE2-9CF8-74EF30BCE37B}"/>
              </a:ext>
            </a:extLst>
          </p:cNvPr>
          <p:cNvGrpSpPr>
            <a:grpSpLocks noChangeAspect="1"/>
          </p:cNvGrpSpPr>
          <p:nvPr/>
        </p:nvGrpSpPr>
        <p:grpSpPr bwMode="auto">
          <a:xfrm>
            <a:off x="810131" y="5017386"/>
            <a:ext cx="355511" cy="272612"/>
            <a:chOff x="3930" y="1617"/>
            <a:chExt cx="446" cy="342"/>
          </a:xfrm>
          <a:solidFill>
            <a:schemeClr val="tx1"/>
          </a:solidFill>
        </p:grpSpPr>
        <p:sp>
          <p:nvSpPr>
            <p:cNvPr id="156" name="Freeform 73">
              <a:extLst>
                <a:ext uri="{FF2B5EF4-FFF2-40B4-BE49-F238E27FC236}">
                  <a16:creationId xmlns:a16="http://schemas.microsoft.com/office/drawing/2014/main" id="{44F31DDB-7664-4801-A981-359AD092EDA2}"/>
                </a:ext>
              </a:extLst>
            </p:cNvPr>
            <p:cNvSpPr>
              <a:spLocks/>
            </p:cNvSpPr>
            <p:nvPr/>
          </p:nvSpPr>
          <p:spPr bwMode="auto">
            <a:xfrm>
              <a:off x="3930" y="1617"/>
              <a:ext cx="446" cy="263"/>
            </a:xfrm>
            <a:custGeom>
              <a:avLst/>
              <a:gdLst>
                <a:gd name="T0" fmla="*/ 1671 w 3124"/>
                <a:gd name="T1" fmla="*/ 29 h 1840"/>
                <a:gd name="T2" fmla="*/ 1931 w 3124"/>
                <a:gd name="T3" fmla="*/ 151 h 1840"/>
                <a:gd name="T4" fmla="*/ 2131 w 3124"/>
                <a:gd name="T5" fmla="*/ 351 h 1840"/>
                <a:gd name="T6" fmla="*/ 2286 w 3124"/>
                <a:gd name="T7" fmla="*/ 523 h 1840"/>
                <a:gd name="T8" fmla="*/ 2519 w 3124"/>
                <a:gd name="T9" fmla="*/ 505 h 1840"/>
                <a:gd name="T10" fmla="*/ 2756 w 3124"/>
                <a:gd name="T11" fmla="*/ 573 h 1840"/>
                <a:gd name="T12" fmla="*/ 2949 w 3124"/>
                <a:gd name="T13" fmla="*/ 719 h 1840"/>
                <a:gd name="T14" fmla="*/ 3078 w 3124"/>
                <a:gd name="T15" fmla="*/ 925 h 1840"/>
                <a:gd name="T16" fmla="*/ 3124 w 3124"/>
                <a:gd name="T17" fmla="*/ 1171 h 1840"/>
                <a:gd name="T18" fmla="*/ 3078 w 3124"/>
                <a:gd name="T19" fmla="*/ 1417 h 1840"/>
                <a:gd name="T20" fmla="*/ 2949 w 3124"/>
                <a:gd name="T21" fmla="*/ 1622 h 1840"/>
                <a:gd name="T22" fmla="*/ 2756 w 3124"/>
                <a:gd name="T23" fmla="*/ 1768 h 1840"/>
                <a:gd name="T24" fmla="*/ 2519 w 3124"/>
                <a:gd name="T25" fmla="*/ 1837 h 1840"/>
                <a:gd name="T26" fmla="*/ 2455 w 3124"/>
                <a:gd name="T27" fmla="*/ 1673 h 1840"/>
                <a:gd name="T28" fmla="*/ 2675 w 3124"/>
                <a:gd name="T29" fmla="*/ 1621 h 1840"/>
                <a:gd name="T30" fmla="*/ 2846 w 3124"/>
                <a:gd name="T31" fmla="*/ 1485 h 1840"/>
                <a:gd name="T32" fmla="*/ 2943 w 3124"/>
                <a:gd name="T33" fmla="*/ 1286 h 1840"/>
                <a:gd name="T34" fmla="*/ 2943 w 3124"/>
                <a:gd name="T35" fmla="*/ 1056 h 1840"/>
                <a:gd name="T36" fmla="*/ 2846 w 3124"/>
                <a:gd name="T37" fmla="*/ 856 h 1840"/>
                <a:gd name="T38" fmla="*/ 2675 w 3124"/>
                <a:gd name="T39" fmla="*/ 720 h 1840"/>
                <a:gd name="T40" fmla="*/ 2455 w 3124"/>
                <a:gd name="T41" fmla="*/ 669 h 1840"/>
                <a:gd name="T42" fmla="*/ 2275 w 3124"/>
                <a:gd name="T43" fmla="*/ 702 h 1840"/>
                <a:gd name="T44" fmla="*/ 2118 w 3124"/>
                <a:gd name="T45" fmla="*/ 799 h 1840"/>
                <a:gd name="T46" fmla="*/ 2057 w 3124"/>
                <a:gd name="T47" fmla="*/ 556 h 1840"/>
                <a:gd name="T48" fmla="*/ 1914 w 3124"/>
                <a:gd name="T49" fmla="*/ 353 h 1840"/>
                <a:gd name="T50" fmla="*/ 1704 w 3124"/>
                <a:gd name="T51" fmla="*/ 217 h 1840"/>
                <a:gd name="T52" fmla="*/ 1451 w 3124"/>
                <a:gd name="T53" fmla="*/ 166 h 1840"/>
                <a:gd name="T54" fmla="*/ 1204 w 3124"/>
                <a:gd name="T55" fmla="*/ 214 h 1840"/>
                <a:gd name="T56" fmla="*/ 999 w 3124"/>
                <a:gd name="T57" fmla="*/ 342 h 1840"/>
                <a:gd name="T58" fmla="*/ 853 w 3124"/>
                <a:gd name="T59" fmla="*/ 534 h 1840"/>
                <a:gd name="T60" fmla="*/ 784 w 3124"/>
                <a:gd name="T61" fmla="*/ 772 h 1840"/>
                <a:gd name="T62" fmla="*/ 794 w 3124"/>
                <a:gd name="T63" fmla="*/ 965 h 1840"/>
                <a:gd name="T64" fmla="*/ 413 w 3124"/>
                <a:gd name="T65" fmla="*/ 1015 h 1840"/>
                <a:gd name="T66" fmla="*/ 266 w 3124"/>
                <a:gd name="T67" fmla="*/ 1101 h 1840"/>
                <a:gd name="T68" fmla="*/ 179 w 3124"/>
                <a:gd name="T69" fmla="*/ 1249 h 1840"/>
                <a:gd name="T70" fmla="*/ 179 w 3124"/>
                <a:gd name="T71" fmla="*/ 1427 h 1840"/>
                <a:gd name="T72" fmla="*/ 266 w 3124"/>
                <a:gd name="T73" fmla="*/ 1575 h 1840"/>
                <a:gd name="T74" fmla="*/ 413 w 3124"/>
                <a:gd name="T75" fmla="*/ 1661 h 1840"/>
                <a:gd name="T76" fmla="*/ 1228 w 3124"/>
                <a:gd name="T77" fmla="*/ 1840 h 1840"/>
                <a:gd name="T78" fmla="*/ 333 w 3124"/>
                <a:gd name="T79" fmla="*/ 1811 h 1840"/>
                <a:gd name="T80" fmla="*/ 147 w 3124"/>
                <a:gd name="T81" fmla="*/ 1693 h 1840"/>
                <a:gd name="T82" fmla="*/ 29 w 3124"/>
                <a:gd name="T83" fmla="*/ 1508 h 1840"/>
                <a:gd name="T84" fmla="*/ 3 w 3124"/>
                <a:gd name="T85" fmla="*/ 1279 h 1840"/>
                <a:gd name="T86" fmla="*/ 78 w 3124"/>
                <a:gd name="T87" fmla="*/ 1068 h 1840"/>
                <a:gd name="T88" fmla="*/ 234 w 3124"/>
                <a:gd name="T89" fmla="*/ 914 h 1840"/>
                <a:gd name="T90" fmla="*/ 443 w 3124"/>
                <a:gd name="T91" fmla="*/ 839 h 1840"/>
                <a:gd name="T92" fmla="*/ 627 w 3124"/>
                <a:gd name="T93" fmla="*/ 686 h 1840"/>
                <a:gd name="T94" fmla="*/ 728 w 3124"/>
                <a:gd name="T95" fmla="*/ 414 h 1840"/>
                <a:gd name="T96" fmla="*/ 912 w 3124"/>
                <a:gd name="T97" fmla="*/ 197 h 1840"/>
                <a:gd name="T98" fmla="*/ 1158 w 3124"/>
                <a:gd name="T99" fmla="*/ 52 h 1840"/>
                <a:gd name="T100" fmla="*/ 1451 w 3124"/>
                <a:gd name="T101" fmla="*/ 0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24" h="1840">
                  <a:moveTo>
                    <a:pt x="1451" y="0"/>
                  </a:moveTo>
                  <a:lnTo>
                    <a:pt x="1526" y="3"/>
                  </a:lnTo>
                  <a:lnTo>
                    <a:pt x="1600" y="13"/>
                  </a:lnTo>
                  <a:lnTo>
                    <a:pt x="1671" y="29"/>
                  </a:lnTo>
                  <a:lnTo>
                    <a:pt x="1741" y="52"/>
                  </a:lnTo>
                  <a:lnTo>
                    <a:pt x="1808" y="80"/>
                  </a:lnTo>
                  <a:lnTo>
                    <a:pt x="1870" y="113"/>
                  </a:lnTo>
                  <a:lnTo>
                    <a:pt x="1931" y="151"/>
                  </a:lnTo>
                  <a:lnTo>
                    <a:pt x="1987" y="194"/>
                  </a:lnTo>
                  <a:lnTo>
                    <a:pt x="2039" y="243"/>
                  </a:lnTo>
                  <a:lnTo>
                    <a:pt x="2088" y="295"/>
                  </a:lnTo>
                  <a:lnTo>
                    <a:pt x="2131" y="351"/>
                  </a:lnTo>
                  <a:lnTo>
                    <a:pt x="2170" y="411"/>
                  </a:lnTo>
                  <a:lnTo>
                    <a:pt x="2204" y="473"/>
                  </a:lnTo>
                  <a:lnTo>
                    <a:pt x="2233" y="539"/>
                  </a:lnTo>
                  <a:lnTo>
                    <a:pt x="2286" y="523"/>
                  </a:lnTo>
                  <a:lnTo>
                    <a:pt x="2340" y="511"/>
                  </a:lnTo>
                  <a:lnTo>
                    <a:pt x="2397" y="504"/>
                  </a:lnTo>
                  <a:lnTo>
                    <a:pt x="2455" y="502"/>
                  </a:lnTo>
                  <a:lnTo>
                    <a:pt x="2519" y="505"/>
                  </a:lnTo>
                  <a:lnTo>
                    <a:pt x="2582" y="514"/>
                  </a:lnTo>
                  <a:lnTo>
                    <a:pt x="2643" y="529"/>
                  </a:lnTo>
                  <a:lnTo>
                    <a:pt x="2701" y="548"/>
                  </a:lnTo>
                  <a:lnTo>
                    <a:pt x="2756" y="573"/>
                  </a:lnTo>
                  <a:lnTo>
                    <a:pt x="2809" y="603"/>
                  </a:lnTo>
                  <a:lnTo>
                    <a:pt x="2859" y="638"/>
                  </a:lnTo>
                  <a:lnTo>
                    <a:pt x="2906" y="677"/>
                  </a:lnTo>
                  <a:lnTo>
                    <a:pt x="2949" y="719"/>
                  </a:lnTo>
                  <a:lnTo>
                    <a:pt x="2988" y="766"/>
                  </a:lnTo>
                  <a:lnTo>
                    <a:pt x="3022" y="815"/>
                  </a:lnTo>
                  <a:lnTo>
                    <a:pt x="3052" y="868"/>
                  </a:lnTo>
                  <a:lnTo>
                    <a:pt x="3078" y="925"/>
                  </a:lnTo>
                  <a:lnTo>
                    <a:pt x="3097" y="983"/>
                  </a:lnTo>
                  <a:lnTo>
                    <a:pt x="3112" y="1044"/>
                  </a:lnTo>
                  <a:lnTo>
                    <a:pt x="3121" y="1106"/>
                  </a:lnTo>
                  <a:lnTo>
                    <a:pt x="3124" y="1171"/>
                  </a:lnTo>
                  <a:lnTo>
                    <a:pt x="3121" y="1235"/>
                  </a:lnTo>
                  <a:lnTo>
                    <a:pt x="3112" y="1298"/>
                  </a:lnTo>
                  <a:lnTo>
                    <a:pt x="3097" y="1358"/>
                  </a:lnTo>
                  <a:lnTo>
                    <a:pt x="3078" y="1417"/>
                  </a:lnTo>
                  <a:lnTo>
                    <a:pt x="3052" y="1473"/>
                  </a:lnTo>
                  <a:lnTo>
                    <a:pt x="3022" y="1526"/>
                  </a:lnTo>
                  <a:lnTo>
                    <a:pt x="2988" y="1576"/>
                  </a:lnTo>
                  <a:lnTo>
                    <a:pt x="2949" y="1622"/>
                  </a:lnTo>
                  <a:lnTo>
                    <a:pt x="2906" y="1665"/>
                  </a:lnTo>
                  <a:lnTo>
                    <a:pt x="2859" y="1704"/>
                  </a:lnTo>
                  <a:lnTo>
                    <a:pt x="2809" y="1738"/>
                  </a:lnTo>
                  <a:lnTo>
                    <a:pt x="2756" y="1768"/>
                  </a:lnTo>
                  <a:lnTo>
                    <a:pt x="2701" y="1793"/>
                  </a:lnTo>
                  <a:lnTo>
                    <a:pt x="2643" y="1814"/>
                  </a:lnTo>
                  <a:lnTo>
                    <a:pt x="2582" y="1828"/>
                  </a:lnTo>
                  <a:lnTo>
                    <a:pt x="2519" y="1837"/>
                  </a:lnTo>
                  <a:lnTo>
                    <a:pt x="2455" y="1840"/>
                  </a:lnTo>
                  <a:lnTo>
                    <a:pt x="1896" y="1840"/>
                  </a:lnTo>
                  <a:lnTo>
                    <a:pt x="1896" y="1673"/>
                  </a:lnTo>
                  <a:lnTo>
                    <a:pt x="2455" y="1673"/>
                  </a:lnTo>
                  <a:lnTo>
                    <a:pt x="2513" y="1670"/>
                  </a:lnTo>
                  <a:lnTo>
                    <a:pt x="2569" y="1659"/>
                  </a:lnTo>
                  <a:lnTo>
                    <a:pt x="2624" y="1644"/>
                  </a:lnTo>
                  <a:lnTo>
                    <a:pt x="2675" y="1621"/>
                  </a:lnTo>
                  <a:lnTo>
                    <a:pt x="2724" y="1594"/>
                  </a:lnTo>
                  <a:lnTo>
                    <a:pt x="2768" y="1563"/>
                  </a:lnTo>
                  <a:lnTo>
                    <a:pt x="2809" y="1526"/>
                  </a:lnTo>
                  <a:lnTo>
                    <a:pt x="2846" y="1485"/>
                  </a:lnTo>
                  <a:lnTo>
                    <a:pt x="2879" y="1440"/>
                  </a:lnTo>
                  <a:lnTo>
                    <a:pt x="2906" y="1392"/>
                  </a:lnTo>
                  <a:lnTo>
                    <a:pt x="2927" y="1340"/>
                  </a:lnTo>
                  <a:lnTo>
                    <a:pt x="2943" y="1286"/>
                  </a:lnTo>
                  <a:lnTo>
                    <a:pt x="2953" y="1230"/>
                  </a:lnTo>
                  <a:lnTo>
                    <a:pt x="2956" y="1171"/>
                  </a:lnTo>
                  <a:lnTo>
                    <a:pt x="2953" y="1112"/>
                  </a:lnTo>
                  <a:lnTo>
                    <a:pt x="2943" y="1056"/>
                  </a:lnTo>
                  <a:lnTo>
                    <a:pt x="2927" y="1001"/>
                  </a:lnTo>
                  <a:lnTo>
                    <a:pt x="2906" y="949"/>
                  </a:lnTo>
                  <a:lnTo>
                    <a:pt x="2879" y="902"/>
                  </a:lnTo>
                  <a:lnTo>
                    <a:pt x="2846" y="856"/>
                  </a:lnTo>
                  <a:lnTo>
                    <a:pt x="2809" y="815"/>
                  </a:lnTo>
                  <a:lnTo>
                    <a:pt x="2768" y="779"/>
                  </a:lnTo>
                  <a:lnTo>
                    <a:pt x="2724" y="747"/>
                  </a:lnTo>
                  <a:lnTo>
                    <a:pt x="2675" y="720"/>
                  </a:lnTo>
                  <a:lnTo>
                    <a:pt x="2624" y="699"/>
                  </a:lnTo>
                  <a:lnTo>
                    <a:pt x="2569" y="682"/>
                  </a:lnTo>
                  <a:lnTo>
                    <a:pt x="2513" y="673"/>
                  </a:lnTo>
                  <a:lnTo>
                    <a:pt x="2455" y="669"/>
                  </a:lnTo>
                  <a:lnTo>
                    <a:pt x="2408" y="671"/>
                  </a:lnTo>
                  <a:lnTo>
                    <a:pt x="2363" y="678"/>
                  </a:lnTo>
                  <a:lnTo>
                    <a:pt x="2318" y="688"/>
                  </a:lnTo>
                  <a:lnTo>
                    <a:pt x="2275" y="702"/>
                  </a:lnTo>
                  <a:lnTo>
                    <a:pt x="2233" y="721"/>
                  </a:lnTo>
                  <a:lnTo>
                    <a:pt x="2192" y="744"/>
                  </a:lnTo>
                  <a:lnTo>
                    <a:pt x="2154" y="770"/>
                  </a:lnTo>
                  <a:lnTo>
                    <a:pt x="2118" y="799"/>
                  </a:lnTo>
                  <a:lnTo>
                    <a:pt x="2112" y="735"/>
                  </a:lnTo>
                  <a:lnTo>
                    <a:pt x="2100" y="675"/>
                  </a:lnTo>
                  <a:lnTo>
                    <a:pt x="2081" y="615"/>
                  </a:lnTo>
                  <a:lnTo>
                    <a:pt x="2057" y="556"/>
                  </a:lnTo>
                  <a:lnTo>
                    <a:pt x="2028" y="501"/>
                  </a:lnTo>
                  <a:lnTo>
                    <a:pt x="1995" y="448"/>
                  </a:lnTo>
                  <a:lnTo>
                    <a:pt x="1956" y="399"/>
                  </a:lnTo>
                  <a:lnTo>
                    <a:pt x="1914" y="353"/>
                  </a:lnTo>
                  <a:lnTo>
                    <a:pt x="1866" y="312"/>
                  </a:lnTo>
                  <a:lnTo>
                    <a:pt x="1815" y="276"/>
                  </a:lnTo>
                  <a:lnTo>
                    <a:pt x="1761" y="243"/>
                  </a:lnTo>
                  <a:lnTo>
                    <a:pt x="1704" y="217"/>
                  </a:lnTo>
                  <a:lnTo>
                    <a:pt x="1644" y="195"/>
                  </a:lnTo>
                  <a:lnTo>
                    <a:pt x="1581" y="179"/>
                  </a:lnTo>
                  <a:lnTo>
                    <a:pt x="1517" y="169"/>
                  </a:lnTo>
                  <a:lnTo>
                    <a:pt x="1451" y="166"/>
                  </a:lnTo>
                  <a:lnTo>
                    <a:pt x="1386" y="169"/>
                  </a:lnTo>
                  <a:lnTo>
                    <a:pt x="1323" y="179"/>
                  </a:lnTo>
                  <a:lnTo>
                    <a:pt x="1262" y="193"/>
                  </a:lnTo>
                  <a:lnTo>
                    <a:pt x="1204" y="214"/>
                  </a:lnTo>
                  <a:lnTo>
                    <a:pt x="1149" y="239"/>
                  </a:lnTo>
                  <a:lnTo>
                    <a:pt x="1096" y="269"/>
                  </a:lnTo>
                  <a:lnTo>
                    <a:pt x="1045" y="304"/>
                  </a:lnTo>
                  <a:lnTo>
                    <a:pt x="999" y="342"/>
                  </a:lnTo>
                  <a:lnTo>
                    <a:pt x="956" y="385"/>
                  </a:lnTo>
                  <a:lnTo>
                    <a:pt x="917" y="431"/>
                  </a:lnTo>
                  <a:lnTo>
                    <a:pt x="883" y="481"/>
                  </a:lnTo>
                  <a:lnTo>
                    <a:pt x="853" y="534"/>
                  </a:lnTo>
                  <a:lnTo>
                    <a:pt x="827" y="589"/>
                  </a:lnTo>
                  <a:lnTo>
                    <a:pt x="808" y="648"/>
                  </a:lnTo>
                  <a:lnTo>
                    <a:pt x="793" y="709"/>
                  </a:lnTo>
                  <a:lnTo>
                    <a:pt x="784" y="772"/>
                  </a:lnTo>
                  <a:lnTo>
                    <a:pt x="781" y="836"/>
                  </a:lnTo>
                  <a:lnTo>
                    <a:pt x="783" y="881"/>
                  </a:lnTo>
                  <a:lnTo>
                    <a:pt x="787" y="926"/>
                  </a:lnTo>
                  <a:lnTo>
                    <a:pt x="794" y="965"/>
                  </a:lnTo>
                  <a:lnTo>
                    <a:pt x="803" y="1004"/>
                  </a:lnTo>
                  <a:lnTo>
                    <a:pt x="502" y="1004"/>
                  </a:lnTo>
                  <a:lnTo>
                    <a:pt x="456" y="1007"/>
                  </a:lnTo>
                  <a:lnTo>
                    <a:pt x="413" y="1015"/>
                  </a:lnTo>
                  <a:lnTo>
                    <a:pt x="372" y="1030"/>
                  </a:lnTo>
                  <a:lnTo>
                    <a:pt x="333" y="1049"/>
                  </a:lnTo>
                  <a:lnTo>
                    <a:pt x="297" y="1073"/>
                  </a:lnTo>
                  <a:lnTo>
                    <a:pt x="266" y="1101"/>
                  </a:lnTo>
                  <a:lnTo>
                    <a:pt x="237" y="1133"/>
                  </a:lnTo>
                  <a:lnTo>
                    <a:pt x="213" y="1169"/>
                  </a:lnTo>
                  <a:lnTo>
                    <a:pt x="194" y="1208"/>
                  </a:lnTo>
                  <a:lnTo>
                    <a:pt x="179" y="1249"/>
                  </a:lnTo>
                  <a:lnTo>
                    <a:pt x="171" y="1292"/>
                  </a:lnTo>
                  <a:lnTo>
                    <a:pt x="168" y="1338"/>
                  </a:lnTo>
                  <a:lnTo>
                    <a:pt x="171" y="1383"/>
                  </a:lnTo>
                  <a:lnTo>
                    <a:pt x="179" y="1427"/>
                  </a:lnTo>
                  <a:lnTo>
                    <a:pt x="194" y="1469"/>
                  </a:lnTo>
                  <a:lnTo>
                    <a:pt x="213" y="1507"/>
                  </a:lnTo>
                  <a:lnTo>
                    <a:pt x="237" y="1542"/>
                  </a:lnTo>
                  <a:lnTo>
                    <a:pt x="266" y="1575"/>
                  </a:lnTo>
                  <a:lnTo>
                    <a:pt x="297" y="1603"/>
                  </a:lnTo>
                  <a:lnTo>
                    <a:pt x="333" y="1627"/>
                  </a:lnTo>
                  <a:lnTo>
                    <a:pt x="372" y="1646"/>
                  </a:lnTo>
                  <a:lnTo>
                    <a:pt x="413" y="1661"/>
                  </a:lnTo>
                  <a:lnTo>
                    <a:pt x="456" y="1670"/>
                  </a:lnTo>
                  <a:lnTo>
                    <a:pt x="502" y="1673"/>
                  </a:lnTo>
                  <a:lnTo>
                    <a:pt x="1228" y="1673"/>
                  </a:lnTo>
                  <a:lnTo>
                    <a:pt x="1228" y="1840"/>
                  </a:lnTo>
                  <a:lnTo>
                    <a:pt x="502" y="1840"/>
                  </a:lnTo>
                  <a:lnTo>
                    <a:pt x="443" y="1837"/>
                  </a:lnTo>
                  <a:lnTo>
                    <a:pt x="387" y="1827"/>
                  </a:lnTo>
                  <a:lnTo>
                    <a:pt x="333" y="1811"/>
                  </a:lnTo>
                  <a:lnTo>
                    <a:pt x="281" y="1789"/>
                  </a:lnTo>
                  <a:lnTo>
                    <a:pt x="234" y="1762"/>
                  </a:lnTo>
                  <a:lnTo>
                    <a:pt x="188" y="1729"/>
                  </a:lnTo>
                  <a:lnTo>
                    <a:pt x="147" y="1693"/>
                  </a:lnTo>
                  <a:lnTo>
                    <a:pt x="110" y="1652"/>
                  </a:lnTo>
                  <a:lnTo>
                    <a:pt x="78" y="1607"/>
                  </a:lnTo>
                  <a:lnTo>
                    <a:pt x="51" y="1559"/>
                  </a:lnTo>
                  <a:lnTo>
                    <a:pt x="29" y="1508"/>
                  </a:lnTo>
                  <a:lnTo>
                    <a:pt x="14" y="1454"/>
                  </a:lnTo>
                  <a:lnTo>
                    <a:pt x="3" y="1396"/>
                  </a:lnTo>
                  <a:lnTo>
                    <a:pt x="0" y="1338"/>
                  </a:lnTo>
                  <a:lnTo>
                    <a:pt x="3" y="1279"/>
                  </a:lnTo>
                  <a:lnTo>
                    <a:pt x="14" y="1223"/>
                  </a:lnTo>
                  <a:lnTo>
                    <a:pt x="29" y="1169"/>
                  </a:lnTo>
                  <a:lnTo>
                    <a:pt x="51" y="1117"/>
                  </a:lnTo>
                  <a:lnTo>
                    <a:pt x="78" y="1068"/>
                  </a:lnTo>
                  <a:lnTo>
                    <a:pt x="110" y="1024"/>
                  </a:lnTo>
                  <a:lnTo>
                    <a:pt x="147" y="983"/>
                  </a:lnTo>
                  <a:lnTo>
                    <a:pt x="188" y="946"/>
                  </a:lnTo>
                  <a:lnTo>
                    <a:pt x="234" y="914"/>
                  </a:lnTo>
                  <a:lnTo>
                    <a:pt x="281" y="887"/>
                  </a:lnTo>
                  <a:lnTo>
                    <a:pt x="333" y="865"/>
                  </a:lnTo>
                  <a:lnTo>
                    <a:pt x="387" y="849"/>
                  </a:lnTo>
                  <a:lnTo>
                    <a:pt x="443" y="839"/>
                  </a:lnTo>
                  <a:lnTo>
                    <a:pt x="502" y="836"/>
                  </a:lnTo>
                  <a:lnTo>
                    <a:pt x="613" y="836"/>
                  </a:lnTo>
                  <a:lnTo>
                    <a:pt x="618" y="760"/>
                  </a:lnTo>
                  <a:lnTo>
                    <a:pt x="627" y="686"/>
                  </a:lnTo>
                  <a:lnTo>
                    <a:pt x="644" y="614"/>
                  </a:lnTo>
                  <a:lnTo>
                    <a:pt x="666" y="544"/>
                  </a:lnTo>
                  <a:lnTo>
                    <a:pt x="694" y="478"/>
                  </a:lnTo>
                  <a:lnTo>
                    <a:pt x="728" y="414"/>
                  </a:lnTo>
                  <a:lnTo>
                    <a:pt x="767" y="353"/>
                  </a:lnTo>
                  <a:lnTo>
                    <a:pt x="810" y="297"/>
                  </a:lnTo>
                  <a:lnTo>
                    <a:pt x="859" y="244"/>
                  </a:lnTo>
                  <a:lnTo>
                    <a:pt x="912" y="197"/>
                  </a:lnTo>
                  <a:lnTo>
                    <a:pt x="968" y="152"/>
                  </a:lnTo>
                  <a:lnTo>
                    <a:pt x="1029" y="113"/>
                  </a:lnTo>
                  <a:lnTo>
                    <a:pt x="1091" y="80"/>
                  </a:lnTo>
                  <a:lnTo>
                    <a:pt x="1158" y="52"/>
                  </a:lnTo>
                  <a:lnTo>
                    <a:pt x="1228" y="29"/>
                  </a:lnTo>
                  <a:lnTo>
                    <a:pt x="1300" y="13"/>
                  </a:lnTo>
                  <a:lnTo>
                    <a:pt x="1374" y="3"/>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7" name="Freeform 74">
              <a:extLst>
                <a:ext uri="{FF2B5EF4-FFF2-40B4-BE49-F238E27FC236}">
                  <a16:creationId xmlns:a16="http://schemas.microsoft.com/office/drawing/2014/main" id="{0A1244CD-BF6D-4F71-9A74-D8318509FE19}"/>
                </a:ext>
              </a:extLst>
            </p:cNvPr>
            <p:cNvSpPr>
              <a:spLocks/>
            </p:cNvSpPr>
            <p:nvPr/>
          </p:nvSpPr>
          <p:spPr bwMode="auto">
            <a:xfrm>
              <a:off x="4089" y="1792"/>
              <a:ext cx="128" cy="167"/>
            </a:xfrm>
            <a:custGeom>
              <a:avLst/>
              <a:gdLst>
                <a:gd name="T0" fmla="*/ 223 w 893"/>
                <a:gd name="T1" fmla="*/ 0 h 1172"/>
                <a:gd name="T2" fmla="*/ 669 w 893"/>
                <a:gd name="T3" fmla="*/ 0 h 1172"/>
                <a:gd name="T4" fmla="*/ 669 w 893"/>
                <a:gd name="T5" fmla="*/ 725 h 1172"/>
                <a:gd name="T6" fmla="*/ 893 w 893"/>
                <a:gd name="T7" fmla="*/ 725 h 1172"/>
                <a:gd name="T8" fmla="*/ 446 w 893"/>
                <a:gd name="T9" fmla="*/ 1172 h 1172"/>
                <a:gd name="T10" fmla="*/ 0 w 893"/>
                <a:gd name="T11" fmla="*/ 725 h 1172"/>
                <a:gd name="T12" fmla="*/ 223 w 893"/>
                <a:gd name="T13" fmla="*/ 725 h 1172"/>
                <a:gd name="T14" fmla="*/ 223 w 893"/>
                <a:gd name="T15" fmla="*/ 0 h 11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3" h="1172">
                  <a:moveTo>
                    <a:pt x="223" y="0"/>
                  </a:moveTo>
                  <a:lnTo>
                    <a:pt x="669" y="0"/>
                  </a:lnTo>
                  <a:lnTo>
                    <a:pt x="669" y="725"/>
                  </a:lnTo>
                  <a:lnTo>
                    <a:pt x="893" y="725"/>
                  </a:lnTo>
                  <a:lnTo>
                    <a:pt x="446" y="1172"/>
                  </a:lnTo>
                  <a:lnTo>
                    <a:pt x="0" y="725"/>
                  </a:lnTo>
                  <a:lnTo>
                    <a:pt x="223" y="725"/>
                  </a:lnTo>
                  <a:lnTo>
                    <a:pt x="2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158" name="Rectangle 157">
            <a:extLst>
              <a:ext uri="{FF2B5EF4-FFF2-40B4-BE49-F238E27FC236}">
                <a16:creationId xmlns:a16="http://schemas.microsoft.com/office/drawing/2014/main" id="{BA0E0DF7-3BE6-43C6-9349-9C562858530D}"/>
              </a:ext>
            </a:extLst>
          </p:cNvPr>
          <p:cNvSpPr/>
          <p:nvPr/>
        </p:nvSpPr>
        <p:spPr>
          <a:xfrm>
            <a:off x="252784" y="6119353"/>
            <a:ext cx="1436747" cy="790129"/>
          </a:xfrm>
          <a:prstGeom prst="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spcAft>
                <a:spcPts val="600"/>
              </a:spcAft>
            </a:pPr>
            <a:r>
              <a:rPr lang="en-US" sz="900" dirty="0">
                <a:solidFill>
                  <a:schemeClr val="tx1"/>
                </a:solidFill>
                <a:latin typeface="Arial" panose="020B0604020202020204" pitchFamily="34" charset="0"/>
                <a:cs typeface="Arial" panose="020B0604020202020204" pitchFamily="34" charset="0"/>
              </a:rPr>
              <a:t>Connect with Khalifa University IT Team for permission to access data points</a:t>
            </a:r>
          </a:p>
        </p:txBody>
      </p:sp>
      <p:sp>
        <p:nvSpPr>
          <p:cNvPr id="159" name="Oval 158">
            <a:extLst>
              <a:ext uri="{FF2B5EF4-FFF2-40B4-BE49-F238E27FC236}">
                <a16:creationId xmlns:a16="http://schemas.microsoft.com/office/drawing/2014/main" id="{96B818C7-6113-49F8-876F-3747FB27A82E}"/>
              </a:ext>
            </a:extLst>
          </p:cNvPr>
          <p:cNvSpPr/>
          <p:nvPr/>
        </p:nvSpPr>
        <p:spPr>
          <a:xfrm>
            <a:off x="3137405" y="3849565"/>
            <a:ext cx="731520" cy="731520"/>
          </a:xfrm>
          <a:prstGeom prst="ellipse">
            <a:avLst/>
          </a:prstGeom>
          <a:no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sz="900" b="1" dirty="0">
                <a:solidFill>
                  <a:schemeClr val="tx1"/>
                </a:solidFill>
                <a:latin typeface="Arial" panose="020B0604020202020204" pitchFamily="34" charset="0"/>
                <a:cs typeface="Arial" panose="020B0604020202020204" pitchFamily="34" charset="0"/>
              </a:rPr>
              <a:t>Extract Data</a:t>
            </a:r>
          </a:p>
        </p:txBody>
      </p:sp>
      <p:sp>
        <p:nvSpPr>
          <p:cNvPr id="160" name="Oval 159">
            <a:extLst>
              <a:ext uri="{FF2B5EF4-FFF2-40B4-BE49-F238E27FC236}">
                <a16:creationId xmlns:a16="http://schemas.microsoft.com/office/drawing/2014/main" id="{A4F8003C-FA72-41E4-BFB6-2BFB2455500C}"/>
              </a:ext>
            </a:extLst>
          </p:cNvPr>
          <p:cNvSpPr/>
          <p:nvPr/>
        </p:nvSpPr>
        <p:spPr>
          <a:xfrm>
            <a:off x="5665210" y="3859324"/>
            <a:ext cx="731520" cy="731520"/>
          </a:xfrm>
          <a:prstGeom prst="ellipse">
            <a:avLst/>
          </a:prstGeom>
          <a:no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sz="900" b="1" dirty="0">
                <a:solidFill>
                  <a:schemeClr val="tx1"/>
                </a:solidFill>
                <a:latin typeface="Arial" panose="020B0604020202020204" pitchFamily="34" charset="0"/>
                <a:cs typeface="Arial" panose="020B0604020202020204" pitchFamily="34" charset="0"/>
              </a:rPr>
              <a:t>Create Data Lake</a:t>
            </a:r>
          </a:p>
        </p:txBody>
      </p:sp>
      <p:sp>
        <p:nvSpPr>
          <p:cNvPr id="161" name="Oval 160">
            <a:extLst>
              <a:ext uri="{FF2B5EF4-FFF2-40B4-BE49-F238E27FC236}">
                <a16:creationId xmlns:a16="http://schemas.microsoft.com/office/drawing/2014/main" id="{2185B56D-4D42-4A77-810D-A2281431E327}"/>
              </a:ext>
            </a:extLst>
          </p:cNvPr>
          <p:cNvSpPr/>
          <p:nvPr/>
        </p:nvSpPr>
        <p:spPr>
          <a:xfrm>
            <a:off x="8193015" y="3859324"/>
            <a:ext cx="731520" cy="731520"/>
          </a:xfrm>
          <a:prstGeom prst="ellipse">
            <a:avLst/>
          </a:prstGeom>
          <a:no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sz="900" b="1" dirty="0">
              <a:solidFill>
                <a:schemeClr val="tx1"/>
              </a:solidFill>
              <a:latin typeface="Arial" panose="020B0604020202020204" pitchFamily="34" charset="0"/>
              <a:cs typeface="Arial" panose="020B0604020202020204" pitchFamily="34" charset="0"/>
            </a:endParaRPr>
          </a:p>
        </p:txBody>
      </p:sp>
      <p:sp>
        <p:nvSpPr>
          <p:cNvPr id="162" name="Oval 161">
            <a:extLst>
              <a:ext uri="{FF2B5EF4-FFF2-40B4-BE49-F238E27FC236}">
                <a16:creationId xmlns:a16="http://schemas.microsoft.com/office/drawing/2014/main" id="{EC5484E0-ECF5-429F-A1FC-802D1F058A3B}"/>
              </a:ext>
            </a:extLst>
          </p:cNvPr>
          <p:cNvSpPr/>
          <p:nvPr/>
        </p:nvSpPr>
        <p:spPr>
          <a:xfrm>
            <a:off x="10720820" y="3859324"/>
            <a:ext cx="731520" cy="731520"/>
          </a:xfrm>
          <a:prstGeom prst="ellipse">
            <a:avLst/>
          </a:prstGeom>
          <a:no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sz="900" b="1" dirty="0">
              <a:solidFill>
                <a:schemeClr val="tx1"/>
              </a:solidFill>
              <a:latin typeface="Arial" panose="020B0604020202020204" pitchFamily="34" charset="0"/>
              <a:cs typeface="Arial" panose="020B0604020202020204" pitchFamily="34" charset="0"/>
            </a:endParaRPr>
          </a:p>
        </p:txBody>
      </p:sp>
      <p:sp>
        <p:nvSpPr>
          <p:cNvPr id="163" name="Oval 162">
            <a:extLst>
              <a:ext uri="{FF2B5EF4-FFF2-40B4-BE49-F238E27FC236}">
                <a16:creationId xmlns:a16="http://schemas.microsoft.com/office/drawing/2014/main" id="{3D019457-F966-425F-9E32-873A52CF856A}"/>
              </a:ext>
            </a:extLst>
          </p:cNvPr>
          <p:cNvSpPr/>
          <p:nvPr/>
        </p:nvSpPr>
        <p:spPr>
          <a:xfrm>
            <a:off x="13248625" y="3859324"/>
            <a:ext cx="731520" cy="731520"/>
          </a:xfrm>
          <a:prstGeom prst="ellipse">
            <a:avLst/>
          </a:prstGeom>
          <a:no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sz="900" b="1" dirty="0">
              <a:solidFill>
                <a:schemeClr val="tx1"/>
              </a:solidFill>
              <a:latin typeface="Arial" panose="020B0604020202020204" pitchFamily="34" charset="0"/>
              <a:cs typeface="Arial" panose="020B0604020202020204" pitchFamily="34" charset="0"/>
            </a:endParaRPr>
          </a:p>
        </p:txBody>
      </p:sp>
      <p:sp>
        <p:nvSpPr>
          <p:cNvPr id="164" name="TextBox 163">
            <a:extLst>
              <a:ext uri="{FF2B5EF4-FFF2-40B4-BE49-F238E27FC236}">
                <a16:creationId xmlns:a16="http://schemas.microsoft.com/office/drawing/2014/main" id="{DED98DFD-3827-43D8-8968-EA004CEF5676}"/>
              </a:ext>
            </a:extLst>
          </p:cNvPr>
          <p:cNvSpPr txBox="1"/>
          <p:nvPr/>
        </p:nvSpPr>
        <p:spPr>
          <a:xfrm>
            <a:off x="8193030" y="3905046"/>
            <a:ext cx="731505" cy="640075"/>
          </a:xfrm>
          <a:prstGeom prst="rect">
            <a:avLst/>
          </a:prstGeom>
          <a:noFill/>
        </p:spPr>
        <p:txBody>
          <a:bodyPr wrap="square" lIns="54000" tIns="54000" rIns="54000" bIns="54000" rtlCol="0" anchor="ctr">
            <a:noAutofit/>
          </a:bodyPr>
          <a:lstStyle/>
          <a:p>
            <a:pPr algn="ctr"/>
            <a:r>
              <a:rPr lang="en-US" sz="900" b="1" dirty="0">
                <a:latin typeface="Arial" panose="020B0604020202020204" pitchFamily="34" charset="0"/>
                <a:cs typeface="Arial" pitchFamily="34" charset="0"/>
              </a:rPr>
              <a:t>Repository of Scripts</a:t>
            </a:r>
          </a:p>
        </p:txBody>
      </p:sp>
      <p:sp>
        <p:nvSpPr>
          <p:cNvPr id="171" name="TextBox 170">
            <a:extLst>
              <a:ext uri="{FF2B5EF4-FFF2-40B4-BE49-F238E27FC236}">
                <a16:creationId xmlns:a16="http://schemas.microsoft.com/office/drawing/2014/main" id="{07F94C49-33C2-433B-8D5B-092293B63402}"/>
              </a:ext>
            </a:extLst>
          </p:cNvPr>
          <p:cNvSpPr txBox="1"/>
          <p:nvPr/>
        </p:nvSpPr>
        <p:spPr>
          <a:xfrm>
            <a:off x="10716816" y="3895287"/>
            <a:ext cx="731505" cy="640075"/>
          </a:xfrm>
          <a:prstGeom prst="rect">
            <a:avLst/>
          </a:prstGeom>
          <a:noFill/>
        </p:spPr>
        <p:txBody>
          <a:bodyPr wrap="square" lIns="54000" tIns="54000" rIns="54000" bIns="54000" rtlCol="0" anchor="ctr">
            <a:noAutofit/>
          </a:bodyPr>
          <a:lstStyle/>
          <a:p>
            <a:pPr algn="ctr"/>
            <a:r>
              <a:rPr lang="en-US" sz="900" b="1" dirty="0">
                <a:latin typeface="Arial" panose="020B0604020202020204" pitchFamily="34" charset="0"/>
                <a:cs typeface="Arial" pitchFamily="34" charset="0"/>
              </a:rPr>
              <a:t>Create Dashboard</a:t>
            </a:r>
          </a:p>
        </p:txBody>
      </p:sp>
      <p:sp>
        <p:nvSpPr>
          <p:cNvPr id="172" name="TextBox 171">
            <a:extLst>
              <a:ext uri="{FF2B5EF4-FFF2-40B4-BE49-F238E27FC236}">
                <a16:creationId xmlns:a16="http://schemas.microsoft.com/office/drawing/2014/main" id="{F0B5DE90-85A3-4C06-B93C-CE4FBAD47F45}"/>
              </a:ext>
            </a:extLst>
          </p:cNvPr>
          <p:cNvSpPr txBox="1"/>
          <p:nvPr/>
        </p:nvSpPr>
        <p:spPr>
          <a:xfrm>
            <a:off x="13248609" y="3918694"/>
            <a:ext cx="731505" cy="640075"/>
          </a:xfrm>
          <a:prstGeom prst="rect">
            <a:avLst/>
          </a:prstGeom>
          <a:noFill/>
        </p:spPr>
        <p:txBody>
          <a:bodyPr wrap="square" lIns="54000" tIns="54000" rIns="54000" bIns="54000" rtlCol="0" anchor="ctr">
            <a:noAutofit/>
          </a:bodyPr>
          <a:lstStyle/>
          <a:p>
            <a:pPr algn="ctr"/>
            <a:r>
              <a:rPr lang="en-US" sz="900" b="1" dirty="0">
                <a:latin typeface="Arial" panose="020B0604020202020204" pitchFamily="34" charset="0"/>
                <a:cs typeface="Arial" pitchFamily="34" charset="0"/>
              </a:rPr>
              <a:t>Automate the Digital Report</a:t>
            </a:r>
          </a:p>
        </p:txBody>
      </p:sp>
      <p:cxnSp>
        <p:nvCxnSpPr>
          <p:cNvPr id="173" name="Straight Arrow Connector 172">
            <a:extLst>
              <a:ext uri="{FF2B5EF4-FFF2-40B4-BE49-F238E27FC236}">
                <a16:creationId xmlns:a16="http://schemas.microsoft.com/office/drawing/2014/main" id="{CE46B291-9165-4B10-B09A-658C73A8BEEA}"/>
              </a:ext>
            </a:extLst>
          </p:cNvPr>
          <p:cNvCxnSpPr>
            <a:cxnSpLocks/>
          </p:cNvCxnSpPr>
          <p:nvPr/>
        </p:nvCxnSpPr>
        <p:spPr>
          <a:xfrm>
            <a:off x="3868925" y="4203743"/>
            <a:ext cx="1796285" cy="0"/>
          </a:xfrm>
          <a:prstGeom prst="straightConnector1">
            <a:avLst/>
          </a:prstGeom>
          <a:ln w="31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86EDE481-89FF-4DC2-9EA7-79829FC12797}"/>
              </a:ext>
            </a:extLst>
          </p:cNvPr>
          <p:cNvCxnSpPr>
            <a:cxnSpLocks/>
          </p:cNvCxnSpPr>
          <p:nvPr/>
        </p:nvCxnSpPr>
        <p:spPr>
          <a:xfrm>
            <a:off x="6396730" y="4203743"/>
            <a:ext cx="1796285" cy="0"/>
          </a:xfrm>
          <a:prstGeom prst="straightConnector1">
            <a:avLst/>
          </a:prstGeom>
          <a:ln w="31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BBC31127-9465-44B9-A828-AFB968D47E48}"/>
              </a:ext>
            </a:extLst>
          </p:cNvPr>
          <p:cNvCxnSpPr>
            <a:cxnSpLocks/>
          </p:cNvCxnSpPr>
          <p:nvPr/>
        </p:nvCxnSpPr>
        <p:spPr>
          <a:xfrm>
            <a:off x="8920531" y="4203743"/>
            <a:ext cx="1796285" cy="0"/>
          </a:xfrm>
          <a:prstGeom prst="straightConnector1">
            <a:avLst/>
          </a:prstGeom>
          <a:ln w="31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1104A3A9-7205-4F9C-8BA1-FB5064867CBD}"/>
              </a:ext>
            </a:extLst>
          </p:cNvPr>
          <p:cNvCxnSpPr>
            <a:cxnSpLocks/>
          </p:cNvCxnSpPr>
          <p:nvPr/>
        </p:nvCxnSpPr>
        <p:spPr>
          <a:xfrm>
            <a:off x="11437312" y="4203743"/>
            <a:ext cx="1796285" cy="0"/>
          </a:xfrm>
          <a:prstGeom prst="straightConnector1">
            <a:avLst/>
          </a:prstGeom>
          <a:ln w="31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7" name="Rectangle 176">
            <a:extLst>
              <a:ext uri="{FF2B5EF4-FFF2-40B4-BE49-F238E27FC236}">
                <a16:creationId xmlns:a16="http://schemas.microsoft.com/office/drawing/2014/main" id="{DF37B214-CEA2-49E7-8B2F-86A34388BBCC}"/>
              </a:ext>
            </a:extLst>
          </p:cNvPr>
          <p:cNvSpPr/>
          <p:nvPr/>
        </p:nvSpPr>
        <p:spPr>
          <a:xfrm>
            <a:off x="3159780" y="2670446"/>
            <a:ext cx="714017" cy="717157"/>
          </a:xfrm>
          <a:prstGeom prst="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latin typeface="Arial" panose="020B0604020202020204" pitchFamily="34" charset="0"/>
              <a:cs typeface="Arial" panose="020B0604020202020204" pitchFamily="34" charset="0"/>
            </a:endParaRPr>
          </a:p>
        </p:txBody>
      </p:sp>
      <p:pic>
        <p:nvPicPr>
          <p:cNvPr id="178" name="Picture 2" descr="The Best Way to Learn SQL - Learn to code in 30 Days">
            <a:extLst>
              <a:ext uri="{FF2B5EF4-FFF2-40B4-BE49-F238E27FC236}">
                <a16:creationId xmlns:a16="http://schemas.microsoft.com/office/drawing/2014/main" id="{AE758DCD-FC6F-405C-B981-28382698EE0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98110" y="2749402"/>
            <a:ext cx="780280" cy="409647"/>
          </a:xfrm>
          <a:prstGeom prst="rect">
            <a:avLst/>
          </a:prstGeom>
          <a:noFill/>
          <a:extLst>
            <a:ext uri="{909E8E84-426E-40DD-AFC4-6F175D3DCCD1}">
              <a14:hiddenFill xmlns:a14="http://schemas.microsoft.com/office/drawing/2010/main">
                <a:solidFill>
                  <a:srgbClr val="FFFFFF"/>
                </a:solidFill>
              </a14:hiddenFill>
            </a:ext>
          </a:extLst>
        </p:spPr>
      </p:pic>
      <p:sp>
        <p:nvSpPr>
          <p:cNvPr id="181" name="TextBox 180">
            <a:extLst>
              <a:ext uri="{FF2B5EF4-FFF2-40B4-BE49-F238E27FC236}">
                <a16:creationId xmlns:a16="http://schemas.microsoft.com/office/drawing/2014/main" id="{76954A66-A1D9-47CD-B3F6-1565B3704345}"/>
              </a:ext>
            </a:extLst>
          </p:cNvPr>
          <p:cNvSpPr txBox="1"/>
          <p:nvPr/>
        </p:nvSpPr>
        <p:spPr>
          <a:xfrm>
            <a:off x="3180629" y="3212309"/>
            <a:ext cx="609597" cy="142695"/>
          </a:xfrm>
          <a:prstGeom prst="rect">
            <a:avLst/>
          </a:prstGeom>
          <a:noFill/>
        </p:spPr>
        <p:txBody>
          <a:bodyPr wrap="square" lIns="54000" tIns="54000" rIns="54000" bIns="54000" rtlCol="0" anchor="ctr">
            <a:noAutofit/>
          </a:bodyPr>
          <a:lstStyle/>
          <a:p>
            <a:pPr algn="ctr"/>
            <a:r>
              <a:rPr lang="en-US" sz="800" b="1" dirty="0">
                <a:latin typeface="Arial" panose="020B0604020202020204" pitchFamily="34" charset="0"/>
                <a:cs typeface="Arial" panose="020B0604020202020204" pitchFamily="34" charset="0"/>
              </a:rPr>
              <a:t>SQL</a:t>
            </a:r>
          </a:p>
        </p:txBody>
      </p:sp>
      <p:sp>
        <p:nvSpPr>
          <p:cNvPr id="218" name="Rectangle 217">
            <a:extLst>
              <a:ext uri="{FF2B5EF4-FFF2-40B4-BE49-F238E27FC236}">
                <a16:creationId xmlns:a16="http://schemas.microsoft.com/office/drawing/2014/main" id="{ECD87F5F-BAE4-4B50-A073-074E5CB8D405}"/>
              </a:ext>
            </a:extLst>
          </p:cNvPr>
          <p:cNvSpPr/>
          <p:nvPr/>
        </p:nvSpPr>
        <p:spPr>
          <a:xfrm>
            <a:off x="5676429" y="2670446"/>
            <a:ext cx="714017" cy="717157"/>
          </a:xfrm>
          <a:prstGeom prst="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latin typeface="Arial" panose="020B0604020202020204" pitchFamily="34" charset="0"/>
              <a:cs typeface="Arial" panose="020B0604020202020204" pitchFamily="34" charset="0"/>
            </a:endParaRPr>
          </a:p>
        </p:txBody>
      </p:sp>
      <p:pic>
        <p:nvPicPr>
          <p:cNvPr id="224" name="Picture 2" descr="The Best Way to Learn SQL - Learn to code in 30 Days">
            <a:extLst>
              <a:ext uri="{FF2B5EF4-FFF2-40B4-BE49-F238E27FC236}">
                <a16:creationId xmlns:a16="http://schemas.microsoft.com/office/drawing/2014/main" id="{70E2B691-1825-49E1-8B08-F4342C70B9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20936" y="2758477"/>
            <a:ext cx="780280" cy="409647"/>
          </a:xfrm>
          <a:prstGeom prst="rect">
            <a:avLst/>
          </a:prstGeom>
          <a:noFill/>
          <a:extLst>
            <a:ext uri="{909E8E84-426E-40DD-AFC4-6F175D3DCCD1}">
              <a14:hiddenFill xmlns:a14="http://schemas.microsoft.com/office/drawing/2010/main">
                <a:solidFill>
                  <a:srgbClr val="FFFFFF"/>
                </a:solidFill>
              </a14:hiddenFill>
            </a:ext>
          </a:extLst>
        </p:spPr>
      </p:pic>
      <p:sp>
        <p:nvSpPr>
          <p:cNvPr id="227" name="TextBox 226">
            <a:extLst>
              <a:ext uri="{FF2B5EF4-FFF2-40B4-BE49-F238E27FC236}">
                <a16:creationId xmlns:a16="http://schemas.microsoft.com/office/drawing/2014/main" id="{DAAFDE10-1990-48C2-B168-E83A363F16E8}"/>
              </a:ext>
            </a:extLst>
          </p:cNvPr>
          <p:cNvSpPr txBox="1"/>
          <p:nvPr/>
        </p:nvSpPr>
        <p:spPr>
          <a:xfrm>
            <a:off x="5703455" y="3221384"/>
            <a:ext cx="609597" cy="142695"/>
          </a:xfrm>
          <a:prstGeom prst="rect">
            <a:avLst/>
          </a:prstGeom>
          <a:noFill/>
        </p:spPr>
        <p:txBody>
          <a:bodyPr wrap="square" lIns="54000" tIns="54000" rIns="54000" bIns="54000" rtlCol="0" anchor="ctr">
            <a:noAutofit/>
          </a:bodyPr>
          <a:lstStyle/>
          <a:p>
            <a:pPr algn="ctr"/>
            <a:r>
              <a:rPr lang="en-US" sz="800" b="1" dirty="0">
                <a:latin typeface="Arial" panose="020B0604020202020204" pitchFamily="34" charset="0"/>
                <a:cs typeface="Arial" panose="020B0604020202020204" pitchFamily="34" charset="0"/>
              </a:rPr>
              <a:t>SQL</a:t>
            </a:r>
          </a:p>
        </p:txBody>
      </p:sp>
      <p:sp>
        <p:nvSpPr>
          <p:cNvPr id="232" name="Rectangle 231">
            <a:extLst>
              <a:ext uri="{FF2B5EF4-FFF2-40B4-BE49-F238E27FC236}">
                <a16:creationId xmlns:a16="http://schemas.microsoft.com/office/drawing/2014/main" id="{10738214-B7A1-45B9-888B-211447A08467}"/>
              </a:ext>
            </a:extLst>
          </p:cNvPr>
          <p:cNvSpPr/>
          <p:nvPr/>
        </p:nvSpPr>
        <p:spPr>
          <a:xfrm>
            <a:off x="10740975" y="2667000"/>
            <a:ext cx="708796" cy="717157"/>
          </a:xfrm>
          <a:prstGeom prst="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latin typeface="Arial" panose="020B0604020202020204" pitchFamily="34" charset="0"/>
              <a:cs typeface="Arial" panose="020B0604020202020204" pitchFamily="34" charset="0"/>
            </a:endParaRPr>
          </a:p>
        </p:txBody>
      </p:sp>
      <p:pic>
        <p:nvPicPr>
          <p:cNvPr id="233" name="Picture 4" descr="Incremental data refresh in Power BI Pro | Cynosure Solutions">
            <a:extLst>
              <a:ext uri="{FF2B5EF4-FFF2-40B4-BE49-F238E27FC236}">
                <a16:creationId xmlns:a16="http://schemas.microsoft.com/office/drawing/2014/main" id="{F6C9CC1B-CF4C-405D-88DD-3324B7EAFBA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6642" t="13275" r="13172" b="12479"/>
          <a:stretch/>
        </p:blipFill>
        <p:spPr bwMode="auto">
          <a:xfrm>
            <a:off x="10949866" y="2811212"/>
            <a:ext cx="318986" cy="337444"/>
          </a:xfrm>
          <a:prstGeom prst="rect">
            <a:avLst/>
          </a:prstGeom>
          <a:noFill/>
          <a:extLst>
            <a:ext uri="{909E8E84-426E-40DD-AFC4-6F175D3DCCD1}">
              <a14:hiddenFill xmlns:a14="http://schemas.microsoft.com/office/drawing/2010/main">
                <a:solidFill>
                  <a:srgbClr val="FFFFFF"/>
                </a:solidFill>
              </a14:hiddenFill>
            </a:ext>
          </a:extLst>
        </p:spPr>
      </p:pic>
      <p:sp>
        <p:nvSpPr>
          <p:cNvPr id="235" name="TextBox 234">
            <a:extLst>
              <a:ext uri="{FF2B5EF4-FFF2-40B4-BE49-F238E27FC236}">
                <a16:creationId xmlns:a16="http://schemas.microsoft.com/office/drawing/2014/main" id="{82ABD728-6EDB-45E4-886F-046D98542C7C}"/>
              </a:ext>
            </a:extLst>
          </p:cNvPr>
          <p:cNvSpPr txBox="1"/>
          <p:nvPr/>
        </p:nvSpPr>
        <p:spPr>
          <a:xfrm>
            <a:off x="10800624" y="3219380"/>
            <a:ext cx="609597" cy="142695"/>
          </a:xfrm>
          <a:prstGeom prst="rect">
            <a:avLst/>
          </a:prstGeom>
          <a:noFill/>
        </p:spPr>
        <p:txBody>
          <a:bodyPr wrap="square" lIns="54000" tIns="54000" rIns="54000" bIns="54000" rtlCol="0" anchor="ctr">
            <a:noAutofit/>
          </a:bodyPr>
          <a:lstStyle/>
          <a:p>
            <a:pPr algn="ctr"/>
            <a:r>
              <a:rPr lang="en-US" sz="800" b="1" dirty="0">
                <a:latin typeface="Arial" panose="020B0604020202020204" pitchFamily="34" charset="0"/>
                <a:cs typeface="Arial" panose="020B0604020202020204" pitchFamily="34" charset="0"/>
              </a:rPr>
              <a:t>PowerBI</a:t>
            </a:r>
          </a:p>
        </p:txBody>
      </p:sp>
      <p:sp>
        <p:nvSpPr>
          <p:cNvPr id="238" name="Rectangle 237">
            <a:extLst>
              <a:ext uri="{FF2B5EF4-FFF2-40B4-BE49-F238E27FC236}">
                <a16:creationId xmlns:a16="http://schemas.microsoft.com/office/drawing/2014/main" id="{D375F5E5-71B8-47BB-89B1-BA6ED1828769}"/>
              </a:ext>
            </a:extLst>
          </p:cNvPr>
          <p:cNvSpPr/>
          <p:nvPr/>
        </p:nvSpPr>
        <p:spPr>
          <a:xfrm>
            <a:off x="3139960" y="4895662"/>
            <a:ext cx="685800" cy="95238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latin typeface="Arial" panose="020B0604020202020204" pitchFamily="34" charset="0"/>
              <a:cs typeface="Arial" panose="020B0604020202020204" pitchFamily="34" charset="0"/>
            </a:endParaRPr>
          </a:p>
        </p:txBody>
      </p:sp>
      <p:cxnSp>
        <p:nvCxnSpPr>
          <p:cNvPr id="239" name="Straight Connector 238">
            <a:extLst>
              <a:ext uri="{FF2B5EF4-FFF2-40B4-BE49-F238E27FC236}">
                <a16:creationId xmlns:a16="http://schemas.microsoft.com/office/drawing/2014/main" id="{B6647A25-2CB4-4067-A9B9-D7782118D663}"/>
              </a:ext>
            </a:extLst>
          </p:cNvPr>
          <p:cNvCxnSpPr/>
          <p:nvPr/>
        </p:nvCxnSpPr>
        <p:spPr>
          <a:xfrm>
            <a:off x="3139960" y="5910475"/>
            <a:ext cx="6858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CCA6F3D7-EB58-4F9F-A1B9-AC74E18705D1}"/>
              </a:ext>
            </a:extLst>
          </p:cNvPr>
          <p:cNvCxnSpPr/>
          <p:nvPr/>
        </p:nvCxnSpPr>
        <p:spPr>
          <a:xfrm>
            <a:off x="3139960" y="4859765"/>
            <a:ext cx="6858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1" name="TextBox 240">
            <a:extLst>
              <a:ext uri="{FF2B5EF4-FFF2-40B4-BE49-F238E27FC236}">
                <a16:creationId xmlns:a16="http://schemas.microsoft.com/office/drawing/2014/main" id="{BCA0C294-8A0A-402A-88AF-BE8755456A06}"/>
              </a:ext>
            </a:extLst>
          </p:cNvPr>
          <p:cNvSpPr txBox="1"/>
          <p:nvPr/>
        </p:nvSpPr>
        <p:spPr>
          <a:xfrm>
            <a:off x="3139960" y="5361835"/>
            <a:ext cx="685800" cy="486213"/>
          </a:xfrm>
          <a:prstGeom prst="rect">
            <a:avLst/>
          </a:prstGeom>
          <a:noFill/>
        </p:spPr>
        <p:txBody>
          <a:bodyPr wrap="square" lIns="54000" tIns="54000" rIns="54000" bIns="54000" rtlCol="0">
            <a:noAutofit/>
          </a:bodyPr>
          <a:lstStyle/>
          <a:p>
            <a:pPr algn="ctr"/>
            <a:r>
              <a:rPr lang="en-US" sz="900" b="1" dirty="0">
                <a:latin typeface="Arial" panose="020B0604020202020204" pitchFamily="34" charset="0"/>
                <a:cs typeface="Arial" panose="020B0604020202020204" pitchFamily="34" charset="0"/>
              </a:rPr>
              <a:t>Data Integrity &amp; Quality</a:t>
            </a:r>
          </a:p>
        </p:txBody>
      </p:sp>
      <p:sp>
        <p:nvSpPr>
          <p:cNvPr id="242" name="Freeform 6">
            <a:extLst>
              <a:ext uri="{FF2B5EF4-FFF2-40B4-BE49-F238E27FC236}">
                <a16:creationId xmlns:a16="http://schemas.microsoft.com/office/drawing/2014/main" id="{21E7633F-09C0-4DD2-BD57-BD0B422A9BC0}"/>
              </a:ext>
            </a:extLst>
          </p:cNvPr>
          <p:cNvSpPr>
            <a:spLocks noEditPoints="1"/>
          </p:cNvSpPr>
          <p:nvPr/>
        </p:nvSpPr>
        <p:spPr bwMode="auto">
          <a:xfrm>
            <a:off x="3344877" y="4961975"/>
            <a:ext cx="295443" cy="373197"/>
          </a:xfrm>
          <a:custGeom>
            <a:avLst/>
            <a:gdLst>
              <a:gd name="T0" fmla="*/ 32 w 981"/>
              <a:gd name="T1" fmla="*/ 1145 h 1264"/>
              <a:gd name="T2" fmla="*/ 164 w 981"/>
              <a:gd name="T3" fmla="*/ 1132 h 1264"/>
              <a:gd name="T4" fmla="*/ 231 w 981"/>
              <a:gd name="T5" fmla="*/ 1246 h 1264"/>
              <a:gd name="T6" fmla="*/ 254 w 981"/>
              <a:gd name="T7" fmla="*/ 1259 h 1264"/>
              <a:gd name="T8" fmla="*/ 256 w 981"/>
              <a:gd name="T9" fmla="*/ 1258 h 1264"/>
              <a:gd name="T10" fmla="*/ 278 w 981"/>
              <a:gd name="T11" fmla="*/ 1243 h 1264"/>
              <a:gd name="T12" fmla="*/ 438 w 981"/>
              <a:gd name="T13" fmla="*/ 861 h 1264"/>
              <a:gd name="T14" fmla="*/ 544 w 981"/>
              <a:gd name="T15" fmla="*/ 862 h 1264"/>
              <a:gd name="T16" fmla="*/ 706 w 981"/>
              <a:gd name="T17" fmla="*/ 1248 h 1264"/>
              <a:gd name="T18" fmla="*/ 729 w 981"/>
              <a:gd name="T19" fmla="*/ 1264 h 1264"/>
              <a:gd name="T20" fmla="*/ 731 w 981"/>
              <a:gd name="T21" fmla="*/ 1264 h 1264"/>
              <a:gd name="T22" fmla="*/ 753 w 981"/>
              <a:gd name="T23" fmla="*/ 1251 h 1264"/>
              <a:gd name="T24" fmla="*/ 820 w 981"/>
              <a:gd name="T25" fmla="*/ 1137 h 1264"/>
              <a:gd name="T26" fmla="*/ 952 w 981"/>
              <a:gd name="T27" fmla="*/ 1151 h 1264"/>
              <a:gd name="T28" fmla="*/ 981 w 981"/>
              <a:gd name="T29" fmla="*/ 1127 h 1264"/>
              <a:gd name="T30" fmla="*/ 979 w 981"/>
              <a:gd name="T31" fmla="*/ 1115 h 1264"/>
              <a:gd name="T32" fmla="*/ 811 w 981"/>
              <a:gd name="T33" fmla="*/ 717 h 1264"/>
              <a:gd name="T34" fmla="*/ 756 w 981"/>
              <a:gd name="T35" fmla="*/ 143 h 1264"/>
              <a:gd name="T36" fmla="*/ 183 w 981"/>
              <a:gd name="T37" fmla="*/ 198 h 1264"/>
              <a:gd name="T38" fmla="*/ 175 w 981"/>
              <a:gd name="T39" fmla="*/ 707 h 1264"/>
              <a:gd name="T40" fmla="*/ 174 w 981"/>
              <a:gd name="T41" fmla="*/ 709 h 1264"/>
              <a:gd name="T42" fmla="*/ 6 w 981"/>
              <a:gd name="T43" fmla="*/ 1109 h 1264"/>
              <a:gd name="T44" fmla="*/ 20 w 981"/>
              <a:gd name="T45" fmla="*/ 1143 h 1264"/>
              <a:gd name="T46" fmla="*/ 32 w 981"/>
              <a:gd name="T47" fmla="*/ 1145 h 1264"/>
              <a:gd name="T48" fmla="*/ 809 w 981"/>
              <a:gd name="T49" fmla="*/ 1084 h 1264"/>
              <a:gd name="T50" fmla="*/ 784 w 981"/>
              <a:gd name="T51" fmla="*/ 1096 h 1264"/>
              <a:gd name="T52" fmla="*/ 735 w 981"/>
              <a:gd name="T53" fmla="*/ 1180 h 1264"/>
              <a:gd name="T54" fmla="*/ 597 w 981"/>
              <a:gd name="T55" fmla="*/ 853 h 1264"/>
              <a:gd name="T56" fmla="*/ 772 w 981"/>
              <a:gd name="T57" fmla="*/ 758 h 1264"/>
              <a:gd name="T58" fmla="*/ 913 w 981"/>
              <a:gd name="T59" fmla="*/ 1094 h 1264"/>
              <a:gd name="T60" fmla="*/ 809 w 981"/>
              <a:gd name="T61" fmla="*/ 1084 h 1264"/>
              <a:gd name="T62" fmla="*/ 497 w 981"/>
              <a:gd name="T63" fmla="*/ 104 h 1264"/>
              <a:gd name="T64" fmla="*/ 852 w 981"/>
              <a:gd name="T65" fmla="*/ 459 h 1264"/>
              <a:gd name="T66" fmla="*/ 497 w 981"/>
              <a:gd name="T67" fmla="*/ 813 h 1264"/>
              <a:gd name="T68" fmla="*/ 142 w 981"/>
              <a:gd name="T69" fmla="*/ 458 h 1264"/>
              <a:gd name="T70" fmla="*/ 497 w 981"/>
              <a:gd name="T71" fmla="*/ 104 h 1264"/>
              <a:gd name="T72" fmla="*/ 213 w 981"/>
              <a:gd name="T73" fmla="*/ 750 h 1264"/>
              <a:gd name="T74" fmla="*/ 386 w 981"/>
              <a:gd name="T75" fmla="*/ 850 h 1264"/>
              <a:gd name="T76" fmla="*/ 250 w 981"/>
              <a:gd name="T77" fmla="*/ 1174 h 1264"/>
              <a:gd name="T78" fmla="*/ 200 w 981"/>
              <a:gd name="T79" fmla="*/ 1091 h 1264"/>
              <a:gd name="T80" fmla="*/ 175 w 981"/>
              <a:gd name="T81" fmla="*/ 1078 h 1264"/>
              <a:gd name="T82" fmla="*/ 71 w 981"/>
              <a:gd name="T83" fmla="*/ 1089 h 1264"/>
              <a:gd name="T84" fmla="*/ 213 w 981"/>
              <a:gd name="T85" fmla="*/ 750 h 1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81" h="1264">
                <a:moveTo>
                  <a:pt x="32" y="1145"/>
                </a:moveTo>
                <a:cubicBezTo>
                  <a:pt x="164" y="1132"/>
                  <a:pt x="164" y="1132"/>
                  <a:pt x="164" y="1132"/>
                </a:cubicBezTo>
                <a:cubicBezTo>
                  <a:pt x="231" y="1246"/>
                  <a:pt x="231" y="1246"/>
                  <a:pt x="231" y="1246"/>
                </a:cubicBezTo>
                <a:cubicBezTo>
                  <a:pt x="236" y="1254"/>
                  <a:pt x="245" y="1259"/>
                  <a:pt x="254" y="1259"/>
                </a:cubicBezTo>
                <a:cubicBezTo>
                  <a:pt x="254" y="1259"/>
                  <a:pt x="255" y="1259"/>
                  <a:pt x="256" y="1258"/>
                </a:cubicBezTo>
                <a:cubicBezTo>
                  <a:pt x="265" y="1258"/>
                  <a:pt x="274" y="1252"/>
                  <a:pt x="278" y="1243"/>
                </a:cubicBezTo>
                <a:cubicBezTo>
                  <a:pt x="438" y="861"/>
                  <a:pt x="438" y="861"/>
                  <a:pt x="438" y="861"/>
                </a:cubicBezTo>
                <a:cubicBezTo>
                  <a:pt x="474" y="866"/>
                  <a:pt x="509" y="867"/>
                  <a:pt x="544" y="862"/>
                </a:cubicBezTo>
                <a:cubicBezTo>
                  <a:pt x="706" y="1248"/>
                  <a:pt x="706" y="1248"/>
                  <a:pt x="706" y="1248"/>
                </a:cubicBezTo>
                <a:cubicBezTo>
                  <a:pt x="710" y="1257"/>
                  <a:pt x="719" y="1263"/>
                  <a:pt x="729" y="1264"/>
                </a:cubicBezTo>
                <a:cubicBezTo>
                  <a:pt x="729" y="1264"/>
                  <a:pt x="730" y="1264"/>
                  <a:pt x="731" y="1264"/>
                </a:cubicBezTo>
                <a:cubicBezTo>
                  <a:pt x="740" y="1264"/>
                  <a:pt x="748" y="1259"/>
                  <a:pt x="753" y="1251"/>
                </a:cubicBezTo>
                <a:cubicBezTo>
                  <a:pt x="820" y="1137"/>
                  <a:pt x="820" y="1137"/>
                  <a:pt x="820" y="1137"/>
                </a:cubicBezTo>
                <a:cubicBezTo>
                  <a:pt x="952" y="1151"/>
                  <a:pt x="952" y="1151"/>
                  <a:pt x="952" y="1151"/>
                </a:cubicBezTo>
                <a:cubicBezTo>
                  <a:pt x="966" y="1152"/>
                  <a:pt x="979" y="1142"/>
                  <a:pt x="981" y="1127"/>
                </a:cubicBezTo>
                <a:cubicBezTo>
                  <a:pt x="981" y="1123"/>
                  <a:pt x="980" y="1119"/>
                  <a:pt x="979" y="1115"/>
                </a:cubicBezTo>
                <a:cubicBezTo>
                  <a:pt x="811" y="717"/>
                  <a:pt x="811" y="717"/>
                  <a:pt x="811" y="717"/>
                </a:cubicBezTo>
                <a:cubicBezTo>
                  <a:pt x="954" y="543"/>
                  <a:pt x="930" y="286"/>
                  <a:pt x="756" y="143"/>
                </a:cubicBezTo>
                <a:cubicBezTo>
                  <a:pt x="583" y="0"/>
                  <a:pt x="326" y="25"/>
                  <a:pt x="183" y="198"/>
                </a:cubicBezTo>
                <a:cubicBezTo>
                  <a:pt x="62" y="345"/>
                  <a:pt x="59" y="556"/>
                  <a:pt x="175" y="707"/>
                </a:cubicBezTo>
                <a:cubicBezTo>
                  <a:pt x="175" y="708"/>
                  <a:pt x="174" y="708"/>
                  <a:pt x="174" y="709"/>
                </a:cubicBezTo>
                <a:cubicBezTo>
                  <a:pt x="6" y="1109"/>
                  <a:pt x="6" y="1109"/>
                  <a:pt x="6" y="1109"/>
                </a:cubicBezTo>
                <a:cubicBezTo>
                  <a:pt x="0" y="1122"/>
                  <a:pt x="6" y="1138"/>
                  <a:pt x="20" y="1143"/>
                </a:cubicBezTo>
                <a:cubicBezTo>
                  <a:pt x="24" y="1145"/>
                  <a:pt x="28" y="1146"/>
                  <a:pt x="32" y="1145"/>
                </a:cubicBezTo>
                <a:close/>
                <a:moveTo>
                  <a:pt x="809" y="1084"/>
                </a:moveTo>
                <a:cubicBezTo>
                  <a:pt x="799" y="1083"/>
                  <a:pt x="789" y="1088"/>
                  <a:pt x="784" y="1096"/>
                </a:cubicBezTo>
                <a:cubicBezTo>
                  <a:pt x="735" y="1180"/>
                  <a:pt x="735" y="1180"/>
                  <a:pt x="735" y="1180"/>
                </a:cubicBezTo>
                <a:cubicBezTo>
                  <a:pt x="597" y="853"/>
                  <a:pt x="597" y="853"/>
                  <a:pt x="597" y="853"/>
                </a:cubicBezTo>
                <a:cubicBezTo>
                  <a:pt x="662" y="836"/>
                  <a:pt x="722" y="803"/>
                  <a:pt x="772" y="758"/>
                </a:cubicBezTo>
                <a:cubicBezTo>
                  <a:pt x="913" y="1094"/>
                  <a:pt x="913" y="1094"/>
                  <a:pt x="913" y="1094"/>
                </a:cubicBezTo>
                <a:lnTo>
                  <a:pt x="809" y="1084"/>
                </a:lnTo>
                <a:close/>
                <a:moveTo>
                  <a:pt x="497" y="104"/>
                </a:moveTo>
                <a:cubicBezTo>
                  <a:pt x="693" y="104"/>
                  <a:pt x="852" y="263"/>
                  <a:pt x="852" y="459"/>
                </a:cubicBezTo>
                <a:cubicBezTo>
                  <a:pt x="852" y="654"/>
                  <a:pt x="693" y="813"/>
                  <a:pt x="497" y="813"/>
                </a:cubicBezTo>
                <a:cubicBezTo>
                  <a:pt x="301" y="813"/>
                  <a:pt x="142" y="654"/>
                  <a:pt x="142" y="458"/>
                </a:cubicBezTo>
                <a:cubicBezTo>
                  <a:pt x="142" y="263"/>
                  <a:pt x="301" y="104"/>
                  <a:pt x="497" y="104"/>
                </a:cubicBezTo>
                <a:close/>
                <a:moveTo>
                  <a:pt x="213" y="750"/>
                </a:moveTo>
                <a:cubicBezTo>
                  <a:pt x="262" y="797"/>
                  <a:pt x="321" y="831"/>
                  <a:pt x="386" y="850"/>
                </a:cubicBezTo>
                <a:cubicBezTo>
                  <a:pt x="250" y="1174"/>
                  <a:pt x="250" y="1174"/>
                  <a:pt x="250" y="1174"/>
                </a:cubicBezTo>
                <a:cubicBezTo>
                  <a:pt x="200" y="1091"/>
                  <a:pt x="200" y="1091"/>
                  <a:pt x="200" y="1091"/>
                </a:cubicBezTo>
                <a:cubicBezTo>
                  <a:pt x="195" y="1082"/>
                  <a:pt x="185" y="1077"/>
                  <a:pt x="175" y="1078"/>
                </a:cubicBezTo>
                <a:cubicBezTo>
                  <a:pt x="71" y="1089"/>
                  <a:pt x="71" y="1089"/>
                  <a:pt x="71" y="1089"/>
                </a:cubicBezTo>
                <a:lnTo>
                  <a:pt x="213" y="7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b="1">
              <a:latin typeface="Arial" panose="020B0604020202020204" pitchFamily="34" charset="0"/>
              <a:cs typeface="Arial" panose="020B0604020202020204" pitchFamily="34" charset="0"/>
            </a:endParaRPr>
          </a:p>
        </p:txBody>
      </p:sp>
      <p:sp>
        <p:nvSpPr>
          <p:cNvPr id="243" name="Rectangle 242">
            <a:extLst>
              <a:ext uri="{FF2B5EF4-FFF2-40B4-BE49-F238E27FC236}">
                <a16:creationId xmlns:a16="http://schemas.microsoft.com/office/drawing/2014/main" id="{715A3E47-7AB0-421E-9FD2-E989DB0ADB8C}"/>
              </a:ext>
            </a:extLst>
          </p:cNvPr>
          <p:cNvSpPr/>
          <p:nvPr/>
        </p:nvSpPr>
        <p:spPr>
          <a:xfrm>
            <a:off x="2567895" y="6119353"/>
            <a:ext cx="1851977" cy="790127"/>
          </a:xfrm>
          <a:prstGeom prst="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sz="900" dirty="0">
                <a:solidFill>
                  <a:schemeClr val="tx1"/>
                </a:solidFill>
                <a:latin typeface="Arial" panose="020B0604020202020204" pitchFamily="34" charset="0"/>
                <a:cs typeface="Arial" panose="020B0604020202020204" pitchFamily="34" charset="0"/>
              </a:rPr>
              <a:t>Analyze the data points for any missing information, format of the data points, consistency and disparity</a:t>
            </a:r>
          </a:p>
        </p:txBody>
      </p:sp>
      <p:sp>
        <p:nvSpPr>
          <p:cNvPr id="244" name="Rectangle 243">
            <a:extLst>
              <a:ext uri="{FF2B5EF4-FFF2-40B4-BE49-F238E27FC236}">
                <a16:creationId xmlns:a16="http://schemas.microsoft.com/office/drawing/2014/main" id="{53C85906-3C91-410C-8BEB-4BFA24B6EA1F}"/>
              </a:ext>
            </a:extLst>
          </p:cNvPr>
          <p:cNvSpPr/>
          <p:nvPr/>
        </p:nvSpPr>
        <p:spPr>
          <a:xfrm>
            <a:off x="8215570" y="4895661"/>
            <a:ext cx="685800" cy="95238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latin typeface="Arial" panose="020B0604020202020204" pitchFamily="34" charset="0"/>
              <a:cs typeface="Arial" panose="020B0604020202020204" pitchFamily="34" charset="0"/>
            </a:endParaRPr>
          </a:p>
        </p:txBody>
      </p:sp>
      <p:cxnSp>
        <p:nvCxnSpPr>
          <p:cNvPr id="245" name="Straight Connector 244">
            <a:extLst>
              <a:ext uri="{FF2B5EF4-FFF2-40B4-BE49-F238E27FC236}">
                <a16:creationId xmlns:a16="http://schemas.microsoft.com/office/drawing/2014/main" id="{93B9B749-AAD4-409D-BB8D-12C399B7965D}"/>
              </a:ext>
            </a:extLst>
          </p:cNvPr>
          <p:cNvCxnSpPr/>
          <p:nvPr/>
        </p:nvCxnSpPr>
        <p:spPr>
          <a:xfrm>
            <a:off x="8215570" y="5910474"/>
            <a:ext cx="6858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96A4205E-2D43-4DD5-877F-B43804473EE9}"/>
              </a:ext>
            </a:extLst>
          </p:cNvPr>
          <p:cNvCxnSpPr/>
          <p:nvPr/>
        </p:nvCxnSpPr>
        <p:spPr>
          <a:xfrm>
            <a:off x="8215570" y="4859765"/>
            <a:ext cx="6858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7" name="TextBox 246">
            <a:extLst>
              <a:ext uri="{FF2B5EF4-FFF2-40B4-BE49-F238E27FC236}">
                <a16:creationId xmlns:a16="http://schemas.microsoft.com/office/drawing/2014/main" id="{F42F3DC7-EB1F-4864-8AC9-F6B41AB0BEE2}"/>
              </a:ext>
            </a:extLst>
          </p:cNvPr>
          <p:cNvSpPr txBox="1"/>
          <p:nvPr/>
        </p:nvSpPr>
        <p:spPr>
          <a:xfrm>
            <a:off x="8215570" y="5361834"/>
            <a:ext cx="685800" cy="486213"/>
          </a:xfrm>
          <a:prstGeom prst="rect">
            <a:avLst/>
          </a:prstGeom>
          <a:noFill/>
        </p:spPr>
        <p:txBody>
          <a:bodyPr wrap="square" lIns="54000" tIns="54000" rIns="54000" bIns="54000" rtlCol="0">
            <a:noAutofit/>
          </a:bodyPr>
          <a:lstStyle/>
          <a:p>
            <a:pPr algn="ctr"/>
            <a:r>
              <a:rPr lang="en-US" sz="900" b="1" dirty="0">
                <a:latin typeface="Arial" panose="020B0604020202020204" pitchFamily="34" charset="0"/>
                <a:cs typeface="Arial" panose="020B0604020202020204" pitchFamily="34" charset="0"/>
              </a:rPr>
              <a:t>Python Scripts</a:t>
            </a:r>
          </a:p>
        </p:txBody>
      </p:sp>
      <p:grpSp>
        <p:nvGrpSpPr>
          <p:cNvPr id="248" name="Group 247">
            <a:extLst>
              <a:ext uri="{FF2B5EF4-FFF2-40B4-BE49-F238E27FC236}">
                <a16:creationId xmlns:a16="http://schemas.microsoft.com/office/drawing/2014/main" id="{475644CE-0FCE-4352-A738-58AB1545C59E}"/>
              </a:ext>
            </a:extLst>
          </p:cNvPr>
          <p:cNvGrpSpPr/>
          <p:nvPr/>
        </p:nvGrpSpPr>
        <p:grpSpPr>
          <a:xfrm>
            <a:off x="8414226" y="4972890"/>
            <a:ext cx="303429" cy="289883"/>
            <a:chOff x="5097776" y="1327121"/>
            <a:chExt cx="507183" cy="484540"/>
          </a:xfrm>
        </p:grpSpPr>
        <p:sp>
          <p:nvSpPr>
            <p:cNvPr id="249" name="Freeform 42">
              <a:extLst>
                <a:ext uri="{FF2B5EF4-FFF2-40B4-BE49-F238E27FC236}">
                  <a16:creationId xmlns:a16="http://schemas.microsoft.com/office/drawing/2014/main" id="{B03A1B3C-B1EF-4DE3-BB20-2ABE4D23947F}"/>
                </a:ext>
              </a:extLst>
            </p:cNvPr>
            <p:cNvSpPr>
              <a:spLocks/>
            </p:cNvSpPr>
            <p:nvPr/>
          </p:nvSpPr>
          <p:spPr bwMode="auto">
            <a:xfrm>
              <a:off x="5161821" y="1327121"/>
              <a:ext cx="113857" cy="113857"/>
            </a:xfrm>
            <a:custGeom>
              <a:avLst/>
              <a:gdLst>
                <a:gd name="T0" fmla="*/ 440 w 879"/>
                <a:gd name="T1" fmla="*/ 0 h 879"/>
                <a:gd name="T2" fmla="*/ 494 w 879"/>
                <a:gd name="T3" fmla="*/ 2 h 879"/>
                <a:gd name="T4" fmla="*/ 548 w 879"/>
                <a:gd name="T5" fmla="*/ 13 h 879"/>
                <a:gd name="T6" fmla="*/ 598 w 879"/>
                <a:gd name="T7" fmla="*/ 28 h 879"/>
                <a:gd name="T8" fmla="*/ 646 w 879"/>
                <a:gd name="T9" fmla="*/ 51 h 879"/>
                <a:gd name="T10" fmla="*/ 691 w 879"/>
                <a:gd name="T11" fmla="*/ 78 h 879"/>
                <a:gd name="T12" fmla="*/ 731 w 879"/>
                <a:gd name="T13" fmla="*/ 111 h 879"/>
                <a:gd name="T14" fmla="*/ 768 w 879"/>
                <a:gd name="T15" fmla="*/ 148 h 879"/>
                <a:gd name="T16" fmla="*/ 801 w 879"/>
                <a:gd name="T17" fmla="*/ 188 h 879"/>
                <a:gd name="T18" fmla="*/ 828 w 879"/>
                <a:gd name="T19" fmla="*/ 232 h 879"/>
                <a:gd name="T20" fmla="*/ 849 w 879"/>
                <a:gd name="T21" fmla="*/ 280 h 879"/>
                <a:gd name="T22" fmla="*/ 866 w 879"/>
                <a:gd name="T23" fmla="*/ 331 h 879"/>
                <a:gd name="T24" fmla="*/ 876 w 879"/>
                <a:gd name="T25" fmla="*/ 383 h 879"/>
                <a:gd name="T26" fmla="*/ 879 w 879"/>
                <a:gd name="T27" fmla="*/ 439 h 879"/>
                <a:gd name="T28" fmla="*/ 876 w 879"/>
                <a:gd name="T29" fmla="*/ 494 h 879"/>
                <a:gd name="T30" fmla="*/ 866 w 879"/>
                <a:gd name="T31" fmla="*/ 548 h 879"/>
                <a:gd name="T32" fmla="*/ 849 w 879"/>
                <a:gd name="T33" fmla="*/ 598 h 879"/>
                <a:gd name="T34" fmla="*/ 828 w 879"/>
                <a:gd name="T35" fmla="*/ 646 h 879"/>
                <a:gd name="T36" fmla="*/ 801 w 879"/>
                <a:gd name="T37" fmla="*/ 691 h 879"/>
                <a:gd name="T38" fmla="*/ 768 w 879"/>
                <a:gd name="T39" fmla="*/ 731 h 879"/>
                <a:gd name="T40" fmla="*/ 731 w 879"/>
                <a:gd name="T41" fmla="*/ 768 h 879"/>
                <a:gd name="T42" fmla="*/ 691 w 879"/>
                <a:gd name="T43" fmla="*/ 800 h 879"/>
                <a:gd name="T44" fmla="*/ 646 w 879"/>
                <a:gd name="T45" fmla="*/ 828 h 879"/>
                <a:gd name="T46" fmla="*/ 598 w 879"/>
                <a:gd name="T47" fmla="*/ 849 h 879"/>
                <a:gd name="T48" fmla="*/ 548 w 879"/>
                <a:gd name="T49" fmla="*/ 866 h 879"/>
                <a:gd name="T50" fmla="*/ 494 w 879"/>
                <a:gd name="T51" fmla="*/ 875 h 879"/>
                <a:gd name="T52" fmla="*/ 440 w 879"/>
                <a:gd name="T53" fmla="*/ 879 h 879"/>
                <a:gd name="T54" fmla="*/ 385 w 879"/>
                <a:gd name="T55" fmla="*/ 875 h 879"/>
                <a:gd name="T56" fmla="*/ 331 w 879"/>
                <a:gd name="T57" fmla="*/ 866 h 879"/>
                <a:gd name="T58" fmla="*/ 280 w 879"/>
                <a:gd name="T59" fmla="*/ 849 h 879"/>
                <a:gd name="T60" fmla="*/ 232 w 879"/>
                <a:gd name="T61" fmla="*/ 828 h 879"/>
                <a:gd name="T62" fmla="*/ 188 w 879"/>
                <a:gd name="T63" fmla="*/ 800 h 879"/>
                <a:gd name="T64" fmla="*/ 148 w 879"/>
                <a:gd name="T65" fmla="*/ 768 h 879"/>
                <a:gd name="T66" fmla="*/ 111 w 879"/>
                <a:gd name="T67" fmla="*/ 731 h 879"/>
                <a:gd name="T68" fmla="*/ 79 w 879"/>
                <a:gd name="T69" fmla="*/ 691 h 879"/>
                <a:gd name="T70" fmla="*/ 51 w 879"/>
                <a:gd name="T71" fmla="*/ 646 h 879"/>
                <a:gd name="T72" fmla="*/ 29 w 879"/>
                <a:gd name="T73" fmla="*/ 598 h 879"/>
                <a:gd name="T74" fmla="*/ 13 w 879"/>
                <a:gd name="T75" fmla="*/ 548 h 879"/>
                <a:gd name="T76" fmla="*/ 3 w 879"/>
                <a:gd name="T77" fmla="*/ 494 h 879"/>
                <a:gd name="T78" fmla="*/ 0 w 879"/>
                <a:gd name="T79" fmla="*/ 439 h 879"/>
                <a:gd name="T80" fmla="*/ 3 w 879"/>
                <a:gd name="T81" fmla="*/ 383 h 879"/>
                <a:gd name="T82" fmla="*/ 13 w 879"/>
                <a:gd name="T83" fmla="*/ 331 h 879"/>
                <a:gd name="T84" fmla="*/ 29 w 879"/>
                <a:gd name="T85" fmla="*/ 280 h 879"/>
                <a:gd name="T86" fmla="*/ 51 w 879"/>
                <a:gd name="T87" fmla="*/ 232 h 879"/>
                <a:gd name="T88" fmla="*/ 79 w 879"/>
                <a:gd name="T89" fmla="*/ 188 h 879"/>
                <a:gd name="T90" fmla="*/ 111 w 879"/>
                <a:gd name="T91" fmla="*/ 148 h 879"/>
                <a:gd name="T92" fmla="*/ 148 w 879"/>
                <a:gd name="T93" fmla="*/ 111 h 879"/>
                <a:gd name="T94" fmla="*/ 188 w 879"/>
                <a:gd name="T95" fmla="*/ 78 h 879"/>
                <a:gd name="T96" fmla="*/ 232 w 879"/>
                <a:gd name="T97" fmla="*/ 51 h 879"/>
                <a:gd name="T98" fmla="*/ 280 w 879"/>
                <a:gd name="T99" fmla="*/ 28 h 879"/>
                <a:gd name="T100" fmla="*/ 331 w 879"/>
                <a:gd name="T101" fmla="*/ 13 h 879"/>
                <a:gd name="T102" fmla="*/ 385 w 879"/>
                <a:gd name="T103" fmla="*/ 2 h 879"/>
                <a:gd name="T104" fmla="*/ 440 w 879"/>
                <a:gd name="T105" fmla="*/ 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9" h="879">
                  <a:moveTo>
                    <a:pt x="440" y="0"/>
                  </a:moveTo>
                  <a:lnTo>
                    <a:pt x="494" y="2"/>
                  </a:lnTo>
                  <a:lnTo>
                    <a:pt x="548" y="13"/>
                  </a:lnTo>
                  <a:lnTo>
                    <a:pt x="598" y="28"/>
                  </a:lnTo>
                  <a:lnTo>
                    <a:pt x="646" y="51"/>
                  </a:lnTo>
                  <a:lnTo>
                    <a:pt x="691" y="78"/>
                  </a:lnTo>
                  <a:lnTo>
                    <a:pt x="731" y="111"/>
                  </a:lnTo>
                  <a:lnTo>
                    <a:pt x="768" y="148"/>
                  </a:lnTo>
                  <a:lnTo>
                    <a:pt x="801" y="188"/>
                  </a:lnTo>
                  <a:lnTo>
                    <a:pt x="828" y="232"/>
                  </a:lnTo>
                  <a:lnTo>
                    <a:pt x="849" y="280"/>
                  </a:lnTo>
                  <a:lnTo>
                    <a:pt x="866" y="331"/>
                  </a:lnTo>
                  <a:lnTo>
                    <a:pt x="876" y="383"/>
                  </a:lnTo>
                  <a:lnTo>
                    <a:pt x="879" y="439"/>
                  </a:lnTo>
                  <a:lnTo>
                    <a:pt x="876" y="494"/>
                  </a:lnTo>
                  <a:lnTo>
                    <a:pt x="866" y="548"/>
                  </a:lnTo>
                  <a:lnTo>
                    <a:pt x="849" y="598"/>
                  </a:lnTo>
                  <a:lnTo>
                    <a:pt x="828" y="646"/>
                  </a:lnTo>
                  <a:lnTo>
                    <a:pt x="801" y="691"/>
                  </a:lnTo>
                  <a:lnTo>
                    <a:pt x="768" y="731"/>
                  </a:lnTo>
                  <a:lnTo>
                    <a:pt x="731" y="768"/>
                  </a:lnTo>
                  <a:lnTo>
                    <a:pt x="691" y="800"/>
                  </a:lnTo>
                  <a:lnTo>
                    <a:pt x="646" y="828"/>
                  </a:lnTo>
                  <a:lnTo>
                    <a:pt x="598" y="849"/>
                  </a:lnTo>
                  <a:lnTo>
                    <a:pt x="548" y="866"/>
                  </a:lnTo>
                  <a:lnTo>
                    <a:pt x="494" y="875"/>
                  </a:lnTo>
                  <a:lnTo>
                    <a:pt x="440" y="879"/>
                  </a:lnTo>
                  <a:lnTo>
                    <a:pt x="385" y="875"/>
                  </a:lnTo>
                  <a:lnTo>
                    <a:pt x="331" y="866"/>
                  </a:lnTo>
                  <a:lnTo>
                    <a:pt x="280" y="849"/>
                  </a:lnTo>
                  <a:lnTo>
                    <a:pt x="232" y="828"/>
                  </a:lnTo>
                  <a:lnTo>
                    <a:pt x="188" y="800"/>
                  </a:lnTo>
                  <a:lnTo>
                    <a:pt x="148" y="768"/>
                  </a:lnTo>
                  <a:lnTo>
                    <a:pt x="111" y="731"/>
                  </a:lnTo>
                  <a:lnTo>
                    <a:pt x="79" y="691"/>
                  </a:lnTo>
                  <a:lnTo>
                    <a:pt x="51" y="646"/>
                  </a:lnTo>
                  <a:lnTo>
                    <a:pt x="29" y="598"/>
                  </a:lnTo>
                  <a:lnTo>
                    <a:pt x="13" y="548"/>
                  </a:lnTo>
                  <a:lnTo>
                    <a:pt x="3" y="494"/>
                  </a:lnTo>
                  <a:lnTo>
                    <a:pt x="0" y="439"/>
                  </a:lnTo>
                  <a:lnTo>
                    <a:pt x="3" y="383"/>
                  </a:lnTo>
                  <a:lnTo>
                    <a:pt x="13" y="331"/>
                  </a:lnTo>
                  <a:lnTo>
                    <a:pt x="29" y="280"/>
                  </a:lnTo>
                  <a:lnTo>
                    <a:pt x="51" y="232"/>
                  </a:lnTo>
                  <a:lnTo>
                    <a:pt x="79" y="188"/>
                  </a:lnTo>
                  <a:lnTo>
                    <a:pt x="111" y="148"/>
                  </a:lnTo>
                  <a:lnTo>
                    <a:pt x="148" y="111"/>
                  </a:lnTo>
                  <a:lnTo>
                    <a:pt x="188" y="78"/>
                  </a:lnTo>
                  <a:lnTo>
                    <a:pt x="232" y="51"/>
                  </a:lnTo>
                  <a:lnTo>
                    <a:pt x="280" y="28"/>
                  </a:lnTo>
                  <a:lnTo>
                    <a:pt x="331" y="13"/>
                  </a:lnTo>
                  <a:lnTo>
                    <a:pt x="385" y="2"/>
                  </a:lnTo>
                  <a:lnTo>
                    <a:pt x="44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tx1">
                    <a:lumMod val="75000"/>
                    <a:lumOff val="25000"/>
                  </a:schemeClr>
                </a:solidFill>
                <a:latin typeface="Arial" panose="020B0604020202020204" pitchFamily="34" charset="0"/>
                <a:cs typeface="Arial" panose="020B0604020202020204" pitchFamily="34" charset="0"/>
              </a:endParaRPr>
            </a:p>
          </p:txBody>
        </p:sp>
        <p:sp>
          <p:nvSpPr>
            <p:cNvPr id="250" name="Freeform 43">
              <a:extLst>
                <a:ext uri="{FF2B5EF4-FFF2-40B4-BE49-F238E27FC236}">
                  <a16:creationId xmlns:a16="http://schemas.microsoft.com/office/drawing/2014/main" id="{E1584CBB-B9AC-429E-B565-F6802C30F950}"/>
                </a:ext>
              </a:extLst>
            </p:cNvPr>
            <p:cNvSpPr>
              <a:spLocks/>
            </p:cNvSpPr>
            <p:nvPr/>
          </p:nvSpPr>
          <p:spPr bwMode="auto">
            <a:xfrm>
              <a:off x="5153411" y="1442272"/>
              <a:ext cx="221245" cy="367448"/>
            </a:xfrm>
            <a:custGeom>
              <a:avLst/>
              <a:gdLst>
                <a:gd name="T0" fmla="*/ 448 w 1709"/>
                <a:gd name="T1" fmla="*/ 3 h 2837"/>
                <a:gd name="T2" fmla="*/ 492 w 1709"/>
                <a:gd name="T3" fmla="*/ 11 h 2837"/>
                <a:gd name="T4" fmla="*/ 544 w 1709"/>
                <a:gd name="T5" fmla="*/ 25 h 2837"/>
                <a:gd name="T6" fmla="*/ 665 w 1709"/>
                <a:gd name="T7" fmla="*/ 90 h 2837"/>
                <a:gd name="T8" fmla="*/ 760 w 1709"/>
                <a:gd name="T9" fmla="*/ 189 h 2837"/>
                <a:gd name="T10" fmla="*/ 846 w 1709"/>
                <a:gd name="T11" fmla="*/ 305 h 2837"/>
                <a:gd name="T12" fmla="*/ 953 w 1709"/>
                <a:gd name="T13" fmla="*/ 440 h 2837"/>
                <a:gd name="T14" fmla="*/ 1045 w 1709"/>
                <a:gd name="T15" fmla="*/ 533 h 2837"/>
                <a:gd name="T16" fmla="*/ 1133 w 1709"/>
                <a:gd name="T17" fmla="*/ 588 h 2837"/>
                <a:gd name="T18" fmla="*/ 1228 w 1709"/>
                <a:gd name="T19" fmla="*/ 607 h 2837"/>
                <a:gd name="T20" fmla="*/ 1339 w 1709"/>
                <a:gd name="T21" fmla="*/ 592 h 2837"/>
                <a:gd name="T22" fmla="*/ 1477 w 1709"/>
                <a:gd name="T23" fmla="*/ 547 h 2837"/>
                <a:gd name="T24" fmla="*/ 1566 w 1709"/>
                <a:gd name="T25" fmla="*/ 538 h 2837"/>
                <a:gd name="T26" fmla="*/ 1645 w 1709"/>
                <a:gd name="T27" fmla="*/ 573 h 2837"/>
                <a:gd name="T28" fmla="*/ 1697 w 1709"/>
                <a:gd name="T29" fmla="*/ 645 h 2837"/>
                <a:gd name="T30" fmla="*/ 1707 w 1709"/>
                <a:gd name="T31" fmla="*/ 734 h 2837"/>
                <a:gd name="T32" fmla="*/ 1671 w 1709"/>
                <a:gd name="T33" fmla="*/ 813 h 2837"/>
                <a:gd name="T34" fmla="*/ 1600 w 1709"/>
                <a:gd name="T35" fmla="*/ 866 h 2837"/>
                <a:gd name="T36" fmla="*/ 1402 w 1709"/>
                <a:gd name="T37" fmla="*/ 926 h 2837"/>
                <a:gd name="T38" fmla="*/ 1230 w 1709"/>
                <a:gd name="T39" fmla="*/ 944 h 2837"/>
                <a:gd name="T40" fmla="*/ 1071 w 1709"/>
                <a:gd name="T41" fmla="*/ 924 h 2837"/>
                <a:gd name="T42" fmla="*/ 931 w 1709"/>
                <a:gd name="T43" fmla="*/ 865 h 2837"/>
                <a:gd name="T44" fmla="*/ 808 w 1709"/>
                <a:gd name="T45" fmla="*/ 777 h 2837"/>
                <a:gd name="T46" fmla="*/ 1158 w 1709"/>
                <a:gd name="T47" fmla="*/ 1257 h 2837"/>
                <a:gd name="T48" fmla="*/ 1262 w 1709"/>
                <a:gd name="T49" fmla="*/ 1287 h 2837"/>
                <a:gd name="T50" fmla="*/ 1336 w 1709"/>
                <a:gd name="T51" fmla="*/ 1364 h 2837"/>
                <a:gd name="T52" fmla="*/ 1495 w 1709"/>
                <a:gd name="T53" fmla="*/ 2612 h 2837"/>
                <a:gd name="T54" fmla="*/ 1478 w 1709"/>
                <a:gd name="T55" fmla="*/ 2715 h 2837"/>
                <a:gd name="T56" fmla="*/ 1415 w 1709"/>
                <a:gd name="T57" fmla="*/ 2796 h 2837"/>
                <a:gd name="T58" fmla="*/ 1317 w 1709"/>
                <a:gd name="T59" fmla="*/ 2836 h 2837"/>
                <a:gd name="T60" fmla="*/ 1229 w 1709"/>
                <a:gd name="T61" fmla="*/ 2826 h 2837"/>
                <a:gd name="T62" fmla="*/ 1148 w 1709"/>
                <a:gd name="T63" fmla="*/ 2775 h 2837"/>
                <a:gd name="T64" fmla="*/ 1101 w 1709"/>
                <a:gd name="T65" fmla="*/ 2692 h 2837"/>
                <a:gd name="T66" fmla="*/ 436 w 1709"/>
                <a:gd name="T67" fmla="*/ 1661 h 2837"/>
                <a:gd name="T68" fmla="*/ 320 w 1709"/>
                <a:gd name="T69" fmla="*/ 1655 h 2837"/>
                <a:gd name="T70" fmla="*/ 200 w 1709"/>
                <a:gd name="T71" fmla="*/ 1616 h 2837"/>
                <a:gd name="T72" fmla="*/ 98 w 1709"/>
                <a:gd name="T73" fmla="*/ 1544 h 2837"/>
                <a:gd name="T74" fmla="*/ 28 w 1709"/>
                <a:gd name="T75" fmla="*/ 1445 h 2837"/>
                <a:gd name="T76" fmla="*/ 0 w 1709"/>
                <a:gd name="T77" fmla="*/ 1322 h 2837"/>
                <a:gd name="T78" fmla="*/ 13 w 1709"/>
                <a:gd name="T79" fmla="*/ 265 h 2837"/>
                <a:gd name="T80" fmla="*/ 70 w 1709"/>
                <a:gd name="T81" fmla="*/ 158 h 2837"/>
                <a:gd name="T82" fmla="*/ 161 w 1709"/>
                <a:gd name="T83" fmla="*/ 77 h 2837"/>
                <a:gd name="T84" fmla="*/ 269 w 1709"/>
                <a:gd name="T85" fmla="*/ 23 h 2837"/>
                <a:gd name="T86" fmla="*/ 310 w 1709"/>
                <a:gd name="T87" fmla="*/ 12 h 2837"/>
                <a:gd name="T88" fmla="*/ 348 w 1709"/>
                <a:gd name="T89" fmla="*/ 5 h 2837"/>
                <a:gd name="T90" fmla="*/ 407 w 1709"/>
                <a:gd name="T91" fmla="*/ 0 h 2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9" h="2837">
                  <a:moveTo>
                    <a:pt x="407" y="0"/>
                  </a:moveTo>
                  <a:lnTo>
                    <a:pt x="428" y="0"/>
                  </a:lnTo>
                  <a:lnTo>
                    <a:pt x="448" y="3"/>
                  </a:lnTo>
                  <a:lnTo>
                    <a:pt x="466" y="5"/>
                  </a:lnTo>
                  <a:lnTo>
                    <a:pt x="480" y="8"/>
                  </a:lnTo>
                  <a:lnTo>
                    <a:pt x="492" y="11"/>
                  </a:lnTo>
                  <a:lnTo>
                    <a:pt x="500" y="12"/>
                  </a:lnTo>
                  <a:lnTo>
                    <a:pt x="503" y="13"/>
                  </a:lnTo>
                  <a:lnTo>
                    <a:pt x="544" y="25"/>
                  </a:lnTo>
                  <a:lnTo>
                    <a:pt x="586" y="43"/>
                  </a:lnTo>
                  <a:lnTo>
                    <a:pt x="627" y="63"/>
                  </a:lnTo>
                  <a:lnTo>
                    <a:pt x="665" y="90"/>
                  </a:lnTo>
                  <a:lnTo>
                    <a:pt x="700" y="118"/>
                  </a:lnTo>
                  <a:lnTo>
                    <a:pt x="733" y="152"/>
                  </a:lnTo>
                  <a:lnTo>
                    <a:pt x="760" y="189"/>
                  </a:lnTo>
                  <a:lnTo>
                    <a:pt x="761" y="191"/>
                  </a:lnTo>
                  <a:lnTo>
                    <a:pt x="805" y="251"/>
                  </a:lnTo>
                  <a:lnTo>
                    <a:pt x="846" y="305"/>
                  </a:lnTo>
                  <a:lnTo>
                    <a:pt x="884" y="355"/>
                  </a:lnTo>
                  <a:lnTo>
                    <a:pt x="919" y="399"/>
                  </a:lnTo>
                  <a:lnTo>
                    <a:pt x="953" y="440"/>
                  </a:lnTo>
                  <a:lnTo>
                    <a:pt x="985" y="476"/>
                  </a:lnTo>
                  <a:lnTo>
                    <a:pt x="1015" y="507"/>
                  </a:lnTo>
                  <a:lnTo>
                    <a:pt x="1045" y="533"/>
                  </a:lnTo>
                  <a:lnTo>
                    <a:pt x="1074" y="556"/>
                  </a:lnTo>
                  <a:lnTo>
                    <a:pt x="1104" y="573"/>
                  </a:lnTo>
                  <a:lnTo>
                    <a:pt x="1133" y="588"/>
                  </a:lnTo>
                  <a:lnTo>
                    <a:pt x="1164" y="598"/>
                  </a:lnTo>
                  <a:lnTo>
                    <a:pt x="1195" y="604"/>
                  </a:lnTo>
                  <a:lnTo>
                    <a:pt x="1228" y="607"/>
                  </a:lnTo>
                  <a:lnTo>
                    <a:pt x="1262" y="606"/>
                  </a:lnTo>
                  <a:lnTo>
                    <a:pt x="1299" y="601"/>
                  </a:lnTo>
                  <a:lnTo>
                    <a:pt x="1339" y="592"/>
                  </a:lnTo>
                  <a:lnTo>
                    <a:pt x="1382" y="581"/>
                  </a:lnTo>
                  <a:lnTo>
                    <a:pt x="1427" y="565"/>
                  </a:lnTo>
                  <a:lnTo>
                    <a:pt x="1477" y="547"/>
                  </a:lnTo>
                  <a:lnTo>
                    <a:pt x="1507" y="539"/>
                  </a:lnTo>
                  <a:lnTo>
                    <a:pt x="1536" y="535"/>
                  </a:lnTo>
                  <a:lnTo>
                    <a:pt x="1566" y="538"/>
                  </a:lnTo>
                  <a:lnTo>
                    <a:pt x="1594" y="545"/>
                  </a:lnTo>
                  <a:lnTo>
                    <a:pt x="1621" y="557"/>
                  </a:lnTo>
                  <a:lnTo>
                    <a:pt x="1645" y="573"/>
                  </a:lnTo>
                  <a:lnTo>
                    <a:pt x="1666" y="594"/>
                  </a:lnTo>
                  <a:lnTo>
                    <a:pt x="1684" y="617"/>
                  </a:lnTo>
                  <a:lnTo>
                    <a:pt x="1697" y="645"/>
                  </a:lnTo>
                  <a:lnTo>
                    <a:pt x="1705" y="675"/>
                  </a:lnTo>
                  <a:lnTo>
                    <a:pt x="1709" y="704"/>
                  </a:lnTo>
                  <a:lnTo>
                    <a:pt x="1707" y="734"/>
                  </a:lnTo>
                  <a:lnTo>
                    <a:pt x="1700" y="763"/>
                  </a:lnTo>
                  <a:lnTo>
                    <a:pt x="1688" y="789"/>
                  </a:lnTo>
                  <a:lnTo>
                    <a:pt x="1671" y="813"/>
                  </a:lnTo>
                  <a:lnTo>
                    <a:pt x="1651" y="834"/>
                  </a:lnTo>
                  <a:lnTo>
                    <a:pt x="1627" y="852"/>
                  </a:lnTo>
                  <a:lnTo>
                    <a:pt x="1600" y="866"/>
                  </a:lnTo>
                  <a:lnTo>
                    <a:pt x="1530" y="890"/>
                  </a:lnTo>
                  <a:lnTo>
                    <a:pt x="1464" y="911"/>
                  </a:lnTo>
                  <a:lnTo>
                    <a:pt x="1402" y="926"/>
                  </a:lnTo>
                  <a:lnTo>
                    <a:pt x="1342" y="936"/>
                  </a:lnTo>
                  <a:lnTo>
                    <a:pt x="1285" y="943"/>
                  </a:lnTo>
                  <a:lnTo>
                    <a:pt x="1230" y="944"/>
                  </a:lnTo>
                  <a:lnTo>
                    <a:pt x="1174" y="942"/>
                  </a:lnTo>
                  <a:lnTo>
                    <a:pt x="1121" y="936"/>
                  </a:lnTo>
                  <a:lnTo>
                    <a:pt x="1071" y="924"/>
                  </a:lnTo>
                  <a:lnTo>
                    <a:pt x="1022" y="908"/>
                  </a:lnTo>
                  <a:lnTo>
                    <a:pt x="975" y="889"/>
                  </a:lnTo>
                  <a:lnTo>
                    <a:pt x="931" y="865"/>
                  </a:lnTo>
                  <a:lnTo>
                    <a:pt x="889" y="839"/>
                  </a:lnTo>
                  <a:lnTo>
                    <a:pt x="847" y="809"/>
                  </a:lnTo>
                  <a:lnTo>
                    <a:pt x="808" y="777"/>
                  </a:lnTo>
                  <a:lnTo>
                    <a:pt x="808" y="1257"/>
                  </a:lnTo>
                  <a:lnTo>
                    <a:pt x="1158" y="1257"/>
                  </a:lnTo>
                  <a:lnTo>
                    <a:pt x="1158" y="1257"/>
                  </a:lnTo>
                  <a:lnTo>
                    <a:pt x="1195" y="1261"/>
                  </a:lnTo>
                  <a:lnTo>
                    <a:pt x="1230" y="1270"/>
                  </a:lnTo>
                  <a:lnTo>
                    <a:pt x="1262" y="1287"/>
                  </a:lnTo>
                  <a:lnTo>
                    <a:pt x="1291" y="1308"/>
                  </a:lnTo>
                  <a:lnTo>
                    <a:pt x="1316" y="1335"/>
                  </a:lnTo>
                  <a:lnTo>
                    <a:pt x="1336" y="1364"/>
                  </a:lnTo>
                  <a:lnTo>
                    <a:pt x="1351" y="1399"/>
                  </a:lnTo>
                  <a:lnTo>
                    <a:pt x="1358" y="1436"/>
                  </a:lnTo>
                  <a:lnTo>
                    <a:pt x="1495" y="2612"/>
                  </a:lnTo>
                  <a:lnTo>
                    <a:pt x="1495" y="2648"/>
                  </a:lnTo>
                  <a:lnTo>
                    <a:pt x="1490" y="2683"/>
                  </a:lnTo>
                  <a:lnTo>
                    <a:pt x="1478" y="2715"/>
                  </a:lnTo>
                  <a:lnTo>
                    <a:pt x="1463" y="2746"/>
                  </a:lnTo>
                  <a:lnTo>
                    <a:pt x="1441" y="2773"/>
                  </a:lnTo>
                  <a:lnTo>
                    <a:pt x="1415" y="2796"/>
                  </a:lnTo>
                  <a:lnTo>
                    <a:pt x="1385" y="2814"/>
                  </a:lnTo>
                  <a:lnTo>
                    <a:pt x="1353" y="2827"/>
                  </a:lnTo>
                  <a:lnTo>
                    <a:pt x="1317" y="2836"/>
                  </a:lnTo>
                  <a:lnTo>
                    <a:pt x="1293" y="2837"/>
                  </a:lnTo>
                  <a:lnTo>
                    <a:pt x="1260" y="2835"/>
                  </a:lnTo>
                  <a:lnTo>
                    <a:pt x="1229" y="2826"/>
                  </a:lnTo>
                  <a:lnTo>
                    <a:pt x="1199" y="2813"/>
                  </a:lnTo>
                  <a:lnTo>
                    <a:pt x="1172" y="2796"/>
                  </a:lnTo>
                  <a:lnTo>
                    <a:pt x="1148" y="2775"/>
                  </a:lnTo>
                  <a:lnTo>
                    <a:pt x="1128" y="2750"/>
                  </a:lnTo>
                  <a:lnTo>
                    <a:pt x="1111" y="2723"/>
                  </a:lnTo>
                  <a:lnTo>
                    <a:pt x="1101" y="2692"/>
                  </a:lnTo>
                  <a:lnTo>
                    <a:pt x="1093" y="2658"/>
                  </a:lnTo>
                  <a:lnTo>
                    <a:pt x="978" y="1661"/>
                  </a:lnTo>
                  <a:lnTo>
                    <a:pt x="436" y="1661"/>
                  </a:lnTo>
                  <a:lnTo>
                    <a:pt x="404" y="1664"/>
                  </a:lnTo>
                  <a:lnTo>
                    <a:pt x="362" y="1661"/>
                  </a:lnTo>
                  <a:lnTo>
                    <a:pt x="320" y="1655"/>
                  </a:lnTo>
                  <a:lnTo>
                    <a:pt x="280" y="1646"/>
                  </a:lnTo>
                  <a:lnTo>
                    <a:pt x="239" y="1633"/>
                  </a:lnTo>
                  <a:lnTo>
                    <a:pt x="200" y="1616"/>
                  </a:lnTo>
                  <a:lnTo>
                    <a:pt x="163" y="1596"/>
                  </a:lnTo>
                  <a:lnTo>
                    <a:pt x="130" y="1572"/>
                  </a:lnTo>
                  <a:lnTo>
                    <a:pt x="98" y="1544"/>
                  </a:lnTo>
                  <a:lnTo>
                    <a:pt x="70" y="1515"/>
                  </a:lnTo>
                  <a:lnTo>
                    <a:pt x="47" y="1481"/>
                  </a:lnTo>
                  <a:lnTo>
                    <a:pt x="28" y="1445"/>
                  </a:lnTo>
                  <a:lnTo>
                    <a:pt x="13" y="1407"/>
                  </a:lnTo>
                  <a:lnTo>
                    <a:pt x="4" y="1366"/>
                  </a:lnTo>
                  <a:lnTo>
                    <a:pt x="0" y="1322"/>
                  </a:lnTo>
                  <a:lnTo>
                    <a:pt x="0" y="351"/>
                  </a:lnTo>
                  <a:lnTo>
                    <a:pt x="4" y="307"/>
                  </a:lnTo>
                  <a:lnTo>
                    <a:pt x="13" y="265"/>
                  </a:lnTo>
                  <a:lnTo>
                    <a:pt x="28" y="227"/>
                  </a:lnTo>
                  <a:lnTo>
                    <a:pt x="47" y="191"/>
                  </a:lnTo>
                  <a:lnTo>
                    <a:pt x="70" y="158"/>
                  </a:lnTo>
                  <a:lnTo>
                    <a:pt x="98" y="128"/>
                  </a:lnTo>
                  <a:lnTo>
                    <a:pt x="128" y="100"/>
                  </a:lnTo>
                  <a:lnTo>
                    <a:pt x="161" y="77"/>
                  </a:lnTo>
                  <a:lnTo>
                    <a:pt x="195" y="55"/>
                  </a:lnTo>
                  <a:lnTo>
                    <a:pt x="232" y="37"/>
                  </a:lnTo>
                  <a:lnTo>
                    <a:pt x="269" y="23"/>
                  </a:lnTo>
                  <a:lnTo>
                    <a:pt x="306" y="12"/>
                  </a:lnTo>
                  <a:lnTo>
                    <a:pt x="307" y="12"/>
                  </a:lnTo>
                  <a:lnTo>
                    <a:pt x="310" y="12"/>
                  </a:lnTo>
                  <a:lnTo>
                    <a:pt x="319" y="10"/>
                  </a:lnTo>
                  <a:lnTo>
                    <a:pt x="331" y="9"/>
                  </a:lnTo>
                  <a:lnTo>
                    <a:pt x="348" y="5"/>
                  </a:lnTo>
                  <a:lnTo>
                    <a:pt x="367" y="4"/>
                  </a:lnTo>
                  <a:lnTo>
                    <a:pt x="387" y="2"/>
                  </a:lnTo>
                  <a:lnTo>
                    <a:pt x="407"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tx1">
                    <a:lumMod val="75000"/>
                    <a:lumOff val="25000"/>
                  </a:schemeClr>
                </a:solidFill>
                <a:latin typeface="Arial" panose="020B0604020202020204" pitchFamily="34" charset="0"/>
                <a:cs typeface="Arial" panose="020B0604020202020204" pitchFamily="34" charset="0"/>
              </a:endParaRPr>
            </a:p>
          </p:txBody>
        </p:sp>
        <p:sp>
          <p:nvSpPr>
            <p:cNvPr id="251" name="Freeform 44">
              <a:extLst>
                <a:ext uri="{FF2B5EF4-FFF2-40B4-BE49-F238E27FC236}">
                  <a16:creationId xmlns:a16="http://schemas.microsoft.com/office/drawing/2014/main" id="{08292DCA-A7A2-4C51-9036-A5FD85E0E928}"/>
                </a:ext>
              </a:extLst>
            </p:cNvPr>
            <p:cNvSpPr>
              <a:spLocks/>
            </p:cNvSpPr>
            <p:nvPr/>
          </p:nvSpPr>
          <p:spPr bwMode="auto">
            <a:xfrm>
              <a:off x="5097776" y="1467502"/>
              <a:ext cx="175315" cy="344159"/>
            </a:xfrm>
            <a:custGeom>
              <a:avLst/>
              <a:gdLst>
                <a:gd name="T0" fmla="*/ 205 w 1355"/>
                <a:gd name="T1" fmla="*/ 4 h 2661"/>
                <a:gd name="T2" fmla="*/ 267 w 1355"/>
                <a:gd name="T3" fmla="*/ 30 h 2661"/>
                <a:gd name="T4" fmla="*/ 312 w 1355"/>
                <a:gd name="T5" fmla="*/ 77 h 2661"/>
                <a:gd name="T6" fmla="*/ 338 w 1355"/>
                <a:gd name="T7" fmla="*/ 137 h 2661"/>
                <a:gd name="T8" fmla="*/ 342 w 1355"/>
                <a:gd name="T9" fmla="*/ 1527 h 2661"/>
                <a:gd name="T10" fmla="*/ 1219 w 1355"/>
                <a:gd name="T11" fmla="*/ 1530 h 2661"/>
                <a:gd name="T12" fmla="*/ 1280 w 1355"/>
                <a:gd name="T13" fmla="*/ 1555 h 2661"/>
                <a:gd name="T14" fmla="*/ 1327 w 1355"/>
                <a:gd name="T15" fmla="*/ 1602 h 2661"/>
                <a:gd name="T16" fmla="*/ 1352 w 1355"/>
                <a:gd name="T17" fmla="*/ 1662 h 2661"/>
                <a:gd name="T18" fmla="*/ 1353 w 1355"/>
                <a:gd name="T19" fmla="*/ 1729 h 2661"/>
                <a:gd name="T20" fmla="*/ 1331 w 1355"/>
                <a:gd name="T21" fmla="*/ 1785 h 2661"/>
                <a:gd name="T22" fmla="*/ 1291 w 1355"/>
                <a:gd name="T23" fmla="*/ 1830 h 2661"/>
                <a:gd name="T24" fmla="*/ 1287 w 1355"/>
                <a:gd name="T25" fmla="*/ 1891 h 2661"/>
                <a:gd name="T26" fmla="*/ 1312 w 1355"/>
                <a:gd name="T27" fmla="*/ 1989 h 2661"/>
                <a:gd name="T28" fmla="*/ 1316 w 1355"/>
                <a:gd name="T29" fmla="*/ 2518 h 2661"/>
                <a:gd name="T30" fmla="*/ 1304 w 1355"/>
                <a:gd name="T31" fmla="*/ 2573 h 2661"/>
                <a:gd name="T32" fmla="*/ 1274 w 1355"/>
                <a:gd name="T33" fmla="*/ 2619 h 2661"/>
                <a:gd name="T34" fmla="*/ 1229 w 1355"/>
                <a:gd name="T35" fmla="*/ 2649 h 2661"/>
                <a:gd name="T36" fmla="*/ 1173 w 1355"/>
                <a:gd name="T37" fmla="*/ 2661 h 2661"/>
                <a:gd name="T38" fmla="*/ 1117 w 1355"/>
                <a:gd name="T39" fmla="*/ 2649 h 2661"/>
                <a:gd name="T40" fmla="*/ 1072 w 1355"/>
                <a:gd name="T41" fmla="*/ 2619 h 2661"/>
                <a:gd name="T42" fmla="*/ 1041 w 1355"/>
                <a:gd name="T43" fmla="*/ 2573 h 2661"/>
                <a:gd name="T44" fmla="*/ 1030 w 1355"/>
                <a:gd name="T45" fmla="*/ 2518 h 2661"/>
                <a:gd name="T46" fmla="*/ 1027 w 1355"/>
                <a:gd name="T47" fmla="*/ 2013 h 2661"/>
                <a:gd name="T48" fmla="*/ 1004 w 1355"/>
                <a:gd name="T49" fmla="*/ 1967 h 2661"/>
                <a:gd name="T50" fmla="*/ 965 w 1355"/>
                <a:gd name="T51" fmla="*/ 1935 h 2661"/>
                <a:gd name="T52" fmla="*/ 913 w 1355"/>
                <a:gd name="T53" fmla="*/ 1923 h 2661"/>
                <a:gd name="T54" fmla="*/ 408 w 1355"/>
                <a:gd name="T55" fmla="*/ 1926 h 2661"/>
                <a:gd name="T56" fmla="*/ 362 w 1355"/>
                <a:gd name="T57" fmla="*/ 1948 h 2661"/>
                <a:gd name="T58" fmla="*/ 331 w 1355"/>
                <a:gd name="T59" fmla="*/ 1989 h 2661"/>
                <a:gd name="T60" fmla="*/ 319 w 1355"/>
                <a:gd name="T61" fmla="*/ 2040 h 2661"/>
                <a:gd name="T62" fmla="*/ 316 w 1355"/>
                <a:gd name="T63" fmla="*/ 2546 h 2661"/>
                <a:gd name="T64" fmla="*/ 294 w 1355"/>
                <a:gd name="T65" fmla="*/ 2598 h 2661"/>
                <a:gd name="T66" fmla="*/ 256 w 1355"/>
                <a:gd name="T67" fmla="*/ 2636 h 2661"/>
                <a:gd name="T68" fmla="*/ 205 w 1355"/>
                <a:gd name="T69" fmla="*/ 2657 h 2661"/>
                <a:gd name="T70" fmla="*/ 146 w 1355"/>
                <a:gd name="T71" fmla="*/ 2657 h 2661"/>
                <a:gd name="T72" fmla="*/ 95 w 1355"/>
                <a:gd name="T73" fmla="*/ 2636 h 2661"/>
                <a:gd name="T74" fmla="*/ 57 w 1355"/>
                <a:gd name="T75" fmla="*/ 2598 h 2661"/>
                <a:gd name="T76" fmla="*/ 36 w 1355"/>
                <a:gd name="T77" fmla="*/ 2546 h 2661"/>
                <a:gd name="T78" fmla="*/ 32 w 1355"/>
                <a:gd name="T79" fmla="*/ 2040 h 2661"/>
                <a:gd name="T80" fmla="*/ 46 w 1355"/>
                <a:gd name="T81" fmla="*/ 1938 h 2661"/>
                <a:gd name="T82" fmla="*/ 83 w 1355"/>
                <a:gd name="T83" fmla="*/ 1843 h 2661"/>
                <a:gd name="T84" fmla="*/ 39 w 1355"/>
                <a:gd name="T85" fmla="*/ 1806 h 2661"/>
                <a:gd name="T86" fmla="*/ 11 w 1355"/>
                <a:gd name="T87" fmla="*/ 1756 h 2661"/>
                <a:gd name="T88" fmla="*/ 0 w 1355"/>
                <a:gd name="T89" fmla="*/ 1697 h 2661"/>
                <a:gd name="T90" fmla="*/ 4 w 1355"/>
                <a:gd name="T91" fmla="*/ 137 h 2661"/>
                <a:gd name="T92" fmla="*/ 29 w 1355"/>
                <a:gd name="T93" fmla="*/ 77 h 2661"/>
                <a:gd name="T94" fmla="*/ 75 w 1355"/>
                <a:gd name="T95" fmla="*/ 30 h 2661"/>
                <a:gd name="T96" fmla="*/ 136 w 1355"/>
                <a:gd name="T97" fmla="*/ 4 h 2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55" h="2661">
                  <a:moveTo>
                    <a:pt x="170" y="0"/>
                  </a:moveTo>
                  <a:lnTo>
                    <a:pt x="205" y="4"/>
                  </a:lnTo>
                  <a:lnTo>
                    <a:pt x="237" y="15"/>
                  </a:lnTo>
                  <a:lnTo>
                    <a:pt x="267" y="30"/>
                  </a:lnTo>
                  <a:lnTo>
                    <a:pt x="292" y="50"/>
                  </a:lnTo>
                  <a:lnTo>
                    <a:pt x="312" y="77"/>
                  </a:lnTo>
                  <a:lnTo>
                    <a:pt x="328" y="105"/>
                  </a:lnTo>
                  <a:lnTo>
                    <a:pt x="338" y="137"/>
                  </a:lnTo>
                  <a:lnTo>
                    <a:pt x="342" y="172"/>
                  </a:lnTo>
                  <a:lnTo>
                    <a:pt x="342" y="1527"/>
                  </a:lnTo>
                  <a:lnTo>
                    <a:pt x="1185" y="1527"/>
                  </a:lnTo>
                  <a:lnTo>
                    <a:pt x="1219" y="1530"/>
                  </a:lnTo>
                  <a:lnTo>
                    <a:pt x="1252" y="1540"/>
                  </a:lnTo>
                  <a:lnTo>
                    <a:pt x="1280" y="1555"/>
                  </a:lnTo>
                  <a:lnTo>
                    <a:pt x="1305" y="1577"/>
                  </a:lnTo>
                  <a:lnTo>
                    <a:pt x="1327" y="1602"/>
                  </a:lnTo>
                  <a:lnTo>
                    <a:pt x="1342" y="1630"/>
                  </a:lnTo>
                  <a:lnTo>
                    <a:pt x="1352" y="1662"/>
                  </a:lnTo>
                  <a:lnTo>
                    <a:pt x="1355" y="1697"/>
                  </a:lnTo>
                  <a:lnTo>
                    <a:pt x="1353" y="1729"/>
                  </a:lnTo>
                  <a:lnTo>
                    <a:pt x="1345" y="1759"/>
                  </a:lnTo>
                  <a:lnTo>
                    <a:pt x="1331" y="1785"/>
                  </a:lnTo>
                  <a:lnTo>
                    <a:pt x="1314" y="1810"/>
                  </a:lnTo>
                  <a:lnTo>
                    <a:pt x="1291" y="1830"/>
                  </a:lnTo>
                  <a:lnTo>
                    <a:pt x="1266" y="1847"/>
                  </a:lnTo>
                  <a:lnTo>
                    <a:pt x="1287" y="1891"/>
                  </a:lnTo>
                  <a:lnTo>
                    <a:pt x="1303" y="1939"/>
                  </a:lnTo>
                  <a:lnTo>
                    <a:pt x="1312" y="1989"/>
                  </a:lnTo>
                  <a:lnTo>
                    <a:pt x="1316" y="2040"/>
                  </a:lnTo>
                  <a:lnTo>
                    <a:pt x="1316" y="2518"/>
                  </a:lnTo>
                  <a:lnTo>
                    <a:pt x="1312" y="2546"/>
                  </a:lnTo>
                  <a:lnTo>
                    <a:pt x="1304" y="2573"/>
                  </a:lnTo>
                  <a:lnTo>
                    <a:pt x="1291" y="2598"/>
                  </a:lnTo>
                  <a:lnTo>
                    <a:pt x="1274" y="2619"/>
                  </a:lnTo>
                  <a:lnTo>
                    <a:pt x="1253" y="2636"/>
                  </a:lnTo>
                  <a:lnTo>
                    <a:pt x="1229" y="2649"/>
                  </a:lnTo>
                  <a:lnTo>
                    <a:pt x="1202" y="2657"/>
                  </a:lnTo>
                  <a:lnTo>
                    <a:pt x="1173" y="2661"/>
                  </a:lnTo>
                  <a:lnTo>
                    <a:pt x="1144" y="2657"/>
                  </a:lnTo>
                  <a:lnTo>
                    <a:pt x="1117" y="2649"/>
                  </a:lnTo>
                  <a:lnTo>
                    <a:pt x="1093" y="2636"/>
                  </a:lnTo>
                  <a:lnTo>
                    <a:pt x="1072" y="2619"/>
                  </a:lnTo>
                  <a:lnTo>
                    <a:pt x="1054" y="2598"/>
                  </a:lnTo>
                  <a:lnTo>
                    <a:pt x="1041" y="2573"/>
                  </a:lnTo>
                  <a:lnTo>
                    <a:pt x="1033" y="2546"/>
                  </a:lnTo>
                  <a:lnTo>
                    <a:pt x="1030" y="2518"/>
                  </a:lnTo>
                  <a:lnTo>
                    <a:pt x="1030" y="2040"/>
                  </a:lnTo>
                  <a:lnTo>
                    <a:pt x="1027" y="2013"/>
                  </a:lnTo>
                  <a:lnTo>
                    <a:pt x="1018" y="1989"/>
                  </a:lnTo>
                  <a:lnTo>
                    <a:pt x="1004" y="1967"/>
                  </a:lnTo>
                  <a:lnTo>
                    <a:pt x="986" y="1948"/>
                  </a:lnTo>
                  <a:lnTo>
                    <a:pt x="965" y="1935"/>
                  </a:lnTo>
                  <a:lnTo>
                    <a:pt x="940" y="1926"/>
                  </a:lnTo>
                  <a:lnTo>
                    <a:pt x="913" y="1923"/>
                  </a:lnTo>
                  <a:lnTo>
                    <a:pt x="436" y="1923"/>
                  </a:lnTo>
                  <a:lnTo>
                    <a:pt x="408" y="1926"/>
                  </a:lnTo>
                  <a:lnTo>
                    <a:pt x="385" y="1935"/>
                  </a:lnTo>
                  <a:lnTo>
                    <a:pt x="362" y="1948"/>
                  </a:lnTo>
                  <a:lnTo>
                    <a:pt x="344" y="1967"/>
                  </a:lnTo>
                  <a:lnTo>
                    <a:pt x="331" y="1989"/>
                  </a:lnTo>
                  <a:lnTo>
                    <a:pt x="322" y="2013"/>
                  </a:lnTo>
                  <a:lnTo>
                    <a:pt x="319" y="2040"/>
                  </a:lnTo>
                  <a:lnTo>
                    <a:pt x="319" y="2518"/>
                  </a:lnTo>
                  <a:lnTo>
                    <a:pt x="316" y="2546"/>
                  </a:lnTo>
                  <a:lnTo>
                    <a:pt x="307" y="2573"/>
                  </a:lnTo>
                  <a:lnTo>
                    <a:pt x="294" y="2598"/>
                  </a:lnTo>
                  <a:lnTo>
                    <a:pt x="276" y="2619"/>
                  </a:lnTo>
                  <a:lnTo>
                    <a:pt x="256" y="2636"/>
                  </a:lnTo>
                  <a:lnTo>
                    <a:pt x="231" y="2649"/>
                  </a:lnTo>
                  <a:lnTo>
                    <a:pt x="205" y="2657"/>
                  </a:lnTo>
                  <a:lnTo>
                    <a:pt x="175" y="2661"/>
                  </a:lnTo>
                  <a:lnTo>
                    <a:pt x="146" y="2657"/>
                  </a:lnTo>
                  <a:lnTo>
                    <a:pt x="120" y="2649"/>
                  </a:lnTo>
                  <a:lnTo>
                    <a:pt x="95" y="2636"/>
                  </a:lnTo>
                  <a:lnTo>
                    <a:pt x="75" y="2619"/>
                  </a:lnTo>
                  <a:lnTo>
                    <a:pt x="57" y="2598"/>
                  </a:lnTo>
                  <a:lnTo>
                    <a:pt x="44" y="2573"/>
                  </a:lnTo>
                  <a:lnTo>
                    <a:pt x="36" y="2546"/>
                  </a:lnTo>
                  <a:lnTo>
                    <a:pt x="32" y="2518"/>
                  </a:lnTo>
                  <a:lnTo>
                    <a:pt x="32" y="2040"/>
                  </a:lnTo>
                  <a:lnTo>
                    <a:pt x="36" y="1988"/>
                  </a:lnTo>
                  <a:lnTo>
                    <a:pt x="46" y="1938"/>
                  </a:lnTo>
                  <a:lnTo>
                    <a:pt x="62" y="1889"/>
                  </a:lnTo>
                  <a:lnTo>
                    <a:pt x="83" y="1843"/>
                  </a:lnTo>
                  <a:lnTo>
                    <a:pt x="61" y="1827"/>
                  </a:lnTo>
                  <a:lnTo>
                    <a:pt x="39" y="1806"/>
                  </a:lnTo>
                  <a:lnTo>
                    <a:pt x="23" y="1783"/>
                  </a:lnTo>
                  <a:lnTo>
                    <a:pt x="11" y="1756"/>
                  </a:lnTo>
                  <a:lnTo>
                    <a:pt x="2" y="1728"/>
                  </a:lnTo>
                  <a:lnTo>
                    <a:pt x="0" y="1697"/>
                  </a:lnTo>
                  <a:lnTo>
                    <a:pt x="0" y="172"/>
                  </a:lnTo>
                  <a:lnTo>
                    <a:pt x="4" y="137"/>
                  </a:lnTo>
                  <a:lnTo>
                    <a:pt x="13" y="105"/>
                  </a:lnTo>
                  <a:lnTo>
                    <a:pt x="29" y="77"/>
                  </a:lnTo>
                  <a:lnTo>
                    <a:pt x="50" y="50"/>
                  </a:lnTo>
                  <a:lnTo>
                    <a:pt x="75" y="30"/>
                  </a:lnTo>
                  <a:lnTo>
                    <a:pt x="105" y="15"/>
                  </a:lnTo>
                  <a:lnTo>
                    <a:pt x="136" y="4"/>
                  </a:lnTo>
                  <a:lnTo>
                    <a:pt x="17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tx1">
                    <a:lumMod val="75000"/>
                    <a:lumOff val="25000"/>
                  </a:schemeClr>
                </a:solidFill>
                <a:latin typeface="Arial" panose="020B0604020202020204" pitchFamily="34" charset="0"/>
                <a:cs typeface="Arial" panose="020B0604020202020204" pitchFamily="34" charset="0"/>
              </a:endParaRPr>
            </a:p>
          </p:txBody>
        </p:sp>
        <p:sp>
          <p:nvSpPr>
            <p:cNvPr id="252" name="Freeform 45">
              <a:extLst>
                <a:ext uri="{FF2B5EF4-FFF2-40B4-BE49-F238E27FC236}">
                  <a16:creationId xmlns:a16="http://schemas.microsoft.com/office/drawing/2014/main" id="{DBD70087-8916-414E-9F88-E76D747CA5E5}"/>
                </a:ext>
              </a:extLst>
            </p:cNvPr>
            <p:cNvSpPr>
              <a:spLocks/>
            </p:cNvSpPr>
            <p:nvPr/>
          </p:nvSpPr>
          <p:spPr bwMode="auto">
            <a:xfrm>
              <a:off x="5317081" y="1569068"/>
              <a:ext cx="287878" cy="230949"/>
            </a:xfrm>
            <a:custGeom>
              <a:avLst/>
              <a:gdLst>
                <a:gd name="T0" fmla="*/ 163 w 2225"/>
                <a:gd name="T1" fmla="*/ 0 h 1781"/>
                <a:gd name="T2" fmla="*/ 2062 w 2225"/>
                <a:gd name="T3" fmla="*/ 0 h 1781"/>
                <a:gd name="T4" fmla="*/ 2094 w 2225"/>
                <a:gd name="T5" fmla="*/ 3 h 1781"/>
                <a:gd name="T6" fmla="*/ 2125 w 2225"/>
                <a:gd name="T7" fmla="*/ 13 h 1781"/>
                <a:gd name="T8" fmla="*/ 2153 w 2225"/>
                <a:gd name="T9" fmla="*/ 28 h 1781"/>
                <a:gd name="T10" fmla="*/ 2177 w 2225"/>
                <a:gd name="T11" fmla="*/ 47 h 1781"/>
                <a:gd name="T12" fmla="*/ 2197 w 2225"/>
                <a:gd name="T13" fmla="*/ 72 h 1781"/>
                <a:gd name="T14" fmla="*/ 2212 w 2225"/>
                <a:gd name="T15" fmla="*/ 100 h 1781"/>
                <a:gd name="T16" fmla="*/ 2221 w 2225"/>
                <a:gd name="T17" fmla="*/ 131 h 1781"/>
                <a:gd name="T18" fmla="*/ 2225 w 2225"/>
                <a:gd name="T19" fmla="*/ 163 h 1781"/>
                <a:gd name="T20" fmla="*/ 2221 w 2225"/>
                <a:gd name="T21" fmla="*/ 196 h 1781"/>
                <a:gd name="T22" fmla="*/ 2212 w 2225"/>
                <a:gd name="T23" fmla="*/ 227 h 1781"/>
                <a:gd name="T24" fmla="*/ 2197 w 2225"/>
                <a:gd name="T25" fmla="*/ 255 h 1781"/>
                <a:gd name="T26" fmla="*/ 2177 w 2225"/>
                <a:gd name="T27" fmla="*/ 280 h 1781"/>
                <a:gd name="T28" fmla="*/ 2153 w 2225"/>
                <a:gd name="T29" fmla="*/ 299 h 1781"/>
                <a:gd name="T30" fmla="*/ 2125 w 2225"/>
                <a:gd name="T31" fmla="*/ 314 h 1781"/>
                <a:gd name="T32" fmla="*/ 2094 w 2225"/>
                <a:gd name="T33" fmla="*/ 324 h 1781"/>
                <a:gd name="T34" fmla="*/ 2062 w 2225"/>
                <a:gd name="T35" fmla="*/ 327 h 1781"/>
                <a:gd name="T36" fmla="*/ 1836 w 2225"/>
                <a:gd name="T37" fmla="*/ 327 h 1781"/>
                <a:gd name="T38" fmla="*/ 1836 w 2225"/>
                <a:gd name="T39" fmla="*/ 1781 h 1781"/>
                <a:gd name="T40" fmla="*/ 388 w 2225"/>
                <a:gd name="T41" fmla="*/ 1781 h 1781"/>
                <a:gd name="T42" fmla="*/ 388 w 2225"/>
                <a:gd name="T43" fmla="*/ 327 h 1781"/>
                <a:gd name="T44" fmla="*/ 163 w 2225"/>
                <a:gd name="T45" fmla="*/ 327 h 1781"/>
                <a:gd name="T46" fmla="*/ 131 w 2225"/>
                <a:gd name="T47" fmla="*/ 324 h 1781"/>
                <a:gd name="T48" fmla="*/ 100 w 2225"/>
                <a:gd name="T49" fmla="*/ 314 h 1781"/>
                <a:gd name="T50" fmla="*/ 73 w 2225"/>
                <a:gd name="T51" fmla="*/ 299 h 1781"/>
                <a:gd name="T52" fmla="*/ 48 w 2225"/>
                <a:gd name="T53" fmla="*/ 280 h 1781"/>
                <a:gd name="T54" fmla="*/ 27 w 2225"/>
                <a:gd name="T55" fmla="*/ 255 h 1781"/>
                <a:gd name="T56" fmla="*/ 13 w 2225"/>
                <a:gd name="T57" fmla="*/ 227 h 1781"/>
                <a:gd name="T58" fmla="*/ 4 w 2225"/>
                <a:gd name="T59" fmla="*/ 196 h 1781"/>
                <a:gd name="T60" fmla="*/ 0 w 2225"/>
                <a:gd name="T61" fmla="*/ 163 h 1781"/>
                <a:gd name="T62" fmla="*/ 4 w 2225"/>
                <a:gd name="T63" fmla="*/ 131 h 1781"/>
                <a:gd name="T64" fmla="*/ 13 w 2225"/>
                <a:gd name="T65" fmla="*/ 100 h 1781"/>
                <a:gd name="T66" fmla="*/ 27 w 2225"/>
                <a:gd name="T67" fmla="*/ 72 h 1781"/>
                <a:gd name="T68" fmla="*/ 48 w 2225"/>
                <a:gd name="T69" fmla="*/ 47 h 1781"/>
                <a:gd name="T70" fmla="*/ 73 w 2225"/>
                <a:gd name="T71" fmla="*/ 28 h 1781"/>
                <a:gd name="T72" fmla="*/ 100 w 2225"/>
                <a:gd name="T73" fmla="*/ 13 h 1781"/>
                <a:gd name="T74" fmla="*/ 131 w 2225"/>
                <a:gd name="T75" fmla="*/ 3 h 1781"/>
                <a:gd name="T76" fmla="*/ 163 w 2225"/>
                <a:gd name="T77" fmla="*/ 0 h 1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25" h="1781">
                  <a:moveTo>
                    <a:pt x="163" y="0"/>
                  </a:moveTo>
                  <a:lnTo>
                    <a:pt x="2062" y="0"/>
                  </a:lnTo>
                  <a:lnTo>
                    <a:pt x="2094" y="3"/>
                  </a:lnTo>
                  <a:lnTo>
                    <a:pt x="2125" y="13"/>
                  </a:lnTo>
                  <a:lnTo>
                    <a:pt x="2153" y="28"/>
                  </a:lnTo>
                  <a:lnTo>
                    <a:pt x="2177" y="47"/>
                  </a:lnTo>
                  <a:lnTo>
                    <a:pt x="2197" y="72"/>
                  </a:lnTo>
                  <a:lnTo>
                    <a:pt x="2212" y="100"/>
                  </a:lnTo>
                  <a:lnTo>
                    <a:pt x="2221" y="131"/>
                  </a:lnTo>
                  <a:lnTo>
                    <a:pt x="2225" y="163"/>
                  </a:lnTo>
                  <a:lnTo>
                    <a:pt x="2221" y="196"/>
                  </a:lnTo>
                  <a:lnTo>
                    <a:pt x="2212" y="227"/>
                  </a:lnTo>
                  <a:lnTo>
                    <a:pt x="2197" y="255"/>
                  </a:lnTo>
                  <a:lnTo>
                    <a:pt x="2177" y="280"/>
                  </a:lnTo>
                  <a:lnTo>
                    <a:pt x="2153" y="299"/>
                  </a:lnTo>
                  <a:lnTo>
                    <a:pt x="2125" y="314"/>
                  </a:lnTo>
                  <a:lnTo>
                    <a:pt x="2094" y="324"/>
                  </a:lnTo>
                  <a:lnTo>
                    <a:pt x="2062" y="327"/>
                  </a:lnTo>
                  <a:lnTo>
                    <a:pt x="1836" y="327"/>
                  </a:lnTo>
                  <a:lnTo>
                    <a:pt x="1836" y="1781"/>
                  </a:lnTo>
                  <a:lnTo>
                    <a:pt x="388" y="1781"/>
                  </a:lnTo>
                  <a:lnTo>
                    <a:pt x="388" y="327"/>
                  </a:lnTo>
                  <a:lnTo>
                    <a:pt x="163" y="327"/>
                  </a:lnTo>
                  <a:lnTo>
                    <a:pt x="131" y="324"/>
                  </a:lnTo>
                  <a:lnTo>
                    <a:pt x="100" y="314"/>
                  </a:lnTo>
                  <a:lnTo>
                    <a:pt x="73" y="299"/>
                  </a:lnTo>
                  <a:lnTo>
                    <a:pt x="48" y="280"/>
                  </a:lnTo>
                  <a:lnTo>
                    <a:pt x="27" y="255"/>
                  </a:lnTo>
                  <a:lnTo>
                    <a:pt x="13" y="227"/>
                  </a:lnTo>
                  <a:lnTo>
                    <a:pt x="4" y="196"/>
                  </a:lnTo>
                  <a:lnTo>
                    <a:pt x="0" y="163"/>
                  </a:lnTo>
                  <a:lnTo>
                    <a:pt x="4" y="131"/>
                  </a:lnTo>
                  <a:lnTo>
                    <a:pt x="13" y="100"/>
                  </a:lnTo>
                  <a:lnTo>
                    <a:pt x="27" y="72"/>
                  </a:lnTo>
                  <a:lnTo>
                    <a:pt x="48" y="47"/>
                  </a:lnTo>
                  <a:lnTo>
                    <a:pt x="73" y="28"/>
                  </a:lnTo>
                  <a:lnTo>
                    <a:pt x="100" y="13"/>
                  </a:lnTo>
                  <a:lnTo>
                    <a:pt x="131" y="3"/>
                  </a:lnTo>
                  <a:lnTo>
                    <a:pt x="163"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tx1">
                    <a:lumMod val="75000"/>
                    <a:lumOff val="25000"/>
                  </a:schemeClr>
                </a:solidFill>
                <a:latin typeface="Arial" panose="020B0604020202020204" pitchFamily="34" charset="0"/>
                <a:cs typeface="Arial" panose="020B0604020202020204" pitchFamily="34" charset="0"/>
              </a:endParaRPr>
            </a:p>
          </p:txBody>
        </p:sp>
        <p:sp>
          <p:nvSpPr>
            <p:cNvPr id="253" name="Freeform 46">
              <a:extLst>
                <a:ext uri="{FF2B5EF4-FFF2-40B4-BE49-F238E27FC236}">
                  <a16:creationId xmlns:a16="http://schemas.microsoft.com/office/drawing/2014/main" id="{F335E1AA-B8F8-4D44-8DA0-49EC9ED99B88}"/>
                </a:ext>
              </a:extLst>
            </p:cNvPr>
            <p:cNvSpPr>
              <a:spLocks noEditPoints="1"/>
            </p:cNvSpPr>
            <p:nvPr/>
          </p:nvSpPr>
          <p:spPr bwMode="auto">
            <a:xfrm>
              <a:off x="5391477" y="1406045"/>
              <a:ext cx="197956" cy="156554"/>
            </a:xfrm>
            <a:custGeom>
              <a:avLst/>
              <a:gdLst>
                <a:gd name="T0" fmla="*/ 824 w 1530"/>
                <a:gd name="T1" fmla="*/ 449 h 1209"/>
                <a:gd name="T2" fmla="*/ 900 w 1530"/>
                <a:gd name="T3" fmla="*/ 456 h 1209"/>
                <a:gd name="T4" fmla="*/ 888 w 1530"/>
                <a:gd name="T5" fmla="*/ 411 h 1209"/>
                <a:gd name="T6" fmla="*/ 856 w 1530"/>
                <a:gd name="T7" fmla="*/ 375 h 1209"/>
                <a:gd name="T8" fmla="*/ 1126 w 1530"/>
                <a:gd name="T9" fmla="*/ 297 h 1209"/>
                <a:gd name="T10" fmla="*/ 1079 w 1530"/>
                <a:gd name="T11" fmla="*/ 315 h 1209"/>
                <a:gd name="T12" fmla="*/ 1042 w 1530"/>
                <a:gd name="T13" fmla="*/ 350 h 1209"/>
                <a:gd name="T14" fmla="*/ 1020 w 1530"/>
                <a:gd name="T15" fmla="*/ 398 h 1209"/>
                <a:gd name="T16" fmla="*/ 1020 w 1530"/>
                <a:gd name="T17" fmla="*/ 449 h 1209"/>
                <a:gd name="T18" fmla="*/ 1038 w 1530"/>
                <a:gd name="T19" fmla="*/ 497 h 1209"/>
                <a:gd name="T20" fmla="*/ 1073 w 1530"/>
                <a:gd name="T21" fmla="*/ 534 h 1209"/>
                <a:gd name="T22" fmla="*/ 1124 w 1530"/>
                <a:gd name="T23" fmla="*/ 555 h 1209"/>
                <a:gd name="T24" fmla="*/ 1179 w 1530"/>
                <a:gd name="T25" fmla="*/ 554 h 1209"/>
                <a:gd name="T26" fmla="*/ 1228 w 1530"/>
                <a:gd name="T27" fmla="*/ 531 h 1209"/>
                <a:gd name="T28" fmla="*/ 1280 w 1530"/>
                <a:gd name="T29" fmla="*/ 411 h 1209"/>
                <a:gd name="T30" fmla="*/ 1263 w 1530"/>
                <a:gd name="T31" fmla="*/ 360 h 1209"/>
                <a:gd name="T32" fmla="*/ 1226 w 1530"/>
                <a:gd name="T33" fmla="*/ 319 h 1209"/>
                <a:gd name="T34" fmla="*/ 1177 w 1530"/>
                <a:gd name="T35" fmla="*/ 298 h 1209"/>
                <a:gd name="T36" fmla="*/ 946 w 1530"/>
                <a:gd name="T37" fmla="*/ 170 h 1209"/>
                <a:gd name="T38" fmla="*/ 938 w 1530"/>
                <a:gd name="T39" fmla="*/ 247 h 1209"/>
                <a:gd name="T40" fmla="*/ 985 w 1530"/>
                <a:gd name="T41" fmla="*/ 235 h 1209"/>
                <a:gd name="T42" fmla="*/ 1019 w 1530"/>
                <a:gd name="T43" fmla="*/ 203 h 1209"/>
                <a:gd name="T44" fmla="*/ 1461 w 1530"/>
                <a:gd name="T45" fmla="*/ 0 h 1209"/>
                <a:gd name="T46" fmla="*/ 1498 w 1530"/>
                <a:gd name="T47" fmla="*/ 12 h 1209"/>
                <a:gd name="T48" fmla="*/ 1522 w 1530"/>
                <a:gd name="T49" fmla="*/ 38 h 1209"/>
                <a:gd name="T50" fmla="*/ 1530 w 1530"/>
                <a:gd name="T51" fmla="*/ 74 h 1209"/>
                <a:gd name="T52" fmla="*/ 1195 w 1530"/>
                <a:gd name="T53" fmla="*/ 1159 h 1209"/>
                <a:gd name="T54" fmla="*/ 1176 w 1530"/>
                <a:gd name="T55" fmla="*/ 1189 h 1209"/>
                <a:gd name="T56" fmla="*/ 1145 w 1530"/>
                <a:gd name="T57" fmla="*/ 1207 h 1209"/>
                <a:gd name="T58" fmla="*/ 71 w 1530"/>
                <a:gd name="T59" fmla="*/ 1209 h 1209"/>
                <a:gd name="T60" fmla="*/ 28 w 1530"/>
                <a:gd name="T61" fmla="*/ 1195 h 1209"/>
                <a:gd name="T62" fmla="*/ 3 w 1530"/>
                <a:gd name="T63" fmla="*/ 1160 h 1209"/>
                <a:gd name="T64" fmla="*/ 3 w 1530"/>
                <a:gd name="T65" fmla="*/ 1115 h 1209"/>
                <a:gd name="T66" fmla="*/ 28 w 1530"/>
                <a:gd name="T67" fmla="*/ 1081 h 1209"/>
                <a:gd name="T68" fmla="*/ 71 w 1530"/>
                <a:gd name="T69" fmla="*/ 1067 h 1209"/>
                <a:gd name="T70" fmla="*/ 1205 w 1530"/>
                <a:gd name="T71" fmla="*/ 650 h 1209"/>
                <a:gd name="T72" fmla="*/ 930 w 1530"/>
                <a:gd name="T73" fmla="*/ 130 h 1209"/>
                <a:gd name="T74" fmla="*/ 1392 w 1530"/>
                <a:gd name="T75" fmla="*/ 50 h 1209"/>
                <a:gd name="T76" fmla="*/ 1411 w 1530"/>
                <a:gd name="T77" fmla="*/ 19 h 1209"/>
                <a:gd name="T78" fmla="*/ 1443 w 1530"/>
                <a:gd name="T79" fmla="*/ 2 h 1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30" h="1209">
                  <a:moveTo>
                    <a:pt x="856" y="375"/>
                  </a:moveTo>
                  <a:lnTo>
                    <a:pt x="824" y="449"/>
                  </a:lnTo>
                  <a:lnTo>
                    <a:pt x="896" y="481"/>
                  </a:lnTo>
                  <a:lnTo>
                    <a:pt x="900" y="456"/>
                  </a:lnTo>
                  <a:lnTo>
                    <a:pt x="896" y="434"/>
                  </a:lnTo>
                  <a:lnTo>
                    <a:pt x="888" y="411"/>
                  </a:lnTo>
                  <a:lnTo>
                    <a:pt x="875" y="392"/>
                  </a:lnTo>
                  <a:lnTo>
                    <a:pt x="856" y="375"/>
                  </a:lnTo>
                  <a:close/>
                  <a:moveTo>
                    <a:pt x="1151" y="294"/>
                  </a:moveTo>
                  <a:lnTo>
                    <a:pt x="1126" y="297"/>
                  </a:lnTo>
                  <a:lnTo>
                    <a:pt x="1101" y="304"/>
                  </a:lnTo>
                  <a:lnTo>
                    <a:pt x="1079" y="315"/>
                  </a:lnTo>
                  <a:lnTo>
                    <a:pt x="1060" y="330"/>
                  </a:lnTo>
                  <a:lnTo>
                    <a:pt x="1042" y="350"/>
                  </a:lnTo>
                  <a:lnTo>
                    <a:pt x="1029" y="373"/>
                  </a:lnTo>
                  <a:lnTo>
                    <a:pt x="1020" y="398"/>
                  </a:lnTo>
                  <a:lnTo>
                    <a:pt x="1018" y="424"/>
                  </a:lnTo>
                  <a:lnTo>
                    <a:pt x="1020" y="449"/>
                  </a:lnTo>
                  <a:lnTo>
                    <a:pt x="1026" y="474"/>
                  </a:lnTo>
                  <a:lnTo>
                    <a:pt x="1038" y="497"/>
                  </a:lnTo>
                  <a:lnTo>
                    <a:pt x="1054" y="516"/>
                  </a:lnTo>
                  <a:lnTo>
                    <a:pt x="1073" y="534"/>
                  </a:lnTo>
                  <a:lnTo>
                    <a:pt x="1097" y="547"/>
                  </a:lnTo>
                  <a:lnTo>
                    <a:pt x="1124" y="555"/>
                  </a:lnTo>
                  <a:lnTo>
                    <a:pt x="1151" y="558"/>
                  </a:lnTo>
                  <a:lnTo>
                    <a:pt x="1179" y="554"/>
                  </a:lnTo>
                  <a:lnTo>
                    <a:pt x="1204" y="546"/>
                  </a:lnTo>
                  <a:lnTo>
                    <a:pt x="1228" y="531"/>
                  </a:lnTo>
                  <a:lnTo>
                    <a:pt x="1248" y="512"/>
                  </a:lnTo>
                  <a:lnTo>
                    <a:pt x="1280" y="411"/>
                  </a:lnTo>
                  <a:lnTo>
                    <a:pt x="1274" y="385"/>
                  </a:lnTo>
                  <a:lnTo>
                    <a:pt x="1263" y="360"/>
                  </a:lnTo>
                  <a:lnTo>
                    <a:pt x="1247" y="338"/>
                  </a:lnTo>
                  <a:lnTo>
                    <a:pt x="1226" y="319"/>
                  </a:lnTo>
                  <a:lnTo>
                    <a:pt x="1203" y="305"/>
                  </a:lnTo>
                  <a:lnTo>
                    <a:pt x="1177" y="298"/>
                  </a:lnTo>
                  <a:lnTo>
                    <a:pt x="1151" y="294"/>
                  </a:lnTo>
                  <a:close/>
                  <a:moveTo>
                    <a:pt x="946" y="170"/>
                  </a:moveTo>
                  <a:lnTo>
                    <a:pt x="914" y="243"/>
                  </a:lnTo>
                  <a:lnTo>
                    <a:pt x="938" y="247"/>
                  </a:lnTo>
                  <a:lnTo>
                    <a:pt x="962" y="243"/>
                  </a:lnTo>
                  <a:lnTo>
                    <a:pt x="985" y="235"/>
                  </a:lnTo>
                  <a:lnTo>
                    <a:pt x="1004" y="222"/>
                  </a:lnTo>
                  <a:lnTo>
                    <a:pt x="1019" y="203"/>
                  </a:lnTo>
                  <a:lnTo>
                    <a:pt x="946" y="170"/>
                  </a:lnTo>
                  <a:close/>
                  <a:moveTo>
                    <a:pt x="1461" y="0"/>
                  </a:moveTo>
                  <a:lnTo>
                    <a:pt x="1480" y="4"/>
                  </a:lnTo>
                  <a:lnTo>
                    <a:pt x="1498" y="12"/>
                  </a:lnTo>
                  <a:lnTo>
                    <a:pt x="1512" y="24"/>
                  </a:lnTo>
                  <a:lnTo>
                    <a:pt x="1522" y="38"/>
                  </a:lnTo>
                  <a:lnTo>
                    <a:pt x="1529" y="55"/>
                  </a:lnTo>
                  <a:lnTo>
                    <a:pt x="1530" y="74"/>
                  </a:lnTo>
                  <a:lnTo>
                    <a:pt x="1528" y="93"/>
                  </a:lnTo>
                  <a:lnTo>
                    <a:pt x="1195" y="1159"/>
                  </a:lnTo>
                  <a:lnTo>
                    <a:pt x="1188" y="1176"/>
                  </a:lnTo>
                  <a:lnTo>
                    <a:pt x="1176" y="1189"/>
                  </a:lnTo>
                  <a:lnTo>
                    <a:pt x="1162" y="1200"/>
                  </a:lnTo>
                  <a:lnTo>
                    <a:pt x="1145" y="1207"/>
                  </a:lnTo>
                  <a:lnTo>
                    <a:pt x="1127" y="1209"/>
                  </a:lnTo>
                  <a:lnTo>
                    <a:pt x="71" y="1209"/>
                  </a:lnTo>
                  <a:lnTo>
                    <a:pt x="49" y="1206"/>
                  </a:lnTo>
                  <a:lnTo>
                    <a:pt x="28" y="1195"/>
                  </a:lnTo>
                  <a:lnTo>
                    <a:pt x="13" y="1181"/>
                  </a:lnTo>
                  <a:lnTo>
                    <a:pt x="3" y="1160"/>
                  </a:lnTo>
                  <a:lnTo>
                    <a:pt x="0" y="1138"/>
                  </a:lnTo>
                  <a:lnTo>
                    <a:pt x="3" y="1115"/>
                  </a:lnTo>
                  <a:lnTo>
                    <a:pt x="13" y="1096"/>
                  </a:lnTo>
                  <a:lnTo>
                    <a:pt x="28" y="1081"/>
                  </a:lnTo>
                  <a:lnTo>
                    <a:pt x="49" y="1071"/>
                  </a:lnTo>
                  <a:lnTo>
                    <a:pt x="71" y="1067"/>
                  </a:lnTo>
                  <a:lnTo>
                    <a:pt x="1075" y="1067"/>
                  </a:lnTo>
                  <a:lnTo>
                    <a:pt x="1205" y="650"/>
                  </a:lnTo>
                  <a:lnTo>
                    <a:pt x="783" y="465"/>
                  </a:lnTo>
                  <a:lnTo>
                    <a:pt x="930" y="130"/>
                  </a:lnTo>
                  <a:lnTo>
                    <a:pt x="1314" y="298"/>
                  </a:lnTo>
                  <a:lnTo>
                    <a:pt x="1392" y="50"/>
                  </a:lnTo>
                  <a:lnTo>
                    <a:pt x="1399" y="33"/>
                  </a:lnTo>
                  <a:lnTo>
                    <a:pt x="1411" y="19"/>
                  </a:lnTo>
                  <a:lnTo>
                    <a:pt x="1426" y="8"/>
                  </a:lnTo>
                  <a:lnTo>
                    <a:pt x="1443" y="2"/>
                  </a:lnTo>
                  <a:lnTo>
                    <a:pt x="146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tx1">
                    <a:lumMod val="75000"/>
                    <a:lumOff val="25000"/>
                  </a:schemeClr>
                </a:solidFill>
                <a:latin typeface="Arial" panose="020B0604020202020204" pitchFamily="34" charset="0"/>
                <a:cs typeface="Arial" panose="020B0604020202020204" pitchFamily="34" charset="0"/>
              </a:endParaRPr>
            </a:p>
          </p:txBody>
        </p:sp>
      </p:grpSp>
      <p:sp>
        <p:nvSpPr>
          <p:cNvPr id="254" name="Rectangle 253">
            <a:extLst>
              <a:ext uri="{FF2B5EF4-FFF2-40B4-BE49-F238E27FC236}">
                <a16:creationId xmlns:a16="http://schemas.microsoft.com/office/drawing/2014/main" id="{BB4683DF-1754-4668-BDAA-81832C25ED00}"/>
              </a:ext>
            </a:extLst>
          </p:cNvPr>
          <p:cNvSpPr/>
          <p:nvPr/>
        </p:nvSpPr>
        <p:spPr>
          <a:xfrm>
            <a:off x="7632481" y="6119353"/>
            <a:ext cx="1851977" cy="790127"/>
          </a:xfrm>
          <a:prstGeom prst="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sz="900" dirty="0">
                <a:solidFill>
                  <a:schemeClr val="tx1"/>
                </a:solidFill>
                <a:latin typeface="Arial" panose="020B0604020202020204" pitchFamily="34" charset="0"/>
                <a:cs typeface="Arial" panose="020B0604020202020204" pitchFamily="34" charset="0"/>
              </a:rPr>
              <a:t>Deploy scripting language to form correlations within the data and identify outliers / exceptions</a:t>
            </a:r>
          </a:p>
        </p:txBody>
      </p:sp>
      <p:sp>
        <p:nvSpPr>
          <p:cNvPr id="255" name="Rectangle 254">
            <a:extLst>
              <a:ext uri="{FF2B5EF4-FFF2-40B4-BE49-F238E27FC236}">
                <a16:creationId xmlns:a16="http://schemas.microsoft.com/office/drawing/2014/main" id="{CEA2723A-CC59-4DF3-BF43-BA7112A9FDFA}"/>
              </a:ext>
            </a:extLst>
          </p:cNvPr>
          <p:cNvSpPr/>
          <p:nvPr/>
        </p:nvSpPr>
        <p:spPr>
          <a:xfrm>
            <a:off x="5100188" y="6119353"/>
            <a:ext cx="1851977" cy="790127"/>
          </a:xfrm>
          <a:prstGeom prst="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sz="900" dirty="0">
                <a:solidFill>
                  <a:schemeClr val="tx1"/>
                </a:solidFill>
                <a:latin typeface="Arial" panose="020B0604020202020204" pitchFamily="34" charset="0"/>
                <a:cs typeface="Arial" panose="020B0604020202020204" pitchFamily="34" charset="0"/>
              </a:rPr>
              <a:t>Create subset of data points (required for analysis from the ERP) to help mitigate ERP performance issues</a:t>
            </a:r>
          </a:p>
        </p:txBody>
      </p:sp>
      <p:sp>
        <p:nvSpPr>
          <p:cNvPr id="256" name="Rectangle 255">
            <a:extLst>
              <a:ext uri="{FF2B5EF4-FFF2-40B4-BE49-F238E27FC236}">
                <a16:creationId xmlns:a16="http://schemas.microsoft.com/office/drawing/2014/main" id="{FD5BE8F3-E03A-471E-9698-44ED91ED0E54}"/>
              </a:ext>
            </a:extLst>
          </p:cNvPr>
          <p:cNvSpPr/>
          <p:nvPr/>
        </p:nvSpPr>
        <p:spPr>
          <a:xfrm>
            <a:off x="10745755" y="4895661"/>
            <a:ext cx="685800" cy="95238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latin typeface="Arial" panose="020B0604020202020204" pitchFamily="34" charset="0"/>
              <a:cs typeface="Arial" panose="020B0604020202020204" pitchFamily="34" charset="0"/>
            </a:endParaRPr>
          </a:p>
        </p:txBody>
      </p:sp>
      <p:cxnSp>
        <p:nvCxnSpPr>
          <p:cNvPr id="257" name="Straight Connector 256">
            <a:extLst>
              <a:ext uri="{FF2B5EF4-FFF2-40B4-BE49-F238E27FC236}">
                <a16:creationId xmlns:a16="http://schemas.microsoft.com/office/drawing/2014/main" id="{C6B5577D-61A3-493F-BD2C-A317B054147B}"/>
              </a:ext>
            </a:extLst>
          </p:cNvPr>
          <p:cNvCxnSpPr/>
          <p:nvPr/>
        </p:nvCxnSpPr>
        <p:spPr>
          <a:xfrm>
            <a:off x="10745755" y="5910474"/>
            <a:ext cx="6858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781BE719-7A5E-483A-BE03-92D17ADA434B}"/>
              </a:ext>
            </a:extLst>
          </p:cNvPr>
          <p:cNvCxnSpPr/>
          <p:nvPr/>
        </p:nvCxnSpPr>
        <p:spPr>
          <a:xfrm>
            <a:off x="10745755" y="4859765"/>
            <a:ext cx="6858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9" name="TextBox 258">
            <a:extLst>
              <a:ext uri="{FF2B5EF4-FFF2-40B4-BE49-F238E27FC236}">
                <a16:creationId xmlns:a16="http://schemas.microsoft.com/office/drawing/2014/main" id="{526CC416-788C-405C-ABAE-EE8340F995CD}"/>
              </a:ext>
            </a:extLst>
          </p:cNvPr>
          <p:cNvSpPr txBox="1"/>
          <p:nvPr/>
        </p:nvSpPr>
        <p:spPr>
          <a:xfrm>
            <a:off x="10745755" y="5361834"/>
            <a:ext cx="702566" cy="486213"/>
          </a:xfrm>
          <a:prstGeom prst="rect">
            <a:avLst/>
          </a:prstGeom>
          <a:noFill/>
        </p:spPr>
        <p:txBody>
          <a:bodyPr wrap="square" lIns="54000" tIns="54000" rIns="54000" bIns="54000" rtlCol="0">
            <a:noAutofit/>
          </a:bodyPr>
          <a:lstStyle/>
          <a:p>
            <a:pPr algn="ctr"/>
            <a:r>
              <a:rPr lang="en-US" sz="900" b="1" dirty="0">
                <a:latin typeface="Arial" panose="020B0604020202020204" pitchFamily="34" charset="0"/>
                <a:cs typeface="Arial" panose="020B0604020202020204" pitchFamily="34" charset="0"/>
              </a:rPr>
              <a:t>Extract Exception / Outlier</a:t>
            </a:r>
          </a:p>
        </p:txBody>
      </p:sp>
      <p:sp>
        <p:nvSpPr>
          <p:cNvPr id="260" name="Freeform 11">
            <a:extLst>
              <a:ext uri="{FF2B5EF4-FFF2-40B4-BE49-F238E27FC236}">
                <a16:creationId xmlns:a16="http://schemas.microsoft.com/office/drawing/2014/main" id="{A9033D44-1FBE-4465-9EAE-329E6379B620}"/>
              </a:ext>
            </a:extLst>
          </p:cNvPr>
          <p:cNvSpPr>
            <a:spLocks noChangeAspect="1" noEditPoints="1"/>
          </p:cNvSpPr>
          <p:nvPr/>
        </p:nvSpPr>
        <p:spPr bwMode="auto">
          <a:xfrm>
            <a:off x="10943012" y="4991350"/>
            <a:ext cx="321248" cy="280291"/>
          </a:xfrm>
          <a:custGeom>
            <a:avLst/>
            <a:gdLst>
              <a:gd name="T0" fmla="*/ 23 w 251"/>
              <a:gd name="T1" fmla="*/ 152 h 219"/>
              <a:gd name="T2" fmla="*/ 23 w 251"/>
              <a:gd name="T3" fmla="*/ 99 h 219"/>
              <a:gd name="T4" fmla="*/ 119 w 251"/>
              <a:gd name="T5" fmla="*/ 99 h 219"/>
              <a:gd name="T6" fmla="*/ 130 w 251"/>
              <a:gd name="T7" fmla="*/ 86 h 219"/>
              <a:gd name="T8" fmla="*/ 216 w 251"/>
              <a:gd name="T9" fmla="*/ 99 h 219"/>
              <a:gd name="T10" fmla="*/ 228 w 251"/>
              <a:gd name="T11" fmla="*/ 111 h 219"/>
              <a:gd name="T12" fmla="*/ 216 w 251"/>
              <a:gd name="T13" fmla="*/ 152 h 219"/>
              <a:gd name="T14" fmla="*/ 130 w 251"/>
              <a:gd name="T15" fmla="*/ 111 h 219"/>
              <a:gd name="T16" fmla="*/ 119 w 251"/>
              <a:gd name="T17" fmla="*/ 152 h 219"/>
              <a:gd name="T18" fmla="*/ 35 w 251"/>
              <a:gd name="T19" fmla="*/ 111 h 219"/>
              <a:gd name="T20" fmla="*/ 166 w 251"/>
              <a:gd name="T21" fmla="*/ 80 h 219"/>
              <a:gd name="T22" fmla="*/ 86 w 251"/>
              <a:gd name="T23" fmla="*/ 0 h 219"/>
              <a:gd name="T24" fmla="*/ 166 w 251"/>
              <a:gd name="T25" fmla="*/ 80 h 219"/>
              <a:gd name="T26" fmla="*/ 97 w 251"/>
              <a:gd name="T27" fmla="*/ 47 h 219"/>
              <a:gd name="T28" fmla="*/ 154 w 251"/>
              <a:gd name="T29" fmla="*/ 53 h 219"/>
              <a:gd name="T30" fmla="*/ 154 w 251"/>
              <a:gd name="T31" fmla="*/ 33 h 219"/>
              <a:gd name="T32" fmla="*/ 97 w 251"/>
              <a:gd name="T33" fmla="*/ 39 h 219"/>
              <a:gd name="T34" fmla="*/ 154 w 251"/>
              <a:gd name="T35" fmla="*/ 33 h 219"/>
              <a:gd name="T36" fmla="*/ 97 w 251"/>
              <a:gd name="T37" fmla="*/ 19 h 219"/>
              <a:gd name="T38" fmla="*/ 154 w 251"/>
              <a:gd name="T39" fmla="*/ 25 h 219"/>
              <a:gd name="T40" fmla="*/ 0 w 251"/>
              <a:gd name="T41" fmla="*/ 160 h 219"/>
              <a:gd name="T42" fmla="*/ 58 w 251"/>
              <a:gd name="T43" fmla="*/ 219 h 219"/>
              <a:gd name="T44" fmla="*/ 0 w 251"/>
              <a:gd name="T45" fmla="*/ 160 h 219"/>
              <a:gd name="T46" fmla="*/ 48 w 251"/>
              <a:gd name="T47" fmla="*/ 181 h 219"/>
              <a:gd name="T48" fmla="*/ 9 w 251"/>
              <a:gd name="T49" fmla="*/ 178 h 219"/>
              <a:gd name="T50" fmla="*/ 9 w 251"/>
              <a:gd name="T51" fmla="*/ 191 h 219"/>
              <a:gd name="T52" fmla="*/ 48 w 251"/>
              <a:gd name="T53" fmla="*/ 187 h 219"/>
              <a:gd name="T54" fmla="*/ 9 w 251"/>
              <a:gd name="T55" fmla="*/ 191 h 219"/>
              <a:gd name="T56" fmla="*/ 48 w 251"/>
              <a:gd name="T57" fmla="*/ 201 h 219"/>
              <a:gd name="T58" fmla="*/ 9 w 251"/>
              <a:gd name="T59" fmla="*/ 197 h 219"/>
              <a:gd name="T60" fmla="*/ 95 w 251"/>
              <a:gd name="T61" fmla="*/ 160 h 219"/>
              <a:gd name="T62" fmla="*/ 154 w 251"/>
              <a:gd name="T63" fmla="*/ 219 h 219"/>
              <a:gd name="T64" fmla="*/ 95 w 251"/>
              <a:gd name="T65" fmla="*/ 160 h 219"/>
              <a:gd name="T66" fmla="*/ 144 w 251"/>
              <a:gd name="T67" fmla="*/ 181 h 219"/>
              <a:gd name="T68" fmla="*/ 105 w 251"/>
              <a:gd name="T69" fmla="*/ 178 h 219"/>
              <a:gd name="T70" fmla="*/ 105 w 251"/>
              <a:gd name="T71" fmla="*/ 191 h 219"/>
              <a:gd name="T72" fmla="*/ 144 w 251"/>
              <a:gd name="T73" fmla="*/ 187 h 219"/>
              <a:gd name="T74" fmla="*/ 105 w 251"/>
              <a:gd name="T75" fmla="*/ 191 h 219"/>
              <a:gd name="T76" fmla="*/ 144 w 251"/>
              <a:gd name="T77" fmla="*/ 201 h 219"/>
              <a:gd name="T78" fmla="*/ 105 w 251"/>
              <a:gd name="T79" fmla="*/ 197 h 219"/>
              <a:gd name="T80" fmla="*/ 251 w 251"/>
              <a:gd name="T81" fmla="*/ 160 h 219"/>
              <a:gd name="T82" fmla="*/ 193 w 251"/>
              <a:gd name="T83" fmla="*/ 219 h 219"/>
              <a:gd name="T84" fmla="*/ 251 w 251"/>
              <a:gd name="T85" fmla="*/ 160 h 219"/>
              <a:gd name="T86" fmla="*/ 203 w 251"/>
              <a:gd name="T87" fmla="*/ 197 h 219"/>
              <a:gd name="T88" fmla="*/ 242 w 251"/>
              <a:gd name="T89" fmla="*/ 201 h 219"/>
              <a:gd name="T90" fmla="*/ 242 w 251"/>
              <a:gd name="T91" fmla="*/ 187 h 219"/>
              <a:gd name="T92" fmla="*/ 203 w 251"/>
              <a:gd name="T93" fmla="*/ 191 h 219"/>
              <a:gd name="T94" fmla="*/ 242 w 251"/>
              <a:gd name="T95" fmla="*/ 187 h 219"/>
              <a:gd name="T96" fmla="*/ 203 w 251"/>
              <a:gd name="T97" fmla="*/ 178 h 219"/>
              <a:gd name="T98" fmla="*/ 242 w 251"/>
              <a:gd name="T99" fmla="*/ 181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1" h="219">
                <a:moveTo>
                  <a:pt x="35" y="152"/>
                </a:moveTo>
                <a:lnTo>
                  <a:pt x="23" y="152"/>
                </a:lnTo>
                <a:lnTo>
                  <a:pt x="23" y="111"/>
                </a:lnTo>
                <a:lnTo>
                  <a:pt x="23" y="99"/>
                </a:lnTo>
                <a:lnTo>
                  <a:pt x="35" y="99"/>
                </a:lnTo>
                <a:lnTo>
                  <a:pt x="119" y="99"/>
                </a:lnTo>
                <a:lnTo>
                  <a:pt x="119" y="86"/>
                </a:lnTo>
                <a:lnTo>
                  <a:pt x="130" y="86"/>
                </a:lnTo>
                <a:lnTo>
                  <a:pt x="130" y="99"/>
                </a:lnTo>
                <a:lnTo>
                  <a:pt x="216" y="99"/>
                </a:lnTo>
                <a:lnTo>
                  <a:pt x="228" y="99"/>
                </a:lnTo>
                <a:lnTo>
                  <a:pt x="228" y="111"/>
                </a:lnTo>
                <a:lnTo>
                  <a:pt x="228" y="152"/>
                </a:lnTo>
                <a:lnTo>
                  <a:pt x="216" y="152"/>
                </a:lnTo>
                <a:lnTo>
                  <a:pt x="216" y="111"/>
                </a:lnTo>
                <a:lnTo>
                  <a:pt x="130" y="111"/>
                </a:lnTo>
                <a:lnTo>
                  <a:pt x="130" y="152"/>
                </a:lnTo>
                <a:lnTo>
                  <a:pt x="119" y="152"/>
                </a:lnTo>
                <a:lnTo>
                  <a:pt x="119" y="111"/>
                </a:lnTo>
                <a:lnTo>
                  <a:pt x="35" y="111"/>
                </a:lnTo>
                <a:lnTo>
                  <a:pt x="35" y="152"/>
                </a:lnTo>
                <a:close/>
                <a:moveTo>
                  <a:pt x="166" y="80"/>
                </a:moveTo>
                <a:lnTo>
                  <a:pt x="86" y="80"/>
                </a:lnTo>
                <a:lnTo>
                  <a:pt x="86" y="0"/>
                </a:lnTo>
                <a:lnTo>
                  <a:pt x="166" y="0"/>
                </a:lnTo>
                <a:lnTo>
                  <a:pt x="166" y="80"/>
                </a:lnTo>
                <a:close/>
                <a:moveTo>
                  <a:pt x="154" y="47"/>
                </a:moveTo>
                <a:lnTo>
                  <a:pt x="97" y="47"/>
                </a:lnTo>
                <a:lnTo>
                  <a:pt x="97" y="53"/>
                </a:lnTo>
                <a:lnTo>
                  <a:pt x="154" y="53"/>
                </a:lnTo>
                <a:lnTo>
                  <a:pt x="154" y="47"/>
                </a:lnTo>
                <a:close/>
                <a:moveTo>
                  <a:pt x="154" y="33"/>
                </a:moveTo>
                <a:lnTo>
                  <a:pt x="97" y="33"/>
                </a:lnTo>
                <a:lnTo>
                  <a:pt x="97" y="39"/>
                </a:lnTo>
                <a:lnTo>
                  <a:pt x="154" y="39"/>
                </a:lnTo>
                <a:lnTo>
                  <a:pt x="154" y="33"/>
                </a:lnTo>
                <a:close/>
                <a:moveTo>
                  <a:pt x="154" y="19"/>
                </a:moveTo>
                <a:lnTo>
                  <a:pt x="97" y="19"/>
                </a:lnTo>
                <a:lnTo>
                  <a:pt x="97" y="25"/>
                </a:lnTo>
                <a:lnTo>
                  <a:pt x="154" y="25"/>
                </a:lnTo>
                <a:lnTo>
                  <a:pt x="154" y="19"/>
                </a:lnTo>
                <a:close/>
                <a:moveTo>
                  <a:pt x="0" y="160"/>
                </a:moveTo>
                <a:lnTo>
                  <a:pt x="58" y="160"/>
                </a:lnTo>
                <a:lnTo>
                  <a:pt x="58" y="219"/>
                </a:lnTo>
                <a:lnTo>
                  <a:pt x="0" y="219"/>
                </a:lnTo>
                <a:lnTo>
                  <a:pt x="0" y="160"/>
                </a:lnTo>
                <a:close/>
                <a:moveTo>
                  <a:pt x="9" y="181"/>
                </a:moveTo>
                <a:lnTo>
                  <a:pt x="48" y="181"/>
                </a:lnTo>
                <a:lnTo>
                  <a:pt x="48" y="178"/>
                </a:lnTo>
                <a:lnTo>
                  <a:pt x="9" y="178"/>
                </a:lnTo>
                <a:lnTo>
                  <a:pt x="9" y="181"/>
                </a:lnTo>
                <a:close/>
                <a:moveTo>
                  <a:pt x="9" y="191"/>
                </a:moveTo>
                <a:lnTo>
                  <a:pt x="48" y="191"/>
                </a:lnTo>
                <a:lnTo>
                  <a:pt x="48" y="187"/>
                </a:lnTo>
                <a:lnTo>
                  <a:pt x="9" y="187"/>
                </a:lnTo>
                <a:lnTo>
                  <a:pt x="9" y="191"/>
                </a:lnTo>
                <a:close/>
                <a:moveTo>
                  <a:pt x="9" y="201"/>
                </a:moveTo>
                <a:lnTo>
                  <a:pt x="48" y="201"/>
                </a:lnTo>
                <a:lnTo>
                  <a:pt x="48" y="197"/>
                </a:lnTo>
                <a:lnTo>
                  <a:pt x="9" y="197"/>
                </a:lnTo>
                <a:lnTo>
                  <a:pt x="9" y="201"/>
                </a:lnTo>
                <a:close/>
                <a:moveTo>
                  <a:pt x="95" y="160"/>
                </a:moveTo>
                <a:lnTo>
                  <a:pt x="154" y="160"/>
                </a:lnTo>
                <a:lnTo>
                  <a:pt x="154" y="219"/>
                </a:lnTo>
                <a:lnTo>
                  <a:pt x="95" y="219"/>
                </a:lnTo>
                <a:lnTo>
                  <a:pt x="95" y="160"/>
                </a:lnTo>
                <a:close/>
                <a:moveTo>
                  <a:pt x="105" y="181"/>
                </a:moveTo>
                <a:lnTo>
                  <a:pt x="144" y="181"/>
                </a:lnTo>
                <a:lnTo>
                  <a:pt x="144" y="178"/>
                </a:lnTo>
                <a:lnTo>
                  <a:pt x="105" y="178"/>
                </a:lnTo>
                <a:lnTo>
                  <a:pt x="105" y="181"/>
                </a:lnTo>
                <a:close/>
                <a:moveTo>
                  <a:pt x="105" y="191"/>
                </a:moveTo>
                <a:lnTo>
                  <a:pt x="144" y="191"/>
                </a:lnTo>
                <a:lnTo>
                  <a:pt x="144" y="187"/>
                </a:lnTo>
                <a:lnTo>
                  <a:pt x="105" y="187"/>
                </a:lnTo>
                <a:lnTo>
                  <a:pt x="105" y="191"/>
                </a:lnTo>
                <a:close/>
                <a:moveTo>
                  <a:pt x="105" y="201"/>
                </a:moveTo>
                <a:lnTo>
                  <a:pt x="144" y="201"/>
                </a:lnTo>
                <a:lnTo>
                  <a:pt x="144" y="197"/>
                </a:lnTo>
                <a:lnTo>
                  <a:pt x="105" y="197"/>
                </a:lnTo>
                <a:lnTo>
                  <a:pt x="105" y="201"/>
                </a:lnTo>
                <a:close/>
                <a:moveTo>
                  <a:pt x="251" y="160"/>
                </a:moveTo>
                <a:lnTo>
                  <a:pt x="251" y="219"/>
                </a:lnTo>
                <a:lnTo>
                  <a:pt x="193" y="219"/>
                </a:lnTo>
                <a:lnTo>
                  <a:pt x="193" y="160"/>
                </a:lnTo>
                <a:lnTo>
                  <a:pt x="251" y="160"/>
                </a:lnTo>
                <a:close/>
                <a:moveTo>
                  <a:pt x="242" y="197"/>
                </a:moveTo>
                <a:lnTo>
                  <a:pt x="203" y="197"/>
                </a:lnTo>
                <a:lnTo>
                  <a:pt x="203" y="201"/>
                </a:lnTo>
                <a:lnTo>
                  <a:pt x="242" y="201"/>
                </a:lnTo>
                <a:lnTo>
                  <a:pt x="242" y="197"/>
                </a:lnTo>
                <a:close/>
                <a:moveTo>
                  <a:pt x="242" y="187"/>
                </a:moveTo>
                <a:lnTo>
                  <a:pt x="203" y="187"/>
                </a:lnTo>
                <a:lnTo>
                  <a:pt x="203" y="191"/>
                </a:lnTo>
                <a:lnTo>
                  <a:pt x="242" y="191"/>
                </a:lnTo>
                <a:lnTo>
                  <a:pt x="242" y="187"/>
                </a:lnTo>
                <a:close/>
                <a:moveTo>
                  <a:pt x="242" y="178"/>
                </a:moveTo>
                <a:lnTo>
                  <a:pt x="203" y="178"/>
                </a:lnTo>
                <a:lnTo>
                  <a:pt x="203" y="181"/>
                </a:lnTo>
                <a:lnTo>
                  <a:pt x="242" y="181"/>
                </a:lnTo>
                <a:lnTo>
                  <a:pt x="242" y="17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r>
              <a:rPr lang="en-US" dirty="0">
                <a:latin typeface="Arial" panose="020B0604020202020204" pitchFamily="34" charset="0"/>
                <a:cs typeface="Arial" panose="020B0604020202020204" pitchFamily="34" charset="0"/>
              </a:rPr>
              <a:t> </a:t>
            </a:r>
          </a:p>
        </p:txBody>
      </p:sp>
      <p:sp>
        <p:nvSpPr>
          <p:cNvPr id="261" name="Rectangle 260">
            <a:extLst>
              <a:ext uri="{FF2B5EF4-FFF2-40B4-BE49-F238E27FC236}">
                <a16:creationId xmlns:a16="http://schemas.microsoft.com/office/drawing/2014/main" id="{DBAA2939-A57D-453A-A12C-58EE992629A5}"/>
              </a:ext>
            </a:extLst>
          </p:cNvPr>
          <p:cNvSpPr/>
          <p:nvPr/>
        </p:nvSpPr>
        <p:spPr>
          <a:xfrm>
            <a:off x="10169384" y="6119353"/>
            <a:ext cx="1851977" cy="790127"/>
          </a:xfrm>
          <a:prstGeom prst="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sz="900" dirty="0">
                <a:solidFill>
                  <a:schemeClr val="tx1"/>
                </a:solidFill>
                <a:latin typeface="Arial" panose="020B0604020202020204" pitchFamily="34" charset="0"/>
                <a:cs typeface="Arial" panose="020B0604020202020204" pitchFamily="34" charset="0"/>
              </a:rPr>
              <a:t>Extract the identified exceptions / outliers analyzed from scripts into a data visualization tool</a:t>
            </a:r>
          </a:p>
        </p:txBody>
      </p:sp>
      <p:sp>
        <p:nvSpPr>
          <p:cNvPr id="262" name="Rectangle 261">
            <a:extLst>
              <a:ext uri="{FF2B5EF4-FFF2-40B4-BE49-F238E27FC236}">
                <a16:creationId xmlns:a16="http://schemas.microsoft.com/office/drawing/2014/main" id="{E302FC18-4F7F-41BB-9C25-643EB04FCE6D}"/>
              </a:ext>
            </a:extLst>
          </p:cNvPr>
          <p:cNvSpPr/>
          <p:nvPr/>
        </p:nvSpPr>
        <p:spPr>
          <a:xfrm>
            <a:off x="13285471" y="4896545"/>
            <a:ext cx="685800" cy="95238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latin typeface="Arial" panose="020B0604020202020204" pitchFamily="34" charset="0"/>
              <a:cs typeface="Arial" panose="020B0604020202020204" pitchFamily="34" charset="0"/>
            </a:endParaRPr>
          </a:p>
        </p:txBody>
      </p:sp>
      <p:cxnSp>
        <p:nvCxnSpPr>
          <p:cNvPr id="263" name="Straight Connector 262">
            <a:extLst>
              <a:ext uri="{FF2B5EF4-FFF2-40B4-BE49-F238E27FC236}">
                <a16:creationId xmlns:a16="http://schemas.microsoft.com/office/drawing/2014/main" id="{DE575E1C-E0EC-46B8-943C-D8612565F07F}"/>
              </a:ext>
            </a:extLst>
          </p:cNvPr>
          <p:cNvCxnSpPr/>
          <p:nvPr/>
        </p:nvCxnSpPr>
        <p:spPr>
          <a:xfrm>
            <a:off x="13285471" y="5911358"/>
            <a:ext cx="6858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4" name="TextBox 263">
            <a:extLst>
              <a:ext uri="{FF2B5EF4-FFF2-40B4-BE49-F238E27FC236}">
                <a16:creationId xmlns:a16="http://schemas.microsoft.com/office/drawing/2014/main" id="{35E77728-6E75-4D08-A6CE-F8E647C392B6}"/>
              </a:ext>
            </a:extLst>
          </p:cNvPr>
          <p:cNvSpPr txBox="1"/>
          <p:nvPr/>
        </p:nvSpPr>
        <p:spPr>
          <a:xfrm>
            <a:off x="13285471" y="5362718"/>
            <a:ext cx="685800" cy="486213"/>
          </a:xfrm>
          <a:prstGeom prst="rect">
            <a:avLst/>
          </a:prstGeom>
          <a:noFill/>
        </p:spPr>
        <p:txBody>
          <a:bodyPr wrap="square" lIns="54000" tIns="54000" rIns="54000" bIns="54000" rtlCol="0">
            <a:noAutofit/>
          </a:bodyPr>
          <a:lstStyle/>
          <a:p>
            <a:pPr algn="ctr"/>
            <a:r>
              <a:rPr lang="en-US" sz="900" b="1" dirty="0">
                <a:latin typeface="Arial" panose="020B0604020202020204" pitchFamily="34" charset="0"/>
                <a:cs typeface="Arial" panose="020B0604020202020204" pitchFamily="34" charset="0"/>
              </a:rPr>
              <a:t>User Actions</a:t>
            </a:r>
          </a:p>
        </p:txBody>
      </p:sp>
      <p:sp>
        <p:nvSpPr>
          <p:cNvPr id="265" name="Freeform 612">
            <a:extLst>
              <a:ext uri="{FF2B5EF4-FFF2-40B4-BE49-F238E27FC236}">
                <a16:creationId xmlns:a16="http://schemas.microsoft.com/office/drawing/2014/main" id="{814D4309-5432-436A-B3E5-2045FBE44832}"/>
              </a:ext>
            </a:extLst>
          </p:cNvPr>
          <p:cNvSpPr>
            <a:spLocks noEditPoints="1"/>
          </p:cNvSpPr>
          <p:nvPr/>
        </p:nvSpPr>
        <p:spPr bwMode="auto">
          <a:xfrm>
            <a:off x="13487963" y="5024829"/>
            <a:ext cx="267034" cy="246776"/>
          </a:xfrm>
          <a:custGeom>
            <a:avLst/>
            <a:gdLst>
              <a:gd name="T0" fmla="*/ 127 w 145"/>
              <a:gd name="T1" fmla="*/ 55 h 134"/>
              <a:gd name="T2" fmla="*/ 56 w 145"/>
              <a:gd name="T3" fmla="*/ 52 h 134"/>
              <a:gd name="T4" fmla="*/ 56 w 145"/>
              <a:gd name="T5" fmla="*/ 66 h 134"/>
              <a:gd name="T6" fmla="*/ 33 w 145"/>
              <a:gd name="T7" fmla="*/ 51 h 134"/>
              <a:gd name="T8" fmla="*/ 26 w 145"/>
              <a:gd name="T9" fmla="*/ 51 h 134"/>
              <a:gd name="T10" fmla="*/ 52 w 145"/>
              <a:gd name="T11" fmla="*/ 66 h 134"/>
              <a:gd name="T12" fmla="*/ 84 w 145"/>
              <a:gd name="T13" fmla="*/ 47 h 134"/>
              <a:gd name="T14" fmla="*/ 94 w 145"/>
              <a:gd name="T15" fmla="*/ 77 h 134"/>
              <a:gd name="T16" fmla="*/ 103 w 145"/>
              <a:gd name="T17" fmla="*/ 72 h 134"/>
              <a:gd name="T18" fmla="*/ 111 w 145"/>
              <a:gd name="T19" fmla="*/ 84 h 134"/>
              <a:gd name="T20" fmla="*/ 113 w 145"/>
              <a:gd name="T21" fmla="*/ 77 h 134"/>
              <a:gd name="T22" fmla="*/ 120 w 145"/>
              <a:gd name="T23" fmla="*/ 77 h 134"/>
              <a:gd name="T24" fmla="*/ 117 w 145"/>
              <a:gd name="T25" fmla="*/ 126 h 134"/>
              <a:gd name="T26" fmla="*/ 84 w 145"/>
              <a:gd name="T27" fmla="*/ 134 h 134"/>
              <a:gd name="T28" fmla="*/ 75 w 145"/>
              <a:gd name="T29" fmla="*/ 101 h 134"/>
              <a:gd name="T30" fmla="*/ 67 w 145"/>
              <a:gd name="T31" fmla="*/ 85 h 134"/>
              <a:gd name="T32" fmla="*/ 71 w 145"/>
              <a:gd name="T33" fmla="*/ 81 h 134"/>
              <a:gd name="T34" fmla="*/ 80 w 145"/>
              <a:gd name="T35" fmla="*/ 88 h 134"/>
              <a:gd name="T36" fmla="*/ 84 w 145"/>
              <a:gd name="T37" fmla="*/ 47 h 134"/>
              <a:gd name="T38" fmla="*/ 43 w 145"/>
              <a:gd name="T39" fmla="*/ 66 h 134"/>
              <a:gd name="T40" fmla="*/ 100 w 145"/>
              <a:gd name="T41" fmla="*/ 45 h 134"/>
              <a:gd name="T42" fmla="*/ 100 w 145"/>
              <a:gd name="T43" fmla="*/ 47 h 134"/>
              <a:gd name="T44" fmla="*/ 72 w 145"/>
              <a:gd name="T45" fmla="*/ 37 h 134"/>
              <a:gd name="T46" fmla="*/ 65 w 145"/>
              <a:gd name="T47" fmla="*/ 37 h 134"/>
              <a:gd name="T48" fmla="*/ 8 w 145"/>
              <a:gd name="T49" fmla="*/ 60 h 134"/>
              <a:gd name="T50" fmla="*/ 114 w 145"/>
              <a:gd name="T51" fmla="*/ 34 h 134"/>
              <a:gd name="T52" fmla="*/ 114 w 145"/>
              <a:gd name="T53" fmla="*/ 37 h 134"/>
              <a:gd name="T54" fmla="*/ 127 w 145"/>
              <a:gd name="T55" fmla="*/ 26 h 134"/>
              <a:gd name="T56" fmla="*/ 114 w 145"/>
              <a:gd name="T57" fmla="*/ 26 h 134"/>
              <a:gd name="T58" fmla="*/ 77 w 145"/>
              <a:gd name="T59" fmla="*/ 26 h 134"/>
              <a:gd name="T60" fmla="*/ 65 w 145"/>
              <a:gd name="T61" fmla="*/ 31 h 134"/>
              <a:gd name="T62" fmla="*/ 59 w 145"/>
              <a:gd name="T63" fmla="*/ 47 h 134"/>
              <a:gd name="T64" fmla="*/ 48 w 145"/>
              <a:gd name="T65" fmla="*/ 45 h 134"/>
              <a:gd name="T66" fmla="*/ 37 w 145"/>
              <a:gd name="T67" fmla="*/ 39 h 134"/>
              <a:gd name="T68" fmla="*/ 35 w 145"/>
              <a:gd name="T69" fmla="*/ 34 h 134"/>
              <a:gd name="T70" fmla="*/ 47 w 145"/>
              <a:gd name="T71" fmla="*/ 35 h 134"/>
              <a:gd name="T72" fmla="*/ 56 w 145"/>
              <a:gd name="T73" fmla="*/ 30 h 134"/>
              <a:gd name="T74" fmla="*/ 65 w 145"/>
              <a:gd name="T75" fmla="*/ 26 h 134"/>
              <a:gd name="T76" fmla="*/ 110 w 145"/>
              <a:gd name="T77" fmla="*/ 18 h 134"/>
              <a:gd name="T78" fmla="*/ 84 w 145"/>
              <a:gd name="T79" fmla="*/ 18 h 134"/>
              <a:gd name="T80" fmla="*/ 127 w 145"/>
              <a:gd name="T81" fmla="*/ 21 h 134"/>
              <a:gd name="T82" fmla="*/ 9 w 145"/>
              <a:gd name="T83" fmla="*/ 0 h 134"/>
              <a:gd name="T84" fmla="*/ 143 w 145"/>
              <a:gd name="T85" fmla="*/ 3 h 134"/>
              <a:gd name="T86" fmla="*/ 145 w 145"/>
              <a:gd name="T87" fmla="*/ 89 h 134"/>
              <a:gd name="T88" fmla="*/ 139 w 145"/>
              <a:gd name="T89" fmla="*/ 97 h 134"/>
              <a:gd name="T90" fmla="*/ 131 w 145"/>
              <a:gd name="T91" fmla="*/ 89 h 134"/>
              <a:gd name="T92" fmla="*/ 12 w 145"/>
              <a:gd name="T93" fmla="*/ 9 h 134"/>
              <a:gd name="T94" fmla="*/ 59 w 145"/>
              <a:gd name="T95" fmla="*/ 93 h 134"/>
              <a:gd name="T96" fmla="*/ 9 w 145"/>
              <a:gd name="T97" fmla="*/ 98 h 134"/>
              <a:gd name="T98" fmla="*/ 1 w 145"/>
              <a:gd name="T99" fmla="*/ 93 h 134"/>
              <a:gd name="T100" fmla="*/ 1 w 145"/>
              <a:gd name="T101" fmla="*/ 5 h 134"/>
              <a:gd name="T102" fmla="*/ 9 w 145"/>
              <a:gd name="T103"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5" h="134">
                <a:moveTo>
                  <a:pt x="100" y="52"/>
                </a:moveTo>
                <a:lnTo>
                  <a:pt x="127" y="52"/>
                </a:lnTo>
                <a:lnTo>
                  <a:pt x="127" y="55"/>
                </a:lnTo>
                <a:lnTo>
                  <a:pt x="100" y="55"/>
                </a:lnTo>
                <a:lnTo>
                  <a:pt x="100" y="52"/>
                </a:lnTo>
                <a:close/>
                <a:moveTo>
                  <a:pt x="56" y="52"/>
                </a:moveTo>
                <a:lnTo>
                  <a:pt x="63" y="52"/>
                </a:lnTo>
                <a:lnTo>
                  <a:pt x="63" y="66"/>
                </a:lnTo>
                <a:lnTo>
                  <a:pt x="56" y="66"/>
                </a:lnTo>
                <a:lnTo>
                  <a:pt x="56" y="52"/>
                </a:lnTo>
                <a:close/>
                <a:moveTo>
                  <a:pt x="26" y="51"/>
                </a:moveTo>
                <a:lnTo>
                  <a:pt x="33" y="51"/>
                </a:lnTo>
                <a:lnTo>
                  <a:pt x="33" y="66"/>
                </a:lnTo>
                <a:lnTo>
                  <a:pt x="26" y="66"/>
                </a:lnTo>
                <a:lnTo>
                  <a:pt x="26" y="51"/>
                </a:lnTo>
                <a:close/>
                <a:moveTo>
                  <a:pt x="46" y="50"/>
                </a:moveTo>
                <a:lnTo>
                  <a:pt x="52" y="50"/>
                </a:lnTo>
                <a:lnTo>
                  <a:pt x="52" y="66"/>
                </a:lnTo>
                <a:lnTo>
                  <a:pt x="46" y="66"/>
                </a:lnTo>
                <a:lnTo>
                  <a:pt x="46" y="50"/>
                </a:lnTo>
                <a:close/>
                <a:moveTo>
                  <a:pt x="84" y="47"/>
                </a:moveTo>
                <a:lnTo>
                  <a:pt x="89" y="47"/>
                </a:lnTo>
                <a:lnTo>
                  <a:pt x="93" y="47"/>
                </a:lnTo>
                <a:lnTo>
                  <a:pt x="94" y="77"/>
                </a:lnTo>
                <a:lnTo>
                  <a:pt x="96" y="66"/>
                </a:lnTo>
                <a:lnTo>
                  <a:pt x="102" y="67"/>
                </a:lnTo>
                <a:lnTo>
                  <a:pt x="103" y="72"/>
                </a:lnTo>
                <a:lnTo>
                  <a:pt x="103" y="70"/>
                </a:lnTo>
                <a:lnTo>
                  <a:pt x="111" y="71"/>
                </a:lnTo>
                <a:lnTo>
                  <a:pt x="111" y="84"/>
                </a:lnTo>
                <a:lnTo>
                  <a:pt x="111" y="81"/>
                </a:lnTo>
                <a:lnTo>
                  <a:pt x="113" y="80"/>
                </a:lnTo>
                <a:lnTo>
                  <a:pt x="113" y="77"/>
                </a:lnTo>
                <a:lnTo>
                  <a:pt x="113" y="75"/>
                </a:lnTo>
                <a:lnTo>
                  <a:pt x="117" y="76"/>
                </a:lnTo>
                <a:lnTo>
                  <a:pt x="120" y="77"/>
                </a:lnTo>
                <a:lnTo>
                  <a:pt x="120" y="93"/>
                </a:lnTo>
                <a:lnTo>
                  <a:pt x="118" y="110"/>
                </a:lnTo>
                <a:lnTo>
                  <a:pt x="117" y="126"/>
                </a:lnTo>
                <a:lnTo>
                  <a:pt x="114" y="133"/>
                </a:lnTo>
                <a:lnTo>
                  <a:pt x="98" y="134"/>
                </a:lnTo>
                <a:lnTo>
                  <a:pt x="84" y="134"/>
                </a:lnTo>
                <a:lnTo>
                  <a:pt x="79" y="123"/>
                </a:lnTo>
                <a:lnTo>
                  <a:pt x="77" y="106"/>
                </a:lnTo>
                <a:lnTo>
                  <a:pt x="75" y="101"/>
                </a:lnTo>
                <a:lnTo>
                  <a:pt x="73" y="96"/>
                </a:lnTo>
                <a:lnTo>
                  <a:pt x="71" y="91"/>
                </a:lnTo>
                <a:lnTo>
                  <a:pt x="67" y="85"/>
                </a:lnTo>
                <a:lnTo>
                  <a:pt x="68" y="84"/>
                </a:lnTo>
                <a:lnTo>
                  <a:pt x="69" y="83"/>
                </a:lnTo>
                <a:lnTo>
                  <a:pt x="71" y="81"/>
                </a:lnTo>
                <a:lnTo>
                  <a:pt x="75" y="84"/>
                </a:lnTo>
                <a:lnTo>
                  <a:pt x="77" y="85"/>
                </a:lnTo>
                <a:lnTo>
                  <a:pt x="80" y="88"/>
                </a:lnTo>
                <a:lnTo>
                  <a:pt x="81" y="91"/>
                </a:lnTo>
                <a:lnTo>
                  <a:pt x="84" y="93"/>
                </a:lnTo>
                <a:lnTo>
                  <a:pt x="84" y="47"/>
                </a:lnTo>
                <a:close/>
                <a:moveTo>
                  <a:pt x="35" y="46"/>
                </a:moveTo>
                <a:lnTo>
                  <a:pt x="43" y="46"/>
                </a:lnTo>
                <a:lnTo>
                  <a:pt x="43" y="66"/>
                </a:lnTo>
                <a:lnTo>
                  <a:pt x="35" y="66"/>
                </a:lnTo>
                <a:lnTo>
                  <a:pt x="35" y="46"/>
                </a:lnTo>
                <a:close/>
                <a:moveTo>
                  <a:pt x="100" y="45"/>
                </a:moveTo>
                <a:lnTo>
                  <a:pt x="127" y="45"/>
                </a:lnTo>
                <a:lnTo>
                  <a:pt x="127" y="47"/>
                </a:lnTo>
                <a:lnTo>
                  <a:pt x="100" y="47"/>
                </a:lnTo>
                <a:lnTo>
                  <a:pt x="100" y="45"/>
                </a:lnTo>
                <a:close/>
                <a:moveTo>
                  <a:pt x="65" y="37"/>
                </a:moveTo>
                <a:lnTo>
                  <a:pt x="72" y="37"/>
                </a:lnTo>
                <a:lnTo>
                  <a:pt x="72" y="66"/>
                </a:lnTo>
                <a:lnTo>
                  <a:pt x="65" y="66"/>
                </a:lnTo>
                <a:lnTo>
                  <a:pt x="65" y="37"/>
                </a:lnTo>
                <a:close/>
                <a:moveTo>
                  <a:pt x="4" y="35"/>
                </a:moveTo>
                <a:lnTo>
                  <a:pt x="4" y="60"/>
                </a:lnTo>
                <a:lnTo>
                  <a:pt x="8" y="60"/>
                </a:lnTo>
                <a:lnTo>
                  <a:pt x="8" y="35"/>
                </a:lnTo>
                <a:lnTo>
                  <a:pt x="4" y="35"/>
                </a:lnTo>
                <a:close/>
                <a:moveTo>
                  <a:pt x="114" y="34"/>
                </a:moveTo>
                <a:lnTo>
                  <a:pt x="127" y="34"/>
                </a:lnTo>
                <a:lnTo>
                  <a:pt x="127" y="37"/>
                </a:lnTo>
                <a:lnTo>
                  <a:pt x="114" y="37"/>
                </a:lnTo>
                <a:lnTo>
                  <a:pt x="114" y="34"/>
                </a:lnTo>
                <a:close/>
                <a:moveTo>
                  <a:pt x="114" y="26"/>
                </a:moveTo>
                <a:lnTo>
                  <a:pt x="127" y="26"/>
                </a:lnTo>
                <a:lnTo>
                  <a:pt x="127" y="29"/>
                </a:lnTo>
                <a:lnTo>
                  <a:pt x="114" y="29"/>
                </a:lnTo>
                <a:lnTo>
                  <a:pt x="114" y="26"/>
                </a:lnTo>
                <a:close/>
                <a:moveTo>
                  <a:pt x="64" y="22"/>
                </a:moveTo>
                <a:lnTo>
                  <a:pt x="71" y="24"/>
                </a:lnTo>
                <a:lnTo>
                  <a:pt x="77" y="26"/>
                </a:lnTo>
                <a:lnTo>
                  <a:pt x="72" y="30"/>
                </a:lnTo>
                <a:lnTo>
                  <a:pt x="67" y="35"/>
                </a:lnTo>
                <a:lnTo>
                  <a:pt x="65" y="31"/>
                </a:lnTo>
                <a:lnTo>
                  <a:pt x="61" y="31"/>
                </a:lnTo>
                <a:lnTo>
                  <a:pt x="59" y="45"/>
                </a:lnTo>
                <a:lnTo>
                  <a:pt x="59" y="47"/>
                </a:lnTo>
                <a:lnTo>
                  <a:pt x="56" y="47"/>
                </a:lnTo>
                <a:lnTo>
                  <a:pt x="50" y="45"/>
                </a:lnTo>
                <a:lnTo>
                  <a:pt x="48" y="45"/>
                </a:lnTo>
                <a:lnTo>
                  <a:pt x="48" y="45"/>
                </a:lnTo>
                <a:lnTo>
                  <a:pt x="44" y="39"/>
                </a:lnTo>
                <a:lnTo>
                  <a:pt x="37" y="39"/>
                </a:lnTo>
                <a:lnTo>
                  <a:pt x="22" y="49"/>
                </a:lnTo>
                <a:lnTo>
                  <a:pt x="20" y="45"/>
                </a:lnTo>
                <a:lnTo>
                  <a:pt x="35" y="34"/>
                </a:lnTo>
                <a:lnTo>
                  <a:pt x="47" y="35"/>
                </a:lnTo>
                <a:lnTo>
                  <a:pt x="47" y="35"/>
                </a:lnTo>
                <a:lnTo>
                  <a:pt x="47" y="35"/>
                </a:lnTo>
                <a:lnTo>
                  <a:pt x="51" y="41"/>
                </a:lnTo>
                <a:lnTo>
                  <a:pt x="55" y="41"/>
                </a:lnTo>
                <a:lnTo>
                  <a:pt x="56" y="30"/>
                </a:lnTo>
                <a:lnTo>
                  <a:pt x="58" y="29"/>
                </a:lnTo>
                <a:lnTo>
                  <a:pt x="58" y="28"/>
                </a:lnTo>
                <a:lnTo>
                  <a:pt x="65" y="26"/>
                </a:lnTo>
                <a:lnTo>
                  <a:pt x="64" y="22"/>
                </a:lnTo>
                <a:close/>
                <a:moveTo>
                  <a:pt x="84" y="18"/>
                </a:moveTo>
                <a:lnTo>
                  <a:pt x="110" y="18"/>
                </a:lnTo>
                <a:lnTo>
                  <a:pt x="110" y="39"/>
                </a:lnTo>
                <a:lnTo>
                  <a:pt x="84" y="39"/>
                </a:lnTo>
                <a:lnTo>
                  <a:pt x="84" y="18"/>
                </a:lnTo>
                <a:close/>
                <a:moveTo>
                  <a:pt x="114" y="18"/>
                </a:moveTo>
                <a:lnTo>
                  <a:pt x="127" y="18"/>
                </a:lnTo>
                <a:lnTo>
                  <a:pt x="127" y="21"/>
                </a:lnTo>
                <a:lnTo>
                  <a:pt x="114" y="21"/>
                </a:lnTo>
                <a:lnTo>
                  <a:pt x="114" y="18"/>
                </a:lnTo>
                <a:close/>
                <a:moveTo>
                  <a:pt x="9" y="0"/>
                </a:moveTo>
                <a:lnTo>
                  <a:pt x="136" y="0"/>
                </a:lnTo>
                <a:lnTo>
                  <a:pt x="139" y="1"/>
                </a:lnTo>
                <a:lnTo>
                  <a:pt x="143" y="3"/>
                </a:lnTo>
                <a:lnTo>
                  <a:pt x="144" y="5"/>
                </a:lnTo>
                <a:lnTo>
                  <a:pt x="145" y="9"/>
                </a:lnTo>
                <a:lnTo>
                  <a:pt x="145" y="89"/>
                </a:lnTo>
                <a:lnTo>
                  <a:pt x="144" y="93"/>
                </a:lnTo>
                <a:lnTo>
                  <a:pt x="143" y="96"/>
                </a:lnTo>
                <a:lnTo>
                  <a:pt x="139" y="97"/>
                </a:lnTo>
                <a:lnTo>
                  <a:pt x="136" y="98"/>
                </a:lnTo>
                <a:lnTo>
                  <a:pt x="130" y="98"/>
                </a:lnTo>
                <a:lnTo>
                  <a:pt x="131" y="89"/>
                </a:lnTo>
                <a:lnTo>
                  <a:pt x="134" y="89"/>
                </a:lnTo>
                <a:lnTo>
                  <a:pt x="134" y="9"/>
                </a:lnTo>
                <a:lnTo>
                  <a:pt x="12" y="9"/>
                </a:lnTo>
                <a:lnTo>
                  <a:pt x="12" y="89"/>
                </a:lnTo>
                <a:lnTo>
                  <a:pt x="56" y="89"/>
                </a:lnTo>
                <a:lnTo>
                  <a:pt x="59" y="93"/>
                </a:lnTo>
                <a:lnTo>
                  <a:pt x="61" y="96"/>
                </a:lnTo>
                <a:lnTo>
                  <a:pt x="63" y="98"/>
                </a:lnTo>
                <a:lnTo>
                  <a:pt x="9" y="98"/>
                </a:lnTo>
                <a:lnTo>
                  <a:pt x="5" y="97"/>
                </a:lnTo>
                <a:lnTo>
                  <a:pt x="3" y="96"/>
                </a:lnTo>
                <a:lnTo>
                  <a:pt x="1" y="93"/>
                </a:lnTo>
                <a:lnTo>
                  <a:pt x="0" y="89"/>
                </a:lnTo>
                <a:lnTo>
                  <a:pt x="0" y="9"/>
                </a:lnTo>
                <a:lnTo>
                  <a:pt x="1" y="5"/>
                </a:lnTo>
                <a:lnTo>
                  <a:pt x="3" y="3"/>
                </a:lnTo>
                <a:lnTo>
                  <a:pt x="5" y="1"/>
                </a:lnTo>
                <a:lnTo>
                  <a:pt x="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cxnSp>
        <p:nvCxnSpPr>
          <p:cNvPr id="266" name="Straight Connector 265">
            <a:extLst>
              <a:ext uri="{FF2B5EF4-FFF2-40B4-BE49-F238E27FC236}">
                <a16:creationId xmlns:a16="http://schemas.microsoft.com/office/drawing/2014/main" id="{4D230B64-71D4-43ED-A5DD-07BF13DA7818}"/>
              </a:ext>
            </a:extLst>
          </p:cNvPr>
          <p:cNvCxnSpPr/>
          <p:nvPr/>
        </p:nvCxnSpPr>
        <p:spPr>
          <a:xfrm>
            <a:off x="13294546" y="4859765"/>
            <a:ext cx="6858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7" name="Rectangle 266">
            <a:extLst>
              <a:ext uri="{FF2B5EF4-FFF2-40B4-BE49-F238E27FC236}">
                <a16:creationId xmlns:a16="http://schemas.microsoft.com/office/drawing/2014/main" id="{5997E90B-0E62-48E1-BE71-0BFDA0C97F95}"/>
              </a:ext>
            </a:extLst>
          </p:cNvPr>
          <p:cNvSpPr/>
          <p:nvPr/>
        </p:nvSpPr>
        <p:spPr>
          <a:xfrm>
            <a:off x="12877800" y="6119353"/>
            <a:ext cx="1501142" cy="790127"/>
          </a:xfrm>
          <a:prstGeom prst="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sz="900" dirty="0">
                <a:solidFill>
                  <a:schemeClr val="tx1"/>
                </a:solidFill>
                <a:latin typeface="Arial" panose="020B0604020202020204" pitchFamily="34" charset="0"/>
                <a:cs typeface="Arial" panose="020B0604020202020204" pitchFamily="34" charset="0"/>
              </a:rPr>
              <a:t>Identify key stakeholders to provide permission to view / edit the report to provide management action plan</a:t>
            </a:r>
          </a:p>
        </p:txBody>
      </p:sp>
      <p:cxnSp>
        <p:nvCxnSpPr>
          <p:cNvPr id="268" name="Straight Arrow Connector 267">
            <a:extLst>
              <a:ext uri="{FF2B5EF4-FFF2-40B4-BE49-F238E27FC236}">
                <a16:creationId xmlns:a16="http://schemas.microsoft.com/office/drawing/2014/main" id="{917DA495-C176-4C54-B446-5C30ECCDDB78}"/>
              </a:ext>
            </a:extLst>
          </p:cNvPr>
          <p:cNvCxnSpPr>
            <a:cxnSpLocks/>
          </p:cNvCxnSpPr>
          <p:nvPr/>
        </p:nvCxnSpPr>
        <p:spPr>
          <a:xfrm flipV="1">
            <a:off x="975360" y="4625311"/>
            <a:ext cx="0" cy="234454"/>
          </a:xfrm>
          <a:prstGeom prst="straightConnector1">
            <a:avLst/>
          </a:prstGeom>
          <a:ln w="31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F30FB6FA-0D93-4759-9B66-46217FEBB77F}"/>
              </a:ext>
            </a:extLst>
          </p:cNvPr>
          <p:cNvCxnSpPr/>
          <p:nvPr/>
        </p:nvCxnSpPr>
        <p:spPr>
          <a:xfrm flipV="1">
            <a:off x="3505200" y="4625311"/>
            <a:ext cx="0" cy="234454"/>
          </a:xfrm>
          <a:prstGeom prst="straightConnector1">
            <a:avLst/>
          </a:prstGeom>
          <a:ln w="31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BBA78E71-5BD2-4444-9210-13E324DE57FB}"/>
              </a:ext>
            </a:extLst>
          </p:cNvPr>
          <p:cNvCxnSpPr/>
          <p:nvPr/>
        </p:nvCxnSpPr>
        <p:spPr>
          <a:xfrm flipV="1">
            <a:off x="8562497" y="4625311"/>
            <a:ext cx="0" cy="234454"/>
          </a:xfrm>
          <a:prstGeom prst="straightConnector1">
            <a:avLst/>
          </a:prstGeom>
          <a:ln w="31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53F6CE08-022A-45C7-837C-955185380490}"/>
              </a:ext>
            </a:extLst>
          </p:cNvPr>
          <p:cNvCxnSpPr/>
          <p:nvPr/>
        </p:nvCxnSpPr>
        <p:spPr>
          <a:xfrm flipV="1">
            <a:off x="11103925" y="4625311"/>
            <a:ext cx="0" cy="234454"/>
          </a:xfrm>
          <a:prstGeom prst="straightConnector1">
            <a:avLst/>
          </a:prstGeom>
          <a:ln w="31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93B67A12-93C3-4CD2-809E-1849EEA72589}"/>
              </a:ext>
            </a:extLst>
          </p:cNvPr>
          <p:cNvCxnSpPr/>
          <p:nvPr/>
        </p:nvCxnSpPr>
        <p:spPr>
          <a:xfrm flipV="1">
            <a:off x="13640086" y="4625311"/>
            <a:ext cx="0" cy="234454"/>
          </a:xfrm>
          <a:prstGeom prst="straightConnector1">
            <a:avLst/>
          </a:prstGeom>
          <a:ln w="31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4B3C1954-0A00-4303-B8F6-F10246867030}"/>
              </a:ext>
            </a:extLst>
          </p:cNvPr>
          <p:cNvCxnSpPr>
            <a:cxnSpLocks/>
            <a:stCxn id="158" idx="0"/>
          </p:cNvCxnSpPr>
          <p:nvPr/>
        </p:nvCxnSpPr>
        <p:spPr>
          <a:xfrm flipV="1">
            <a:off x="971158" y="5910475"/>
            <a:ext cx="0" cy="208878"/>
          </a:xfrm>
          <a:prstGeom prst="straightConnector1">
            <a:avLst/>
          </a:prstGeom>
          <a:ln w="31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4A2253A4-89BF-466D-984D-21E2DC481AF6}"/>
              </a:ext>
            </a:extLst>
          </p:cNvPr>
          <p:cNvCxnSpPr>
            <a:cxnSpLocks/>
          </p:cNvCxnSpPr>
          <p:nvPr/>
        </p:nvCxnSpPr>
        <p:spPr>
          <a:xfrm flipV="1">
            <a:off x="3505200" y="5910475"/>
            <a:ext cx="0" cy="208878"/>
          </a:xfrm>
          <a:prstGeom prst="straightConnector1">
            <a:avLst/>
          </a:prstGeom>
          <a:ln w="31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50554BC3-6A13-481F-AC1D-67ADB1EF29F6}"/>
              </a:ext>
            </a:extLst>
          </p:cNvPr>
          <p:cNvCxnSpPr>
            <a:cxnSpLocks/>
          </p:cNvCxnSpPr>
          <p:nvPr/>
        </p:nvCxnSpPr>
        <p:spPr>
          <a:xfrm flipV="1">
            <a:off x="8562497" y="5910475"/>
            <a:ext cx="0" cy="208878"/>
          </a:xfrm>
          <a:prstGeom prst="straightConnector1">
            <a:avLst/>
          </a:prstGeom>
          <a:ln w="31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DAAC8970-C7DF-4372-A8C4-A0022D5894E4}"/>
              </a:ext>
            </a:extLst>
          </p:cNvPr>
          <p:cNvCxnSpPr>
            <a:cxnSpLocks/>
          </p:cNvCxnSpPr>
          <p:nvPr/>
        </p:nvCxnSpPr>
        <p:spPr>
          <a:xfrm flipV="1">
            <a:off x="11100902" y="5910475"/>
            <a:ext cx="0" cy="208878"/>
          </a:xfrm>
          <a:prstGeom prst="straightConnector1">
            <a:avLst/>
          </a:prstGeom>
          <a:ln w="31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959AEC13-C425-435A-833F-D3817298FC15}"/>
              </a:ext>
            </a:extLst>
          </p:cNvPr>
          <p:cNvCxnSpPr>
            <a:cxnSpLocks/>
          </p:cNvCxnSpPr>
          <p:nvPr/>
        </p:nvCxnSpPr>
        <p:spPr>
          <a:xfrm flipV="1">
            <a:off x="13640086" y="5910475"/>
            <a:ext cx="0" cy="208878"/>
          </a:xfrm>
          <a:prstGeom prst="straightConnector1">
            <a:avLst/>
          </a:prstGeom>
          <a:ln w="31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5C8D885F-F097-46CF-A12B-73CB08BEA8C6}"/>
              </a:ext>
            </a:extLst>
          </p:cNvPr>
          <p:cNvCxnSpPr>
            <a:cxnSpLocks/>
          </p:cNvCxnSpPr>
          <p:nvPr/>
        </p:nvCxnSpPr>
        <p:spPr>
          <a:xfrm flipV="1">
            <a:off x="6019800" y="4646652"/>
            <a:ext cx="0" cy="1472702"/>
          </a:xfrm>
          <a:prstGeom prst="straightConnector1">
            <a:avLst/>
          </a:prstGeom>
          <a:ln w="31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4881D48A-1A96-468C-90C7-31A792941147}"/>
              </a:ext>
            </a:extLst>
          </p:cNvPr>
          <p:cNvCxnSpPr>
            <a:cxnSpLocks/>
            <a:endCxn id="177" idx="2"/>
          </p:cNvCxnSpPr>
          <p:nvPr/>
        </p:nvCxnSpPr>
        <p:spPr>
          <a:xfrm flipV="1">
            <a:off x="3505200" y="3387603"/>
            <a:ext cx="11589" cy="450382"/>
          </a:xfrm>
          <a:prstGeom prst="straightConnector1">
            <a:avLst/>
          </a:prstGeom>
          <a:ln w="31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2" name="TextBox 281">
            <a:extLst>
              <a:ext uri="{FF2B5EF4-FFF2-40B4-BE49-F238E27FC236}">
                <a16:creationId xmlns:a16="http://schemas.microsoft.com/office/drawing/2014/main" id="{5659152E-45F5-4187-9AAA-F1A2EC36A692}"/>
              </a:ext>
            </a:extLst>
          </p:cNvPr>
          <p:cNvSpPr txBox="1"/>
          <p:nvPr/>
        </p:nvSpPr>
        <p:spPr>
          <a:xfrm>
            <a:off x="166238" y="7289554"/>
            <a:ext cx="14292538" cy="310733"/>
          </a:xfrm>
          <a:prstGeom prst="rect">
            <a:avLst/>
          </a:prstGeom>
          <a:noFill/>
        </p:spPr>
        <p:txBody>
          <a:bodyPr wrap="square" lIns="54610" tIns="54610" rIns="54610" bIns="54610" rtlCol="0">
            <a:noAutofit/>
          </a:bodyPr>
          <a:lstStyle/>
          <a:p>
            <a:pPr algn="just" defTabSz="1067288">
              <a:spcAft>
                <a:spcPts val="600"/>
              </a:spcAft>
            </a:pPr>
            <a:r>
              <a:rPr lang="en-US" sz="1000" b="1" dirty="0">
                <a:solidFill>
                  <a:srgbClr val="00338D"/>
                </a:solidFill>
                <a:latin typeface="Arial" panose="020B0604020202020204" pitchFamily="34" charset="0"/>
                <a:cs typeface="Arial" panose="020B0604020202020204" pitchFamily="34" charset="0"/>
              </a:rPr>
              <a:t>Note: During the execution, we have ensured to maintain compliance to the Federal Regulatory Compliance of UAE.</a:t>
            </a:r>
          </a:p>
        </p:txBody>
      </p:sp>
      <p:sp>
        <p:nvSpPr>
          <p:cNvPr id="5" name="TextBox 4">
            <a:extLst>
              <a:ext uri="{FF2B5EF4-FFF2-40B4-BE49-F238E27FC236}">
                <a16:creationId xmlns:a16="http://schemas.microsoft.com/office/drawing/2014/main" id="{C79D5EDA-4DE7-4B44-849C-64D9E6892922}"/>
              </a:ext>
            </a:extLst>
          </p:cNvPr>
          <p:cNvSpPr txBox="1"/>
          <p:nvPr/>
        </p:nvSpPr>
        <p:spPr>
          <a:xfrm>
            <a:off x="592717" y="2821740"/>
            <a:ext cx="756879" cy="507831"/>
          </a:xfrm>
          <a:prstGeom prst="rect">
            <a:avLst/>
          </a:prstGeom>
          <a:noFill/>
        </p:spPr>
        <p:txBody>
          <a:bodyPr wrap="square" rtlCol="0">
            <a:spAutoFit/>
          </a:bodyPr>
          <a:lstStyle/>
          <a:p>
            <a:pPr algn="ctr"/>
            <a:r>
              <a:rPr lang="en-US" sz="900" b="1" dirty="0">
                <a:solidFill>
                  <a:schemeClr val="bg1"/>
                </a:solidFill>
                <a:latin typeface="Arial" panose="020B0604020202020204" pitchFamily="34" charset="0"/>
                <a:cs typeface="Arial" panose="020B0604020202020204" pitchFamily="34" charset="0"/>
              </a:rPr>
              <a:t>Review KU Risk Register</a:t>
            </a:r>
          </a:p>
        </p:txBody>
      </p:sp>
      <p:sp>
        <p:nvSpPr>
          <p:cNvPr id="283" name="TextBox 282">
            <a:extLst>
              <a:ext uri="{FF2B5EF4-FFF2-40B4-BE49-F238E27FC236}">
                <a16:creationId xmlns:a16="http://schemas.microsoft.com/office/drawing/2014/main" id="{817480B0-DBF1-4F04-BD2D-7FF221030EBE}"/>
              </a:ext>
            </a:extLst>
          </p:cNvPr>
          <p:cNvSpPr txBox="1"/>
          <p:nvPr/>
        </p:nvSpPr>
        <p:spPr>
          <a:xfrm>
            <a:off x="304800" y="1163585"/>
            <a:ext cx="14074141" cy="310733"/>
          </a:xfrm>
          <a:prstGeom prst="rect">
            <a:avLst/>
          </a:prstGeom>
          <a:noFill/>
        </p:spPr>
        <p:txBody>
          <a:bodyPr wrap="square" lIns="54610" tIns="54610" rIns="54610" bIns="54610" rtlCol="0">
            <a:noAutofit/>
          </a:bodyPr>
          <a:lstStyle/>
          <a:p>
            <a:pPr algn="just" defTabSz="1067288">
              <a:spcAft>
                <a:spcPts val="600"/>
              </a:spcAft>
            </a:pPr>
            <a:r>
              <a:rPr lang="en-US" sz="1200" dirty="0">
                <a:latin typeface="Arial" panose="020B0604020202020204" pitchFamily="34" charset="0"/>
                <a:cs typeface="Arial" panose="020B0604020202020204" pitchFamily="34" charset="0"/>
              </a:rPr>
              <a:t>To enable Continuous Auditing and Continuous Monitoring, we have established the below Solution Architecture at Khalifa University for continuous monitoring of key risks</a:t>
            </a:r>
          </a:p>
        </p:txBody>
      </p:sp>
      <p:cxnSp>
        <p:nvCxnSpPr>
          <p:cNvPr id="284" name="Straight Arrow Connector 283">
            <a:extLst>
              <a:ext uri="{FF2B5EF4-FFF2-40B4-BE49-F238E27FC236}">
                <a16:creationId xmlns:a16="http://schemas.microsoft.com/office/drawing/2014/main" id="{628B0CC1-B53D-4E95-A18B-107EF273141B}"/>
              </a:ext>
            </a:extLst>
          </p:cNvPr>
          <p:cNvCxnSpPr>
            <a:cxnSpLocks/>
          </p:cNvCxnSpPr>
          <p:nvPr/>
        </p:nvCxnSpPr>
        <p:spPr>
          <a:xfrm flipV="1">
            <a:off x="6017368" y="3387603"/>
            <a:ext cx="0" cy="450382"/>
          </a:xfrm>
          <a:prstGeom prst="straightConnector1">
            <a:avLst/>
          </a:prstGeom>
          <a:ln w="31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71579C34-BD11-412D-8F04-CAEC63EE6436}"/>
              </a:ext>
            </a:extLst>
          </p:cNvPr>
          <p:cNvCxnSpPr>
            <a:cxnSpLocks/>
          </p:cNvCxnSpPr>
          <p:nvPr/>
        </p:nvCxnSpPr>
        <p:spPr>
          <a:xfrm flipV="1">
            <a:off x="11100902" y="3387603"/>
            <a:ext cx="0" cy="450382"/>
          </a:xfrm>
          <a:prstGeom prst="straightConnector1">
            <a:avLst/>
          </a:prstGeom>
          <a:ln w="31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42EFCEF-4E1B-41B2-8EA9-165E77E6F3F3}"/>
              </a:ext>
            </a:extLst>
          </p:cNvPr>
          <p:cNvCxnSpPr>
            <a:cxnSpLocks/>
          </p:cNvCxnSpPr>
          <p:nvPr/>
        </p:nvCxnSpPr>
        <p:spPr>
          <a:xfrm>
            <a:off x="304800" y="2413762"/>
            <a:ext cx="10134600"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9BBDB83-FF14-4651-AF7A-0B1A9F8A5F6C}"/>
              </a:ext>
            </a:extLst>
          </p:cNvPr>
          <p:cNvSpPr txBox="1"/>
          <p:nvPr/>
        </p:nvSpPr>
        <p:spPr>
          <a:xfrm>
            <a:off x="5049801" y="2275653"/>
            <a:ext cx="1967271" cy="246220"/>
          </a:xfrm>
          <a:prstGeom prst="rect">
            <a:avLst/>
          </a:prstGeom>
          <a:solidFill>
            <a:schemeClr val="bg1"/>
          </a:solidFill>
        </p:spPr>
        <p:txBody>
          <a:bodyPr wrap="square" rtlCol="0">
            <a:spAutoFit/>
          </a:bodyPr>
          <a:lstStyle/>
          <a:p>
            <a:pPr algn="ctr"/>
            <a:r>
              <a:rPr lang="en-US" sz="1000" b="1" i="1" dirty="0">
                <a:solidFill>
                  <a:srgbClr val="00A3A1"/>
                </a:solidFill>
                <a:latin typeface="Arial" panose="020B0604020202020204" pitchFamily="34" charset="0"/>
                <a:cs typeface="Arial" panose="020B0604020202020204" pitchFamily="34" charset="0"/>
              </a:rPr>
              <a:t>Completed</a:t>
            </a:r>
          </a:p>
        </p:txBody>
      </p:sp>
      <p:cxnSp>
        <p:nvCxnSpPr>
          <p:cNvPr id="286" name="Straight Arrow Connector 285">
            <a:extLst>
              <a:ext uri="{FF2B5EF4-FFF2-40B4-BE49-F238E27FC236}">
                <a16:creationId xmlns:a16="http://schemas.microsoft.com/office/drawing/2014/main" id="{DE71E328-0C3E-4F54-BE61-0F1D0CAD86BC}"/>
              </a:ext>
            </a:extLst>
          </p:cNvPr>
          <p:cNvCxnSpPr>
            <a:cxnSpLocks/>
          </p:cNvCxnSpPr>
          <p:nvPr/>
        </p:nvCxnSpPr>
        <p:spPr>
          <a:xfrm>
            <a:off x="10591800" y="2413762"/>
            <a:ext cx="3796161"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7" name="TextBox 286">
            <a:extLst>
              <a:ext uri="{FF2B5EF4-FFF2-40B4-BE49-F238E27FC236}">
                <a16:creationId xmlns:a16="http://schemas.microsoft.com/office/drawing/2014/main" id="{A5E0E488-6340-4B2B-8BF7-381521B86FEB}"/>
              </a:ext>
            </a:extLst>
          </p:cNvPr>
          <p:cNvSpPr txBox="1"/>
          <p:nvPr/>
        </p:nvSpPr>
        <p:spPr>
          <a:xfrm>
            <a:off x="11994580" y="2275653"/>
            <a:ext cx="990600" cy="246221"/>
          </a:xfrm>
          <a:prstGeom prst="rect">
            <a:avLst/>
          </a:prstGeom>
          <a:solidFill>
            <a:schemeClr val="bg1"/>
          </a:solidFill>
        </p:spPr>
        <p:txBody>
          <a:bodyPr wrap="square" rtlCol="0">
            <a:spAutoFit/>
          </a:bodyPr>
          <a:lstStyle/>
          <a:p>
            <a:pPr algn="ctr"/>
            <a:r>
              <a:rPr lang="en-US" sz="1000" b="1" i="1" dirty="0">
                <a:solidFill>
                  <a:srgbClr val="00338D"/>
                </a:solidFill>
                <a:latin typeface="Arial" panose="020B0604020202020204" pitchFamily="34" charset="0"/>
                <a:cs typeface="Arial" panose="020B0604020202020204" pitchFamily="34" charset="0"/>
              </a:rPr>
              <a:t>In Progress</a:t>
            </a:r>
          </a:p>
        </p:txBody>
      </p:sp>
      <p:sp>
        <p:nvSpPr>
          <p:cNvPr id="16" name="Rectangle: Rounded Corners 15">
            <a:extLst>
              <a:ext uri="{FF2B5EF4-FFF2-40B4-BE49-F238E27FC236}">
                <a16:creationId xmlns:a16="http://schemas.microsoft.com/office/drawing/2014/main" id="{3C7ECE11-746B-47E4-8D92-1AC4B6FEA1AC}"/>
              </a:ext>
            </a:extLst>
          </p:cNvPr>
          <p:cNvSpPr/>
          <p:nvPr/>
        </p:nvSpPr>
        <p:spPr>
          <a:xfrm>
            <a:off x="166238" y="1609230"/>
            <a:ext cx="3429771" cy="396555"/>
          </a:xfrm>
          <a:prstGeom prst="roundRect">
            <a:avLst>
              <a:gd name="adj" fmla="val 50000"/>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algn="ctr"/>
            <a:r>
              <a:rPr lang="en-US" sz="1000" b="1" dirty="0">
                <a:latin typeface="Arial" panose="020B0604020202020204" pitchFamily="34" charset="0"/>
                <a:cs typeface="Arial" panose="020B0604020202020204" pitchFamily="34" charset="0"/>
              </a:rPr>
              <a:t>Student Master Data, Course Schedule and Attendance</a:t>
            </a:r>
          </a:p>
        </p:txBody>
      </p:sp>
      <p:sp>
        <p:nvSpPr>
          <p:cNvPr id="288" name="Rectangle: Rounded Corners 287">
            <a:extLst>
              <a:ext uri="{FF2B5EF4-FFF2-40B4-BE49-F238E27FC236}">
                <a16:creationId xmlns:a16="http://schemas.microsoft.com/office/drawing/2014/main" id="{C738C5AD-1D52-4712-AE46-54D0723867E5}"/>
              </a:ext>
            </a:extLst>
          </p:cNvPr>
          <p:cNvSpPr/>
          <p:nvPr/>
        </p:nvSpPr>
        <p:spPr>
          <a:xfrm>
            <a:off x="3841290" y="1609230"/>
            <a:ext cx="3429771" cy="396555"/>
          </a:xfrm>
          <a:prstGeom prst="roundRect">
            <a:avLst>
              <a:gd name="adj" fmla="val 50000"/>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algn="ctr"/>
            <a:r>
              <a:rPr lang="en-US" sz="1000" b="1" dirty="0">
                <a:latin typeface="Arial" panose="020B0604020202020204" pitchFamily="34" charset="0"/>
                <a:cs typeface="Arial" panose="020B0604020202020204" pitchFamily="34" charset="0"/>
              </a:rPr>
              <a:t>Accounts Payable and Fixed Assets</a:t>
            </a:r>
          </a:p>
        </p:txBody>
      </p:sp>
      <p:sp>
        <p:nvSpPr>
          <p:cNvPr id="289" name="Rectangle: Rounded Corners 288">
            <a:extLst>
              <a:ext uri="{FF2B5EF4-FFF2-40B4-BE49-F238E27FC236}">
                <a16:creationId xmlns:a16="http://schemas.microsoft.com/office/drawing/2014/main" id="{42953F5F-B6B6-4BB4-87CA-D20BA4039050}"/>
              </a:ext>
            </a:extLst>
          </p:cNvPr>
          <p:cNvSpPr/>
          <p:nvPr/>
        </p:nvSpPr>
        <p:spPr>
          <a:xfrm>
            <a:off x="7406082" y="1609230"/>
            <a:ext cx="3429771" cy="396555"/>
          </a:xfrm>
          <a:prstGeom prst="roundRect">
            <a:avLst>
              <a:gd name="adj" fmla="val 50000"/>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algn="ctr"/>
            <a:r>
              <a:rPr lang="en-US" sz="1000" b="1" dirty="0">
                <a:latin typeface="Arial" panose="020B0604020202020204" pitchFamily="34" charset="0"/>
                <a:cs typeface="Arial" panose="020B0604020202020204" pitchFamily="34" charset="0"/>
              </a:rPr>
              <a:t>Purchase Requisition, Purchase Order and Supplier Master Data</a:t>
            </a:r>
          </a:p>
        </p:txBody>
      </p:sp>
      <p:sp>
        <p:nvSpPr>
          <p:cNvPr id="290" name="Rectangle: Rounded Corners 289">
            <a:extLst>
              <a:ext uri="{FF2B5EF4-FFF2-40B4-BE49-F238E27FC236}">
                <a16:creationId xmlns:a16="http://schemas.microsoft.com/office/drawing/2014/main" id="{B9EFF9A3-1DB5-452D-8AD0-202F79CDF47F}"/>
              </a:ext>
            </a:extLst>
          </p:cNvPr>
          <p:cNvSpPr/>
          <p:nvPr/>
        </p:nvSpPr>
        <p:spPr>
          <a:xfrm>
            <a:off x="11029004" y="1609230"/>
            <a:ext cx="3429771" cy="396555"/>
          </a:xfrm>
          <a:prstGeom prst="roundRect">
            <a:avLst>
              <a:gd name="adj" fmla="val 50000"/>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algn="ctr"/>
            <a:r>
              <a:rPr lang="en-US" sz="1000" b="1" dirty="0">
                <a:latin typeface="Arial" panose="020B0604020202020204" pitchFamily="34" charset="0"/>
                <a:cs typeface="Arial" panose="020B0604020202020204" pitchFamily="34" charset="0"/>
              </a:rPr>
              <a:t>Employee Master and Leave Data</a:t>
            </a:r>
          </a:p>
        </p:txBody>
      </p:sp>
      <p:sp>
        <p:nvSpPr>
          <p:cNvPr id="292" name="Freeform 19">
            <a:extLst>
              <a:ext uri="{FF2B5EF4-FFF2-40B4-BE49-F238E27FC236}">
                <a16:creationId xmlns:a16="http://schemas.microsoft.com/office/drawing/2014/main" id="{303D38FE-C850-498B-BABE-52E322384C84}"/>
              </a:ext>
            </a:extLst>
          </p:cNvPr>
          <p:cNvSpPr>
            <a:spLocks noEditPoints="1"/>
          </p:cNvSpPr>
          <p:nvPr/>
        </p:nvSpPr>
        <p:spPr bwMode="auto">
          <a:xfrm>
            <a:off x="292354" y="1648920"/>
            <a:ext cx="406034" cy="310733"/>
          </a:xfrm>
          <a:custGeom>
            <a:avLst/>
            <a:gdLst>
              <a:gd name="T0" fmla="*/ 98 w 748"/>
              <a:gd name="T1" fmla="*/ 338 h 573"/>
              <a:gd name="T2" fmla="*/ 98 w 748"/>
              <a:gd name="T3" fmla="*/ 389 h 573"/>
              <a:gd name="T4" fmla="*/ 109 w 748"/>
              <a:gd name="T5" fmla="*/ 363 h 573"/>
              <a:gd name="T6" fmla="*/ 592 w 748"/>
              <a:gd name="T7" fmla="*/ 288 h 573"/>
              <a:gd name="T8" fmla="*/ 61 w 748"/>
              <a:gd name="T9" fmla="*/ 333 h 573"/>
              <a:gd name="T10" fmla="*/ 101 w 748"/>
              <a:gd name="T11" fmla="*/ 439 h 573"/>
              <a:gd name="T12" fmla="*/ 262 w 748"/>
              <a:gd name="T13" fmla="*/ 543 h 573"/>
              <a:gd name="T14" fmla="*/ 328 w 748"/>
              <a:gd name="T15" fmla="*/ 573 h 573"/>
              <a:gd name="T16" fmla="*/ 385 w 748"/>
              <a:gd name="T17" fmla="*/ 573 h 573"/>
              <a:gd name="T18" fmla="*/ 451 w 748"/>
              <a:gd name="T19" fmla="*/ 543 h 573"/>
              <a:gd name="T20" fmla="*/ 591 w 748"/>
              <a:gd name="T21" fmla="*/ 439 h 573"/>
              <a:gd name="T22" fmla="*/ 592 w 748"/>
              <a:gd name="T23" fmla="*/ 288 h 573"/>
              <a:gd name="T24" fmla="*/ 101 w 748"/>
              <a:gd name="T25" fmla="*/ 419 h 573"/>
              <a:gd name="T26" fmla="*/ 102 w 748"/>
              <a:gd name="T27" fmla="*/ 308 h 573"/>
              <a:gd name="T28" fmla="*/ 126 w 748"/>
              <a:gd name="T29" fmla="*/ 363 h 573"/>
              <a:gd name="T30" fmla="*/ 314 w 748"/>
              <a:gd name="T31" fmla="*/ 419 h 573"/>
              <a:gd name="T32" fmla="*/ 146 w 748"/>
              <a:gd name="T33" fmla="*/ 364 h 573"/>
              <a:gd name="T34" fmla="*/ 314 w 748"/>
              <a:gd name="T35" fmla="*/ 308 h 573"/>
              <a:gd name="T36" fmla="*/ 314 w 748"/>
              <a:gd name="T37" fmla="*/ 419 h 573"/>
              <a:gd name="T38" fmla="*/ 405 w 748"/>
              <a:gd name="T39" fmla="*/ 419 h 573"/>
              <a:gd name="T40" fmla="*/ 405 w 748"/>
              <a:gd name="T41" fmla="*/ 308 h 573"/>
              <a:gd name="T42" fmla="*/ 616 w 748"/>
              <a:gd name="T43" fmla="*/ 363 h 573"/>
              <a:gd name="T44" fmla="*/ 748 w 748"/>
              <a:gd name="T45" fmla="*/ 360 h 573"/>
              <a:gd name="T46" fmla="*/ 734 w 748"/>
              <a:gd name="T47" fmla="*/ 279 h 573"/>
              <a:gd name="T48" fmla="*/ 719 w 748"/>
              <a:gd name="T49" fmla="*/ 220 h 573"/>
              <a:gd name="T50" fmla="*/ 715 w 748"/>
              <a:gd name="T51" fmla="*/ 128 h 573"/>
              <a:gd name="T52" fmla="*/ 580 w 748"/>
              <a:gd name="T53" fmla="*/ 66 h 573"/>
              <a:gd name="T54" fmla="*/ 358 w 748"/>
              <a:gd name="T55" fmla="*/ 0 h 573"/>
              <a:gd name="T56" fmla="*/ 136 w 748"/>
              <a:gd name="T57" fmla="*/ 66 h 573"/>
              <a:gd name="T58" fmla="*/ 0 w 748"/>
              <a:gd name="T59" fmla="*/ 128 h 573"/>
              <a:gd name="T60" fmla="*/ 153 w 748"/>
              <a:gd name="T61" fmla="*/ 174 h 573"/>
              <a:gd name="T62" fmla="*/ 171 w 748"/>
              <a:gd name="T63" fmla="*/ 250 h 573"/>
              <a:gd name="T64" fmla="*/ 544 w 748"/>
              <a:gd name="T65" fmla="*/ 179 h 573"/>
              <a:gd name="T66" fmla="*/ 580 w 748"/>
              <a:gd name="T67" fmla="*/ 169 h 573"/>
              <a:gd name="T68" fmla="*/ 690 w 748"/>
              <a:gd name="T69" fmla="*/ 223 h 573"/>
              <a:gd name="T70" fmla="*/ 683 w 748"/>
              <a:gd name="T71" fmla="*/ 280 h 573"/>
              <a:gd name="T72" fmla="*/ 667 w 748"/>
              <a:gd name="T73" fmla="*/ 36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8" h="573">
                <a:moveTo>
                  <a:pt x="98" y="338"/>
                </a:moveTo>
                <a:cubicBezTo>
                  <a:pt x="98" y="338"/>
                  <a:pt x="98" y="338"/>
                  <a:pt x="98" y="338"/>
                </a:cubicBezTo>
                <a:cubicBezTo>
                  <a:pt x="92" y="338"/>
                  <a:pt x="87" y="349"/>
                  <a:pt x="87" y="363"/>
                </a:cubicBezTo>
                <a:cubicBezTo>
                  <a:pt x="87" y="377"/>
                  <a:pt x="92" y="388"/>
                  <a:pt x="98" y="389"/>
                </a:cubicBezTo>
                <a:cubicBezTo>
                  <a:pt x="98" y="389"/>
                  <a:pt x="98" y="389"/>
                  <a:pt x="98" y="389"/>
                </a:cubicBezTo>
                <a:cubicBezTo>
                  <a:pt x="104" y="389"/>
                  <a:pt x="109" y="377"/>
                  <a:pt x="109" y="363"/>
                </a:cubicBezTo>
                <a:cubicBezTo>
                  <a:pt x="109" y="349"/>
                  <a:pt x="104" y="338"/>
                  <a:pt x="98" y="338"/>
                </a:cubicBezTo>
                <a:close/>
                <a:moveTo>
                  <a:pt x="592" y="288"/>
                </a:moveTo>
                <a:cubicBezTo>
                  <a:pt x="102" y="288"/>
                  <a:pt x="102" y="288"/>
                  <a:pt x="102" y="288"/>
                </a:cubicBezTo>
                <a:cubicBezTo>
                  <a:pt x="82" y="288"/>
                  <a:pt x="67" y="305"/>
                  <a:pt x="61" y="333"/>
                </a:cubicBezTo>
                <a:cubicBezTo>
                  <a:pt x="59" y="342"/>
                  <a:pt x="57" y="352"/>
                  <a:pt x="57" y="363"/>
                </a:cubicBezTo>
                <a:cubicBezTo>
                  <a:pt x="57" y="407"/>
                  <a:pt x="75" y="438"/>
                  <a:pt x="101" y="439"/>
                </a:cubicBezTo>
                <a:cubicBezTo>
                  <a:pt x="310" y="439"/>
                  <a:pt x="310" y="439"/>
                  <a:pt x="310" y="439"/>
                </a:cubicBezTo>
                <a:cubicBezTo>
                  <a:pt x="262" y="543"/>
                  <a:pt x="262" y="543"/>
                  <a:pt x="262" y="543"/>
                </a:cubicBezTo>
                <a:cubicBezTo>
                  <a:pt x="305" y="539"/>
                  <a:pt x="305" y="539"/>
                  <a:pt x="305" y="539"/>
                </a:cubicBezTo>
                <a:cubicBezTo>
                  <a:pt x="328" y="573"/>
                  <a:pt x="328" y="573"/>
                  <a:pt x="328" y="573"/>
                </a:cubicBezTo>
                <a:cubicBezTo>
                  <a:pt x="357" y="511"/>
                  <a:pt x="357" y="511"/>
                  <a:pt x="357" y="511"/>
                </a:cubicBezTo>
                <a:cubicBezTo>
                  <a:pt x="385" y="573"/>
                  <a:pt x="385" y="573"/>
                  <a:pt x="385" y="573"/>
                </a:cubicBezTo>
                <a:cubicBezTo>
                  <a:pt x="408" y="539"/>
                  <a:pt x="408" y="539"/>
                  <a:pt x="408" y="539"/>
                </a:cubicBezTo>
                <a:cubicBezTo>
                  <a:pt x="451" y="543"/>
                  <a:pt x="451" y="543"/>
                  <a:pt x="451" y="543"/>
                </a:cubicBezTo>
                <a:cubicBezTo>
                  <a:pt x="403" y="439"/>
                  <a:pt x="403" y="439"/>
                  <a:pt x="403" y="439"/>
                </a:cubicBezTo>
                <a:cubicBezTo>
                  <a:pt x="591" y="439"/>
                  <a:pt x="591" y="439"/>
                  <a:pt x="591" y="439"/>
                </a:cubicBezTo>
                <a:cubicBezTo>
                  <a:pt x="617" y="439"/>
                  <a:pt x="636" y="408"/>
                  <a:pt x="636" y="364"/>
                </a:cubicBezTo>
                <a:cubicBezTo>
                  <a:pt x="636" y="319"/>
                  <a:pt x="618" y="288"/>
                  <a:pt x="592" y="288"/>
                </a:cubicBezTo>
                <a:close/>
                <a:moveTo>
                  <a:pt x="101" y="419"/>
                </a:moveTo>
                <a:cubicBezTo>
                  <a:pt x="101" y="419"/>
                  <a:pt x="101" y="419"/>
                  <a:pt x="101" y="419"/>
                </a:cubicBezTo>
                <a:cubicBezTo>
                  <a:pt x="88" y="419"/>
                  <a:pt x="77" y="394"/>
                  <a:pt x="77" y="363"/>
                </a:cubicBezTo>
                <a:cubicBezTo>
                  <a:pt x="77" y="332"/>
                  <a:pt x="88" y="308"/>
                  <a:pt x="102" y="308"/>
                </a:cubicBezTo>
                <a:cubicBezTo>
                  <a:pt x="102" y="308"/>
                  <a:pt x="102" y="308"/>
                  <a:pt x="102" y="308"/>
                </a:cubicBezTo>
                <a:cubicBezTo>
                  <a:pt x="115" y="308"/>
                  <a:pt x="126" y="333"/>
                  <a:pt x="126" y="363"/>
                </a:cubicBezTo>
                <a:cubicBezTo>
                  <a:pt x="126" y="394"/>
                  <a:pt x="115" y="419"/>
                  <a:pt x="101" y="419"/>
                </a:cubicBezTo>
                <a:close/>
                <a:moveTo>
                  <a:pt x="314" y="419"/>
                </a:moveTo>
                <a:cubicBezTo>
                  <a:pt x="132" y="419"/>
                  <a:pt x="132" y="419"/>
                  <a:pt x="132" y="419"/>
                </a:cubicBezTo>
                <a:cubicBezTo>
                  <a:pt x="141" y="406"/>
                  <a:pt x="146" y="386"/>
                  <a:pt x="146" y="364"/>
                </a:cubicBezTo>
                <a:cubicBezTo>
                  <a:pt x="146" y="340"/>
                  <a:pt x="141" y="321"/>
                  <a:pt x="133" y="308"/>
                </a:cubicBezTo>
                <a:cubicBezTo>
                  <a:pt x="314" y="308"/>
                  <a:pt x="314" y="308"/>
                  <a:pt x="314" y="308"/>
                </a:cubicBezTo>
                <a:cubicBezTo>
                  <a:pt x="323" y="319"/>
                  <a:pt x="328" y="340"/>
                  <a:pt x="328" y="364"/>
                </a:cubicBezTo>
                <a:cubicBezTo>
                  <a:pt x="328" y="387"/>
                  <a:pt x="322" y="408"/>
                  <a:pt x="314" y="419"/>
                </a:cubicBezTo>
                <a:close/>
                <a:moveTo>
                  <a:pt x="592" y="419"/>
                </a:moveTo>
                <a:cubicBezTo>
                  <a:pt x="405" y="419"/>
                  <a:pt x="405" y="419"/>
                  <a:pt x="405" y="419"/>
                </a:cubicBezTo>
                <a:cubicBezTo>
                  <a:pt x="413" y="408"/>
                  <a:pt x="419" y="387"/>
                  <a:pt x="419" y="364"/>
                </a:cubicBezTo>
                <a:cubicBezTo>
                  <a:pt x="419" y="340"/>
                  <a:pt x="414" y="319"/>
                  <a:pt x="405" y="308"/>
                </a:cubicBezTo>
                <a:cubicBezTo>
                  <a:pt x="592" y="308"/>
                  <a:pt x="592" y="308"/>
                  <a:pt x="592" y="308"/>
                </a:cubicBezTo>
                <a:cubicBezTo>
                  <a:pt x="605" y="308"/>
                  <a:pt x="616" y="333"/>
                  <a:pt x="616" y="363"/>
                </a:cubicBezTo>
                <a:cubicBezTo>
                  <a:pt x="616" y="394"/>
                  <a:pt x="605" y="419"/>
                  <a:pt x="592" y="419"/>
                </a:cubicBezTo>
                <a:close/>
                <a:moveTo>
                  <a:pt x="748" y="360"/>
                </a:moveTo>
                <a:cubicBezTo>
                  <a:pt x="728" y="283"/>
                  <a:pt x="728" y="283"/>
                  <a:pt x="728" y="283"/>
                </a:cubicBezTo>
                <a:cubicBezTo>
                  <a:pt x="730" y="282"/>
                  <a:pt x="732" y="280"/>
                  <a:pt x="734" y="279"/>
                </a:cubicBezTo>
                <a:cubicBezTo>
                  <a:pt x="747" y="264"/>
                  <a:pt x="747" y="242"/>
                  <a:pt x="732" y="228"/>
                </a:cubicBezTo>
                <a:cubicBezTo>
                  <a:pt x="728" y="224"/>
                  <a:pt x="724" y="222"/>
                  <a:pt x="719" y="220"/>
                </a:cubicBezTo>
                <a:cubicBezTo>
                  <a:pt x="715" y="196"/>
                  <a:pt x="706" y="162"/>
                  <a:pt x="688" y="136"/>
                </a:cubicBezTo>
                <a:cubicBezTo>
                  <a:pt x="715" y="128"/>
                  <a:pt x="715" y="128"/>
                  <a:pt x="715" y="128"/>
                </a:cubicBezTo>
                <a:cubicBezTo>
                  <a:pt x="715" y="106"/>
                  <a:pt x="715" y="106"/>
                  <a:pt x="715" y="106"/>
                </a:cubicBezTo>
                <a:cubicBezTo>
                  <a:pt x="580" y="66"/>
                  <a:pt x="580" y="66"/>
                  <a:pt x="580" y="66"/>
                </a:cubicBezTo>
                <a:cubicBezTo>
                  <a:pt x="519" y="48"/>
                  <a:pt x="519" y="48"/>
                  <a:pt x="519" y="48"/>
                </a:cubicBezTo>
                <a:cubicBezTo>
                  <a:pt x="358" y="0"/>
                  <a:pt x="358" y="0"/>
                  <a:pt x="358" y="0"/>
                </a:cubicBezTo>
                <a:cubicBezTo>
                  <a:pt x="196" y="48"/>
                  <a:pt x="196" y="48"/>
                  <a:pt x="196" y="48"/>
                </a:cubicBezTo>
                <a:cubicBezTo>
                  <a:pt x="136" y="66"/>
                  <a:pt x="136" y="66"/>
                  <a:pt x="136" y="66"/>
                </a:cubicBezTo>
                <a:cubicBezTo>
                  <a:pt x="0" y="106"/>
                  <a:pt x="0" y="106"/>
                  <a:pt x="0" y="106"/>
                </a:cubicBezTo>
                <a:cubicBezTo>
                  <a:pt x="0" y="128"/>
                  <a:pt x="0" y="128"/>
                  <a:pt x="0" y="128"/>
                </a:cubicBezTo>
                <a:cubicBezTo>
                  <a:pt x="136" y="169"/>
                  <a:pt x="136" y="169"/>
                  <a:pt x="136" y="169"/>
                </a:cubicBezTo>
                <a:cubicBezTo>
                  <a:pt x="153" y="174"/>
                  <a:pt x="153" y="174"/>
                  <a:pt x="153" y="174"/>
                </a:cubicBezTo>
                <a:cubicBezTo>
                  <a:pt x="171" y="179"/>
                  <a:pt x="171" y="179"/>
                  <a:pt x="171" y="179"/>
                </a:cubicBezTo>
                <a:cubicBezTo>
                  <a:pt x="171" y="250"/>
                  <a:pt x="171" y="250"/>
                  <a:pt x="171" y="250"/>
                </a:cubicBezTo>
                <a:cubicBezTo>
                  <a:pt x="544" y="250"/>
                  <a:pt x="544" y="250"/>
                  <a:pt x="544" y="250"/>
                </a:cubicBezTo>
                <a:cubicBezTo>
                  <a:pt x="544" y="179"/>
                  <a:pt x="544" y="179"/>
                  <a:pt x="544" y="179"/>
                </a:cubicBezTo>
                <a:cubicBezTo>
                  <a:pt x="562" y="174"/>
                  <a:pt x="562" y="174"/>
                  <a:pt x="562" y="174"/>
                </a:cubicBezTo>
                <a:cubicBezTo>
                  <a:pt x="580" y="169"/>
                  <a:pt x="580" y="169"/>
                  <a:pt x="580" y="169"/>
                </a:cubicBezTo>
                <a:cubicBezTo>
                  <a:pt x="659" y="145"/>
                  <a:pt x="659" y="145"/>
                  <a:pt x="659" y="145"/>
                </a:cubicBezTo>
                <a:cubicBezTo>
                  <a:pt x="678" y="166"/>
                  <a:pt x="686" y="199"/>
                  <a:pt x="690" y="223"/>
                </a:cubicBezTo>
                <a:cubicBezTo>
                  <a:pt x="687" y="225"/>
                  <a:pt x="684" y="227"/>
                  <a:pt x="682" y="229"/>
                </a:cubicBezTo>
                <a:cubicBezTo>
                  <a:pt x="668" y="244"/>
                  <a:pt x="669" y="266"/>
                  <a:pt x="683" y="280"/>
                </a:cubicBezTo>
                <a:cubicBezTo>
                  <a:pt x="684" y="281"/>
                  <a:pt x="686" y="282"/>
                  <a:pt x="687" y="283"/>
                </a:cubicBezTo>
                <a:cubicBezTo>
                  <a:pt x="667" y="360"/>
                  <a:pt x="667" y="360"/>
                  <a:pt x="667" y="360"/>
                </a:cubicBezTo>
                <a:lnTo>
                  <a:pt x="748" y="3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grpSp>
        <p:nvGrpSpPr>
          <p:cNvPr id="293" name="Group 292">
            <a:extLst>
              <a:ext uri="{FF2B5EF4-FFF2-40B4-BE49-F238E27FC236}">
                <a16:creationId xmlns:a16="http://schemas.microsoft.com/office/drawing/2014/main" id="{2C6DF6F4-98A0-4EEE-B1D1-E053C005A3EF}"/>
              </a:ext>
            </a:extLst>
          </p:cNvPr>
          <p:cNvGrpSpPr/>
          <p:nvPr/>
        </p:nvGrpSpPr>
        <p:grpSpPr>
          <a:xfrm>
            <a:off x="4065532" y="1645660"/>
            <a:ext cx="336767" cy="319313"/>
            <a:chOff x="7054850" y="1704975"/>
            <a:chExt cx="520700" cy="493713"/>
          </a:xfrm>
          <a:solidFill>
            <a:schemeClr val="bg1"/>
          </a:solidFill>
        </p:grpSpPr>
        <p:sp>
          <p:nvSpPr>
            <p:cNvPr id="294" name="Freeform 23">
              <a:extLst>
                <a:ext uri="{FF2B5EF4-FFF2-40B4-BE49-F238E27FC236}">
                  <a16:creationId xmlns:a16="http://schemas.microsoft.com/office/drawing/2014/main" id="{F76E68DE-A0CA-4E30-8D5B-50EF6BC58807}"/>
                </a:ext>
              </a:extLst>
            </p:cNvPr>
            <p:cNvSpPr>
              <a:spLocks noEditPoints="1"/>
            </p:cNvSpPr>
            <p:nvPr/>
          </p:nvSpPr>
          <p:spPr bwMode="auto">
            <a:xfrm>
              <a:off x="7331075" y="1704975"/>
              <a:ext cx="227013" cy="227013"/>
            </a:xfrm>
            <a:custGeom>
              <a:avLst/>
              <a:gdLst>
                <a:gd name="T0" fmla="*/ 343 w 688"/>
                <a:gd name="T1" fmla="*/ 688 h 688"/>
                <a:gd name="T2" fmla="*/ 688 w 688"/>
                <a:gd name="T3" fmla="*/ 344 h 688"/>
                <a:gd name="T4" fmla="*/ 345 w 688"/>
                <a:gd name="T5" fmla="*/ 1 h 688"/>
                <a:gd name="T6" fmla="*/ 0 w 688"/>
                <a:gd name="T7" fmla="*/ 344 h 688"/>
                <a:gd name="T8" fmla="*/ 343 w 688"/>
                <a:gd name="T9" fmla="*/ 688 h 688"/>
                <a:gd name="T10" fmla="*/ 346 w 688"/>
                <a:gd name="T11" fmla="*/ 78 h 688"/>
                <a:gd name="T12" fmla="*/ 610 w 688"/>
                <a:gd name="T13" fmla="*/ 346 h 688"/>
                <a:gd name="T14" fmla="*/ 343 w 688"/>
                <a:gd name="T15" fmla="*/ 610 h 688"/>
                <a:gd name="T16" fmla="*/ 78 w 688"/>
                <a:gd name="T17" fmla="*/ 344 h 688"/>
                <a:gd name="T18" fmla="*/ 346 w 688"/>
                <a:gd name="T19" fmla="*/ 78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8" h="688">
                  <a:moveTo>
                    <a:pt x="343" y="688"/>
                  </a:moveTo>
                  <a:cubicBezTo>
                    <a:pt x="533" y="688"/>
                    <a:pt x="688" y="533"/>
                    <a:pt x="688" y="344"/>
                  </a:cubicBezTo>
                  <a:cubicBezTo>
                    <a:pt x="687" y="155"/>
                    <a:pt x="533" y="1"/>
                    <a:pt x="345" y="1"/>
                  </a:cubicBezTo>
                  <a:cubicBezTo>
                    <a:pt x="155" y="0"/>
                    <a:pt x="1" y="154"/>
                    <a:pt x="0" y="344"/>
                  </a:cubicBezTo>
                  <a:cubicBezTo>
                    <a:pt x="0" y="533"/>
                    <a:pt x="155" y="688"/>
                    <a:pt x="343" y="688"/>
                  </a:cubicBezTo>
                  <a:close/>
                  <a:moveTo>
                    <a:pt x="346" y="78"/>
                  </a:moveTo>
                  <a:cubicBezTo>
                    <a:pt x="494" y="80"/>
                    <a:pt x="612" y="199"/>
                    <a:pt x="610" y="346"/>
                  </a:cubicBezTo>
                  <a:cubicBezTo>
                    <a:pt x="608" y="494"/>
                    <a:pt x="489" y="612"/>
                    <a:pt x="343" y="610"/>
                  </a:cubicBezTo>
                  <a:cubicBezTo>
                    <a:pt x="195" y="609"/>
                    <a:pt x="77" y="490"/>
                    <a:pt x="78" y="344"/>
                  </a:cubicBezTo>
                  <a:cubicBezTo>
                    <a:pt x="79" y="195"/>
                    <a:pt x="199" y="76"/>
                    <a:pt x="346" y="78"/>
                  </a:cubicBez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295" name="Freeform 24">
              <a:extLst>
                <a:ext uri="{FF2B5EF4-FFF2-40B4-BE49-F238E27FC236}">
                  <a16:creationId xmlns:a16="http://schemas.microsoft.com/office/drawing/2014/main" id="{2053DF69-A794-42FA-83A9-E3F2D1D09677}"/>
                </a:ext>
              </a:extLst>
            </p:cNvPr>
            <p:cNvSpPr>
              <a:spLocks/>
            </p:cNvSpPr>
            <p:nvPr/>
          </p:nvSpPr>
          <p:spPr bwMode="auto">
            <a:xfrm>
              <a:off x="7405688" y="1743075"/>
              <a:ext cx="82550" cy="150813"/>
            </a:xfrm>
            <a:custGeom>
              <a:avLst/>
              <a:gdLst>
                <a:gd name="T0" fmla="*/ 44 w 252"/>
                <a:gd name="T1" fmla="*/ 226 h 458"/>
                <a:gd name="T2" fmla="*/ 106 w 252"/>
                <a:gd name="T3" fmla="*/ 256 h 458"/>
                <a:gd name="T4" fmla="*/ 147 w 252"/>
                <a:gd name="T5" fmla="*/ 282 h 458"/>
                <a:gd name="T6" fmla="*/ 133 w 252"/>
                <a:gd name="T7" fmla="*/ 330 h 458"/>
                <a:gd name="T8" fmla="*/ 97 w 252"/>
                <a:gd name="T9" fmla="*/ 333 h 458"/>
                <a:gd name="T10" fmla="*/ 40 w 252"/>
                <a:gd name="T11" fmla="*/ 314 h 458"/>
                <a:gd name="T12" fmla="*/ 17 w 252"/>
                <a:gd name="T13" fmla="*/ 324 h 458"/>
                <a:gd name="T14" fmla="*/ 7 w 252"/>
                <a:gd name="T15" fmla="*/ 360 h 458"/>
                <a:gd name="T16" fmla="*/ 17 w 252"/>
                <a:gd name="T17" fmla="*/ 382 h 458"/>
                <a:gd name="T18" fmla="*/ 81 w 252"/>
                <a:gd name="T19" fmla="*/ 402 h 458"/>
                <a:gd name="T20" fmla="*/ 81 w 252"/>
                <a:gd name="T21" fmla="*/ 440 h 458"/>
                <a:gd name="T22" fmla="*/ 100 w 252"/>
                <a:gd name="T23" fmla="*/ 458 h 458"/>
                <a:gd name="T24" fmla="*/ 140 w 252"/>
                <a:gd name="T25" fmla="*/ 458 h 458"/>
                <a:gd name="T26" fmla="*/ 157 w 252"/>
                <a:gd name="T27" fmla="*/ 442 h 458"/>
                <a:gd name="T28" fmla="*/ 157 w 252"/>
                <a:gd name="T29" fmla="*/ 406 h 458"/>
                <a:gd name="T30" fmla="*/ 166 w 252"/>
                <a:gd name="T31" fmla="*/ 392 h 458"/>
                <a:gd name="T32" fmla="*/ 187 w 252"/>
                <a:gd name="T33" fmla="*/ 383 h 458"/>
                <a:gd name="T34" fmla="*/ 197 w 252"/>
                <a:gd name="T35" fmla="*/ 227 h 458"/>
                <a:gd name="T36" fmla="*/ 149 w 252"/>
                <a:gd name="T37" fmla="*/ 201 h 458"/>
                <a:gd name="T38" fmla="*/ 93 w 252"/>
                <a:gd name="T39" fmla="*/ 170 h 458"/>
                <a:gd name="T40" fmla="*/ 99 w 252"/>
                <a:gd name="T41" fmla="*/ 128 h 458"/>
                <a:gd name="T42" fmla="*/ 139 w 252"/>
                <a:gd name="T43" fmla="*/ 121 h 458"/>
                <a:gd name="T44" fmla="*/ 197 w 252"/>
                <a:gd name="T45" fmla="*/ 145 h 458"/>
                <a:gd name="T46" fmla="*/ 221 w 252"/>
                <a:gd name="T47" fmla="*/ 136 h 458"/>
                <a:gd name="T48" fmla="*/ 231 w 252"/>
                <a:gd name="T49" fmla="*/ 101 h 458"/>
                <a:gd name="T50" fmla="*/ 221 w 252"/>
                <a:gd name="T51" fmla="*/ 80 h 458"/>
                <a:gd name="T52" fmla="*/ 167 w 252"/>
                <a:gd name="T53" fmla="*/ 63 h 458"/>
                <a:gd name="T54" fmla="*/ 157 w 252"/>
                <a:gd name="T55" fmla="*/ 50 h 458"/>
                <a:gd name="T56" fmla="*/ 157 w 252"/>
                <a:gd name="T57" fmla="*/ 17 h 458"/>
                <a:gd name="T58" fmla="*/ 141 w 252"/>
                <a:gd name="T59" fmla="*/ 0 h 458"/>
                <a:gd name="T60" fmla="*/ 97 w 252"/>
                <a:gd name="T61" fmla="*/ 0 h 458"/>
                <a:gd name="T62" fmla="*/ 81 w 252"/>
                <a:gd name="T63" fmla="*/ 16 h 458"/>
                <a:gd name="T64" fmla="*/ 81 w 252"/>
                <a:gd name="T65" fmla="*/ 43 h 458"/>
                <a:gd name="T66" fmla="*/ 64 w 252"/>
                <a:gd name="T67" fmla="*/ 71 h 458"/>
                <a:gd name="T68" fmla="*/ 40 w 252"/>
                <a:gd name="T69" fmla="*/ 86 h 458"/>
                <a:gd name="T70" fmla="*/ 7 w 252"/>
                <a:gd name="T71" fmla="*/ 175 h 458"/>
                <a:gd name="T72" fmla="*/ 44 w 252"/>
                <a:gd name="T73" fmla="*/ 226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2" h="458">
                  <a:moveTo>
                    <a:pt x="44" y="226"/>
                  </a:moveTo>
                  <a:cubicBezTo>
                    <a:pt x="64" y="237"/>
                    <a:pt x="86" y="245"/>
                    <a:pt x="106" y="256"/>
                  </a:cubicBezTo>
                  <a:cubicBezTo>
                    <a:pt x="120" y="263"/>
                    <a:pt x="136" y="271"/>
                    <a:pt x="147" y="282"/>
                  </a:cubicBezTo>
                  <a:cubicBezTo>
                    <a:pt x="164" y="299"/>
                    <a:pt x="156" y="324"/>
                    <a:pt x="133" y="330"/>
                  </a:cubicBezTo>
                  <a:cubicBezTo>
                    <a:pt x="121" y="333"/>
                    <a:pt x="108" y="335"/>
                    <a:pt x="97" y="333"/>
                  </a:cubicBezTo>
                  <a:cubicBezTo>
                    <a:pt x="78" y="329"/>
                    <a:pt x="59" y="321"/>
                    <a:pt x="40" y="314"/>
                  </a:cubicBezTo>
                  <a:cubicBezTo>
                    <a:pt x="26" y="308"/>
                    <a:pt x="22" y="309"/>
                    <a:pt x="17" y="324"/>
                  </a:cubicBezTo>
                  <a:cubicBezTo>
                    <a:pt x="14" y="336"/>
                    <a:pt x="11" y="348"/>
                    <a:pt x="7" y="360"/>
                  </a:cubicBezTo>
                  <a:cubicBezTo>
                    <a:pt x="3" y="371"/>
                    <a:pt x="7" y="378"/>
                    <a:pt x="17" y="382"/>
                  </a:cubicBezTo>
                  <a:cubicBezTo>
                    <a:pt x="37" y="389"/>
                    <a:pt x="58" y="395"/>
                    <a:pt x="81" y="402"/>
                  </a:cubicBezTo>
                  <a:cubicBezTo>
                    <a:pt x="81" y="413"/>
                    <a:pt x="81" y="426"/>
                    <a:pt x="81" y="440"/>
                  </a:cubicBezTo>
                  <a:cubicBezTo>
                    <a:pt x="82" y="454"/>
                    <a:pt x="87" y="458"/>
                    <a:pt x="100" y="458"/>
                  </a:cubicBezTo>
                  <a:cubicBezTo>
                    <a:pt x="113" y="458"/>
                    <a:pt x="127" y="458"/>
                    <a:pt x="140" y="458"/>
                  </a:cubicBezTo>
                  <a:cubicBezTo>
                    <a:pt x="151" y="458"/>
                    <a:pt x="156" y="453"/>
                    <a:pt x="157" y="442"/>
                  </a:cubicBezTo>
                  <a:cubicBezTo>
                    <a:pt x="157" y="430"/>
                    <a:pt x="157" y="418"/>
                    <a:pt x="157" y="406"/>
                  </a:cubicBezTo>
                  <a:cubicBezTo>
                    <a:pt x="156" y="398"/>
                    <a:pt x="159" y="394"/>
                    <a:pt x="166" y="392"/>
                  </a:cubicBezTo>
                  <a:cubicBezTo>
                    <a:pt x="173" y="390"/>
                    <a:pt x="180" y="387"/>
                    <a:pt x="187" y="383"/>
                  </a:cubicBezTo>
                  <a:cubicBezTo>
                    <a:pt x="242" y="354"/>
                    <a:pt x="252" y="263"/>
                    <a:pt x="197" y="227"/>
                  </a:cubicBezTo>
                  <a:cubicBezTo>
                    <a:pt x="182" y="217"/>
                    <a:pt x="165" y="210"/>
                    <a:pt x="149" y="201"/>
                  </a:cubicBezTo>
                  <a:cubicBezTo>
                    <a:pt x="130" y="191"/>
                    <a:pt x="110" y="183"/>
                    <a:pt x="93" y="170"/>
                  </a:cubicBezTo>
                  <a:cubicBezTo>
                    <a:pt x="78" y="158"/>
                    <a:pt x="81" y="136"/>
                    <a:pt x="99" y="128"/>
                  </a:cubicBezTo>
                  <a:cubicBezTo>
                    <a:pt x="112" y="123"/>
                    <a:pt x="127" y="118"/>
                    <a:pt x="139" y="121"/>
                  </a:cubicBezTo>
                  <a:cubicBezTo>
                    <a:pt x="159" y="126"/>
                    <a:pt x="178" y="136"/>
                    <a:pt x="197" y="145"/>
                  </a:cubicBezTo>
                  <a:cubicBezTo>
                    <a:pt x="212" y="152"/>
                    <a:pt x="216" y="152"/>
                    <a:pt x="221" y="136"/>
                  </a:cubicBezTo>
                  <a:cubicBezTo>
                    <a:pt x="224" y="124"/>
                    <a:pt x="227" y="113"/>
                    <a:pt x="231" y="101"/>
                  </a:cubicBezTo>
                  <a:cubicBezTo>
                    <a:pt x="235" y="90"/>
                    <a:pt x="231" y="83"/>
                    <a:pt x="221" y="80"/>
                  </a:cubicBezTo>
                  <a:cubicBezTo>
                    <a:pt x="203" y="74"/>
                    <a:pt x="185" y="67"/>
                    <a:pt x="167" y="63"/>
                  </a:cubicBezTo>
                  <a:cubicBezTo>
                    <a:pt x="159" y="61"/>
                    <a:pt x="156" y="58"/>
                    <a:pt x="157" y="50"/>
                  </a:cubicBezTo>
                  <a:cubicBezTo>
                    <a:pt x="157" y="39"/>
                    <a:pt x="157" y="28"/>
                    <a:pt x="157" y="17"/>
                  </a:cubicBezTo>
                  <a:cubicBezTo>
                    <a:pt x="157" y="6"/>
                    <a:pt x="152" y="0"/>
                    <a:pt x="141" y="0"/>
                  </a:cubicBezTo>
                  <a:cubicBezTo>
                    <a:pt x="126" y="0"/>
                    <a:pt x="112" y="0"/>
                    <a:pt x="97" y="0"/>
                  </a:cubicBezTo>
                  <a:cubicBezTo>
                    <a:pt x="87" y="0"/>
                    <a:pt x="82" y="6"/>
                    <a:pt x="81" y="16"/>
                  </a:cubicBezTo>
                  <a:cubicBezTo>
                    <a:pt x="81" y="25"/>
                    <a:pt x="80" y="34"/>
                    <a:pt x="81" y="43"/>
                  </a:cubicBezTo>
                  <a:cubicBezTo>
                    <a:pt x="83" y="58"/>
                    <a:pt x="80" y="67"/>
                    <a:pt x="64" y="71"/>
                  </a:cubicBezTo>
                  <a:cubicBezTo>
                    <a:pt x="55" y="74"/>
                    <a:pt x="47" y="80"/>
                    <a:pt x="40" y="86"/>
                  </a:cubicBezTo>
                  <a:cubicBezTo>
                    <a:pt x="12" y="109"/>
                    <a:pt x="0" y="139"/>
                    <a:pt x="7" y="175"/>
                  </a:cubicBezTo>
                  <a:cubicBezTo>
                    <a:pt x="11" y="198"/>
                    <a:pt x="25" y="214"/>
                    <a:pt x="44" y="226"/>
                  </a:cubicBez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296" name="Freeform 25">
              <a:extLst>
                <a:ext uri="{FF2B5EF4-FFF2-40B4-BE49-F238E27FC236}">
                  <a16:creationId xmlns:a16="http://schemas.microsoft.com/office/drawing/2014/main" id="{51472E3A-899D-415C-9513-52AEF38AE608}"/>
                </a:ext>
              </a:extLst>
            </p:cNvPr>
            <p:cNvSpPr>
              <a:spLocks/>
            </p:cNvSpPr>
            <p:nvPr/>
          </p:nvSpPr>
          <p:spPr bwMode="auto">
            <a:xfrm>
              <a:off x="7156450" y="2000250"/>
              <a:ext cx="325438" cy="138113"/>
            </a:xfrm>
            <a:custGeom>
              <a:avLst/>
              <a:gdLst>
                <a:gd name="T0" fmla="*/ 989 w 990"/>
                <a:gd name="T1" fmla="*/ 0 h 420"/>
                <a:gd name="T2" fmla="*/ 971 w 990"/>
                <a:gd name="T3" fmla="*/ 4 h 420"/>
                <a:gd name="T4" fmla="*/ 572 w 990"/>
                <a:gd name="T5" fmla="*/ 139 h 420"/>
                <a:gd name="T6" fmla="*/ 415 w 990"/>
                <a:gd name="T7" fmla="*/ 139 h 420"/>
                <a:gd name="T8" fmla="*/ 8 w 990"/>
                <a:gd name="T9" fmla="*/ 2 h 420"/>
                <a:gd name="T10" fmla="*/ 1 w 990"/>
                <a:gd name="T11" fmla="*/ 87 h 420"/>
                <a:gd name="T12" fmla="*/ 9 w 990"/>
                <a:gd name="T13" fmla="*/ 97 h 420"/>
                <a:gd name="T14" fmla="*/ 49 w 990"/>
                <a:gd name="T15" fmla="*/ 244 h 420"/>
                <a:gd name="T16" fmla="*/ 26 w 990"/>
                <a:gd name="T17" fmla="*/ 282 h 420"/>
                <a:gd name="T18" fmla="*/ 34 w 990"/>
                <a:gd name="T19" fmla="*/ 291 h 420"/>
                <a:gd name="T20" fmla="*/ 128 w 990"/>
                <a:gd name="T21" fmla="*/ 351 h 420"/>
                <a:gd name="T22" fmla="*/ 372 w 990"/>
                <a:gd name="T23" fmla="*/ 408 h 420"/>
                <a:gd name="T24" fmla="*/ 742 w 990"/>
                <a:gd name="T25" fmla="*/ 388 h 420"/>
                <a:gd name="T26" fmla="*/ 925 w 990"/>
                <a:gd name="T27" fmla="*/ 315 h 420"/>
                <a:gd name="T28" fmla="*/ 990 w 990"/>
                <a:gd name="T29" fmla="*/ 215 h 420"/>
                <a:gd name="T30" fmla="*/ 990 w 990"/>
                <a:gd name="T31" fmla="*/ 8 h 420"/>
                <a:gd name="T32" fmla="*/ 989 w 990"/>
                <a:gd name="T33"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0" h="420">
                  <a:moveTo>
                    <a:pt x="989" y="0"/>
                  </a:moveTo>
                  <a:cubicBezTo>
                    <a:pt x="982" y="1"/>
                    <a:pt x="977" y="2"/>
                    <a:pt x="971" y="4"/>
                  </a:cubicBezTo>
                  <a:cubicBezTo>
                    <a:pt x="838" y="49"/>
                    <a:pt x="704" y="91"/>
                    <a:pt x="572" y="139"/>
                  </a:cubicBezTo>
                  <a:cubicBezTo>
                    <a:pt x="518" y="158"/>
                    <a:pt x="469" y="158"/>
                    <a:pt x="415" y="139"/>
                  </a:cubicBezTo>
                  <a:cubicBezTo>
                    <a:pt x="283" y="91"/>
                    <a:pt x="148" y="49"/>
                    <a:pt x="8" y="2"/>
                  </a:cubicBezTo>
                  <a:cubicBezTo>
                    <a:pt x="5" y="32"/>
                    <a:pt x="2" y="59"/>
                    <a:pt x="1" y="87"/>
                  </a:cubicBezTo>
                  <a:cubicBezTo>
                    <a:pt x="0" y="90"/>
                    <a:pt x="5" y="94"/>
                    <a:pt x="9" y="97"/>
                  </a:cubicBezTo>
                  <a:cubicBezTo>
                    <a:pt x="54" y="132"/>
                    <a:pt x="70" y="191"/>
                    <a:pt x="49" y="244"/>
                  </a:cubicBezTo>
                  <a:cubicBezTo>
                    <a:pt x="43" y="257"/>
                    <a:pt x="34" y="269"/>
                    <a:pt x="26" y="282"/>
                  </a:cubicBezTo>
                  <a:cubicBezTo>
                    <a:pt x="29" y="285"/>
                    <a:pt x="31" y="288"/>
                    <a:pt x="34" y="291"/>
                  </a:cubicBezTo>
                  <a:cubicBezTo>
                    <a:pt x="61" y="318"/>
                    <a:pt x="93" y="336"/>
                    <a:pt x="128" y="351"/>
                  </a:cubicBezTo>
                  <a:cubicBezTo>
                    <a:pt x="206" y="383"/>
                    <a:pt x="288" y="400"/>
                    <a:pt x="372" y="408"/>
                  </a:cubicBezTo>
                  <a:cubicBezTo>
                    <a:pt x="496" y="420"/>
                    <a:pt x="620" y="416"/>
                    <a:pt x="742" y="388"/>
                  </a:cubicBezTo>
                  <a:cubicBezTo>
                    <a:pt x="807" y="374"/>
                    <a:pt x="869" y="353"/>
                    <a:pt x="925" y="315"/>
                  </a:cubicBezTo>
                  <a:cubicBezTo>
                    <a:pt x="960" y="291"/>
                    <a:pt x="989" y="262"/>
                    <a:pt x="990" y="215"/>
                  </a:cubicBezTo>
                  <a:cubicBezTo>
                    <a:pt x="990" y="146"/>
                    <a:pt x="990" y="77"/>
                    <a:pt x="990" y="8"/>
                  </a:cubicBezTo>
                  <a:cubicBezTo>
                    <a:pt x="990" y="6"/>
                    <a:pt x="989" y="3"/>
                    <a:pt x="98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297" name="Freeform 26">
              <a:extLst>
                <a:ext uri="{FF2B5EF4-FFF2-40B4-BE49-F238E27FC236}">
                  <a16:creationId xmlns:a16="http://schemas.microsoft.com/office/drawing/2014/main" id="{A3B0BECB-FCCF-4A20-97BC-A0C8142282BB}"/>
                </a:ext>
              </a:extLst>
            </p:cNvPr>
            <p:cNvSpPr>
              <a:spLocks/>
            </p:cNvSpPr>
            <p:nvPr/>
          </p:nvSpPr>
          <p:spPr bwMode="auto">
            <a:xfrm>
              <a:off x="7054850" y="1841500"/>
              <a:ext cx="520700" cy="357188"/>
            </a:xfrm>
            <a:custGeom>
              <a:avLst/>
              <a:gdLst>
                <a:gd name="T0" fmla="*/ 1558 w 1582"/>
                <a:gd name="T1" fmla="*/ 245 h 1086"/>
                <a:gd name="T2" fmla="*/ 1549 w 1582"/>
                <a:gd name="T3" fmla="*/ 241 h 1086"/>
                <a:gd name="T4" fmla="*/ 1476 w 1582"/>
                <a:gd name="T5" fmla="*/ 217 h 1086"/>
                <a:gd name="T6" fmla="*/ 1190 w 1582"/>
                <a:gd name="T7" fmla="*/ 335 h 1086"/>
                <a:gd name="T8" fmla="*/ 1190 w 1582"/>
                <a:gd name="T9" fmla="*/ 335 h 1086"/>
                <a:gd name="T10" fmla="*/ 1189 w 1582"/>
                <a:gd name="T11" fmla="*/ 335 h 1086"/>
                <a:gd name="T12" fmla="*/ 790 w 1582"/>
                <a:gd name="T13" fmla="*/ 0 h 1086"/>
                <a:gd name="T14" fmla="*/ 784 w 1582"/>
                <a:gd name="T15" fmla="*/ 1 h 1086"/>
                <a:gd name="T16" fmla="*/ 285 w 1582"/>
                <a:gd name="T17" fmla="*/ 167 h 1086"/>
                <a:gd name="T18" fmla="*/ 57 w 1582"/>
                <a:gd name="T19" fmla="*/ 243 h 1086"/>
                <a:gd name="T20" fmla="*/ 29 w 1582"/>
                <a:gd name="T21" fmla="*/ 275 h 1086"/>
                <a:gd name="T22" fmla="*/ 57 w 1582"/>
                <a:gd name="T23" fmla="*/ 305 h 1086"/>
                <a:gd name="T24" fmla="*/ 66 w 1582"/>
                <a:gd name="T25" fmla="*/ 308 h 1086"/>
                <a:gd name="T26" fmla="*/ 219 w 1582"/>
                <a:gd name="T27" fmla="*/ 360 h 1086"/>
                <a:gd name="T28" fmla="*/ 218 w 1582"/>
                <a:gd name="T29" fmla="*/ 363 h 1086"/>
                <a:gd name="T30" fmla="*/ 152 w 1582"/>
                <a:gd name="T31" fmla="*/ 564 h 1086"/>
                <a:gd name="T32" fmla="*/ 140 w 1582"/>
                <a:gd name="T33" fmla="*/ 580 h 1086"/>
                <a:gd name="T34" fmla="*/ 143 w 1582"/>
                <a:gd name="T35" fmla="*/ 714 h 1086"/>
                <a:gd name="T36" fmla="*/ 151 w 1582"/>
                <a:gd name="T37" fmla="*/ 732 h 1086"/>
                <a:gd name="T38" fmla="*/ 18 w 1582"/>
                <a:gd name="T39" fmla="*/ 999 h 1086"/>
                <a:gd name="T40" fmla="*/ 0 w 1582"/>
                <a:gd name="T41" fmla="*/ 1019 h 1086"/>
                <a:gd name="T42" fmla="*/ 16 w 1582"/>
                <a:gd name="T43" fmla="*/ 1032 h 1086"/>
                <a:gd name="T44" fmla="*/ 95 w 1582"/>
                <a:gd name="T45" fmla="*/ 1074 h 1086"/>
                <a:gd name="T46" fmla="*/ 162 w 1582"/>
                <a:gd name="T47" fmla="*/ 1066 h 1086"/>
                <a:gd name="T48" fmla="*/ 240 w 1582"/>
                <a:gd name="T49" fmla="*/ 931 h 1086"/>
                <a:gd name="T50" fmla="*/ 232 w 1582"/>
                <a:gd name="T51" fmla="*/ 729 h 1086"/>
                <a:gd name="T52" fmla="*/ 240 w 1582"/>
                <a:gd name="T53" fmla="*/ 702 h 1086"/>
                <a:gd name="T54" fmla="*/ 244 w 1582"/>
                <a:gd name="T55" fmla="*/ 598 h 1086"/>
                <a:gd name="T56" fmla="*/ 229 w 1582"/>
                <a:gd name="T57" fmla="*/ 536 h 1086"/>
                <a:gd name="T58" fmla="*/ 231 w 1582"/>
                <a:gd name="T59" fmla="*/ 524 h 1086"/>
                <a:gd name="T60" fmla="*/ 358 w 1582"/>
                <a:gd name="T61" fmla="*/ 352 h 1086"/>
                <a:gd name="T62" fmla="*/ 537 w 1582"/>
                <a:gd name="T63" fmla="*/ 278 h 1086"/>
                <a:gd name="T64" fmla="*/ 787 w 1582"/>
                <a:gd name="T65" fmla="*/ 185 h 1086"/>
                <a:gd name="T66" fmla="*/ 840 w 1582"/>
                <a:gd name="T67" fmla="*/ 226 h 1086"/>
                <a:gd name="T68" fmla="*/ 807 w 1582"/>
                <a:gd name="T69" fmla="*/ 257 h 1086"/>
                <a:gd name="T70" fmla="*/ 584 w 1582"/>
                <a:gd name="T71" fmla="*/ 340 h 1086"/>
                <a:gd name="T72" fmla="*/ 392 w 1582"/>
                <a:gd name="T73" fmla="*/ 417 h 1086"/>
                <a:gd name="T74" fmla="*/ 406 w 1582"/>
                <a:gd name="T75" fmla="*/ 422 h 1086"/>
                <a:gd name="T76" fmla="*/ 779 w 1582"/>
                <a:gd name="T77" fmla="*/ 546 h 1086"/>
                <a:gd name="T78" fmla="*/ 832 w 1582"/>
                <a:gd name="T79" fmla="*/ 546 h 1086"/>
                <a:gd name="T80" fmla="*/ 1453 w 1582"/>
                <a:gd name="T81" fmla="*/ 339 h 1086"/>
                <a:gd name="T82" fmla="*/ 1557 w 1582"/>
                <a:gd name="T83" fmla="*/ 304 h 1086"/>
                <a:gd name="T84" fmla="*/ 1581 w 1582"/>
                <a:gd name="T85" fmla="*/ 275 h 1086"/>
                <a:gd name="T86" fmla="*/ 1558 w 1582"/>
                <a:gd name="T87" fmla="*/ 245 h 1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82" h="1086">
                  <a:moveTo>
                    <a:pt x="1558" y="245"/>
                  </a:moveTo>
                  <a:cubicBezTo>
                    <a:pt x="1555" y="244"/>
                    <a:pt x="1552" y="242"/>
                    <a:pt x="1549" y="241"/>
                  </a:cubicBezTo>
                  <a:cubicBezTo>
                    <a:pt x="1525" y="233"/>
                    <a:pt x="1500" y="225"/>
                    <a:pt x="1476" y="217"/>
                  </a:cubicBezTo>
                  <a:cubicBezTo>
                    <a:pt x="1399" y="293"/>
                    <a:pt x="1298" y="335"/>
                    <a:pt x="1190" y="335"/>
                  </a:cubicBezTo>
                  <a:cubicBezTo>
                    <a:pt x="1190" y="335"/>
                    <a:pt x="1190" y="335"/>
                    <a:pt x="1190" y="335"/>
                  </a:cubicBezTo>
                  <a:cubicBezTo>
                    <a:pt x="1189" y="335"/>
                    <a:pt x="1189" y="335"/>
                    <a:pt x="1189" y="335"/>
                  </a:cubicBezTo>
                  <a:cubicBezTo>
                    <a:pt x="990" y="335"/>
                    <a:pt x="824" y="190"/>
                    <a:pt x="790" y="0"/>
                  </a:cubicBezTo>
                  <a:cubicBezTo>
                    <a:pt x="788" y="0"/>
                    <a:pt x="786" y="0"/>
                    <a:pt x="784" y="1"/>
                  </a:cubicBezTo>
                  <a:cubicBezTo>
                    <a:pt x="618" y="56"/>
                    <a:pt x="451" y="111"/>
                    <a:pt x="285" y="167"/>
                  </a:cubicBezTo>
                  <a:cubicBezTo>
                    <a:pt x="209" y="192"/>
                    <a:pt x="133" y="217"/>
                    <a:pt x="57" y="243"/>
                  </a:cubicBezTo>
                  <a:cubicBezTo>
                    <a:pt x="38" y="249"/>
                    <a:pt x="29" y="260"/>
                    <a:pt x="29" y="275"/>
                  </a:cubicBezTo>
                  <a:cubicBezTo>
                    <a:pt x="30" y="292"/>
                    <a:pt x="41" y="301"/>
                    <a:pt x="57" y="305"/>
                  </a:cubicBezTo>
                  <a:cubicBezTo>
                    <a:pt x="60" y="306"/>
                    <a:pt x="63" y="307"/>
                    <a:pt x="66" y="308"/>
                  </a:cubicBezTo>
                  <a:cubicBezTo>
                    <a:pt x="117" y="325"/>
                    <a:pt x="168" y="343"/>
                    <a:pt x="219" y="360"/>
                  </a:cubicBezTo>
                  <a:cubicBezTo>
                    <a:pt x="219" y="361"/>
                    <a:pt x="219" y="363"/>
                    <a:pt x="218" y="363"/>
                  </a:cubicBezTo>
                  <a:cubicBezTo>
                    <a:pt x="173" y="422"/>
                    <a:pt x="159" y="492"/>
                    <a:pt x="152" y="564"/>
                  </a:cubicBezTo>
                  <a:cubicBezTo>
                    <a:pt x="151" y="570"/>
                    <a:pt x="146" y="577"/>
                    <a:pt x="140" y="580"/>
                  </a:cubicBezTo>
                  <a:cubicBezTo>
                    <a:pt x="92" y="615"/>
                    <a:pt x="93" y="682"/>
                    <a:pt x="143" y="714"/>
                  </a:cubicBezTo>
                  <a:cubicBezTo>
                    <a:pt x="150" y="719"/>
                    <a:pt x="152" y="723"/>
                    <a:pt x="151" y="732"/>
                  </a:cubicBezTo>
                  <a:cubicBezTo>
                    <a:pt x="137" y="836"/>
                    <a:pt x="93" y="925"/>
                    <a:pt x="18" y="999"/>
                  </a:cubicBezTo>
                  <a:cubicBezTo>
                    <a:pt x="12" y="1005"/>
                    <a:pt x="6" y="1012"/>
                    <a:pt x="0" y="1019"/>
                  </a:cubicBezTo>
                  <a:cubicBezTo>
                    <a:pt x="6" y="1025"/>
                    <a:pt x="10" y="1029"/>
                    <a:pt x="16" y="1032"/>
                  </a:cubicBezTo>
                  <a:cubicBezTo>
                    <a:pt x="42" y="1046"/>
                    <a:pt x="68" y="1060"/>
                    <a:pt x="95" y="1074"/>
                  </a:cubicBezTo>
                  <a:cubicBezTo>
                    <a:pt x="119" y="1086"/>
                    <a:pt x="141" y="1081"/>
                    <a:pt x="162" y="1066"/>
                  </a:cubicBezTo>
                  <a:cubicBezTo>
                    <a:pt x="208" y="1033"/>
                    <a:pt x="233" y="987"/>
                    <a:pt x="240" y="931"/>
                  </a:cubicBezTo>
                  <a:cubicBezTo>
                    <a:pt x="250" y="863"/>
                    <a:pt x="241" y="796"/>
                    <a:pt x="232" y="729"/>
                  </a:cubicBezTo>
                  <a:cubicBezTo>
                    <a:pt x="231" y="718"/>
                    <a:pt x="231" y="711"/>
                    <a:pt x="240" y="702"/>
                  </a:cubicBezTo>
                  <a:cubicBezTo>
                    <a:pt x="269" y="674"/>
                    <a:pt x="274" y="626"/>
                    <a:pt x="244" y="598"/>
                  </a:cubicBezTo>
                  <a:cubicBezTo>
                    <a:pt x="223" y="578"/>
                    <a:pt x="225" y="559"/>
                    <a:pt x="229" y="536"/>
                  </a:cubicBezTo>
                  <a:cubicBezTo>
                    <a:pt x="230" y="532"/>
                    <a:pt x="230" y="528"/>
                    <a:pt x="231" y="524"/>
                  </a:cubicBezTo>
                  <a:cubicBezTo>
                    <a:pt x="242" y="443"/>
                    <a:pt x="281" y="383"/>
                    <a:pt x="358" y="352"/>
                  </a:cubicBezTo>
                  <a:cubicBezTo>
                    <a:pt x="418" y="327"/>
                    <a:pt x="477" y="301"/>
                    <a:pt x="537" y="278"/>
                  </a:cubicBezTo>
                  <a:cubicBezTo>
                    <a:pt x="620" y="246"/>
                    <a:pt x="703" y="215"/>
                    <a:pt x="787" y="185"/>
                  </a:cubicBezTo>
                  <a:cubicBezTo>
                    <a:pt x="819" y="173"/>
                    <a:pt x="846" y="195"/>
                    <a:pt x="840" y="226"/>
                  </a:cubicBezTo>
                  <a:cubicBezTo>
                    <a:pt x="837" y="244"/>
                    <a:pt x="822" y="252"/>
                    <a:pt x="807" y="257"/>
                  </a:cubicBezTo>
                  <a:cubicBezTo>
                    <a:pt x="732" y="285"/>
                    <a:pt x="658" y="312"/>
                    <a:pt x="584" y="340"/>
                  </a:cubicBezTo>
                  <a:cubicBezTo>
                    <a:pt x="521" y="364"/>
                    <a:pt x="458" y="390"/>
                    <a:pt x="392" y="417"/>
                  </a:cubicBezTo>
                  <a:cubicBezTo>
                    <a:pt x="399" y="419"/>
                    <a:pt x="402" y="421"/>
                    <a:pt x="406" y="422"/>
                  </a:cubicBezTo>
                  <a:cubicBezTo>
                    <a:pt x="530" y="463"/>
                    <a:pt x="655" y="504"/>
                    <a:pt x="779" y="546"/>
                  </a:cubicBezTo>
                  <a:cubicBezTo>
                    <a:pt x="797" y="553"/>
                    <a:pt x="814" y="553"/>
                    <a:pt x="832" y="546"/>
                  </a:cubicBezTo>
                  <a:cubicBezTo>
                    <a:pt x="1039" y="477"/>
                    <a:pt x="1246" y="408"/>
                    <a:pt x="1453" y="339"/>
                  </a:cubicBezTo>
                  <a:cubicBezTo>
                    <a:pt x="1488" y="328"/>
                    <a:pt x="1523" y="316"/>
                    <a:pt x="1557" y="304"/>
                  </a:cubicBezTo>
                  <a:cubicBezTo>
                    <a:pt x="1572" y="300"/>
                    <a:pt x="1581" y="290"/>
                    <a:pt x="1581" y="275"/>
                  </a:cubicBezTo>
                  <a:cubicBezTo>
                    <a:pt x="1582" y="259"/>
                    <a:pt x="1573" y="249"/>
                    <a:pt x="1558" y="245"/>
                  </a:cubicBez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grpSp>
      <p:grpSp>
        <p:nvGrpSpPr>
          <p:cNvPr id="298" name="Group 297">
            <a:extLst>
              <a:ext uri="{FF2B5EF4-FFF2-40B4-BE49-F238E27FC236}">
                <a16:creationId xmlns:a16="http://schemas.microsoft.com/office/drawing/2014/main" id="{15F9E660-9BA7-4AC1-AF98-5B7CEECEF6FC}"/>
              </a:ext>
            </a:extLst>
          </p:cNvPr>
          <p:cNvGrpSpPr/>
          <p:nvPr/>
        </p:nvGrpSpPr>
        <p:grpSpPr>
          <a:xfrm>
            <a:off x="7625554" y="1670301"/>
            <a:ext cx="292531" cy="258354"/>
            <a:chOff x="7919995" y="195086"/>
            <a:chExt cx="752145" cy="664271"/>
          </a:xfrm>
          <a:solidFill>
            <a:schemeClr val="bg1"/>
          </a:solidFill>
        </p:grpSpPr>
        <p:sp>
          <p:nvSpPr>
            <p:cNvPr id="299" name="Freeform 3038">
              <a:extLst>
                <a:ext uri="{FF2B5EF4-FFF2-40B4-BE49-F238E27FC236}">
                  <a16:creationId xmlns:a16="http://schemas.microsoft.com/office/drawing/2014/main" id="{CD57E425-DC01-4775-AA23-1AE80C23C731}"/>
                </a:ext>
              </a:extLst>
            </p:cNvPr>
            <p:cNvSpPr>
              <a:spLocks noEditPoints="1"/>
            </p:cNvSpPr>
            <p:nvPr/>
          </p:nvSpPr>
          <p:spPr bwMode="auto">
            <a:xfrm>
              <a:off x="7919995" y="195086"/>
              <a:ext cx="509374" cy="664271"/>
            </a:xfrm>
            <a:custGeom>
              <a:avLst/>
              <a:gdLst>
                <a:gd name="T0" fmla="*/ 260 w 371"/>
                <a:gd name="T1" fmla="*/ 450 h 486"/>
                <a:gd name="T2" fmla="*/ 260 w 371"/>
                <a:gd name="T3" fmla="*/ 416 h 486"/>
                <a:gd name="T4" fmla="*/ 225 w 371"/>
                <a:gd name="T5" fmla="*/ 386 h 486"/>
                <a:gd name="T6" fmla="*/ 225 w 371"/>
                <a:gd name="T7" fmla="*/ 447 h 486"/>
                <a:gd name="T8" fmla="*/ 162 w 371"/>
                <a:gd name="T9" fmla="*/ 365 h 486"/>
                <a:gd name="T10" fmla="*/ 208 w 371"/>
                <a:gd name="T11" fmla="*/ 365 h 486"/>
                <a:gd name="T12" fmla="*/ 187 w 371"/>
                <a:gd name="T13" fmla="*/ 330 h 486"/>
                <a:gd name="T14" fmla="*/ 152 w 371"/>
                <a:gd name="T15" fmla="*/ 330 h 486"/>
                <a:gd name="T16" fmla="*/ 143 w 371"/>
                <a:gd name="T17" fmla="*/ 261 h 486"/>
                <a:gd name="T18" fmla="*/ 170 w 371"/>
                <a:gd name="T19" fmla="*/ 261 h 486"/>
                <a:gd name="T20" fmla="*/ 169 w 371"/>
                <a:gd name="T21" fmla="*/ 244 h 486"/>
                <a:gd name="T22" fmla="*/ 170 w 371"/>
                <a:gd name="T23" fmla="*/ 225 h 486"/>
                <a:gd name="T24" fmla="*/ 143 w 371"/>
                <a:gd name="T25" fmla="*/ 225 h 486"/>
                <a:gd name="T26" fmla="*/ 152 w 371"/>
                <a:gd name="T27" fmla="*/ 156 h 486"/>
                <a:gd name="T28" fmla="*/ 188 w 371"/>
                <a:gd name="T29" fmla="*/ 156 h 486"/>
                <a:gd name="T30" fmla="*/ 210 w 371"/>
                <a:gd name="T31" fmla="*/ 121 h 486"/>
                <a:gd name="T32" fmla="*/ 162 w 371"/>
                <a:gd name="T33" fmla="*/ 121 h 486"/>
                <a:gd name="T34" fmla="*/ 225 w 371"/>
                <a:gd name="T35" fmla="*/ 39 h 486"/>
                <a:gd name="T36" fmla="*/ 225 w 371"/>
                <a:gd name="T37" fmla="*/ 103 h 486"/>
                <a:gd name="T38" fmla="*/ 260 w 371"/>
                <a:gd name="T39" fmla="*/ 72 h 486"/>
                <a:gd name="T40" fmla="*/ 260 w 371"/>
                <a:gd name="T41" fmla="*/ 36 h 486"/>
                <a:gd name="T42" fmla="*/ 311 w 371"/>
                <a:gd name="T43" fmla="*/ 47 h 486"/>
                <a:gd name="T44" fmla="*/ 371 w 371"/>
                <a:gd name="T45" fmla="*/ 36 h 486"/>
                <a:gd name="T46" fmla="*/ 243 w 371"/>
                <a:gd name="T47" fmla="*/ 0 h 486"/>
                <a:gd name="T48" fmla="*/ 0 w 371"/>
                <a:gd name="T49" fmla="*/ 243 h 486"/>
                <a:gd name="T50" fmla="*/ 243 w 371"/>
                <a:gd name="T51" fmla="*/ 486 h 486"/>
                <a:gd name="T52" fmla="*/ 367 w 371"/>
                <a:gd name="T53" fmla="*/ 452 h 486"/>
                <a:gd name="T54" fmla="*/ 307 w 371"/>
                <a:gd name="T55" fmla="*/ 440 h 486"/>
                <a:gd name="T56" fmla="*/ 260 w 371"/>
                <a:gd name="T57" fmla="*/ 450 h 486"/>
                <a:gd name="T58" fmla="*/ 156 w 371"/>
                <a:gd name="T59" fmla="*/ 55 h 486"/>
                <a:gd name="T60" fmla="*/ 125 w 371"/>
                <a:gd name="T61" fmla="*/ 121 h 486"/>
                <a:gd name="T62" fmla="*/ 75 w 371"/>
                <a:gd name="T63" fmla="*/ 121 h 486"/>
                <a:gd name="T64" fmla="*/ 156 w 371"/>
                <a:gd name="T65" fmla="*/ 55 h 486"/>
                <a:gd name="T66" fmla="*/ 54 w 371"/>
                <a:gd name="T67" fmla="*/ 156 h 486"/>
                <a:gd name="T68" fmla="*/ 115 w 371"/>
                <a:gd name="T69" fmla="*/ 156 h 486"/>
                <a:gd name="T70" fmla="*/ 107 w 371"/>
                <a:gd name="T71" fmla="*/ 225 h 486"/>
                <a:gd name="T72" fmla="*/ 36 w 371"/>
                <a:gd name="T73" fmla="*/ 225 h 486"/>
                <a:gd name="T74" fmla="*/ 54 w 371"/>
                <a:gd name="T75" fmla="*/ 156 h 486"/>
                <a:gd name="T76" fmla="*/ 54 w 371"/>
                <a:gd name="T77" fmla="*/ 330 h 486"/>
                <a:gd name="T78" fmla="*/ 36 w 371"/>
                <a:gd name="T79" fmla="*/ 261 h 486"/>
                <a:gd name="T80" fmla="*/ 107 w 371"/>
                <a:gd name="T81" fmla="*/ 261 h 486"/>
                <a:gd name="T82" fmla="*/ 115 w 371"/>
                <a:gd name="T83" fmla="*/ 330 h 486"/>
                <a:gd name="T84" fmla="*/ 54 w 371"/>
                <a:gd name="T85" fmla="*/ 330 h 486"/>
                <a:gd name="T86" fmla="*/ 75 w 371"/>
                <a:gd name="T87" fmla="*/ 365 h 486"/>
                <a:gd name="T88" fmla="*/ 125 w 371"/>
                <a:gd name="T89" fmla="*/ 365 h 486"/>
                <a:gd name="T90" fmla="*/ 156 w 371"/>
                <a:gd name="T91" fmla="*/ 431 h 486"/>
                <a:gd name="T92" fmla="*/ 75 w 371"/>
                <a:gd name="T93" fmla="*/ 365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1" h="486">
                  <a:moveTo>
                    <a:pt x="260" y="450"/>
                  </a:moveTo>
                  <a:cubicBezTo>
                    <a:pt x="260" y="416"/>
                    <a:pt x="260" y="416"/>
                    <a:pt x="260" y="416"/>
                  </a:cubicBezTo>
                  <a:cubicBezTo>
                    <a:pt x="247" y="408"/>
                    <a:pt x="235" y="397"/>
                    <a:pt x="225" y="386"/>
                  </a:cubicBezTo>
                  <a:cubicBezTo>
                    <a:pt x="225" y="447"/>
                    <a:pt x="225" y="447"/>
                    <a:pt x="225" y="447"/>
                  </a:cubicBezTo>
                  <a:cubicBezTo>
                    <a:pt x="199" y="437"/>
                    <a:pt x="177" y="407"/>
                    <a:pt x="162" y="365"/>
                  </a:cubicBezTo>
                  <a:cubicBezTo>
                    <a:pt x="208" y="365"/>
                    <a:pt x="208" y="365"/>
                    <a:pt x="208" y="365"/>
                  </a:cubicBezTo>
                  <a:cubicBezTo>
                    <a:pt x="200" y="354"/>
                    <a:pt x="193" y="342"/>
                    <a:pt x="187" y="330"/>
                  </a:cubicBezTo>
                  <a:cubicBezTo>
                    <a:pt x="152" y="330"/>
                    <a:pt x="152" y="330"/>
                    <a:pt x="152" y="330"/>
                  </a:cubicBezTo>
                  <a:cubicBezTo>
                    <a:pt x="147" y="308"/>
                    <a:pt x="144" y="285"/>
                    <a:pt x="143" y="261"/>
                  </a:cubicBezTo>
                  <a:cubicBezTo>
                    <a:pt x="170" y="261"/>
                    <a:pt x="170" y="261"/>
                    <a:pt x="170" y="261"/>
                  </a:cubicBezTo>
                  <a:cubicBezTo>
                    <a:pt x="169" y="255"/>
                    <a:pt x="169" y="250"/>
                    <a:pt x="169" y="244"/>
                  </a:cubicBezTo>
                  <a:cubicBezTo>
                    <a:pt x="169" y="238"/>
                    <a:pt x="169" y="231"/>
                    <a:pt x="170" y="225"/>
                  </a:cubicBezTo>
                  <a:cubicBezTo>
                    <a:pt x="143" y="225"/>
                    <a:pt x="143" y="225"/>
                    <a:pt x="143" y="225"/>
                  </a:cubicBezTo>
                  <a:cubicBezTo>
                    <a:pt x="144" y="201"/>
                    <a:pt x="147" y="178"/>
                    <a:pt x="152" y="156"/>
                  </a:cubicBezTo>
                  <a:cubicBezTo>
                    <a:pt x="188" y="156"/>
                    <a:pt x="188" y="156"/>
                    <a:pt x="188" y="156"/>
                  </a:cubicBezTo>
                  <a:cubicBezTo>
                    <a:pt x="194" y="144"/>
                    <a:pt x="201" y="132"/>
                    <a:pt x="210" y="121"/>
                  </a:cubicBezTo>
                  <a:cubicBezTo>
                    <a:pt x="162" y="121"/>
                    <a:pt x="162" y="121"/>
                    <a:pt x="162" y="121"/>
                  </a:cubicBezTo>
                  <a:cubicBezTo>
                    <a:pt x="177" y="79"/>
                    <a:pt x="199" y="49"/>
                    <a:pt x="225" y="39"/>
                  </a:cubicBezTo>
                  <a:cubicBezTo>
                    <a:pt x="225" y="103"/>
                    <a:pt x="225" y="103"/>
                    <a:pt x="225" y="103"/>
                  </a:cubicBezTo>
                  <a:cubicBezTo>
                    <a:pt x="235" y="91"/>
                    <a:pt x="247" y="81"/>
                    <a:pt x="260" y="72"/>
                  </a:cubicBezTo>
                  <a:cubicBezTo>
                    <a:pt x="260" y="36"/>
                    <a:pt x="260" y="36"/>
                    <a:pt x="260" y="36"/>
                  </a:cubicBezTo>
                  <a:cubicBezTo>
                    <a:pt x="278" y="38"/>
                    <a:pt x="295" y="42"/>
                    <a:pt x="311" y="47"/>
                  </a:cubicBezTo>
                  <a:cubicBezTo>
                    <a:pt x="330" y="41"/>
                    <a:pt x="350" y="37"/>
                    <a:pt x="371" y="36"/>
                  </a:cubicBezTo>
                  <a:cubicBezTo>
                    <a:pt x="333" y="13"/>
                    <a:pt x="289" y="0"/>
                    <a:pt x="243" y="0"/>
                  </a:cubicBezTo>
                  <a:cubicBezTo>
                    <a:pt x="109" y="0"/>
                    <a:pt x="0" y="109"/>
                    <a:pt x="0" y="243"/>
                  </a:cubicBezTo>
                  <a:cubicBezTo>
                    <a:pt x="0" y="377"/>
                    <a:pt x="109" y="486"/>
                    <a:pt x="243" y="486"/>
                  </a:cubicBezTo>
                  <a:cubicBezTo>
                    <a:pt x="288" y="486"/>
                    <a:pt x="330" y="474"/>
                    <a:pt x="367" y="452"/>
                  </a:cubicBezTo>
                  <a:cubicBezTo>
                    <a:pt x="346" y="451"/>
                    <a:pt x="326" y="447"/>
                    <a:pt x="307" y="440"/>
                  </a:cubicBezTo>
                  <a:cubicBezTo>
                    <a:pt x="292" y="445"/>
                    <a:pt x="277" y="448"/>
                    <a:pt x="260" y="450"/>
                  </a:cubicBezTo>
                  <a:close/>
                  <a:moveTo>
                    <a:pt x="156" y="55"/>
                  </a:moveTo>
                  <a:cubicBezTo>
                    <a:pt x="143" y="73"/>
                    <a:pt x="133" y="95"/>
                    <a:pt x="125" y="121"/>
                  </a:cubicBezTo>
                  <a:cubicBezTo>
                    <a:pt x="75" y="121"/>
                    <a:pt x="75" y="121"/>
                    <a:pt x="75" y="121"/>
                  </a:cubicBezTo>
                  <a:cubicBezTo>
                    <a:pt x="96" y="92"/>
                    <a:pt x="124" y="70"/>
                    <a:pt x="156" y="55"/>
                  </a:cubicBezTo>
                  <a:close/>
                  <a:moveTo>
                    <a:pt x="54" y="156"/>
                  </a:moveTo>
                  <a:cubicBezTo>
                    <a:pt x="115" y="156"/>
                    <a:pt x="115" y="156"/>
                    <a:pt x="115" y="156"/>
                  </a:cubicBezTo>
                  <a:cubicBezTo>
                    <a:pt x="111" y="178"/>
                    <a:pt x="108" y="201"/>
                    <a:pt x="107" y="225"/>
                  </a:cubicBezTo>
                  <a:cubicBezTo>
                    <a:pt x="36" y="225"/>
                    <a:pt x="36" y="225"/>
                    <a:pt x="36" y="225"/>
                  </a:cubicBezTo>
                  <a:cubicBezTo>
                    <a:pt x="38" y="201"/>
                    <a:pt x="44" y="178"/>
                    <a:pt x="54" y="156"/>
                  </a:cubicBezTo>
                  <a:close/>
                  <a:moveTo>
                    <a:pt x="54" y="330"/>
                  </a:moveTo>
                  <a:cubicBezTo>
                    <a:pt x="44" y="308"/>
                    <a:pt x="38" y="285"/>
                    <a:pt x="36" y="261"/>
                  </a:cubicBezTo>
                  <a:cubicBezTo>
                    <a:pt x="107" y="261"/>
                    <a:pt x="107" y="261"/>
                    <a:pt x="107" y="261"/>
                  </a:cubicBezTo>
                  <a:cubicBezTo>
                    <a:pt x="108" y="285"/>
                    <a:pt x="111" y="308"/>
                    <a:pt x="115" y="330"/>
                  </a:cubicBezTo>
                  <a:lnTo>
                    <a:pt x="54" y="330"/>
                  </a:lnTo>
                  <a:close/>
                  <a:moveTo>
                    <a:pt x="75" y="365"/>
                  </a:moveTo>
                  <a:cubicBezTo>
                    <a:pt x="125" y="365"/>
                    <a:pt x="125" y="365"/>
                    <a:pt x="125" y="365"/>
                  </a:cubicBezTo>
                  <a:cubicBezTo>
                    <a:pt x="133" y="391"/>
                    <a:pt x="143" y="413"/>
                    <a:pt x="156" y="431"/>
                  </a:cubicBezTo>
                  <a:cubicBezTo>
                    <a:pt x="124" y="417"/>
                    <a:pt x="96" y="394"/>
                    <a:pt x="75" y="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300" name="Freeform 3039">
              <a:extLst>
                <a:ext uri="{FF2B5EF4-FFF2-40B4-BE49-F238E27FC236}">
                  <a16:creationId xmlns:a16="http://schemas.microsoft.com/office/drawing/2014/main" id="{6073CDCB-9F6F-4A0E-B9D1-BC0E7F2F7325}"/>
                </a:ext>
              </a:extLst>
            </p:cNvPr>
            <p:cNvSpPr>
              <a:spLocks noEditPoints="1"/>
            </p:cNvSpPr>
            <p:nvPr/>
          </p:nvSpPr>
          <p:spPr bwMode="auto">
            <a:xfrm>
              <a:off x="8200001" y="293386"/>
              <a:ext cx="472139" cy="472139"/>
            </a:xfrm>
            <a:custGeom>
              <a:avLst/>
              <a:gdLst>
                <a:gd name="T0" fmla="*/ 173 w 345"/>
                <a:gd name="T1" fmla="*/ 0 h 345"/>
                <a:gd name="T2" fmla="*/ 0 w 345"/>
                <a:gd name="T3" fmla="*/ 172 h 345"/>
                <a:gd name="T4" fmla="*/ 173 w 345"/>
                <a:gd name="T5" fmla="*/ 345 h 345"/>
                <a:gd name="T6" fmla="*/ 345 w 345"/>
                <a:gd name="T7" fmla="*/ 172 h 345"/>
                <a:gd name="T8" fmla="*/ 173 w 345"/>
                <a:gd name="T9" fmla="*/ 0 h 345"/>
                <a:gd name="T10" fmla="*/ 249 w 345"/>
                <a:gd name="T11" fmla="*/ 239 h 345"/>
                <a:gd name="T12" fmla="*/ 221 w 345"/>
                <a:gd name="T13" fmla="*/ 262 h 345"/>
                <a:gd name="T14" fmla="*/ 195 w 345"/>
                <a:gd name="T15" fmla="*/ 269 h 345"/>
                <a:gd name="T16" fmla="*/ 195 w 345"/>
                <a:gd name="T17" fmla="*/ 301 h 345"/>
                <a:gd name="T18" fmla="*/ 183 w 345"/>
                <a:gd name="T19" fmla="*/ 313 h 345"/>
                <a:gd name="T20" fmla="*/ 164 w 345"/>
                <a:gd name="T21" fmla="*/ 313 h 345"/>
                <a:gd name="T22" fmla="*/ 152 w 345"/>
                <a:gd name="T23" fmla="*/ 301 h 345"/>
                <a:gd name="T24" fmla="*/ 152 w 345"/>
                <a:gd name="T25" fmla="*/ 268 h 345"/>
                <a:gd name="T26" fmla="*/ 109 w 345"/>
                <a:gd name="T27" fmla="*/ 251 h 345"/>
                <a:gd name="T28" fmla="*/ 91 w 345"/>
                <a:gd name="T29" fmla="*/ 217 h 345"/>
                <a:gd name="T30" fmla="*/ 90 w 345"/>
                <a:gd name="T31" fmla="*/ 216 h 345"/>
                <a:gd name="T32" fmla="*/ 90 w 345"/>
                <a:gd name="T33" fmla="*/ 214 h 345"/>
                <a:gd name="T34" fmla="*/ 99 w 345"/>
                <a:gd name="T35" fmla="*/ 204 h 345"/>
                <a:gd name="T36" fmla="*/ 101 w 345"/>
                <a:gd name="T37" fmla="*/ 204 h 345"/>
                <a:gd name="T38" fmla="*/ 131 w 345"/>
                <a:gd name="T39" fmla="*/ 202 h 345"/>
                <a:gd name="T40" fmla="*/ 141 w 345"/>
                <a:gd name="T41" fmla="*/ 203 h 345"/>
                <a:gd name="T42" fmla="*/ 147 w 345"/>
                <a:gd name="T43" fmla="*/ 214 h 345"/>
                <a:gd name="T44" fmla="*/ 151 w 345"/>
                <a:gd name="T45" fmla="*/ 222 h 345"/>
                <a:gd name="T46" fmla="*/ 176 w 345"/>
                <a:gd name="T47" fmla="*/ 233 h 345"/>
                <a:gd name="T48" fmla="*/ 196 w 345"/>
                <a:gd name="T49" fmla="*/ 227 h 345"/>
                <a:gd name="T50" fmla="*/ 202 w 345"/>
                <a:gd name="T51" fmla="*/ 214 h 345"/>
                <a:gd name="T52" fmla="*/ 196 w 345"/>
                <a:gd name="T53" fmla="*/ 201 h 345"/>
                <a:gd name="T54" fmla="*/ 166 w 345"/>
                <a:gd name="T55" fmla="*/ 190 h 345"/>
                <a:gd name="T56" fmla="*/ 112 w 345"/>
                <a:gd name="T57" fmla="*/ 167 h 345"/>
                <a:gd name="T58" fmla="*/ 96 w 345"/>
                <a:gd name="T59" fmla="*/ 131 h 345"/>
                <a:gd name="T60" fmla="*/ 104 w 345"/>
                <a:gd name="T61" fmla="*/ 104 h 345"/>
                <a:gd name="T62" fmla="*/ 129 w 345"/>
                <a:gd name="T63" fmla="*/ 83 h 345"/>
                <a:gd name="T64" fmla="*/ 148 w 345"/>
                <a:gd name="T65" fmla="*/ 78 h 345"/>
                <a:gd name="T66" fmla="*/ 148 w 345"/>
                <a:gd name="T67" fmla="*/ 47 h 345"/>
                <a:gd name="T68" fmla="*/ 160 w 345"/>
                <a:gd name="T69" fmla="*/ 35 h 345"/>
                <a:gd name="T70" fmla="*/ 179 w 345"/>
                <a:gd name="T71" fmla="*/ 35 h 345"/>
                <a:gd name="T72" fmla="*/ 192 w 345"/>
                <a:gd name="T73" fmla="*/ 47 h 345"/>
                <a:gd name="T74" fmla="*/ 192 w 345"/>
                <a:gd name="T75" fmla="*/ 77 h 345"/>
                <a:gd name="T76" fmla="*/ 230 w 345"/>
                <a:gd name="T77" fmla="*/ 89 h 345"/>
                <a:gd name="T78" fmla="*/ 249 w 345"/>
                <a:gd name="T79" fmla="*/ 115 h 345"/>
                <a:gd name="T80" fmla="*/ 249 w 345"/>
                <a:gd name="T81" fmla="*/ 128 h 345"/>
                <a:gd name="T82" fmla="*/ 240 w 345"/>
                <a:gd name="T83" fmla="*/ 133 h 345"/>
                <a:gd name="T84" fmla="*/ 207 w 345"/>
                <a:gd name="T85" fmla="*/ 134 h 345"/>
                <a:gd name="T86" fmla="*/ 205 w 345"/>
                <a:gd name="T87" fmla="*/ 135 h 345"/>
                <a:gd name="T88" fmla="*/ 196 w 345"/>
                <a:gd name="T89" fmla="*/ 129 h 345"/>
                <a:gd name="T90" fmla="*/ 196 w 345"/>
                <a:gd name="T91" fmla="*/ 127 h 345"/>
                <a:gd name="T92" fmla="*/ 189 w 345"/>
                <a:gd name="T93" fmla="*/ 117 h 345"/>
                <a:gd name="T94" fmla="*/ 169 w 345"/>
                <a:gd name="T95" fmla="*/ 111 h 345"/>
                <a:gd name="T96" fmla="*/ 154 w 345"/>
                <a:gd name="T97" fmla="*/ 115 h 345"/>
                <a:gd name="T98" fmla="*/ 149 w 345"/>
                <a:gd name="T99" fmla="*/ 126 h 345"/>
                <a:gd name="T100" fmla="*/ 153 w 345"/>
                <a:gd name="T101" fmla="*/ 134 h 345"/>
                <a:gd name="T102" fmla="*/ 173 w 345"/>
                <a:gd name="T103" fmla="*/ 141 h 345"/>
                <a:gd name="T104" fmla="*/ 227 w 345"/>
                <a:gd name="T105" fmla="*/ 157 h 345"/>
                <a:gd name="T106" fmla="*/ 251 w 345"/>
                <a:gd name="T107" fmla="*/ 178 h 345"/>
                <a:gd name="T108" fmla="*/ 259 w 345"/>
                <a:gd name="T109" fmla="*/ 206 h 345"/>
                <a:gd name="T110" fmla="*/ 249 w 345"/>
                <a:gd name="T111" fmla="*/ 239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5" h="345">
                  <a:moveTo>
                    <a:pt x="173" y="0"/>
                  </a:moveTo>
                  <a:cubicBezTo>
                    <a:pt x="78" y="0"/>
                    <a:pt x="0" y="77"/>
                    <a:pt x="0" y="172"/>
                  </a:cubicBezTo>
                  <a:cubicBezTo>
                    <a:pt x="0" y="267"/>
                    <a:pt x="78" y="345"/>
                    <a:pt x="173" y="345"/>
                  </a:cubicBezTo>
                  <a:cubicBezTo>
                    <a:pt x="268" y="345"/>
                    <a:pt x="345" y="267"/>
                    <a:pt x="345" y="172"/>
                  </a:cubicBezTo>
                  <a:cubicBezTo>
                    <a:pt x="345" y="77"/>
                    <a:pt x="268" y="0"/>
                    <a:pt x="173" y="0"/>
                  </a:cubicBezTo>
                  <a:close/>
                  <a:moveTo>
                    <a:pt x="249" y="239"/>
                  </a:moveTo>
                  <a:cubicBezTo>
                    <a:pt x="242" y="249"/>
                    <a:pt x="233" y="257"/>
                    <a:pt x="221" y="262"/>
                  </a:cubicBezTo>
                  <a:cubicBezTo>
                    <a:pt x="213" y="265"/>
                    <a:pt x="205" y="267"/>
                    <a:pt x="195" y="269"/>
                  </a:cubicBezTo>
                  <a:cubicBezTo>
                    <a:pt x="195" y="301"/>
                    <a:pt x="195" y="301"/>
                    <a:pt x="195" y="301"/>
                  </a:cubicBezTo>
                  <a:cubicBezTo>
                    <a:pt x="195" y="308"/>
                    <a:pt x="190" y="313"/>
                    <a:pt x="183" y="313"/>
                  </a:cubicBezTo>
                  <a:cubicBezTo>
                    <a:pt x="164" y="313"/>
                    <a:pt x="164" y="313"/>
                    <a:pt x="164" y="313"/>
                  </a:cubicBezTo>
                  <a:cubicBezTo>
                    <a:pt x="157" y="313"/>
                    <a:pt x="152" y="308"/>
                    <a:pt x="152" y="301"/>
                  </a:cubicBezTo>
                  <a:cubicBezTo>
                    <a:pt x="152" y="268"/>
                    <a:pt x="152" y="268"/>
                    <a:pt x="152" y="268"/>
                  </a:cubicBezTo>
                  <a:cubicBezTo>
                    <a:pt x="132" y="266"/>
                    <a:pt x="118" y="260"/>
                    <a:pt x="109" y="251"/>
                  </a:cubicBezTo>
                  <a:cubicBezTo>
                    <a:pt x="100" y="242"/>
                    <a:pt x="94" y="231"/>
                    <a:pt x="91" y="217"/>
                  </a:cubicBezTo>
                  <a:cubicBezTo>
                    <a:pt x="90" y="217"/>
                    <a:pt x="90" y="216"/>
                    <a:pt x="90" y="216"/>
                  </a:cubicBezTo>
                  <a:cubicBezTo>
                    <a:pt x="90" y="215"/>
                    <a:pt x="90" y="215"/>
                    <a:pt x="90" y="214"/>
                  </a:cubicBezTo>
                  <a:cubicBezTo>
                    <a:pt x="90" y="209"/>
                    <a:pt x="94" y="205"/>
                    <a:pt x="99" y="204"/>
                  </a:cubicBezTo>
                  <a:cubicBezTo>
                    <a:pt x="101" y="204"/>
                    <a:pt x="101" y="204"/>
                    <a:pt x="101" y="204"/>
                  </a:cubicBezTo>
                  <a:cubicBezTo>
                    <a:pt x="131" y="202"/>
                    <a:pt x="131" y="202"/>
                    <a:pt x="131" y="202"/>
                  </a:cubicBezTo>
                  <a:cubicBezTo>
                    <a:pt x="134" y="202"/>
                    <a:pt x="138" y="201"/>
                    <a:pt x="141" y="203"/>
                  </a:cubicBezTo>
                  <a:cubicBezTo>
                    <a:pt x="145" y="205"/>
                    <a:pt x="145" y="209"/>
                    <a:pt x="147" y="214"/>
                  </a:cubicBezTo>
                  <a:cubicBezTo>
                    <a:pt x="148" y="217"/>
                    <a:pt x="149" y="219"/>
                    <a:pt x="151" y="222"/>
                  </a:cubicBezTo>
                  <a:cubicBezTo>
                    <a:pt x="157" y="229"/>
                    <a:pt x="165" y="233"/>
                    <a:pt x="176" y="233"/>
                  </a:cubicBezTo>
                  <a:cubicBezTo>
                    <a:pt x="185" y="233"/>
                    <a:pt x="191" y="231"/>
                    <a:pt x="196" y="227"/>
                  </a:cubicBezTo>
                  <a:cubicBezTo>
                    <a:pt x="200" y="223"/>
                    <a:pt x="202" y="219"/>
                    <a:pt x="202" y="214"/>
                  </a:cubicBezTo>
                  <a:cubicBezTo>
                    <a:pt x="202" y="209"/>
                    <a:pt x="200" y="204"/>
                    <a:pt x="196" y="201"/>
                  </a:cubicBezTo>
                  <a:cubicBezTo>
                    <a:pt x="192" y="197"/>
                    <a:pt x="182" y="193"/>
                    <a:pt x="166" y="190"/>
                  </a:cubicBezTo>
                  <a:cubicBezTo>
                    <a:pt x="141" y="184"/>
                    <a:pt x="123" y="176"/>
                    <a:pt x="112" y="167"/>
                  </a:cubicBezTo>
                  <a:cubicBezTo>
                    <a:pt x="101" y="158"/>
                    <a:pt x="96" y="145"/>
                    <a:pt x="96" y="131"/>
                  </a:cubicBezTo>
                  <a:cubicBezTo>
                    <a:pt x="96" y="121"/>
                    <a:pt x="98" y="112"/>
                    <a:pt x="104" y="104"/>
                  </a:cubicBezTo>
                  <a:cubicBezTo>
                    <a:pt x="109" y="95"/>
                    <a:pt x="118" y="88"/>
                    <a:pt x="129" y="83"/>
                  </a:cubicBezTo>
                  <a:cubicBezTo>
                    <a:pt x="134" y="81"/>
                    <a:pt x="141" y="79"/>
                    <a:pt x="148" y="78"/>
                  </a:cubicBezTo>
                  <a:cubicBezTo>
                    <a:pt x="148" y="47"/>
                    <a:pt x="148" y="47"/>
                    <a:pt x="148" y="47"/>
                  </a:cubicBezTo>
                  <a:cubicBezTo>
                    <a:pt x="148" y="40"/>
                    <a:pt x="153" y="35"/>
                    <a:pt x="160" y="35"/>
                  </a:cubicBezTo>
                  <a:cubicBezTo>
                    <a:pt x="179" y="35"/>
                    <a:pt x="179" y="35"/>
                    <a:pt x="179" y="35"/>
                  </a:cubicBezTo>
                  <a:cubicBezTo>
                    <a:pt x="186" y="35"/>
                    <a:pt x="192" y="40"/>
                    <a:pt x="192" y="47"/>
                  </a:cubicBezTo>
                  <a:cubicBezTo>
                    <a:pt x="192" y="77"/>
                    <a:pt x="192" y="77"/>
                    <a:pt x="192" y="77"/>
                  </a:cubicBezTo>
                  <a:cubicBezTo>
                    <a:pt x="208" y="78"/>
                    <a:pt x="220" y="83"/>
                    <a:pt x="230" y="89"/>
                  </a:cubicBezTo>
                  <a:cubicBezTo>
                    <a:pt x="239" y="95"/>
                    <a:pt x="245" y="104"/>
                    <a:pt x="249" y="115"/>
                  </a:cubicBezTo>
                  <a:cubicBezTo>
                    <a:pt x="250" y="120"/>
                    <a:pt x="252" y="124"/>
                    <a:pt x="249" y="128"/>
                  </a:cubicBezTo>
                  <a:cubicBezTo>
                    <a:pt x="246" y="131"/>
                    <a:pt x="243" y="132"/>
                    <a:pt x="240" y="133"/>
                  </a:cubicBezTo>
                  <a:cubicBezTo>
                    <a:pt x="240" y="133"/>
                    <a:pt x="207" y="134"/>
                    <a:pt x="207" y="134"/>
                  </a:cubicBezTo>
                  <a:cubicBezTo>
                    <a:pt x="205" y="135"/>
                    <a:pt x="205" y="135"/>
                    <a:pt x="205" y="135"/>
                  </a:cubicBezTo>
                  <a:cubicBezTo>
                    <a:pt x="201" y="134"/>
                    <a:pt x="198" y="132"/>
                    <a:pt x="196" y="129"/>
                  </a:cubicBezTo>
                  <a:cubicBezTo>
                    <a:pt x="196" y="128"/>
                    <a:pt x="196" y="128"/>
                    <a:pt x="196" y="127"/>
                  </a:cubicBezTo>
                  <a:cubicBezTo>
                    <a:pt x="194" y="123"/>
                    <a:pt x="192" y="119"/>
                    <a:pt x="189" y="117"/>
                  </a:cubicBezTo>
                  <a:cubicBezTo>
                    <a:pt x="184" y="113"/>
                    <a:pt x="178" y="111"/>
                    <a:pt x="169" y="111"/>
                  </a:cubicBezTo>
                  <a:cubicBezTo>
                    <a:pt x="163" y="111"/>
                    <a:pt x="158" y="112"/>
                    <a:pt x="154" y="115"/>
                  </a:cubicBezTo>
                  <a:cubicBezTo>
                    <a:pt x="151" y="118"/>
                    <a:pt x="149" y="121"/>
                    <a:pt x="149" y="126"/>
                  </a:cubicBezTo>
                  <a:cubicBezTo>
                    <a:pt x="149" y="129"/>
                    <a:pt x="150" y="131"/>
                    <a:pt x="153" y="134"/>
                  </a:cubicBezTo>
                  <a:cubicBezTo>
                    <a:pt x="156" y="136"/>
                    <a:pt x="163" y="138"/>
                    <a:pt x="173" y="141"/>
                  </a:cubicBezTo>
                  <a:cubicBezTo>
                    <a:pt x="198" y="146"/>
                    <a:pt x="216" y="152"/>
                    <a:pt x="227" y="157"/>
                  </a:cubicBezTo>
                  <a:cubicBezTo>
                    <a:pt x="238" y="163"/>
                    <a:pt x="246" y="170"/>
                    <a:pt x="251" y="178"/>
                  </a:cubicBezTo>
                  <a:cubicBezTo>
                    <a:pt x="256" y="186"/>
                    <a:pt x="259" y="195"/>
                    <a:pt x="259" y="206"/>
                  </a:cubicBezTo>
                  <a:cubicBezTo>
                    <a:pt x="259" y="218"/>
                    <a:pt x="255" y="229"/>
                    <a:pt x="249" y="2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grpSp>
      <p:grpSp>
        <p:nvGrpSpPr>
          <p:cNvPr id="301" name="Group 300">
            <a:extLst>
              <a:ext uri="{FF2B5EF4-FFF2-40B4-BE49-F238E27FC236}">
                <a16:creationId xmlns:a16="http://schemas.microsoft.com/office/drawing/2014/main" id="{D8F2931D-7230-45DD-9FC5-432BD85C5F9F}"/>
              </a:ext>
            </a:extLst>
          </p:cNvPr>
          <p:cNvGrpSpPr/>
          <p:nvPr/>
        </p:nvGrpSpPr>
        <p:grpSpPr>
          <a:xfrm>
            <a:off x="11490887" y="1648920"/>
            <a:ext cx="275102" cy="313742"/>
            <a:chOff x="2830513" y="1965326"/>
            <a:chExt cx="757238" cy="863600"/>
          </a:xfrm>
          <a:solidFill>
            <a:schemeClr val="bg1"/>
          </a:solidFill>
        </p:grpSpPr>
        <p:sp>
          <p:nvSpPr>
            <p:cNvPr id="302" name="Freeform 58">
              <a:extLst>
                <a:ext uri="{FF2B5EF4-FFF2-40B4-BE49-F238E27FC236}">
                  <a16:creationId xmlns:a16="http://schemas.microsoft.com/office/drawing/2014/main" id="{077E6A0D-FF94-45D8-A45C-7FCEA5102DD4}"/>
                </a:ext>
              </a:extLst>
            </p:cNvPr>
            <p:cNvSpPr>
              <a:spLocks noEditPoints="1"/>
            </p:cNvSpPr>
            <p:nvPr/>
          </p:nvSpPr>
          <p:spPr bwMode="auto">
            <a:xfrm>
              <a:off x="3152776" y="2155826"/>
              <a:ext cx="111125" cy="131763"/>
            </a:xfrm>
            <a:custGeom>
              <a:avLst/>
              <a:gdLst>
                <a:gd name="T0" fmla="*/ 0 w 182"/>
                <a:gd name="T1" fmla="*/ 116 h 216"/>
                <a:gd name="T2" fmla="*/ 15 w 182"/>
                <a:gd name="T3" fmla="*/ 138 h 216"/>
                <a:gd name="T4" fmla="*/ 16 w 182"/>
                <a:gd name="T5" fmla="*/ 139 h 216"/>
                <a:gd name="T6" fmla="*/ 92 w 182"/>
                <a:gd name="T7" fmla="*/ 216 h 216"/>
                <a:gd name="T8" fmla="*/ 165 w 182"/>
                <a:gd name="T9" fmla="*/ 139 h 216"/>
                <a:gd name="T10" fmla="*/ 166 w 182"/>
                <a:gd name="T11" fmla="*/ 137 h 216"/>
                <a:gd name="T12" fmla="*/ 180 w 182"/>
                <a:gd name="T13" fmla="*/ 115 h 216"/>
                <a:gd name="T14" fmla="*/ 169 w 182"/>
                <a:gd name="T15" fmla="*/ 96 h 216"/>
                <a:gd name="T16" fmla="*/ 169 w 182"/>
                <a:gd name="T17" fmla="*/ 94 h 216"/>
                <a:gd name="T18" fmla="*/ 95 w 182"/>
                <a:gd name="T19" fmla="*/ 0 h 216"/>
                <a:gd name="T20" fmla="*/ 14 w 182"/>
                <a:gd name="T21" fmla="*/ 94 h 216"/>
                <a:gd name="T22" fmla="*/ 0 w 182"/>
                <a:gd name="T23" fmla="*/ 116 h 216"/>
                <a:gd name="T24" fmla="*/ 56 w 182"/>
                <a:gd name="T25" fmla="*/ 57 h 216"/>
                <a:gd name="T26" fmla="*/ 163 w 182"/>
                <a:gd name="T27" fmla="*/ 98 h 216"/>
                <a:gd name="T28" fmla="*/ 58 w 182"/>
                <a:gd name="T29" fmla="*/ 75 h 216"/>
                <a:gd name="T30" fmla="*/ 22 w 182"/>
                <a:gd name="T31" fmla="*/ 99 h 216"/>
                <a:gd name="T32" fmla="*/ 56 w 182"/>
                <a:gd name="T33" fmla="*/ 5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2" h="216">
                  <a:moveTo>
                    <a:pt x="0" y="116"/>
                  </a:moveTo>
                  <a:cubicBezTo>
                    <a:pt x="0" y="127"/>
                    <a:pt x="6" y="136"/>
                    <a:pt x="15" y="138"/>
                  </a:cubicBezTo>
                  <a:cubicBezTo>
                    <a:pt x="15" y="138"/>
                    <a:pt x="15" y="139"/>
                    <a:pt x="16" y="139"/>
                  </a:cubicBezTo>
                  <a:cubicBezTo>
                    <a:pt x="20" y="170"/>
                    <a:pt x="56" y="216"/>
                    <a:pt x="92" y="216"/>
                  </a:cubicBezTo>
                  <a:cubicBezTo>
                    <a:pt x="126" y="215"/>
                    <a:pt x="159" y="168"/>
                    <a:pt x="165" y="139"/>
                  </a:cubicBezTo>
                  <a:cubicBezTo>
                    <a:pt x="165" y="139"/>
                    <a:pt x="165" y="138"/>
                    <a:pt x="166" y="137"/>
                  </a:cubicBezTo>
                  <a:cubicBezTo>
                    <a:pt x="174" y="135"/>
                    <a:pt x="180" y="125"/>
                    <a:pt x="180" y="115"/>
                  </a:cubicBezTo>
                  <a:cubicBezTo>
                    <a:pt x="180" y="108"/>
                    <a:pt x="175" y="100"/>
                    <a:pt x="169" y="96"/>
                  </a:cubicBezTo>
                  <a:cubicBezTo>
                    <a:pt x="169" y="95"/>
                    <a:pt x="169" y="94"/>
                    <a:pt x="169" y="94"/>
                  </a:cubicBezTo>
                  <a:cubicBezTo>
                    <a:pt x="182" y="28"/>
                    <a:pt x="141" y="0"/>
                    <a:pt x="95" y="0"/>
                  </a:cubicBezTo>
                  <a:cubicBezTo>
                    <a:pt x="50" y="0"/>
                    <a:pt x="4" y="27"/>
                    <a:pt x="14" y="94"/>
                  </a:cubicBezTo>
                  <a:cubicBezTo>
                    <a:pt x="6" y="97"/>
                    <a:pt x="0" y="107"/>
                    <a:pt x="0" y="116"/>
                  </a:cubicBezTo>
                  <a:close/>
                  <a:moveTo>
                    <a:pt x="56" y="57"/>
                  </a:moveTo>
                  <a:cubicBezTo>
                    <a:pt x="78" y="92"/>
                    <a:pt x="106" y="101"/>
                    <a:pt x="163" y="98"/>
                  </a:cubicBezTo>
                  <a:cubicBezTo>
                    <a:pt x="105" y="111"/>
                    <a:pt x="73" y="108"/>
                    <a:pt x="58" y="75"/>
                  </a:cubicBezTo>
                  <a:cubicBezTo>
                    <a:pt x="52" y="102"/>
                    <a:pt x="42" y="104"/>
                    <a:pt x="22" y="99"/>
                  </a:cubicBezTo>
                  <a:cubicBezTo>
                    <a:pt x="42" y="98"/>
                    <a:pt x="42" y="92"/>
                    <a:pt x="5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303" name="Freeform 59">
              <a:extLst>
                <a:ext uri="{FF2B5EF4-FFF2-40B4-BE49-F238E27FC236}">
                  <a16:creationId xmlns:a16="http://schemas.microsoft.com/office/drawing/2014/main" id="{B0DF5717-EE0B-4487-8A84-F16E8EF8587C}"/>
                </a:ext>
              </a:extLst>
            </p:cNvPr>
            <p:cNvSpPr>
              <a:spLocks/>
            </p:cNvSpPr>
            <p:nvPr/>
          </p:nvSpPr>
          <p:spPr bwMode="auto">
            <a:xfrm>
              <a:off x="3017838" y="2297113"/>
              <a:ext cx="377825" cy="531813"/>
            </a:xfrm>
            <a:custGeom>
              <a:avLst/>
              <a:gdLst>
                <a:gd name="T0" fmla="*/ 580 w 620"/>
                <a:gd name="T1" fmla="*/ 19 h 873"/>
                <a:gd name="T2" fmla="*/ 536 w 620"/>
                <a:gd name="T3" fmla="*/ 43 h 873"/>
                <a:gd name="T4" fmla="*/ 529 w 620"/>
                <a:gd name="T5" fmla="*/ 50 h 873"/>
                <a:gd name="T6" fmla="*/ 476 w 620"/>
                <a:gd name="T7" fmla="*/ 125 h 873"/>
                <a:gd name="T8" fmla="*/ 429 w 620"/>
                <a:gd name="T9" fmla="*/ 58 h 873"/>
                <a:gd name="T10" fmla="*/ 423 w 620"/>
                <a:gd name="T11" fmla="*/ 50 h 873"/>
                <a:gd name="T12" fmla="*/ 421 w 620"/>
                <a:gd name="T13" fmla="*/ 47 h 873"/>
                <a:gd name="T14" fmla="*/ 415 w 620"/>
                <a:gd name="T15" fmla="*/ 40 h 873"/>
                <a:gd name="T16" fmla="*/ 360 w 620"/>
                <a:gd name="T17" fmla="*/ 0 h 873"/>
                <a:gd name="T18" fmla="*/ 332 w 620"/>
                <a:gd name="T19" fmla="*/ 140 h 873"/>
                <a:gd name="T20" fmla="*/ 314 w 620"/>
                <a:gd name="T21" fmla="*/ 40 h 873"/>
                <a:gd name="T22" fmla="*/ 327 w 620"/>
                <a:gd name="T23" fmla="*/ 29 h 873"/>
                <a:gd name="T24" fmla="*/ 311 w 620"/>
                <a:gd name="T25" fmla="*/ 1 h 873"/>
                <a:gd name="T26" fmla="*/ 295 w 620"/>
                <a:gd name="T27" fmla="*/ 28 h 873"/>
                <a:gd name="T28" fmla="*/ 308 w 620"/>
                <a:gd name="T29" fmla="*/ 40 h 873"/>
                <a:gd name="T30" fmla="*/ 291 w 620"/>
                <a:gd name="T31" fmla="*/ 139 h 873"/>
                <a:gd name="T32" fmla="*/ 258 w 620"/>
                <a:gd name="T33" fmla="*/ 0 h 873"/>
                <a:gd name="T34" fmla="*/ 206 w 620"/>
                <a:gd name="T35" fmla="*/ 40 h 873"/>
                <a:gd name="T36" fmla="*/ 199 w 620"/>
                <a:gd name="T37" fmla="*/ 47 h 873"/>
                <a:gd name="T38" fmla="*/ 144 w 620"/>
                <a:gd name="T39" fmla="*/ 125 h 873"/>
                <a:gd name="T40" fmla="*/ 91 w 620"/>
                <a:gd name="T41" fmla="*/ 50 h 873"/>
                <a:gd name="T42" fmla="*/ 84 w 620"/>
                <a:gd name="T43" fmla="*/ 43 h 873"/>
                <a:gd name="T44" fmla="*/ 39 w 620"/>
                <a:gd name="T45" fmla="*/ 20 h 873"/>
                <a:gd name="T46" fmla="*/ 7 w 620"/>
                <a:gd name="T47" fmla="*/ 27 h 873"/>
                <a:gd name="T48" fmla="*/ 13 w 620"/>
                <a:gd name="T49" fmla="*/ 61 h 873"/>
                <a:gd name="T50" fmla="*/ 46 w 620"/>
                <a:gd name="T51" fmla="*/ 95 h 873"/>
                <a:gd name="T52" fmla="*/ 121 w 620"/>
                <a:gd name="T53" fmla="*/ 199 h 873"/>
                <a:gd name="T54" fmla="*/ 145 w 620"/>
                <a:gd name="T55" fmla="*/ 211 h 873"/>
                <a:gd name="T56" fmla="*/ 145 w 620"/>
                <a:gd name="T57" fmla="*/ 211 h 873"/>
                <a:gd name="T58" fmla="*/ 169 w 620"/>
                <a:gd name="T59" fmla="*/ 199 h 873"/>
                <a:gd name="T60" fmla="*/ 191 w 620"/>
                <a:gd name="T61" fmla="*/ 168 h 873"/>
                <a:gd name="T62" fmla="*/ 228 w 620"/>
                <a:gd name="T63" fmla="*/ 838 h 873"/>
                <a:gd name="T64" fmla="*/ 255 w 620"/>
                <a:gd name="T65" fmla="*/ 873 h 873"/>
                <a:gd name="T66" fmla="*/ 282 w 620"/>
                <a:gd name="T67" fmla="*/ 840 h 873"/>
                <a:gd name="T68" fmla="*/ 308 w 620"/>
                <a:gd name="T69" fmla="*/ 491 h 873"/>
                <a:gd name="T70" fmla="*/ 329 w 620"/>
                <a:gd name="T71" fmla="*/ 491 h 873"/>
                <a:gd name="T72" fmla="*/ 355 w 620"/>
                <a:gd name="T73" fmla="*/ 842 h 873"/>
                <a:gd name="T74" fmla="*/ 382 w 620"/>
                <a:gd name="T75" fmla="*/ 873 h 873"/>
                <a:gd name="T76" fmla="*/ 409 w 620"/>
                <a:gd name="T77" fmla="*/ 839 h 873"/>
                <a:gd name="T78" fmla="*/ 433 w 620"/>
                <a:gd name="T79" fmla="*/ 174 h 873"/>
                <a:gd name="T80" fmla="*/ 451 w 620"/>
                <a:gd name="T81" fmla="*/ 199 h 873"/>
                <a:gd name="T82" fmla="*/ 475 w 620"/>
                <a:gd name="T83" fmla="*/ 211 h 873"/>
                <a:gd name="T84" fmla="*/ 475 w 620"/>
                <a:gd name="T85" fmla="*/ 211 h 873"/>
                <a:gd name="T86" fmla="*/ 499 w 620"/>
                <a:gd name="T87" fmla="*/ 199 h 873"/>
                <a:gd name="T88" fmla="*/ 578 w 620"/>
                <a:gd name="T89" fmla="*/ 82 h 873"/>
                <a:gd name="T90" fmla="*/ 606 w 620"/>
                <a:gd name="T91" fmla="*/ 62 h 873"/>
                <a:gd name="T92" fmla="*/ 613 w 620"/>
                <a:gd name="T93" fmla="*/ 26 h 873"/>
                <a:gd name="T94" fmla="*/ 580 w 620"/>
                <a:gd name="T95" fmla="*/ 19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0" h="873">
                  <a:moveTo>
                    <a:pt x="580" y="19"/>
                  </a:moveTo>
                  <a:cubicBezTo>
                    <a:pt x="536" y="43"/>
                    <a:pt x="536" y="43"/>
                    <a:pt x="536" y="43"/>
                  </a:cubicBezTo>
                  <a:cubicBezTo>
                    <a:pt x="533" y="45"/>
                    <a:pt x="531" y="48"/>
                    <a:pt x="529" y="50"/>
                  </a:cubicBezTo>
                  <a:cubicBezTo>
                    <a:pt x="476" y="125"/>
                    <a:pt x="476" y="125"/>
                    <a:pt x="476" y="125"/>
                  </a:cubicBezTo>
                  <a:cubicBezTo>
                    <a:pt x="429" y="58"/>
                    <a:pt x="429" y="58"/>
                    <a:pt x="429" y="58"/>
                  </a:cubicBezTo>
                  <a:cubicBezTo>
                    <a:pt x="427" y="55"/>
                    <a:pt x="425" y="53"/>
                    <a:pt x="423" y="50"/>
                  </a:cubicBezTo>
                  <a:cubicBezTo>
                    <a:pt x="421" y="47"/>
                    <a:pt x="421" y="47"/>
                    <a:pt x="421" y="47"/>
                  </a:cubicBezTo>
                  <a:cubicBezTo>
                    <a:pt x="419" y="44"/>
                    <a:pt x="417" y="42"/>
                    <a:pt x="415" y="40"/>
                  </a:cubicBezTo>
                  <a:cubicBezTo>
                    <a:pt x="399" y="24"/>
                    <a:pt x="378" y="10"/>
                    <a:pt x="360" y="0"/>
                  </a:cubicBezTo>
                  <a:cubicBezTo>
                    <a:pt x="332" y="140"/>
                    <a:pt x="332" y="140"/>
                    <a:pt x="332" y="140"/>
                  </a:cubicBezTo>
                  <a:cubicBezTo>
                    <a:pt x="328" y="110"/>
                    <a:pt x="314" y="40"/>
                    <a:pt x="314" y="40"/>
                  </a:cubicBezTo>
                  <a:cubicBezTo>
                    <a:pt x="327" y="29"/>
                    <a:pt x="327" y="29"/>
                    <a:pt x="327" y="29"/>
                  </a:cubicBezTo>
                  <a:cubicBezTo>
                    <a:pt x="327" y="16"/>
                    <a:pt x="311" y="1"/>
                    <a:pt x="311" y="1"/>
                  </a:cubicBezTo>
                  <a:cubicBezTo>
                    <a:pt x="311" y="1"/>
                    <a:pt x="295" y="14"/>
                    <a:pt x="295" y="28"/>
                  </a:cubicBezTo>
                  <a:cubicBezTo>
                    <a:pt x="308" y="40"/>
                    <a:pt x="308" y="40"/>
                    <a:pt x="308" y="40"/>
                  </a:cubicBezTo>
                  <a:cubicBezTo>
                    <a:pt x="308" y="40"/>
                    <a:pt x="295" y="108"/>
                    <a:pt x="291" y="139"/>
                  </a:cubicBezTo>
                  <a:cubicBezTo>
                    <a:pt x="258" y="0"/>
                    <a:pt x="258" y="0"/>
                    <a:pt x="258" y="0"/>
                  </a:cubicBezTo>
                  <a:cubicBezTo>
                    <a:pt x="240" y="10"/>
                    <a:pt x="220" y="24"/>
                    <a:pt x="206" y="40"/>
                  </a:cubicBezTo>
                  <a:cubicBezTo>
                    <a:pt x="203" y="42"/>
                    <a:pt x="201" y="44"/>
                    <a:pt x="199" y="47"/>
                  </a:cubicBezTo>
                  <a:cubicBezTo>
                    <a:pt x="144" y="125"/>
                    <a:pt x="144" y="125"/>
                    <a:pt x="144" y="125"/>
                  </a:cubicBezTo>
                  <a:cubicBezTo>
                    <a:pt x="91" y="50"/>
                    <a:pt x="91" y="50"/>
                    <a:pt x="91" y="50"/>
                  </a:cubicBezTo>
                  <a:cubicBezTo>
                    <a:pt x="89" y="48"/>
                    <a:pt x="87" y="45"/>
                    <a:pt x="84" y="43"/>
                  </a:cubicBezTo>
                  <a:cubicBezTo>
                    <a:pt x="39" y="20"/>
                    <a:pt x="39" y="20"/>
                    <a:pt x="39" y="20"/>
                  </a:cubicBezTo>
                  <a:cubicBezTo>
                    <a:pt x="29" y="12"/>
                    <a:pt x="14" y="15"/>
                    <a:pt x="7" y="27"/>
                  </a:cubicBezTo>
                  <a:cubicBezTo>
                    <a:pt x="0" y="38"/>
                    <a:pt x="3" y="53"/>
                    <a:pt x="13" y="61"/>
                  </a:cubicBezTo>
                  <a:cubicBezTo>
                    <a:pt x="46" y="95"/>
                    <a:pt x="46" y="95"/>
                    <a:pt x="46" y="95"/>
                  </a:cubicBezTo>
                  <a:cubicBezTo>
                    <a:pt x="121" y="199"/>
                    <a:pt x="121" y="199"/>
                    <a:pt x="121" y="199"/>
                  </a:cubicBezTo>
                  <a:cubicBezTo>
                    <a:pt x="126" y="207"/>
                    <a:pt x="135" y="211"/>
                    <a:pt x="145" y="211"/>
                  </a:cubicBezTo>
                  <a:cubicBezTo>
                    <a:pt x="145" y="211"/>
                    <a:pt x="145" y="211"/>
                    <a:pt x="145" y="211"/>
                  </a:cubicBezTo>
                  <a:cubicBezTo>
                    <a:pt x="154" y="211"/>
                    <a:pt x="163" y="207"/>
                    <a:pt x="169" y="199"/>
                  </a:cubicBezTo>
                  <a:cubicBezTo>
                    <a:pt x="191" y="168"/>
                    <a:pt x="191" y="168"/>
                    <a:pt x="191" y="168"/>
                  </a:cubicBezTo>
                  <a:cubicBezTo>
                    <a:pt x="228" y="838"/>
                    <a:pt x="228" y="838"/>
                    <a:pt x="228" y="838"/>
                  </a:cubicBezTo>
                  <a:cubicBezTo>
                    <a:pt x="228" y="838"/>
                    <a:pt x="229" y="873"/>
                    <a:pt x="255" y="873"/>
                  </a:cubicBezTo>
                  <a:cubicBezTo>
                    <a:pt x="282" y="873"/>
                    <a:pt x="282" y="840"/>
                    <a:pt x="282" y="840"/>
                  </a:cubicBezTo>
                  <a:cubicBezTo>
                    <a:pt x="308" y="491"/>
                    <a:pt x="308" y="491"/>
                    <a:pt x="308" y="491"/>
                  </a:cubicBezTo>
                  <a:cubicBezTo>
                    <a:pt x="329" y="491"/>
                    <a:pt x="329" y="491"/>
                    <a:pt x="329" y="491"/>
                  </a:cubicBezTo>
                  <a:cubicBezTo>
                    <a:pt x="329" y="491"/>
                    <a:pt x="354" y="834"/>
                    <a:pt x="355" y="842"/>
                  </a:cubicBezTo>
                  <a:cubicBezTo>
                    <a:pt x="356" y="850"/>
                    <a:pt x="359" y="873"/>
                    <a:pt x="382" y="873"/>
                  </a:cubicBezTo>
                  <a:cubicBezTo>
                    <a:pt x="404" y="873"/>
                    <a:pt x="408" y="859"/>
                    <a:pt x="409" y="839"/>
                  </a:cubicBezTo>
                  <a:cubicBezTo>
                    <a:pt x="411" y="824"/>
                    <a:pt x="427" y="324"/>
                    <a:pt x="433" y="174"/>
                  </a:cubicBezTo>
                  <a:cubicBezTo>
                    <a:pt x="451" y="199"/>
                    <a:pt x="451" y="199"/>
                    <a:pt x="451" y="199"/>
                  </a:cubicBezTo>
                  <a:cubicBezTo>
                    <a:pt x="457" y="207"/>
                    <a:pt x="466" y="211"/>
                    <a:pt x="475" y="211"/>
                  </a:cubicBezTo>
                  <a:cubicBezTo>
                    <a:pt x="475" y="211"/>
                    <a:pt x="475" y="211"/>
                    <a:pt x="475" y="211"/>
                  </a:cubicBezTo>
                  <a:cubicBezTo>
                    <a:pt x="485" y="211"/>
                    <a:pt x="494" y="207"/>
                    <a:pt x="499" y="199"/>
                  </a:cubicBezTo>
                  <a:cubicBezTo>
                    <a:pt x="578" y="82"/>
                    <a:pt x="578" y="82"/>
                    <a:pt x="578" y="82"/>
                  </a:cubicBezTo>
                  <a:cubicBezTo>
                    <a:pt x="606" y="62"/>
                    <a:pt x="606" y="62"/>
                    <a:pt x="606" y="62"/>
                  </a:cubicBezTo>
                  <a:cubicBezTo>
                    <a:pt x="617" y="54"/>
                    <a:pt x="620" y="38"/>
                    <a:pt x="613" y="26"/>
                  </a:cubicBezTo>
                  <a:cubicBezTo>
                    <a:pt x="605" y="14"/>
                    <a:pt x="591" y="11"/>
                    <a:pt x="58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304" name="Freeform 60">
              <a:extLst>
                <a:ext uri="{FF2B5EF4-FFF2-40B4-BE49-F238E27FC236}">
                  <a16:creationId xmlns:a16="http://schemas.microsoft.com/office/drawing/2014/main" id="{3FF5DAC1-B961-46AE-8DDB-12451BBFA6DA}"/>
                </a:ext>
              </a:extLst>
            </p:cNvPr>
            <p:cNvSpPr>
              <a:spLocks/>
            </p:cNvSpPr>
            <p:nvPr/>
          </p:nvSpPr>
          <p:spPr bwMode="auto">
            <a:xfrm>
              <a:off x="3292476" y="2036763"/>
              <a:ext cx="182563" cy="163513"/>
            </a:xfrm>
            <a:custGeom>
              <a:avLst/>
              <a:gdLst>
                <a:gd name="T0" fmla="*/ 51 w 300"/>
                <a:gd name="T1" fmla="*/ 246 h 268"/>
                <a:gd name="T2" fmla="*/ 72 w 300"/>
                <a:gd name="T3" fmla="*/ 252 h 268"/>
                <a:gd name="T4" fmla="*/ 260 w 300"/>
                <a:gd name="T5" fmla="*/ 252 h 268"/>
                <a:gd name="T6" fmla="*/ 300 w 300"/>
                <a:gd name="T7" fmla="*/ 212 h 268"/>
                <a:gd name="T8" fmla="*/ 300 w 300"/>
                <a:gd name="T9" fmla="*/ 40 h 268"/>
                <a:gd name="T10" fmla="*/ 260 w 300"/>
                <a:gd name="T11" fmla="*/ 0 h 268"/>
                <a:gd name="T12" fmla="*/ 72 w 300"/>
                <a:gd name="T13" fmla="*/ 0 h 268"/>
                <a:gd name="T14" fmla="*/ 32 w 300"/>
                <a:gd name="T15" fmla="*/ 40 h 268"/>
                <a:gd name="T16" fmla="*/ 32 w 300"/>
                <a:gd name="T17" fmla="*/ 212 h 268"/>
                <a:gd name="T18" fmla="*/ 32 w 300"/>
                <a:gd name="T19" fmla="*/ 215 h 268"/>
                <a:gd name="T20" fmla="*/ 0 w 300"/>
                <a:gd name="T21" fmla="*/ 268 h 268"/>
                <a:gd name="T22" fmla="*/ 51 w 300"/>
                <a:gd name="T23" fmla="*/ 246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0" h="268">
                  <a:moveTo>
                    <a:pt x="51" y="246"/>
                  </a:moveTo>
                  <a:cubicBezTo>
                    <a:pt x="57" y="250"/>
                    <a:pt x="64" y="252"/>
                    <a:pt x="72" y="252"/>
                  </a:cubicBezTo>
                  <a:cubicBezTo>
                    <a:pt x="260" y="252"/>
                    <a:pt x="260" y="252"/>
                    <a:pt x="260" y="252"/>
                  </a:cubicBezTo>
                  <a:cubicBezTo>
                    <a:pt x="282" y="252"/>
                    <a:pt x="300" y="234"/>
                    <a:pt x="300" y="212"/>
                  </a:cubicBezTo>
                  <a:cubicBezTo>
                    <a:pt x="300" y="40"/>
                    <a:pt x="300" y="40"/>
                    <a:pt x="300" y="40"/>
                  </a:cubicBezTo>
                  <a:cubicBezTo>
                    <a:pt x="300" y="18"/>
                    <a:pt x="282" y="0"/>
                    <a:pt x="260" y="0"/>
                  </a:cubicBezTo>
                  <a:cubicBezTo>
                    <a:pt x="72" y="0"/>
                    <a:pt x="72" y="0"/>
                    <a:pt x="72" y="0"/>
                  </a:cubicBezTo>
                  <a:cubicBezTo>
                    <a:pt x="50" y="0"/>
                    <a:pt x="32" y="18"/>
                    <a:pt x="32" y="40"/>
                  </a:cubicBezTo>
                  <a:cubicBezTo>
                    <a:pt x="32" y="212"/>
                    <a:pt x="32" y="212"/>
                    <a:pt x="32" y="212"/>
                  </a:cubicBezTo>
                  <a:cubicBezTo>
                    <a:pt x="32" y="213"/>
                    <a:pt x="32" y="214"/>
                    <a:pt x="32" y="215"/>
                  </a:cubicBezTo>
                  <a:cubicBezTo>
                    <a:pt x="0" y="268"/>
                    <a:pt x="0" y="268"/>
                    <a:pt x="0" y="268"/>
                  </a:cubicBezTo>
                  <a:lnTo>
                    <a:pt x="51"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305" name="Freeform 61">
              <a:extLst>
                <a:ext uri="{FF2B5EF4-FFF2-40B4-BE49-F238E27FC236}">
                  <a16:creationId xmlns:a16="http://schemas.microsoft.com/office/drawing/2014/main" id="{57ED4005-B6A4-4776-8091-351FF2C9D2DE}"/>
                </a:ext>
              </a:extLst>
            </p:cNvPr>
            <p:cNvSpPr>
              <a:spLocks/>
            </p:cNvSpPr>
            <p:nvPr/>
          </p:nvSpPr>
          <p:spPr bwMode="auto">
            <a:xfrm>
              <a:off x="3132138" y="1965326"/>
              <a:ext cx="150813" cy="150813"/>
            </a:xfrm>
            <a:custGeom>
              <a:avLst/>
              <a:gdLst>
                <a:gd name="T0" fmla="*/ 31 w 248"/>
                <a:gd name="T1" fmla="*/ 200 h 247"/>
                <a:gd name="T2" fmla="*/ 104 w 248"/>
                <a:gd name="T3" fmla="*/ 200 h 247"/>
                <a:gd name="T4" fmla="*/ 118 w 248"/>
                <a:gd name="T5" fmla="*/ 247 h 247"/>
                <a:gd name="T6" fmla="*/ 135 w 248"/>
                <a:gd name="T7" fmla="*/ 200 h 247"/>
                <a:gd name="T8" fmla="*/ 217 w 248"/>
                <a:gd name="T9" fmla="*/ 200 h 247"/>
                <a:gd name="T10" fmla="*/ 248 w 248"/>
                <a:gd name="T11" fmla="*/ 169 h 247"/>
                <a:gd name="T12" fmla="*/ 248 w 248"/>
                <a:gd name="T13" fmla="*/ 31 h 247"/>
                <a:gd name="T14" fmla="*/ 217 w 248"/>
                <a:gd name="T15" fmla="*/ 0 h 247"/>
                <a:gd name="T16" fmla="*/ 31 w 248"/>
                <a:gd name="T17" fmla="*/ 0 h 247"/>
                <a:gd name="T18" fmla="*/ 0 w 248"/>
                <a:gd name="T19" fmla="*/ 31 h 247"/>
                <a:gd name="T20" fmla="*/ 0 w 248"/>
                <a:gd name="T21" fmla="*/ 169 h 247"/>
                <a:gd name="T22" fmla="*/ 31 w 248"/>
                <a:gd name="T23" fmla="*/ 20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8" h="247">
                  <a:moveTo>
                    <a:pt x="31" y="200"/>
                  </a:moveTo>
                  <a:cubicBezTo>
                    <a:pt x="104" y="200"/>
                    <a:pt x="104" y="200"/>
                    <a:pt x="104" y="200"/>
                  </a:cubicBezTo>
                  <a:cubicBezTo>
                    <a:pt x="118" y="247"/>
                    <a:pt x="118" y="247"/>
                    <a:pt x="118" y="247"/>
                  </a:cubicBezTo>
                  <a:cubicBezTo>
                    <a:pt x="135" y="200"/>
                    <a:pt x="135" y="200"/>
                    <a:pt x="135" y="200"/>
                  </a:cubicBezTo>
                  <a:cubicBezTo>
                    <a:pt x="217" y="200"/>
                    <a:pt x="217" y="200"/>
                    <a:pt x="217" y="200"/>
                  </a:cubicBezTo>
                  <a:cubicBezTo>
                    <a:pt x="234" y="200"/>
                    <a:pt x="248" y="186"/>
                    <a:pt x="248" y="169"/>
                  </a:cubicBezTo>
                  <a:cubicBezTo>
                    <a:pt x="248" y="31"/>
                    <a:pt x="248" y="31"/>
                    <a:pt x="248" y="31"/>
                  </a:cubicBezTo>
                  <a:cubicBezTo>
                    <a:pt x="248" y="14"/>
                    <a:pt x="234" y="0"/>
                    <a:pt x="217" y="0"/>
                  </a:cubicBezTo>
                  <a:cubicBezTo>
                    <a:pt x="31" y="0"/>
                    <a:pt x="31" y="0"/>
                    <a:pt x="31" y="0"/>
                  </a:cubicBezTo>
                  <a:cubicBezTo>
                    <a:pt x="14" y="0"/>
                    <a:pt x="0" y="14"/>
                    <a:pt x="0" y="31"/>
                  </a:cubicBezTo>
                  <a:cubicBezTo>
                    <a:pt x="0" y="169"/>
                    <a:pt x="0" y="169"/>
                    <a:pt x="0" y="169"/>
                  </a:cubicBezTo>
                  <a:cubicBezTo>
                    <a:pt x="0" y="186"/>
                    <a:pt x="14" y="200"/>
                    <a:pt x="31"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306" name="Freeform 62">
              <a:extLst>
                <a:ext uri="{FF2B5EF4-FFF2-40B4-BE49-F238E27FC236}">
                  <a16:creationId xmlns:a16="http://schemas.microsoft.com/office/drawing/2014/main" id="{64FFDA9A-715E-475C-B83B-BBDA45C25125}"/>
                </a:ext>
              </a:extLst>
            </p:cNvPr>
            <p:cNvSpPr>
              <a:spLocks/>
            </p:cNvSpPr>
            <p:nvPr/>
          </p:nvSpPr>
          <p:spPr bwMode="auto">
            <a:xfrm>
              <a:off x="3392488" y="2211388"/>
              <a:ext cx="195263" cy="127000"/>
            </a:xfrm>
            <a:custGeom>
              <a:avLst/>
              <a:gdLst>
                <a:gd name="T0" fmla="*/ 288 w 320"/>
                <a:gd name="T1" fmla="*/ 0 h 208"/>
                <a:gd name="T2" fmla="*/ 96 w 320"/>
                <a:gd name="T3" fmla="*/ 0 h 208"/>
                <a:gd name="T4" fmla="*/ 64 w 320"/>
                <a:gd name="T5" fmla="*/ 32 h 208"/>
                <a:gd name="T6" fmla="*/ 64 w 320"/>
                <a:gd name="T7" fmla="*/ 77 h 208"/>
                <a:gd name="T8" fmla="*/ 0 w 320"/>
                <a:gd name="T9" fmla="*/ 88 h 208"/>
                <a:gd name="T10" fmla="*/ 64 w 320"/>
                <a:gd name="T11" fmla="*/ 119 h 208"/>
                <a:gd name="T12" fmla="*/ 64 w 320"/>
                <a:gd name="T13" fmla="*/ 176 h 208"/>
                <a:gd name="T14" fmla="*/ 96 w 320"/>
                <a:gd name="T15" fmla="*/ 208 h 208"/>
                <a:gd name="T16" fmla="*/ 288 w 320"/>
                <a:gd name="T17" fmla="*/ 208 h 208"/>
                <a:gd name="T18" fmla="*/ 320 w 320"/>
                <a:gd name="T19" fmla="*/ 176 h 208"/>
                <a:gd name="T20" fmla="*/ 320 w 320"/>
                <a:gd name="T21" fmla="*/ 32 h 208"/>
                <a:gd name="T22" fmla="*/ 288 w 320"/>
                <a:gd name="T23"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08">
                  <a:moveTo>
                    <a:pt x="288" y="0"/>
                  </a:moveTo>
                  <a:cubicBezTo>
                    <a:pt x="96" y="0"/>
                    <a:pt x="96" y="0"/>
                    <a:pt x="96" y="0"/>
                  </a:cubicBezTo>
                  <a:cubicBezTo>
                    <a:pt x="78" y="0"/>
                    <a:pt x="64" y="14"/>
                    <a:pt x="64" y="32"/>
                  </a:cubicBezTo>
                  <a:cubicBezTo>
                    <a:pt x="64" y="77"/>
                    <a:pt x="64" y="77"/>
                    <a:pt x="64" y="77"/>
                  </a:cubicBezTo>
                  <a:cubicBezTo>
                    <a:pt x="0" y="88"/>
                    <a:pt x="0" y="88"/>
                    <a:pt x="0" y="88"/>
                  </a:cubicBezTo>
                  <a:cubicBezTo>
                    <a:pt x="64" y="119"/>
                    <a:pt x="64" y="119"/>
                    <a:pt x="64" y="119"/>
                  </a:cubicBezTo>
                  <a:cubicBezTo>
                    <a:pt x="64" y="176"/>
                    <a:pt x="64" y="176"/>
                    <a:pt x="64" y="176"/>
                  </a:cubicBezTo>
                  <a:cubicBezTo>
                    <a:pt x="64" y="194"/>
                    <a:pt x="78" y="208"/>
                    <a:pt x="96" y="208"/>
                  </a:cubicBezTo>
                  <a:cubicBezTo>
                    <a:pt x="288" y="208"/>
                    <a:pt x="288" y="208"/>
                    <a:pt x="288" y="208"/>
                  </a:cubicBezTo>
                  <a:cubicBezTo>
                    <a:pt x="306" y="208"/>
                    <a:pt x="320" y="194"/>
                    <a:pt x="320" y="176"/>
                  </a:cubicBezTo>
                  <a:cubicBezTo>
                    <a:pt x="320" y="32"/>
                    <a:pt x="320" y="32"/>
                    <a:pt x="320" y="32"/>
                  </a:cubicBezTo>
                  <a:cubicBezTo>
                    <a:pt x="320" y="14"/>
                    <a:pt x="306" y="0"/>
                    <a:pt x="28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307" name="Freeform 63">
              <a:extLst>
                <a:ext uri="{FF2B5EF4-FFF2-40B4-BE49-F238E27FC236}">
                  <a16:creationId xmlns:a16="http://schemas.microsoft.com/office/drawing/2014/main" id="{426504DE-B7B6-4E3E-8BC4-CFF2043B91F3}"/>
                </a:ext>
              </a:extLst>
            </p:cNvPr>
            <p:cNvSpPr>
              <a:spLocks/>
            </p:cNvSpPr>
            <p:nvPr/>
          </p:nvSpPr>
          <p:spPr bwMode="auto">
            <a:xfrm>
              <a:off x="2830513" y="2173288"/>
              <a:ext cx="206375" cy="133350"/>
            </a:xfrm>
            <a:custGeom>
              <a:avLst/>
              <a:gdLst>
                <a:gd name="T0" fmla="*/ 276 w 340"/>
                <a:gd name="T1" fmla="*/ 122 h 220"/>
                <a:gd name="T2" fmla="*/ 276 w 340"/>
                <a:gd name="T3" fmla="*/ 35 h 220"/>
                <a:gd name="T4" fmla="*/ 241 w 340"/>
                <a:gd name="T5" fmla="*/ 0 h 220"/>
                <a:gd name="T6" fmla="*/ 35 w 340"/>
                <a:gd name="T7" fmla="*/ 0 h 220"/>
                <a:gd name="T8" fmla="*/ 0 w 340"/>
                <a:gd name="T9" fmla="*/ 35 h 220"/>
                <a:gd name="T10" fmla="*/ 0 w 340"/>
                <a:gd name="T11" fmla="*/ 185 h 220"/>
                <a:gd name="T12" fmla="*/ 35 w 340"/>
                <a:gd name="T13" fmla="*/ 220 h 220"/>
                <a:gd name="T14" fmla="*/ 241 w 340"/>
                <a:gd name="T15" fmla="*/ 220 h 220"/>
                <a:gd name="T16" fmla="*/ 276 w 340"/>
                <a:gd name="T17" fmla="*/ 185 h 220"/>
                <a:gd name="T18" fmla="*/ 276 w 340"/>
                <a:gd name="T19" fmla="*/ 163 h 220"/>
                <a:gd name="T20" fmla="*/ 340 w 340"/>
                <a:gd name="T21" fmla="*/ 144 h 220"/>
                <a:gd name="T22" fmla="*/ 276 w 340"/>
                <a:gd name="T23" fmla="*/ 122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 h="220">
                  <a:moveTo>
                    <a:pt x="276" y="122"/>
                  </a:moveTo>
                  <a:cubicBezTo>
                    <a:pt x="276" y="35"/>
                    <a:pt x="276" y="35"/>
                    <a:pt x="276" y="35"/>
                  </a:cubicBezTo>
                  <a:cubicBezTo>
                    <a:pt x="276" y="16"/>
                    <a:pt x="260" y="0"/>
                    <a:pt x="241" y="0"/>
                  </a:cubicBezTo>
                  <a:cubicBezTo>
                    <a:pt x="35" y="0"/>
                    <a:pt x="35" y="0"/>
                    <a:pt x="35" y="0"/>
                  </a:cubicBezTo>
                  <a:cubicBezTo>
                    <a:pt x="16" y="0"/>
                    <a:pt x="0" y="16"/>
                    <a:pt x="0" y="35"/>
                  </a:cubicBezTo>
                  <a:cubicBezTo>
                    <a:pt x="0" y="185"/>
                    <a:pt x="0" y="185"/>
                    <a:pt x="0" y="185"/>
                  </a:cubicBezTo>
                  <a:cubicBezTo>
                    <a:pt x="0" y="204"/>
                    <a:pt x="16" y="220"/>
                    <a:pt x="35" y="220"/>
                  </a:cubicBezTo>
                  <a:cubicBezTo>
                    <a:pt x="241" y="220"/>
                    <a:pt x="241" y="220"/>
                    <a:pt x="241" y="220"/>
                  </a:cubicBezTo>
                  <a:cubicBezTo>
                    <a:pt x="260" y="220"/>
                    <a:pt x="276" y="204"/>
                    <a:pt x="276" y="185"/>
                  </a:cubicBezTo>
                  <a:cubicBezTo>
                    <a:pt x="276" y="163"/>
                    <a:pt x="276" y="163"/>
                    <a:pt x="276" y="163"/>
                  </a:cubicBezTo>
                  <a:cubicBezTo>
                    <a:pt x="340" y="144"/>
                    <a:pt x="340" y="144"/>
                    <a:pt x="340" y="144"/>
                  </a:cubicBezTo>
                  <a:lnTo>
                    <a:pt x="276"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308" name="Freeform 64">
              <a:extLst>
                <a:ext uri="{FF2B5EF4-FFF2-40B4-BE49-F238E27FC236}">
                  <a16:creationId xmlns:a16="http://schemas.microsoft.com/office/drawing/2014/main" id="{A390294F-BD56-4961-A106-ADB4F9748176}"/>
                </a:ext>
              </a:extLst>
            </p:cNvPr>
            <p:cNvSpPr>
              <a:spLocks/>
            </p:cNvSpPr>
            <p:nvPr/>
          </p:nvSpPr>
          <p:spPr bwMode="auto">
            <a:xfrm>
              <a:off x="2949576" y="2027238"/>
              <a:ext cx="147638" cy="134938"/>
            </a:xfrm>
            <a:custGeom>
              <a:avLst/>
              <a:gdLst>
                <a:gd name="T0" fmla="*/ 29 w 244"/>
                <a:gd name="T1" fmla="*/ 184 h 221"/>
                <a:gd name="T2" fmla="*/ 195 w 244"/>
                <a:gd name="T3" fmla="*/ 184 h 221"/>
                <a:gd name="T4" fmla="*/ 244 w 244"/>
                <a:gd name="T5" fmla="*/ 221 h 221"/>
                <a:gd name="T6" fmla="*/ 227 w 244"/>
                <a:gd name="T7" fmla="*/ 164 h 221"/>
                <a:gd name="T8" fmla="*/ 228 w 244"/>
                <a:gd name="T9" fmla="*/ 155 h 221"/>
                <a:gd name="T10" fmla="*/ 228 w 244"/>
                <a:gd name="T11" fmla="*/ 29 h 221"/>
                <a:gd name="T12" fmla="*/ 199 w 244"/>
                <a:gd name="T13" fmla="*/ 0 h 221"/>
                <a:gd name="T14" fmla="*/ 29 w 244"/>
                <a:gd name="T15" fmla="*/ 0 h 221"/>
                <a:gd name="T16" fmla="*/ 0 w 244"/>
                <a:gd name="T17" fmla="*/ 29 h 221"/>
                <a:gd name="T18" fmla="*/ 0 w 244"/>
                <a:gd name="T19" fmla="*/ 155 h 221"/>
                <a:gd name="T20" fmla="*/ 29 w 244"/>
                <a:gd name="T21" fmla="*/ 18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221">
                  <a:moveTo>
                    <a:pt x="29" y="184"/>
                  </a:moveTo>
                  <a:cubicBezTo>
                    <a:pt x="195" y="184"/>
                    <a:pt x="195" y="184"/>
                    <a:pt x="195" y="184"/>
                  </a:cubicBezTo>
                  <a:cubicBezTo>
                    <a:pt x="244" y="221"/>
                    <a:pt x="244" y="221"/>
                    <a:pt x="244" y="221"/>
                  </a:cubicBezTo>
                  <a:cubicBezTo>
                    <a:pt x="227" y="164"/>
                    <a:pt x="227" y="164"/>
                    <a:pt x="227" y="164"/>
                  </a:cubicBezTo>
                  <a:cubicBezTo>
                    <a:pt x="228" y="161"/>
                    <a:pt x="228" y="158"/>
                    <a:pt x="228" y="155"/>
                  </a:cubicBezTo>
                  <a:cubicBezTo>
                    <a:pt x="228" y="29"/>
                    <a:pt x="228" y="29"/>
                    <a:pt x="228" y="29"/>
                  </a:cubicBezTo>
                  <a:cubicBezTo>
                    <a:pt x="228" y="13"/>
                    <a:pt x="215" y="0"/>
                    <a:pt x="199" y="0"/>
                  </a:cubicBezTo>
                  <a:cubicBezTo>
                    <a:pt x="29" y="0"/>
                    <a:pt x="29" y="0"/>
                    <a:pt x="29" y="0"/>
                  </a:cubicBezTo>
                  <a:cubicBezTo>
                    <a:pt x="13" y="0"/>
                    <a:pt x="0" y="13"/>
                    <a:pt x="0" y="29"/>
                  </a:cubicBezTo>
                  <a:cubicBezTo>
                    <a:pt x="0" y="155"/>
                    <a:pt x="0" y="155"/>
                    <a:pt x="0" y="155"/>
                  </a:cubicBezTo>
                  <a:cubicBezTo>
                    <a:pt x="0" y="171"/>
                    <a:pt x="13" y="184"/>
                    <a:pt x="29" y="1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824448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FBF1D28-B3F4-465D-80B3-3BB69D9CF829}"/>
              </a:ext>
            </a:extLst>
          </p:cNvPr>
          <p:cNvSpPr/>
          <p:nvPr/>
        </p:nvSpPr>
        <p:spPr>
          <a:xfrm>
            <a:off x="7162800" y="1528813"/>
            <a:ext cx="7467600" cy="6548388"/>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Oval 11">
            <a:extLst>
              <a:ext uri="{FF2B5EF4-FFF2-40B4-BE49-F238E27FC236}">
                <a16:creationId xmlns:a16="http://schemas.microsoft.com/office/drawing/2014/main" id="{D6F045E4-46E9-4D63-8415-9BE41E7C4009}"/>
              </a:ext>
            </a:extLst>
          </p:cNvPr>
          <p:cNvSpPr/>
          <p:nvPr/>
        </p:nvSpPr>
        <p:spPr>
          <a:xfrm>
            <a:off x="-76200" y="228600"/>
            <a:ext cx="9144000" cy="9144000"/>
          </a:xfrm>
          <a:prstGeom prst="ellipse">
            <a:avLst/>
          </a:prstGeom>
          <a:solidFill>
            <a:schemeClr val="bg1"/>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B5991E1-F2B2-48A1-9032-732DE6CF185C}"/>
              </a:ext>
            </a:extLst>
          </p:cNvPr>
          <p:cNvSpPr/>
          <p:nvPr/>
        </p:nvSpPr>
        <p:spPr>
          <a:xfrm>
            <a:off x="-381000" y="1"/>
            <a:ext cx="80772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Rectangle: Rounded Corners 3">
            <a:extLst>
              <a:ext uri="{FF2B5EF4-FFF2-40B4-BE49-F238E27FC236}">
                <a16:creationId xmlns:a16="http://schemas.microsoft.com/office/drawing/2014/main" id="{30916723-5838-4B5F-8E3E-02E5C558DF66}"/>
              </a:ext>
            </a:extLst>
          </p:cNvPr>
          <p:cNvSpPr/>
          <p:nvPr/>
        </p:nvSpPr>
        <p:spPr>
          <a:xfrm>
            <a:off x="228600" y="1727721"/>
            <a:ext cx="7467600" cy="1840596"/>
          </a:xfrm>
          <a:prstGeom prst="roundRect">
            <a:avLst>
              <a:gd name="adj" fmla="val 20806"/>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object 2"/>
          <p:cNvSpPr txBox="1"/>
          <p:nvPr/>
        </p:nvSpPr>
        <p:spPr>
          <a:xfrm>
            <a:off x="292354" y="294640"/>
            <a:ext cx="3528060" cy="151323"/>
          </a:xfrm>
          <a:prstGeom prst="rect">
            <a:avLst/>
          </a:prstGeom>
        </p:spPr>
        <p:txBody>
          <a:bodyPr vert="horz" wrap="square" lIns="0" tIns="12700" rIns="0" bIns="0" rtlCol="0">
            <a:spAutoFit/>
          </a:bodyPr>
          <a:lstStyle/>
          <a:p>
            <a:pPr marL="12700">
              <a:lnSpc>
                <a:spcPct val="100000"/>
              </a:lnSpc>
              <a:spcBef>
                <a:spcPts val="100"/>
              </a:spcBef>
            </a:pPr>
            <a:r>
              <a:rPr sz="900" b="1" dirty="0">
                <a:solidFill>
                  <a:srgbClr val="A6A6A6"/>
                </a:solidFill>
                <a:latin typeface="Arial" panose="020B0604020202020204" pitchFamily="34" charset="0"/>
                <a:cs typeface="Arial" panose="020B0604020202020204" pitchFamily="34" charset="0"/>
              </a:rPr>
              <a:t>Khalifa </a:t>
            </a:r>
            <a:r>
              <a:rPr sz="900" b="1" spc="-10" dirty="0">
                <a:solidFill>
                  <a:srgbClr val="A6A6A6"/>
                </a:solidFill>
                <a:latin typeface="Arial" panose="020B0604020202020204" pitchFamily="34" charset="0"/>
                <a:cs typeface="Arial" panose="020B0604020202020204" pitchFamily="34" charset="0"/>
              </a:rPr>
              <a:t>University </a:t>
            </a:r>
            <a:r>
              <a:rPr sz="900" b="1" dirty="0">
                <a:solidFill>
                  <a:srgbClr val="A6A6A6"/>
                </a:solidFill>
                <a:latin typeface="Arial" panose="020B0604020202020204" pitchFamily="34" charset="0"/>
                <a:cs typeface="Arial" panose="020B0604020202020204" pitchFamily="34" charset="0"/>
              </a:rPr>
              <a:t>– </a:t>
            </a:r>
            <a:r>
              <a:rPr sz="900" spc="-5" dirty="0">
                <a:solidFill>
                  <a:srgbClr val="A6A6A6"/>
                </a:solidFill>
                <a:latin typeface="Arial" panose="020B0604020202020204" pitchFamily="34" charset="0"/>
                <a:cs typeface="Arial" panose="020B0604020202020204" pitchFamily="34" charset="0"/>
              </a:rPr>
              <a:t>Continuous Auditing </a:t>
            </a:r>
            <a:r>
              <a:rPr sz="900" spc="-10" dirty="0">
                <a:solidFill>
                  <a:srgbClr val="A6A6A6"/>
                </a:solidFill>
                <a:latin typeface="Arial" panose="020B0604020202020204" pitchFamily="34" charset="0"/>
                <a:cs typeface="Arial" panose="020B0604020202020204" pitchFamily="34" charset="0"/>
              </a:rPr>
              <a:t>and </a:t>
            </a:r>
            <a:r>
              <a:rPr sz="900" spc="-5" dirty="0">
                <a:solidFill>
                  <a:srgbClr val="A6A6A6"/>
                </a:solidFill>
                <a:latin typeface="Arial" panose="020B0604020202020204" pitchFamily="34" charset="0"/>
                <a:cs typeface="Arial" panose="020B0604020202020204" pitchFamily="34" charset="0"/>
              </a:rPr>
              <a:t>Continuous</a:t>
            </a:r>
            <a:r>
              <a:rPr sz="900" dirty="0">
                <a:solidFill>
                  <a:srgbClr val="A6A6A6"/>
                </a:solidFill>
                <a:latin typeface="Arial" panose="020B0604020202020204" pitchFamily="34" charset="0"/>
                <a:cs typeface="Arial" panose="020B0604020202020204" pitchFamily="34" charset="0"/>
              </a:rPr>
              <a:t> </a:t>
            </a:r>
            <a:r>
              <a:rPr sz="900" spc="-5" dirty="0">
                <a:solidFill>
                  <a:srgbClr val="A6A6A6"/>
                </a:solidFill>
                <a:latin typeface="Arial" panose="020B0604020202020204" pitchFamily="34" charset="0"/>
                <a:cs typeface="Arial" panose="020B0604020202020204" pitchFamily="34" charset="0"/>
              </a:rPr>
              <a:t>Monitoring</a:t>
            </a:r>
            <a:endParaRPr sz="900">
              <a:latin typeface="Arial" panose="020B0604020202020204" pitchFamily="34" charset="0"/>
              <a:cs typeface="Arial" panose="020B0604020202020204" pitchFamily="34" charset="0"/>
            </a:endParaRPr>
          </a:p>
        </p:txBody>
      </p:sp>
      <p:sp>
        <p:nvSpPr>
          <p:cNvPr id="614" name="object 30">
            <a:extLst>
              <a:ext uri="{FF2B5EF4-FFF2-40B4-BE49-F238E27FC236}">
                <a16:creationId xmlns:a16="http://schemas.microsoft.com/office/drawing/2014/main" id="{5E2C5680-AB3A-4127-9F8B-3DEAEA5173F0}"/>
              </a:ext>
            </a:extLst>
          </p:cNvPr>
          <p:cNvSpPr txBox="1">
            <a:spLocks noGrp="1"/>
          </p:cNvSpPr>
          <p:nvPr>
            <p:ph type="title"/>
          </p:nvPr>
        </p:nvSpPr>
        <p:spPr>
          <a:xfrm>
            <a:off x="292354" y="344216"/>
            <a:ext cx="9762822" cy="637354"/>
          </a:xfrm>
          <a:prstGeom prst="rect">
            <a:avLst/>
          </a:prstGeom>
        </p:spPr>
        <p:txBody>
          <a:bodyPr vert="horz" wrap="square" lIns="0" tIns="204470" rIns="0" bIns="0" rtlCol="0">
            <a:spAutoFit/>
          </a:bodyPr>
          <a:lstStyle/>
          <a:p>
            <a:pPr marL="12700">
              <a:lnSpc>
                <a:spcPct val="100000"/>
              </a:lnSpc>
              <a:spcBef>
                <a:spcPts val="1610"/>
              </a:spcBef>
            </a:pPr>
            <a:r>
              <a:rPr lang="en-US" sz="2800" spc="-10" dirty="0">
                <a:latin typeface="Arial" panose="020B0604020202020204" pitchFamily="34" charset="0"/>
                <a:cs typeface="Arial" panose="020B0604020202020204" pitchFamily="34" charset="0"/>
              </a:rPr>
              <a:t>Analytics automated at Khalifa University through CACM</a:t>
            </a:r>
            <a:endParaRPr sz="2800" spc="-5" dirty="0">
              <a:latin typeface="Arial" panose="020B0604020202020204" pitchFamily="34" charset="0"/>
              <a:cs typeface="Arial" panose="020B0604020202020204" pitchFamily="34" charset="0"/>
            </a:endParaRPr>
          </a:p>
        </p:txBody>
      </p:sp>
      <p:sp>
        <p:nvSpPr>
          <p:cNvPr id="111" name="TextBox 110">
            <a:extLst>
              <a:ext uri="{FF2B5EF4-FFF2-40B4-BE49-F238E27FC236}">
                <a16:creationId xmlns:a16="http://schemas.microsoft.com/office/drawing/2014/main" id="{0F46B207-49F7-44FE-BC8E-73377158820F}"/>
              </a:ext>
            </a:extLst>
          </p:cNvPr>
          <p:cNvSpPr txBox="1"/>
          <p:nvPr/>
        </p:nvSpPr>
        <p:spPr>
          <a:xfrm>
            <a:off x="304801" y="1163585"/>
            <a:ext cx="9144000" cy="310733"/>
          </a:xfrm>
          <a:prstGeom prst="rect">
            <a:avLst/>
          </a:prstGeom>
          <a:noFill/>
        </p:spPr>
        <p:txBody>
          <a:bodyPr wrap="square" lIns="54610" tIns="54610" rIns="54610" bIns="54610" rtlCol="0">
            <a:noAutofit/>
          </a:bodyPr>
          <a:lstStyle/>
          <a:p>
            <a:pPr algn="just" defTabSz="1067288">
              <a:spcAft>
                <a:spcPts val="600"/>
              </a:spcAft>
            </a:pPr>
            <a:r>
              <a:rPr lang="en-US" sz="1200" dirty="0">
                <a:latin typeface="Arial" panose="020B0604020202020204" pitchFamily="34" charset="0"/>
                <a:cs typeface="Arial" panose="020B0604020202020204" pitchFamily="34" charset="0"/>
              </a:rPr>
              <a:t>Below are the key risks automated for Khalifa University based on the information shared by the IT Department:</a:t>
            </a:r>
          </a:p>
        </p:txBody>
      </p:sp>
      <p:sp>
        <p:nvSpPr>
          <p:cNvPr id="3" name="TextBox 2">
            <a:extLst>
              <a:ext uri="{FF2B5EF4-FFF2-40B4-BE49-F238E27FC236}">
                <a16:creationId xmlns:a16="http://schemas.microsoft.com/office/drawing/2014/main" id="{824AFF6A-2DAF-44E6-9DC6-D3975EDFD2A0}"/>
              </a:ext>
            </a:extLst>
          </p:cNvPr>
          <p:cNvSpPr txBox="1"/>
          <p:nvPr/>
        </p:nvSpPr>
        <p:spPr>
          <a:xfrm>
            <a:off x="838200" y="1801633"/>
            <a:ext cx="6832060" cy="1692771"/>
          </a:xfrm>
          <a:prstGeom prst="rect">
            <a:avLst/>
          </a:prstGeom>
          <a:noFill/>
        </p:spPr>
        <p:txBody>
          <a:bodyPr wrap="square" rtlCol="0">
            <a:spAutoFit/>
          </a:bodyPr>
          <a:lstStyle/>
          <a:p>
            <a:pPr>
              <a:spcAft>
                <a:spcPts val="400"/>
              </a:spcAft>
            </a:pPr>
            <a:r>
              <a:rPr lang="en-US" sz="1200" b="1" dirty="0">
                <a:solidFill>
                  <a:schemeClr val="bg1"/>
                </a:solidFill>
                <a:latin typeface="Arial" panose="020B0604020202020204" pitchFamily="34" charset="0"/>
                <a:cs typeface="Arial" panose="020B0604020202020204" pitchFamily="34" charset="0"/>
              </a:rPr>
              <a:t>Student Related Information:</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Non-compliance to admission requirements for student admissions</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Re-admission of academically dismissed students without authorized approvals</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Conflicting course schedules for students during the academic semester</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Non-compliance to student attendance requirements for undergraduate &amp; graduate students</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Enrollment of excess students in courses than maximum size of classroom</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Incorrect student records for active students which may lead to funding issues</a:t>
            </a:r>
          </a:p>
        </p:txBody>
      </p:sp>
      <p:sp>
        <p:nvSpPr>
          <p:cNvPr id="117" name="Rectangle: Rounded Corners 116">
            <a:extLst>
              <a:ext uri="{FF2B5EF4-FFF2-40B4-BE49-F238E27FC236}">
                <a16:creationId xmlns:a16="http://schemas.microsoft.com/office/drawing/2014/main" id="{394F1BE2-46D2-4361-8893-9CB2A3BBD711}"/>
              </a:ext>
            </a:extLst>
          </p:cNvPr>
          <p:cNvSpPr/>
          <p:nvPr/>
        </p:nvSpPr>
        <p:spPr>
          <a:xfrm>
            <a:off x="228600" y="3810000"/>
            <a:ext cx="7467600" cy="2241807"/>
          </a:xfrm>
          <a:prstGeom prst="roundRect">
            <a:avLst>
              <a:gd name="adj" fmla="val 18398"/>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8" name="TextBox 117">
            <a:extLst>
              <a:ext uri="{FF2B5EF4-FFF2-40B4-BE49-F238E27FC236}">
                <a16:creationId xmlns:a16="http://schemas.microsoft.com/office/drawing/2014/main" id="{8D2CA453-9AF0-4862-93FC-0A4A4C2A78D0}"/>
              </a:ext>
            </a:extLst>
          </p:cNvPr>
          <p:cNvSpPr txBox="1"/>
          <p:nvPr/>
        </p:nvSpPr>
        <p:spPr>
          <a:xfrm>
            <a:off x="838200" y="3874203"/>
            <a:ext cx="6832060" cy="2113399"/>
          </a:xfrm>
          <a:prstGeom prst="rect">
            <a:avLst/>
          </a:prstGeom>
          <a:noFill/>
        </p:spPr>
        <p:txBody>
          <a:bodyPr wrap="square" rtlCol="0">
            <a:spAutoFit/>
          </a:bodyPr>
          <a:lstStyle/>
          <a:p>
            <a:pPr>
              <a:spcAft>
                <a:spcPts val="400"/>
              </a:spcAft>
            </a:pPr>
            <a:r>
              <a:rPr lang="en-US" sz="1200" b="1" dirty="0">
                <a:solidFill>
                  <a:schemeClr val="bg1"/>
                </a:solidFill>
                <a:latin typeface="Arial" panose="020B0604020202020204" pitchFamily="34" charset="0"/>
                <a:cs typeface="Arial" panose="020B0604020202020204" pitchFamily="34" charset="0"/>
              </a:rPr>
              <a:t>Finance and Procurement Information:</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Multiple payments / purchase orders issued to the same vendor in a short duration of time</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Duplicate payments / invoices issued to the same vendor</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Creation of vendors after creation of purchase order / purchase requisition</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Issuance of payments / creation of purchase orders for invalid vendors</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Duplicate vendors based on vendor code, tax registration number, trade license and/or vendor address</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Employees registered as vendors with corresponding payments excluding payroll</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Purchase orders without purchase requisitions</a:t>
            </a:r>
          </a:p>
        </p:txBody>
      </p:sp>
      <p:sp>
        <p:nvSpPr>
          <p:cNvPr id="119" name="Rectangle: Rounded Corners 118">
            <a:extLst>
              <a:ext uri="{FF2B5EF4-FFF2-40B4-BE49-F238E27FC236}">
                <a16:creationId xmlns:a16="http://schemas.microsoft.com/office/drawing/2014/main" id="{A1099EE6-7B75-4183-96CA-8337D9BAAA24}"/>
              </a:ext>
            </a:extLst>
          </p:cNvPr>
          <p:cNvSpPr/>
          <p:nvPr/>
        </p:nvSpPr>
        <p:spPr>
          <a:xfrm>
            <a:off x="228600" y="6324600"/>
            <a:ext cx="7467600" cy="1531329"/>
          </a:xfrm>
          <a:prstGeom prst="roundRect">
            <a:avLst>
              <a:gd name="adj" fmla="val 29704"/>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0" name="TextBox 119">
            <a:extLst>
              <a:ext uri="{FF2B5EF4-FFF2-40B4-BE49-F238E27FC236}">
                <a16:creationId xmlns:a16="http://schemas.microsoft.com/office/drawing/2014/main" id="{59D5637A-BEC8-4896-8B48-DE9BCEB85223}"/>
              </a:ext>
            </a:extLst>
          </p:cNvPr>
          <p:cNvSpPr txBox="1"/>
          <p:nvPr/>
        </p:nvSpPr>
        <p:spPr>
          <a:xfrm>
            <a:off x="838200" y="6362336"/>
            <a:ext cx="6832060" cy="1456809"/>
          </a:xfrm>
          <a:prstGeom prst="rect">
            <a:avLst/>
          </a:prstGeom>
          <a:noFill/>
        </p:spPr>
        <p:txBody>
          <a:bodyPr wrap="square" rtlCol="0">
            <a:spAutoFit/>
          </a:bodyPr>
          <a:lstStyle/>
          <a:p>
            <a:pPr>
              <a:spcAft>
                <a:spcPts val="400"/>
              </a:spcAft>
            </a:pPr>
            <a:r>
              <a:rPr lang="en-US" sz="1200" b="1" dirty="0">
                <a:solidFill>
                  <a:schemeClr val="bg1"/>
                </a:solidFill>
                <a:latin typeface="Arial" panose="020B0604020202020204" pitchFamily="34" charset="0"/>
                <a:cs typeface="Arial" panose="020B0604020202020204" pitchFamily="34" charset="0"/>
              </a:rPr>
              <a:t>Human Resources Information:</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Duplicate employee information based on emirates ID, passport, employee ID etc.</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Leaves availed beyond the maximum allotted leaves for the year by any employee</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Terminated employee registered as a valid vendor</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Employees working in Khalifa University without a valid contract / expired contract</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Recruitment / structuring of employees as per KU Annual Manpower / Organization Chart</a:t>
            </a:r>
          </a:p>
        </p:txBody>
      </p:sp>
      <p:sp>
        <p:nvSpPr>
          <p:cNvPr id="121" name="Freeform 19">
            <a:extLst>
              <a:ext uri="{FF2B5EF4-FFF2-40B4-BE49-F238E27FC236}">
                <a16:creationId xmlns:a16="http://schemas.microsoft.com/office/drawing/2014/main" id="{61393759-D1BF-4E73-A791-6186EA41E13C}"/>
              </a:ext>
            </a:extLst>
          </p:cNvPr>
          <p:cNvSpPr>
            <a:spLocks noEditPoints="1"/>
          </p:cNvSpPr>
          <p:nvPr/>
        </p:nvSpPr>
        <p:spPr bwMode="auto">
          <a:xfrm>
            <a:off x="292354" y="1905000"/>
            <a:ext cx="609600" cy="466519"/>
          </a:xfrm>
          <a:custGeom>
            <a:avLst/>
            <a:gdLst>
              <a:gd name="T0" fmla="*/ 98 w 748"/>
              <a:gd name="T1" fmla="*/ 338 h 573"/>
              <a:gd name="T2" fmla="*/ 98 w 748"/>
              <a:gd name="T3" fmla="*/ 389 h 573"/>
              <a:gd name="T4" fmla="*/ 109 w 748"/>
              <a:gd name="T5" fmla="*/ 363 h 573"/>
              <a:gd name="T6" fmla="*/ 592 w 748"/>
              <a:gd name="T7" fmla="*/ 288 h 573"/>
              <a:gd name="T8" fmla="*/ 61 w 748"/>
              <a:gd name="T9" fmla="*/ 333 h 573"/>
              <a:gd name="T10" fmla="*/ 101 w 748"/>
              <a:gd name="T11" fmla="*/ 439 h 573"/>
              <a:gd name="T12" fmla="*/ 262 w 748"/>
              <a:gd name="T13" fmla="*/ 543 h 573"/>
              <a:gd name="T14" fmla="*/ 328 w 748"/>
              <a:gd name="T15" fmla="*/ 573 h 573"/>
              <a:gd name="T16" fmla="*/ 385 w 748"/>
              <a:gd name="T17" fmla="*/ 573 h 573"/>
              <a:gd name="T18" fmla="*/ 451 w 748"/>
              <a:gd name="T19" fmla="*/ 543 h 573"/>
              <a:gd name="T20" fmla="*/ 591 w 748"/>
              <a:gd name="T21" fmla="*/ 439 h 573"/>
              <a:gd name="T22" fmla="*/ 592 w 748"/>
              <a:gd name="T23" fmla="*/ 288 h 573"/>
              <a:gd name="T24" fmla="*/ 101 w 748"/>
              <a:gd name="T25" fmla="*/ 419 h 573"/>
              <a:gd name="T26" fmla="*/ 102 w 748"/>
              <a:gd name="T27" fmla="*/ 308 h 573"/>
              <a:gd name="T28" fmla="*/ 126 w 748"/>
              <a:gd name="T29" fmla="*/ 363 h 573"/>
              <a:gd name="T30" fmla="*/ 314 w 748"/>
              <a:gd name="T31" fmla="*/ 419 h 573"/>
              <a:gd name="T32" fmla="*/ 146 w 748"/>
              <a:gd name="T33" fmla="*/ 364 h 573"/>
              <a:gd name="T34" fmla="*/ 314 w 748"/>
              <a:gd name="T35" fmla="*/ 308 h 573"/>
              <a:gd name="T36" fmla="*/ 314 w 748"/>
              <a:gd name="T37" fmla="*/ 419 h 573"/>
              <a:gd name="T38" fmla="*/ 405 w 748"/>
              <a:gd name="T39" fmla="*/ 419 h 573"/>
              <a:gd name="T40" fmla="*/ 405 w 748"/>
              <a:gd name="T41" fmla="*/ 308 h 573"/>
              <a:gd name="T42" fmla="*/ 616 w 748"/>
              <a:gd name="T43" fmla="*/ 363 h 573"/>
              <a:gd name="T44" fmla="*/ 748 w 748"/>
              <a:gd name="T45" fmla="*/ 360 h 573"/>
              <a:gd name="T46" fmla="*/ 734 w 748"/>
              <a:gd name="T47" fmla="*/ 279 h 573"/>
              <a:gd name="T48" fmla="*/ 719 w 748"/>
              <a:gd name="T49" fmla="*/ 220 h 573"/>
              <a:gd name="T50" fmla="*/ 715 w 748"/>
              <a:gd name="T51" fmla="*/ 128 h 573"/>
              <a:gd name="T52" fmla="*/ 580 w 748"/>
              <a:gd name="T53" fmla="*/ 66 h 573"/>
              <a:gd name="T54" fmla="*/ 358 w 748"/>
              <a:gd name="T55" fmla="*/ 0 h 573"/>
              <a:gd name="T56" fmla="*/ 136 w 748"/>
              <a:gd name="T57" fmla="*/ 66 h 573"/>
              <a:gd name="T58" fmla="*/ 0 w 748"/>
              <a:gd name="T59" fmla="*/ 128 h 573"/>
              <a:gd name="T60" fmla="*/ 153 w 748"/>
              <a:gd name="T61" fmla="*/ 174 h 573"/>
              <a:gd name="T62" fmla="*/ 171 w 748"/>
              <a:gd name="T63" fmla="*/ 250 h 573"/>
              <a:gd name="T64" fmla="*/ 544 w 748"/>
              <a:gd name="T65" fmla="*/ 179 h 573"/>
              <a:gd name="T66" fmla="*/ 580 w 748"/>
              <a:gd name="T67" fmla="*/ 169 h 573"/>
              <a:gd name="T68" fmla="*/ 690 w 748"/>
              <a:gd name="T69" fmla="*/ 223 h 573"/>
              <a:gd name="T70" fmla="*/ 683 w 748"/>
              <a:gd name="T71" fmla="*/ 280 h 573"/>
              <a:gd name="T72" fmla="*/ 667 w 748"/>
              <a:gd name="T73" fmla="*/ 36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8" h="573">
                <a:moveTo>
                  <a:pt x="98" y="338"/>
                </a:moveTo>
                <a:cubicBezTo>
                  <a:pt x="98" y="338"/>
                  <a:pt x="98" y="338"/>
                  <a:pt x="98" y="338"/>
                </a:cubicBezTo>
                <a:cubicBezTo>
                  <a:pt x="92" y="338"/>
                  <a:pt x="87" y="349"/>
                  <a:pt x="87" y="363"/>
                </a:cubicBezTo>
                <a:cubicBezTo>
                  <a:pt x="87" y="377"/>
                  <a:pt x="92" y="388"/>
                  <a:pt x="98" y="389"/>
                </a:cubicBezTo>
                <a:cubicBezTo>
                  <a:pt x="98" y="389"/>
                  <a:pt x="98" y="389"/>
                  <a:pt x="98" y="389"/>
                </a:cubicBezTo>
                <a:cubicBezTo>
                  <a:pt x="104" y="389"/>
                  <a:pt x="109" y="377"/>
                  <a:pt x="109" y="363"/>
                </a:cubicBezTo>
                <a:cubicBezTo>
                  <a:pt x="109" y="349"/>
                  <a:pt x="104" y="338"/>
                  <a:pt x="98" y="338"/>
                </a:cubicBezTo>
                <a:close/>
                <a:moveTo>
                  <a:pt x="592" y="288"/>
                </a:moveTo>
                <a:cubicBezTo>
                  <a:pt x="102" y="288"/>
                  <a:pt x="102" y="288"/>
                  <a:pt x="102" y="288"/>
                </a:cubicBezTo>
                <a:cubicBezTo>
                  <a:pt x="82" y="288"/>
                  <a:pt x="67" y="305"/>
                  <a:pt x="61" y="333"/>
                </a:cubicBezTo>
                <a:cubicBezTo>
                  <a:pt x="59" y="342"/>
                  <a:pt x="57" y="352"/>
                  <a:pt x="57" y="363"/>
                </a:cubicBezTo>
                <a:cubicBezTo>
                  <a:pt x="57" y="407"/>
                  <a:pt x="75" y="438"/>
                  <a:pt x="101" y="439"/>
                </a:cubicBezTo>
                <a:cubicBezTo>
                  <a:pt x="310" y="439"/>
                  <a:pt x="310" y="439"/>
                  <a:pt x="310" y="439"/>
                </a:cubicBezTo>
                <a:cubicBezTo>
                  <a:pt x="262" y="543"/>
                  <a:pt x="262" y="543"/>
                  <a:pt x="262" y="543"/>
                </a:cubicBezTo>
                <a:cubicBezTo>
                  <a:pt x="305" y="539"/>
                  <a:pt x="305" y="539"/>
                  <a:pt x="305" y="539"/>
                </a:cubicBezTo>
                <a:cubicBezTo>
                  <a:pt x="328" y="573"/>
                  <a:pt x="328" y="573"/>
                  <a:pt x="328" y="573"/>
                </a:cubicBezTo>
                <a:cubicBezTo>
                  <a:pt x="357" y="511"/>
                  <a:pt x="357" y="511"/>
                  <a:pt x="357" y="511"/>
                </a:cubicBezTo>
                <a:cubicBezTo>
                  <a:pt x="385" y="573"/>
                  <a:pt x="385" y="573"/>
                  <a:pt x="385" y="573"/>
                </a:cubicBezTo>
                <a:cubicBezTo>
                  <a:pt x="408" y="539"/>
                  <a:pt x="408" y="539"/>
                  <a:pt x="408" y="539"/>
                </a:cubicBezTo>
                <a:cubicBezTo>
                  <a:pt x="451" y="543"/>
                  <a:pt x="451" y="543"/>
                  <a:pt x="451" y="543"/>
                </a:cubicBezTo>
                <a:cubicBezTo>
                  <a:pt x="403" y="439"/>
                  <a:pt x="403" y="439"/>
                  <a:pt x="403" y="439"/>
                </a:cubicBezTo>
                <a:cubicBezTo>
                  <a:pt x="591" y="439"/>
                  <a:pt x="591" y="439"/>
                  <a:pt x="591" y="439"/>
                </a:cubicBezTo>
                <a:cubicBezTo>
                  <a:pt x="617" y="439"/>
                  <a:pt x="636" y="408"/>
                  <a:pt x="636" y="364"/>
                </a:cubicBezTo>
                <a:cubicBezTo>
                  <a:pt x="636" y="319"/>
                  <a:pt x="618" y="288"/>
                  <a:pt x="592" y="288"/>
                </a:cubicBezTo>
                <a:close/>
                <a:moveTo>
                  <a:pt x="101" y="419"/>
                </a:moveTo>
                <a:cubicBezTo>
                  <a:pt x="101" y="419"/>
                  <a:pt x="101" y="419"/>
                  <a:pt x="101" y="419"/>
                </a:cubicBezTo>
                <a:cubicBezTo>
                  <a:pt x="88" y="419"/>
                  <a:pt x="77" y="394"/>
                  <a:pt x="77" y="363"/>
                </a:cubicBezTo>
                <a:cubicBezTo>
                  <a:pt x="77" y="332"/>
                  <a:pt x="88" y="308"/>
                  <a:pt x="102" y="308"/>
                </a:cubicBezTo>
                <a:cubicBezTo>
                  <a:pt x="102" y="308"/>
                  <a:pt x="102" y="308"/>
                  <a:pt x="102" y="308"/>
                </a:cubicBezTo>
                <a:cubicBezTo>
                  <a:pt x="115" y="308"/>
                  <a:pt x="126" y="333"/>
                  <a:pt x="126" y="363"/>
                </a:cubicBezTo>
                <a:cubicBezTo>
                  <a:pt x="126" y="394"/>
                  <a:pt x="115" y="419"/>
                  <a:pt x="101" y="419"/>
                </a:cubicBezTo>
                <a:close/>
                <a:moveTo>
                  <a:pt x="314" y="419"/>
                </a:moveTo>
                <a:cubicBezTo>
                  <a:pt x="132" y="419"/>
                  <a:pt x="132" y="419"/>
                  <a:pt x="132" y="419"/>
                </a:cubicBezTo>
                <a:cubicBezTo>
                  <a:pt x="141" y="406"/>
                  <a:pt x="146" y="386"/>
                  <a:pt x="146" y="364"/>
                </a:cubicBezTo>
                <a:cubicBezTo>
                  <a:pt x="146" y="340"/>
                  <a:pt x="141" y="321"/>
                  <a:pt x="133" y="308"/>
                </a:cubicBezTo>
                <a:cubicBezTo>
                  <a:pt x="314" y="308"/>
                  <a:pt x="314" y="308"/>
                  <a:pt x="314" y="308"/>
                </a:cubicBezTo>
                <a:cubicBezTo>
                  <a:pt x="323" y="319"/>
                  <a:pt x="328" y="340"/>
                  <a:pt x="328" y="364"/>
                </a:cubicBezTo>
                <a:cubicBezTo>
                  <a:pt x="328" y="387"/>
                  <a:pt x="322" y="408"/>
                  <a:pt x="314" y="419"/>
                </a:cubicBezTo>
                <a:close/>
                <a:moveTo>
                  <a:pt x="592" y="419"/>
                </a:moveTo>
                <a:cubicBezTo>
                  <a:pt x="405" y="419"/>
                  <a:pt x="405" y="419"/>
                  <a:pt x="405" y="419"/>
                </a:cubicBezTo>
                <a:cubicBezTo>
                  <a:pt x="413" y="408"/>
                  <a:pt x="419" y="387"/>
                  <a:pt x="419" y="364"/>
                </a:cubicBezTo>
                <a:cubicBezTo>
                  <a:pt x="419" y="340"/>
                  <a:pt x="414" y="319"/>
                  <a:pt x="405" y="308"/>
                </a:cubicBezTo>
                <a:cubicBezTo>
                  <a:pt x="592" y="308"/>
                  <a:pt x="592" y="308"/>
                  <a:pt x="592" y="308"/>
                </a:cubicBezTo>
                <a:cubicBezTo>
                  <a:pt x="605" y="308"/>
                  <a:pt x="616" y="333"/>
                  <a:pt x="616" y="363"/>
                </a:cubicBezTo>
                <a:cubicBezTo>
                  <a:pt x="616" y="394"/>
                  <a:pt x="605" y="419"/>
                  <a:pt x="592" y="419"/>
                </a:cubicBezTo>
                <a:close/>
                <a:moveTo>
                  <a:pt x="748" y="360"/>
                </a:moveTo>
                <a:cubicBezTo>
                  <a:pt x="728" y="283"/>
                  <a:pt x="728" y="283"/>
                  <a:pt x="728" y="283"/>
                </a:cubicBezTo>
                <a:cubicBezTo>
                  <a:pt x="730" y="282"/>
                  <a:pt x="732" y="280"/>
                  <a:pt x="734" y="279"/>
                </a:cubicBezTo>
                <a:cubicBezTo>
                  <a:pt x="747" y="264"/>
                  <a:pt x="747" y="242"/>
                  <a:pt x="732" y="228"/>
                </a:cubicBezTo>
                <a:cubicBezTo>
                  <a:pt x="728" y="224"/>
                  <a:pt x="724" y="222"/>
                  <a:pt x="719" y="220"/>
                </a:cubicBezTo>
                <a:cubicBezTo>
                  <a:pt x="715" y="196"/>
                  <a:pt x="706" y="162"/>
                  <a:pt x="688" y="136"/>
                </a:cubicBezTo>
                <a:cubicBezTo>
                  <a:pt x="715" y="128"/>
                  <a:pt x="715" y="128"/>
                  <a:pt x="715" y="128"/>
                </a:cubicBezTo>
                <a:cubicBezTo>
                  <a:pt x="715" y="106"/>
                  <a:pt x="715" y="106"/>
                  <a:pt x="715" y="106"/>
                </a:cubicBezTo>
                <a:cubicBezTo>
                  <a:pt x="580" y="66"/>
                  <a:pt x="580" y="66"/>
                  <a:pt x="580" y="66"/>
                </a:cubicBezTo>
                <a:cubicBezTo>
                  <a:pt x="519" y="48"/>
                  <a:pt x="519" y="48"/>
                  <a:pt x="519" y="48"/>
                </a:cubicBezTo>
                <a:cubicBezTo>
                  <a:pt x="358" y="0"/>
                  <a:pt x="358" y="0"/>
                  <a:pt x="358" y="0"/>
                </a:cubicBezTo>
                <a:cubicBezTo>
                  <a:pt x="196" y="48"/>
                  <a:pt x="196" y="48"/>
                  <a:pt x="196" y="48"/>
                </a:cubicBezTo>
                <a:cubicBezTo>
                  <a:pt x="136" y="66"/>
                  <a:pt x="136" y="66"/>
                  <a:pt x="136" y="66"/>
                </a:cubicBezTo>
                <a:cubicBezTo>
                  <a:pt x="0" y="106"/>
                  <a:pt x="0" y="106"/>
                  <a:pt x="0" y="106"/>
                </a:cubicBezTo>
                <a:cubicBezTo>
                  <a:pt x="0" y="128"/>
                  <a:pt x="0" y="128"/>
                  <a:pt x="0" y="128"/>
                </a:cubicBezTo>
                <a:cubicBezTo>
                  <a:pt x="136" y="169"/>
                  <a:pt x="136" y="169"/>
                  <a:pt x="136" y="169"/>
                </a:cubicBezTo>
                <a:cubicBezTo>
                  <a:pt x="153" y="174"/>
                  <a:pt x="153" y="174"/>
                  <a:pt x="153" y="174"/>
                </a:cubicBezTo>
                <a:cubicBezTo>
                  <a:pt x="171" y="179"/>
                  <a:pt x="171" y="179"/>
                  <a:pt x="171" y="179"/>
                </a:cubicBezTo>
                <a:cubicBezTo>
                  <a:pt x="171" y="250"/>
                  <a:pt x="171" y="250"/>
                  <a:pt x="171" y="250"/>
                </a:cubicBezTo>
                <a:cubicBezTo>
                  <a:pt x="544" y="250"/>
                  <a:pt x="544" y="250"/>
                  <a:pt x="544" y="250"/>
                </a:cubicBezTo>
                <a:cubicBezTo>
                  <a:pt x="544" y="179"/>
                  <a:pt x="544" y="179"/>
                  <a:pt x="544" y="179"/>
                </a:cubicBezTo>
                <a:cubicBezTo>
                  <a:pt x="562" y="174"/>
                  <a:pt x="562" y="174"/>
                  <a:pt x="562" y="174"/>
                </a:cubicBezTo>
                <a:cubicBezTo>
                  <a:pt x="580" y="169"/>
                  <a:pt x="580" y="169"/>
                  <a:pt x="580" y="169"/>
                </a:cubicBezTo>
                <a:cubicBezTo>
                  <a:pt x="659" y="145"/>
                  <a:pt x="659" y="145"/>
                  <a:pt x="659" y="145"/>
                </a:cubicBezTo>
                <a:cubicBezTo>
                  <a:pt x="678" y="166"/>
                  <a:pt x="686" y="199"/>
                  <a:pt x="690" y="223"/>
                </a:cubicBezTo>
                <a:cubicBezTo>
                  <a:pt x="687" y="225"/>
                  <a:pt x="684" y="227"/>
                  <a:pt x="682" y="229"/>
                </a:cubicBezTo>
                <a:cubicBezTo>
                  <a:pt x="668" y="244"/>
                  <a:pt x="669" y="266"/>
                  <a:pt x="683" y="280"/>
                </a:cubicBezTo>
                <a:cubicBezTo>
                  <a:pt x="684" y="281"/>
                  <a:pt x="686" y="282"/>
                  <a:pt x="687" y="283"/>
                </a:cubicBezTo>
                <a:cubicBezTo>
                  <a:pt x="667" y="360"/>
                  <a:pt x="667" y="360"/>
                  <a:pt x="667" y="360"/>
                </a:cubicBezTo>
                <a:lnTo>
                  <a:pt x="748" y="3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grpSp>
        <p:nvGrpSpPr>
          <p:cNvPr id="122" name="Group 121">
            <a:extLst>
              <a:ext uri="{FF2B5EF4-FFF2-40B4-BE49-F238E27FC236}">
                <a16:creationId xmlns:a16="http://schemas.microsoft.com/office/drawing/2014/main" id="{353E2E93-271A-42D7-9AAE-2EEB58E64708}"/>
              </a:ext>
            </a:extLst>
          </p:cNvPr>
          <p:cNvGrpSpPr/>
          <p:nvPr/>
        </p:nvGrpSpPr>
        <p:grpSpPr>
          <a:xfrm>
            <a:off x="330454" y="3890125"/>
            <a:ext cx="519545" cy="492618"/>
            <a:chOff x="7054850" y="1704975"/>
            <a:chExt cx="520700" cy="493713"/>
          </a:xfrm>
          <a:solidFill>
            <a:schemeClr val="bg1"/>
          </a:solidFill>
        </p:grpSpPr>
        <p:sp>
          <p:nvSpPr>
            <p:cNvPr id="123" name="Freeform 23">
              <a:extLst>
                <a:ext uri="{FF2B5EF4-FFF2-40B4-BE49-F238E27FC236}">
                  <a16:creationId xmlns:a16="http://schemas.microsoft.com/office/drawing/2014/main" id="{CA80DF3A-B231-413C-99B4-8650EA4DA2B3}"/>
                </a:ext>
              </a:extLst>
            </p:cNvPr>
            <p:cNvSpPr>
              <a:spLocks noEditPoints="1"/>
            </p:cNvSpPr>
            <p:nvPr/>
          </p:nvSpPr>
          <p:spPr bwMode="auto">
            <a:xfrm>
              <a:off x="7331075" y="1704975"/>
              <a:ext cx="227013" cy="227013"/>
            </a:xfrm>
            <a:custGeom>
              <a:avLst/>
              <a:gdLst>
                <a:gd name="T0" fmla="*/ 343 w 688"/>
                <a:gd name="T1" fmla="*/ 688 h 688"/>
                <a:gd name="T2" fmla="*/ 688 w 688"/>
                <a:gd name="T3" fmla="*/ 344 h 688"/>
                <a:gd name="T4" fmla="*/ 345 w 688"/>
                <a:gd name="T5" fmla="*/ 1 h 688"/>
                <a:gd name="T6" fmla="*/ 0 w 688"/>
                <a:gd name="T7" fmla="*/ 344 h 688"/>
                <a:gd name="T8" fmla="*/ 343 w 688"/>
                <a:gd name="T9" fmla="*/ 688 h 688"/>
                <a:gd name="T10" fmla="*/ 346 w 688"/>
                <a:gd name="T11" fmla="*/ 78 h 688"/>
                <a:gd name="T12" fmla="*/ 610 w 688"/>
                <a:gd name="T13" fmla="*/ 346 h 688"/>
                <a:gd name="T14" fmla="*/ 343 w 688"/>
                <a:gd name="T15" fmla="*/ 610 h 688"/>
                <a:gd name="T16" fmla="*/ 78 w 688"/>
                <a:gd name="T17" fmla="*/ 344 h 688"/>
                <a:gd name="T18" fmla="*/ 346 w 688"/>
                <a:gd name="T19" fmla="*/ 78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8" h="688">
                  <a:moveTo>
                    <a:pt x="343" y="688"/>
                  </a:moveTo>
                  <a:cubicBezTo>
                    <a:pt x="533" y="688"/>
                    <a:pt x="688" y="533"/>
                    <a:pt x="688" y="344"/>
                  </a:cubicBezTo>
                  <a:cubicBezTo>
                    <a:pt x="687" y="155"/>
                    <a:pt x="533" y="1"/>
                    <a:pt x="345" y="1"/>
                  </a:cubicBezTo>
                  <a:cubicBezTo>
                    <a:pt x="155" y="0"/>
                    <a:pt x="1" y="154"/>
                    <a:pt x="0" y="344"/>
                  </a:cubicBezTo>
                  <a:cubicBezTo>
                    <a:pt x="0" y="533"/>
                    <a:pt x="155" y="688"/>
                    <a:pt x="343" y="688"/>
                  </a:cubicBezTo>
                  <a:close/>
                  <a:moveTo>
                    <a:pt x="346" y="78"/>
                  </a:moveTo>
                  <a:cubicBezTo>
                    <a:pt x="494" y="80"/>
                    <a:pt x="612" y="199"/>
                    <a:pt x="610" y="346"/>
                  </a:cubicBezTo>
                  <a:cubicBezTo>
                    <a:pt x="608" y="494"/>
                    <a:pt x="489" y="612"/>
                    <a:pt x="343" y="610"/>
                  </a:cubicBezTo>
                  <a:cubicBezTo>
                    <a:pt x="195" y="609"/>
                    <a:pt x="77" y="490"/>
                    <a:pt x="78" y="344"/>
                  </a:cubicBezTo>
                  <a:cubicBezTo>
                    <a:pt x="79" y="195"/>
                    <a:pt x="199" y="76"/>
                    <a:pt x="346" y="78"/>
                  </a:cubicBez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124" name="Freeform 24">
              <a:extLst>
                <a:ext uri="{FF2B5EF4-FFF2-40B4-BE49-F238E27FC236}">
                  <a16:creationId xmlns:a16="http://schemas.microsoft.com/office/drawing/2014/main" id="{C67D0E49-DC93-40BF-8E41-017BFA061460}"/>
                </a:ext>
              </a:extLst>
            </p:cNvPr>
            <p:cNvSpPr>
              <a:spLocks/>
            </p:cNvSpPr>
            <p:nvPr/>
          </p:nvSpPr>
          <p:spPr bwMode="auto">
            <a:xfrm>
              <a:off x="7405688" y="1743075"/>
              <a:ext cx="82550" cy="150813"/>
            </a:xfrm>
            <a:custGeom>
              <a:avLst/>
              <a:gdLst>
                <a:gd name="T0" fmla="*/ 44 w 252"/>
                <a:gd name="T1" fmla="*/ 226 h 458"/>
                <a:gd name="T2" fmla="*/ 106 w 252"/>
                <a:gd name="T3" fmla="*/ 256 h 458"/>
                <a:gd name="T4" fmla="*/ 147 w 252"/>
                <a:gd name="T5" fmla="*/ 282 h 458"/>
                <a:gd name="T6" fmla="*/ 133 w 252"/>
                <a:gd name="T7" fmla="*/ 330 h 458"/>
                <a:gd name="T8" fmla="*/ 97 w 252"/>
                <a:gd name="T9" fmla="*/ 333 h 458"/>
                <a:gd name="T10" fmla="*/ 40 w 252"/>
                <a:gd name="T11" fmla="*/ 314 h 458"/>
                <a:gd name="T12" fmla="*/ 17 w 252"/>
                <a:gd name="T13" fmla="*/ 324 h 458"/>
                <a:gd name="T14" fmla="*/ 7 w 252"/>
                <a:gd name="T15" fmla="*/ 360 h 458"/>
                <a:gd name="T16" fmla="*/ 17 w 252"/>
                <a:gd name="T17" fmla="*/ 382 h 458"/>
                <a:gd name="T18" fmla="*/ 81 w 252"/>
                <a:gd name="T19" fmla="*/ 402 h 458"/>
                <a:gd name="T20" fmla="*/ 81 w 252"/>
                <a:gd name="T21" fmla="*/ 440 h 458"/>
                <a:gd name="T22" fmla="*/ 100 w 252"/>
                <a:gd name="T23" fmla="*/ 458 h 458"/>
                <a:gd name="T24" fmla="*/ 140 w 252"/>
                <a:gd name="T25" fmla="*/ 458 h 458"/>
                <a:gd name="T26" fmla="*/ 157 w 252"/>
                <a:gd name="T27" fmla="*/ 442 h 458"/>
                <a:gd name="T28" fmla="*/ 157 w 252"/>
                <a:gd name="T29" fmla="*/ 406 h 458"/>
                <a:gd name="T30" fmla="*/ 166 w 252"/>
                <a:gd name="T31" fmla="*/ 392 h 458"/>
                <a:gd name="T32" fmla="*/ 187 w 252"/>
                <a:gd name="T33" fmla="*/ 383 h 458"/>
                <a:gd name="T34" fmla="*/ 197 w 252"/>
                <a:gd name="T35" fmla="*/ 227 h 458"/>
                <a:gd name="T36" fmla="*/ 149 w 252"/>
                <a:gd name="T37" fmla="*/ 201 h 458"/>
                <a:gd name="T38" fmla="*/ 93 w 252"/>
                <a:gd name="T39" fmla="*/ 170 h 458"/>
                <a:gd name="T40" fmla="*/ 99 w 252"/>
                <a:gd name="T41" fmla="*/ 128 h 458"/>
                <a:gd name="T42" fmla="*/ 139 w 252"/>
                <a:gd name="T43" fmla="*/ 121 h 458"/>
                <a:gd name="T44" fmla="*/ 197 w 252"/>
                <a:gd name="T45" fmla="*/ 145 h 458"/>
                <a:gd name="T46" fmla="*/ 221 w 252"/>
                <a:gd name="T47" fmla="*/ 136 h 458"/>
                <a:gd name="T48" fmla="*/ 231 w 252"/>
                <a:gd name="T49" fmla="*/ 101 h 458"/>
                <a:gd name="T50" fmla="*/ 221 w 252"/>
                <a:gd name="T51" fmla="*/ 80 h 458"/>
                <a:gd name="T52" fmla="*/ 167 w 252"/>
                <a:gd name="T53" fmla="*/ 63 h 458"/>
                <a:gd name="T54" fmla="*/ 157 w 252"/>
                <a:gd name="T55" fmla="*/ 50 h 458"/>
                <a:gd name="T56" fmla="*/ 157 w 252"/>
                <a:gd name="T57" fmla="*/ 17 h 458"/>
                <a:gd name="T58" fmla="*/ 141 w 252"/>
                <a:gd name="T59" fmla="*/ 0 h 458"/>
                <a:gd name="T60" fmla="*/ 97 w 252"/>
                <a:gd name="T61" fmla="*/ 0 h 458"/>
                <a:gd name="T62" fmla="*/ 81 w 252"/>
                <a:gd name="T63" fmla="*/ 16 h 458"/>
                <a:gd name="T64" fmla="*/ 81 w 252"/>
                <a:gd name="T65" fmla="*/ 43 h 458"/>
                <a:gd name="T66" fmla="*/ 64 w 252"/>
                <a:gd name="T67" fmla="*/ 71 h 458"/>
                <a:gd name="T68" fmla="*/ 40 w 252"/>
                <a:gd name="T69" fmla="*/ 86 h 458"/>
                <a:gd name="T70" fmla="*/ 7 w 252"/>
                <a:gd name="T71" fmla="*/ 175 h 458"/>
                <a:gd name="T72" fmla="*/ 44 w 252"/>
                <a:gd name="T73" fmla="*/ 226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2" h="458">
                  <a:moveTo>
                    <a:pt x="44" y="226"/>
                  </a:moveTo>
                  <a:cubicBezTo>
                    <a:pt x="64" y="237"/>
                    <a:pt x="86" y="245"/>
                    <a:pt x="106" y="256"/>
                  </a:cubicBezTo>
                  <a:cubicBezTo>
                    <a:pt x="120" y="263"/>
                    <a:pt x="136" y="271"/>
                    <a:pt x="147" y="282"/>
                  </a:cubicBezTo>
                  <a:cubicBezTo>
                    <a:pt x="164" y="299"/>
                    <a:pt x="156" y="324"/>
                    <a:pt x="133" y="330"/>
                  </a:cubicBezTo>
                  <a:cubicBezTo>
                    <a:pt x="121" y="333"/>
                    <a:pt x="108" y="335"/>
                    <a:pt x="97" y="333"/>
                  </a:cubicBezTo>
                  <a:cubicBezTo>
                    <a:pt x="78" y="329"/>
                    <a:pt x="59" y="321"/>
                    <a:pt x="40" y="314"/>
                  </a:cubicBezTo>
                  <a:cubicBezTo>
                    <a:pt x="26" y="308"/>
                    <a:pt x="22" y="309"/>
                    <a:pt x="17" y="324"/>
                  </a:cubicBezTo>
                  <a:cubicBezTo>
                    <a:pt x="14" y="336"/>
                    <a:pt x="11" y="348"/>
                    <a:pt x="7" y="360"/>
                  </a:cubicBezTo>
                  <a:cubicBezTo>
                    <a:pt x="3" y="371"/>
                    <a:pt x="7" y="378"/>
                    <a:pt x="17" y="382"/>
                  </a:cubicBezTo>
                  <a:cubicBezTo>
                    <a:pt x="37" y="389"/>
                    <a:pt x="58" y="395"/>
                    <a:pt x="81" y="402"/>
                  </a:cubicBezTo>
                  <a:cubicBezTo>
                    <a:pt x="81" y="413"/>
                    <a:pt x="81" y="426"/>
                    <a:pt x="81" y="440"/>
                  </a:cubicBezTo>
                  <a:cubicBezTo>
                    <a:pt x="82" y="454"/>
                    <a:pt x="87" y="458"/>
                    <a:pt x="100" y="458"/>
                  </a:cubicBezTo>
                  <a:cubicBezTo>
                    <a:pt x="113" y="458"/>
                    <a:pt x="127" y="458"/>
                    <a:pt x="140" y="458"/>
                  </a:cubicBezTo>
                  <a:cubicBezTo>
                    <a:pt x="151" y="458"/>
                    <a:pt x="156" y="453"/>
                    <a:pt x="157" y="442"/>
                  </a:cubicBezTo>
                  <a:cubicBezTo>
                    <a:pt x="157" y="430"/>
                    <a:pt x="157" y="418"/>
                    <a:pt x="157" y="406"/>
                  </a:cubicBezTo>
                  <a:cubicBezTo>
                    <a:pt x="156" y="398"/>
                    <a:pt x="159" y="394"/>
                    <a:pt x="166" y="392"/>
                  </a:cubicBezTo>
                  <a:cubicBezTo>
                    <a:pt x="173" y="390"/>
                    <a:pt x="180" y="387"/>
                    <a:pt x="187" y="383"/>
                  </a:cubicBezTo>
                  <a:cubicBezTo>
                    <a:pt x="242" y="354"/>
                    <a:pt x="252" y="263"/>
                    <a:pt x="197" y="227"/>
                  </a:cubicBezTo>
                  <a:cubicBezTo>
                    <a:pt x="182" y="217"/>
                    <a:pt x="165" y="210"/>
                    <a:pt x="149" y="201"/>
                  </a:cubicBezTo>
                  <a:cubicBezTo>
                    <a:pt x="130" y="191"/>
                    <a:pt x="110" y="183"/>
                    <a:pt x="93" y="170"/>
                  </a:cubicBezTo>
                  <a:cubicBezTo>
                    <a:pt x="78" y="158"/>
                    <a:pt x="81" y="136"/>
                    <a:pt x="99" y="128"/>
                  </a:cubicBezTo>
                  <a:cubicBezTo>
                    <a:pt x="112" y="123"/>
                    <a:pt x="127" y="118"/>
                    <a:pt x="139" y="121"/>
                  </a:cubicBezTo>
                  <a:cubicBezTo>
                    <a:pt x="159" y="126"/>
                    <a:pt x="178" y="136"/>
                    <a:pt x="197" y="145"/>
                  </a:cubicBezTo>
                  <a:cubicBezTo>
                    <a:pt x="212" y="152"/>
                    <a:pt x="216" y="152"/>
                    <a:pt x="221" y="136"/>
                  </a:cubicBezTo>
                  <a:cubicBezTo>
                    <a:pt x="224" y="124"/>
                    <a:pt x="227" y="113"/>
                    <a:pt x="231" y="101"/>
                  </a:cubicBezTo>
                  <a:cubicBezTo>
                    <a:pt x="235" y="90"/>
                    <a:pt x="231" y="83"/>
                    <a:pt x="221" y="80"/>
                  </a:cubicBezTo>
                  <a:cubicBezTo>
                    <a:pt x="203" y="74"/>
                    <a:pt x="185" y="67"/>
                    <a:pt x="167" y="63"/>
                  </a:cubicBezTo>
                  <a:cubicBezTo>
                    <a:pt x="159" y="61"/>
                    <a:pt x="156" y="58"/>
                    <a:pt x="157" y="50"/>
                  </a:cubicBezTo>
                  <a:cubicBezTo>
                    <a:pt x="157" y="39"/>
                    <a:pt x="157" y="28"/>
                    <a:pt x="157" y="17"/>
                  </a:cubicBezTo>
                  <a:cubicBezTo>
                    <a:pt x="157" y="6"/>
                    <a:pt x="152" y="0"/>
                    <a:pt x="141" y="0"/>
                  </a:cubicBezTo>
                  <a:cubicBezTo>
                    <a:pt x="126" y="0"/>
                    <a:pt x="112" y="0"/>
                    <a:pt x="97" y="0"/>
                  </a:cubicBezTo>
                  <a:cubicBezTo>
                    <a:pt x="87" y="0"/>
                    <a:pt x="82" y="6"/>
                    <a:pt x="81" y="16"/>
                  </a:cubicBezTo>
                  <a:cubicBezTo>
                    <a:pt x="81" y="25"/>
                    <a:pt x="80" y="34"/>
                    <a:pt x="81" y="43"/>
                  </a:cubicBezTo>
                  <a:cubicBezTo>
                    <a:pt x="83" y="58"/>
                    <a:pt x="80" y="67"/>
                    <a:pt x="64" y="71"/>
                  </a:cubicBezTo>
                  <a:cubicBezTo>
                    <a:pt x="55" y="74"/>
                    <a:pt x="47" y="80"/>
                    <a:pt x="40" y="86"/>
                  </a:cubicBezTo>
                  <a:cubicBezTo>
                    <a:pt x="12" y="109"/>
                    <a:pt x="0" y="139"/>
                    <a:pt x="7" y="175"/>
                  </a:cubicBezTo>
                  <a:cubicBezTo>
                    <a:pt x="11" y="198"/>
                    <a:pt x="25" y="214"/>
                    <a:pt x="44" y="226"/>
                  </a:cubicBez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125" name="Freeform 25">
              <a:extLst>
                <a:ext uri="{FF2B5EF4-FFF2-40B4-BE49-F238E27FC236}">
                  <a16:creationId xmlns:a16="http://schemas.microsoft.com/office/drawing/2014/main" id="{A0B99DFA-38B5-4608-873B-1284DC3B37DB}"/>
                </a:ext>
              </a:extLst>
            </p:cNvPr>
            <p:cNvSpPr>
              <a:spLocks/>
            </p:cNvSpPr>
            <p:nvPr/>
          </p:nvSpPr>
          <p:spPr bwMode="auto">
            <a:xfrm>
              <a:off x="7156450" y="2000250"/>
              <a:ext cx="325438" cy="138113"/>
            </a:xfrm>
            <a:custGeom>
              <a:avLst/>
              <a:gdLst>
                <a:gd name="T0" fmla="*/ 989 w 990"/>
                <a:gd name="T1" fmla="*/ 0 h 420"/>
                <a:gd name="T2" fmla="*/ 971 w 990"/>
                <a:gd name="T3" fmla="*/ 4 h 420"/>
                <a:gd name="T4" fmla="*/ 572 w 990"/>
                <a:gd name="T5" fmla="*/ 139 h 420"/>
                <a:gd name="T6" fmla="*/ 415 w 990"/>
                <a:gd name="T7" fmla="*/ 139 h 420"/>
                <a:gd name="T8" fmla="*/ 8 w 990"/>
                <a:gd name="T9" fmla="*/ 2 h 420"/>
                <a:gd name="T10" fmla="*/ 1 w 990"/>
                <a:gd name="T11" fmla="*/ 87 h 420"/>
                <a:gd name="T12" fmla="*/ 9 w 990"/>
                <a:gd name="T13" fmla="*/ 97 h 420"/>
                <a:gd name="T14" fmla="*/ 49 w 990"/>
                <a:gd name="T15" fmla="*/ 244 h 420"/>
                <a:gd name="T16" fmla="*/ 26 w 990"/>
                <a:gd name="T17" fmla="*/ 282 h 420"/>
                <a:gd name="T18" fmla="*/ 34 w 990"/>
                <a:gd name="T19" fmla="*/ 291 h 420"/>
                <a:gd name="T20" fmla="*/ 128 w 990"/>
                <a:gd name="T21" fmla="*/ 351 h 420"/>
                <a:gd name="T22" fmla="*/ 372 w 990"/>
                <a:gd name="T23" fmla="*/ 408 h 420"/>
                <a:gd name="T24" fmla="*/ 742 w 990"/>
                <a:gd name="T25" fmla="*/ 388 h 420"/>
                <a:gd name="T26" fmla="*/ 925 w 990"/>
                <a:gd name="T27" fmla="*/ 315 h 420"/>
                <a:gd name="T28" fmla="*/ 990 w 990"/>
                <a:gd name="T29" fmla="*/ 215 h 420"/>
                <a:gd name="T30" fmla="*/ 990 w 990"/>
                <a:gd name="T31" fmla="*/ 8 h 420"/>
                <a:gd name="T32" fmla="*/ 989 w 990"/>
                <a:gd name="T33"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0" h="420">
                  <a:moveTo>
                    <a:pt x="989" y="0"/>
                  </a:moveTo>
                  <a:cubicBezTo>
                    <a:pt x="982" y="1"/>
                    <a:pt x="977" y="2"/>
                    <a:pt x="971" y="4"/>
                  </a:cubicBezTo>
                  <a:cubicBezTo>
                    <a:pt x="838" y="49"/>
                    <a:pt x="704" y="91"/>
                    <a:pt x="572" y="139"/>
                  </a:cubicBezTo>
                  <a:cubicBezTo>
                    <a:pt x="518" y="158"/>
                    <a:pt x="469" y="158"/>
                    <a:pt x="415" y="139"/>
                  </a:cubicBezTo>
                  <a:cubicBezTo>
                    <a:pt x="283" y="91"/>
                    <a:pt x="148" y="49"/>
                    <a:pt x="8" y="2"/>
                  </a:cubicBezTo>
                  <a:cubicBezTo>
                    <a:pt x="5" y="32"/>
                    <a:pt x="2" y="59"/>
                    <a:pt x="1" y="87"/>
                  </a:cubicBezTo>
                  <a:cubicBezTo>
                    <a:pt x="0" y="90"/>
                    <a:pt x="5" y="94"/>
                    <a:pt x="9" y="97"/>
                  </a:cubicBezTo>
                  <a:cubicBezTo>
                    <a:pt x="54" y="132"/>
                    <a:pt x="70" y="191"/>
                    <a:pt x="49" y="244"/>
                  </a:cubicBezTo>
                  <a:cubicBezTo>
                    <a:pt x="43" y="257"/>
                    <a:pt x="34" y="269"/>
                    <a:pt x="26" y="282"/>
                  </a:cubicBezTo>
                  <a:cubicBezTo>
                    <a:pt x="29" y="285"/>
                    <a:pt x="31" y="288"/>
                    <a:pt x="34" y="291"/>
                  </a:cubicBezTo>
                  <a:cubicBezTo>
                    <a:pt x="61" y="318"/>
                    <a:pt x="93" y="336"/>
                    <a:pt x="128" y="351"/>
                  </a:cubicBezTo>
                  <a:cubicBezTo>
                    <a:pt x="206" y="383"/>
                    <a:pt x="288" y="400"/>
                    <a:pt x="372" y="408"/>
                  </a:cubicBezTo>
                  <a:cubicBezTo>
                    <a:pt x="496" y="420"/>
                    <a:pt x="620" y="416"/>
                    <a:pt x="742" y="388"/>
                  </a:cubicBezTo>
                  <a:cubicBezTo>
                    <a:pt x="807" y="374"/>
                    <a:pt x="869" y="353"/>
                    <a:pt x="925" y="315"/>
                  </a:cubicBezTo>
                  <a:cubicBezTo>
                    <a:pt x="960" y="291"/>
                    <a:pt x="989" y="262"/>
                    <a:pt x="990" y="215"/>
                  </a:cubicBezTo>
                  <a:cubicBezTo>
                    <a:pt x="990" y="146"/>
                    <a:pt x="990" y="77"/>
                    <a:pt x="990" y="8"/>
                  </a:cubicBezTo>
                  <a:cubicBezTo>
                    <a:pt x="990" y="6"/>
                    <a:pt x="989" y="3"/>
                    <a:pt x="98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126" name="Freeform 26">
              <a:extLst>
                <a:ext uri="{FF2B5EF4-FFF2-40B4-BE49-F238E27FC236}">
                  <a16:creationId xmlns:a16="http://schemas.microsoft.com/office/drawing/2014/main" id="{8028E20A-3C9E-4804-A280-48E0549894F3}"/>
                </a:ext>
              </a:extLst>
            </p:cNvPr>
            <p:cNvSpPr>
              <a:spLocks/>
            </p:cNvSpPr>
            <p:nvPr/>
          </p:nvSpPr>
          <p:spPr bwMode="auto">
            <a:xfrm>
              <a:off x="7054850" y="1841500"/>
              <a:ext cx="520700" cy="357188"/>
            </a:xfrm>
            <a:custGeom>
              <a:avLst/>
              <a:gdLst>
                <a:gd name="T0" fmla="*/ 1558 w 1582"/>
                <a:gd name="T1" fmla="*/ 245 h 1086"/>
                <a:gd name="T2" fmla="*/ 1549 w 1582"/>
                <a:gd name="T3" fmla="*/ 241 h 1086"/>
                <a:gd name="T4" fmla="*/ 1476 w 1582"/>
                <a:gd name="T5" fmla="*/ 217 h 1086"/>
                <a:gd name="T6" fmla="*/ 1190 w 1582"/>
                <a:gd name="T7" fmla="*/ 335 h 1086"/>
                <a:gd name="T8" fmla="*/ 1190 w 1582"/>
                <a:gd name="T9" fmla="*/ 335 h 1086"/>
                <a:gd name="T10" fmla="*/ 1189 w 1582"/>
                <a:gd name="T11" fmla="*/ 335 h 1086"/>
                <a:gd name="T12" fmla="*/ 790 w 1582"/>
                <a:gd name="T13" fmla="*/ 0 h 1086"/>
                <a:gd name="T14" fmla="*/ 784 w 1582"/>
                <a:gd name="T15" fmla="*/ 1 h 1086"/>
                <a:gd name="T16" fmla="*/ 285 w 1582"/>
                <a:gd name="T17" fmla="*/ 167 h 1086"/>
                <a:gd name="T18" fmla="*/ 57 w 1582"/>
                <a:gd name="T19" fmla="*/ 243 h 1086"/>
                <a:gd name="T20" fmla="*/ 29 w 1582"/>
                <a:gd name="T21" fmla="*/ 275 h 1086"/>
                <a:gd name="T22" fmla="*/ 57 w 1582"/>
                <a:gd name="T23" fmla="*/ 305 h 1086"/>
                <a:gd name="T24" fmla="*/ 66 w 1582"/>
                <a:gd name="T25" fmla="*/ 308 h 1086"/>
                <a:gd name="T26" fmla="*/ 219 w 1582"/>
                <a:gd name="T27" fmla="*/ 360 h 1086"/>
                <a:gd name="T28" fmla="*/ 218 w 1582"/>
                <a:gd name="T29" fmla="*/ 363 h 1086"/>
                <a:gd name="T30" fmla="*/ 152 w 1582"/>
                <a:gd name="T31" fmla="*/ 564 h 1086"/>
                <a:gd name="T32" fmla="*/ 140 w 1582"/>
                <a:gd name="T33" fmla="*/ 580 h 1086"/>
                <a:gd name="T34" fmla="*/ 143 w 1582"/>
                <a:gd name="T35" fmla="*/ 714 h 1086"/>
                <a:gd name="T36" fmla="*/ 151 w 1582"/>
                <a:gd name="T37" fmla="*/ 732 h 1086"/>
                <a:gd name="T38" fmla="*/ 18 w 1582"/>
                <a:gd name="T39" fmla="*/ 999 h 1086"/>
                <a:gd name="T40" fmla="*/ 0 w 1582"/>
                <a:gd name="T41" fmla="*/ 1019 h 1086"/>
                <a:gd name="T42" fmla="*/ 16 w 1582"/>
                <a:gd name="T43" fmla="*/ 1032 h 1086"/>
                <a:gd name="T44" fmla="*/ 95 w 1582"/>
                <a:gd name="T45" fmla="*/ 1074 h 1086"/>
                <a:gd name="T46" fmla="*/ 162 w 1582"/>
                <a:gd name="T47" fmla="*/ 1066 h 1086"/>
                <a:gd name="T48" fmla="*/ 240 w 1582"/>
                <a:gd name="T49" fmla="*/ 931 h 1086"/>
                <a:gd name="T50" fmla="*/ 232 w 1582"/>
                <a:gd name="T51" fmla="*/ 729 h 1086"/>
                <a:gd name="T52" fmla="*/ 240 w 1582"/>
                <a:gd name="T53" fmla="*/ 702 h 1086"/>
                <a:gd name="T54" fmla="*/ 244 w 1582"/>
                <a:gd name="T55" fmla="*/ 598 h 1086"/>
                <a:gd name="T56" fmla="*/ 229 w 1582"/>
                <a:gd name="T57" fmla="*/ 536 h 1086"/>
                <a:gd name="T58" fmla="*/ 231 w 1582"/>
                <a:gd name="T59" fmla="*/ 524 h 1086"/>
                <a:gd name="T60" fmla="*/ 358 w 1582"/>
                <a:gd name="T61" fmla="*/ 352 h 1086"/>
                <a:gd name="T62" fmla="*/ 537 w 1582"/>
                <a:gd name="T63" fmla="*/ 278 h 1086"/>
                <a:gd name="T64" fmla="*/ 787 w 1582"/>
                <a:gd name="T65" fmla="*/ 185 h 1086"/>
                <a:gd name="T66" fmla="*/ 840 w 1582"/>
                <a:gd name="T67" fmla="*/ 226 h 1086"/>
                <a:gd name="T68" fmla="*/ 807 w 1582"/>
                <a:gd name="T69" fmla="*/ 257 h 1086"/>
                <a:gd name="T70" fmla="*/ 584 w 1582"/>
                <a:gd name="T71" fmla="*/ 340 h 1086"/>
                <a:gd name="T72" fmla="*/ 392 w 1582"/>
                <a:gd name="T73" fmla="*/ 417 h 1086"/>
                <a:gd name="T74" fmla="*/ 406 w 1582"/>
                <a:gd name="T75" fmla="*/ 422 h 1086"/>
                <a:gd name="T76" fmla="*/ 779 w 1582"/>
                <a:gd name="T77" fmla="*/ 546 h 1086"/>
                <a:gd name="T78" fmla="*/ 832 w 1582"/>
                <a:gd name="T79" fmla="*/ 546 h 1086"/>
                <a:gd name="T80" fmla="*/ 1453 w 1582"/>
                <a:gd name="T81" fmla="*/ 339 h 1086"/>
                <a:gd name="T82" fmla="*/ 1557 w 1582"/>
                <a:gd name="T83" fmla="*/ 304 h 1086"/>
                <a:gd name="T84" fmla="*/ 1581 w 1582"/>
                <a:gd name="T85" fmla="*/ 275 h 1086"/>
                <a:gd name="T86" fmla="*/ 1558 w 1582"/>
                <a:gd name="T87" fmla="*/ 245 h 1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82" h="1086">
                  <a:moveTo>
                    <a:pt x="1558" y="245"/>
                  </a:moveTo>
                  <a:cubicBezTo>
                    <a:pt x="1555" y="244"/>
                    <a:pt x="1552" y="242"/>
                    <a:pt x="1549" y="241"/>
                  </a:cubicBezTo>
                  <a:cubicBezTo>
                    <a:pt x="1525" y="233"/>
                    <a:pt x="1500" y="225"/>
                    <a:pt x="1476" y="217"/>
                  </a:cubicBezTo>
                  <a:cubicBezTo>
                    <a:pt x="1399" y="293"/>
                    <a:pt x="1298" y="335"/>
                    <a:pt x="1190" y="335"/>
                  </a:cubicBezTo>
                  <a:cubicBezTo>
                    <a:pt x="1190" y="335"/>
                    <a:pt x="1190" y="335"/>
                    <a:pt x="1190" y="335"/>
                  </a:cubicBezTo>
                  <a:cubicBezTo>
                    <a:pt x="1189" y="335"/>
                    <a:pt x="1189" y="335"/>
                    <a:pt x="1189" y="335"/>
                  </a:cubicBezTo>
                  <a:cubicBezTo>
                    <a:pt x="990" y="335"/>
                    <a:pt x="824" y="190"/>
                    <a:pt x="790" y="0"/>
                  </a:cubicBezTo>
                  <a:cubicBezTo>
                    <a:pt x="788" y="0"/>
                    <a:pt x="786" y="0"/>
                    <a:pt x="784" y="1"/>
                  </a:cubicBezTo>
                  <a:cubicBezTo>
                    <a:pt x="618" y="56"/>
                    <a:pt x="451" y="111"/>
                    <a:pt x="285" y="167"/>
                  </a:cubicBezTo>
                  <a:cubicBezTo>
                    <a:pt x="209" y="192"/>
                    <a:pt x="133" y="217"/>
                    <a:pt x="57" y="243"/>
                  </a:cubicBezTo>
                  <a:cubicBezTo>
                    <a:pt x="38" y="249"/>
                    <a:pt x="29" y="260"/>
                    <a:pt x="29" y="275"/>
                  </a:cubicBezTo>
                  <a:cubicBezTo>
                    <a:pt x="30" y="292"/>
                    <a:pt x="41" y="301"/>
                    <a:pt x="57" y="305"/>
                  </a:cubicBezTo>
                  <a:cubicBezTo>
                    <a:pt x="60" y="306"/>
                    <a:pt x="63" y="307"/>
                    <a:pt x="66" y="308"/>
                  </a:cubicBezTo>
                  <a:cubicBezTo>
                    <a:pt x="117" y="325"/>
                    <a:pt x="168" y="343"/>
                    <a:pt x="219" y="360"/>
                  </a:cubicBezTo>
                  <a:cubicBezTo>
                    <a:pt x="219" y="361"/>
                    <a:pt x="219" y="363"/>
                    <a:pt x="218" y="363"/>
                  </a:cubicBezTo>
                  <a:cubicBezTo>
                    <a:pt x="173" y="422"/>
                    <a:pt x="159" y="492"/>
                    <a:pt x="152" y="564"/>
                  </a:cubicBezTo>
                  <a:cubicBezTo>
                    <a:pt x="151" y="570"/>
                    <a:pt x="146" y="577"/>
                    <a:pt x="140" y="580"/>
                  </a:cubicBezTo>
                  <a:cubicBezTo>
                    <a:pt x="92" y="615"/>
                    <a:pt x="93" y="682"/>
                    <a:pt x="143" y="714"/>
                  </a:cubicBezTo>
                  <a:cubicBezTo>
                    <a:pt x="150" y="719"/>
                    <a:pt x="152" y="723"/>
                    <a:pt x="151" y="732"/>
                  </a:cubicBezTo>
                  <a:cubicBezTo>
                    <a:pt x="137" y="836"/>
                    <a:pt x="93" y="925"/>
                    <a:pt x="18" y="999"/>
                  </a:cubicBezTo>
                  <a:cubicBezTo>
                    <a:pt x="12" y="1005"/>
                    <a:pt x="6" y="1012"/>
                    <a:pt x="0" y="1019"/>
                  </a:cubicBezTo>
                  <a:cubicBezTo>
                    <a:pt x="6" y="1025"/>
                    <a:pt x="10" y="1029"/>
                    <a:pt x="16" y="1032"/>
                  </a:cubicBezTo>
                  <a:cubicBezTo>
                    <a:pt x="42" y="1046"/>
                    <a:pt x="68" y="1060"/>
                    <a:pt x="95" y="1074"/>
                  </a:cubicBezTo>
                  <a:cubicBezTo>
                    <a:pt x="119" y="1086"/>
                    <a:pt x="141" y="1081"/>
                    <a:pt x="162" y="1066"/>
                  </a:cubicBezTo>
                  <a:cubicBezTo>
                    <a:pt x="208" y="1033"/>
                    <a:pt x="233" y="987"/>
                    <a:pt x="240" y="931"/>
                  </a:cubicBezTo>
                  <a:cubicBezTo>
                    <a:pt x="250" y="863"/>
                    <a:pt x="241" y="796"/>
                    <a:pt x="232" y="729"/>
                  </a:cubicBezTo>
                  <a:cubicBezTo>
                    <a:pt x="231" y="718"/>
                    <a:pt x="231" y="711"/>
                    <a:pt x="240" y="702"/>
                  </a:cubicBezTo>
                  <a:cubicBezTo>
                    <a:pt x="269" y="674"/>
                    <a:pt x="274" y="626"/>
                    <a:pt x="244" y="598"/>
                  </a:cubicBezTo>
                  <a:cubicBezTo>
                    <a:pt x="223" y="578"/>
                    <a:pt x="225" y="559"/>
                    <a:pt x="229" y="536"/>
                  </a:cubicBezTo>
                  <a:cubicBezTo>
                    <a:pt x="230" y="532"/>
                    <a:pt x="230" y="528"/>
                    <a:pt x="231" y="524"/>
                  </a:cubicBezTo>
                  <a:cubicBezTo>
                    <a:pt x="242" y="443"/>
                    <a:pt x="281" y="383"/>
                    <a:pt x="358" y="352"/>
                  </a:cubicBezTo>
                  <a:cubicBezTo>
                    <a:pt x="418" y="327"/>
                    <a:pt x="477" y="301"/>
                    <a:pt x="537" y="278"/>
                  </a:cubicBezTo>
                  <a:cubicBezTo>
                    <a:pt x="620" y="246"/>
                    <a:pt x="703" y="215"/>
                    <a:pt x="787" y="185"/>
                  </a:cubicBezTo>
                  <a:cubicBezTo>
                    <a:pt x="819" y="173"/>
                    <a:pt x="846" y="195"/>
                    <a:pt x="840" y="226"/>
                  </a:cubicBezTo>
                  <a:cubicBezTo>
                    <a:pt x="837" y="244"/>
                    <a:pt x="822" y="252"/>
                    <a:pt x="807" y="257"/>
                  </a:cubicBezTo>
                  <a:cubicBezTo>
                    <a:pt x="732" y="285"/>
                    <a:pt x="658" y="312"/>
                    <a:pt x="584" y="340"/>
                  </a:cubicBezTo>
                  <a:cubicBezTo>
                    <a:pt x="521" y="364"/>
                    <a:pt x="458" y="390"/>
                    <a:pt x="392" y="417"/>
                  </a:cubicBezTo>
                  <a:cubicBezTo>
                    <a:pt x="399" y="419"/>
                    <a:pt x="402" y="421"/>
                    <a:pt x="406" y="422"/>
                  </a:cubicBezTo>
                  <a:cubicBezTo>
                    <a:pt x="530" y="463"/>
                    <a:pt x="655" y="504"/>
                    <a:pt x="779" y="546"/>
                  </a:cubicBezTo>
                  <a:cubicBezTo>
                    <a:pt x="797" y="553"/>
                    <a:pt x="814" y="553"/>
                    <a:pt x="832" y="546"/>
                  </a:cubicBezTo>
                  <a:cubicBezTo>
                    <a:pt x="1039" y="477"/>
                    <a:pt x="1246" y="408"/>
                    <a:pt x="1453" y="339"/>
                  </a:cubicBezTo>
                  <a:cubicBezTo>
                    <a:pt x="1488" y="328"/>
                    <a:pt x="1523" y="316"/>
                    <a:pt x="1557" y="304"/>
                  </a:cubicBezTo>
                  <a:cubicBezTo>
                    <a:pt x="1572" y="300"/>
                    <a:pt x="1581" y="290"/>
                    <a:pt x="1581" y="275"/>
                  </a:cubicBezTo>
                  <a:cubicBezTo>
                    <a:pt x="1582" y="259"/>
                    <a:pt x="1573" y="249"/>
                    <a:pt x="1558" y="245"/>
                  </a:cubicBez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grpSp>
      <p:grpSp>
        <p:nvGrpSpPr>
          <p:cNvPr id="127" name="Group 126">
            <a:extLst>
              <a:ext uri="{FF2B5EF4-FFF2-40B4-BE49-F238E27FC236}">
                <a16:creationId xmlns:a16="http://schemas.microsoft.com/office/drawing/2014/main" id="{CF2AC9E9-FC2D-4C44-8026-ECE36B17C667}"/>
              </a:ext>
            </a:extLst>
          </p:cNvPr>
          <p:cNvGrpSpPr/>
          <p:nvPr/>
        </p:nvGrpSpPr>
        <p:grpSpPr>
          <a:xfrm>
            <a:off x="339747" y="6457803"/>
            <a:ext cx="472513" cy="538881"/>
            <a:chOff x="2830513" y="1965326"/>
            <a:chExt cx="757238" cy="863600"/>
          </a:xfrm>
          <a:solidFill>
            <a:schemeClr val="bg1"/>
          </a:solidFill>
        </p:grpSpPr>
        <p:sp>
          <p:nvSpPr>
            <p:cNvPr id="128" name="Freeform 58">
              <a:extLst>
                <a:ext uri="{FF2B5EF4-FFF2-40B4-BE49-F238E27FC236}">
                  <a16:creationId xmlns:a16="http://schemas.microsoft.com/office/drawing/2014/main" id="{37B68A22-ABB2-4D7A-8A37-1551BDF0AE19}"/>
                </a:ext>
              </a:extLst>
            </p:cNvPr>
            <p:cNvSpPr>
              <a:spLocks noEditPoints="1"/>
            </p:cNvSpPr>
            <p:nvPr/>
          </p:nvSpPr>
          <p:spPr bwMode="auto">
            <a:xfrm>
              <a:off x="3152776" y="2155826"/>
              <a:ext cx="111125" cy="131763"/>
            </a:xfrm>
            <a:custGeom>
              <a:avLst/>
              <a:gdLst>
                <a:gd name="T0" fmla="*/ 0 w 182"/>
                <a:gd name="T1" fmla="*/ 116 h 216"/>
                <a:gd name="T2" fmla="*/ 15 w 182"/>
                <a:gd name="T3" fmla="*/ 138 h 216"/>
                <a:gd name="T4" fmla="*/ 16 w 182"/>
                <a:gd name="T5" fmla="*/ 139 h 216"/>
                <a:gd name="T6" fmla="*/ 92 w 182"/>
                <a:gd name="T7" fmla="*/ 216 h 216"/>
                <a:gd name="T8" fmla="*/ 165 w 182"/>
                <a:gd name="T9" fmla="*/ 139 h 216"/>
                <a:gd name="T10" fmla="*/ 166 w 182"/>
                <a:gd name="T11" fmla="*/ 137 h 216"/>
                <a:gd name="T12" fmla="*/ 180 w 182"/>
                <a:gd name="T13" fmla="*/ 115 h 216"/>
                <a:gd name="T14" fmla="*/ 169 w 182"/>
                <a:gd name="T15" fmla="*/ 96 h 216"/>
                <a:gd name="T16" fmla="*/ 169 w 182"/>
                <a:gd name="T17" fmla="*/ 94 h 216"/>
                <a:gd name="T18" fmla="*/ 95 w 182"/>
                <a:gd name="T19" fmla="*/ 0 h 216"/>
                <a:gd name="T20" fmla="*/ 14 w 182"/>
                <a:gd name="T21" fmla="*/ 94 h 216"/>
                <a:gd name="T22" fmla="*/ 0 w 182"/>
                <a:gd name="T23" fmla="*/ 116 h 216"/>
                <a:gd name="T24" fmla="*/ 56 w 182"/>
                <a:gd name="T25" fmla="*/ 57 h 216"/>
                <a:gd name="T26" fmla="*/ 163 w 182"/>
                <a:gd name="T27" fmla="*/ 98 h 216"/>
                <a:gd name="T28" fmla="*/ 58 w 182"/>
                <a:gd name="T29" fmla="*/ 75 h 216"/>
                <a:gd name="T30" fmla="*/ 22 w 182"/>
                <a:gd name="T31" fmla="*/ 99 h 216"/>
                <a:gd name="T32" fmla="*/ 56 w 182"/>
                <a:gd name="T33" fmla="*/ 5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2" h="216">
                  <a:moveTo>
                    <a:pt x="0" y="116"/>
                  </a:moveTo>
                  <a:cubicBezTo>
                    <a:pt x="0" y="127"/>
                    <a:pt x="6" y="136"/>
                    <a:pt x="15" y="138"/>
                  </a:cubicBezTo>
                  <a:cubicBezTo>
                    <a:pt x="15" y="138"/>
                    <a:pt x="15" y="139"/>
                    <a:pt x="16" y="139"/>
                  </a:cubicBezTo>
                  <a:cubicBezTo>
                    <a:pt x="20" y="170"/>
                    <a:pt x="56" y="216"/>
                    <a:pt x="92" y="216"/>
                  </a:cubicBezTo>
                  <a:cubicBezTo>
                    <a:pt x="126" y="215"/>
                    <a:pt x="159" y="168"/>
                    <a:pt x="165" y="139"/>
                  </a:cubicBezTo>
                  <a:cubicBezTo>
                    <a:pt x="165" y="139"/>
                    <a:pt x="165" y="138"/>
                    <a:pt x="166" y="137"/>
                  </a:cubicBezTo>
                  <a:cubicBezTo>
                    <a:pt x="174" y="135"/>
                    <a:pt x="180" y="125"/>
                    <a:pt x="180" y="115"/>
                  </a:cubicBezTo>
                  <a:cubicBezTo>
                    <a:pt x="180" y="108"/>
                    <a:pt x="175" y="100"/>
                    <a:pt x="169" y="96"/>
                  </a:cubicBezTo>
                  <a:cubicBezTo>
                    <a:pt x="169" y="95"/>
                    <a:pt x="169" y="94"/>
                    <a:pt x="169" y="94"/>
                  </a:cubicBezTo>
                  <a:cubicBezTo>
                    <a:pt x="182" y="28"/>
                    <a:pt x="141" y="0"/>
                    <a:pt x="95" y="0"/>
                  </a:cubicBezTo>
                  <a:cubicBezTo>
                    <a:pt x="50" y="0"/>
                    <a:pt x="4" y="27"/>
                    <a:pt x="14" y="94"/>
                  </a:cubicBezTo>
                  <a:cubicBezTo>
                    <a:pt x="6" y="97"/>
                    <a:pt x="0" y="107"/>
                    <a:pt x="0" y="116"/>
                  </a:cubicBezTo>
                  <a:close/>
                  <a:moveTo>
                    <a:pt x="56" y="57"/>
                  </a:moveTo>
                  <a:cubicBezTo>
                    <a:pt x="78" y="92"/>
                    <a:pt x="106" y="101"/>
                    <a:pt x="163" y="98"/>
                  </a:cubicBezTo>
                  <a:cubicBezTo>
                    <a:pt x="105" y="111"/>
                    <a:pt x="73" y="108"/>
                    <a:pt x="58" y="75"/>
                  </a:cubicBezTo>
                  <a:cubicBezTo>
                    <a:pt x="52" y="102"/>
                    <a:pt x="42" y="104"/>
                    <a:pt x="22" y="99"/>
                  </a:cubicBezTo>
                  <a:cubicBezTo>
                    <a:pt x="42" y="98"/>
                    <a:pt x="42" y="92"/>
                    <a:pt x="5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129" name="Freeform 59">
              <a:extLst>
                <a:ext uri="{FF2B5EF4-FFF2-40B4-BE49-F238E27FC236}">
                  <a16:creationId xmlns:a16="http://schemas.microsoft.com/office/drawing/2014/main" id="{89A51964-2EBD-4E5C-8282-C7ADD614B224}"/>
                </a:ext>
              </a:extLst>
            </p:cNvPr>
            <p:cNvSpPr>
              <a:spLocks/>
            </p:cNvSpPr>
            <p:nvPr/>
          </p:nvSpPr>
          <p:spPr bwMode="auto">
            <a:xfrm>
              <a:off x="3017838" y="2297113"/>
              <a:ext cx="377825" cy="531813"/>
            </a:xfrm>
            <a:custGeom>
              <a:avLst/>
              <a:gdLst>
                <a:gd name="T0" fmla="*/ 580 w 620"/>
                <a:gd name="T1" fmla="*/ 19 h 873"/>
                <a:gd name="T2" fmla="*/ 536 w 620"/>
                <a:gd name="T3" fmla="*/ 43 h 873"/>
                <a:gd name="T4" fmla="*/ 529 w 620"/>
                <a:gd name="T5" fmla="*/ 50 h 873"/>
                <a:gd name="T6" fmla="*/ 476 w 620"/>
                <a:gd name="T7" fmla="*/ 125 h 873"/>
                <a:gd name="T8" fmla="*/ 429 w 620"/>
                <a:gd name="T9" fmla="*/ 58 h 873"/>
                <a:gd name="T10" fmla="*/ 423 w 620"/>
                <a:gd name="T11" fmla="*/ 50 h 873"/>
                <a:gd name="T12" fmla="*/ 421 w 620"/>
                <a:gd name="T13" fmla="*/ 47 h 873"/>
                <a:gd name="T14" fmla="*/ 415 w 620"/>
                <a:gd name="T15" fmla="*/ 40 h 873"/>
                <a:gd name="T16" fmla="*/ 360 w 620"/>
                <a:gd name="T17" fmla="*/ 0 h 873"/>
                <a:gd name="T18" fmla="*/ 332 w 620"/>
                <a:gd name="T19" fmla="*/ 140 h 873"/>
                <a:gd name="T20" fmla="*/ 314 w 620"/>
                <a:gd name="T21" fmla="*/ 40 h 873"/>
                <a:gd name="T22" fmla="*/ 327 w 620"/>
                <a:gd name="T23" fmla="*/ 29 h 873"/>
                <a:gd name="T24" fmla="*/ 311 w 620"/>
                <a:gd name="T25" fmla="*/ 1 h 873"/>
                <a:gd name="T26" fmla="*/ 295 w 620"/>
                <a:gd name="T27" fmla="*/ 28 h 873"/>
                <a:gd name="T28" fmla="*/ 308 w 620"/>
                <a:gd name="T29" fmla="*/ 40 h 873"/>
                <a:gd name="T30" fmla="*/ 291 w 620"/>
                <a:gd name="T31" fmla="*/ 139 h 873"/>
                <a:gd name="T32" fmla="*/ 258 w 620"/>
                <a:gd name="T33" fmla="*/ 0 h 873"/>
                <a:gd name="T34" fmla="*/ 206 w 620"/>
                <a:gd name="T35" fmla="*/ 40 h 873"/>
                <a:gd name="T36" fmla="*/ 199 w 620"/>
                <a:gd name="T37" fmla="*/ 47 h 873"/>
                <a:gd name="T38" fmla="*/ 144 w 620"/>
                <a:gd name="T39" fmla="*/ 125 h 873"/>
                <a:gd name="T40" fmla="*/ 91 w 620"/>
                <a:gd name="T41" fmla="*/ 50 h 873"/>
                <a:gd name="T42" fmla="*/ 84 w 620"/>
                <a:gd name="T43" fmla="*/ 43 h 873"/>
                <a:gd name="T44" fmla="*/ 39 w 620"/>
                <a:gd name="T45" fmla="*/ 20 h 873"/>
                <a:gd name="T46" fmla="*/ 7 w 620"/>
                <a:gd name="T47" fmla="*/ 27 h 873"/>
                <a:gd name="T48" fmla="*/ 13 w 620"/>
                <a:gd name="T49" fmla="*/ 61 h 873"/>
                <a:gd name="T50" fmla="*/ 46 w 620"/>
                <a:gd name="T51" fmla="*/ 95 h 873"/>
                <a:gd name="T52" fmla="*/ 121 w 620"/>
                <a:gd name="T53" fmla="*/ 199 h 873"/>
                <a:gd name="T54" fmla="*/ 145 w 620"/>
                <a:gd name="T55" fmla="*/ 211 h 873"/>
                <a:gd name="T56" fmla="*/ 145 w 620"/>
                <a:gd name="T57" fmla="*/ 211 h 873"/>
                <a:gd name="T58" fmla="*/ 169 w 620"/>
                <a:gd name="T59" fmla="*/ 199 h 873"/>
                <a:gd name="T60" fmla="*/ 191 w 620"/>
                <a:gd name="T61" fmla="*/ 168 h 873"/>
                <a:gd name="T62" fmla="*/ 228 w 620"/>
                <a:gd name="T63" fmla="*/ 838 h 873"/>
                <a:gd name="T64" fmla="*/ 255 w 620"/>
                <a:gd name="T65" fmla="*/ 873 h 873"/>
                <a:gd name="T66" fmla="*/ 282 w 620"/>
                <a:gd name="T67" fmla="*/ 840 h 873"/>
                <a:gd name="T68" fmla="*/ 308 w 620"/>
                <a:gd name="T69" fmla="*/ 491 h 873"/>
                <a:gd name="T70" fmla="*/ 329 w 620"/>
                <a:gd name="T71" fmla="*/ 491 h 873"/>
                <a:gd name="T72" fmla="*/ 355 w 620"/>
                <a:gd name="T73" fmla="*/ 842 h 873"/>
                <a:gd name="T74" fmla="*/ 382 w 620"/>
                <a:gd name="T75" fmla="*/ 873 h 873"/>
                <a:gd name="T76" fmla="*/ 409 w 620"/>
                <a:gd name="T77" fmla="*/ 839 h 873"/>
                <a:gd name="T78" fmla="*/ 433 w 620"/>
                <a:gd name="T79" fmla="*/ 174 h 873"/>
                <a:gd name="T80" fmla="*/ 451 w 620"/>
                <a:gd name="T81" fmla="*/ 199 h 873"/>
                <a:gd name="T82" fmla="*/ 475 w 620"/>
                <a:gd name="T83" fmla="*/ 211 h 873"/>
                <a:gd name="T84" fmla="*/ 475 w 620"/>
                <a:gd name="T85" fmla="*/ 211 h 873"/>
                <a:gd name="T86" fmla="*/ 499 w 620"/>
                <a:gd name="T87" fmla="*/ 199 h 873"/>
                <a:gd name="T88" fmla="*/ 578 w 620"/>
                <a:gd name="T89" fmla="*/ 82 h 873"/>
                <a:gd name="T90" fmla="*/ 606 w 620"/>
                <a:gd name="T91" fmla="*/ 62 h 873"/>
                <a:gd name="T92" fmla="*/ 613 w 620"/>
                <a:gd name="T93" fmla="*/ 26 h 873"/>
                <a:gd name="T94" fmla="*/ 580 w 620"/>
                <a:gd name="T95" fmla="*/ 19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0" h="873">
                  <a:moveTo>
                    <a:pt x="580" y="19"/>
                  </a:moveTo>
                  <a:cubicBezTo>
                    <a:pt x="536" y="43"/>
                    <a:pt x="536" y="43"/>
                    <a:pt x="536" y="43"/>
                  </a:cubicBezTo>
                  <a:cubicBezTo>
                    <a:pt x="533" y="45"/>
                    <a:pt x="531" y="48"/>
                    <a:pt x="529" y="50"/>
                  </a:cubicBezTo>
                  <a:cubicBezTo>
                    <a:pt x="476" y="125"/>
                    <a:pt x="476" y="125"/>
                    <a:pt x="476" y="125"/>
                  </a:cubicBezTo>
                  <a:cubicBezTo>
                    <a:pt x="429" y="58"/>
                    <a:pt x="429" y="58"/>
                    <a:pt x="429" y="58"/>
                  </a:cubicBezTo>
                  <a:cubicBezTo>
                    <a:pt x="427" y="55"/>
                    <a:pt x="425" y="53"/>
                    <a:pt x="423" y="50"/>
                  </a:cubicBezTo>
                  <a:cubicBezTo>
                    <a:pt x="421" y="47"/>
                    <a:pt x="421" y="47"/>
                    <a:pt x="421" y="47"/>
                  </a:cubicBezTo>
                  <a:cubicBezTo>
                    <a:pt x="419" y="44"/>
                    <a:pt x="417" y="42"/>
                    <a:pt x="415" y="40"/>
                  </a:cubicBezTo>
                  <a:cubicBezTo>
                    <a:pt x="399" y="24"/>
                    <a:pt x="378" y="10"/>
                    <a:pt x="360" y="0"/>
                  </a:cubicBezTo>
                  <a:cubicBezTo>
                    <a:pt x="332" y="140"/>
                    <a:pt x="332" y="140"/>
                    <a:pt x="332" y="140"/>
                  </a:cubicBezTo>
                  <a:cubicBezTo>
                    <a:pt x="328" y="110"/>
                    <a:pt x="314" y="40"/>
                    <a:pt x="314" y="40"/>
                  </a:cubicBezTo>
                  <a:cubicBezTo>
                    <a:pt x="327" y="29"/>
                    <a:pt x="327" y="29"/>
                    <a:pt x="327" y="29"/>
                  </a:cubicBezTo>
                  <a:cubicBezTo>
                    <a:pt x="327" y="16"/>
                    <a:pt x="311" y="1"/>
                    <a:pt x="311" y="1"/>
                  </a:cubicBezTo>
                  <a:cubicBezTo>
                    <a:pt x="311" y="1"/>
                    <a:pt x="295" y="14"/>
                    <a:pt x="295" y="28"/>
                  </a:cubicBezTo>
                  <a:cubicBezTo>
                    <a:pt x="308" y="40"/>
                    <a:pt x="308" y="40"/>
                    <a:pt x="308" y="40"/>
                  </a:cubicBezTo>
                  <a:cubicBezTo>
                    <a:pt x="308" y="40"/>
                    <a:pt x="295" y="108"/>
                    <a:pt x="291" y="139"/>
                  </a:cubicBezTo>
                  <a:cubicBezTo>
                    <a:pt x="258" y="0"/>
                    <a:pt x="258" y="0"/>
                    <a:pt x="258" y="0"/>
                  </a:cubicBezTo>
                  <a:cubicBezTo>
                    <a:pt x="240" y="10"/>
                    <a:pt x="220" y="24"/>
                    <a:pt x="206" y="40"/>
                  </a:cubicBezTo>
                  <a:cubicBezTo>
                    <a:pt x="203" y="42"/>
                    <a:pt x="201" y="44"/>
                    <a:pt x="199" y="47"/>
                  </a:cubicBezTo>
                  <a:cubicBezTo>
                    <a:pt x="144" y="125"/>
                    <a:pt x="144" y="125"/>
                    <a:pt x="144" y="125"/>
                  </a:cubicBezTo>
                  <a:cubicBezTo>
                    <a:pt x="91" y="50"/>
                    <a:pt x="91" y="50"/>
                    <a:pt x="91" y="50"/>
                  </a:cubicBezTo>
                  <a:cubicBezTo>
                    <a:pt x="89" y="48"/>
                    <a:pt x="87" y="45"/>
                    <a:pt x="84" y="43"/>
                  </a:cubicBezTo>
                  <a:cubicBezTo>
                    <a:pt x="39" y="20"/>
                    <a:pt x="39" y="20"/>
                    <a:pt x="39" y="20"/>
                  </a:cubicBezTo>
                  <a:cubicBezTo>
                    <a:pt x="29" y="12"/>
                    <a:pt x="14" y="15"/>
                    <a:pt x="7" y="27"/>
                  </a:cubicBezTo>
                  <a:cubicBezTo>
                    <a:pt x="0" y="38"/>
                    <a:pt x="3" y="53"/>
                    <a:pt x="13" y="61"/>
                  </a:cubicBezTo>
                  <a:cubicBezTo>
                    <a:pt x="46" y="95"/>
                    <a:pt x="46" y="95"/>
                    <a:pt x="46" y="95"/>
                  </a:cubicBezTo>
                  <a:cubicBezTo>
                    <a:pt x="121" y="199"/>
                    <a:pt x="121" y="199"/>
                    <a:pt x="121" y="199"/>
                  </a:cubicBezTo>
                  <a:cubicBezTo>
                    <a:pt x="126" y="207"/>
                    <a:pt x="135" y="211"/>
                    <a:pt x="145" y="211"/>
                  </a:cubicBezTo>
                  <a:cubicBezTo>
                    <a:pt x="145" y="211"/>
                    <a:pt x="145" y="211"/>
                    <a:pt x="145" y="211"/>
                  </a:cubicBezTo>
                  <a:cubicBezTo>
                    <a:pt x="154" y="211"/>
                    <a:pt x="163" y="207"/>
                    <a:pt x="169" y="199"/>
                  </a:cubicBezTo>
                  <a:cubicBezTo>
                    <a:pt x="191" y="168"/>
                    <a:pt x="191" y="168"/>
                    <a:pt x="191" y="168"/>
                  </a:cubicBezTo>
                  <a:cubicBezTo>
                    <a:pt x="228" y="838"/>
                    <a:pt x="228" y="838"/>
                    <a:pt x="228" y="838"/>
                  </a:cubicBezTo>
                  <a:cubicBezTo>
                    <a:pt x="228" y="838"/>
                    <a:pt x="229" y="873"/>
                    <a:pt x="255" y="873"/>
                  </a:cubicBezTo>
                  <a:cubicBezTo>
                    <a:pt x="282" y="873"/>
                    <a:pt x="282" y="840"/>
                    <a:pt x="282" y="840"/>
                  </a:cubicBezTo>
                  <a:cubicBezTo>
                    <a:pt x="308" y="491"/>
                    <a:pt x="308" y="491"/>
                    <a:pt x="308" y="491"/>
                  </a:cubicBezTo>
                  <a:cubicBezTo>
                    <a:pt x="329" y="491"/>
                    <a:pt x="329" y="491"/>
                    <a:pt x="329" y="491"/>
                  </a:cubicBezTo>
                  <a:cubicBezTo>
                    <a:pt x="329" y="491"/>
                    <a:pt x="354" y="834"/>
                    <a:pt x="355" y="842"/>
                  </a:cubicBezTo>
                  <a:cubicBezTo>
                    <a:pt x="356" y="850"/>
                    <a:pt x="359" y="873"/>
                    <a:pt x="382" y="873"/>
                  </a:cubicBezTo>
                  <a:cubicBezTo>
                    <a:pt x="404" y="873"/>
                    <a:pt x="408" y="859"/>
                    <a:pt x="409" y="839"/>
                  </a:cubicBezTo>
                  <a:cubicBezTo>
                    <a:pt x="411" y="824"/>
                    <a:pt x="427" y="324"/>
                    <a:pt x="433" y="174"/>
                  </a:cubicBezTo>
                  <a:cubicBezTo>
                    <a:pt x="451" y="199"/>
                    <a:pt x="451" y="199"/>
                    <a:pt x="451" y="199"/>
                  </a:cubicBezTo>
                  <a:cubicBezTo>
                    <a:pt x="457" y="207"/>
                    <a:pt x="466" y="211"/>
                    <a:pt x="475" y="211"/>
                  </a:cubicBezTo>
                  <a:cubicBezTo>
                    <a:pt x="475" y="211"/>
                    <a:pt x="475" y="211"/>
                    <a:pt x="475" y="211"/>
                  </a:cubicBezTo>
                  <a:cubicBezTo>
                    <a:pt x="485" y="211"/>
                    <a:pt x="494" y="207"/>
                    <a:pt x="499" y="199"/>
                  </a:cubicBezTo>
                  <a:cubicBezTo>
                    <a:pt x="578" y="82"/>
                    <a:pt x="578" y="82"/>
                    <a:pt x="578" y="82"/>
                  </a:cubicBezTo>
                  <a:cubicBezTo>
                    <a:pt x="606" y="62"/>
                    <a:pt x="606" y="62"/>
                    <a:pt x="606" y="62"/>
                  </a:cubicBezTo>
                  <a:cubicBezTo>
                    <a:pt x="617" y="54"/>
                    <a:pt x="620" y="38"/>
                    <a:pt x="613" y="26"/>
                  </a:cubicBezTo>
                  <a:cubicBezTo>
                    <a:pt x="605" y="14"/>
                    <a:pt x="591" y="11"/>
                    <a:pt x="58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130" name="Freeform 60">
              <a:extLst>
                <a:ext uri="{FF2B5EF4-FFF2-40B4-BE49-F238E27FC236}">
                  <a16:creationId xmlns:a16="http://schemas.microsoft.com/office/drawing/2014/main" id="{79BF917B-1E25-40BE-97A4-3BDD0067743B}"/>
                </a:ext>
              </a:extLst>
            </p:cNvPr>
            <p:cNvSpPr>
              <a:spLocks/>
            </p:cNvSpPr>
            <p:nvPr/>
          </p:nvSpPr>
          <p:spPr bwMode="auto">
            <a:xfrm>
              <a:off x="3292476" y="2036763"/>
              <a:ext cx="182563" cy="163513"/>
            </a:xfrm>
            <a:custGeom>
              <a:avLst/>
              <a:gdLst>
                <a:gd name="T0" fmla="*/ 51 w 300"/>
                <a:gd name="T1" fmla="*/ 246 h 268"/>
                <a:gd name="T2" fmla="*/ 72 w 300"/>
                <a:gd name="T3" fmla="*/ 252 h 268"/>
                <a:gd name="T4" fmla="*/ 260 w 300"/>
                <a:gd name="T5" fmla="*/ 252 h 268"/>
                <a:gd name="T6" fmla="*/ 300 w 300"/>
                <a:gd name="T7" fmla="*/ 212 h 268"/>
                <a:gd name="T8" fmla="*/ 300 w 300"/>
                <a:gd name="T9" fmla="*/ 40 h 268"/>
                <a:gd name="T10" fmla="*/ 260 w 300"/>
                <a:gd name="T11" fmla="*/ 0 h 268"/>
                <a:gd name="T12" fmla="*/ 72 w 300"/>
                <a:gd name="T13" fmla="*/ 0 h 268"/>
                <a:gd name="T14" fmla="*/ 32 w 300"/>
                <a:gd name="T15" fmla="*/ 40 h 268"/>
                <a:gd name="T16" fmla="*/ 32 w 300"/>
                <a:gd name="T17" fmla="*/ 212 h 268"/>
                <a:gd name="T18" fmla="*/ 32 w 300"/>
                <a:gd name="T19" fmla="*/ 215 h 268"/>
                <a:gd name="T20" fmla="*/ 0 w 300"/>
                <a:gd name="T21" fmla="*/ 268 h 268"/>
                <a:gd name="T22" fmla="*/ 51 w 300"/>
                <a:gd name="T23" fmla="*/ 246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0" h="268">
                  <a:moveTo>
                    <a:pt x="51" y="246"/>
                  </a:moveTo>
                  <a:cubicBezTo>
                    <a:pt x="57" y="250"/>
                    <a:pt x="64" y="252"/>
                    <a:pt x="72" y="252"/>
                  </a:cubicBezTo>
                  <a:cubicBezTo>
                    <a:pt x="260" y="252"/>
                    <a:pt x="260" y="252"/>
                    <a:pt x="260" y="252"/>
                  </a:cubicBezTo>
                  <a:cubicBezTo>
                    <a:pt x="282" y="252"/>
                    <a:pt x="300" y="234"/>
                    <a:pt x="300" y="212"/>
                  </a:cubicBezTo>
                  <a:cubicBezTo>
                    <a:pt x="300" y="40"/>
                    <a:pt x="300" y="40"/>
                    <a:pt x="300" y="40"/>
                  </a:cubicBezTo>
                  <a:cubicBezTo>
                    <a:pt x="300" y="18"/>
                    <a:pt x="282" y="0"/>
                    <a:pt x="260" y="0"/>
                  </a:cubicBezTo>
                  <a:cubicBezTo>
                    <a:pt x="72" y="0"/>
                    <a:pt x="72" y="0"/>
                    <a:pt x="72" y="0"/>
                  </a:cubicBezTo>
                  <a:cubicBezTo>
                    <a:pt x="50" y="0"/>
                    <a:pt x="32" y="18"/>
                    <a:pt x="32" y="40"/>
                  </a:cubicBezTo>
                  <a:cubicBezTo>
                    <a:pt x="32" y="212"/>
                    <a:pt x="32" y="212"/>
                    <a:pt x="32" y="212"/>
                  </a:cubicBezTo>
                  <a:cubicBezTo>
                    <a:pt x="32" y="213"/>
                    <a:pt x="32" y="214"/>
                    <a:pt x="32" y="215"/>
                  </a:cubicBezTo>
                  <a:cubicBezTo>
                    <a:pt x="0" y="268"/>
                    <a:pt x="0" y="268"/>
                    <a:pt x="0" y="268"/>
                  </a:cubicBezTo>
                  <a:lnTo>
                    <a:pt x="51"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131" name="Freeform 61">
              <a:extLst>
                <a:ext uri="{FF2B5EF4-FFF2-40B4-BE49-F238E27FC236}">
                  <a16:creationId xmlns:a16="http://schemas.microsoft.com/office/drawing/2014/main" id="{1A1573FA-11D3-476E-B3F5-9251D36E40B3}"/>
                </a:ext>
              </a:extLst>
            </p:cNvPr>
            <p:cNvSpPr>
              <a:spLocks/>
            </p:cNvSpPr>
            <p:nvPr/>
          </p:nvSpPr>
          <p:spPr bwMode="auto">
            <a:xfrm>
              <a:off x="3132138" y="1965326"/>
              <a:ext cx="150813" cy="150813"/>
            </a:xfrm>
            <a:custGeom>
              <a:avLst/>
              <a:gdLst>
                <a:gd name="T0" fmla="*/ 31 w 248"/>
                <a:gd name="T1" fmla="*/ 200 h 247"/>
                <a:gd name="T2" fmla="*/ 104 w 248"/>
                <a:gd name="T3" fmla="*/ 200 h 247"/>
                <a:gd name="T4" fmla="*/ 118 w 248"/>
                <a:gd name="T5" fmla="*/ 247 h 247"/>
                <a:gd name="T6" fmla="*/ 135 w 248"/>
                <a:gd name="T7" fmla="*/ 200 h 247"/>
                <a:gd name="T8" fmla="*/ 217 w 248"/>
                <a:gd name="T9" fmla="*/ 200 h 247"/>
                <a:gd name="T10" fmla="*/ 248 w 248"/>
                <a:gd name="T11" fmla="*/ 169 h 247"/>
                <a:gd name="T12" fmla="*/ 248 w 248"/>
                <a:gd name="T13" fmla="*/ 31 h 247"/>
                <a:gd name="T14" fmla="*/ 217 w 248"/>
                <a:gd name="T15" fmla="*/ 0 h 247"/>
                <a:gd name="T16" fmla="*/ 31 w 248"/>
                <a:gd name="T17" fmla="*/ 0 h 247"/>
                <a:gd name="T18" fmla="*/ 0 w 248"/>
                <a:gd name="T19" fmla="*/ 31 h 247"/>
                <a:gd name="T20" fmla="*/ 0 w 248"/>
                <a:gd name="T21" fmla="*/ 169 h 247"/>
                <a:gd name="T22" fmla="*/ 31 w 248"/>
                <a:gd name="T23" fmla="*/ 20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8" h="247">
                  <a:moveTo>
                    <a:pt x="31" y="200"/>
                  </a:moveTo>
                  <a:cubicBezTo>
                    <a:pt x="104" y="200"/>
                    <a:pt x="104" y="200"/>
                    <a:pt x="104" y="200"/>
                  </a:cubicBezTo>
                  <a:cubicBezTo>
                    <a:pt x="118" y="247"/>
                    <a:pt x="118" y="247"/>
                    <a:pt x="118" y="247"/>
                  </a:cubicBezTo>
                  <a:cubicBezTo>
                    <a:pt x="135" y="200"/>
                    <a:pt x="135" y="200"/>
                    <a:pt x="135" y="200"/>
                  </a:cubicBezTo>
                  <a:cubicBezTo>
                    <a:pt x="217" y="200"/>
                    <a:pt x="217" y="200"/>
                    <a:pt x="217" y="200"/>
                  </a:cubicBezTo>
                  <a:cubicBezTo>
                    <a:pt x="234" y="200"/>
                    <a:pt x="248" y="186"/>
                    <a:pt x="248" y="169"/>
                  </a:cubicBezTo>
                  <a:cubicBezTo>
                    <a:pt x="248" y="31"/>
                    <a:pt x="248" y="31"/>
                    <a:pt x="248" y="31"/>
                  </a:cubicBezTo>
                  <a:cubicBezTo>
                    <a:pt x="248" y="14"/>
                    <a:pt x="234" y="0"/>
                    <a:pt x="217" y="0"/>
                  </a:cubicBezTo>
                  <a:cubicBezTo>
                    <a:pt x="31" y="0"/>
                    <a:pt x="31" y="0"/>
                    <a:pt x="31" y="0"/>
                  </a:cubicBezTo>
                  <a:cubicBezTo>
                    <a:pt x="14" y="0"/>
                    <a:pt x="0" y="14"/>
                    <a:pt x="0" y="31"/>
                  </a:cubicBezTo>
                  <a:cubicBezTo>
                    <a:pt x="0" y="169"/>
                    <a:pt x="0" y="169"/>
                    <a:pt x="0" y="169"/>
                  </a:cubicBezTo>
                  <a:cubicBezTo>
                    <a:pt x="0" y="186"/>
                    <a:pt x="14" y="200"/>
                    <a:pt x="31"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132" name="Freeform 62">
              <a:extLst>
                <a:ext uri="{FF2B5EF4-FFF2-40B4-BE49-F238E27FC236}">
                  <a16:creationId xmlns:a16="http://schemas.microsoft.com/office/drawing/2014/main" id="{0D450BF7-298C-48BC-A7A0-4B203AD20C1C}"/>
                </a:ext>
              </a:extLst>
            </p:cNvPr>
            <p:cNvSpPr>
              <a:spLocks/>
            </p:cNvSpPr>
            <p:nvPr/>
          </p:nvSpPr>
          <p:spPr bwMode="auto">
            <a:xfrm>
              <a:off x="3392488" y="2211388"/>
              <a:ext cx="195263" cy="127000"/>
            </a:xfrm>
            <a:custGeom>
              <a:avLst/>
              <a:gdLst>
                <a:gd name="T0" fmla="*/ 288 w 320"/>
                <a:gd name="T1" fmla="*/ 0 h 208"/>
                <a:gd name="T2" fmla="*/ 96 w 320"/>
                <a:gd name="T3" fmla="*/ 0 h 208"/>
                <a:gd name="T4" fmla="*/ 64 w 320"/>
                <a:gd name="T5" fmla="*/ 32 h 208"/>
                <a:gd name="T6" fmla="*/ 64 w 320"/>
                <a:gd name="T7" fmla="*/ 77 h 208"/>
                <a:gd name="T8" fmla="*/ 0 w 320"/>
                <a:gd name="T9" fmla="*/ 88 h 208"/>
                <a:gd name="T10" fmla="*/ 64 w 320"/>
                <a:gd name="T11" fmla="*/ 119 h 208"/>
                <a:gd name="T12" fmla="*/ 64 w 320"/>
                <a:gd name="T13" fmla="*/ 176 h 208"/>
                <a:gd name="T14" fmla="*/ 96 w 320"/>
                <a:gd name="T15" fmla="*/ 208 h 208"/>
                <a:gd name="T16" fmla="*/ 288 w 320"/>
                <a:gd name="T17" fmla="*/ 208 h 208"/>
                <a:gd name="T18" fmla="*/ 320 w 320"/>
                <a:gd name="T19" fmla="*/ 176 h 208"/>
                <a:gd name="T20" fmla="*/ 320 w 320"/>
                <a:gd name="T21" fmla="*/ 32 h 208"/>
                <a:gd name="T22" fmla="*/ 288 w 320"/>
                <a:gd name="T23"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08">
                  <a:moveTo>
                    <a:pt x="288" y="0"/>
                  </a:moveTo>
                  <a:cubicBezTo>
                    <a:pt x="96" y="0"/>
                    <a:pt x="96" y="0"/>
                    <a:pt x="96" y="0"/>
                  </a:cubicBezTo>
                  <a:cubicBezTo>
                    <a:pt x="78" y="0"/>
                    <a:pt x="64" y="14"/>
                    <a:pt x="64" y="32"/>
                  </a:cubicBezTo>
                  <a:cubicBezTo>
                    <a:pt x="64" y="77"/>
                    <a:pt x="64" y="77"/>
                    <a:pt x="64" y="77"/>
                  </a:cubicBezTo>
                  <a:cubicBezTo>
                    <a:pt x="0" y="88"/>
                    <a:pt x="0" y="88"/>
                    <a:pt x="0" y="88"/>
                  </a:cubicBezTo>
                  <a:cubicBezTo>
                    <a:pt x="64" y="119"/>
                    <a:pt x="64" y="119"/>
                    <a:pt x="64" y="119"/>
                  </a:cubicBezTo>
                  <a:cubicBezTo>
                    <a:pt x="64" y="176"/>
                    <a:pt x="64" y="176"/>
                    <a:pt x="64" y="176"/>
                  </a:cubicBezTo>
                  <a:cubicBezTo>
                    <a:pt x="64" y="194"/>
                    <a:pt x="78" y="208"/>
                    <a:pt x="96" y="208"/>
                  </a:cubicBezTo>
                  <a:cubicBezTo>
                    <a:pt x="288" y="208"/>
                    <a:pt x="288" y="208"/>
                    <a:pt x="288" y="208"/>
                  </a:cubicBezTo>
                  <a:cubicBezTo>
                    <a:pt x="306" y="208"/>
                    <a:pt x="320" y="194"/>
                    <a:pt x="320" y="176"/>
                  </a:cubicBezTo>
                  <a:cubicBezTo>
                    <a:pt x="320" y="32"/>
                    <a:pt x="320" y="32"/>
                    <a:pt x="320" y="32"/>
                  </a:cubicBezTo>
                  <a:cubicBezTo>
                    <a:pt x="320" y="14"/>
                    <a:pt x="306" y="0"/>
                    <a:pt x="28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133" name="Freeform 63">
              <a:extLst>
                <a:ext uri="{FF2B5EF4-FFF2-40B4-BE49-F238E27FC236}">
                  <a16:creationId xmlns:a16="http://schemas.microsoft.com/office/drawing/2014/main" id="{24EB29CA-4540-4368-B64C-225530A80E67}"/>
                </a:ext>
              </a:extLst>
            </p:cNvPr>
            <p:cNvSpPr>
              <a:spLocks/>
            </p:cNvSpPr>
            <p:nvPr/>
          </p:nvSpPr>
          <p:spPr bwMode="auto">
            <a:xfrm>
              <a:off x="2830513" y="2173288"/>
              <a:ext cx="206375" cy="133350"/>
            </a:xfrm>
            <a:custGeom>
              <a:avLst/>
              <a:gdLst>
                <a:gd name="T0" fmla="*/ 276 w 340"/>
                <a:gd name="T1" fmla="*/ 122 h 220"/>
                <a:gd name="T2" fmla="*/ 276 w 340"/>
                <a:gd name="T3" fmla="*/ 35 h 220"/>
                <a:gd name="T4" fmla="*/ 241 w 340"/>
                <a:gd name="T5" fmla="*/ 0 h 220"/>
                <a:gd name="T6" fmla="*/ 35 w 340"/>
                <a:gd name="T7" fmla="*/ 0 h 220"/>
                <a:gd name="T8" fmla="*/ 0 w 340"/>
                <a:gd name="T9" fmla="*/ 35 h 220"/>
                <a:gd name="T10" fmla="*/ 0 w 340"/>
                <a:gd name="T11" fmla="*/ 185 h 220"/>
                <a:gd name="T12" fmla="*/ 35 w 340"/>
                <a:gd name="T13" fmla="*/ 220 h 220"/>
                <a:gd name="T14" fmla="*/ 241 w 340"/>
                <a:gd name="T15" fmla="*/ 220 h 220"/>
                <a:gd name="T16" fmla="*/ 276 w 340"/>
                <a:gd name="T17" fmla="*/ 185 h 220"/>
                <a:gd name="T18" fmla="*/ 276 w 340"/>
                <a:gd name="T19" fmla="*/ 163 h 220"/>
                <a:gd name="T20" fmla="*/ 340 w 340"/>
                <a:gd name="T21" fmla="*/ 144 h 220"/>
                <a:gd name="T22" fmla="*/ 276 w 340"/>
                <a:gd name="T23" fmla="*/ 122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 h="220">
                  <a:moveTo>
                    <a:pt x="276" y="122"/>
                  </a:moveTo>
                  <a:cubicBezTo>
                    <a:pt x="276" y="35"/>
                    <a:pt x="276" y="35"/>
                    <a:pt x="276" y="35"/>
                  </a:cubicBezTo>
                  <a:cubicBezTo>
                    <a:pt x="276" y="16"/>
                    <a:pt x="260" y="0"/>
                    <a:pt x="241" y="0"/>
                  </a:cubicBezTo>
                  <a:cubicBezTo>
                    <a:pt x="35" y="0"/>
                    <a:pt x="35" y="0"/>
                    <a:pt x="35" y="0"/>
                  </a:cubicBezTo>
                  <a:cubicBezTo>
                    <a:pt x="16" y="0"/>
                    <a:pt x="0" y="16"/>
                    <a:pt x="0" y="35"/>
                  </a:cubicBezTo>
                  <a:cubicBezTo>
                    <a:pt x="0" y="185"/>
                    <a:pt x="0" y="185"/>
                    <a:pt x="0" y="185"/>
                  </a:cubicBezTo>
                  <a:cubicBezTo>
                    <a:pt x="0" y="204"/>
                    <a:pt x="16" y="220"/>
                    <a:pt x="35" y="220"/>
                  </a:cubicBezTo>
                  <a:cubicBezTo>
                    <a:pt x="241" y="220"/>
                    <a:pt x="241" y="220"/>
                    <a:pt x="241" y="220"/>
                  </a:cubicBezTo>
                  <a:cubicBezTo>
                    <a:pt x="260" y="220"/>
                    <a:pt x="276" y="204"/>
                    <a:pt x="276" y="185"/>
                  </a:cubicBezTo>
                  <a:cubicBezTo>
                    <a:pt x="276" y="163"/>
                    <a:pt x="276" y="163"/>
                    <a:pt x="276" y="163"/>
                  </a:cubicBezTo>
                  <a:cubicBezTo>
                    <a:pt x="340" y="144"/>
                    <a:pt x="340" y="144"/>
                    <a:pt x="340" y="144"/>
                  </a:cubicBezTo>
                  <a:lnTo>
                    <a:pt x="276"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135" name="Freeform 64">
              <a:extLst>
                <a:ext uri="{FF2B5EF4-FFF2-40B4-BE49-F238E27FC236}">
                  <a16:creationId xmlns:a16="http://schemas.microsoft.com/office/drawing/2014/main" id="{DC997EB4-84FE-4804-9421-B4ABC44FE85D}"/>
                </a:ext>
              </a:extLst>
            </p:cNvPr>
            <p:cNvSpPr>
              <a:spLocks/>
            </p:cNvSpPr>
            <p:nvPr/>
          </p:nvSpPr>
          <p:spPr bwMode="auto">
            <a:xfrm>
              <a:off x="2949576" y="2027238"/>
              <a:ext cx="147638" cy="134938"/>
            </a:xfrm>
            <a:custGeom>
              <a:avLst/>
              <a:gdLst>
                <a:gd name="T0" fmla="*/ 29 w 244"/>
                <a:gd name="T1" fmla="*/ 184 h 221"/>
                <a:gd name="T2" fmla="*/ 195 w 244"/>
                <a:gd name="T3" fmla="*/ 184 h 221"/>
                <a:gd name="T4" fmla="*/ 244 w 244"/>
                <a:gd name="T5" fmla="*/ 221 h 221"/>
                <a:gd name="T6" fmla="*/ 227 w 244"/>
                <a:gd name="T7" fmla="*/ 164 h 221"/>
                <a:gd name="T8" fmla="*/ 228 w 244"/>
                <a:gd name="T9" fmla="*/ 155 h 221"/>
                <a:gd name="T10" fmla="*/ 228 w 244"/>
                <a:gd name="T11" fmla="*/ 29 h 221"/>
                <a:gd name="T12" fmla="*/ 199 w 244"/>
                <a:gd name="T13" fmla="*/ 0 h 221"/>
                <a:gd name="T14" fmla="*/ 29 w 244"/>
                <a:gd name="T15" fmla="*/ 0 h 221"/>
                <a:gd name="T16" fmla="*/ 0 w 244"/>
                <a:gd name="T17" fmla="*/ 29 h 221"/>
                <a:gd name="T18" fmla="*/ 0 w 244"/>
                <a:gd name="T19" fmla="*/ 155 h 221"/>
                <a:gd name="T20" fmla="*/ 29 w 244"/>
                <a:gd name="T21" fmla="*/ 18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221">
                  <a:moveTo>
                    <a:pt x="29" y="184"/>
                  </a:moveTo>
                  <a:cubicBezTo>
                    <a:pt x="195" y="184"/>
                    <a:pt x="195" y="184"/>
                    <a:pt x="195" y="184"/>
                  </a:cubicBezTo>
                  <a:cubicBezTo>
                    <a:pt x="244" y="221"/>
                    <a:pt x="244" y="221"/>
                    <a:pt x="244" y="221"/>
                  </a:cubicBezTo>
                  <a:cubicBezTo>
                    <a:pt x="227" y="164"/>
                    <a:pt x="227" y="164"/>
                    <a:pt x="227" y="164"/>
                  </a:cubicBezTo>
                  <a:cubicBezTo>
                    <a:pt x="228" y="161"/>
                    <a:pt x="228" y="158"/>
                    <a:pt x="228" y="155"/>
                  </a:cubicBezTo>
                  <a:cubicBezTo>
                    <a:pt x="228" y="29"/>
                    <a:pt x="228" y="29"/>
                    <a:pt x="228" y="29"/>
                  </a:cubicBezTo>
                  <a:cubicBezTo>
                    <a:pt x="228" y="13"/>
                    <a:pt x="215" y="0"/>
                    <a:pt x="199" y="0"/>
                  </a:cubicBezTo>
                  <a:cubicBezTo>
                    <a:pt x="29" y="0"/>
                    <a:pt x="29" y="0"/>
                    <a:pt x="29" y="0"/>
                  </a:cubicBezTo>
                  <a:cubicBezTo>
                    <a:pt x="13" y="0"/>
                    <a:pt x="0" y="13"/>
                    <a:pt x="0" y="29"/>
                  </a:cubicBezTo>
                  <a:cubicBezTo>
                    <a:pt x="0" y="155"/>
                    <a:pt x="0" y="155"/>
                    <a:pt x="0" y="155"/>
                  </a:cubicBezTo>
                  <a:cubicBezTo>
                    <a:pt x="0" y="171"/>
                    <a:pt x="13" y="184"/>
                    <a:pt x="29" y="1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grpSp>
      <p:sp>
        <p:nvSpPr>
          <p:cNvPr id="6" name="TextBox 5">
            <a:extLst>
              <a:ext uri="{FF2B5EF4-FFF2-40B4-BE49-F238E27FC236}">
                <a16:creationId xmlns:a16="http://schemas.microsoft.com/office/drawing/2014/main" id="{F08CFCC2-B677-4347-9FCC-566765FEBF33}"/>
              </a:ext>
            </a:extLst>
          </p:cNvPr>
          <p:cNvSpPr txBox="1"/>
          <p:nvPr/>
        </p:nvSpPr>
        <p:spPr>
          <a:xfrm>
            <a:off x="8915400" y="1528812"/>
            <a:ext cx="5486400" cy="276999"/>
          </a:xfrm>
          <a:prstGeom prst="rect">
            <a:avLst/>
          </a:prstGeom>
          <a:noFill/>
        </p:spPr>
        <p:txBody>
          <a:bodyPr wrap="square" rtlCol="0">
            <a:spAutoFit/>
          </a:bodyPr>
          <a:lstStyle/>
          <a:p>
            <a:pPr algn="ctr"/>
            <a:r>
              <a:rPr lang="en-US" sz="1200" b="1" dirty="0">
                <a:solidFill>
                  <a:schemeClr val="bg1"/>
                </a:solidFill>
                <a:latin typeface="Arial" panose="020B0604020202020204" pitchFamily="34" charset="0"/>
                <a:cs typeface="Arial" panose="020B0604020202020204" pitchFamily="34" charset="0"/>
              </a:rPr>
              <a:t>Key Benefits for Internal Audit Department</a:t>
            </a:r>
          </a:p>
        </p:txBody>
      </p:sp>
      <p:sp>
        <p:nvSpPr>
          <p:cNvPr id="10" name="Oval 9">
            <a:extLst>
              <a:ext uri="{FF2B5EF4-FFF2-40B4-BE49-F238E27FC236}">
                <a16:creationId xmlns:a16="http://schemas.microsoft.com/office/drawing/2014/main" id="{52F210F6-F1FA-43C8-9747-99A2B8F0366B}"/>
              </a:ext>
            </a:extLst>
          </p:cNvPr>
          <p:cNvSpPr/>
          <p:nvPr/>
        </p:nvSpPr>
        <p:spPr>
          <a:xfrm>
            <a:off x="9889822" y="1905000"/>
            <a:ext cx="914400" cy="91440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00" name="Oval 399">
            <a:extLst>
              <a:ext uri="{FF2B5EF4-FFF2-40B4-BE49-F238E27FC236}">
                <a16:creationId xmlns:a16="http://schemas.microsoft.com/office/drawing/2014/main" id="{2C9ABFF0-8925-4123-9516-357A2DA8C84A}"/>
              </a:ext>
            </a:extLst>
          </p:cNvPr>
          <p:cNvSpPr/>
          <p:nvPr/>
        </p:nvSpPr>
        <p:spPr>
          <a:xfrm>
            <a:off x="12540644" y="1905000"/>
            <a:ext cx="914400" cy="91440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05" name="Oval 404">
            <a:extLst>
              <a:ext uri="{FF2B5EF4-FFF2-40B4-BE49-F238E27FC236}">
                <a16:creationId xmlns:a16="http://schemas.microsoft.com/office/drawing/2014/main" id="{B19EBB79-F482-4B88-A345-9625C081F869}"/>
              </a:ext>
            </a:extLst>
          </p:cNvPr>
          <p:cNvSpPr/>
          <p:nvPr/>
        </p:nvSpPr>
        <p:spPr>
          <a:xfrm>
            <a:off x="9889822" y="3879273"/>
            <a:ext cx="914400" cy="91440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06" name="Oval 405">
            <a:extLst>
              <a:ext uri="{FF2B5EF4-FFF2-40B4-BE49-F238E27FC236}">
                <a16:creationId xmlns:a16="http://schemas.microsoft.com/office/drawing/2014/main" id="{E2B3D4E3-5E8B-4748-A2F4-BD4FF1EA351D}"/>
              </a:ext>
            </a:extLst>
          </p:cNvPr>
          <p:cNvSpPr/>
          <p:nvPr/>
        </p:nvSpPr>
        <p:spPr>
          <a:xfrm>
            <a:off x="12540644" y="3879273"/>
            <a:ext cx="914400" cy="91440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07" name="Oval 406">
            <a:extLst>
              <a:ext uri="{FF2B5EF4-FFF2-40B4-BE49-F238E27FC236}">
                <a16:creationId xmlns:a16="http://schemas.microsoft.com/office/drawing/2014/main" id="{0AE3990D-9CFB-4E85-9446-A01159E47F47}"/>
              </a:ext>
            </a:extLst>
          </p:cNvPr>
          <p:cNvSpPr/>
          <p:nvPr/>
        </p:nvSpPr>
        <p:spPr>
          <a:xfrm>
            <a:off x="9889822" y="5853545"/>
            <a:ext cx="914400" cy="91440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08" name="Oval 407">
            <a:extLst>
              <a:ext uri="{FF2B5EF4-FFF2-40B4-BE49-F238E27FC236}">
                <a16:creationId xmlns:a16="http://schemas.microsoft.com/office/drawing/2014/main" id="{160AA094-0D59-45E9-82D7-37ACE8F6D4BE}"/>
              </a:ext>
            </a:extLst>
          </p:cNvPr>
          <p:cNvSpPr/>
          <p:nvPr/>
        </p:nvSpPr>
        <p:spPr>
          <a:xfrm>
            <a:off x="12540644" y="5853545"/>
            <a:ext cx="914400" cy="91440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0B037DA2-6A8D-4F26-A6E9-B84F0A41E83F}"/>
              </a:ext>
            </a:extLst>
          </p:cNvPr>
          <p:cNvSpPr txBox="1"/>
          <p:nvPr/>
        </p:nvSpPr>
        <p:spPr>
          <a:xfrm>
            <a:off x="9144000" y="2819400"/>
            <a:ext cx="2362200" cy="246221"/>
          </a:xfrm>
          <a:prstGeom prst="rect">
            <a:avLst/>
          </a:prstGeom>
          <a:noFill/>
        </p:spPr>
        <p:txBody>
          <a:bodyPr wrap="square" rtlCol="0">
            <a:spAutoFit/>
          </a:bodyPr>
          <a:lstStyle/>
          <a:p>
            <a:pPr algn="ctr"/>
            <a:r>
              <a:rPr lang="en-US" sz="1000" b="1" dirty="0">
                <a:solidFill>
                  <a:schemeClr val="bg1"/>
                </a:solidFill>
                <a:latin typeface="Arial" panose="020B0604020202020204" pitchFamily="34" charset="0"/>
                <a:cs typeface="Arial" panose="020B0604020202020204" pitchFamily="34" charset="0"/>
              </a:rPr>
              <a:t>Improved Governance Structure</a:t>
            </a:r>
          </a:p>
        </p:txBody>
      </p:sp>
      <p:sp>
        <p:nvSpPr>
          <p:cNvPr id="410" name="TextBox 409">
            <a:extLst>
              <a:ext uri="{FF2B5EF4-FFF2-40B4-BE49-F238E27FC236}">
                <a16:creationId xmlns:a16="http://schemas.microsoft.com/office/drawing/2014/main" id="{A4A7B9C4-238F-4CA9-864B-0A2B73FBE84F}"/>
              </a:ext>
            </a:extLst>
          </p:cNvPr>
          <p:cNvSpPr txBox="1"/>
          <p:nvPr/>
        </p:nvSpPr>
        <p:spPr>
          <a:xfrm>
            <a:off x="11816744" y="2819400"/>
            <a:ext cx="2362200" cy="246221"/>
          </a:xfrm>
          <a:prstGeom prst="rect">
            <a:avLst/>
          </a:prstGeom>
          <a:noFill/>
        </p:spPr>
        <p:txBody>
          <a:bodyPr wrap="square" rtlCol="0">
            <a:spAutoFit/>
          </a:bodyPr>
          <a:lstStyle/>
          <a:p>
            <a:pPr algn="ctr"/>
            <a:r>
              <a:rPr lang="en-US" sz="1000" b="1" dirty="0">
                <a:solidFill>
                  <a:schemeClr val="bg1"/>
                </a:solidFill>
                <a:latin typeface="Arial" panose="020B0604020202020204" pitchFamily="34" charset="0"/>
                <a:cs typeface="Arial" panose="020B0604020202020204" pitchFamily="34" charset="0"/>
              </a:rPr>
              <a:t>Enhance Efficiency &amp; Gov. Culture</a:t>
            </a:r>
          </a:p>
        </p:txBody>
      </p:sp>
      <p:sp>
        <p:nvSpPr>
          <p:cNvPr id="411" name="TextBox 410">
            <a:extLst>
              <a:ext uri="{FF2B5EF4-FFF2-40B4-BE49-F238E27FC236}">
                <a16:creationId xmlns:a16="http://schemas.microsoft.com/office/drawing/2014/main" id="{D19DE096-F7F4-4206-BEC1-FAABB29184E2}"/>
              </a:ext>
            </a:extLst>
          </p:cNvPr>
          <p:cNvSpPr txBox="1"/>
          <p:nvPr/>
        </p:nvSpPr>
        <p:spPr>
          <a:xfrm>
            <a:off x="9144000" y="4795730"/>
            <a:ext cx="2362200" cy="246221"/>
          </a:xfrm>
          <a:prstGeom prst="rect">
            <a:avLst/>
          </a:prstGeom>
          <a:noFill/>
        </p:spPr>
        <p:txBody>
          <a:bodyPr wrap="square" rtlCol="0">
            <a:spAutoFit/>
          </a:bodyPr>
          <a:lstStyle/>
          <a:p>
            <a:pPr algn="ctr"/>
            <a:r>
              <a:rPr lang="en-US" sz="1000" b="1" dirty="0">
                <a:solidFill>
                  <a:schemeClr val="bg1"/>
                </a:solidFill>
                <a:latin typeface="Arial" panose="020B0604020202020204" pitchFamily="34" charset="0"/>
                <a:cs typeface="Arial" panose="020B0604020202020204" pitchFamily="34" charset="0"/>
              </a:rPr>
              <a:t>Full Coverage</a:t>
            </a:r>
          </a:p>
        </p:txBody>
      </p:sp>
      <p:sp>
        <p:nvSpPr>
          <p:cNvPr id="412" name="TextBox 411">
            <a:extLst>
              <a:ext uri="{FF2B5EF4-FFF2-40B4-BE49-F238E27FC236}">
                <a16:creationId xmlns:a16="http://schemas.microsoft.com/office/drawing/2014/main" id="{70E0DBE5-F840-4862-A20F-D0F275D1E8FF}"/>
              </a:ext>
            </a:extLst>
          </p:cNvPr>
          <p:cNvSpPr txBox="1"/>
          <p:nvPr/>
        </p:nvSpPr>
        <p:spPr>
          <a:xfrm>
            <a:off x="11816744" y="4795730"/>
            <a:ext cx="2362200" cy="246221"/>
          </a:xfrm>
          <a:prstGeom prst="rect">
            <a:avLst/>
          </a:prstGeom>
          <a:noFill/>
        </p:spPr>
        <p:txBody>
          <a:bodyPr wrap="square" rtlCol="0">
            <a:spAutoFit/>
          </a:bodyPr>
          <a:lstStyle/>
          <a:p>
            <a:pPr algn="ctr"/>
            <a:r>
              <a:rPr lang="en-US" sz="1000" b="1" dirty="0">
                <a:solidFill>
                  <a:schemeClr val="bg1"/>
                </a:solidFill>
                <a:latin typeface="Arial" panose="020B0604020202020204" pitchFamily="34" charset="0"/>
                <a:cs typeface="Arial" panose="020B0604020202020204" pitchFamily="34" charset="0"/>
              </a:rPr>
              <a:t>Auditor on Demand</a:t>
            </a:r>
          </a:p>
        </p:txBody>
      </p:sp>
      <p:sp>
        <p:nvSpPr>
          <p:cNvPr id="413" name="TextBox 412">
            <a:extLst>
              <a:ext uri="{FF2B5EF4-FFF2-40B4-BE49-F238E27FC236}">
                <a16:creationId xmlns:a16="http://schemas.microsoft.com/office/drawing/2014/main" id="{CFB44D01-C3E0-47D2-97C2-3E534689AA7C}"/>
              </a:ext>
            </a:extLst>
          </p:cNvPr>
          <p:cNvSpPr txBox="1"/>
          <p:nvPr/>
        </p:nvSpPr>
        <p:spPr>
          <a:xfrm>
            <a:off x="9144000" y="6767945"/>
            <a:ext cx="2362200" cy="246221"/>
          </a:xfrm>
          <a:prstGeom prst="rect">
            <a:avLst/>
          </a:prstGeom>
          <a:noFill/>
        </p:spPr>
        <p:txBody>
          <a:bodyPr wrap="square" rtlCol="0">
            <a:spAutoFit/>
          </a:bodyPr>
          <a:lstStyle/>
          <a:p>
            <a:pPr algn="ctr"/>
            <a:r>
              <a:rPr lang="en-US" sz="1000" b="1" dirty="0">
                <a:solidFill>
                  <a:schemeClr val="bg1"/>
                </a:solidFill>
                <a:latin typeface="Arial" panose="020B0604020202020204" pitchFamily="34" charset="0"/>
                <a:cs typeface="Arial" panose="020B0604020202020204" pitchFamily="34" charset="0"/>
              </a:rPr>
              <a:t>Reasonable Assurance</a:t>
            </a:r>
          </a:p>
        </p:txBody>
      </p:sp>
      <p:sp>
        <p:nvSpPr>
          <p:cNvPr id="414" name="TextBox 413">
            <a:extLst>
              <a:ext uri="{FF2B5EF4-FFF2-40B4-BE49-F238E27FC236}">
                <a16:creationId xmlns:a16="http://schemas.microsoft.com/office/drawing/2014/main" id="{6DABFC53-9DB9-4732-8CBC-93FE5902D241}"/>
              </a:ext>
            </a:extLst>
          </p:cNvPr>
          <p:cNvSpPr txBox="1"/>
          <p:nvPr/>
        </p:nvSpPr>
        <p:spPr>
          <a:xfrm>
            <a:off x="11816744" y="6767945"/>
            <a:ext cx="2362200" cy="246221"/>
          </a:xfrm>
          <a:prstGeom prst="rect">
            <a:avLst/>
          </a:prstGeom>
          <a:noFill/>
        </p:spPr>
        <p:txBody>
          <a:bodyPr wrap="square" rtlCol="0">
            <a:spAutoFit/>
          </a:bodyPr>
          <a:lstStyle/>
          <a:p>
            <a:pPr algn="ctr"/>
            <a:r>
              <a:rPr lang="en-US" sz="1000" b="1" dirty="0">
                <a:solidFill>
                  <a:schemeClr val="bg1"/>
                </a:solidFill>
                <a:latin typeface="Arial" panose="020B0604020202020204" pitchFamily="34" charset="0"/>
                <a:cs typeface="Arial" panose="020B0604020202020204" pitchFamily="34" charset="0"/>
              </a:rPr>
              <a:t>Dynamic Digital Reports</a:t>
            </a:r>
          </a:p>
        </p:txBody>
      </p:sp>
      <p:sp>
        <p:nvSpPr>
          <p:cNvPr id="415" name="TextBox 414">
            <a:extLst>
              <a:ext uri="{FF2B5EF4-FFF2-40B4-BE49-F238E27FC236}">
                <a16:creationId xmlns:a16="http://schemas.microsoft.com/office/drawing/2014/main" id="{A68D2370-6FB8-4011-BA75-D2C4091FF1E9}"/>
              </a:ext>
            </a:extLst>
          </p:cNvPr>
          <p:cNvSpPr txBox="1"/>
          <p:nvPr/>
        </p:nvSpPr>
        <p:spPr>
          <a:xfrm>
            <a:off x="9144000" y="3117470"/>
            <a:ext cx="2362200" cy="553998"/>
          </a:xfrm>
          <a:prstGeom prst="rect">
            <a:avLst/>
          </a:prstGeom>
          <a:noFill/>
        </p:spPr>
        <p:txBody>
          <a:bodyPr wrap="square" rtlCol="0">
            <a:spAutoFit/>
          </a:bodyPr>
          <a:lstStyle/>
          <a:p>
            <a:pPr algn="ctr"/>
            <a:r>
              <a:rPr lang="en-US" sz="1000" dirty="0">
                <a:solidFill>
                  <a:schemeClr val="bg1"/>
                </a:solidFill>
                <a:latin typeface="Arial" panose="020B0604020202020204" pitchFamily="34" charset="0"/>
                <a:cs typeface="Arial" panose="020B0604020202020204" pitchFamily="34" charset="0"/>
              </a:rPr>
              <a:t>Periodic assessment of identified risks and evaluation of control effectiveness.</a:t>
            </a:r>
          </a:p>
        </p:txBody>
      </p:sp>
      <p:sp>
        <p:nvSpPr>
          <p:cNvPr id="416" name="TextBox 415">
            <a:extLst>
              <a:ext uri="{FF2B5EF4-FFF2-40B4-BE49-F238E27FC236}">
                <a16:creationId xmlns:a16="http://schemas.microsoft.com/office/drawing/2014/main" id="{A4B4D313-8E79-439B-A9D2-A4B075F7128C}"/>
              </a:ext>
            </a:extLst>
          </p:cNvPr>
          <p:cNvSpPr txBox="1"/>
          <p:nvPr/>
        </p:nvSpPr>
        <p:spPr>
          <a:xfrm>
            <a:off x="11816744" y="3117470"/>
            <a:ext cx="2362200" cy="553998"/>
          </a:xfrm>
          <a:prstGeom prst="rect">
            <a:avLst/>
          </a:prstGeom>
          <a:noFill/>
        </p:spPr>
        <p:txBody>
          <a:bodyPr wrap="square" rtlCol="0">
            <a:spAutoFit/>
          </a:bodyPr>
          <a:lstStyle/>
          <a:p>
            <a:pPr algn="ctr"/>
            <a:r>
              <a:rPr lang="en-US" sz="1000" dirty="0">
                <a:solidFill>
                  <a:schemeClr val="bg1"/>
                </a:solidFill>
                <a:latin typeface="Arial" panose="020B0604020202020204" pitchFamily="34" charset="0"/>
                <a:cs typeface="Arial" panose="020B0604020202020204" pitchFamily="34" charset="0"/>
              </a:rPr>
              <a:t>Assist to enhance the efficiency and governance culture from near real time digital reports.</a:t>
            </a:r>
          </a:p>
        </p:txBody>
      </p:sp>
      <p:sp>
        <p:nvSpPr>
          <p:cNvPr id="417" name="TextBox 416">
            <a:extLst>
              <a:ext uri="{FF2B5EF4-FFF2-40B4-BE49-F238E27FC236}">
                <a16:creationId xmlns:a16="http://schemas.microsoft.com/office/drawing/2014/main" id="{D0299005-4499-48C8-8D6B-C9603BF78AD0}"/>
              </a:ext>
            </a:extLst>
          </p:cNvPr>
          <p:cNvSpPr txBox="1"/>
          <p:nvPr/>
        </p:nvSpPr>
        <p:spPr>
          <a:xfrm>
            <a:off x="9144000" y="5093800"/>
            <a:ext cx="2362200" cy="553998"/>
          </a:xfrm>
          <a:prstGeom prst="rect">
            <a:avLst/>
          </a:prstGeom>
          <a:noFill/>
        </p:spPr>
        <p:txBody>
          <a:bodyPr wrap="square" rtlCol="0">
            <a:spAutoFit/>
          </a:bodyPr>
          <a:lstStyle/>
          <a:p>
            <a:pPr algn="ctr"/>
            <a:r>
              <a:rPr lang="en-US" sz="1000" dirty="0">
                <a:solidFill>
                  <a:schemeClr val="bg1"/>
                </a:solidFill>
                <a:latin typeface="Arial" panose="020B0604020202020204" pitchFamily="34" charset="0"/>
                <a:cs typeface="Arial" panose="020B0604020202020204" pitchFamily="34" charset="0"/>
              </a:rPr>
              <a:t>Enable persistent governance overview on 100% coverage of the transactions.</a:t>
            </a:r>
          </a:p>
        </p:txBody>
      </p:sp>
      <p:sp>
        <p:nvSpPr>
          <p:cNvPr id="418" name="TextBox 417">
            <a:extLst>
              <a:ext uri="{FF2B5EF4-FFF2-40B4-BE49-F238E27FC236}">
                <a16:creationId xmlns:a16="http://schemas.microsoft.com/office/drawing/2014/main" id="{53BAC2CD-288C-422A-A13C-E116AFEB2583}"/>
              </a:ext>
            </a:extLst>
          </p:cNvPr>
          <p:cNvSpPr txBox="1"/>
          <p:nvPr/>
        </p:nvSpPr>
        <p:spPr>
          <a:xfrm>
            <a:off x="11816744" y="5093800"/>
            <a:ext cx="2362200" cy="553998"/>
          </a:xfrm>
          <a:prstGeom prst="rect">
            <a:avLst/>
          </a:prstGeom>
          <a:noFill/>
        </p:spPr>
        <p:txBody>
          <a:bodyPr wrap="square" rtlCol="0">
            <a:spAutoFit/>
          </a:bodyPr>
          <a:lstStyle/>
          <a:p>
            <a:pPr algn="ctr"/>
            <a:r>
              <a:rPr lang="en-US" sz="1000" dirty="0">
                <a:solidFill>
                  <a:schemeClr val="bg1"/>
                </a:solidFill>
                <a:latin typeface="Arial" panose="020B0604020202020204" pitchFamily="34" charset="0"/>
                <a:cs typeface="Arial" panose="020B0604020202020204" pitchFamily="34" charset="0"/>
              </a:rPr>
              <a:t>Auditor’s intelligence embedded through Data Analytics for periodic assessments.</a:t>
            </a:r>
          </a:p>
        </p:txBody>
      </p:sp>
      <p:sp>
        <p:nvSpPr>
          <p:cNvPr id="419" name="TextBox 418">
            <a:extLst>
              <a:ext uri="{FF2B5EF4-FFF2-40B4-BE49-F238E27FC236}">
                <a16:creationId xmlns:a16="http://schemas.microsoft.com/office/drawing/2014/main" id="{3CA1DAB5-667E-4CFA-B950-81ADA2E75757}"/>
              </a:ext>
            </a:extLst>
          </p:cNvPr>
          <p:cNvSpPr txBox="1"/>
          <p:nvPr/>
        </p:nvSpPr>
        <p:spPr>
          <a:xfrm>
            <a:off x="9144000" y="7066015"/>
            <a:ext cx="2362200" cy="400110"/>
          </a:xfrm>
          <a:prstGeom prst="rect">
            <a:avLst/>
          </a:prstGeom>
          <a:noFill/>
        </p:spPr>
        <p:txBody>
          <a:bodyPr wrap="square" rtlCol="0">
            <a:spAutoFit/>
          </a:bodyPr>
          <a:lstStyle/>
          <a:p>
            <a:pPr algn="ctr"/>
            <a:r>
              <a:rPr lang="en-US" sz="1000" dirty="0">
                <a:solidFill>
                  <a:schemeClr val="bg1"/>
                </a:solidFill>
                <a:latin typeface="Arial" panose="020B0604020202020204" pitchFamily="34" charset="0"/>
                <a:cs typeface="Arial" panose="020B0604020202020204" pitchFamily="34" charset="0"/>
              </a:rPr>
              <a:t>Provide reasonable assurance through consistent monitoring on near real time</a:t>
            </a:r>
          </a:p>
        </p:txBody>
      </p:sp>
      <p:sp>
        <p:nvSpPr>
          <p:cNvPr id="420" name="TextBox 419">
            <a:extLst>
              <a:ext uri="{FF2B5EF4-FFF2-40B4-BE49-F238E27FC236}">
                <a16:creationId xmlns:a16="http://schemas.microsoft.com/office/drawing/2014/main" id="{895E7DB1-57A9-476B-A22B-C69AA13150C9}"/>
              </a:ext>
            </a:extLst>
          </p:cNvPr>
          <p:cNvSpPr txBox="1"/>
          <p:nvPr/>
        </p:nvSpPr>
        <p:spPr>
          <a:xfrm>
            <a:off x="11816744" y="7066015"/>
            <a:ext cx="2362200" cy="400110"/>
          </a:xfrm>
          <a:prstGeom prst="rect">
            <a:avLst/>
          </a:prstGeom>
          <a:noFill/>
        </p:spPr>
        <p:txBody>
          <a:bodyPr wrap="square" rtlCol="0">
            <a:spAutoFit/>
          </a:bodyPr>
          <a:lstStyle/>
          <a:p>
            <a:pPr algn="ctr"/>
            <a:r>
              <a:rPr lang="en-US" sz="1000" dirty="0">
                <a:solidFill>
                  <a:schemeClr val="bg1"/>
                </a:solidFill>
                <a:latin typeface="Arial" panose="020B0604020202020204" pitchFamily="34" charset="0"/>
                <a:cs typeface="Arial" panose="020B0604020202020204" pitchFamily="34" charset="0"/>
              </a:rPr>
              <a:t>On demand digital reports to facilitate mediation of critical situations.</a:t>
            </a:r>
          </a:p>
        </p:txBody>
      </p:sp>
      <p:sp>
        <p:nvSpPr>
          <p:cNvPr id="421" name="Freeform 26">
            <a:extLst>
              <a:ext uri="{FF2B5EF4-FFF2-40B4-BE49-F238E27FC236}">
                <a16:creationId xmlns:a16="http://schemas.microsoft.com/office/drawing/2014/main" id="{E2F44031-31C0-490D-99C0-225C9B539753}"/>
              </a:ext>
            </a:extLst>
          </p:cNvPr>
          <p:cNvSpPr>
            <a:spLocks noEditPoints="1"/>
          </p:cNvSpPr>
          <p:nvPr/>
        </p:nvSpPr>
        <p:spPr bwMode="auto">
          <a:xfrm>
            <a:off x="12728821" y="2152555"/>
            <a:ext cx="538046" cy="399522"/>
          </a:xfrm>
          <a:custGeom>
            <a:avLst/>
            <a:gdLst>
              <a:gd name="T0" fmla="*/ 15 w 448"/>
              <a:gd name="T1" fmla="*/ 305 h 333"/>
              <a:gd name="T2" fmla="*/ 83 w 448"/>
              <a:gd name="T3" fmla="*/ 176 h 333"/>
              <a:gd name="T4" fmla="*/ 102 w 448"/>
              <a:gd name="T5" fmla="*/ 305 h 333"/>
              <a:gd name="T6" fmla="*/ 131 w 448"/>
              <a:gd name="T7" fmla="*/ 196 h 333"/>
              <a:gd name="T8" fmla="*/ 159 w 448"/>
              <a:gd name="T9" fmla="*/ 209 h 333"/>
              <a:gd name="T10" fmla="*/ 188 w 448"/>
              <a:gd name="T11" fmla="*/ 305 h 333"/>
              <a:gd name="T12" fmla="*/ 188 w 448"/>
              <a:gd name="T13" fmla="*/ 190 h 333"/>
              <a:gd name="T14" fmla="*/ 275 w 448"/>
              <a:gd name="T15" fmla="*/ 305 h 333"/>
              <a:gd name="T16" fmla="*/ 304 w 448"/>
              <a:gd name="T17" fmla="*/ 184 h 333"/>
              <a:gd name="T18" fmla="*/ 333 w 448"/>
              <a:gd name="T19" fmla="*/ 166 h 333"/>
              <a:gd name="T20" fmla="*/ 391 w 448"/>
              <a:gd name="T21" fmla="*/ 305 h 333"/>
              <a:gd name="T22" fmla="*/ 362 w 448"/>
              <a:gd name="T23" fmla="*/ 305 h 333"/>
              <a:gd name="T24" fmla="*/ 15 w 448"/>
              <a:gd name="T25" fmla="*/ 320 h 333"/>
              <a:gd name="T26" fmla="*/ 384 w 448"/>
              <a:gd name="T27" fmla="*/ 333 h 333"/>
              <a:gd name="T28" fmla="*/ 384 w 448"/>
              <a:gd name="T29" fmla="*/ 313 h 333"/>
              <a:gd name="T30" fmla="*/ 330 w 448"/>
              <a:gd name="T31" fmla="*/ 0 h 333"/>
              <a:gd name="T32" fmla="*/ 323 w 448"/>
              <a:gd name="T33" fmla="*/ 65 h 333"/>
              <a:gd name="T34" fmla="*/ 338 w 448"/>
              <a:gd name="T35" fmla="*/ 65 h 333"/>
              <a:gd name="T36" fmla="*/ 323 w 448"/>
              <a:gd name="T37" fmla="*/ 63 h 333"/>
              <a:gd name="T38" fmla="*/ 295 w 448"/>
              <a:gd name="T39" fmla="*/ 103 h 333"/>
              <a:gd name="T40" fmla="*/ 331 w 448"/>
              <a:gd name="T41" fmla="*/ 128 h 333"/>
              <a:gd name="T42" fmla="*/ 330 w 448"/>
              <a:gd name="T43" fmla="*/ 122 h 333"/>
              <a:gd name="T44" fmla="*/ 363 w 448"/>
              <a:gd name="T45" fmla="*/ 109 h 333"/>
              <a:gd name="T46" fmla="*/ 368 w 448"/>
              <a:gd name="T47" fmla="*/ 106 h 333"/>
              <a:gd name="T48" fmla="*/ 364 w 448"/>
              <a:gd name="T49" fmla="*/ 59 h 333"/>
              <a:gd name="T50" fmla="*/ 337 w 448"/>
              <a:gd name="T51" fmla="*/ 81 h 333"/>
              <a:gd name="T52" fmla="*/ 324 w 448"/>
              <a:gd name="T53" fmla="*/ 81 h 333"/>
              <a:gd name="T54" fmla="*/ 297 w 448"/>
              <a:gd name="T55" fmla="*/ 59 h 333"/>
              <a:gd name="T56" fmla="*/ 288 w 448"/>
              <a:gd name="T57" fmla="*/ 154 h 333"/>
              <a:gd name="T58" fmla="*/ 230 w 448"/>
              <a:gd name="T59" fmla="*/ 28 h 333"/>
              <a:gd name="T60" fmla="*/ 203 w 448"/>
              <a:gd name="T61" fmla="*/ 55 h 333"/>
              <a:gd name="T62" fmla="*/ 204 w 448"/>
              <a:gd name="T63" fmla="*/ 71 h 333"/>
              <a:gd name="T64" fmla="*/ 211 w 448"/>
              <a:gd name="T65" fmla="*/ 63 h 333"/>
              <a:gd name="T66" fmla="*/ 168 w 448"/>
              <a:gd name="T67" fmla="*/ 162 h 333"/>
              <a:gd name="T68" fmla="*/ 173 w 448"/>
              <a:gd name="T69" fmla="*/ 159 h 333"/>
              <a:gd name="T70" fmla="*/ 236 w 448"/>
              <a:gd name="T71" fmla="*/ 103 h 333"/>
              <a:gd name="T72" fmla="*/ 263 w 448"/>
              <a:gd name="T73" fmla="*/ 140 h 333"/>
              <a:gd name="T74" fmla="*/ 227 w 448"/>
              <a:gd name="T75" fmla="*/ 59 h 333"/>
              <a:gd name="T76" fmla="*/ 204 w 448"/>
              <a:gd name="T77" fmla="*/ 75 h 333"/>
              <a:gd name="T78" fmla="*/ 196 w 448"/>
              <a:gd name="T79" fmla="*/ 94 h 333"/>
              <a:gd name="T80" fmla="*/ 143 w 448"/>
              <a:gd name="T81" fmla="*/ 87 h 333"/>
              <a:gd name="T82" fmla="*/ 168 w 448"/>
              <a:gd name="T83" fmla="*/ 162 h 333"/>
              <a:gd name="T84" fmla="*/ 203 w 448"/>
              <a:gd name="T85" fmla="*/ 128 h 333"/>
              <a:gd name="T86" fmla="*/ 76 w 448"/>
              <a:gd name="T87" fmla="*/ 55 h 333"/>
              <a:gd name="T88" fmla="*/ 48 w 448"/>
              <a:gd name="T89" fmla="*/ 28 h 333"/>
              <a:gd name="T90" fmla="*/ 75 w 448"/>
              <a:gd name="T91" fmla="*/ 71 h 333"/>
              <a:gd name="T92" fmla="*/ 83 w 448"/>
              <a:gd name="T93" fmla="*/ 63 h 333"/>
              <a:gd name="T94" fmla="*/ 68 w 448"/>
              <a:gd name="T95" fmla="*/ 65 h 333"/>
              <a:gd name="T96" fmla="*/ 46 w 448"/>
              <a:gd name="T97" fmla="*/ 153 h 333"/>
              <a:gd name="T98" fmla="*/ 109 w 448"/>
              <a:gd name="T99" fmla="*/ 103 h 333"/>
              <a:gd name="T100" fmla="*/ 135 w 448"/>
              <a:gd name="T101" fmla="*/ 161 h 333"/>
              <a:gd name="T102" fmla="*/ 100 w 448"/>
              <a:gd name="T103" fmla="*/ 59 h 333"/>
              <a:gd name="T104" fmla="*/ 76 w 448"/>
              <a:gd name="T105" fmla="*/ 75 h 333"/>
              <a:gd name="T106" fmla="*/ 69 w 448"/>
              <a:gd name="T107" fmla="*/ 94 h 333"/>
              <a:gd name="T108" fmla="*/ 15 w 448"/>
              <a:gd name="T109" fmla="*/ 87 h 333"/>
              <a:gd name="T110" fmla="*/ 41 w 448"/>
              <a:gd name="T111" fmla="*/ 103 h 333"/>
              <a:gd name="T112" fmla="*/ 76 w 448"/>
              <a:gd name="T113" fmla="*/ 128 h 333"/>
              <a:gd name="T114" fmla="*/ 398 w 448"/>
              <a:gd name="T115" fmla="*/ 78 h 333"/>
              <a:gd name="T116" fmla="*/ 227 w 448"/>
              <a:gd name="T117" fmla="*/ 129 h 333"/>
              <a:gd name="T118" fmla="*/ 0 w 448"/>
              <a:gd name="T119" fmla="*/ 178 h 333"/>
              <a:gd name="T120" fmla="*/ 160 w 448"/>
              <a:gd name="T121" fmla="*/ 201 h 333"/>
              <a:gd name="T122" fmla="*/ 417 w 448"/>
              <a:gd name="T123" fmla="*/ 110 h 333"/>
              <a:gd name="T124" fmla="*/ 398 w 448"/>
              <a:gd name="T12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 h="333">
                <a:moveTo>
                  <a:pt x="44" y="190"/>
                </a:moveTo>
                <a:cubicBezTo>
                  <a:pt x="15" y="201"/>
                  <a:pt x="15" y="201"/>
                  <a:pt x="15" y="201"/>
                </a:cubicBezTo>
                <a:cubicBezTo>
                  <a:pt x="15" y="305"/>
                  <a:pt x="15" y="305"/>
                  <a:pt x="15" y="305"/>
                </a:cubicBezTo>
                <a:cubicBezTo>
                  <a:pt x="44" y="305"/>
                  <a:pt x="44" y="305"/>
                  <a:pt x="44" y="305"/>
                </a:cubicBezTo>
                <a:lnTo>
                  <a:pt x="44" y="190"/>
                </a:lnTo>
                <a:close/>
                <a:moveTo>
                  <a:pt x="83" y="176"/>
                </a:moveTo>
                <a:cubicBezTo>
                  <a:pt x="73" y="179"/>
                  <a:pt x="73" y="179"/>
                  <a:pt x="73" y="179"/>
                </a:cubicBezTo>
                <a:cubicBezTo>
                  <a:pt x="73" y="305"/>
                  <a:pt x="73" y="305"/>
                  <a:pt x="73" y="305"/>
                </a:cubicBezTo>
                <a:cubicBezTo>
                  <a:pt x="102" y="305"/>
                  <a:pt x="102" y="305"/>
                  <a:pt x="102" y="305"/>
                </a:cubicBezTo>
                <a:cubicBezTo>
                  <a:pt x="102" y="184"/>
                  <a:pt x="102" y="184"/>
                  <a:pt x="102" y="184"/>
                </a:cubicBezTo>
                <a:lnTo>
                  <a:pt x="83" y="176"/>
                </a:lnTo>
                <a:close/>
                <a:moveTo>
                  <a:pt x="131" y="196"/>
                </a:moveTo>
                <a:cubicBezTo>
                  <a:pt x="131" y="305"/>
                  <a:pt x="131" y="305"/>
                  <a:pt x="131" y="305"/>
                </a:cubicBezTo>
                <a:cubicBezTo>
                  <a:pt x="159" y="305"/>
                  <a:pt x="159" y="305"/>
                  <a:pt x="159" y="305"/>
                </a:cubicBezTo>
                <a:cubicBezTo>
                  <a:pt x="159" y="209"/>
                  <a:pt x="159" y="209"/>
                  <a:pt x="159" y="209"/>
                </a:cubicBezTo>
                <a:lnTo>
                  <a:pt x="131" y="196"/>
                </a:lnTo>
                <a:close/>
                <a:moveTo>
                  <a:pt x="188" y="190"/>
                </a:moveTo>
                <a:cubicBezTo>
                  <a:pt x="188" y="305"/>
                  <a:pt x="188" y="305"/>
                  <a:pt x="188" y="305"/>
                </a:cubicBezTo>
                <a:cubicBezTo>
                  <a:pt x="217" y="305"/>
                  <a:pt x="217" y="305"/>
                  <a:pt x="217" y="305"/>
                </a:cubicBezTo>
                <a:cubicBezTo>
                  <a:pt x="217" y="169"/>
                  <a:pt x="217" y="169"/>
                  <a:pt x="217" y="169"/>
                </a:cubicBezTo>
                <a:lnTo>
                  <a:pt x="188" y="190"/>
                </a:lnTo>
                <a:close/>
                <a:moveTo>
                  <a:pt x="246" y="170"/>
                </a:moveTo>
                <a:cubicBezTo>
                  <a:pt x="246" y="305"/>
                  <a:pt x="246" y="305"/>
                  <a:pt x="246" y="305"/>
                </a:cubicBezTo>
                <a:cubicBezTo>
                  <a:pt x="275" y="305"/>
                  <a:pt x="275" y="305"/>
                  <a:pt x="275" y="305"/>
                </a:cubicBezTo>
                <a:cubicBezTo>
                  <a:pt x="275" y="185"/>
                  <a:pt x="275" y="185"/>
                  <a:pt x="275" y="185"/>
                </a:cubicBezTo>
                <a:lnTo>
                  <a:pt x="246" y="170"/>
                </a:lnTo>
                <a:close/>
                <a:moveTo>
                  <a:pt x="304" y="184"/>
                </a:moveTo>
                <a:cubicBezTo>
                  <a:pt x="304" y="305"/>
                  <a:pt x="304" y="305"/>
                  <a:pt x="304" y="305"/>
                </a:cubicBezTo>
                <a:cubicBezTo>
                  <a:pt x="333" y="305"/>
                  <a:pt x="333" y="305"/>
                  <a:pt x="333" y="305"/>
                </a:cubicBezTo>
                <a:cubicBezTo>
                  <a:pt x="333" y="166"/>
                  <a:pt x="333" y="166"/>
                  <a:pt x="333" y="166"/>
                </a:cubicBezTo>
                <a:lnTo>
                  <a:pt x="304" y="184"/>
                </a:lnTo>
                <a:close/>
                <a:moveTo>
                  <a:pt x="362" y="305"/>
                </a:moveTo>
                <a:cubicBezTo>
                  <a:pt x="391" y="305"/>
                  <a:pt x="391" y="305"/>
                  <a:pt x="391" y="305"/>
                </a:cubicBezTo>
                <a:cubicBezTo>
                  <a:pt x="391" y="133"/>
                  <a:pt x="391" y="133"/>
                  <a:pt x="391" y="133"/>
                </a:cubicBezTo>
                <a:cubicBezTo>
                  <a:pt x="362" y="150"/>
                  <a:pt x="362" y="150"/>
                  <a:pt x="362" y="150"/>
                </a:cubicBezTo>
                <a:lnTo>
                  <a:pt x="362" y="305"/>
                </a:lnTo>
                <a:close/>
                <a:moveTo>
                  <a:pt x="384" y="313"/>
                </a:moveTo>
                <a:cubicBezTo>
                  <a:pt x="22" y="313"/>
                  <a:pt x="22" y="313"/>
                  <a:pt x="22" y="313"/>
                </a:cubicBezTo>
                <a:cubicBezTo>
                  <a:pt x="18" y="313"/>
                  <a:pt x="15" y="316"/>
                  <a:pt x="15" y="320"/>
                </a:cubicBezTo>
                <a:cubicBezTo>
                  <a:pt x="15" y="325"/>
                  <a:pt x="15" y="325"/>
                  <a:pt x="15" y="325"/>
                </a:cubicBezTo>
                <a:cubicBezTo>
                  <a:pt x="15" y="329"/>
                  <a:pt x="18" y="333"/>
                  <a:pt x="22" y="333"/>
                </a:cubicBezTo>
                <a:cubicBezTo>
                  <a:pt x="384" y="333"/>
                  <a:pt x="384" y="333"/>
                  <a:pt x="384" y="333"/>
                </a:cubicBezTo>
                <a:cubicBezTo>
                  <a:pt x="387" y="333"/>
                  <a:pt x="391" y="329"/>
                  <a:pt x="391" y="325"/>
                </a:cubicBezTo>
                <a:cubicBezTo>
                  <a:pt x="391" y="320"/>
                  <a:pt x="391" y="320"/>
                  <a:pt x="391" y="320"/>
                </a:cubicBezTo>
                <a:cubicBezTo>
                  <a:pt x="391" y="316"/>
                  <a:pt x="387" y="313"/>
                  <a:pt x="384" y="313"/>
                </a:cubicBezTo>
                <a:close/>
                <a:moveTo>
                  <a:pt x="330" y="55"/>
                </a:moveTo>
                <a:cubicBezTo>
                  <a:pt x="346" y="55"/>
                  <a:pt x="358" y="43"/>
                  <a:pt x="358" y="28"/>
                </a:cubicBezTo>
                <a:cubicBezTo>
                  <a:pt x="358" y="12"/>
                  <a:pt x="346" y="0"/>
                  <a:pt x="330" y="0"/>
                </a:cubicBezTo>
                <a:cubicBezTo>
                  <a:pt x="315" y="0"/>
                  <a:pt x="303" y="12"/>
                  <a:pt x="303" y="28"/>
                </a:cubicBezTo>
                <a:cubicBezTo>
                  <a:pt x="303" y="43"/>
                  <a:pt x="315" y="55"/>
                  <a:pt x="330" y="55"/>
                </a:cubicBezTo>
                <a:close/>
                <a:moveTo>
                  <a:pt x="323" y="65"/>
                </a:moveTo>
                <a:cubicBezTo>
                  <a:pt x="323" y="68"/>
                  <a:pt x="326" y="71"/>
                  <a:pt x="330" y="71"/>
                </a:cubicBezTo>
                <a:cubicBezTo>
                  <a:pt x="331" y="71"/>
                  <a:pt x="331" y="71"/>
                  <a:pt x="331" y="71"/>
                </a:cubicBezTo>
                <a:cubicBezTo>
                  <a:pt x="335" y="71"/>
                  <a:pt x="338" y="68"/>
                  <a:pt x="338" y="65"/>
                </a:cubicBezTo>
                <a:cubicBezTo>
                  <a:pt x="338" y="63"/>
                  <a:pt x="338" y="63"/>
                  <a:pt x="338" y="63"/>
                </a:cubicBezTo>
                <a:cubicBezTo>
                  <a:pt x="338" y="63"/>
                  <a:pt x="338" y="63"/>
                  <a:pt x="338" y="63"/>
                </a:cubicBezTo>
                <a:cubicBezTo>
                  <a:pt x="323" y="63"/>
                  <a:pt x="323" y="63"/>
                  <a:pt x="323" y="63"/>
                </a:cubicBezTo>
                <a:lnTo>
                  <a:pt x="323" y="65"/>
                </a:lnTo>
                <a:close/>
                <a:moveTo>
                  <a:pt x="295" y="150"/>
                </a:moveTo>
                <a:cubicBezTo>
                  <a:pt x="295" y="103"/>
                  <a:pt x="295" y="103"/>
                  <a:pt x="295" y="103"/>
                </a:cubicBezTo>
                <a:cubicBezTo>
                  <a:pt x="300" y="103"/>
                  <a:pt x="300" y="103"/>
                  <a:pt x="300" y="103"/>
                </a:cubicBezTo>
                <a:cubicBezTo>
                  <a:pt x="300" y="147"/>
                  <a:pt x="300" y="147"/>
                  <a:pt x="300" y="147"/>
                </a:cubicBezTo>
                <a:cubicBezTo>
                  <a:pt x="331" y="128"/>
                  <a:pt x="331" y="128"/>
                  <a:pt x="331" y="128"/>
                </a:cubicBezTo>
                <a:cubicBezTo>
                  <a:pt x="331" y="128"/>
                  <a:pt x="331" y="128"/>
                  <a:pt x="330" y="128"/>
                </a:cubicBezTo>
                <a:cubicBezTo>
                  <a:pt x="329" y="128"/>
                  <a:pt x="327" y="127"/>
                  <a:pt x="327" y="125"/>
                </a:cubicBezTo>
                <a:cubicBezTo>
                  <a:pt x="327" y="123"/>
                  <a:pt x="329" y="122"/>
                  <a:pt x="330" y="122"/>
                </a:cubicBezTo>
                <a:cubicBezTo>
                  <a:pt x="332" y="122"/>
                  <a:pt x="334" y="123"/>
                  <a:pt x="334" y="125"/>
                </a:cubicBezTo>
                <a:cubicBezTo>
                  <a:pt x="334" y="126"/>
                  <a:pt x="333" y="127"/>
                  <a:pt x="333" y="127"/>
                </a:cubicBezTo>
                <a:cubicBezTo>
                  <a:pt x="363" y="109"/>
                  <a:pt x="363" y="109"/>
                  <a:pt x="363" y="109"/>
                </a:cubicBezTo>
                <a:cubicBezTo>
                  <a:pt x="363" y="103"/>
                  <a:pt x="363" y="103"/>
                  <a:pt x="363" y="103"/>
                </a:cubicBezTo>
                <a:cubicBezTo>
                  <a:pt x="368" y="103"/>
                  <a:pt x="368" y="103"/>
                  <a:pt x="368" y="103"/>
                </a:cubicBezTo>
                <a:cubicBezTo>
                  <a:pt x="368" y="106"/>
                  <a:pt x="368" y="106"/>
                  <a:pt x="368" y="106"/>
                </a:cubicBezTo>
                <a:cubicBezTo>
                  <a:pt x="391" y="93"/>
                  <a:pt x="391" y="93"/>
                  <a:pt x="391" y="93"/>
                </a:cubicBezTo>
                <a:cubicBezTo>
                  <a:pt x="391" y="89"/>
                  <a:pt x="391" y="87"/>
                  <a:pt x="391" y="87"/>
                </a:cubicBezTo>
                <a:cubicBezTo>
                  <a:pt x="391" y="72"/>
                  <a:pt x="379" y="59"/>
                  <a:pt x="364" y="59"/>
                </a:cubicBezTo>
                <a:cubicBezTo>
                  <a:pt x="355" y="59"/>
                  <a:pt x="355" y="59"/>
                  <a:pt x="355" y="59"/>
                </a:cubicBezTo>
                <a:cubicBezTo>
                  <a:pt x="337" y="94"/>
                  <a:pt x="337" y="94"/>
                  <a:pt x="337" y="94"/>
                </a:cubicBezTo>
                <a:cubicBezTo>
                  <a:pt x="337" y="81"/>
                  <a:pt x="337" y="81"/>
                  <a:pt x="337" y="81"/>
                </a:cubicBezTo>
                <a:cubicBezTo>
                  <a:pt x="337" y="78"/>
                  <a:pt x="334" y="75"/>
                  <a:pt x="331" y="75"/>
                </a:cubicBezTo>
                <a:cubicBezTo>
                  <a:pt x="330" y="75"/>
                  <a:pt x="330" y="75"/>
                  <a:pt x="330" y="75"/>
                </a:cubicBezTo>
                <a:cubicBezTo>
                  <a:pt x="327" y="75"/>
                  <a:pt x="324" y="78"/>
                  <a:pt x="324" y="81"/>
                </a:cubicBezTo>
                <a:cubicBezTo>
                  <a:pt x="324" y="94"/>
                  <a:pt x="324" y="94"/>
                  <a:pt x="324" y="94"/>
                </a:cubicBezTo>
                <a:cubicBezTo>
                  <a:pt x="306" y="59"/>
                  <a:pt x="306" y="59"/>
                  <a:pt x="306" y="59"/>
                </a:cubicBezTo>
                <a:cubicBezTo>
                  <a:pt x="297" y="59"/>
                  <a:pt x="297" y="59"/>
                  <a:pt x="297" y="59"/>
                </a:cubicBezTo>
                <a:cubicBezTo>
                  <a:pt x="282" y="59"/>
                  <a:pt x="270" y="72"/>
                  <a:pt x="270" y="87"/>
                </a:cubicBezTo>
                <a:cubicBezTo>
                  <a:pt x="270" y="87"/>
                  <a:pt x="270" y="118"/>
                  <a:pt x="270" y="144"/>
                </a:cubicBezTo>
                <a:cubicBezTo>
                  <a:pt x="288" y="154"/>
                  <a:pt x="288" y="154"/>
                  <a:pt x="288" y="154"/>
                </a:cubicBezTo>
                <a:lnTo>
                  <a:pt x="295" y="150"/>
                </a:lnTo>
                <a:close/>
                <a:moveTo>
                  <a:pt x="203" y="55"/>
                </a:moveTo>
                <a:cubicBezTo>
                  <a:pt x="218" y="55"/>
                  <a:pt x="230" y="43"/>
                  <a:pt x="230" y="28"/>
                </a:cubicBezTo>
                <a:cubicBezTo>
                  <a:pt x="230" y="12"/>
                  <a:pt x="218" y="0"/>
                  <a:pt x="203" y="0"/>
                </a:cubicBezTo>
                <a:cubicBezTo>
                  <a:pt x="188" y="0"/>
                  <a:pt x="176" y="12"/>
                  <a:pt x="176" y="28"/>
                </a:cubicBezTo>
                <a:cubicBezTo>
                  <a:pt x="176" y="43"/>
                  <a:pt x="188" y="55"/>
                  <a:pt x="203" y="55"/>
                </a:cubicBezTo>
                <a:close/>
                <a:moveTo>
                  <a:pt x="196" y="65"/>
                </a:moveTo>
                <a:cubicBezTo>
                  <a:pt x="196" y="68"/>
                  <a:pt x="199" y="71"/>
                  <a:pt x="202" y="71"/>
                </a:cubicBezTo>
                <a:cubicBezTo>
                  <a:pt x="204" y="71"/>
                  <a:pt x="204" y="71"/>
                  <a:pt x="204" y="71"/>
                </a:cubicBezTo>
                <a:cubicBezTo>
                  <a:pt x="208" y="71"/>
                  <a:pt x="211" y="68"/>
                  <a:pt x="211" y="65"/>
                </a:cubicBezTo>
                <a:cubicBezTo>
                  <a:pt x="211" y="63"/>
                  <a:pt x="211" y="63"/>
                  <a:pt x="211" y="63"/>
                </a:cubicBezTo>
                <a:cubicBezTo>
                  <a:pt x="211" y="63"/>
                  <a:pt x="211" y="63"/>
                  <a:pt x="211" y="63"/>
                </a:cubicBezTo>
                <a:cubicBezTo>
                  <a:pt x="196" y="63"/>
                  <a:pt x="196" y="63"/>
                  <a:pt x="196" y="63"/>
                </a:cubicBezTo>
                <a:lnTo>
                  <a:pt x="196" y="65"/>
                </a:lnTo>
                <a:close/>
                <a:moveTo>
                  <a:pt x="168" y="162"/>
                </a:moveTo>
                <a:cubicBezTo>
                  <a:pt x="168" y="103"/>
                  <a:pt x="168" y="103"/>
                  <a:pt x="168" y="103"/>
                </a:cubicBezTo>
                <a:cubicBezTo>
                  <a:pt x="173" y="103"/>
                  <a:pt x="173" y="103"/>
                  <a:pt x="173" y="103"/>
                </a:cubicBezTo>
                <a:cubicBezTo>
                  <a:pt x="173" y="159"/>
                  <a:pt x="173" y="159"/>
                  <a:pt x="173" y="159"/>
                </a:cubicBezTo>
                <a:cubicBezTo>
                  <a:pt x="226" y="121"/>
                  <a:pt x="226" y="121"/>
                  <a:pt x="226" y="121"/>
                </a:cubicBezTo>
                <a:cubicBezTo>
                  <a:pt x="236" y="126"/>
                  <a:pt x="236" y="126"/>
                  <a:pt x="236" y="126"/>
                </a:cubicBezTo>
                <a:cubicBezTo>
                  <a:pt x="236" y="103"/>
                  <a:pt x="236" y="103"/>
                  <a:pt x="236" y="103"/>
                </a:cubicBezTo>
                <a:cubicBezTo>
                  <a:pt x="241" y="103"/>
                  <a:pt x="241" y="103"/>
                  <a:pt x="241" y="103"/>
                </a:cubicBezTo>
                <a:cubicBezTo>
                  <a:pt x="241" y="128"/>
                  <a:pt x="241" y="128"/>
                  <a:pt x="241" y="128"/>
                </a:cubicBezTo>
                <a:cubicBezTo>
                  <a:pt x="263" y="140"/>
                  <a:pt x="263" y="140"/>
                  <a:pt x="263" y="140"/>
                </a:cubicBezTo>
                <a:cubicBezTo>
                  <a:pt x="263" y="115"/>
                  <a:pt x="263" y="87"/>
                  <a:pt x="263" y="87"/>
                </a:cubicBezTo>
                <a:cubicBezTo>
                  <a:pt x="263" y="72"/>
                  <a:pt x="251" y="59"/>
                  <a:pt x="237" y="59"/>
                </a:cubicBezTo>
                <a:cubicBezTo>
                  <a:pt x="227" y="59"/>
                  <a:pt x="227" y="59"/>
                  <a:pt x="227" y="59"/>
                </a:cubicBezTo>
                <a:cubicBezTo>
                  <a:pt x="210" y="94"/>
                  <a:pt x="210" y="94"/>
                  <a:pt x="210" y="94"/>
                </a:cubicBezTo>
                <a:cubicBezTo>
                  <a:pt x="210" y="81"/>
                  <a:pt x="210" y="81"/>
                  <a:pt x="210" y="81"/>
                </a:cubicBezTo>
                <a:cubicBezTo>
                  <a:pt x="210" y="78"/>
                  <a:pt x="207" y="75"/>
                  <a:pt x="204" y="75"/>
                </a:cubicBezTo>
                <a:cubicBezTo>
                  <a:pt x="202" y="75"/>
                  <a:pt x="202" y="75"/>
                  <a:pt x="202" y="75"/>
                </a:cubicBezTo>
                <a:cubicBezTo>
                  <a:pt x="199" y="75"/>
                  <a:pt x="196" y="78"/>
                  <a:pt x="196" y="81"/>
                </a:cubicBezTo>
                <a:cubicBezTo>
                  <a:pt x="196" y="94"/>
                  <a:pt x="196" y="94"/>
                  <a:pt x="196" y="94"/>
                </a:cubicBezTo>
                <a:cubicBezTo>
                  <a:pt x="179" y="59"/>
                  <a:pt x="179" y="59"/>
                  <a:pt x="179" y="59"/>
                </a:cubicBezTo>
                <a:cubicBezTo>
                  <a:pt x="169" y="59"/>
                  <a:pt x="169" y="59"/>
                  <a:pt x="169" y="59"/>
                </a:cubicBezTo>
                <a:cubicBezTo>
                  <a:pt x="155" y="59"/>
                  <a:pt x="143" y="72"/>
                  <a:pt x="143" y="87"/>
                </a:cubicBezTo>
                <a:cubicBezTo>
                  <a:pt x="143" y="87"/>
                  <a:pt x="143" y="139"/>
                  <a:pt x="142" y="164"/>
                </a:cubicBezTo>
                <a:cubicBezTo>
                  <a:pt x="157" y="170"/>
                  <a:pt x="157" y="170"/>
                  <a:pt x="157" y="170"/>
                </a:cubicBezTo>
                <a:lnTo>
                  <a:pt x="168" y="162"/>
                </a:lnTo>
                <a:close/>
                <a:moveTo>
                  <a:pt x="203" y="122"/>
                </a:moveTo>
                <a:cubicBezTo>
                  <a:pt x="205" y="122"/>
                  <a:pt x="206" y="123"/>
                  <a:pt x="206" y="125"/>
                </a:cubicBezTo>
                <a:cubicBezTo>
                  <a:pt x="206" y="127"/>
                  <a:pt x="205" y="128"/>
                  <a:pt x="203" y="128"/>
                </a:cubicBezTo>
                <a:cubicBezTo>
                  <a:pt x="201" y="128"/>
                  <a:pt x="200" y="127"/>
                  <a:pt x="200" y="125"/>
                </a:cubicBezTo>
                <a:cubicBezTo>
                  <a:pt x="200" y="123"/>
                  <a:pt x="201" y="122"/>
                  <a:pt x="203" y="122"/>
                </a:cubicBezTo>
                <a:close/>
                <a:moveTo>
                  <a:pt x="76" y="55"/>
                </a:moveTo>
                <a:cubicBezTo>
                  <a:pt x="91" y="55"/>
                  <a:pt x="103" y="43"/>
                  <a:pt x="103" y="28"/>
                </a:cubicBezTo>
                <a:cubicBezTo>
                  <a:pt x="103" y="12"/>
                  <a:pt x="91" y="0"/>
                  <a:pt x="76" y="0"/>
                </a:cubicBezTo>
                <a:cubicBezTo>
                  <a:pt x="61" y="0"/>
                  <a:pt x="48" y="12"/>
                  <a:pt x="48" y="28"/>
                </a:cubicBezTo>
                <a:cubicBezTo>
                  <a:pt x="48" y="43"/>
                  <a:pt x="61" y="55"/>
                  <a:pt x="76" y="55"/>
                </a:cubicBezTo>
                <a:close/>
                <a:moveTo>
                  <a:pt x="68" y="65"/>
                </a:moveTo>
                <a:cubicBezTo>
                  <a:pt x="68" y="68"/>
                  <a:pt x="71" y="71"/>
                  <a:pt x="75" y="71"/>
                </a:cubicBezTo>
                <a:cubicBezTo>
                  <a:pt x="76" y="71"/>
                  <a:pt x="76" y="71"/>
                  <a:pt x="76" y="71"/>
                </a:cubicBezTo>
                <a:cubicBezTo>
                  <a:pt x="80" y="71"/>
                  <a:pt x="83" y="68"/>
                  <a:pt x="83" y="65"/>
                </a:cubicBezTo>
                <a:cubicBezTo>
                  <a:pt x="83" y="63"/>
                  <a:pt x="83" y="63"/>
                  <a:pt x="83" y="63"/>
                </a:cubicBezTo>
                <a:cubicBezTo>
                  <a:pt x="83" y="63"/>
                  <a:pt x="83" y="63"/>
                  <a:pt x="83" y="63"/>
                </a:cubicBezTo>
                <a:cubicBezTo>
                  <a:pt x="68" y="63"/>
                  <a:pt x="68" y="63"/>
                  <a:pt x="68" y="63"/>
                </a:cubicBezTo>
                <a:lnTo>
                  <a:pt x="68" y="65"/>
                </a:lnTo>
                <a:close/>
                <a:moveTo>
                  <a:pt x="41" y="103"/>
                </a:moveTo>
                <a:cubicBezTo>
                  <a:pt x="46" y="103"/>
                  <a:pt x="46" y="103"/>
                  <a:pt x="46" y="103"/>
                </a:cubicBezTo>
                <a:cubicBezTo>
                  <a:pt x="46" y="153"/>
                  <a:pt x="46" y="153"/>
                  <a:pt x="46" y="153"/>
                </a:cubicBezTo>
                <a:cubicBezTo>
                  <a:pt x="84" y="139"/>
                  <a:pt x="84" y="139"/>
                  <a:pt x="84" y="139"/>
                </a:cubicBezTo>
                <a:cubicBezTo>
                  <a:pt x="109" y="150"/>
                  <a:pt x="109" y="150"/>
                  <a:pt x="109" y="150"/>
                </a:cubicBezTo>
                <a:cubicBezTo>
                  <a:pt x="109" y="103"/>
                  <a:pt x="109" y="103"/>
                  <a:pt x="109" y="103"/>
                </a:cubicBezTo>
                <a:cubicBezTo>
                  <a:pt x="114" y="103"/>
                  <a:pt x="114" y="103"/>
                  <a:pt x="114" y="103"/>
                </a:cubicBezTo>
                <a:cubicBezTo>
                  <a:pt x="114" y="152"/>
                  <a:pt x="114" y="152"/>
                  <a:pt x="114" y="152"/>
                </a:cubicBezTo>
                <a:cubicBezTo>
                  <a:pt x="135" y="161"/>
                  <a:pt x="135" y="161"/>
                  <a:pt x="135" y="161"/>
                </a:cubicBezTo>
                <a:cubicBezTo>
                  <a:pt x="136" y="135"/>
                  <a:pt x="136" y="87"/>
                  <a:pt x="136" y="87"/>
                </a:cubicBezTo>
                <a:cubicBezTo>
                  <a:pt x="136" y="72"/>
                  <a:pt x="124" y="59"/>
                  <a:pt x="109" y="59"/>
                </a:cubicBezTo>
                <a:cubicBezTo>
                  <a:pt x="100" y="59"/>
                  <a:pt x="100" y="59"/>
                  <a:pt x="100" y="59"/>
                </a:cubicBezTo>
                <a:cubicBezTo>
                  <a:pt x="82" y="94"/>
                  <a:pt x="82" y="94"/>
                  <a:pt x="82" y="94"/>
                </a:cubicBezTo>
                <a:cubicBezTo>
                  <a:pt x="82" y="81"/>
                  <a:pt x="82" y="81"/>
                  <a:pt x="82" y="81"/>
                </a:cubicBezTo>
                <a:cubicBezTo>
                  <a:pt x="82" y="78"/>
                  <a:pt x="80" y="75"/>
                  <a:pt x="76" y="75"/>
                </a:cubicBezTo>
                <a:cubicBezTo>
                  <a:pt x="75" y="75"/>
                  <a:pt x="75" y="75"/>
                  <a:pt x="75" y="75"/>
                </a:cubicBezTo>
                <a:cubicBezTo>
                  <a:pt x="72" y="75"/>
                  <a:pt x="69" y="78"/>
                  <a:pt x="69" y="81"/>
                </a:cubicBezTo>
                <a:cubicBezTo>
                  <a:pt x="69" y="94"/>
                  <a:pt x="69" y="94"/>
                  <a:pt x="69" y="94"/>
                </a:cubicBezTo>
                <a:cubicBezTo>
                  <a:pt x="52" y="59"/>
                  <a:pt x="52" y="59"/>
                  <a:pt x="52" y="59"/>
                </a:cubicBezTo>
                <a:cubicBezTo>
                  <a:pt x="42" y="59"/>
                  <a:pt x="42" y="59"/>
                  <a:pt x="42" y="59"/>
                </a:cubicBezTo>
                <a:cubicBezTo>
                  <a:pt x="27" y="59"/>
                  <a:pt x="15" y="72"/>
                  <a:pt x="15" y="87"/>
                </a:cubicBezTo>
                <a:cubicBezTo>
                  <a:pt x="15" y="87"/>
                  <a:pt x="15" y="140"/>
                  <a:pt x="15" y="165"/>
                </a:cubicBezTo>
                <a:cubicBezTo>
                  <a:pt x="41" y="155"/>
                  <a:pt x="41" y="155"/>
                  <a:pt x="41" y="155"/>
                </a:cubicBezTo>
                <a:lnTo>
                  <a:pt x="41" y="103"/>
                </a:lnTo>
                <a:close/>
                <a:moveTo>
                  <a:pt x="76" y="122"/>
                </a:moveTo>
                <a:cubicBezTo>
                  <a:pt x="77" y="122"/>
                  <a:pt x="79" y="123"/>
                  <a:pt x="79" y="125"/>
                </a:cubicBezTo>
                <a:cubicBezTo>
                  <a:pt x="79" y="127"/>
                  <a:pt x="77" y="128"/>
                  <a:pt x="76" y="128"/>
                </a:cubicBezTo>
                <a:cubicBezTo>
                  <a:pt x="74" y="128"/>
                  <a:pt x="72" y="127"/>
                  <a:pt x="72" y="125"/>
                </a:cubicBezTo>
                <a:cubicBezTo>
                  <a:pt x="72" y="123"/>
                  <a:pt x="74" y="122"/>
                  <a:pt x="76" y="122"/>
                </a:cubicBezTo>
                <a:close/>
                <a:moveTo>
                  <a:pt x="398" y="78"/>
                </a:moveTo>
                <a:cubicBezTo>
                  <a:pt x="407" y="93"/>
                  <a:pt x="407" y="93"/>
                  <a:pt x="407" y="93"/>
                </a:cubicBezTo>
                <a:cubicBezTo>
                  <a:pt x="288" y="162"/>
                  <a:pt x="288" y="162"/>
                  <a:pt x="288" y="162"/>
                </a:cubicBezTo>
                <a:cubicBezTo>
                  <a:pt x="227" y="129"/>
                  <a:pt x="227" y="129"/>
                  <a:pt x="227" y="129"/>
                </a:cubicBezTo>
                <a:cubicBezTo>
                  <a:pt x="157" y="178"/>
                  <a:pt x="157" y="178"/>
                  <a:pt x="157" y="178"/>
                </a:cubicBezTo>
                <a:cubicBezTo>
                  <a:pt x="83" y="147"/>
                  <a:pt x="83" y="147"/>
                  <a:pt x="83" y="147"/>
                </a:cubicBezTo>
                <a:cubicBezTo>
                  <a:pt x="0" y="178"/>
                  <a:pt x="0" y="178"/>
                  <a:pt x="0" y="178"/>
                </a:cubicBezTo>
                <a:cubicBezTo>
                  <a:pt x="0" y="199"/>
                  <a:pt x="0" y="199"/>
                  <a:pt x="0" y="199"/>
                </a:cubicBezTo>
                <a:cubicBezTo>
                  <a:pt x="83" y="168"/>
                  <a:pt x="83" y="168"/>
                  <a:pt x="83" y="168"/>
                </a:cubicBezTo>
                <a:cubicBezTo>
                  <a:pt x="160" y="201"/>
                  <a:pt x="160" y="201"/>
                  <a:pt x="160" y="201"/>
                </a:cubicBezTo>
                <a:cubicBezTo>
                  <a:pt x="228" y="152"/>
                  <a:pt x="228" y="152"/>
                  <a:pt x="228" y="152"/>
                </a:cubicBezTo>
                <a:cubicBezTo>
                  <a:pt x="289" y="184"/>
                  <a:pt x="289" y="184"/>
                  <a:pt x="289" y="184"/>
                </a:cubicBezTo>
                <a:cubicBezTo>
                  <a:pt x="417" y="110"/>
                  <a:pt x="417" y="110"/>
                  <a:pt x="417" y="110"/>
                </a:cubicBezTo>
                <a:cubicBezTo>
                  <a:pt x="426" y="126"/>
                  <a:pt x="426" y="126"/>
                  <a:pt x="426" y="126"/>
                </a:cubicBezTo>
                <a:cubicBezTo>
                  <a:pt x="448" y="78"/>
                  <a:pt x="448" y="78"/>
                  <a:pt x="448" y="78"/>
                </a:cubicBezTo>
                <a:lnTo>
                  <a:pt x="398"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422" name="Freeform 16">
            <a:extLst>
              <a:ext uri="{FF2B5EF4-FFF2-40B4-BE49-F238E27FC236}">
                <a16:creationId xmlns:a16="http://schemas.microsoft.com/office/drawing/2014/main" id="{47895EB3-B375-4C62-AF2E-BC9864CAEE5B}"/>
              </a:ext>
            </a:extLst>
          </p:cNvPr>
          <p:cNvSpPr>
            <a:spLocks noEditPoints="1"/>
          </p:cNvSpPr>
          <p:nvPr/>
        </p:nvSpPr>
        <p:spPr bwMode="auto">
          <a:xfrm>
            <a:off x="10102245" y="2121484"/>
            <a:ext cx="451695" cy="451695"/>
          </a:xfrm>
          <a:custGeom>
            <a:avLst/>
            <a:gdLst>
              <a:gd name="T0" fmla="*/ 250 w 250"/>
              <a:gd name="T1" fmla="*/ 245 h 250"/>
              <a:gd name="T2" fmla="*/ 188 w 250"/>
              <a:gd name="T3" fmla="*/ 250 h 250"/>
              <a:gd name="T4" fmla="*/ 182 w 250"/>
              <a:gd name="T5" fmla="*/ 237 h 250"/>
              <a:gd name="T6" fmla="*/ 216 w 250"/>
              <a:gd name="T7" fmla="*/ 236 h 250"/>
              <a:gd name="T8" fmla="*/ 250 w 250"/>
              <a:gd name="T9" fmla="*/ 237 h 250"/>
              <a:gd name="T10" fmla="*/ 234 w 250"/>
              <a:gd name="T11" fmla="*/ 199 h 250"/>
              <a:gd name="T12" fmla="*/ 197 w 250"/>
              <a:gd name="T13" fmla="*/ 199 h 250"/>
              <a:gd name="T14" fmla="*/ 232 w 250"/>
              <a:gd name="T15" fmla="*/ 135 h 250"/>
              <a:gd name="T16" fmla="*/ 200 w 250"/>
              <a:gd name="T17" fmla="*/ 135 h 250"/>
              <a:gd name="T18" fmla="*/ 182 w 250"/>
              <a:gd name="T19" fmla="*/ 158 h 250"/>
              <a:gd name="T20" fmla="*/ 244 w 250"/>
              <a:gd name="T21" fmla="*/ 163 h 250"/>
              <a:gd name="T22" fmla="*/ 250 w 250"/>
              <a:gd name="T23" fmla="*/ 149 h 250"/>
              <a:gd name="T24" fmla="*/ 216 w 250"/>
              <a:gd name="T25" fmla="*/ 135 h 250"/>
              <a:gd name="T26" fmla="*/ 216 w 250"/>
              <a:gd name="T27" fmla="*/ 88 h 250"/>
              <a:gd name="T28" fmla="*/ 216 w 250"/>
              <a:gd name="T29" fmla="*/ 135 h 250"/>
              <a:gd name="T30" fmla="*/ 216 w 250"/>
              <a:gd name="T31" fmla="*/ 61 h 250"/>
              <a:gd name="T32" fmla="*/ 182 w 250"/>
              <a:gd name="T33" fmla="*/ 62 h 250"/>
              <a:gd name="T34" fmla="*/ 188 w 250"/>
              <a:gd name="T35" fmla="*/ 75 h 250"/>
              <a:gd name="T36" fmla="*/ 250 w 250"/>
              <a:gd name="T37" fmla="*/ 70 h 250"/>
              <a:gd name="T38" fmla="*/ 232 w 250"/>
              <a:gd name="T39" fmla="*/ 48 h 250"/>
              <a:gd name="T40" fmla="*/ 234 w 250"/>
              <a:gd name="T41" fmla="*/ 24 h 250"/>
              <a:gd name="T42" fmla="*/ 197 w 250"/>
              <a:gd name="T43" fmla="*/ 24 h 250"/>
              <a:gd name="T44" fmla="*/ 176 w 250"/>
              <a:gd name="T45" fmla="*/ 42 h 250"/>
              <a:gd name="T46" fmla="*/ 156 w 250"/>
              <a:gd name="T47" fmla="*/ 32 h 250"/>
              <a:gd name="T48" fmla="*/ 146 w 250"/>
              <a:gd name="T49" fmla="*/ 120 h 250"/>
              <a:gd name="T50" fmla="*/ 156 w 250"/>
              <a:gd name="T51" fmla="*/ 130 h 250"/>
              <a:gd name="T52" fmla="*/ 176 w 250"/>
              <a:gd name="T53" fmla="*/ 218 h 250"/>
              <a:gd name="T54" fmla="*/ 166 w 250"/>
              <a:gd name="T55" fmla="*/ 208 h 250"/>
              <a:gd name="T56" fmla="*/ 176 w 250"/>
              <a:gd name="T57" fmla="*/ 130 h 250"/>
              <a:gd name="T58" fmla="*/ 166 w 250"/>
              <a:gd name="T59" fmla="*/ 120 h 250"/>
              <a:gd name="T60" fmla="*/ 176 w 250"/>
              <a:gd name="T61" fmla="*/ 42 h 250"/>
              <a:gd name="T62" fmla="*/ 70 w 250"/>
              <a:gd name="T63" fmla="*/ 250 h 250"/>
              <a:gd name="T64" fmla="*/ 140 w 250"/>
              <a:gd name="T65" fmla="*/ 240 h 250"/>
              <a:gd name="T66" fmla="*/ 103 w 250"/>
              <a:gd name="T67" fmla="*/ 166 h 250"/>
              <a:gd name="T68" fmla="*/ 0 w 250"/>
              <a:gd name="T69" fmla="*/ 195 h 250"/>
              <a:gd name="T70" fmla="*/ 13 w 250"/>
              <a:gd name="T71" fmla="*/ 250 h 250"/>
              <a:gd name="T72" fmla="*/ 37 w 250"/>
              <a:gd name="T73" fmla="*/ 166 h 250"/>
              <a:gd name="T74" fmla="*/ 70 w 250"/>
              <a:gd name="T75" fmla="*/ 170 h 250"/>
              <a:gd name="T76" fmla="*/ 62 w 250"/>
              <a:gd name="T77" fmla="*/ 181 h 250"/>
              <a:gd name="T78" fmla="*/ 64 w 250"/>
              <a:gd name="T79" fmla="*/ 211 h 250"/>
              <a:gd name="T80" fmla="*/ 76 w 250"/>
              <a:gd name="T81" fmla="*/ 211 h 250"/>
              <a:gd name="T82" fmla="*/ 78 w 250"/>
              <a:gd name="T83" fmla="*/ 181 h 250"/>
              <a:gd name="T84" fmla="*/ 70 w 250"/>
              <a:gd name="T85" fmla="*/ 166 h 250"/>
              <a:gd name="T86" fmla="*/ 70 w 250"/>
              <a:gd name="T87" fmla="*/ 68 h 250"/>
              <a:gd name="T88" fmla="*/ 70 w 250"/>
              <a:gd name="T89" fmla="*/ 166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0" h="250">
                <a:moveTo>
                  <a:pt x="250" y="237"/>
                </a:moveTo>
                <a:cubicBezTo>
                  <a:pt x="250" y="245"/>
                  <a:pt x="250" y="245"/>
                  <a:pt x="250" y="245"/>
                </a:cubicBezTo>
                <a:cubicBezTo>
                  <a:pt x="250" y="250"/>
                  <a:pt x="250" y="250"/>
                  <a:pt x="244" y="250"/>
                </a:cubicBezTo>
                <a:cubicBezTo>
                  <a:pt x="188" y="250"/>
                  <a:pt x="188" y="250"/>
                  <a:pt x="188" y="250"/>
                </a:cubicBezTo>
                <a:cubicBezTo>
                  <a:pt x="182" y="250"/>
                  <a:pt x="182" y="250"/>
                  <a:pt x="182" y="245"/>
                </a:cubicBezTo>
                <a:cubicBezTo>
                  <a:pt x="182" y="237"/>
                  <a:pt x="182" y="237"/>
                  <a:pt x="182" y="237"/>
                </a:cubicBezTo>
                <a:cubicBezTo>
                  <a:pt x="182" y="226"/>
                  <a:pt x="189" y="226"/>
                  <a:pt x="200" y="223"/>
                </a:cubicBezTo>
                <a:cubicBezTo>
                  <a:pt x="200" y="223"/>
                  <a:pt x="215" y="236"/>
                  <a:pt x="216" y="236"/>
                </a:cubicBezTo>
                <a:cubicBezTo>
                  <a:pt x="217" y="236"/>
                  <a:pt x="231" y="223"/>
                  <a:pt x="232" y="223"/>
                </a:cubicBezTo>
                <a:cubicBezTo>
                  <a:pt x="243" y="226"/>
                  <a:pt x="250" y="226"/>
                  <a:pt x="250" y="237"/>
                </a:cubicBezTo>
                <a:close/>
                <a:moveTo>
                  <a:pt x="216" y="223"/>
                </a:moveTo>
                <a:cubicBezTo>
                  <a:pt x="223" y="223"/>
                  <a:pt x="234" y="212"/>
                  <a:pt x="234" y="199"/>
                </a:cubicBezTo>
                <a:cubicBezTo>
                  <a:pt x="234" y="186"/>
                  <a:pt x="229" y="175"/>
                  <a:pt x="216" y="175"/>
                </a:cubicBezTo>
                <a:cubicBezTo>
                  <a:pt x="203" y="175"/>
                  <a:pt x="198" y="186"/>
                  <a:pt x="197" y="199"/>
                </a:cubicBezTo>
                <a:cubicBezTo>
                  <a:pt x="198" y="212"/>
                  <a:pt x="208" y="223"/>
                  <a:pt x="216" y="223"/>
                </a:cubicBezTo>
                <a:close/>
                <a:moveTo>
                  <a:pt x="232" y="135"/>
                </a:moveTo>
                <a:cubicBezTo>
                  <a:pt x="231" y="136"/>
                  <a:pt x="217" y="148"/>
                  <a:pt x="216" y="149"/>
                </a:cubicBezTo>
                <a:cubicBezTo>
                  <a:pt x="215" y="148"/>
                  <a:pt x="200" y="136"/>
                  <a:pt x="200" y="135"/>
                </a:cubicBezTo>
                <a:cubicBezTo>
                  <a:pt x="189" y="139"/>
                  <a:pt x="182" y="138"/>
                  <a:pt x="182" y="149"/>
                </a:cubicBezTo>
                <a:cubicBezTo>
                  <a:pt x="182" y="158"/>
                  <a:pt x="182" y="158"/>
                  <a:pt x="182" y="158"/>
                </a:cubicBezTo>
                <a:cubicBezTo>
                  <a:pt x="182" y="163"/>
                  <a:pt x="182" y="163"/>
                  <a:pt x="188" y="163"/>
                </a:cubicBezTo>
                <a:cubicBezTo>
                  <a:pt x="244" y="163"/>
                  <a:pt x="244" y="163"/>
                  <a:pt x="244" y="163"/>
                </a:cubicBezTo>
                <a:cubicBezTo>
                  <a:pt x="250" y="163"/>
                  <a:pt x="250" y="163"/>
                  <a:pt x="250" y="158"/>
                </a:cubicBezTo>
                <a:cubicBezTo>
                  <a:pt x="250" y="149"/>
                  <a:pt x="250" y="149"/>
                  <a:pt x="250" y="149"/>
                </a:cubicBezTo>
                <a:cubicBezTo>
                  <a:pt x="250" y="138"/>
                  <a:pt x="243" y="139"/>
                  <a:pt x="232" y="135"/>
                </a:cubicBezTo>
                <a:close/>
                <a:moveTo>
                  <a:pt x="216" y="135"/>
                </a:moveTo>
                <a:cubicBezTo>
                  <a:pt x="223" y="135"/>
                  <a:pt x="234" y="124"/>
                  <a:pt x="234" y="111"/>
                </a:cubicBezTo>
                <a:cubicBezTo>
                  <a:pt x="234" y="98"/>
                  <a:pt x="229" y="88"/>
                  <a:pt x="216" y="88"/>
                </a:cubicBezTo>
                <a:cubicBezTo>
                  <a:pt x="203" y="88"/>
                  <a:pt x="198" y="98"/>
                  <a:pt x="197" y="111"/>
                </a:cubicBezTo>
                <a:cubicBezTo>
                  <a:pt x="198" y="124"/>
                  <a:pt x="208" y="135"/>
                  <a:pt x="216" y="135"/>
                </a:cubicBezTo>
                <a:close/>
                <a:moveTo>
                  <a:pt x="232" y="48"/>
                </a:moveTo>
                <a:cubicBezTo>
                  <a:pt x="231" y="48"/>
                  <a:pt x="217" y="61"/>
                  <a:pt x="216" y="61"/>
                </a:cubicBezTo>
                <a:cubicBezTo>
                  <a:pt x="215" y="61"/>
                  <a:pt x="200" y="48"/>
                  <a:pt x="200" y="48"/>
                </a:cubicBezTo>
                <a:cubicBezTo>
                  <a:pt x="189" y="51"/>
                  <a:pt x="182" y="51"/>
                  <a:pt x="182" y="62"/>
                </a:cubicBezTo>
                <a:cubicBezTo>
                  <a:pt x="182" y="70"/>
                  <a:pt x="182" y="70"/>
                  <a:pt x="182" y="70"/>
                </a:cubicBezTo>
                <a:cubicBezTo>
                  <a:pt x="182" y="75"/>
                  <a:pt x="182" y="75"/>
                  <a:pt x="188" y="75"/>
                </a:cubicBezTo>
                <a:cubicBezTo>
                  <a:pt x="244" y="75"/>
                  <a:pt x="244" y="75"/>
                  <a:pt x="244" y="75"/>
                </a:cubicBezTo>
                <a:cubicBezTo>
                  <a:pt x="250" y="75"/>
                  <a:pt x="250" y="75"/>
                  <a:pt x="250" y="70"/>
                </a:cubicBezTo>
                <a:cubicBezTo>
                  <a:pt x="250" y="62"/>
                  <a:pt x="250" y="62"/>
                  <a:pt x="250" y="62"/>
                </a:cubicBezTo>
                <a:cubicBezTo>
                  <a:pt x="250" y="51"/>
                  <a:pt x="243" y="51"/>
                  <a:pt x="232" y="48"/>
                </a:cubicBezTo>
                <a:close/>
                <a:moveTo>
                  <a:pt x="216" y="48"/>
                </a:moveTo>
                <a:cubicBezTo>
                  <a:pt x="223" y="48"/>
                  <a:pt x="234" y="37"/>
                  <a:pt x="234" y="24"/>
                </a:cubicBezTo>
                <a:cubicBezTo>
                  <a:pt x="234" y="11"/>
                  <a:pt x="229" y="0"/>
                  <a:pt x="216" y="0"/>
                </a:cubicBezTo>
                <a:cubicBezTo>
                  <a:pt x="203" y="0"/>
                  <a:pt x="198" y="11"/>
                  <a:pt x="197" y="24"/>
                </a:cubicBezTo>
                <a:cubicBezTo>
                  <a:pt x="198" y="37"/>
                  <a:pt x="208" y="48"/>
                  <a:pt x="216" y="48"/>
                </a:cubicBezTo>
                <a:close/>
                <a:moveTo>
                  <a:pt x="176" y="42"/>
                </a:moveTo>
                <a:cubicBezTo>
                  <a:pt x="176" y="32"/>
                  <a:pt x="176" y="32"/>
                  <a:pt x="176" y="32"/>
                </a:cubicBezTo>
                <a:cubicBezTo>
                  <a:pt x="156" y="32"/>
                  <a:pt x="156" y="32"/>
                  <a:pt x="156" y="32"/>
                </a:cubicBezTo>
                <a:cubicBezTo>
                  <a:pt x="156" y="120"/>
                  <a:pt x="156" y="120"/>
                  <a:pt x="156" y="120"/>
                </a:cubicBezTo>
                <a:cubicBezTo>
                  <a:pt x="146" y="120"/>
                  <a:pt x="146" y="120"/>
                  <a:pt x="146" y="120"/>
                </a:cubicBezTo>
                <a:cubicBezTo>
                  <a:pt x="146" y="130"/>
                  <a:pt x="146" y="130"/>
                  <a:pt x="146" y="130"/>
                </a:cubicBezTo>
                <a:cubicBezTo>
                  <a:pt x="156" y="130"/>
                  <a:pt x="156" y="130"/>
                  <a:pt x="156" y="130"/>
                </a:cubicBezTo>
                <a:cubicBezTo>
                  <a:pt x="156" y="218"/>
                  <a:pt x="156" y="218"/>
                  <a:pt x="156" y="218"/>
                </a:cubicBezTo>
                <a:cubicBezTo>
                  <a:pt x="176" y="218"/>
                  <a:pt x="176" y="218"/>
                  <a:pt x="176" y="218"/>
                </a:cubicBezTo>
                <a:cubicBezTo>
                  <a:pt x="176" y="208"/>
                  <a:pt x="176" y="208"/>
                  <a:pt x="176" y="208"/>
                </a:cubicBezTo>
                <a:cubicBezTo>
                  <a:pt x="166" y="208"/>
                  <a:pt x="166" y="208"/>
                  <a:pt x="166" y="208"/>
                </a:cubicBezTo>
                <a:cubicBezTo>
                  <a:pt x="166" y="130"/>
                  <a:pt x="166" y="130"/>
                  <a:pt x="166" y="130"/>
                </a:cubicBezTo>
                <a:cubicBezTo>
                  <a:pt x="176" y="130"/>
                  <a:pt x="176" y="130"/>
                  <a:pt x="176" y="130"/>
                </a:cubicBezTo>
                <a:cubicBezTo>
                  <a:pt x="176" y="120"/>
                  <a:pt x="176" y="120"/>
                  <a:pt x="176" y="120"/>
                </a:cubicBezTo>
                <a:cubicBezTo>
                  <a:pt x="166" y="120"/>
                  <a:pt x="166" y="120"/>
                  <a:pt x="166" y="120"/>
                </a:cubicBezTo>
                <a:cubicBezTo>
                  <a:pt x="166" y="42"/>
                  <a:pt x="166" y="42"/>
                  <a:pt x="166" y="42"/>
                </a:cubicBezTo>
                <a:lnTo>
                  <a:pt x="176" y="42"/>
                </a:lnTo>
                <a:close/>
                <a:moveTo>
                  <a:pt x="103" y="166"/>
                </a:moveTo>
                <a:cubicBezTo>
                  <a:pt x="99" y="170"/>
                  <a:pt x="70" y="250"/>
                  <a:pt x="70" y="250"/>
                </a:cubicBezTo>
                <a:cubicBezTo>
                  <a:pt x="127" y="250"/>
                  <a:pt x="127" y="250"/>
                  <a:pt x="127" y="250"/>
                </a:cubicBezTo>
                <a:cubicBezTo>
                  <a:pt x="140" y="250"/>
                  <a:pt x="140" y="250"/>
                  <a:pt x="140" y="240"/>
                </a:cubicBezTo>
                <a:cubicBezTo>
                  <a:pt x="140" y="195"/>
                  <a:pt x="140" y="195"/>
                  <a:pt x="140" y="195"/>
                </a:cubicBezTo>
                <a:cubicBezTo>
                  <a:pt x="140" y="173"/>
                  <a:pt x="124" y="174"/>
                  <a:pt x="103" y="166"/>
                </a:cubicBezTo>
                <a:close/>
                <a:moveTo>
                  <a:pt x="37" y="166"/>
                </a:moveTo>
                <a:cubicBezTo>
                  <a:pt x="14" y="173"/>
                  <a:pt x="0" y="172"/>
                  <a:pt x="0" y="195"/>
                </a:cubicBezTo>
                <a:cubicBezTo>
                  <a:pt x="0" y="240"/>
                  <a:pt x="0" y="240"/>
                  <a:pt x="0" y="240"/>
                </a:cubicBezTo>
                <a:cubicBezTo>
                  <a:pt x="0" y="250"/>
                  <a:pt x="0" y="250"/>
                  <a:pt x="13" y="250"/>
                </a:cubicBezTo>
                <a:cubicBezTo>
                  <a:pt x="70" y="250"/>
                  <a:pt x="70" y="250"/>
                  <a:pt x="70" y="250"/>
                </a:cubicBezTo>
                <a:cubicBezTo>
                  <a:pt x="70" y="250"/>
                  <a:pt x="41" y="170"/>
                  <a:pt x="37" y="166"/>
                </a:cubicBezTo>
                <a:close/>
                <a:moveTo>
                  <a:pt x="79" y="179"/>
                </a:moveTo>
                <a:cubicBezTo>
                  <a:pt x="70" y="170"/>
                  <a:pt x="70" y="170"/>
                  <a:pt x="70" y="170"/>
                </a:cubicBezTo>
                <a:cubicBezTo>
                  <a:pt x="61" y="179"/>
                  <a:pt x="61" y="179"/>
                  <a:pt x="61" y="179"/>
                </a:cubicBezTo>
                <a:cubicBezTo>
                  <a:pt x="62" y="181"/>
                  <a:pt x="62" y="181"/>
                  <a:pt x="62" y="181"/>
                </a:cubicBezTo>
                <a:cubicBezTo>
                  <a:pt x="67" y="185"/>
                  <a:pt x="67" y="185"/>
                  <a:pt x="67" y="185"/>
                </a:cubicBezTo>
                <a:cubicBezTo>
                  <a:pt x="64" y="211"/>
                  <a:pt x="64" y="211"/>
                  <a:pt x="64" y="211"/>
                </a:cubicBezTo>
                <a:cubicBezTo>
                  <a:pt x="70" y="229"/>
                  <a:pt x="70" y="229"/>
                  <a:pt x="70" y="229"/>
                </a:cubicBezTo>
                <a:cubicBezTo>
                  <a:pt x="76" y="211"/>
                  <a:pt x="76" y="211"/>
                  <a:pt x="76" y="211"/>
                </a:cubicBezTo>
                <a:cubicBezTo>
                  <a:pt x="73" y="185"/>
                  <a:pt x="73" y="185"/>
                  <a:pt x="73" y="185"/>
                </a:cubicBezTo>
                <a:cubicBezTo>
                  <a:pt x="78" y="181"/>
                  <a:pt x="78" y="181"/>
                  <a:pt x="78" y="181"/>
                </a:cubicBezTo>
                <a:lnTo>
                  <a:pt x="79" y="179"/>
                </a:lnTo>
                <a:close/>
                <a:moveTo>
                  <a:pt x="70" y="166"/>
                </a:moveTo>
                <a:cubicBezTo>
                  <a:pt x="85" y="166"/>
                  <a:pt x="108" y="144"/>
                  <a:pt x="108" y="117"/>
                </a:cubicBezTo>
                <a:cubicBezTo>
                  <a:pt x="108" y="90"/>
                  <a:pt x="97" y="68"/>
                  <a:pt x="70" y="68"/>
                </a:cubicBezTo>
                <a:cubicBezTo>
                  <a:pt x="43" y="68"/>
                  <a:pt x="32" y="90"/>
                  <a:pt x="32" y="117"/>
                </a:cubicBezTo>
                <a:cubicBezTo>
                  <a:pt x="32" y="144"/>
                  <a:pt x="55" y="166"/>
                  <a:pt x="70" y="16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423" name="Freeform 28">
            <a:extLst>
              <a:ext uri="{FF2B5EF4-FFF2-40B4-BE49-F238E27FC236}">
                <a16:creationId xmlns:a16="http://schemas.microsoft.com/office/drawing/2014/main" id="{F4768B54-DBF8-44EB-B64A-F02EA66C2BF4}"/>
              </a:ext>
            </a:extLst>
          </p:cNvPr>
          <p:cNvSpPr>
            <a:spLocks noEditPoints="1"/>
          </p:cNvSpPr>
          <p:nvPr/>
        </p:nvSpPr>
        <p:spPr bwMode="auto">
          <a:xfrm>
            <a:off x="10055176" y="4141945"/>
            <a:ext cx="583691" cy="482858"/>
          </a:xfrm>
          <a:custGeom>
            <a:avLst/>
            <a:gdLst>
              <a:gd name="T0" fmla="*/ 75 w 500"/>
              <a:gd name="T1" fmla="*/ 28 h 413"/>
              <a:gd name="T2" fmla="*/ 65 w 500"/>
              <a:gd name="T3" fmla="*/ 106 h 413"/>
              <a:gd name="T4" fmla="*/ 75 w 500"/>
              <a:gd name="T5" fmla="*/ 117 h 413"/>
              <a:gd name="T6" fmla="*/ 84 w 500"/>
              <a:gd name="T7" fmla="*/ 106 h 413"/>
              <a:gd name="T8" fmla="*/ 167 w 500"/>
              <a:gd name="T9" fmla="*/ 0 h 413"/>
              <a:gd name="T10" fmla="*/ 177 w 500"/>
              <a:gd name="T11" fmla="*/ 158 h 413"/>
              <a:gd name="T12" fmla="*/ 137 w 500"/>
              <a:gd name="T13" fmla="*/ 117 h 413"/>
              <a:gd name="T14" fmla="*/ 118 w 500"/>
              <a:gd name="T15" fmla="*/ 106 h 413"/>
              <a:gd name="T16" fmla="*/ 116 w 500"/>
              <a:gd name="T17" fmla="*/ 106 h 413"/>
              <a:gd name="T18" fmla="*/ 83 w 500"/>
              <a:gd name="T19" fmla="*/ 129 h 413"/>
              <a:gd name="T20" fmla="*/ 66 w 500"/>
              <a:gd name="T21" fmla="*/ 129 h 413"/>
              <a:gd name="T22" fmla="*/ 33 w 500"/>
              <a:gd name="T23" fmla="*/ 106 h 413"/>
              <a:gd name="T24" fmla="*/ 0 w 500"/>
              <a:gd name="T25" fmla="*/ 139 h 413"/>
              <a:gd name="T26" fmla="*/ 0 w 500"/>
              <a:gd name="T27" fmla="*/ 254 h 413"/>
              <a:gd name="T28" fmla="*/ 26 w 500"/>
              <a:gd name="T29" fmla="*/ 254 h 413"/>
              <a:gd name="T30" fmla="*/ 34 w 500"/>
              <a:gd name="T31" fmla="*/ 405 h 413"/>
              <a:gd name="T32" fmla="*/ 71 w 500"/>
              <a:gd name="T33" fmla="*/ 405 h 413"/>
              <a:gd name="T34" fmla="*/ 79 w 500"/>
              <a:gd name="T35" fmla="*/ 405 h 413"/>
              <a:gd name="T36" fmla="*/ 115 w 500"/>
              <a:gd name="T37" fmla="*/ 405 h 413"/>
              <a:gd name="T38" fmla="*/ 119 w 500"/>
              <a:gd name="T39" fmla="*/ 158 h 413"/>
              <a:gd name="T40" fmla="*/ 141 w 500"/>
              <a:gd name="T41" fmla="*/ 189 h 413"/>
              <a:gd name="T42" fmla="*/ 158 w 500"/>
              <a:gd name="T43" fmla="*/ 196 h 413"/>
              <a:gd name="T44" fmla="*/ 177 w 500"/>
              <a:gd name="T45" fmla="*/ 187 h 413"/>
              <a:gd name="T46" fmla="*/ 490 w 500"/>
              <a:gd name="T47" fmla="*/ 30 h 413"/>
              <a:gd name="T48" fmla="*/ 167 w 500"/>
              <a:gd name="T49" fmla="*/ 0 h 413"/>
              <a:gd name="T50" fmla="*/ 187 w 500"/>
              <a:gd name="T51" fmla="*/ 183 h 413"/>
              <a:gd name="T52" fmla="*/ 212 w 500"/>
              <a:gd name="T53" fmla="*/ 151 h 413"/>
              <a:gd name="T54" fmla="*/ 187 w 500"/>
              <a:gd name="T55" fmla="*/ 30 h 413"/>
              <a:gd name="T56" fmla="*/ 265 w 500"/>
              <a:gd name="T57" fmla="*/ 197 h 413"/>
              <a:gd name="T58" fmla="*/ 265 w 500"/>
              <a:gd name="T59" fmla="*/ 98 h 413"/>
              <a:gd name="T60" fmla="*/ 297 w 500"/>
              <a:gd name="T61" fmla="*/ 82 h 413"/>
              <a:gd name="T62" fmla="*/ 313 w 500"/>
              <a:gd name="T63" fmla="*/ 90 h 413"/>
              <a:gd name="T64" fmla="*/ 233 w 500"/>
              <a:gd name="T65" fmla="*/ 113 h 413"/>
              <a:gd name="T66" fmla="*/ 249 w 500"/>
              <a:gd name="T67" fmla="*/ 112 h 413"/>
              <a:gd name="T68" fmla="*/ 426 w 500"/>
              <a:gd name="T69" fmla="*/ 197 h 413"/>
              <a:gd name="T70" fmla="*/ 426 w 500"/>
              <a:gd name="T71" fmla="*/ 159 h 413"/>
              <a:gd name="T72" fmla="*/ 410 w 500"/>
              <a:gd name="T73" fmla="*/ 197 h 413"/>
              <a:gd name="T74" fmla="*/ 394 w 500"/>
              <a:gd name="T75" fmla="*/ 197 h 413"/>
              <a:gd name="T76" fmla="*/ 378 w 500"/>
              <a:gd name="T77" fmla="*/ 197 h 413"/>
              <a:gd name="T78" fmla="*/ 362 w 500"/>
              <a:gd name="T79" fmla="*/ 139 h 413"/>
              <a:gd name="T80" fmla="*/ 346 w 500"/>
              <a:gd name="T81" fmla="*/ 197 h 413"/>
              <a:gd name="T82" fmla="*/ 330 w 500"/>
              <a:gd name="T83" fmla="*/ 107 h 413"/>
              <a:gd name="T84" fmla="*/ 250 w 500"/>
              <a:gd name="T85" fmla="*/ 98 h 413"/>
              <a:gd name="T86" fmla="*/ 308 w 500"/>
              <a:gd name="T87" fmla="*/ 75 h 413"/>
              <a:gd name="T88" fmla="*/ 361 w 500"/>
              <a:gd name="T89" fmla="*/ 132 h 413"/>
              <a:gd name="T90" fmla="*/ 427 w 500"/>
              <a:gd name="T91" fmla="*/ 150 h 413"/>
              <a:gd name="T92" fmla="*/ 430 w 500"/>
              <a:gd name="T93" fmla="*/ 133 h 413"/>
              <a:gd name="T94" fmla="*/ 358 w 500"/>
              <a:gd name="T95" fmla="*/ 113 h 413"/>
              <a:gd name="T96" fmla="*/ 305 w 500"/>
              <a:gd name="T97" fmla="*/ 56 h 413"/>
              <a:gd name="T98" fmla="*/ 246 w 500"/>
              <a:gd name="T99" fmla="*/ 90 h 413"/>
              <a:gd name="T100" fmla="*/ 240 w 500"/>
              <a:gd name="T101" fmla="*/ 10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0" h="413">
                <a:moveTo>
                  <a:pt x="75" y="96"/>
                </a:moveTo>
                <a:cubicBezTo>
                  <a:pt x="93" y="96"/>
                  <a:pt x="108" y="81"/>
                  <a:pt x="108" y="62"/>
                </a:cubicBezTo>
                <a:cubicBezTo>
                  <a:pt x="108" y="43"/>
                  <a:pt x="93" y="28"/>
                  <a:pt x="75" y="28"/>
                </a:cubicBezTo>
                <a:cubicBezTo>
                  <a:pt x="56" y="28"/>
                  <a:pt x="41" y="43"/>
                  <a:pt x="41" y="62"/>
                </a:cubicBezTo>
                <a:cubicBezTo>
                  <a:pt x="41" y="81"/>
                  <a:pt x="56" y="96"/>
                  <a:pt x="75" y="96"/>
                </a:cubicBezTo>
                <a:close/>
                <a:moveTo>
                  <a:pt x="65" y="106"/>
                </a:moveTo>
                <a:cubicBezTo>
                  <a:pt x="65" y="108"/>
                  <a:pt x="65" y="108"/>
                  <a:pt x="65" y="108"/>
                </a:cubicBezTo>
                <a:cubicBezTo>
                  <a:pt x="65" y="113"/>
                  <a:pt x="69" y="117"/>
                  <a:pt x="74" y="117"/>
                </a:cubicBezTo>
                <a:cubicBezTo>
                  <a:pt x="75" y="117"/>
                  <a:pt x="75" y="117"/>
                  <a:pt x="75" y="117"/>
                </a:cubicBezTo>
                <a:cubicBezTo>
                  <a:pt x="80" y="117"/>
                  <a:pt x="84" y="113"/>
                  <a:pt x="84" y="108"/>
                </a:cubicBezTo>
                <a:cubicBezTo>
                  <a:pt x="84" y="106"/>
                  <a:pt x="84" y="106"/>
                  <a:pt x="84" y="106"/>
                </a:cubicBezTo>
                <a:cubicBezTo>
                  <a:pt x="84" y="106"/>
                  <a:pt x="84" y="106"/>
                  <a:pt x="84" y="106"/>
                </a:cubicBezTo>
                <a:cubicBezTo>
                  <a:pt x="65" y="106"/>
                  <a:pt x="65" y="106"/>
                  <a:pt x="65" y="106"/>
                </a:cubicBezTo>
                <a:cubicBezTo>
                  <a:pt x="65" y="106"/>
                  <a:pt x="65" y="106"/>
                  <a:pt x="65" y="106"/>
                </a:cubicBezTo>
                <a:close/>
                <a:moveTo>
                  <a:pt x="167" y="0"/>
                </a:moveTo>
                <a:cubicBezTo>
                  <a:pt x="167" y="30"/>
                  <a:pt x="167" y="30"/>
                  <a:pt x="167" y="30"/>
                </a:cubicBezTo>
                <a:cubicBezTo>
                  <a:pt x="177" y="30"/>
                  <a:pt x="177" y="30"/>
                  <a:pt x="177" y="30"/>
                </a:cubicBezTo>
                <a:cubicBezTo>
                  <a:pt x="177" y="158"/>
                  <a:pt x="177" y="158"/>
                  <a:pt x="177" y="158"/>
                </a:cubicBezTo>
                <a:cubicBezTo>
                  <a:pt x="159" y="167"/>
                  <a:pt x="159" y="167"/>
                  <a:pt x="159" y="167"/>
                </a:cubicBezTo>
                <a:cubicBezTo>
                  <a:pt x="137" y="117"/>
                  <a:pt x="137" y="117"/>
                  <a:pt x="137" y="117"/>
                </a:cubicBezTo>
                <a:cubicBezTo>
                  <a:pt x="137" y="117"/>
                  <a:pt x="137" y="117"/>
                  <a:pt x="137" y="117"/>
                </a:cubicBezTo>
                <a:cubicBezTo>
                  <a:pt x="137" y="116"/>
                  <a:pt x="137" y="116"/>
                  <a:pt x="137" y="116"/>
                </a:cubicBezTo>
                <a:cubicBezTo>
                  <a:pt x="136" y="115"/>
                  <a:pt x="135" y="113"/>
                  <a:pt x="133" y="112"/>
                </a:cubicBezTo>
                <a:cubicBezTo>
                  <a:pt x="129" y="108"/>
                  <a:pt x="124" y="106"/>
                  <a:pt x="118" y="106"/>
                </a:cubicBezTo>
                <a:cubicBezTo>
                  <a:pt x="117" y="106"/>
                  <a:pt x="117" y="106"/>
                  <a:pt x="116" y="106"/>
                </a:cubicBezTo>
                <a:cubicBezTo>
                  <a:pt x="116" y="106"/>
                  <a:pt x="116" y="106"/>
                  <a:pt x="116" y="106"/>
                </a:cubicBezTo>
                <a:cubicBezTo>
                  <a:pt x="116" y="106"/>
                  <a:pt x="116" y="106"/>
                  <a:pt x="116" y="106"/>
                </a:cubicBezTo>
                <a:cubicBezTo>
                  <a:pt x="104" y="106"/>
                  <a:pt x="104" y="106"/>
                  <a:pt x="104" y="106"/>
                </a:cubicBezTo>
                <a:cubicBezTo>
                  <a:pt x="83" y="150"/>
                  <a:pt x="83" y="150"/>
                  <a:pt x="83" y="150"/>
                </a:cubicBezTo>
                <a:cubicBezTo>
                  <a:pt x="83" y="129"/>
                  <a:pt x="83" y="129"/>
                  <a:pt x="83" y="129"/>
                </a:cubicBezTo>
                <a:cubicBezTo>
                  <a:pt x="83" y="125"/>
                  <a:pt x="79" y="121"/>
                  <a:pt x="75" y="121"/>
                </a:cubicBezTo>
                <a:cubicBezTo>
                  <a:pt x="74" y="121"/>
                  <a:pt x="74" y="121"/>
                  <a:pt x="74" y="121"/>
                </a:cubicBezTo>
                <a:cubicBezTo>
                  <a:pt x="70" y="121"/>
                  <a:pt x="66" y="125"/>
                  <a:pt x="66" y="129"/>
                </a:cubicBezTo>
                <a:cubicBezTo>
                  <a:pt x="66" y="150"/>
                  <a:pt x="66" y="150"/>
                  <a:pt x="66" y="150"/>
                </a:cubicBezTo>
                <a:cubicBezTo>
                  <a:pt x="45" y="106"/>
                  <a:pt x="45" y="106"/>
                  <a:pt x="45" y="106"/>
                </a:cubicBezTo>
                <a:cubicBezTo>
                  <a:pt x="33" y="106"/>
                  <a:pt x="33" y="106"/>
                  <a:pt x="33" y="106"/>
                </a:cubicBezTo>
                <a:cubicBezTo>
                  <a:pt x="33" y="106"/>
                  <a:pt x="33" y="106"/>
                  <a:pt x="33" y="106"/>
                </a:cubicBezTo>
                <a:cubicBezTo>
                  <a:pt x="33" y="106"/>
                  <a:pt x="33" y="106"/>
                  <a:pt x="33" y="106"/>
                </a:cubicBezTo>
                <a:cubicBezTo>
                  <a:pt x="14" y="106"/>
                  <a:pt x="0" y="121"/>
                  <a:pt x="0" y="139"/>
                </a:cubicBezTo>
                <a:cubicBezTo>
                  <a:pt x="0" y="139"/>
                  <a:pt x="0" y="139"/>
                  <a:pt x="0" y="139"/>
                </a:cubicBezTo>
                <a:cubicBezTo>
                  <a:pt x="0" y="140"/>
                  <a:pt x="0" y="140"/>
                  <a:pt x="0" y="140"/>
                </a:cubicBezTo>
                <a:cubicBezTo>
                  <a:pt x="0" y="254"/>
                  <a:pt x="0" y="254"/>
                  <a:pt x="0" y="254"/>
                </a:cubicBezTo>
                <a:cubicBezTo>
                  <a:pt x="0" y="258"/>
                  <a:pt x="3" y="261"/>
                  <a:pt x="7" y="261"/>
                </a:cubicBezTo>
                <a:cubicBezTo>
                  <a:pt x="19" y="261"/>
                  <a:pt x="19" y="261"/>
                  <a:pt x="19" y="261"/>
                </a:cubicBezTo>
                <a:cubicBezTo>
                  <a:pt x="23" y="261"/>
                  <a:pt x="26" y="258"/>
                  <a:pt x="26" y="254"/>
                </a:cubicBezTo>
                <a:cubicBezTo>
                  <a:pt x="26" y="161"/>
                  <a:pt x="26" y="161"/>
                  <a:pt x="26" y="161"/>
                </a:cubicBezTo>
                <a:cubicBezTo>
                  <a:pt x="34" y="161"/>
                  <a:pt x="34" y="161"/>
                  <a:pt x="34" y="161"/>
                </a:cubicBezTo>
                <a:cubicBezTo>
                  <a:pt x="34" y="405"/>
                  <a:pt x="34" y="405"/>
                  <a:pt x="34" y="405"/>
                </a:cubicBezTo>
                <a:cubicBezTo>
                  <a:pt x="34" y="409"/>
                  <a:pt x="37" y="413"/>
                  <a:pt x="41" y="413"/>
                </a:cubicBezTo>
                <a:cubicBezTo>
                  <a:pt x="63" y="413"/>
                  <a:pt x="63" y="413"/>
                  <a:pt x="63" y="413"/>
                </a:cubicBezTo>
                <a:cubicBezTo>
                  <a:pt x="67" y="413"/>
                  <a:pt x="71" y="409"/>
                  <a:pt x="71" y="405"/>
                </a:cubicBezTo>
                <a:cubicBezTo>
                  <a:pt x="71" y="261"/>
                  <a:pt x="71" y="261"/>
                  <a:pt x="71" y="261"/>
                </a:cubicBezTo>
                <a:cubicBezTo>
                  <a:pt x="79" y="261"/>
                  <a:pt x="79" y="261"/>
                  <a:pt x="79" y="261"/>
                </a:cubicBezTo>
                <a:cubicBezTo>
                  <a:pt x="79" y="405"/>
                  <a:pt x="79" y="405"/>
                  <a:pt x="79" y="405"/>
                </a:cubicBezTo>
                <a:cubicBezTo>
                  <a:pt x="79" y="409"/>
                  <a:pt x="82" y="413"/>
                  <a:pt x="86" y="413"/>
                </a:cubicBezTo>
                <a:cubicBezTo>
                  <a:pt x="108" y="413"/>
                  <a:pt x="108" y="413"/>
                  <a:pt x="108" y="413"/>
                </a:cubicBezTo>
                <a:cubicBezTo>
                  <a:pt x="112" y="413"/>
                  <a:pt x="115" y="409"/>
                  <a:pt x="115" y="405"/>
                </a:cubicBezTo>
                <a:cubicBezTo>
                  <a:pt x="115" y="254"/>
                  <a:pt x="115" y="254"/>
                  <a:pt x="115" y="254"/>
                </a:cubicBezTo>
                <a:cubicBezTo>
                  <a:pt x="115" y="254"/>
                  <a:pt x="116" y="202"/>
                  <a:pt x="116" y="160"/>
                </a:cubicBezTo>
                <a:cubicBezTo>
                  <a:pt x="117" y="159"/>
                  <a:pt x="118" y="158"/>
                  <a:pt x="119" y="158"/>
                </a:cubicBezTo>
                <a:cubicBezTo>
                  <a:pt x="120" y="158"/>
                  <a:pt x="120" y="158"/>
                  <a:pt x="121" y="158"/>
                </a:cubicBezTo>
                <a:cubicBezTo>
                  <a:pt x="140" y="188"/>
                  <a:pt x="140" y="188"/>
                  <a:pt x="140" y="188"/>
                </a:cubicBezTo>
                <a:cubicBezTo>
                  <a:pt x="140" y="189"/>
                  <a:pt x="141" y="189"/>
                  <a:pt x="141" y="189"/>
                </a:cubicBezTo>
                <a:cubicBezTo>
                  <a:pt x="141" y="189"/>
                  <a:pt x="141" y="189"/>
                  <a:pt x="141" y="189"/>
                </a:cubicBezTo>
                <a:cubicBezTo>
                  <a:pt x="141" y="189"/>
                  <a:pt x="141" y="189"/>
                  <a:pt x="141" y="189"/>
                </a:cubicBezTo>
                <a:cubicBezTo>
                  <a:pt x="144" y="196"/>
                  <a:pt x="152" y="199"/>
                  <a:pt x="158" y="196"/>
                </a:cubicBezTo>
                <a:cubicBezTo>
                  <a:pt x="158" y="196"/>
                  <a:pt x="158" y="196"/>
                  <a:pt x="158" y="196"/>
                </a:cubicBezTo>
                <a:cubicBezTo>
                  <a:pt x="159" y="196"/>
                  <a:pt x="159" y="196"/>
                  <a:pt x="159" y="195"/>
                </a:cubicBezTo>
                <a:cubicBezTo>
                  <a:pt x="177" y="187"/>
                  <a:pt x="177" y="187"/>
                  <a:pt x="177" y="187"/>
                </a:cubicBezTo>
                <a:cubicBezTo>
                  <a:pt x="177" y="235"/>
                  <a:pt x="177" y="235"/>
                  <a:pt x="177" y="235"/>
                </a:cubicBezTo>
                <a:cubicBezTo>
                  <a:pt x="490" y="235"/>
                  <a:pt x="490" y="235"/>
                  <a:pt x="490" y="235"/>
                </a:cubicBezTo>
                <a:cubicBezTo>
                  <a:pt x="490" y="30"/>
                  <a:pt x="490" y="30"/>
                  <a:pt x="490" y="30"/>
                </a:cubicBezTo>
                <a:cubicBezTo>
                  <a:pt x="500" y="30"/>
                  <a:pt x="500" y="30"/>
                  <a:pt x="500" y="30"/>
                </a:cubicBezTo>
                <a:cubicBezTo>
                  <a:pt x="500" y="0"/>
                  <a:pt x="500" y="0"/>
                  <a:pt x="500" y="0"/>
                </a:cubicBezTo>
                <a:lnTo>
                  <a:pt x="167" y="0"/>
                </a:lnTo>
                <a:close/>
                <a:moveTo>
                  <a:pt x="480" y="225"/>
                </a:moveTo>
                <a:cubicBezTo>
                  <a:pt x="187" y="225"/>
                  <a:pt x="187" y="225"/>
                  <a:pt x="187" y="225"/>
                </a:cubicBezTo>
                <a:cubicBezTo>
                  <a:pt x="187" y="183"/>
                  <a:pt x="187" y="183"/>
                  <a:pt x="187" y="183"/>
                </a:cubicBezTo>
                <a:cubicBezTo>
                  <a:pt x="213" y="171"/>
                  <a:pt x="213" y="171"/>
                  <a:pt x="213" y="171"/>
                </a:cubicBezTo>
                <a:cubicBezTo>
                  <a:pt x="217" y="169"/>
                  <a:pt x="218" y="165"/>
                  <a:pt x="217" y="161"/>
                </a:cubicBezTo>
                <a:cubicBezTo>
                  <a:pt x="212" y="151"/>
                  <a:pt x="212" y="151"/>
                  <a:pt x="212" y="151"/>
                </a:cubicBezTo>
                <a:cubicBezTo>
                  <a:pt x="210" y="147"/>
                  <a:pt x="206" y="145"/>
                  <a:pt x="202" y="147"/>
                </a:cubicBezTo>
                <a:cubicBezTo>
                  <a:pt x="187" y="154"/>
                  <a:pt x="187" y="154"/>
                  <a:pt x="187" y="154"/>
                </a:cubicBezTo>
                <a:cubicBezTo>
                  <a:pt x="187" y="30"/>
                  <a:pt x="187" y="30"/>
                  <a:pt x="187" y="30"/>
                </a:cubicBezTo>
                <a:cubicBezTo>
                  <a:pt x="480" y="30"/>
                  <a:pt x="480" y="30"/>
                  <a:pt x="480" y="30"/>
                </a:cubicBezTo>
                <a:lnTo>
                  <a:pt x="480" y="225"/>
                </a:lnTo>
                <a:close/>
                <a:moveTo>
                  <a:pt x="265" y="197"/>
                </a:moveTo>
                <a:cubicBezTo>
                  <a:pt x="281" y="197"/>
                  <a:pt x="281" y="197"/>
                  <a:pt x="281" y="197"/>
                </a:cubicBezTo>
                <a:cubicBezTo>
                  <a:pt x="281" y="90"/>
                  <a:pt x="281" y="90"/>
                  <a:pt x="281" y="90"/>
                </a:cubicBezTo>
                <a:cubicBezTo>
                  <a:pt x="265" y="98"/>
                  <a:pt x="265" y="98"/>
                  <a:pt x="265" y="98"/>
                </a:cubicBezTo>
                <a:lnTo>
                  <a:pt x="265" y="197"/>
                </a:lnTo>
                <a:close/>
                <a:moveTo>
                  <a:pt x="299" y="81"/>
                </a:moveTo>
                <a:cubicBezTo>
                  <a:pt x="297" y="82"/>
                  <a:pt x="297" y="82"/>
                  <a:pt x="297" y="82"/>
                </a:cubicBezTo>
                <a:cubicBezTo>
                  <a:pt x="297" y="197"/>
                  <a:pt x="297" y="197"/>
                  <a:pt x="297" y="197"/>
                </a:cubicBezTo>
                <a:cubicBezTo>
                  <a:pt x="313" y="197"/>
                  <a:pt x="313" y="197"/>
                  <a:pt x="313" y="197"/>
                </a:cubicBezTo>
                <a:cubicBezTo>
                  <a:pt x="313" y="90"/>
                  <a:pt x="313" y="90"/>
                  <a:pt x="313" y="90"/>
                </a:cubicBezTo>
                <a:cubicBezTo>
                  <a:pt x="306" y="83"/>
                  <a:pt x="306" y="83"/>
                  <a:pt x="306" y="83"/>
                </a:cubicBezTo>
                <a:lnTo>
                  <a:pt x="299" y="81"/>
                </a:lnTo>
                <a:close/>
                <a:moveTo>
                  <a:pt x="233" y="113"/>
                </a:moveTo>
                <a:cubicBezTo>
                  <a:pt x="233" y="197"/>
                  <a:pt x="233" y="197"/>
                  <a:pt x="233" y="197"/>
                </a:cubicBezTo>
                <a:cubicBezTo>
                  <a:pt x="249" y="197"/>
                  <a:pt x="249" y="197"/>
                  <a:pt x="249" y="197"/>
                </a:cubicBezTo>
                <a:cubicBezTo>
                  <a:pt x="249" y="112"/>
                  <a:pt x="249" y="112"/>
                  <a:pt x="249" y="112"/>
                </a:cubicBezTo>
                <a:cubicBezTo>
                  <a:pt x="249" y="112"/>
                  <a:pt x="245" y="114"/>
                  <a:pt x="241" y="115"/>
                </a:cubicBezTo>
                <a:cubicBezTo>
                  <a:pt x="237" y="115"/>
                  <a:pt x="233" y="113"/>
                  <a:pt x="233" y="113"/>
                </a:cubicBezTo>
                <a:close/>
                <a:moveTo>
                  <a:pt x="426" y="197"/>
                </a:moveTo>
                <a:cubicBezTo>
                  <a:pt x="442" y="197"/>
                  <a:pt x="442" y="197"/>
                  <a:pt x="442" y="197"/>
                </a:cubicBezTo>
                <a:cubicBezTo>
                  <a:pt x="442" y="150"/>
                  <a:pt x="442" y="150"/>
                  <a:pt x="442" y="150"/>
                </a:cubicBezTo>
                <a:cubicBezTo>
                  <a:pt x="426" y="159"/>
                  <a:pt x="426" y="159"/>
                  <a:pt x="426" y="159"/>
                </a:cubicBezTo>
                <a:lnTo>
                  <a:pt x="426" y="197"/>
                </a:lnTo>
                <a:close/>
                <a:moveTo>
                  <a:pt x="394" y="197"/>
                </a:moveTo>
                <a:cubicBezTo>
                  <a:pt x="410" y="197"/>
                  <a:pt x="410" y="197"/>
                  <a:pt x="410" y="197"/>
                </a:cubicBezTo>
                <a:cubicBezTo>
                  <a:pt x="410" y="145"/>
                  <a:pt x="410" y="145"/>
                  <a:pt x="410" y="145"/>
                </a:cubicBezTo>
                <a:cubicBezTo>
                  <a:pt x="394" y="141"/>
                  <a:pt x="394" y="141"/>
                  <a:pt x="394" y="141"/>
                </a:cubicBezTo>
                <a:lnTo>
                  <a:pt x="394" y="197"/>
                </a:lnTo>
                <a:close/>
                <a:moveTo>
                  <a:pt x="362" y="139"/>
                </a:moveTo>
                <a:cubicBezTo>
                  <a:pt x="362" y="197"/>
                  <a:pt x="362" y="197"/>
                  <a:pt x="362" y="197"/>
                </a:cubicBezTo>
                <a:cubicBezTo>
                  <a:pt x="378" y="197"/>
                  <a:pt x="378" y="197"/>
                  <a:pt x="378" y="197"/>
                </a:cubicBezTo>
                <a:cubicBezTo>
                  <a:pt x="378" y="138"/>
                  <a:pt x="378" y="138"/>
                  <a:pt x="378" y="138"/>
                </a:cubicBezTo>
                <a:cubicBezTo>
                  <a:pt x="371" y="136"/>
                  <a:pt x="371" y="136"/>
                  <a:pt x="371" y="136"/>
                </a:cubicBezTo>
                <a:lnTo>
                  <a:pt x="362" y="139"/>
                </a:lnTo>
                <a:close/>
                <a:moveTo>
                  <a:pt x="330" y="107"/>
                </a:moveTo>
                <a:cubicBezTo>
                  <a:pt x="330" y="197"/>
                  <a:pt x="330" y="197"/>
                  <a:pt x="330" y="197"/>
                </a:cubicBezTo>
                <a:cubicBezTo>
                  <a:pt x="346" y="197"/>
                  <a:pt x="346" y="197"/>
                  <a:pt x="346" y="197"/>
                </a:cubicBezTo>
                <a:cubicBezTo>
                  <a:pt x="346" y="129"/>
                  <a:pt x="346" y="129"/>
                  <a:pt x="346" y="129"/>
                </a:cubicBezTo>
                <a:cubicBezTo>
                  <a:pt x="344" y="122"/>
                  <a:pt x="344" y="122"/>
                  <a:pt x="344" y="122"/>
                </a:cubicBezTo>
                <a:lnTo>
                  <a:pt x="330" y="107"/>
                </a:lnTo>
                <a:close/>
                <a:moveTo>
                  <a:pt x="240" y="107"/>
                </a:moveTo>
                <a:cubicBezTo>
                  <a:pt x="245" y="107"/>
                  <a:pt x="250" y="103"/>
                  <a:pt x="250" y="98"/>
                </a:cubicBezTo>
                <a:cubicBezTo>
                  <a:pt x="250" y="98"/>
                  <a:pt x="250" y="98"/>
                  <a:pt x="250" y="98"/>
                </a:cubicBezTo>
                <a:cubicBezTo>
                  <a:pt x="299" y="73"/>
                  <a:pt x="299" y="73"/>
                  <a:pt x="299" y="73"/>
                </a:cubicBezTo>
                <a:cubicBezTo>
                  <a:pt x="300" y="74"/>
                  <a:pt x="303" y="75"/>
                  <a:pt x="305" y="75"/>
                </a:cubicBezTo>
                <a:cubicBezTo>
                  <a:pt x="306" y="75"/>
                  <a:pt x="307" y="75"/>
                  <a:pt x="308" y="75"/>
                </a:cubicBezTo>
                <a:cubicBezTo>
                  <a:pt x="352" y="119"/>
                  <a:pt x="352" y="119"/>
                  <a:pt x="352" y="119"/>
                </a:cubicBezTo>
                <a:cubicBezTo>
                  <a:pt x="352" y="120"/>
                  <a:pt x="352" y="121"/>
                  <a:pt x="352" y="122"/>
                </a:cubicBezTo>
                <a:cubicBezTo>
                  <a:pt x="352" y="128"/>
                  <a:pt x="356" y="132"/>
                  <a:pt x="361" y="132"/>
                </a:cubicBezTo>
                <a:cubicBezTo>
                  <a:pt x="364" y="132"/>
                  <a:pt x="367" y="131"/>
                  <a:pt x="369" y="128"/>
                </a:cubicBezTo>
                <a:cubicBezTo>
                  <a:pt x="429" y="141"/>
                  <a:pt x="429" y="141"/>
                  <a:pt x="429" y="141"/>
                </a:cubicBezTo>
                <a:cubicBezTo>
                  <a:pt x="427" y="150"/>
                  <a:pt x="427" y="150"/>
                  <a:pt x="427" y="150"/>
                </a:cubicBezTo>
                <a:cubicBezTo>
                  <a:pt x="445" y="140"/>
                  <a:pt x="445" y="140"/>
                  <a:pt x="445" y="140"/>
                </a:cubicBezTo>
                <a:cubicBezTo>
                  <a:pt x="432" y="124"/>
                  <a:pt x="432" y="124"/>
                  <a:pt x="432" y="124"/>
                </a:cubicBezTo>
                <a:cubicBezTo>
                  <a:pt x="430" y="133"/>
                  <a:pt x="430" y="133"/>
                  <a:pt x="430" y="133"/>
                </a:cubicBezTo>
                <a:cubicBezTo>
                  <a:pt x="371" y="120"/>
                  <a:pt x="371" y="120"/>
                  <a:pt x="371" y="120"/>
                </a:cubicBezTo>
                <a:cubicBezTo>
                  <a:pt x="370" y="116"/>
                  <a:pt x="366" y="113"/>
                  <a:pt x="361" y="113"/>
                </a:cubicBezTo>
                <a:cubicBezTo>
                  <a:pt x="360" y="113"/>
                  <a:pt x="359" y="113"/>
                  <a:pt x="358" y="113"/>
                </a:cubicBezTo>
                <a:cubicBezTo>
                  <a:pt x="314" y="69"/>
                  <a:pt x="314" y="69"/>
                  <a:pt x="314" y="69"/>
                </a:cubicBezTo>
                <a:cubicBezTo>
                  <a:pt x="314" y="68"/>
                  <a:pt x="314" y="67"/>
                  <a:pt x="314" y="66"/>
                </a:cubicBezTo>
                <a:cubicBezTo>
                  <a:pt x="314" y="60"/>
                  <a:pt x="310" y="56"/>
                  <a:pt x="305" y="56"/>
                </a:cubicBezTo>
                <a:cubicBezTo>
                  <a:pt x="300" y="56"/>
                  <a:pt x="295" y="60"/>
                  <a:pt x="295" y="66"/>
                </a:cubicBezTo>
                <a:cubicBezTo>
                  <a:pt x="295" y="66"/>
                  <a:pt x="295" y="66"/>
                  <a:pt x="295" y="66"/>
                </a:cubicBezTo>
                <a:cubicBezTo>
                  <a:pt x="246" y="90"/>
                  <a:pt x="246" y="90"/>
                  <a:pt x="246" y="90"/>
                </a:cubicBezTo>
                <a:cubicBezTo>
                  <a:pt x="244" y="89"/>
                  <a:pt x="242" y="88"/>
                  <a:pt x="240" y="88"/>
                </a:cubicBezTo>
                <a:cubicBezTo>
                  <a:pt x="235" y="88"/>
                  <a:pt x="230" y="92"/>
                  <a:pt x="230" y="98"/>
                </a:cubicBezTo>
                <a:cubicBezTo>
                  <a:pt x="230" y="103"/>
                  <a:pt x="235" y="107"/>
                  <a:pt x="240" y="1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424" name="Freeform 316">
            <a:extLst>
              <a:ext uri="{FF2B5EF4-FFF2-40B4-BE49-F238E27FC236}">
                <a16:creationId xmlns:a16="http://schemas.microsoft.com/office/drawing/2014/main" id="{E127933F-5937-4E8D-B92F-5DEBE48F4368}"/>
              </a:ext>
            </a:extLst>
          </p:cNvPr>
          <p:cNvSpPr>
            <a:spLocks noEditPoints="1"/>
          </p:cNvSpPr>
          <p:nvPr/>
        </p:nvSpPr>
        <p:spPr bwMode="auto">
          <a:xfrm>
            <a:off x="12765977" y="4075264"/>
            <a:ext cx="463734" cy="526532"/>
          </a:xfrm>
          <a:custGeom>
            <a:avLst/>
            <a:gdLst>
              <a:gd name="T0" fmla="*/ 26 w 339"/>
              <a:gd name="T1" fmla="*/ 146 h 385"/>
              <a:gd name="T2" fmla="*/ 2 w 339"/>
              <a:gd name="T3" fmla="*/ 228 h 385"/>
              <a:gd name="T4" fmla="*/ 21 w 339"/>
              <a:gd name="T5" fmla="*/ 261 h 385"/>
              <a:gd name="T6" fmla="*/ 38 w 339"/>
              <a:gd name="T7" fmla="*/ 281 h 385"/>
              <a:gd name="T8" fmla="*/ 34 w 339"/>
              <a:gd name="T9" fmla="*/ 300 h 385"/>
              <a:gd name="T10" fmla="*/ 46 w 339"/>
              <a:gd name="T11" fmla="*/ 335 h 385"/>
              <a:gd name="T12" fmla="*/ 119 w 339"/>
              <a:gd name="T13" fmla="*/ 346 h 385"/>
              <a:gd name="T14" fmla="*/ 258 w 339"/>
              <a:gd name="T15" fmla="*/ 343 h 385"/>
              <a:gd name="T16" fmla="*/ 260 w 339"/>
              <a:gd name="T17" fmla="*/ 289 h 385"/>
              <a:gd name="T18" fmla="*/ 164 w 339"/>
              <a:gd name="T19" fmla="*/ 0 h 385"/>
              <a:gd name="T20" fmla="*/ 105 w 339"/>
              <a:gd name="T21" fmla="*/ 175 h 385"/>
              <a:gd name="T22" fmla="*/ 107 w 339"/>
              <a:gd name="T23" fmla="*/ 157 h 385"/>
              <a:gd name="T24" fmla="*/ 141 w 339"/>
              <a:gd name="T25" fmla="*/ 172 h 385"/>
              <a:gd name="T26" fmla="*/ 117 w 339"/>
              <a:gd name="T27" fmla="*/ 175 h 385"/>
              <a:gd name="T28" fmla="*/ 115 w 339"/>
              <a:gd name="T29" fmla="*/ 151 h 385"/>
              <a:gd name="T30" fmla="*/ 141 w 339"/>
              <a:gd name="T31" fmla="*/ 132 h 385"/>
              <a:gd name="T32" fmla="*/ 174 w 339"/>
              <a:gd name="T33" fmla="*/ 172 h 385"/>
              <a:gd name="T34" fmla="*/ 151 w 339"/>
              <a:gd name="T35" fmla="*/ 175 h 385"/>
              <a:gd name="T36" fmla="*/ 148 w 339"/>
              <a:gd name="T37" fmla="*/ 126 h 385"/>
              <a:gd name="T38" fmla="*/ 167 w 339"/>
              <a:gd name="T39" fmla="*/ 111 h 385"/>
              <a:gd name="T40" fmla="*/ 174 w 339"/>
              <a:gd name="T41" fmla="*/ 172 h 385"/>
              <a:gd name="T42" fmla="*/ 205 w 339"/>
              <a:gd name="T43" fmla="*/ 175 h 385"/>
              <a:gd name="T44" fmla="*/ 182 w 339"/>
              <a:gd name="T45" fmla="*/ 172 h 385"/>
              <a:gd name="T46" fmla="*/ 185 w 339"/>
              <a:gd name="T47" fmla="*/ 129 h 385"/>
              <a:gd name="T48" fmla="*/ 195 w 339"/>
              <a:gd name="T49" fmla="*/ 131 h 385"/>
              <a:gd name="T50" fmla="*/ 208 w 339"/>
              <a:gd name="T51" fmla="*/ 121 h 385"/>
              <a:gd name="T52" fmla="*/ 241 w 339"/>
              <a:gd name="T53" fmla="*/ 172 h 385"/>
              <a:gd name="T54" fmla="*/ 218 w 339"/>
              <a:gd name="T55" fmla="*/ 175 h 385"/>
              <a:gd name="T56" fmla="*/ 215 w 339"/>
              <a:gd name="T57" fmla="*/ 115 h 385"/>
              <a:gd name="T58" fmla="*/ 241 w 339"/>
              <a:gd name="T59" fmla="*/ 94 h 385"/>
              <a:gd name="T60" fmla="*/ 258 w 339"/>
              <a:gd name="T61" fmla="*/ 97 h 385"/>
              <a:gd name="T62" fmla="*/ 251 w 339"/>
              <a:gd name="T63" fmla="*/ 74 h 385"/>
              <a:gd name="T64" fmla="*/ 227 w 339"/>
              <a:gd name="T65" fmla="*/ 94 h 385"/>
              <a:gd name="T66" fmla="*/ 209 w 339"/>
              <a:gd name="T67" fmla="*/ 108 h 385"/>
              <a:gd name="T68" fmla="*/ 195 w 339"/>
              <a:gd name="T69" fmla="*/ 119 h 385"/>
              <a:gd name="T70" fmla="*/ 185 w 339"/>
              <a:gd name="T71" fmla="*/ 117 h 385"/>
              <a:gd name="T72" fmla="*/ 174 w 339"/>
              <a:gd name="T73" fmla="*/ 106 h 385"/>
              <a:gd name="T74" fmla="*/ 156 w 339"/>
              <a:gd name="T75" fmla="*/ 107 h 385"/>
              <a:gd name="T76" fmla="*/ 143 w 339"/>
              <a:gd name="T77" fmla="*/ 117 h 385"/>
              <a:gd name="T78" fmla="*/ 114 w 339"/>
              <a:gd name="T79" fmla="*/ 139 h 385"/>
              <a:gd name="T80" fmla="*/ 106 w 339"/>
              <a:gd name="T81" fmla="*/ 145 h 385"/>
              <a:gd name="T82" fmla="*/ 73 w 339"/>
              <a:gd name="T83" fmla="*/ 169 h 385"/>
              <a:gd name="T84" fmla="*/ 68 w 339"/>
              <a:gd name="T85" fmla="*/ 156 h 385"/>
              <a:gd name="T86" fmla="*/ 106 w 339"/>
              <a:gd name="T87" fmla="*/ 128 h 385"/>
              <a:gd name="T88" fmla="*/ 114 w 339"/>
              <a:gd name="T89" fmla="*/ 122 h 385"/>
              <a:gd name="T90" fmla="*/ 143 w 339"/>
              <a:gd name="T91" fmla="*/ 100 h 385"/>
              <a:gd name="T92" fmla="*/ 156 w 339"/>
              <a:gd name="T93" fmla="*/ 90 h 385"/>
              <a:gd name="T94" fmla="*/ 173 w 339"/>
              <a:gd name="T95" fmla="*/ 85 h 385"/>
              <a:gd name="T96" fmla="*/ 182 w 339"/>
              <a:gd name="T97" fmla="*/ 94 h 385"/>
              <a:gd name="T98" fmla="*/ 192 w 339"/>
              <a:gd name="T99" fmla="*/ 104 h 385"/>
              <a:gd name="T100" fmla="*/ 209 w 339"/>
              <a:gd name="T101" fmla="*/ 91 h 385"/>
              <a:gd name="T102" fmla="*/ 231 w 339"/>
              <a:gd name="T103" fmla="*/ 72 h 385"/>
              <a:gd name="T104" fmla="*/ 234 w 339"/>
              <a:gd name="T105" fmla="*/ 66 h 385"/>
              <a:gd name="T106" fmla="*/ 223 w 339"/>
              <a:gd name="T107" fmla="*/ 66 h 385"/>
              <a:gd name="T108" fmla="*/ 223 w 339"/>
              <a:gd name="T109" fmla="*/ 53 h 385"/>
              <a:gd name="T110" fmla="*/ 226 w 339"/>
              <a:gd name="T111" fmla="*/ 53 h 385"/>
              <a:gd name="T112" fmla="*/ 257 w 339"/>
              <a:gd name="T113" fmla="*/ 53 h 385"/>
              <a:gd name="T114" fmla="*/ 264 w 339"/>
              <a:gd name="T115" fmla="*/ 59 h 385"/>
              <a:gd name="T116" fmla="*/ 258 w 339"/>
              <a:gd name="T117" fmla="*/ 9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9" h="385">
                <a:moveTo>
                  <a:pt x="164" y="0"/>
                </a:moveTo>
                <a:cubicBezTo>
                  <a:pt x="81" y="0"/>
                  <a:pt x="26" y="63"/>
                  <a:pt x="26" y="146"/>
                </a:cubicBezTo>
                <a:cubicBezTo>
                  <a:pt x="26" y="150"/>
                  <a:pt x="28" y="152"/>
                  <a:pt x="29" y="162"/>
                </a:cubicBezTo>
                <a:cubicBezTo>
                  <a:pt x="29" y="171"/>
                  <a:pt x="5" y="220"/>
                  <a:pt x="2" y="228"/>
                </a:cubicBezTo>
                <a:cubicBezTo>
                  <a:pt x="0" y="235"/>
                  <a:pt x="1" y="248"/>
                  <a:pt x="12" y="248"/>
                </a:cubicBezTo>
                <a:cubicBezTo>
                  <a:pt x="26" y="247"/>
                  <a:pt x="27" y="256"/>
                  <a:pt x="21" y="261"/>
                </a:cubicBezTo>
                <a:cubicBezTo>
                  <a:pt x="17" y="263"/>
                  <a:pt x="21" y="273"/>
                  <a:pt x="23" y="274"/>
                </a:cubicBezTo>
                <a:cubicBezTo>
                  <a:pt x="25" y="276"/>
                  <a:pt x="37" y="280"/>
                  <a:pt x="38" y="281"/>
                </a:cubicBezTo>
                <a:cubicBezTo>
                  <a:pt x="39" y="282"/>
                  <a:pt x="33" y="285"/>
                  <a:pt x="32" y="288"/>
                </a:cubicBezTo>
                <a:cubicBezTo>
                  <a:pt x="30" y="291"/>
                  <a:pt x="34" y="300"/>
                  <a:pt x="34" y="300"/>
                </a:cubicBezTo>
                <a:cubicBezTo>
                  <a:pt x="34" y="300"/>
                  <a:pt x="38" y="303"/>
                  <a:pt x="45" y="307"/>
                </a:cubicBezTo>
                <a:cubicBezTo>
                  <a:pt x="53" y="313"/>
                  <a:pt x="46" y="330"/>
                  <a:pt x="46" y="335"/>
                </a:cubicBezTo>
                <a:cubicBezTo>
                  <a:pt x="46" y="340"/>
                  <a:pt x="53" y="358"/>
                  <a:pt x="71" y="358"/>
                </a:cubicBezTo>
                <a:cubicBezTo>
                  <a:pt x="89" y="358"/>
                  <a:pt x="119" y="346"/>
                  <a:pt x="119" y="346"/>
                </a:cubicBezTo>
                <a:cubicBezTo>
                  <a:pt x="127" y="385"/>
                  <a:pt x="127" y="385"/>
                  <a:pt x="127" y="385"/>
                </a:cubicBezTo>
                <a:cubicBezTo>
                  <a:pt x="133" y="383"/>
                  <a:pt x="233" y="351"/>
                  <a:pt x="258" y="343"/>
                </a:cubicBezTo>
                <a:cubicBezTo>
                  <a:pt x="261" y="343"/>
                  <a:pt x="264" y="342"/>
                  <a:pt x="267" y="341"/>
                </a:cubicBezTo>
                <a:cubicBezTo>
                  <a:pt x="260" y="289"/>
                  <a:pt x="260" y="289"/>
                  <a:pt x="260" y="289"/>
                </a:cubicBezTo>
                <a:cubicBezTo>
                  <a:pt x="278" y="260"/>
                  <a:pt x="320" y="214"/>
                  <a:pt x="324" y="170"/>
                </a:cubicBezTo>
                <a:cubicBezTo>
                  <a:pt x="339" y="56"/>
                  <a:pt x="260" y="0"/>
                  <a:pt x="164" y="0"/>
                </a:cubicBezTo>
                <a:close/>
                <a:moveTo>
                  <a:pt x="107" y="172"/>
                </a:moveTo>
                <a:cubicBezTo>
                  <a:pt x="107" y="174"/>
                  <a:pt x="106" y="175"/>
                  <a:pt x="105" y="175"/>
                </a:cubicBezTo>
                <a:cubicBezTo>
                  <a:pt x="84" y="175"/>
                  <a:pt x="84" y="175"/>
                  <a:pt x="84" y="175"/>
                </a:cubicBezTo>
                <a:cubicBezTo>
                  <a:pt x="83" y="175"/>
                  <a:pt x="107" y="157"/>
                  <a:pt x="107" y="157"/>
                </a:cubicBezTo>
                <a:lnTo>
                  <a:pt x="107" y="172"/>
                </a:lnTo>
                <a:close/>
                <a:moveTo>
                  <a:pt x="141" y="172"/>
                </a:moveTo>
                <a:cubicBezTo>
                  <a:pt x="141" y="174"/>
                  <a:pt x="140" y="175"/>
                  <a:pt x="138" y="175"/>
                </a:cubicBezTo>
                <a:cubicBezTo>
                  <a:pt x="117" y="175"/>
                  <a:pt x="117" y="175"/>
                  <a:pt x="117" y="175"/>
                </a:cubicBezTo>
                <a:cubicBezTo>
                  <a:pt x="116" y="175"/>
                  <a:pt x="115" y="174"/>
                  <a:pt x="115" y="172"/>
                </a:cubicBezTo>
                <a:cubicBezTo>
                  <a:pt x="115" y="151"/>
                  <a:pt x="115" y="151"/>
                  <a:pt x="115" y="151"/>
                </a:cubicBezTo>
                <a:cubicBezTo>
                  <a:pt x="115" y="151"/>
                  <a:pt x="115" y="151"/>
                  <a:pt x="115" y="151"/>
                </a:cubicBezTo>
                <a:cubicBezTo>
                  <a:pt x="141" y="132"/>
                  <a:pt x="141" y="132"/>
                  <a:pt x="141" y="132"/>
                </a:cubicBezTo>
                <a:lnTo>
                  <a:pt x="141" y="172"/>
                </a:lnTo>
                <a:close/>
                <a:moveTo>
                  <a:pt x="174" y="172"/>
                </a:moveTo>
                <a:cubicBezTo>
                  <a:pt x="174" y="174"/>
                  <a:pt x="173" y="175"/>
                  <a:pt x="172" y="175"/>
                </a:cubicBezTo>
                <a:cubicBezTo>
                  <a:pt x="151" y="175"/>
                  <a:pt x="151" y="175"/>
                  <a:pt x="151" y="175"/>
                </a:cubicBezTo>
                <a:cubicBezTo>
                  <a:pt x="149" y="175"/>
                  <a:pt x="148" y="174"/>
                  <a:pt x="148" y="172"/>
                </a:cubicBezTo>
                <a:cubicBezTo>
                  <a:pt x="148" y="126"/>
                  <a:pt x="148" y="126"/>
                  <a:pt x="148" y="126"/>
                </a:cubicBezTo>
                <a:cubicBezTo>
                  <a:pt x="156" y="120"/>
                  <a:pt x="156" y="120"/>
                  <a:pt x="156" y="120"/>
                </a:cubicBezTo>
                <a:cubicBezTo>
                  <a:pt x="167" y="111"/>
                  <a:pt x="167" y="111"/>
                  <a:pt x="167" y="111"/>
                </a:cubicBezTo>
                <a:cubicBezTo>
                  <a:pt x="174" y="119"/>
                  <a:pt x="174" y="119"/>
                  <a:pt x="174" y="119"/>
                </a:cubicBezTo>
                <a:lnTo>
                  <a:pt x="174" y="172"/>
                </a:lnTo>
                <a:close/>
                <a:moveTo>
                  <a:pt x="208" y="172"/>
                </a:moveTo>
                <a:cubicBezTo>
                  <a:pt x="208" y="174"/>
                  <a:pt x="207" y="175"/>
                  <a:pt x="205" y="175"/>
                </a:cubicBezTo>
                <a:cubicBezTo>
                  <a:pt x="184" y="175"/>
                  <a:pt x="184" y="175"/>
                  <a:pt x="184" y="175"/>
                </a:cubicBezTo>
                <a:cubicBezTo>
                  <a:pt x="183" y="175"/>
                  <a:pt x="182" y="174"/>
                  <a:pt x="182" y="172"/>
                </a:cubicBezTo>
                <a:cubicBezTo>
                  <a:pt x="182" y="126"/>
                  <a:pt x="182" y="126"/>
                  <a:pt x="182" y="126"/>
                </a:cubicBezTo>
                <a:cubicBezTo>
                  <a:pt x="185" y="129"/>
                  <a:pt x="185" y="129"/>
                  <a:pt x="185" y="129"/>
                </a:cubicBezTo>
                <a:cubicBezTo>
                  <a:pt x="186" y="130"/>
                  <a:pt x="186" y="130"/>
                  <a:pt x="186" y="130"/>
                </a:cubicBezTo>
                <a:cubicBezTo>
                  <a:pt x="188" y="133"/>
                  <a:pt x="192" y="133"/>
                  <a:pt x="195" y="131"/>
                </a:cubicBezTo>
                <a:cubicBezTo>
                  <a:pt x="197" y="129"/>
                  <a:pt x="197" y="129"/>
                  <a:pt x="197" y="129"/>
                </a:cubicBezTo>
                <a:cubicBezTo>
                  <a:pt x="208" y="121"/>
                  <a:pt x="208" y="121"/>
                  <a:pt x="208" y="121"/>
                </a:cubicBezTo>
                <a:lnTo>
                  <a:pt x="208" y="172"/>
                </a:lnTo>
                <a:close/>
                <a:moveTo>
                  <a:pt x="241" y="172"/>
                </a:moveTo>
                <a:cubicBezTo>
                  <a:pt x="241" y="174"/>
                  <a:pt x="240" y="175"/>
                  <a:pt x="239" y="175"/>
                </a:cubicBezTo>
                <a:cubicBezTo>
                  <a:pt x="218" y="175"/>
                  <a:pt x="218" y="175"/>
                  <a:pt x="218" y="175"/>
                </a:cubicBezTo>
                <a:cubicBezTo>
                  <a:pt x="216" y="175"/>
                  <a:pt x="215" y="174"/>
                  <a:pt x="215" y="172"/>
                </a:cubicBezTo>
                <a:cubicBezTo>
                  <a:pt x="215" y="115"/>
                  <a:pt x="215" y="115"/>
                  <a:pt x="215" y="115"/>
                </a:cubicBezTo>
                <a:cubicBezTo>
                  <a:pt x="226" y="107"/>
                  <a:pt x="226" y="107"/>
                  <a:pt x="226" y="107"/>
                </a:cubicBezTo>
                <a:cubicBezTo>
                  <a:pt x="241" y="94"/>
                  <a:pt x="241" y="94"/>
                  <a:pt x="241" y="94"/>
                </a:cubicBezTo>
                <a:lnTo>
                  <a:pt x="241" y="172"/>
                </a:lnTo>
                <a:close/>
                <a:moveTo>
                  <a:pt x="258" y="97"/>
                </a:moveTo>
                <a:cubicBezTo>
                  <a:pt x="254" y="97"/>
                  <a:pt x="251" y="93"/>
                  <a:pt x="251" y="90"/>
                </a:cubicBezTo>
                <a:cubicBezTo>
                  <a:pt x="251" y="74"/>
                  <a:pt x="251" y="74"/>
                  <a:pt x="251" y="74"/>
                </a:cubicBezTo>
                <a:cubicBezTo>
                  <a:pt x="250" y="75"/>
                  <a:pt x="250" y="75"/>
                  <a:pt x="250" y="75"/>
                </a:cubicBezTo>
                <a:cubicBezTo>
                  <a:pt x="227" y="94"/>
                  <a:pt x="227" y="94"/>
                  <a:pt x="227" y="94"/>
                </a:cubicBezTo>
                <a:cubicBezTo>
                  <a:pt x="217" y="102"/>
                  <a:pt x="217" y="102"/>
                  <a:pt x="217" y="102"/>
                </a:cubicBezTo>
                <a:cubicBezTo>
                  <a:pt x="209" y="108"/>
                  <a:pt x="209" y="108"/>
                  <a:pt x="209" y="108"/>
                </a:cubicBezTo>
                <a:cubicBezTo>
                  <a:pt x="198" y="116"/>
                  <a:pt x="198" y="116"/>
                  <a:pt x="198" y="116"/>
                </a:cubicBezTo>
                <a:cubicBezTo>
                  <a:pt x="195" y="119"/>
                  <a:pt x="195" y="119"/>
                  <a:pt x="195" y="119"/>
                </a:cubicBezTo>
                <a:cubicBezTo>
                  <a:pt x="193" y="121"/>
                  <a:pt x="189" y="121"/>
                  <a:pt x="186" y="118"/>
                </a:cubicBezTo>
                <a:cubicBezTo>
                  <a:pt x="185" y="117"/>
                  <a:pt x="185" y="117"/>
                  <a:pt x="185" y="117"/>
                </a:cubicBezTo>
                <a:cubicBezTo>
                  <a:pt x="182" y="114"/>
                  <a:pt x="182" y="114"/>
                  <a:pt x="182" y="114"/>
                </a:cubicBezTo>
                <a:cubicBezTo>
                  <a:pt x="174" y="106"/>
                  <a:pt x="174" y="106"/>
                  <a:pt x="174" y="106"/>
                </a:cubicBezTo>
                <a:cubicBezTo>
                  <a:pt x="167" y="99"/>
                  <a:pt x="167" y="99"/>
                  <a:pt x="167" y="99"/>
                </a:cubicBezTo>
                <a:cubicBezTo>
                  <a:pt x="156" y="107"/>
                  <a:pt x="156" y="107"/>
                  <a:pt x="156" y="107"/>
                </a:cubicBezTo>
                <a:cubicBezTo>
                  <a:pt x="148" y="113"/>
                  <a:pt x="148" y="113"/>
                  <a:pt x="148" y="113"/>
                </a:cubicBezTo>
                <a:cubicBezTo>
                  <a:pt x="143" y="117"/>
                  <a:pt x="143" y="117"/>
                  <a:pt x="143" y="117"/>
                </a:cubicBezTo>
                <a:cubicBezTo>
                  <a:pt x="140" y="119"/>
                  <a:pt x="140" y="119"/>
                  <a:pt x="140" y="119"/>
                </a:cubicBezTo>
                <a:cubicBezTo>
                  <a:pt x="114" y="139"/>
                  <a:pt x="114" y="139"/>
                  <a:pt x="114" y="139"/>
                </a:cubicBezTo>
                <a:cubicBezTo>
                  <a:pt x="114" y="139"/>
                  <a:pt x="114" y="139"/>
                  <a:pt x="114" y="139"/>
                </a:cubicBezTo>
                <a:cubicBezTo>
                  <a:pt x="106" y="145"/>
                  <a:pt x="106" y="145"/>
                  <a:pt x="106" y="145"/>
                </a:cubicBezTo>
                <a:cubicBezTo>
                  <a:pt x="76" y="167"/>
                  <a:pt x="76" y="167"/>
                  <a:pt x="76" y="167"/>
                </a:cubicBezTo>
                <a:cubicBezTo>
                  <a:pt x="75" y="168"/>
                  <a:pt x="74" y="168"/>
                  <a:pt x="73" y="169"/>
                </a:cubicBezTo>
                <a:cubicBezTo>
                  <a:pt x="71" y="169"/>
                  <a:pt x="68" y="168"/>
                  <a:pt x="66" y="166"/>
                </a:cubicBezTo>
                <a:cubicBezTo>
                  <a:pt x="64" y="163"/>
                  <a:pt x="65" y="159"/>
                  <a:pt x="68" y="156"/>
                </a:cubicBezTo>
                <a:cubicBezTo>
                  <a:pt x="72" y="153"/>
                  <a:pt x="72" y="153"/>
                  <a:pt x="72" y="153"/>
                </a:cubicBezTo>
                <a:cubicBezTo>
                  <a:pt x="106" y="128"/>
                  <a:pt x="106" y="128"/>
                  <a:pt x="106" y="128"/>
                </a:cubicBezTo>
                <a:cubicBezTo>
                  <a:pt x="114" y="122"/>
                  <a:pt x="114" y="122"/>
                  <a:pt x="114" y="122"/>
                </a:cubicBezTo>
                <a:cubicBezTo>
                  <a:pt x="114" y="122"/>
                  <a:pt x="114" y="122"/>
                  <a:pt x="114" y="122"/>
                </a:cubicBezTo>
                <a:cubicBezTo>
                  <a:pt x="140" y="102"/>
                  <a:pt x="140" y="102"/>
                  <a:pt x="140" y="102"/>
                </a:cubicBezTo>
                <a:cubicBezTo>
                  <a:pt x="143" y="100"/>
                  <a:pt x="143" y="100"/>
                  <a:pt x="143" y="100"/>
                </a:cubicBezTo>
                <a:cubicBezTo>
                  <a:pt x="148" y="96"/>
                  <a:pt x="148" y="96"/>
                  <a:pt x="148" y="96"/>
                </a:cubicBezTo>
                <a:cubicBezTo>
                  <a:pt x="156" y="90"/>
                  <a:pt x="156" y="90"/>
                  <a:pt x="156" y="90"/>
                </a:cubicBezTo>
                <a:cubicBezTo>
                  <a:pt x="164" y="84"/>
                  <a:pt x="164" y="84"/>
                  <a:pt x="164" y="84"/>
                </a:cubicBezTo>
                <a:cubicBezTo>
                  <a:pt x="167" y="82"/>
                  <a:pt x="170" y="82"/>
                  <a:pt x="173" y="85"/>
                </a:cubicBezTo>
                <a:cubicBezTo>
                  <a:pt x="174" y="86"/>
                  <a:pt x="174" y="86"/>
                  <a:pt x="174" y="86"/>
                </a:cubicBezTo>
                <a:cubicBezTo>
                  <a:pt x="182" y="94"/>
                  <a:pt x="182" y="94"/>
                  <a:pt x="182" y="94"/>
                </a:cubicBezTo>
                <a:cubicBezTo>
                  <a:pt x="185" y="97"/>
                  <a:pt x="185" y="97"/>
                  <a:pt x="185" y="97"/>
                </a:cubicBezTo>
                <a:cubicBezTo>
                  <a:pt x="192" y="104"/>
                  <a:pt x="192" y="104"/>
                  <a:pt x="192" y="104"/>
                </a:cubicBezTo>
                <a:cubicBezTo>
                  <a:pt x="198" y="99"/>
                  <a:pt x="198" y="99"/>
                  <a:pt x="198" y="99"/>
                </a:cubicBezTo>
                <a:cubicBezTo>
                  <a:pt x="209" y="91"/>
                  <a:pt x="209" y="91"/>
                  <a:pt x="209" y="91"/>
                </a:cubicBezTo>
                <a:cubicBezTo>
                  <a:pt x="217" y="85"/>
                  <a:pt x="217" y="85"/>
                  <a:pt x="217" y="85"/>
                </a:cubicBezTo>
                <a:cubicBezTo>
                  <a:pt x="231" y="72"/>
                  <a:pt x="231" y="72"/>
                  <a:pt x="231" y="72"/>
                </a:cubicBezTo>
                <a:cubicBezTo>
                  <a:pt x="238" y="66"/>
                  <a:pt x="238" y="66"/>
                  <a:pt x="238" y="66"/>
                </a:cubicBezTo>
                <a:cubicBezTo>
                  <a:pt x="234" y="66"/>
                  <a:pt x="234" y="66"/>
                  <a:pt x="234" y="66"/>
                </a:cubicBezTo>
                <a:cubicBezTo>
                  <a:pt x="226" y="66"/>
                  <a:pt x="226" y="66"/>
                  <a:pt x="226" y="66"/>
                </a:cubicBezTo>
                <a:cubicBezTo>
                  <a:pt x="225" y="66"/>
                  <a:pt x="224" y="66"/>
                  <a:pt x="223" y="66"/>
                </a:cubicBezTo>
                <a:cubicBezTo>
                  <a:pt x="221" y="65"/>
                  <a:pt x="219" y="62"/>
                  <a:pt x="219" y="60"/>
                </a:cubicBezTo>
                <a:cubicBezTo>
                  <a:pt x="219" y="57"/>
                  <a:pt x="221" y="54"/>
                  <a:pt x="223" y="53"/>
                </a:cubicBezTo>
                <a:cubicBezTo>
                  <a:pt x="223" y="53"/>
                  <a:pt x="223" y="53"/>
                  <a:pt x="223" y="53"/>
                </a:cubicBezTo>
                <a:cubicBezTo>
                  <a:pt x="224" y="53"/>
                  <a:pt x="225" y="53"/>
                  <a:pt x="226" y="53"/>
                </a:cubicBezTo>
                <a:cubicBezTo>
                  <a:pt x="250" y="53"/>
                  <a:pt x="250" y="53"/>
                  <a:pt x="250" y="53"/>
                </a:cubicBezTo>
                <a:cubicBezTo>
                  <a:pt x="257" y="53"/>
                  <a:pt x="257" y="53"/>
                  <a:pt x="257" y="53"/>
                </a:cubicBezTo>
                <a:cubicBezTo>
                  <a:pt x="259" y="53"/>
                  <a:pt x="261" y="53"/>
                  <a:pt x="262" y="55"/>
                </a:cubicBezTo>
                <a:cubicBezTo>
                  <a:pt x="264" y="56"/>
                  <a:pt x="264" y="58"/>
                  <a:pt x="264" y="59"/>
                </a:cubicBezTo>
                <a:cubicBezTo>
                  <a:pt x="264" y="90"/>
                  <a:pt x="264" y="90"/>
                  <a:pt x="264" y="90"/>
                </a:cubicBezTo>
                <a:cubicBezTo>
                  <a:pt x="264" y="93"/>
                  <a:pt x="261" y="97"/>
                  <a:pt x="258" y="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425" name="Freeform 29">
            <a:extLst>
              <a:ext uri="{FF2B5EF4-FFF2-40B4-BE49-F238E27FC236}">
                <a16:creationId xmlns:a16="http://schemas.microsoft.com/office/drawing/2014/main" id="{D72E2B45-BBB9-4062-814C-33F3D2DE14FE}"/>
              </a:ext>
            </a:extLst>
          </p:cNvPr>
          <p:cNvSpPr>
            <a:spLocks noEditPoints="1"/>
          </p:cNvSpPr>
          <p:nvPr/>
        </p:nvSpPr>
        <p:spPr bwMode="auto">
          <a:xfrm>
            <a:off x="10102245" y="6043976"/>
            <a:ext cx="520452" cy="508134"/>
          </a:xfrm>
          <a:custGeom>
            <a:avLst/>
            <a:gdLst>
              <a:gd name="T0" fmla="*/ 229 w 410"/>
              <a:gd name="T1" fmla="*/ 35 h 401"/>
              <a:gd name="T2" fmla="*/ 159 w 410"/>
              <a:gd name="T3" fmla="*/ 35 h 401"/>
              <a:gd name="T4" fmla="*/ 184 w 410"/>
              <a:gd name="T5" fmla="*/ 82 h 401"/>
              <a:gd name="T6" fmla="*/ 193 w 410"/>
              <a:gd name="T7" fmla="*/ 92 h 401"/>
              <a:gd name="T8" fmla="*/ 204 w 410"/>
              <a:gd name="T9" fmla="*/ 84 h 401"/>
              <a:gd name="T10" fmla="*/ 204 w 410"/>
              <a:gd name="T11" fmla="*/ 81 h 401"/>
              <a:gd name="T12" fmla="*/ 184 w 410"/>
              <a:gd name="T13" fmla="*/ 82 h 401"/>
              <a:gd name="T14" fmla="*/ 246 w 410"/>
              <a:gd name="T15" fmla="*/ 129 h 401"/>
              <a:gd name="T16" fmla="*/ 284 w 410"/>
              <a:gd name="T17" fmla="*/ 154 h 401"/>
              <a:gd name="T18" fmla="*/ 284 w 410"/>
              <a:gd name="T19" fmla="*/ 154 h 401"/>
              <a:gd name="T20" fmla="*/ 304 w 410"/>
              <a:gd name="T21" fmla="*/ 152 h 401"/>
              <a:gd name="T22" fmla="*/ 345 w 410"/>
              <a:gd name="T23" fmla="*/ 106 h 401"/>
              <a:gd name="T24" fmla="*/ 336 w 410"/>
              <a:gd name="T25" fmla="*/ 87 h 401"/>
              <a:gd name="T26" fmla="*/ 292 w 410"/>
              <a:gd name="T27" fmla="*/ 124 h 401"/>
              <a:gd name="T28" fmla="*/ 250 w 410"/>
              <a:gd name="T29" fmla="*/ 86 h 401"/>
              <a:gd name="T30" fmla="*/ 245 w 410"/>
              <a:gd name="T31" fmla="*/ 83 h 401"/>
              <a:gd name="T32" fmla="*/ 237 w 410"/>
              <a:gd name="T33" fmla="*/ 81 h 401"/>
              <a:gd name="T34" fmla="*/ 237 w 410"/>
              <a:gd name="T35" fmla="*/ 81 h 401"/>
              <a:gd name="T36" fmla="*/ 203 w 410"/>
              <a:gd name="T37" fmla="*/ 127 h 401"/>
              <a:gd name="T38" fmla="*/ 195 w 410"/>
              <a:gd name="T39" fmla="*/ 97 h 401"/>
              <a:gd name="T40" fmla="*/ 186 w 410"/>
              <a:gd name="T41" fmla="*/ 105 h 401"/>
              <a:gd name="T42" fmla="*/ 163 w 410"/>
              <a:gd name="T43" fmla="*/ 81 h 401"/>
              <a:gd name="T44" fmla="*/ 151 w 410"/>
              <a:gd name="T45" fmla="*/ 81 h 401"/>
              <a:gd name="T46" fmla="*/ 143 w 410"/>
              <a:gd name="T47" fmla="*/ 83 h 401"/>
              <a:gd name="T48" fmla="*/ 138 w 410"/>
              <a:gd name="T49" fmla="*/ 86 h 401"/>
              <a:gd name="T50" fmla="*/ 96 w 410"/>
              <a:gd name="T51" fmla="*/ 124 h 401"/>
              <a:gd name="T52" fmla="*/ 52 w 410"/>
              <a:gd name="T53" fmla="*/ 87 h 401"/>
              <a:gd name="T54" fmla="*/ 43 w 410"/>
              <a:gd name="T55" fmla="*/ 106 h 401"/>
              <a:gd name="T56" fmla="*/ 84 w 410"/>
              <a:gd name="T57" fmla="*/ 152 h 401"/>
              <a:gd name="T58" fmla="*/ 104 w 410"/>
              <a:gd name="T59" fmla="*/ 154 h 401"/>
              <a:gd name="T60" fmla="*/ 104 w 410"/>
              <a:gd name="T61" fmla="*/ 154 h 401"/>
              <a:gd name="T62" fmla="*/ 142 w 410"/>
              <a:gd name="T63" fmla="*/ 129 h 401"/>
              <a:gd name="T64" fmla="*/ 145 w 410"/>
              <a:gd name="T65" fmla="*/ 128 h 401"/>
              <a:gd name="T66" fmla="*/ 152 w 410"/>
              <a:gd name="T67" fmla="*/ 133 h 401"/>
              <a:gd name="T68" fmla="*/ 152 w 410"/>
              <a:gd name="T69" fmla="*/ 393 h 401"/>
              <a:gd name="T70" fmla="*/ 182 w 410"/>
              <a:gd name="T71" fmla="*/ 401 h 401"/>
              <a:gd name="T72" fmla="*/ 190 w 410"/>
              <a:gd name="T73" fmla="*/ 243 h 401"/>
              <a:gd name="T74" fmla="*/ 198 w 410"/>
              <a:gd name="T75" fmla="*/ 393 h 401"/>
              <a:gd name="T76" fmla="*/ 229 w 410"/>
              <a:gd name="T77" fmla="*/ 401 h 401"/>
              <a:gd name="T78" fmla="*/ 236 w 410"/>
              <a:gd name="T79" fmla="*/ 235 h 401"/>
              <a:gd name="T80" fmla="*/ 243 w 410"/>
              <a:gd name="T81" fmla="*/ 128 h 401"/>
              <a:gd name="T82" fmla="*/ 400 w 410"/>
              <a:gd name="T83" fmla="*/ 254 h 401"/>
              <a:gd name="T84" fmla="*/ 268 w 410"/>
              <a:gd name="T85" fmla="*/ 160 h 401"/>
              <a:gd name="T86" fmla="*/ 242 w 410"/>
              <a:gd name="T87" fmla="*/ 222 h 401"/>
              <a:gd name="T88" fmla="*/ 330 w 410"/>
              <a:gd name="T89" fmla="*/ 307 h 401"/>
              <a:gd name="T90" fmla="*/ 409 w 410"/>
              <a:gd name="T91" fmla="*/ 378 h 401"/>
              <a:gd name="T92" fmla="*/ 400 w 410"/>
              <a:gd name="T93" fmla="*/ 254 h 401"/>
              <a:gd name="T94" fmla="*/ 0 w 410"/>
              <a:gd name="T95" fmla="*/ 197 h 401"/>
              <a:gd name="T96" fmla="*/ 145 w 410"/>
              <a:gd name="T97" fmla="*/ 281 h 401"/>
              <a:gd name="T98" fmla="*/ 112 w 410"/>
              <a:gd name="T99" fmla="*/ 25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0" h="401">
                <a:moveTo>
                  <a:pt x="194" y="71"/>
                </a:moveTo>
                <a:cubicBezTo>
                  <a:pt x="214" y="71"/>
                  <a:pt x="229" y="55"/>
                  <a:pt x="229" y="35"/>
                </a:cubicBezTo>
                <a:cubicBezTo>
                  <a:pt x="229" y="16"/>
                  <a:pt x="214" y="0"/>
                  <a:pt x="194" y="0"/>
                </a:cubicBezTo>
                <a:cubicBezTo>
                  <a:pt x="175" y="0"/>
                  <a:pt x="159" y="16"/>
                  <a:pt x="159" y="35"/>
                </a:cubicBezTo>
                <a:cubicBezTo>
                  <a:pt x="159" y="55"/>
                  <a:pt x="175" y="71"/>
                  <a:pt x="194" y="71"/>
                </a:cubicBezTo>
                <a:close/>
                <a:moveTo>
                  <a:pt x="184" y="82"/>
                </a:moveTo>
                <a:cubicBezTo>
                  <a:pt x="184" y="84"/>
                  <a:pt x="184" y="84"/>
                  <a:pt x="184" y="84"/>
                </a:cubicBezTo>
                <a:cubicBezTo>
                  <a:pt x="184" y="88"/>
                  <a:pt x="188" y="92"/>
                  <a:pt x="193" y="92"/>
                </a:cubicBezTo>
                <a:cubicBezTo>
                  <a:pt x="195" y="92"/>
                  <a:pt x="195" y="92"/>
                  <a:pt x="195" y="92"/>
                </a:cubicBezTo>
                <a:cubicBezTo>
                  <a:pt x="200" y="92"/>
                  <a:pt x="204" y="88"/>
                  <a:pt x="204" y="84"/>
                </a:cubicBezTo>
                <a:cubicBezTo>
                  <a:pt x="204" y="82"/>
                  <a:pt x="204" y="82"/>
                  <a:pt x="204" y="82"/>
                </a:cubicBezTo>
                <a:cubicBezTo>
                  <a:pt x="204" y="82"/>
                  <a:pt x="204" y="81"/>
                  <a:pt x="204" y="81"/>
                </a:cubicBezTo>
                <a:cubicBezTo>
                  <a:pt x="184" y="81"/>
                  <a:pt x="184" y="81"/>
                  <a:pt x="184" y="81"/>
                </a:cubicBezTo>
                <a:cubicBezTo>
                  <a:pt x="184" y="81"/>
                  <a:pt x="184" y="82"/>
                  <a:pt x="184" y="82"/>
                </a:cubicBezTo>
                <a:close/>
                <a:moveTo>
                  <a:pt x="246" y="129"/>
                </a:moveTo>
                <a:cubicBezTo>
                  <a:pt x="246" y="129"/>
                  <a:pt x="246" y="129"/>
                  <a:pt x="246" y="129"/>
                </a:cubicBezTo>
                <a:cubicBezTo>
                  <a:pt x="283" y="153"/>
                  <a:pt x="283" y="153"/>
                  <a:pt x="283" y="153"/>
                </a:cubicBezTo>
                <a:cubicBezTo>
                  <a:pt x="284" y="153"/>
                  <a:pt x="284" y="153"/>
                  <a:pt x="284" y="154"/>
                </a:cubicBezTo>
                <a:cubicBezTo>
                  <a:pt x="284" y="154"/>
                  <a:pt x="284" y="154"/>
                  <a:pt x="284" y="154"/>
                </a:cubicBezTo>
                <a:cubicBezTo>
                  <a:pt x="284" y="154"/>
                  <a:pt x="284" y="154"/>
                  <a:pt x="284" y="154"/>
                </a:cubicBezTo>
                <a:cubicBezTo>
                  <a:pt x="290" y="159"/>
                  <a:pt x="298" y="158"/>
                  <a:pt x="303" y="153"/>
                </a:cubicBezTo>
                <a:cubicBezTo>
                  <a:pt x="304" y="153"/>
                  <a:pt x="304" y="152"/>
                  <a:pt x="304" y="152"/>
                </a:cubicBezTo>
                <a:cubicBezTo>
                  <a:pt x="304" y="152"/>
                  <a:pt x="304" y="152"/>
                  <a:pt x="304" y="152"/>
                </a:cubicBezTo>
                <a:cubicBezTo>
                  <a:pt x="345" y="106"/>
                  <a:pt x="345" y="106"/>
                  <a:pt x="345" y="106"/>
                </a:cubicBezTo>
                <a:cubicBezTo>
                  <a:pt x="348" y="103"/>
                  <a:pt x="348" y="98"/>
                  <a:pt x="345" y="95"/>
                </a:cubicBezTo>
                <a:cubicBezTo>
                  <a:pt x="336" y="87"/>
                  <a:pt x="336" y="87"/>
                  <a:pt x="336" y="87"/>
                </a:cubicBezTo>
                <a:cubicBezTo>
                  <a:pt x="333" y="84"/>
                  <a:pt x="328" y="85"/>
                  <a:pt x="325" y="88"/>
                </a:cubicBezTo>
                <a:cubicBezTo>
                  <a:pt x="292" y="124"/>
                  <a:pt x="292" y="124"/>
                  <a:pt x="292" y="124"/>
                </a:cubicBezTo>
                <a:cubicBezTo>
                  <a:pt x="250" y="86"/>
                  <a:pt x="250" y="86"/>
                  <a:pt x="250" y="86"/>
                </a:cubicBezTo>
                <a:cubicBezTo>
                  <a:pt x="250" y="86"/>
                  <a:pt x="250" y="86"/>
                  <a:pt x="250" y="86"/>
                </a:cubicBezTo>
                <a:cubicBezTo>
                  <a:pt x="250" y="86"/>
                  <a:pt x="250" y="86"/>
                  <a:pt x="250" y="86"/>
                </a:cubicBezTo>
                <a:cubicBezTo>
                  <a:pt x="248" y="84"/>
                  <a:pt x="247" y="84"/>
                  <a:pt x="245" y="83"/>
                </a:cubicBezTo>
                <a:cubicBezTo>
                  <a:pt x="243" y="82"/>
                  <a:pt x="240" y="82"/>
                  <a:pt x="238" y="82"/>
                </a:cubicBezTo>
                <a:cubicBezTo>
                  <a:pt x="238" y="82"/>
                  <a:pt x="238" y="81"/>
                  <a:pt x="237" y="81"/>
                </a:cubicBezTo>
                <a:cubicBezTo>
                  <a:pt x="237" y="81"/>
                  <a:pt x="237" y="81"/>
                  <a:pt x="237" y="81"/>
                </a:cubicBezTo>
                <a:cubicBezTo>
                  <a:pt x="237" y="81"/>
                  <a:pt x="237" y="81"/>
                  <a:pt x="237" y="81"/>
                </a:cubicBezTo>
                <a:cubicBezTo>
                  <a:pt x="225" y="81"/>
                  <a:pt x="225" y="81"/>
                  <a:pt x="225" y="81"/>
                </a:cubicBezTo>
                <a:cubicBezTo>
                  <a:pt x="203" y="127"/>
                  <a:pt x="203" y="127"/>
                  <a:pt x="203" y="127"/>
                </a:cubicBezTo>
                <a:cubicBezTo>
                  <a:pt x="203" y="105"/>
                  <a:pt x="203" y="105"/>
                  <a:pt x="203" y="105"/>
                </a:cubicBezTo>
                <a:cubicBezTo>
                  <a:pt x="203" y="101"/>
                  <a:pt x="199" y="97"/>
                  <a:pt x="195" y="97"/>
                </a:cubicBezTo>
                <a:cubicBezTo>
                  <a:pt x="193" y="97"/>
                  <a:pt x="193" y="97"/>
                  <a:pt x="193" y="97"/>
                </a:cubicBezTo>
                <a:cubicBezTo>
                  <a:pt x="189" y="97"/>
                  <a:pt x="186" y="101"/>
                  <a:pt x="186" y="105"/>
                </a:cubicBezTo>
                <a:cubicBezTo>
                  <a:pt x="186" y="127"/>
                  <a:pt x="186" y="127"/>
                  <a:pt x="186" y="127"/>
                </a:cubicBezTo>
                <a:cubicBezTo>
                  <a:pt x="163" y="81"/>
                  <a:pt x="163" y="81"/>
                  <a:pt x="163" y="81"/>
                </a:cubicBezTo>
                <a:cubicBezTo>
                  <a:pt x="151" y="81"/>
                  <a:pt x="151" y="81"/>
                  <a:pt x="151" y="81"/>
                </a:cubicBezTo>
                <a:cubicBezTo>
                  <a:pt x="151" y="81"/>
                  <a:pt x="151" y="81"/>
                  <a:pt x="151" y="81"/>
                </a:cubicBezTo>
                <a:cubicBezTo>
                  <a:pt x="151" y="81"/>
                  <a:pt x="150" y="81"/>
                  <a:pt x="150" y="82"/>
                </a:cubicBezTo>
                <a:cubicBezTo>
                  <a:pt x="148" y="82"/>
                  <a:pt x="145" y="82"/>
                  <a:pt x="143" y="83"/>
                </a:cubicBezTo>
                <a:cubicBezTo>
                  <a:pt x="141" y="84"/>
                  <a:pt x="140" y="84"/>
                  <a:pt x="138" y="86"/>
                </a:cubicBezTo>
                <a:cubicBezTo>
                  <a:pt x="138" y="86"/>
                  <a:pt x="138" y="86"/>
                  <a:pt x="138" y="86"/>
                </a:cubicBezTo>
                <a:cubicBezTo>
                  <a:pt x="138" y="86"/>
                  <a:pt x="138" y="86"/>
                  <a:pt x="138" y="86"/>
                </a:cubicBezTo>
                <a:cubicBezTo>
                  <a:pt x="96" y="124"/>
                  <a:pt x="96" y="124"/>
                  <a:pt x="96" y="124"/>
                </a:cubicBezTo>
                <a:cubicBezTo>
                  <a:pt x="63" y="88"/>
                  <a:pt x="63" y="88"/>
                  <a:pt x="63" y="88"/>
                </a:cubicBezTo>
                <a:cubicBezTo>
                  <a:pt x="60" y="85"/>
                  <a:pt x="55" y="84"/>
                  <a:pt x="52" y="87"/>
                </a:cubicBezTo>
                <a:cubicBezTo>
                  <a:pt x="43" y="95"/>
                  <a:pt x="43" y="95"/>
                  <a:pt x="43" y="95"/>
                </a:cubicBezTo>
                <a:cubicBezTo>
                  <a:pt x="40" y="98"/>
                  <a:pt x="40" y="103"/>
                  <a:pt x="43" y="106"/>
                </a:cubicBezTo>
                <a:cubicBezTo>
                  <a:pt x="84" y="152"/>
                  <a:pt x="84" y="152"/>
                  <a:pt x="84" y="152"/>
                </a:cubicBezTo>
                <a:cubicBezTo>
                  <a:pt x="84" y="152"/>
                  <a:pt x="84" y="152"/>
                  <a:pt x="84" y="152"/>
                </a:cubicBezTo>
                <a:cubicBezTo>
                  <a:pt x="84" y="152"/>
                  <a:pt x="84" y="153"/>
                  <a:pt x="84" y="153"/>
                </a:cubicBezTo>
                <a:cubicBezTo>
                  <a:pt x="89" y="158"/>
                  <a:pt x="98" y="159"/>
                  <a:pt x="104" y="154"/>
                </a:cubicBezTo>
                <a:cubicBezTo>
                  <a:pt x="104" y="154"/>
                  <a:pt x="104" y="154"/>
                  <a:pt x="104" y="154"/>
                </a:cubicBezTo>
                <a:cubicBezTo>
                  <a:pt x="104" y="154"/>
                  <a:pt x="104" y="154"/>
                  <a:pt x="104" y="154"/>
                </a:cubicBezTo>
                <a:cubicBezTo>
                  <a:pt x="104" y="153"/>
                  <a:pt x="104" y="153"/>
                  <a:pt x="104" y="153"/>
                </a:cubicBezTo>
                <a:cubicBezTo>
                  <a:pt x="142" y="129"/>
                  <a:pt x="142" y="129"/>
                  <a:pt x="142" y="129"/>
                </a:cubicBezTo>
                <a:cubicBezTo>
                  <a:pt x="142" y="129"/>
                  <a:pt x="142" y="129"/>
                  <a:pt x="142" y="129"/>
                </a:cubicBezTo>
                <a:cubicBezTo>
                  <a:pt x="143" y="128"/>
                  <a:pt x="144" y="128"/>
                  <a:pt x="145" y="128"/>
                </a:cubicBezTo>
                <a:cubicBezTo>
                  <a:pt x="148" y="128"/>
                  <a:pt x="151" y="130"/>
                  <a:pt x="152" y="133"/>
                </a:cubicBezTo>
                <a:cubicBezTo>
                  <a:pt x="152" y="133"/>
                  <a:pt x="152" y="133"/>
                  <a:pt x="152" y="133"/>
                </a:cubicBezTo>
                <a:cubicBezTo>
                  <a:pt x="152" y="137"/>
                  <a:pt x="152" y="139"/>
                  <a:pt x="152" y="139"/>
                </a:cubicBezTo>
                <a:cubicBezTo>
                  <a:pt x="152" y="393"/>
                  <a:pt x="152" y="393"/>
                  <a:pt x="152" y="393"/>
                </a:cubicBezTo>
                <a:cubicBezTo>
                  <a:pt x="152" y="397"/>
                  <a:pt x="155" y="401"/>
                  <a:pt x="159" y="401"/>
                </a:cubicBezTo>
                <a:cubicBezTo>
                  <a:pt x="182" y="401"/>
                  <a:pt x="182" y="401"/>
                  <a:pt x="182" y="401"/>
                </a:cubicBezTo>
                <a:cubicBezTo>
                  <a:pt x="186" y="401"/>
                  <a:pt x="190" y="397"/>
                  <a:pt x="190" y="393"/>
                </a:cubicBezTo>
                <a:cubicBezTo>
                  <a:pt x="190" y="243"/>
                  <a:pt x="190" y="243"/>
                  <a:pt x="190" y="243"/>
                </a:cubicBezTo>
                <a:cubicBezTo>
                  <a:pt x="198" y="243"/>
                  <a:pt x="198" y="243"/>
                  <a:pt x="198" y="243"/>
                </a:cubicBezTo>
                <a:cubicBezTo>
                  <a:pt x="198" y="393"/>
                  <a:pt x="198" y="393"/>
                  <a:pt x="198" y="393"/>
                </a:cubicBezTo>
                <a:cubicBezTo>
                  <a:pt x="198" y="397"/>
                  <a:pt x="202" y="401"/>
                  <a:pt x="206" y="401"/>
                </a:cubicBezTo>
                <a:cubicBezTo>
                  <a:pt x="229" y="401"/>
                  <a:pt x="229" y="401"/>
                  <a:pt x="229" y="401"/>
                </a:cubicBezTo>
                <a:cubicBezTo>
                  <a:pt x="233" y="401"/>
                  <a:pt x="236" y="397"/>
                  <a:pt x="236" y="393"/>
                </a:cubicBezTo>
                <a:cubicBezTo>
                  <a:pt x="236" y="235"/>
                  <a:pt x="236" y="235"/>
                  <a:pt x="236" y="235"/>
                </a:cubicBezTo>
                <a:cubicBezTo>
                  <a:pt x="236" y="235"/>
                  <a:pt x="237" y="177"/>
                  <a:pt x="237" y="132"/>
                </a:cubicBezTo>
                <a:cubicBezTo>
                  <a:pt x="238" y="130"/>
                  <a:pt x="241" y="128"/>
                  <a:pt x="243" y="128"/>
                </a:cubicBezTo>
                <a:cubicBezTo>
                  <a:pt x="244" y="128"/>
                  <a:pt x="245" y="128"/>
                  <a:pt x="246" y="129"/>
                </a:cubicBezTo>
                <a:close/>
                <a:moveTo>
                  <a:pt x="400" y="254"/>
                </a:moveTo>
                <a:cubicBezTo>
                  <a:pt x="362" y="283"/>
                  <a:pt x="362" y="283"/>
                  <a:pt x="362" y="283"/>
                </a:cubicBezTo>
                <a:cubicBezTo>
                  <a:pt x="268" y="160"/>
                  <a:pt x="268" y="160"/>
                  <a:pt x="268" y="160"/>
                </a:cubicBezTo>
                <a:cubicBezTo>
                  <a:pt x="242" y="175"/>
                  <a:pt x="242" y="175"/>
                  <a:pt x="242" y="175"/>
                </a:cubicBezTo>
                <a:cubicBezTo>
                  <a:pt x="242" y="222"/>
                  <a:pt x="242" y="222"/>
                  <a:pt x="242" y="222"/>
                </a:cubicBezTo>
                <a:cubicBezTo>
                  <a:pt x="257" y="213"/>
                  <a:pt x="257" y="213"/>
                  <a:pt x="257" y="213"/>
                </a:cubicBezTo>
                <a:cubicBezTo>
                  <a:pt x="330" y="307"/>
                  <a:pt x="330" y="307"/>
                  <a:pt x="330" y="307"/>
                </a:cubicBezTo>
                <a:cubicBezTo>
                  <a:pt x="291" y="337"/>
                  <a:pt x="291" y="337"/>
                  <a:pt x="291" y="337"/>
                </a:cubicBezTo>
                <a:cubicBezTo>
                  <a:pt x="409" y="378"/>
                  <a:pt x="409" y="378"/>
                  <a:pt x="409" y="378"/>
                </a:cubicBezTo>
                <a:cubicBezTo>
                  <a:pt x="410" y="378"/>
                  <a:pt x="410" y="378"/>
                  <a:pt x="410" y="378"/>
                </a:cubicBezTo>
                <a:lnTo>
                  <a:pt x="400" y="254"/>
                </a:lnTo>
                <a:close/>
                <a:moveTo>
                  <a:pt x="29" y="168"/>
                </a:moveTo>
                <a:cubicBezTo>
                  <a:pt x="0" y="197"/>
                  <a:pt x="0" y="197"/>
                  <a:pt x="0" y="197"/>
                </a:cubicBezTo>
                <a:cubicBezTo>
                  <a:pt x="105" y="304"/>
                  <a:pt x="105" y="304"/>
                  <a:pt x="105" y="304"/>
                </a:cubicBezTo>
                <a:cubicBezTo>
                  <a:pt x="145" y="281"/>
                  <a:pt x="145" y="281"/>
                  <a:pt x="145" y="281"/>
                </a:cubicBezTo>
                <a:cubicBezTo>
                  <a:pt x="145" y="233"/>
                  <a:pt x="145" y="233"/>
                  <a:pt x="145" y="233"/>
                </a:cubicBezTo>
                <a:cubicBezTo>
                  <a:pt x="112" y="253"/>
                  <a:pt x="112" y="253"/>
                  <a:pt x="112" y="253"/>
                </a:cubicBezTo>
                <a:lnTo>
                  <a:pt x="29" y="16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426" name="Freeform 5">
            <a:extLst>
              <a:ext uri="{FF2B5EF4-FFF2-40B4-BE49-F238E27FC236}">
                <a16:creationId xmlns:a16="http://schemas.microsoft.com/office/drawing/2014/main" id="{2EBCDDA0-AB80-4C9C-B141-862AE4DBA9F4}"/>
              </a:ext>
            </a:extLst>
          </p:cNvPr>
          <p:cNvSpPr>
            <a:spLocks noEditPoints="1"/>
          </p:cNvSpPr>
          <p:nvPr/>
        </p:nvSpPr>
        <p:spPr bwMode="auto">
          <a:xfrm>
            <a:off x="12769041" y="6090240"/>
            <a:ext cx="446815" cy="447970"/>
          </a:xfrm>
          <a:custGeom>
            <a:avLst/>
            <a:gdLst>
              <a:gd name="T0" fmla="*/ 140 w 250"/>
              <a:gd name="T1" fmla="*/ 250 h 250"/>
              <a:gd name="T2" fmla="*/ 114 w 250"/>
              <a:gd name="T3" fmla="*/ 158 h 250"/>
              <a:gd name="T4" fmla="*/ 114 w 250"/>
              <a:gd name="T5" fmla="*/ 187 h 250"/>
              <a:gd name="T6" fmla="*/ 77 w 250"/>
              <a:gd name="T7" fmla="*/ 250 h 250"/>
              <a:gd name="T8" fmla="*/ 0 w 250"/>
              <a:gd name="T9" fmla="*/ 189 h 250"/>
              <a:gd name="T10" fmla="*/ 85 w 250"/>
              <a:gd name="T11" fmla="*/ 174 h 250"/>
              <a:gd name="T12" fmla="*/ 77 w 250"/>
              <a:gd name="T13" fmla="*/ 227 h 250"/>
              <a:gd name="T14" fmla="*/ 69 w 250"/>
              <a:gd name="T15" fmla="*/ 174 h 250"/>
              <a:gd name="T16" fmla="*/ 87 w 250"/>
              <a:gd name="T17" fmla="*/ 172 h 250"/>
              <a:gd name="T18" fmla="*/ 77 w 250"/>
              <a:gd name="T19" fmla="*/ 50 h 250"/>
              <a:gd name="T20" fmla="*/ 36 w 250"/>
              <a:gd name="T21" fmla="*/ 104 h 250"/>
              <a:gd name="T22" fmla="*/ 130 w 250"/>
              <a:gd name="T23" fmla="*/ 152 h 250"/>
              <a:gd name="T24" fmla="*/ 98 w 250"/>
              <a:gd name="T25" fmla="*/ 10 h 250"/>
              <a:gd name="T26" fmla="*/ 88 w 250"/>
              <a:gd name="T27" fmla="*/ 0 h 250"/>
              <a:gd name="T28" fmla="*/ 240 w 250"/>
              <a:gd name="T29" fmla="*/ 39 h 250"/>
              <a:gd name="T30" fmla="*/ 212 w 250"/>
              <a:gd name="T31" fmla="*/ 10 h 250"/>
              <a:gd name="T32" fmla="*/ 184 w 250"/>
              <a:gd name="T33" fmla="*/ 38 h 250"/>
              <a:gd name="T34" fmla="*/ 182 w 250"/>
              <a:gd name="T35" fmla="*/ 38 h 250"/>
              <a:gd name="T36" fmla="*/ 154 w 250"/>
              <a:gd name="T37" fmla="*/ 10 h 250"/>
              <a:gd name="T38" fmla="*/ 127 w 250"/>
              <a:gd name="T39" fmla="*/ 10 h 250"/>
              <a:gd name="T40" fmla="*/ 98 w 250"/>
              <a:gd name="T41" fmla="*/ 38 h 250"/>
              <a:gd name="T42" fmla="*/ 125 w 250"/>
              <a:gd name="T43" fmla="*/ 66 h 250"/>
              <a:gd name="T44" fmla="*/ 125 w 250"/>
              <a:gd name="T45" fmla="*/ 68 h 250"/>
              <a:gd name="T46" fmla="*/ 127 w 250"/>
              <a:gd name="T47" fmla="*/ 68 h 250"/>
              <a:gd name="T48" fmla="*/ 128 w 250"/>
              <a:gd name="T49" fmla="*/ 95 h 250"/>
              <a:gd name="T50" fmla="*/ 154 w 250"/>
              <a:gd name="T51" fmla="*/ 123 h 250"/>
              <a:gd name="T52" fmla="*/ 125 w 250"/>
              <a:gd name="T53" fmla="*/ 125 h 250"/>
              <a:gd name="T54" fmla="*/ 127 w 250"/>
              <a:gd name="T55" fmla="*/ 151 h 250"/>
              <a:gd name="T56" fmla="*/ 154 w 250"/>
              <a:gd name="T57" fmla="*/ 152 h 250"/>
              <a:gd name="T58" fmla="*/ 182 w 250"/>
              <a:gd name="T59" fmla="*/ 125 h 250"/>
              <a:gd name="T60" fmla="*/ 184 w 250"/>
              <a:gd name="T61" fmla="*/ 125 h 250"/>
              <a:gd name="T62" fmla="*/ 212 w 250"/>
              <a:gd name="T63" fmla="*/ 152 h 250"/>
              <a:gd name="T64" fmla="*/ 240 w 250"/>
              <a:gd name="T65" fmla="*/ 123 h 250"/>
              <a:gd name="T66" fmla="*/ 240 w 250"/>
              <a:gd name="T67" fmla="*/ 96 h 250"/>
              <a:gd name="T68" fmla="*/ 212 w 250"/>
              <a:gd name="T69" fmla="*/ 68 h 250"/>
              <a:gd name="T70" fmla="*/ 212 w 250"/>
              <a:gd name="T71" fmla="*/ 66 h 250"/>
              <a:gd name="T72" fmla="*/ 154 w 250"/>
              <a:gd name="T73" fmla="*/ 66 h 250"/>
              <a:gd name="T74" fmla="*/ 154 w 250"/>
              <a:gd name="T75" fmla="*/ 39 h 250"/>
              <a:gd name="T76" fmla="*/ 155 w 250"/>
              <a:gd name="T77" fmla="*/ 123 h 250"/>
              <a:gd name="T78" fmla="*/ 182 w 250"/>
              <a:gd name="T79" fmla="*/ 123 h 250"/>
              <a:gd name="T80" fmla="*/ 155 w 250"/>
              <a:gd name="T81" fmla="*/ 68 h 250"/>
              <a:gd name="T82" fmla="*/ 182 w 250"/>
              <a:gd name="T83" fmla="*/ 66 h 250"/>
              <a:gd name="T84" fmla="*/ 182 w 250"/>
              <a:gd name="T85" fmla="*/ 39 h 250"/>
              <a:gd name="T86" fmla="*/ 184 w 250"/>
              <a:gd name="T87" fmla="*/ 123 h 250"/>
              <a:gd name="T88" fmla="*/ 211 w 250"/>
              <a:gd name="T89" fmla="*/ 123 h 250"/>
              <a:gd name="T90" fmla="*/ 184 w 250"/>
              <a:gd name="T91" fmla="*/ 68 h 250"/>
              <a:gd name="T92" fmla="*/ 211 w 250"/>
              <a:gd name="T93" fmla="*/ 66 h 250"/>
              <a:gd name="T94" fmla="*/ 211 w 250"/>
              <a:gd name="T95" fmla="*/ 39 h 250"/>
              <a:gd name="T96" fmla="*/ 231 w 250"/>
              <a:gd name="T97" fmla="*/ 59 h 250"/>
              <a:gd name="T98" fmla="*/ 181 w 250"/>
              <a:gd name="T99" fmla="*/ 86 h 250"/>
              <a:gd name="T100" fmla="*/ 123 w 250"/>
              <a:gd name="T101" fmla="*/ 129 h 250"/>
              <a:gd name="T102" fmla="*/ 153 w 250"/>
              <a:gd name="T103" fmla="*/ 110 h 250"/>
              <a:gd name="T104" fmla="*/ 213 w 250"/>
              <a:gd name="T105" fmla="*/ 48 h 250"/>
              <a:gd name="T106" fmla="*/ 231 w 250"/>
              <a:gd name="T107" fmla="*/ 2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50">
                <a:moveTo>
                  <a:pt x="114" y="158"/>
                </a:moveTo>
                <a:cubicBezTo>
                  <a:pt x="109" y="162"/>
                  <a:pt x="77" y="250"/>
                  <a:pt x="77" y="250"/>
                </a:cubicBezTo>
                <a:cubicBezTo>
                  <a:pt x="140" y="250"/>
                  <a:pt x="140" y="250"/>
                  <a:pt x="140" y="250"/>
                </a:cubicBezTo>
                <a:cubicBezTo>
                  <a:pt x="154" y="250"/>
                  <a:pt x="154" y="250"/>
                  <a:pt x="154" y="239"/>
                </a:cubicBezTo>
                <a:cubicBezTo>
                  <a:pt x="154" y="189"/>
                  <a:pt x="154" y="189"/>
                  <a:pt x="154" y="189"/>
                </a:cubicBezTo>
                <a:cubicBezTo>
                  <a:pt x="154" y="165"/>
                  <a:pt x="137" y="166"/>
                  <a:pt x="114" y="158"/>
                </a:cubicBezTo>
                <a:close/>
                <a:moveTo>
                  <a:pt x="141" y="195"/>
                </a:moveTo>
                <a:cubicBezTo>
                  <a:pt x="114" y="195"/>
                  <a:pt x="114" y="195"/>
                  <a:pt x="114" y="195"/>
                </a:cubicBezTo>
                <a:cubicBezTo>
                  <a:pt x="114" y="187"/>
                  <a:pt x="114" y="187"/>
                  <a:pt x="114" y="187"/>
                </a:cubicBezTo>
                <a:cubicBezTo>
                  <a:pt x="141" y="187"/>
                  <a:pt x="141" y="187"/>
                  <a:pt x="141" y="187"/>
                </a:cubicBezTo>
                <a:lnTo>
                  <a:pt x="141" y="195"/>
                </a:lnTo>
                <a:close/>
                <a:moveTo>
                  <a:pt x="77" y="250"/>
                </a:moveTo>
                <a:cubicBezTo>
                  <a:pt x="14" y="250"/>
                  <a:pt x="14" y="250"/>
                  <a:pt x="14" y="250"/>
                </a:cubicBezTo>
                <a:cubicBezTo>
                  <a:pt x="0" y="250"/>
                  <a:pt x="0" y="250"/>
                  <a:pt x="0" y="239"/>
                </a:cubicBezTo>
                <a:cubicBezTo>
                  <a:pt x="0" y="189"/>
                  <a:pt x="0" y="189"/>
                  <a:pt x="0" y="189"/>
                </a:cubicBezTo>
                <a:cubicBezTo>
                  <a:pt x="0" y="165"/>
                  <a:pt x="16" y="165"/>
                  <a:pt x="40" y="158"/>
                </a:cubicBezTo>
                <a:cubicBezTo>
                  <a:pt x="45" y="162"/>
                  <a:pt x="77" y="250"/>
                  <a:pt x="77" y="250"/>
                </a:cubicBezTo>
                <a:close/>
                <a:moveTo>
                  <a:pt x="85" y="174"/>
                </a:moveTo>
                <a:cubicBezTo>
                  <a:pt x="80" y="179"/>
                  <a:pt x="80" y="179"/>
                  <a:pt x="80" y="179"/>
                </a:cubicBezTo>
                <a:cubicBezTo>
                  <a:pt x="84" y="207"/>
                  <a:pt x="84" y="207"/>
                  <a:pt x="84" y="207"/>
                </a:cubicBezTo>
                <a:cubicBezTo>
                  <a:pt x="77" y="227"/>
                  <a:pt x="77" y="227"/>
                  <a:pt x="77" y="227"/>
                </a:cubicBezTo>
                <a:cubicBezTo>
                  <a:pt x="70" y="207"/>
                  <a:pt x="70" y="207"/>
                  <a:pt x="70" y="207"/>
                </a:cubicBezTo>
                <a:cubicBezTo>
                  <a:pt x="74" y="179"/>
                  <a:pt x="74" y="179"/>
                  <a:pt x="74" y="179"/>
                </a:cubicBezTo>
                <a:cubicBezTo>
                  <a:pt x="69" y="174"/>
                  <a:pt x="69" y="174"/>
                  <a:pt x="69" y="174"/>
                </a:cubicBezTo>
                <a:cubicBezTo>
                  <a:pt x="67" y="172"/>
                  <a:pt x="67" y="172"/>
                  <a:pt x="67" y="172"/>
                </a:cubicBezTo>
                <a:cubicBezTo>
                  <a:pt x="77" y="162"/>
                  <a:pt x="77" y="162"/>
                  <a:pt x="77" y="162"/>
                </a:cubicBezTo>
                <a:cubicBezTo>
                  <a:pt x="87" y="172"/>
                  <a:pt x="87" y="172"/>
                  <a:pt x="87" y="172"/>
                </a:cubicBezTo>
                <a:lnTo>
                  <a:pt x="85" y="174"/>
                </a:lnTo>
                <a:close/>
                <a:moveTo>
                  <a:pt x="36" y="104"/>
                </a:moveTo>
                <a:cubicBezTo>
                  <a:pt x="36" y="74"/>
                  <a:pt x="47" y="50"/>
                  <a:pt x="77" y="50"/>
                </a:cubicBezTo>
                <a:cubicBezTo>
                  <a:pt x="107" y="50"/>
                  <a:pt x="118" y="74"/>
                  <a:pt x="118" y="104"/>
                </a:cubicBezTo>
                <a:cubicBezTo>
                  <a:pt x="118" y="133"/>
                  <a:pt x="94" y="157"/>
                  <a:pt x="77" y="157"/>
                </a:cubicBezTo>
                <a:cubicBezTo>
                  <a:pt x="60" y="157"/>
                  <a:pt x="36" y="133"/>
                  <a:pt x="36" y="104"/>
                </a:cubicBezTo>
                <a:close/>
                <a:moveTo>
                  <a:pt x="250" y="162"/>
                </a:moveTo>
                <a:cubicBezTo>
                  <a:pt x="153" y="162"/>
                  <a:pt x="153" y="162"/>
                  <a:pt x="153" y="162"/>
                </a:cubicBezTo>
                <a:cubicBezTo>
                  <a:pt x="147" y="157"/>
                  <a:pt x="138" y="155"/>
                  <a:pt x="130" y="152"/>
                </a:cubicBezTo>
                <a:cubicBezTo>
                  <a:pt x="240" y="152"/>
                  <a:pt x="240" y="152"/>
                  <a:pt x="240" y="152"/>
                </a:cubicBezTo>
                <a:cubicBezTo>
                  <a:pt x="240" y="10"/>
                  <a:pt x="240" y="10"/>
                  <a:pt x="240" y="10"/>
                </a:cubicBezTo>
                <a:cubicBezTo>
                  <a:pt x="98" y="10"/>
                  <a:pt x="98" y="10"/>
                  <a:pt x="98" y="10"/>
                </a:cubicBezTo>
                <a:cubicBezTo>
                  <a:pt x="98" y="55"/>
                  <a:pt x="98" y="55"/>
                  <a:pt x="98" y="55"/>
                </a:cubicBezTo>
                <a:cubicBezTo>
                  <a:pt x="95" y="53"/>
                  <a:pt x="91" y="52"/>
                  <a:pt x="88" y="51"/>
                </a:cubicBezTo>
                <a:cubicBezTo>
                  <a:pt x="88" y="0"/>
                  <a:pt x="88" y="0"/>
                  <a:pt x="88" y="0"/>
                </a:cubicBezTo>
                <a:cubicBezTo>
                  <a:pt x="250" y="0"/>
                  <a:pt x="250" y="0"/>
                  <a:pt x="250" y="0"/>
                </a:cubicBezTo>
                <a:lnTo>
                  <a:pt x="250" y="162"/>
                </a:lnTo>
                <a:close/>
                <a:moveTo>
                  <a:pt x="240" y="39"/>
                </a:moveTo>
                <a:cubicBezTo>
                  <a:pt x="240" y="38"/>
                  <a:pt x="240" y="38"/>
                  <a:pt x="240" y="38"/>
                </a:cubicBezTo>
                <a:cubicBezTo>
                  <a:pt x="212" y="38"/>
                  <a:pt x="212" y="38"/>
                  <a:pt x="212" y="38"/>
                </a:cubicBezTo>
                <a:cubicBezTo>
                  <a:pt x="212" y="10"/>
                  <a:pt x="212" y="10"/>
                  <a:pt x="212" y="10"/>
                </a:cubicBezTo>
                <a:cubicBezTo>
                  <a:pt x="211" y="10"/>
                  <a:pt x="211" y="10"/>
                  <a:pt x="211" y="10"/>
                </a:cubicBezTo>
                <a:cubicBezTo>
                  <a:pt x="211" y="38"/>
                  <a:pt x="211" y="38"/>
                  <a:pt x="211" y="38"/>
                </a:cubicBezTo>
                <a:cubicBezTo>
                  <a:pt x="184" y="38"/>
                  <a:pt x="184" y="38"/>
                  <a:pt x="184" y="38"/>
                </a:cubicBezTo>
                <a:cubicBezTo>
                  <a:pt x="184" y="10"/>
                  <a:pt x="184" y="10"/>
                  <a:pt x="184" y="10"/>
                </a:cubicBezTo>
                <a:cubicBezTo>
                  <a:pt x="182" y="10"/>
                  <a:pt x="182" y="10"/>
                  <a:pt x="182" y="10"/>
                </a:cubicBezTo>
                <a:cubicBezTo>
                  <a:pt x="182" y="38"/>
                  <a:pt x="182" y="38"/>
                  <a:pt x="182" y="38"/>
                </a:cubicBezTo>
                <a:cubicBezTo>
                  <a:pt x="155" y="38"/>
                  <a:pt x="155" y="38"/>
                  <a:pt x="155" y="38"/>
                </a:cubicBezTo>
                <a:cubicBezTo>
                  <a:pt x="155" y="10"/>
                  <a:pt x="155" y="10"/>
                  <a:pt x="155" y="10"/>
                </a:cubicBezTo>
                <a:cubicBezTo>
                  <a:pt x="154" y="10"/>
                  <a:pt x="154" y="10"/>
                  <a:pt x="154" y="10"/>
                </a:cubicBezTo>
                <a:cubicBezTo>
                  <a:pt x="154" y="38"/>
                  <a:pt x="154" y="38"/>
                  <a:pt x="154" y="38"/>
                </a:cubicBezTo>
                <a:cubicBezTo>
                  <a:pt x="127" y="38"/>
                  <a:pt x="127" y="38"/>
                  <a:pt x="127" y="38"/>
                </a:cubicBezTo>
                <a:cubicBezTo>
                  <a:pt x="127" y="10"/>
                  <a:pt x="127" y="10"/>
                  <a:pt x="127" y="10"/>
                </a:cubicBezTo>
                <a:cubicBezTo>
                  <a:pt x="125" y="10"/>
                  <a:pt x="125" y="10"/>
                  <a:pt x="125" y="10"/>
                </a:cubicBezTo>
                <a:cubicBezTo>
                  <a:pt x="125" y="38"/>
                  <a:pt x="125" y="38"/>
                  <a:pt x="125" y="38"/>
                </a:cubicBezTo>
                <a:cubicBezTo>
                  <a:pt x="98" y="38"/>
                  <a:pt x="98" y="38"/>
                  <a:pt x="98" y="38"/>
                </a:cubicBezTo>
                <a:cubicBezTo>
                  <a:pt x="98" y="39"/>
                  <a:pt x="98" y="39"/>
                  <a:pt x="98" y="39"/>
                </a:cubicBezTo>
                <a:cubicBezTo>
                  <a:pt x="125" y="39"/>
                  <a:pt x="125" y="39"/>
                  <a:pt x="125" y="39"/>
                </a:cubicBezTo>
                <a:cubicBezTo>
                  <a:pt x="125" y="66"/>
                  <a:pt x="125" y="66"/>
                  <a:pt x="125" y="66"/>
                </a:cubicBezTo>
                <a:cubicBezTo>
                  <a:pt x="121" y="66"/>
                  <a:pt x="121" y="66"/>
                  <a:pt x="121" y="66"/>
                </a:cubicBezTo>
                <a:cubicBezTo>
                  <a:pt x="121" y="67"/>
                  <a:pt x="121" y="67"/>
                  <a:pt x="121" y="68"/>
                </a:cubicBezTo>
                <a:cubicBezTo>
                  <a:pt x="125" y="68"/>
                  <a:pt x="125" y="68"/>
                  <a:pt x="125" y="68"/>
                </a:cubicBezTo>
                <a:cubicBezTo>
                  <a:pt x="125" y="78"/>
                  <a:pt x="125" y="78"/>
                  <a:pt x="125" y="78"/>
                </a:cubicBezTo>
                <a:cubicBezTo>
                  <a:pt x="126" y="80"/>
                  <a:pt x="126" y="83"/>
                  <a:pt x="127" y="85"/>
                </a:cubicBezTo>
                <a:cubicBezTo>
                  <a:pt x="127" y="68"/>
                  <a:pt x="127" y="68"/>
                  <a:pt x="127" y="68"/>
                </a:cubicBezTo>
                <a:cubicBezTo>
                  <a:pt x="154" y="68"/>
                  <a:pt x="154" y="68"/>
                  <a:pt x="154" y="68"/>
                </a:cubicBezTo>
                <a:cubicBezTo>
                  <a:pt x="154" y="95"/>
                  <a:pt x="154" y="95"/>
                  <a:pt x="154" y="95"/>
                </a:cubicBezTo>
                <a:cubicBezTo>
                  <a:pt x="128" y="95"/>
                  <a:pt x="128" y="95"/>
                  <a:pt x="128" y="95"/>
                </a:cubicBezTo>
                <a:cubicBezTo>
                  <a:pt x="128" y="95"/>
                  <a:pt x="128" y="96"/>
                  <a:pt x="128" y="96"/>
                </a:cubicBezTo>
                <a:cubicBezTo>
                  <a:pt x="154" y="96"/>
                  <a:pt x="154" y="96"/>
                  <a:pt x="154" y="96"/>
                </a:cubicBezTo>
                <a:cubicBezTo>
                  <a:pt x="154" y="123"/>
                  <a:pt x="154" y="123"/>
                  <a:pt x="154" y="123"/>
                </a:cubicBezTo>
                <a:cubicBezTo>
                  <a:pt x="127" y="123"/>
                  <a:pt x="127" y="123"/>
                  <a:pt x="127" y="123"/>
                </a:cubicBezTo>
                <a:cubicBezTo>
                  <a:pt x="127" y="118"/>
                  <a:pt x="127" y="118"/>
                  <a:pt x="127" y="118"/>
                </a:cubicBezTo>
                <a:cubicBezTo>
                  <a:pt x="126" y="120"/>
                  <a:pt x="126" y="123"/>
                  <a:pt x="125" y="125"/>
                </a:cubicBezTo>
                <a:cubicBezTo>
                  <a:pt x="125" y="125"/>
                  <a:pt x="125" y="125"/>
                  <a:pt x="125" y="125"/>
                </a:cubicBezTo>
                <a:cubicBezTo>
                  <a:pt x="125" y="151"/>
                  <a:pt x="125" y="151"/>
                  <a:pt x="125" y="151"/>
                </a:cubicBezTo>
                <a:cubicBezTo>
                  <a:pt x="126" y="151"/>
                  <a:pt x="126" y="151"/>
                  <a:pt x="127" y="151"/>
                </a:cubicBezTo>
                <a:cubicBezTo>
                  <a:pt x="127" y="125"/>
                  <a:pt x="127" y="125"/>
                  <a:pt x="127" y="125"/>
                </a:cubicBezTo>
                <a:cubicBezTo>
                  <a:pt x="154" y="125"/>
                  <a:pt x="154" y="125"/>
                  <a:pt x="154" y="125"/>
                </a:cubicBezTo>
                <a:cubicBezTo>
                  <a:pt x="154" y="152"/>
                  <a:pt x="154" y="152"/>
                  <a:pt x="154" y="152"/>
                </a:cubicBezTo>
                <a:cubicBezTo>
                  <a:pt x="155" y="152"/>
                  <a:pt x="155" y="152"/>
                  <a:pt x="155" y="152"/>
                </a:cubicBezTo>
                <a:cubicBezTo>
                  <a:pt x="155" y="125"/>
                  <a:pt x="155" y="125"/>
                  <a:pt x="155" y="125"/>
                </a:cubicBezTo>
                <a:cubicBezTo>
                  <a:pt x="182" y="125"/>
                  <a:pt x="182" y="125"/>
                  <a:pt x="182" y="125"/>
                </a:cubicBezTo>
                <a:cubicBezTo>
                  <a:pt x="182" y="152"/>
                  <a:pt x="182" y="152"/>
                  <a:pt x="182" y="152"/>
                </a:cubicBezTo>
                <a:cubicBezTo>
                  <a:pt x="184" y="152"/>
                  <a:pt x="184" y="152"/>
                  <a:pt x="184" y="152"/>
                </a:cubicBezTo>
                <a:cubicBezTo>
                  <a:pt x="184" y="125"/>
                  <a:pt x="184" y="125"/>
                  <a:pt x="184" y="125"/>
                </a:cubicBezTo>
                <a:cubicBezTo>
                  <a:pt x="211" y="125"/>
                  <a:pt x="211" y="125"/>
                  <a:pt x="211" y="125"/>
                </a:cubicBezTo>
                <a:cubicBezTo>
                  <a:pt x="211" y="152"/>
                  <a:pt x="211" y="152"/>
                  <a:pt x="211" y="152"/>
                </a:cubicBezTo>
                <a:cubicBezTo>
                  <a:pt x="212" y="152"/>
                  <a:pt x="212" y="152"/>
                  <a:pt x="212" y="152"/>
                </a:cubicBezTo>
                <a:cubicBezTo>
                  <a:pt x="212" y="125"/>
                  <a:pt x="212" y="125"/>
                  <a:pt x="212" y="125"/>
                </a:cubicBezTo>
                <a:cubicBezTo>
                  <a:pt x="240" y="125"/>
                  <a:pt x="240" y="125"/>
                  <a:pt x="240" y="125"/>
                </a:cubicBezTo>
                <a:cubicBezTo>
                  <a:pt x="240" y="123"/>
                  <a:pt x="240" y="123"/>
                  <a:pt x="240" y="123"/>
                </a:cubicBezTo>
                <a:cubicBezTo>
                  <a:pt x="212" y="123"/>
                  <a:pt x="212" y="123"/>
                  <a:pt x="212" y="123"/>
                </a:cubicBezTo>
                <a:cubicBezTo>
                  <a:pt x="212" y="96"/>
                  <a:pt x="212" y="96"/>
                  <a:pt x="212" y="96"/>
                </a:cubicBezTo>
                <a:cubicBezTo>
                  <a:pt x="240" y="96"/>
                  <a:pt x="240" y="96"/>
                  <a:pt x="240" y="96"/>
                </a:cubicBezTo>
                <a:cubicBezTo>
                  <a:pt x="240" y="95"/>
                  <a:pt x="240" y="95"/>
                  <a:pt x="240" y="95"/>
                </a:cubicBezTo>
                <a:cubicBezTo>
                  <a:pt x="212" y="95"/>
                  <a:pt x="212" y="95"/>
                  <a:pt x="212" y="95"/>
                </a:cubicBezTo>
                <a:cubicBezTo>
                  <a:pt x="212" y="68"/>
                  <a:pt x="212" y="68"/>
                  <a:pt x="212" y="68"/>
                </a:cubicBezTo>
                <a:cubicBezTo>
                  <a:pt x="240" y="68"/>
                  <a:pt x="240" y="68"/>
                  <a:pt x="240" y="68"/>
                </a:cubicBezTo>
                <a:cubicBezTo>
                  <a:pt x="240" y="66"/>
                  <a:pt x="240" y="66"/>
                  <a:pt x="240" y="66"/>
                </a:cubicBezTo>
                <a:cubicBezTo>
                  <a:pt x="212" y="66"/>
                  <a:pt x="212" y="66"/>
                  <a:pt x="212" y="66"/>
                </a:cubicBezTo>
                <a:cubicBezTo>
                  <a:pt x="212" y="39"/>
                  <a:pt x="212" y="39"/>
                  <a:pt x="212" y="39"/>
                </a:cubicBezTo>
                <a:lnTo>
                  <a:pt x="240" y="39"/>
                </a:lnTo>
                <a:close/>
                <a:moveTo>
                  <a:pt x="154" y="66"/>
                </a:moveTo>
                <a:cubicBezTo>
                  <a:pt x="127" y="66"/>
                  <a:pt x="127" y="66"/>
                  <a:pt x="127" y="66"/>
                </a:cubicBezTo>
                <a:cubicBezTo>
                  <a:pt x="127" y="39"/>
                  <a:pt x="127" y="39"/>
                  <a:pt x="127" y="39"/>
                </a:cubicBezTo>
                <a:cubicBezTo>
                  <a:pt x="154" y="39"/>
                  <a:pt x="154" y="39"/>
                  <a:pt x="154" y="39"/>
                </a:cubicBezTo>
                <a:lnTo>
                  <a:pt x="154" y="66"/>
                </a:lnTo>
                <a:close/>
                <a:moveTo>
                  <a:pt x="182" y="123"/>
                </a:moveTo>
                <a:cubicBezTo>
                  <a:pt x="155" y="123"/>
                  <a:pt x="155" y="123"/>
                  <a:pt x="155" y="123"/>
                </a:cubicBezTo>
                <a:cubicBezTo>
                  <a:pt x="155" y="96"/>
                  <a:pt x="155" y="96"/>
                  <a:pt x="155" y="96"/>
                </a:cubicBezTo>
                <a:cubicBezTo>
                  <a:pt x="182" y="96"/>
                  <a:pt x="182" y="96"/>
                  <a:pt x="182" y="96"/>
                </a:cubicBezTo>
                <a:lnTo>
                  <a:pt x="182" y="123"/>
                </a:lnTo>
                <a:close/>
                <a:moveTo>
                  <a:pt x="182" y="95"/>
                </a:moveTo>
                <a:cubicBezTo>
                  <a:pt x="155" y="95"/>
                  <a:pt x="155" y="95"/>
                  <a:pt x="155" y="95"/>
                </a:cubicBezTo>
                <a:cubicBezTo>
                  <a:pt x="155" y="68"/>
                  <a:pt x="155" y="68"/>
                  <a:pt x="155" y="68"/>
                </a:cubicBezTo>
                <a:cubicBezTo>
                  <a:pt x="182" y="68"/>
                  <a:pt x="182" y="68"/>
                  <a:pt x="182" y="68"/>
                </a:cubicBezTo>
                <a:lnTo>
                  <a:pt x="182" y="95"/>
                </a:lnTo>
                <a:close/>
                <a:moveTo>
                  <a:pt x="182" y="66"/>
                </a:moveTo>
                <a:cubicBezTo>
                  <a:pt x="155" y="66"/>
                  <a:pt x="155" y="66"/>
                  <a:pt x="155" y="66"/>
                </a:cubicBezTo>
                <a:cubicBezTo>
                  <a:pt x="155" y="39"/>
                  <a:pt x="155" y="39"/>
                  <a:pt x="155" y="39"/>
                </a:cubicBezTo>
                <a:cubicBezTo>
                  <a:pt x="182" y="39"/>
                  <a:pt x="182" y="39"/>
                  <a:pt x="182" y="39"/>
                </a:cubicBezTo>
                <a:lnTo>
                  <a:pt x="182" y="66"/>
                </a:lnTo>
                <a:close/>
                <a:moveTo>
                  <a:pt x="211" y="123"/>
                </a:moveTo>
                <a:cubicBezTo>
                  <a:pt x="184" y="123"/>
                  <a:pt x="184" y="123"/>
                  <a:pt x="184" y="123"/>
                </a:cubicBezTo>
                <a:cubicBezTo>
                  <a:pt x="184" y="96"/>
                  <a:pt x="184" y="96"/>
                  <a:pt x="184" y="96"/>
                </a:cubicBezTo>
                <a:cubicBezTo>
                  <a:pt x="211" y="96"/>
                  <a:pt x="211" y="96"/>
                  <a:pt x="211" y="96"/>
                </a:cubicBezTo>
                <a:lnTo>
                  <a:pt x="211" y="123"/>
                </a:lnTo>
                <a:close/>
                <a:moveTo>
                  <a:pt x="211" y="95"/>
                </a:moveTo>
                <a:cubicBezTo>
                  <a:pt x="184" y="95"/>
                  <a:pt x="184" y="95"/>
                  <a:pt x="184" y="95"/>
                </a:cubicBezTo>
                <a:cubicBezTo>
                  <a:pt x="184" y="68"/>
                  <a:pt x="184" y="68"/>
                  <a:pt x="184" y="68"/>
                </a:cubicBezTo>
                <a:cubicBezTo>
                  <a:pt x="211" y="68"/>
                  <a:pt x="211" y="68"/>
                  <a:pt x="211" y="68"/>
                </a:cubicBezTo>
                <a:lnTo>
                  <a:pt x="211" y="95"/>
                </a:lnTo>
                <a:close/>
                <a:moveTo>
                  <a:pt x="211" y="66"/>
                </a:moveTo>
                <a:cubicBezTo>
                  <a:pt x="184" y="66"/>
                  <a:pt x="184" y="66"/>
                  <a:pt x="184" y="66"/>
                </a:cubicBezTo>
                <a:cubicBezTo>
                  <a:pt x="184" y="39"/>
                  <a:pt x="184" y="39"/>
                  <a:pt x="184" y="39"/>
                </a:cubicBezTo>
                <a:cubicBezTo>
                  <a:pt x="211" y="39"/>
                  <a:pt x="211" y="39"/>
                  <a:pt x="211" y="39"/>
                </a:cubicBezTo>
                <a:lnTo>
                  <a:pt x="211" y="66"/>
                </a:lnTo>
                <a:close/>
                <a:moveTo>
                  <a:pt x="231" y="28"/>
                </a:moveTo>
                <a:cubicBezTo>
                  <a:pt x="231" y="59"/>
                  <a:pt x="231" y="59"/>
                  <a:pt x="231" y="59"/>
                </a:cubicBezTo>
                <a:cubicBezTo>
                  <a:pt x="222" y="53"/>
                  <a:pt x="222" y="53"/>
                  <a:pt x="222" y="53"/>
                </a:cubicBezTo>
                <a:cubicBezTo>
                  <a:pt x="205" y="81"/>
                  <a:pt x="205" y="81"/>
                  <a:pt x="205" y="81"/>
                </a:cubicBezTo>
                <a:cubicBezTo>
                  <a:pt x="181" y="86"/>
                  <a:pt x="181" y="86"/>
                  <a:pt x="181" y="86"/>
                </a:cubicBezTo>
                <a:cubicBezTo>
                  <a:pt x="157" y="121"/>
                  <a:pt x="157" y="121"/>
                  <a:pt x="157" y="121"/>
                </a:cubicBezTo>
                <a:cubicBezTo>
                  <a:pt x="135" y="114"/>
                  <a:pt x="135" y="114"/>
                  <a:pt x="135" y="114"/>
                </a:cubicBezTo>
                <a:cubicBezTo>
                  <a:pt x="123" y="129"/>
                  <a:pt x="123" y="129"/>
                  <a:pt x="123" y="129"/>
                </a:cubicBezTo>
                <a:cubicBezTo>
                  <a:pt x="126" y="122"/>
                  <a:pt x="128" y="114"/>
                  <a:pt x="128" y="107"/>
                </a:cubicBezTo>
                <a:cubicBezTo>
                  <a:pt x="132" y="103"/>
                  <a:pt x="132" y="103"/>
                  <a:pt x="132" y="103"/>
                </a:cubicBezTo>
                <a:cubicBezTo>
                  <a:pt x="153" y="110"/>
                  <a:pt x="153" y="110"/>
                  <a:pt x="153" y="110"/>
                </a:cubicBezTo>
                <a:cubicBezTo>
                  <a:pt x="175" y="77"/>
                  <a:pt x="175" y="77"/>
                  <a:pt x="175" y="77"/>
                </a:cubicBezTo>
                <a:cubicBezTo>
                  <a:pt x="198" y="72"/>
                  <a:pt x="198" y="72"/>
                  <a:pt x="198" y="72"/>
                </a:cubicBezTo>
                <a:cubicBezTo>
                  <a:pt x="213" y="48"/>
                  <a:pt x="213" y="48"/>
                  <a:pt x="213" y="48"/>
                </a:cubicBezTo>
                <a:cubicBezTo>
                  <a:pt x="217" y="51"/>
                  <a:pt x="217" y="51"/>
                  <a:pt x="217" y="51"/>
                </a:cubicBezTo>
                <a:cubicBezTo>
                  <a:pt x="204" y="42"/>
                  <a:pt x="204" y="42"/>
                  <a:pt x="204" y="42"/>
                </a:cubicBezTo>
                <a:lnTo>
                  <a:pt x="231" y="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grpSp>
        <p:nvGrpSpPr>
          <p:cNvPr id="55" name="Group 54">
            <a:extLst>
              <a:ext uri="{FF2B5EF4-FFF2-40B4-BE49-F238E27FC236}">
                <a16:creationId xmlns:a16="http://schemas.microsoft.com/office/drawing/2014/main" id="{28B99EF9-F0B7-438C-B9BF-12E6D6318E4C}"/>
              </a:ext>
            </a:extLst>
          </p:cNvPr>
          <p:cNvGrpSpPr/>
          <p:nvPr/>
        </p:nvGrpSpPr>
        <p:grpSpPr>
          <a:xfrm>
            <a:off x="6784459" y="6651028"/>
            <a:ext cx="190802" cy="191184"/>
            <a:chOff x="7200900" y="1344613"/>
            <a:chExt cx="793750" cy="795338"/>
          </a:xfrm>
          <a:solidFill>
            <a:schemeClr val="bg1"/>
          </a:solidFill>
        </p:grpSpPr>
        <p:sp>
          <p:nvSpPr>
            <p:cNvPr id="56" name="Freeform 475">
              <a:extLst>
                <a:ext uri="{FF2B5EF4-FFF2-40B4-BE49-F238E27FC236}">
                  <a16:creationId xmlns:a16="http://schemas.microsoft.com/office/drawing/2014/main" id="{AF949534-1699-4234-990F-FD9DC5B6AF3C}"/>
                </a:ext>
              </a:extLst>
            </p:cNvPr>
            <p:cNvSpPr>
              <a:spLocks/>
            </p:cNvSpPr>
            <p:nvPr/>
          </p:nvSpPr>
          <p:spPr bwMode="auto">
            <a:xfrm>
              <a:off x="7635875" y="1344613"/>
              <a:ext cx="358775" cy="358775"/>
            </a:xfrm>
            <a:custGeom>
              <a:avLst/>
              <a:gdLst>
                <a:gd name="T0" fmla="*/ 0 w 227"/>
                <a:gd name="T1" fmla="*/ 37 h 227"/>
                <a:gd name="T2" fmla="*/ 191 w 227"/>
                <a:gd name="T3" fmla="*/ 227 h 227"/>
                <a:gd name="T4" fmla="*/ 227 w 227"/>
                <a:gd name="T5" fmla="*/ 227 h 227"/>
                <a:gd name="T6" fmla="*/ 0 w 227"/>
                <a:gd name="T7" fmla="*/ 0 h 227"/>
                <a:gd name="T8" fmla="*/ 0 w 227"/>
                <a:gd name="T9" fmla="*/ 37 h 227"/>
              </a:gdLst>
              <a:ahLst/>
              <a:cxnLst>
                <a:cxn ang="0">
                  <a:pos x="T0" y="T1"/>
                </a:cxn>
                <a:cxn ang="0">
                  <a:pos x="T2" y="T3"/>
                </a:cxn>
                <a:cxn ang="0">
                  <a:pos x="T4" y="T5"/>
                </a:cxn>
                <a:cxn ang="0">
                  <a:pos x="T6" y="T7"/>
                </a:cxn>
                <a:cxn ang="0">
                  <a:pos x="T8" y="T9"/>
                </a:cxn>
              </a:cxnLst>
              <a:rect l="0" t="0" r="r" b="b"/>
              <a:pathLst>
                <a:path w="227" h="227">
                  <a:moveTo>
                    <a:pt x="0" y="37"/>
                  </a:moveTo>
                  <a:cubicBezTo>
                    <a:pt x="100" y="48"/>
                    <a:pt x="180" y="127"/>
                    <a:pt x="191" y="227"/>
                  </a:cubicBezTo>
                  <a:cubicBezTo>
                    <a:pt x="227" y="227"/>
                    <a:pt x="227" y="227"/>
                    <a:pt x="227" y="227"/>
                  </a:cubicBezTo>
                  <a:cubicBezTo>
                    <a:pt x="216" y="107"/>
                    <a:pt x="121" y="12"/>
                    <a:pt x="0" y="0"/>
                  </a:cubicBezTo>
                  <a:lnTo>
                    <a:pt x="0" y="37"/>
                  </a:ln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57" name="Freeform 476">
              <a:extLst>
                <a:ext uri="{FF2B5EF4-FFF2-40B4-BE49-F238E27FC236}">
                  <a16:creationId xmlns:a16="http://schemas.microsoft.com/office/drawing/2014/main" id="{0D156210-EED8-4FCC-97E9-BCF197467140}"/>
                </a:ext>
              </a:extLst>
            </p:cNvPr>
            <p:cNvSpPr>
              <a:spLocks/>
            </p:cNvSpPr>
            <p:nvPr/>
          </p:nvSpPr>
          <p:spPr bwMode="auto">
            <a:xfrm>
              <a:off x="7200900" y="1344613"/>
              <a:ext cx="358775" cy="358775"/>
            </a:xfrm>
            <a:custGeom>
              <a:avLst/>
              <a:gdLst>
                <a:gd name="T0" fmla="*/ 36 w 226"/>
                <a:gd name="T1" fmla="*/ 227 h 227"/>
                <a:gd name="T2" fmla="*/ 226 w 226"/>
                <a:gd name="T3" fmla="*/ 37 h 227"/>
                <a:gd name="T4" fmla="*/ 226 w 226"/>
                <a:gd name="T5" fmla="*/ 0 h 227"/>
                <a:gd name="T6" fmla="*/ 0 w 226"/>
                <a:gd name="T7" fmla="*/ 227 h 227"/>
                <a:gd name="T8" fmla="*/ 36 w 226"/>
                <a:gd name="T9" fmla="*/ 227 h 227"/>
              </a:gdLst>
              <a:ahLst/>
              <a:cxnLst>
                <a:cxn ang="0">
                  <a:pos x="T0" y="T1"/>
                </a:cxn>
                <a:cxn ang="0">
                  <a:pos x="T2" y="T3"/>
                </a:cxn>
                <a:cxn ang="0">
                  <a:pos x="T4" y="T5"/>
                </a:cxn>
                <a:cxn ang="0">
                  <a:pos x="T6" y="T7"/>
                </a:cxn>
                <a:cxn ang="0">
                  <a:pos x="T8" y="T9"/>
                </a:cxn>
              </a:cxnLst>
              <a:rect l="0" t="0" r="r" b="b"/>
              <a:pathLst>
                <a:path w="226" h="227">
                  <a:moveTo>
                    <a:pt x="36" y="227"/>
                  </a:moveTo>
                  <a:cubicBezTo>
                    <a:pt x="47" y="127"/>
                    <a:pt x="127" y="48"/>
                    <a:pt x="226" y="37"/>
                  </a:cubicBezTo>
                  <a:cubicBezTo>
                    <a:pt x="226" y="0"/>
                    <a:pt x="226" y="0"/>
                    <a:pt x="226" y="0"/>
                  </a:cubicBezTo>
                  <a:cubicBezTo>
                    <a:pt x="106" y="12"/>
                    <a:pt x="11" y="107"/>
                    <a:pt x="0" y="227"/>
                  </a:cubicBezTo>
                  <a:lnTo>
                    <a:pt x="36" y="227"/>
                  </a:ln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58" name="Freeform 477">
              <a:extLst>
                <a:ext uri="{FF2B5EF4-FFF2-40B4-BE49-F238E27FC236}">
                  <a16:creationId xmlns:a16="http://schemas.microsoft.com/office/drawing/2014/main" id="{193B192E-B219-477A-B48D-A34FB49EFFC3}"/>
                </a:ext>
              </a:extLst>
            </p:cNvPr>
            <p:cNvSpPr>
              <a:spLocks/>
            </p:cNvSpPr>
            <p:nvPr/>
          </p:nvSpPr>
          <p:spPr bwMode="auto">
            <a:xfrm>
              <a:off x="7200900" y="1779588"/>
              <a:ext cx="358775" cy="360363"/>
            </a:xfrm>
            <a:custGeom>
              <a:avLst/>
              <a:gdLst>
                <a:gd name="T0" fmla="*/ 226 w 226"/>
                <a:gd name="T1" fmla="*/ 191 h 227"/>
                <a:gd name="T2" fmla="*/ 36 w 226"/>
                <a:gd name="T3" fmla="*/ 0 h 227"/>
                <a:gd name="T4" fmla="*/ 0 w 226"/>
                <a:gd name="T5" fmla="*/ 0 h 227"/>
                <a:gd name="T6" fmla="*/ 226 w 226"/>
                <a:gd name="T7" fmla="*/ 227 h 227"/>
                <a:gd name="T8" fmla="*/ 226 w 226"/>
                <a:gd name="T9" fmla="*/ 191 h 227"/>
              </a:gdLst>
              <a:ahLst/>
              <a:cxnLst>
                <a:cxn ang="0">
                  <a:pos x="T0" y="T1"/>
                </a:cxn>
                <a:cxn ang="0">
                  <a:pos x="T2" y="T3"/>
                </a:cxn>
                <a:cxn ang="0">
                  <a:pos x="T4" y="T5"/>
                </a:cxn>
                <a:cxn ang="0">
                  <a:pos x="T6" y="T7"/>
                </a:cxn>
                <a:cxn ang="0">
                  <a:pos x="T8" y="T9"/>
                </a:cxn>
              </a:cxnLst>
              <a:rect l="0" t="0" r="r" b="b"/>
              <a:pathLst>
                <a:path w="226" h="227">
                  <a:moveTo>
                    <a:pt x="226" y="191"/>
                  </a:moveTo>
                  <a:cubicBezTo>
                    <a:pt x="127" y="180"/>
                    <a:pt x="47" y="100"/>
                    <a:pt x="36" y="0"/>
                  </a:cubicBezTo>
                  <a:cubicBezTo>
                    <a:pt x="0" y="0"/>
                    <a:pt x="0" y="0"/>
                    <a:pt x="0" y="0"/>
                  </a:cubicBezTo>
                  <a:cubicBezTo>
                    <a:pt x="11" y="120"/>
                    <a:pt x="106" y="216"/>
                    <a:pt x="226" y="227"/>
                  </a:cubicBezTo>
                  <a:lnTo>
                    <a:pt x="226" y="191"/>
                  </a:ln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59" name="Freeform 478">
              <a:extLst>
                <a:ext uri="{FF2B5EF4-FFF2-40B4-BE49-F238E27FC236}">
                  <a16:creationId xmlns:a16="http://schemas.microsoft.com/office/drawing/2014/main" id="{FF73DFBA-C4E1-44F4-BB10-490161B37085}"/>
                </a:ext>
              </a:extLst>
            </p:cNvPr>
            <p:cNvSpPr>
              <a:spLocks/>
            </p:cNvSpPr>
            <p:nvPr/>
          </p:nvSpPr>
          <p:spPr bwMode="auto">
            <a:xfrm>
              <a:off x="7635875" y="1779588"/>
              <a:ext cx="358775" cy="360363"/>
            </a:xfrm>
            <a:custGeom>
              <a:avLst/>
              <a:gdLst>
                <a:gd name="T0" fmla="*/ 191 w 227"/>
                <a:gd name="T1" fmla="*/ 0 h 227"/>
                <a:gd name="T2" fmla="*/ 0 w 227"/>
                <a:gd name="T3" fmla="*/ 191 h 227"/>
                <a:gd name="T4" fmla="*/ 0 w 227"/>
                <a:gd name="T5" fmla="*/ 227 h 227"/>
                <a:gd name="T6" fmla="*/ 227 w 227"/>
                <a:gd name="T7" fmla="*/ 0 h 227"/>
                <a:gd name="T8" fmla="*/ 191 w 227"/>
                <a:gd name="T9" fmla="*/ 0 h 227"/>
              </a:gdLst>
              <a:ahLst/>
              <a:cxnLst>
                <a:cxn ang="0">
                  <a:pos x="T0" y="T1"/>
                </a:cxn>
                <a:cxn ang="0">
                  <a:pos x="T2" y="T3"/>
                </a:cxn>
                <a:cxn ang="0">
                  <a:pos x="T4" y="T5"/>
                </a:cxn>
                <a:cxn ang="0">
                  <a:pos x="T6" y="T7"/>
                </a:cxn>
                <a:cxn ang="0">
                  <a:pos x="T8" y="T9"/>
                </a:cxn>
              </a:cxnLst>
              <a:rect l="0" t="0" r="r" b="b"/>
              <a:pathLst>
                <a:path w="227" h="227">
                  <a:moveTo>
                    <a:pt x="191" y="0"/>
                  </a:moveTo>
                  <a:cubicBezTo>
                    <a:pt x="180" y="100"/>
                    <a:pt x="100" y="180"/>
                    <a:pt x="0" y="191"/>
                  </a:cubicBezTo>
                  <a:cubicBezTo>
                    <a:pt x="0" y="227"/>
                    <a:pt x="0" y="227"/>
                    <a:pt x="0" y="227"/>
                  </a:cubicBezTo>
                  <a:cubicBezTo>
                    <a:pt x="121" y="216"/>
                    <a:pt x="216" y="120"/>
                    <a:pt x="227" y="0"/>
                  </a:cubicBezTo>
                  <a:lnTo>
                    <a:pt x="191" y="0"/>
                  </a:ln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60" name="Freeform 479">
              <a:extLst>
                <a:ext uri="{FF2B5EF4-FFF2-40B4-BE49-F238E27FC236}">
                  <a16:creationId xmlns:a16="http://schemas.microsoft.com/office/drawing/2014/main" id="{CA191446-9680-4274-AE90-F6340255C017}"/>
                </a:ext>
              </a:extLst>
            </p:cNvPr>
            <p:cNvSpPr>
              <a:spLocks/>
            </p:cNvSpPr>
            <p:nvPr/>
          </p:nvSpPr>
          <p:spPr bwMode="auto">
            <a:xfrm>
              <a:off x="7353300" y="1558926"/>
              <a:ext cx="484188" cy="396875"/>
            </a:xfrm>
            <a:custGeom>
              <a:avLst/>
              <a:gdLst>
                <a:gd name="T0" fmla="*/ 289 w 305"/>
                <a:gd name="T1" fmla="*/ 11 h 251"/>
                <a:gd name="T2" fmla="*/ 243 w 305"/>
                <a:gd name="T3" fmla="*/ 15 h 251"/>
                <a:gd name="T4" fmla="*/ 114 w 305"/>
                <a:gd name="T5" fmla="*/ 169 h 251"/>
                <a:gd name="T6" fmla="*/ 57 w 305"/>
                <a:gd name="T7" fmla="*/ 122 h 251"/>
                <a:gd name="T8" fmla="*/ 11 w 305"/>
                <a:gd name="T9" fmla="*/ 126 h 251"/>
                <a:gd name="T10" fmla="*/ 16 w 305"/>
                <a:gd name="T11" fmla="*/ 171 h 251"/>
                <a:gd name="T12" fmla="*/ 97 w 305"/>
                <a:gd name="T13" fmla="*/ 240 h 251"/>
                <a:gd name="T14" fmla="*/ 143 w 305"/>
                <a:gd name="T15" fmla="*/ 236 h 251"/>
                <a:gd name="T16" fmla="*/ 293 w 305"/>
                <a:gd name="T17" fmla="*/ 57 h 251"/>
                <a:gd name="T18" fmla="*/ 289 w 305"/>
                <a:gd name="T19" fmla="*/ 11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5" h="251">
                  <a:moveTo>
                    <a:pt x="289" y="11"/>
                  </a:moveTo>
                  <a:cubicBezTo>
                    <a:pt x="275" y="0"/>
                    <a:pt x="254" y="2"/>
                    <a:pt x="243" y="15"/>
                  </a:cubicBezTo>
                  <a:cubicBezTo>
                    <a:pt x="114" y="169"/>
                    <a:pt x="114" y="169"/>
                    <a:pt x="114" y="169"/>
                  </a:cubicBezTo>
                  <a:cubicBezTo>
                    <a:pt x="57" y="122"/>
                    <a:pt x="57" y="122"/>
                    <a:pt x="57" y="122"/>
                  </a:cubicBezTo>
                  <a:cubicBezTo>
                    <a:pt x="43" y="110"/>
                    <a:pt x="23" y="112"/>
                    <a:pt x="11" y="126"/>
                  </a:cubicBezTo>
                  <a:cubicBezTo>
                    <a:pt x="0" y="139"/>
                    <a:pt x="2" y="160"/>
                    <a:pt x="16" y="171"/>
                  </a:cubicBezTo>
                  <a:cubicBezTo>
                    <a:pt x="97" y="240"/>
                    <a:pt x="97" y="240"/>
                    <a:pt x="97" y="240"/>
                  </a:cubicBezTo>
                  <a:cubicBezTo>
                    <a:pt x="111" y="251"/>
                    <a:pt x="132" y="250"/>
                    <a:pt x="143" y="236"/>
                  </a:cubicBezTo>
                  <a:cubicBezTo>
                    <a:pt x="293" y="57"/>
                    <a:pt x="293" y="57"/>
                    <a:pt x="293" y="57"/>
                  </a:cubicBezTo>
                  <a:cubicBezTo>
                    <a:pt x="305" y="44"/>
                    <a:pt x="303" y="23"/>
                    <a:pt x="289"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grpSp>
      <p:grpSp>
        <p:nvGrpSpPr>
          <p:cNvPr id="61" name="Group 60">
            <a:extLst>
              <a:ext uri="{FF2B5EF4-FFF2-40B4-BE49-F238E27FC236}">
                <a16:creationId xmlns:a16="http://schemas.microsoft.com/office/drawing/2014/main" id="{920CEF35-3FDB-46C4-9336-FECFD1A17874}"/>
              </a:ext>
            </a:extLst>
          </p:cNvPr>
          <p:cNvGrpSpPr/>
          <p:nvPr/>
        </p:nvGrpSpPr>
        <p:grpSpPr>
          <a:xfrm>
            <a:off x="13349106" y="1125507"/>
            <a:ext cx="190802" cy="191184"/>
            <a:chOff x="7200900" y="1344613"/>
            <a:chExt cx="793750" cy="795338"/>
          </a:xfrm>
          <a:solidFill>
            <a:srgbClr val="00338D"/>
          </a:solidFill>
        </p:grpSpPr>
        <p:sp>
          <p:nvSpPr>
            <p:cNvPr id="62" name="Freeform 475">
              <a:extLst>
                <a:ext uri="{FF2B5EF4-FFF2-40B4-BE49-F238E27FC236}">
                  <a16:creationId xmlns:a16="http://schemas.microsoft.com/office/drawing/2014/main" id="{A77DEEA4-A4DE-4762-994C-8DDCB5B6357E}"/>
                </a:ext>
              </a:extLst>
            </p:cNvPr>
            <p:cNvSpPr>
              <a:spLocks/>
            </p:cNvSpPr>
            <p:nvPr/>
          </p:nvSpPr>
          <p:spPr bwMode="auto">
            <a:xfrm>
              <a:off x="7635875" y="1344613"/>
              <a:ext cx="358775" cy="358775"/>
            </a:xfrm>
            <a:custGeom>
              <a:avLst/>
              <a:gdLst>
                <a:gd name="T0" fmla="*/ 0 w 227"/>
                <a:gd name="T1" fmla="*/ 37 h 227"/>
                <a:gd name="T2" fmla="*/ 191 w 227"/>
                <a:gd name="T3" fmla="*/ 227 h 227"/>
                <a:gd name="T4" fmla="*/ 227 w 227"/>
                <a:gd name="T5" fmla="*/ 227 h 227"/>
                <a:gd name="T6" fmla="*/ 0 w 227"/>
                <a:gd name="T7" fmla="*/ 0 h 227"/>
                <a:gd name="T8" fmla="*/ 0 w 227"/>
                <a:gd name="T9" fmla="*/ 37 h 227"/>
              </a:gdLst>
              <a:ahLst/>
              <a:cxnLst>
                <a:cxn ang="0">
                  <a:pos x="T0" y="T1"/>
                </a:cxn>
                <a:cxn ang="0">
                  <a:pos x="T2" y="T3"/>
                </a:cxn>
                <a:cxn ang="0">
                  <a:pos x="T4" y="T5"/>
                </a:cxn>
                <a:cxn ang="0">
                  <a:pos x="T6" y="T7"/>
                </a:cxn>
                <a:cxn ang="0">
                  <a:pos x="T8" y="T9"/>
                </a:cxn>
              </a:cxnLst>
              <a:rect l="0" t="0" r="r" b="b"/>
              <a:pathLst>
                <a:path w="227" h="227">
                  <a:moveTo>
                    <a:pt x="0" y="37"/>
                  </a:moveTo>
                  <a:cubicBezTo>
                    <a:pt x="100" y="48"/>
                    <a:pt x="180" y="127"/>
                    <a:pt x="191" y="227"/>
                  </a:cubicBezTo>
                  <a:cubicBezTo>
                    <a:pt x="227" y="227"/>
                    <a:pt x="227" y="227"/>
                    <a:pt x="227" y="227"/>
                  </a:cubicBezTo>
                  <a:cubicBezTo>
                    <a:pt x="216" y="107"/>
                    <a:pt x="121" y="12"/>
                    <a:pt x="0" y="0"/>
                  </a:cubicBezTo>
                  <a:lnTo>
                    <a:pt x="0" y="37"/>
                  </a:ln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63" name="Freeform 476">
              <a:extLst>
                <a:ext uri="{FF2B5EF4-FFF2-40B4-BE49-F238E27FC236}">
                  <a16:creationId xmlns:a16="http://schemas.microsoft.com/office/drawing/2014/main" id="{71C37F8A-D22E-452A-A5AA-4E52CF7B284E}"/>
                </a:ext>
              </a:extLst>
            </p:cNvPr>
            <p:cNvSpPr>
              <a:spLocks/>
            </p:cNvSpPr>
            <p:nvPr/>
          </p:nvSpPr>
          <p:spPr bwMode="auto">
            <a:xfrm>
              <a:off x="7200900" y="1344613"/>
              <a:ext cx="358775" cy="358775"/>
            </a:xfrm>
            <a:custGeom>
              <a:avLst/>
              <a:gdLst>
                <a:gd name="T0" fmla="*/ 36 w 226"/>
                <a:gd name="T1" fmla="*/ 227 h 227"/>
                <a:gd name="T2" fmla="*/ 226 w 226"/>
                <a:gd name="T3" fmla="*/ 37 h 227"/>
                <a:gd name="T4" fmla="*/ 226 w 226"/>
                <a:gd name="T5" fmla="*/ 0 h 227"/>
                <a:gd name="T6" fmla="*/ 0 w 226"/>
                <a:gd name="T7" fmla="*/ 227 h 227"/>
                <a:gd name="T8" fmla="*/ 36 w 226"/>
                <a:gd name="T9" fmla="*/ 227 h 227"/>
              </a:gdLst>
              <a:ahLst/>
              <a:cxnLst>
                <a:cxn ang="0">
                  <a:pos x="T0" y="T1"/>
                </a:cxn>
                <a:cxn ang="0">
                  <a:pos x="T2" y="T3"/>
                </a:cxn>
                <a:cxn ang="0">
                  <a:pos x="T4" y="T5"/>
                </a:cxn>
                <a:cxn ang="0">
                  <a:pos x="T6" y="T7"/>
                </a:cxn>
                <a:cxn ang="0">
                  <a:pos x="T8" y="T9"/>
                </a:cxn>
              </a:cxnLst>
              <a:rect l="0" t="0" r="r" b="b"/>
              <a:pathLst>
                <a:path w="226" h="227">
                  <a:moveTo>
                    <a:pt x="36" y="227"/>
                  </a:moveTo>
                  <a:cubicBezTo>
                    <a:pt x="47" y="127"/>
                    <a:pt x="127" y="48"/>
                    <a:pt x="226" y="37"/>
                  </a:cubicBezTo>
                  <a:cubicBezTo>
                    <a:pt x="226" y="0"/>
                    <a:pt x="226" y="0"/>
                    <a:pt x="226" y="0"/>
                  </a:cubicBezTo>
                  <a:cubicBezTo>
                    <a:pt x="106" y="12"/>
                    <a:pt x="11" y="107"/>
                    <a:pt x="0" y="227"/>
                  </a:cubicBezTo>
                  <a:lnTo>
                    <a:pt x="36" y="227"/>
                  </a:ln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64" name="Freeform 477">
              <a:extLst>
                <a:ext uri="{FF2B5EF4-FFF2-40B4-BE49-F238E27FC236}">
                  <a16:creationId xmlns:a16="http://schemas.microsoft.com/office/drawing/2014/main" id="{B43120D5-8346-4A54-905B-22CF18F33301}"/>
                </a:ext>
              </a:extLst>
            </p:cNvPr>
            <p:cNvSpPr>
              <a:spLocks/>
            </p:cNvSpPr>
            <p:nvPr/>
          </p:nvSpPr>
          <p:spPr bwMode="auto">
            <a:xfrm>
              <a:off x="7200900" y="1779588"/>
              <a:ext cx="358775" cy="360363"/>
            </a:xfrm>
            <a:custGeom>
              <a:avLst/>
              <a:gdLst>
                <a:gd name="T0" fmla="*/ 226 w 226"/>
                <a:gd name="T1" fmla="*/ 191 h 227"/>
                <a:gd name="T2" fmla="*/ 36 w 226"/>
                <a:gd name="T3" fmla="*/ 0 h 227"/>
                <a:gd name="T4" fmla="*/ 0 w 226"/>
                <a:gd name="T5" fmla="*/ 0 h 227"/>
                <a:gd name="T6" fmla="*/ 226 w 226"/>
                <a:gd name="T7" fmla="*/ 227 h 227"/>
                <a:gd name="T8" fmla="*/ 226 w 226"/>
                <a:gd name="T9" fmla="*/ 191 h 227"/>
              </a:gdLst>
              <a:ahLst/>
              <a:cxnLst>
                <a:cxn ang="0">
                  <a:pos x="T0" y="T1"/>
                </a:cxn>
                <a:cxn ang="0">
                  <a:pos x="T2" y="T3"/>
                </a:cxn>
                <a:cxn ang="0">
                  <a:pos x="T4" y="T5"/>
                </a:cxn>
                <a:cxn ang="0">
                  <a:pos x="T6" y="T7"/>
                </a:cxn>
                <a:cxn ang="0">
                  <a:pos x="T8" y="T9"/>
                </a:cxn>
              </a:cxnLst>
              <a:rect l="0" t="0" r="r" b="b"/>
              <a:pathLst>
                <a:path w="226" h="227">
                  <a:moveTo>
                    <a:pt x="226" y="191"/>
                  </a:moveTo>
                  <a:cubicBezTo>
                    <a:pt x="127" y="180"/>
                    <a:pt x="47" y="100"/>
                    <a:pt x="36" y="0"/>
                  </a:cubicBezTo>
                  <a:cubicBezTo>
                    <a:pt x="0" y="0"/>
                    <a:pt x="0" y="0"/>
                    <a:pt x="0" y="0"/>
                  </a:cubicBezTo>
                  <a:cubicBezTo>
                    <a:pt x="11" y="120"/>
                    <a:pt x="106" y="216"/>
                    <a:pt x="226" y="227"/>
                  </a:cubicBezTo>
                  <a:lnTo>
                    <a:pt x="226" y="191"/>
                  </a:ln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65" name="Freeform 478">
              <a:extLst>
                <a:ext uri="{FF2B5EF4-FFF2-40B4-BE49-F238E27FC236}">
                  <a16:creationId xmlns:a16="http://schemas.microsoft.com/office/drawing/2014/main" id="{9DDE3771-5B06-4039-AEB8-565B3A1A0F71}"/>
                </a:ext>
              </a:extLst>
            </p:cNvPr>
            <p:cNvSpPr>
              <a:spLocks/>
            </p:cNvSpPr>
            <p:nvPr/>
          </p:nvSpPr>
          <p:spPr bwMode="auto">
            <a:xfrm>
              <a:off x="7635875" y="1779588"/>
              <a:ext cx="358775" cy="360363"/>
            </a:xfrm>
            <a:custGeom>
              <a:avLst/>
              <a:gdLst>
                <a:gd name="T0" fmla="*/ 191 w 227"/>
                <a:gd name="T1" fmla="*/ 0 h 227"/>
                <a:gd name="T2" fmla="*/ 0 w 227"/>
                <a:gd name="T3" fmla="*/ 191 h 227"/>
                <a:gd name="T4" fmla="*/ 0 w 227"/>
                <a:gd name="T5" fmla="*/ 227 h 227"/>
                <a:gd name="T6" fmla="*/ 227 w 227"/>
                <a:gd name="T7" fmla="*/ 0 h 227"/>
                <a:gd name="T8" fmla="*/ 191 w 227"/>
                <a:gd name="T9" fmla="*/ 0 h 227"/>
              </a:gdLst>
              <a:ahLst/>
              <a:cxnLst>
                <a:cxn ang="0">
                  <a:pos x="T0" y="T1"/>
                </a:cxn>
                <a:cxn ang="0">
                  <a:pos x="T2" y="T3"/>
                </a:cxn>
                <a:cxn ang="0">
                  <a:pos x="T4" y="T5"/>
                </a:cxn>
                <a:cxn ang="0">
                  <a:pos x="T6" y="T7"/>
                </a:cxn>
                <a:cxn ang="0">
                  <a:pos x="T8" y="T9"/>
                </a:cxn>
              </a:cxnLst>
              <a:rect l="0" t="0" r="r" b="b"/>
              <a:pathLst>
                <a:path w="227" h="227">
                  <a:moveTo>
                    <a:pt x="191" y="0"/>
                  </a:moveTo>
                  <a:cubicBezTo>
                    <a:pt x="180" y="100"/>
                    <a:pt x="100" y="180"/>
                    <a:pt x="0" y="191"/>
                  </a:cubicBezTo>
                  <a:cubicBezTo>
                    <a:pt x="0" y="227"/>
                    <a:pt x="0" y="227"/>
                    <a:pt x="0" y="227"/>
                  </a:cubicBezTo>
                  <a:cubicBezTo>
                    <a:pt x="121" y="216"/>
                    <a:pt x="216" y="120"/>
                    <a:pt x="227" y="0"/>
                  </a:cubicBezTo>
                  <a:lnTo>
                    <a:pt x="191" y="0"/>
                  </a:ln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66" name="Freeform 479">
              <a:extLst>
                <a:ext uri="{FF2B5EF4-FFF2-40B4-BE49-F238E27FC236}">
                  <a16:creationId xmlns:a16="http://schemas.microsoft.com/office/drawing/2014/main" id="{9CD2169D-F06E-424A-B619-57CD00AD2A16}"/>
                </a:ext>
              </a:extLst>
            </p:cNvPr>
            <p:cNvSpPr>
              <a:spLocks/>
            </p:cNvSpPr>
            <p:nvPr/>
          </p:nvSpPr>
          <p:spPr bwMode="auto">
            <a:xfrm>
              <a:off x="7353300" y="1558926"/>
              <a:ext cx="484188" cy="396875"/>
            </a:xfrm>
            <a:custGeom>
              <a:avLst/>
              <a:gdLst>
                <a:gd name="T0" fmla="*/ 289 w 305"/>
                <a:gd name="T1" fmla="*/ 11 h 251"/>
                <a:gd name="T2" fmla="*/ 243 w 305"/>
                <a:gd name="T3" fmla="*/ 15 h 251"/>
                <a:gd name="T4" fmla="*/ 114 w 305"/>
                <a:gd name="T5" fmla="*/ 169 h 251"/>
                <a:gd name="T6" fmla="*/ 57 w 305"/>
                <a:gd name="T7" fmla="*/ 122 h 251"/>
                <a:gd name="T8" fmla="*/ 11 w 305"/>
                <a:gd name="T9" fmla="*/ 126 h 251"/>
                <a:gd name="T10" fmla="*/ 16 w 305"/>
                <a:gd name="T11" fmla="*/ 171 h 251"/>
                <a:gd name="T12" fmla="*/ 97 w 305"/>
                <a:gd name="T13" fmla="*/ 240 h 251"/>
                <a:gd name="T14" fmla="*/ 143 w 305"/>
                <a:gd name="T15" fmla="*/ 236 h 251"/>
                <a:gd name="T16" fmla="*/ 293 w 305"/>
                <a:gd name="T17" fmla="*/ 57 h 251"/>
                <a:gd name="T18" fmla="*/ 289 w 305"/>
                <a:gd name="T19" fmla="*/ 11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5" h="251">
                  <a:moveTo>
                    <a:pt x="289" y="11"/>
                  </a:moveTo>
                  <a:cubicBezTo>
                    <a:pt x="275" y="0"/>
                    <a:pt x="254" y="2"/>
                    <a:pt x="243" y="15"/>
                  </a:cubicBezTo>
                  <a:cubicBezTo>
                    <a:pt x="114" y="169"/>
                    <a:pt x="114" y="169"/>
                    <a:pt x="114" y="169"/>
                  </a:cubicBezTo>
                  <a:cubicBezTo>
                    <a:pt x="57" y="122"/>
                    <a:pt x="57" y="122"/>
                    <a:pt x="57" y="122"/>
                  </a:cubicBezTo>
                  <a:cubicBezTo>
                    <a:pt x="43" y="110"/>
                    <a:pt x="23" y="112"/>
                    <a:pt x="11" y="126"/>
                  </a:cubicBezTo>
                  <a:cubicBezTo>
                    <a:pt x="0" y="139"/>
                    <a:pt x="2" y="160"/>
                    <a:pt x="16" y="171"/>
                  </a:cubicBezTo>
                  <a:cubicBezTo>
                    <a:pt x="97" y="240"/>
                    <a:pt x="97" y="240"/>
                    <a:pt x="97" y="240"/>
                  </a:cubicBezTo>
                  <a:cubicBezTo>
                    <a:pt x="111" y="251"/>
                    <a:pt x="132" y="250"/>
                    <a:pt x="143" y="236"/>
                  </a:cubicBezTo>
                  <a:cubicBezTo>
                    <a:pt x="293" y="57"/>
                    <a:pt x="293" y="57"/>
                    <a:pt x="293" y="57"/>
                  </a:cubicBezTo>
                  <a:cubicBezTo>
                    <a:pt x="305" y="44"/>
                    <a:pt x="303" y="23"/>
                    <a:pt x="289"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grpSp>
      <p:sp>
        <p:nvSpPr>
          <p:cNvPr id="8" name="TextBox 7">
            <a:extLst>
              <a:ext uri="{FF2B5EF4-FFF2-40B4-BE49-F238E27FC236}">
                <a16:creationId xmlns:a16="http://schemas.microsoft.com/office/drawing/2014/main" id="{E9AF558F-9AE2-4087-86B0-EBA76BED98BC}"/>
              </a:ext>
            </a:extLst>
          </p:cNvPr>
          <p:cNvSpPr txBox="1"/>
          <p:nvPr/>
        </p:nvSpPr>
        <p:spPr>
          <a:xfrm>
            <a:off x="13542232" y="1097186"/>
            <a:ext cx="762000" cy="230832"/>
          </a:xfrm>
          <a:prstGeom prst="rect">
            <a:avLst/>
          </a:prstGeom>
          <a:noFill/>
        </p:spPr>
        <p:txBody>
          <a:bodyPr wrap="square" rtlCol="0">
            <a:spAutoFit/>
          </a:bodyPr>
          <a:lstStyle/>
          <a:p>
            <a:r>
              <a:rPr lang="en-US" sz="900" b="1" dirty="0">
                <a:latin typeface="Arial" panose="020B0604020202020204" pitchFamily="34" charset="0"/>
                <a:cs typeface="Arial" panose="020B0604020202020204" pitchFamily="34" charset="0"/>
              </a:rPr>
              <a:t>Verified</a:t>
            </a:r>
          </a:p>
        </p:txBody>
      </p:sp>
      <p:sp>
        <p:nvSpPr>
          <p:cNvPr id="11" name="Rectangle 10">
            <a:extLst>
              <a:ext uri="{FF2B5EF4-FFF2-40B4-BE49-F238E27FC236}">
                <a16:creationId xmlns:a16="http://schemas.microsoft.com/office/drawing/2014/main" id="{7DE9B68C-CEF7-419B-9CF6-464E880F3F45}"/>
              </a:ext>
            </a:extLst>
          </p:cNvPr>
          <p:cNvSpPr/>
          <p:nvPr/>
        </p:nvSpPr>
        <p:spPr>
          <a:xfrm>
            <a:off x="11963400" y="763476"/>
            <a:ext cx="2264632" cy="666148"/>
          </a:xfrm>
          <a:prstGeom prst="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3EB07AF4-A370-4A30-8DF2-8274DF19650E}"/>
              </a:ext>
            </a:extLst>
          </p:cNvPr>
          <p:cNvSpPr txBox="1"/>
          <p:nvPr/>
        </p:nvSpPr>
        <p:spPr>
          <a:xfrm>
            <a:off x="11963400" y="763475"/>
            <a:ext cx="2264632" cy="246221"/>
          </a:xfrm>
          <a:prstGeom prst="rect">
            <a:avLst/>
          </a:prstGeom>
          <a:noFill/>
        </p:spPr>
        <p:txBody>
          <a:bodyPr wrap="square" rtlCol="0">
            <a:spAutoFit/>
          </a:bodyPr>
          <a:lstStyle/>
          <a:p>
            <a:pPr algn="ctr"/>
            <a:r>
              <a:rPr lang="en-US" sz="1000" b="1" dirty="0">
                <a:solidFill>
                  <a:srgbClr val="00338D"/>
                </a:solidFill>
                <a:latin typeface="Arial" panose="020B0604020202020204" pitchFamily="34" charset="0"/>
                <a:cs typeface="Arial" panose="020B0604020202020204" pitchFamily="34" charset="0"/>
              </a:rPr>
              <a:t>Legend</a:t>
            </a:r>
          </a:p>
        </p:txBody>
      </p:sp>
      <p:sp>
        <p:nvSpPr>
          <p:cNvPr id="71" name="Freeform 67">
            <a:extLst>
              <a:ext uri="{FF2B5EF4-FFF2-40B4-BE49-F238E27FC236}">
                <a16:creationId xmlns:a16="http://schemas.microsoft.com/office/drawing/2014/main" id="{174ABD78-9202-4A02-8744-80B41CBA5D4E}"/>
              </a:ext>
            </a:extLst>
          </p:cNvPr>
          <p:cNvSpPr>
            <a:spLocks noEditPoints="1"/>
          </p:cNvSpPr>
          <p:nvPr/>
        </p:nvSpPr>
        <p:spPr bwMode="auto">
          <a:xfrm>
            <a:off x="12039601" y="1115713"/>
            <a:ext cx="181192" cy="191184"/>
          </a:xfrm>
          <a:custGeom>
            <a:avLst/>
            <a:gdLst>
              <a:gd name="T0" fmla="*/ 83 w 165"/>
              <a:gd name="T1" fmla="*/ 0 h 174"/>
              <a:gd name="T2" fmla="*/ 134 w 165"/>
              <a:gd name="T3" fmla="*/ 17 h 174"/>
              <a:gd name="T4" fmla="*/ 165 w 165"/>
              <a:gd name="T5" fmla="*/ 60 h 174"/>
              <a:gd name="T6" fmla="*/ 165 w 165"/>
              <a:gd name="T7" fmla="*/ 114 h 174"/>
              <a:gd name="T8" fmla="*/ 134 w 165"/>
              <a:gd name="T9" fmla="*/ 157 h 174"/>
              <a:gd name="T10" fmla="*/ 83 w 165"/>
              <a:gd name="T11" fmla="*/ 174 h 174"/>
              <a:gd name="T12" fmla="*/ 32 w 165"/>
              <a:gd name="T13" fmla="*/ 157 h 174"/>
              <a:gd name="T14" fmla="*/ 0 w 165"/>
              <a:gd name="T15" fmla="*/ 114 h 174"/>
              <a:gd name="T16" fmla="*/ 0 w 165"/>
              <a:gd name="T17" fmla="*/ 60 h 174"/>
              <a:gd name="T18" fmla="*/ 32 w 165"/>
              <a:gd name="T19" fmla="*/ 17 h 174"/>
              <a:gd name="T20" fmla="*/ 83 w 165"/>
              <a:gd name="T21" fmla="*/ 0 h 174"/>
              <a:gd name="T22" fmla="*/ 83 w 165"/>
              <a:gd name="T23" fmla="*/ 118 h 174"/>
              <a:gd name="T24" fmla="*/ 98 w 165"/>
              <a:gd name="T25" fmla="*/ 134 h 174"/>
              <a:gd name="T26" fmla="*/ 83 w 165"/>
              <a:gd name="T27" fmla="*/ 150 h 174"/>
              <a:gd name="T28" fmla="*/ 67 w 165"/>
              <a:gd name="T29" fmla="*/ 134 h 174"/>
              <a:gd name="T30" fmla="*/ 83 w 165"/>
              <a:gd name="T31" fmla="*/ 118 h 174"/>
              <a:gd name="T32" fmla="*/ 83 w 165"/>
              <a:gd name="T33" fmla="*/ 103 h 174"/>
              <a:gd name="T34" fmla="*/ 83 w 165"/>
              <a:gd name="T35" fmla="*/ 103 h 174"/>
              <a:gd name="T36" fmla="*/ 98 w 165"/>
              <a:gd name="T37" fmla="*/ 87 h 174"/>
              <a:gd name="T38" fmla="*/ 98 w 165"/>
              <a:gd name="T39" fmla="*/ 40 h 174"/>
              <a:gd name="T40" fmla="*/ 83 w 165"/>
              <a:gd name="T41" fmla="*/ 24 h 174"/>
              <a:gd name="T42" fmla="*/ 83 w 165"/>
              <a:gd name="T43" fmla="*/ 24 h 174"/>
              <a:gd name="T44" fmla="*/ 67 w 165"/>
              <a:gd name="T45" fmla="*/ 40 h 174"/>
              <a:gd name="T46" fmla="*/ 67 w 165"/>
              <a:gd name="T47" fmla="*/ 87 h 174"/>
              <a:gd name="T48" fmla="*/ 83 w 165"/>
              <a:gd name="T49" fmla="*/ 10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74">
                <a:moveTo>
                  <a:pt x="83" y="0"/>
                </a:moveTo>
                <a:cubicBezTo>
                  <a:pt x="104" y="16"/>
                  <a:pt x="108" y="17"/>
                  <a:pt x="134" y="17"/>
                </a:cubicBezTo>
                <a:cubicBezTo>
                  <a:pt x="141" y="42"/>
                  <a:pt x="144" y="45"/>
                  <a:pt x="165" y="60"/>
                </a:cubicBezTo>
                <a:cubicBezTo>
                  <a:pt x="157" y="85"/>
                  <a:pt x="157" y="89"/>
                  <a:pt x="165" y="114"/>
                </a:cubicBezTo>
                <a:cubicBezTo>
                  <a:pt x="144" y="129"/>
                  <a:pt x="142" y="132"/>
                  <a:pt x="134" y="157"/>
                </a:cubicBezTo>
                <a:cubicBezTo>
                  <a:pt x="108" y="157"/>
                  <a:pt x="104" y="158"/>
                  <a:pt x="83" y="174"/>
                </a:cubicBezTo>
                <a:cubicBezTo>
                  <a:pt x="62" y="158"/>
                  <a:pt x="58" y="157"/>
                  <a:pt x="32" y="157"/>
                </a:cubicBezTo>
                <a:cubicBezTo>
                  <a:pt x="24" y="132"/>
                  <a:pt x="22" y="129"/>
                  <a:pt x="0" y="114"/>
                </a:cubicBezTo>
                <a:cubicBezTo>
                  <a:pt x="9" y="89"/>
                  <a:pt x="9" y="85"/>
                  <a:pt x="0" y="60"/>
                </a:cubicBezTo>
                <a:cubicBezTo>
                  <a:pt x="22" y="45"/>
                  <a:pt x="24" y="42"/>
                  <a:pt x="32" y="17"/>
                </a:cubicBezTo>
                <a:cubicBezTo>
                  <a:pt x="58" y="17"/>
                  <a:pt x="62" y="16"/>
                  <a:pt x="83" y="0"/>
                </a:cubicBezTo>
                <a:close/>
                <a:moveTo>
                  <a:pt x="83" y="118"/>
                </a:moveTo>
                <a:cubicBezTo>
                  <a:pt x="91" y="118"/>
                  <a:pt x="98" y="126"/>
                  <a:pt x="98" y="134"/>
                </a:cubicBezTo>
                <a:cubicBezTo>
                  <a:pt x="98" y="143"/>
                  <a:pt x="91" y="150"/>
                  <a:pt x="83" y="150"/>
                </a:cubicBezTo>
                <a:cubicBezTo>
                  <a:pt x="74" y="150"/>
                  <a:pt x="67" y="143"/>
                  <a:pt x="67" y="134"/>
                </a:cubicBezTo>
                <a:cubicBezTo>
                  <a:pt x="67" y="126"/>
                  <a:pt x="74" y="118"/>
                  <a:pt x="83" y="118"/>
                </a:cubicBezTo>
                <a:close/>
                <a:moveTo>
                  <a:pt x="83" y="103"/>
                </a:moveTo>
                <a:cubicBezTo>
                  <a:pt x="83" y="103"/>
                  <a:pt x="83" y="103"/>
                  <a:pt x="83" y="103"/>
                </a:cubicBezTo>
                <a:cubicBezTo>
                  <a:pt x="91" y="103"/>
                  <a:pt x="98" y="96"/>
                  <a:pt x="98" y="87"/>
                </a:cubicBezTo>
                <a:cubicBezTo>
                  <a:pt x="98" y="40"/>
                  <a:pt x="98" y="40"/>
                  <a:pt x="98" y="40"/>
                </a:cubicBezTo>
                <a:cubicBezTo>
                  <a:pt x="98" y="31"/>
                  <a:pt x="91" y="24"/>
                  <a:pt x="83" y="24"/>
                </a:cubicBezTo>
                <a:cubicBezTo>
                  <a:pt x="83" y="24"/>
                  <a:pt x="83" y="24"/>
                  <a:pt x="83" y="24"/>
                </a:cubicBezTo>
                <a:cubicBezTo>
                  <a:pt x="74" y="24"/>
                  <a:pt x="67" y="31"/>
                  <a:pt x="67" y="40"/>
                </a:cubicBezTo>
                <a:cubicBezTo>
                  <a:pt x="67" y="87"/>
                  <a:pt x="67" y="87"/>
                  <a:pt x="67" y="87"/>
                </a:cubicBezTo>
                <a:cubicBezTo>
                  <a:pt x="67" y="96"/>
                  <a:pt x="74" y="103"/>
                  <a:pt x="83" y="103"/>
                </a:cubicBezTo>
                <a:close/>
              </a:path>
            </a:pathLst>
          </a:custGeom>
          <a:solidFill>
            <a:srgbClr val="00338D"/>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BAED0A2E-06AB-4DB3-81F1-9FFE9D514CE0}"/>
              </a:ext>
            </a:extLst>
          </p:cNvPr>
          <p:cNvSpPr txBox="1"/>
          <p:nvPr/>
        </p:nvSpPr>
        <p:spPr>
          <a:xfrm>
            <a:off x="12252798" y="1097186"/>
            <a:ext cx="762000" cy="230832"/>
          </a:xfrm>
          <a:prstGeom prst="rect">
            <a:avLst/>
          </a:prstGeom>
          <a:noFill/>
        </p:spPr>
        <p:txBody>
          <a:bodyPr wrap="square" rtlCol="0">
            <a:spAutoFit/>
          </a:bodyPr>
          <a:lstStyle/>
          <a:p>
            <a:r>
              <a:rPr lang="en-US" sz="900" b="1" dirty="0">
                <a:latin typeface="Arial" panose="020B0604020202020204" pitchFamily="34" charset="0"/>
                <a:cs typeface="Arial" panose="020B0604020202020204" pitchFamily="34" charset="0"/>
              </a:rPr>
              <a:t>Exception</a:t>
            </a:r>
          </a:p>
        </p:txBody>
      </p:sp>
      <p:sp>
        <p:nvSpPr>
          <p:cNvPr id="73" name="Freeform 67">
            <a:extLst>
              <a:ext uri="{FF2B5EF4-FFF2-40B4-BE49-F238E27FC236}">
                <a16:creationId xmlns:a16="http://schemas.microsoft.com/office/drawing/2014/main" id="{88883D90-0B0D-49E6-B8C5-BA805408D945}"/>
              </a:ext>
            </a:extLst>
          </p:cNvPr>
          <p:cNvSpPr>
            <a:spLocks noEditPoints="1"/>
          </p:cNvSpPr>
          <p:nvPr/>
        </p:nvSpPr>
        <p:spPr bwMode="auto">
          <a:xfrm>
            <a:off x="6586212" y="2315701"/>
            <a:ext cx="181192" cy="191184"/>
          </a:xfrm>
          <a:custGeom>
            <a:avLst/>
            <a:gdLst>
              <a:gd name="T0" fmla="*/ 83 w 165"/>
              <a:gd name="T1" fmla="*/ 0 h 174"/>
              <a:gd name="T2" fmla="*/ 134 w 165"/>
              <a:gd name="T3" fmla="*/ 17 h 174"/>
              <a:gd name="T4" fmla="*/ 165 w 165"/>
              <a:gd name="T5" fmla="*/ 60 h 174"/>
              <a:gd name="T6" fmla="*/ 165 w 165"/>
              <a:gd name="T7" fmla="*/ 114 h 174"/>
              <a:gd name="T8" fmla="*/ 134 w 165"/>
              <a:gd name="T9" fmla="*/ 157 h 174"/>
              <a:gd name="T10" fmla="*/ 83 w 165"/>
              <a:gd name="T11" fmla="*/ 174 h 174"/>
              <a:gd name="T12" fmla="*/ 32 w 165"/>
              <a:gd name="T13" fmla="*/ 157 h 174"/>
              <a:gd name="T14" fmla="*/ 0 w 165"/>
              <a:gd name="T15" fmla="*/ 114 h 174"/>
              <a:gd name="T16" fmla="*/ 0 w 165"/>
              <a:gd name="T17" fmla="*/ 60 h 174"/>
              <a:gd name="T18" fmla="*/ 32 w 165"/>
              <a:gd name="T19" fmla="*/ 17 h 174"/>
              <a:gd name="T20" fmla="*/ 83 w 165"/>
              <a:gd name="T21" fmla="*/ 0 h 174"/>
              <a:gd name="T22" fmla="*/ 83 w 165"/>
              <a:gd name="T23" fmla="*/ 118 h 174"/>
              <a:gd name="T24" fmla="*/ 98 w 165"/>
              <a:gd name="T25" fmla="*/ 134 h 174"/>
              <a:gd name="T26" fmla="*/ 83 w 165"/>
              <a:gd name="T27" fmla="*/ 150 h 174"/>
              <a:gd name="T28" fmla="*/ 67 w 165"/>
              <a:gd name="T29" fmla="*/ 134 h 174"/>
              <a:gd name="T30" fmla="*/ 83 w 165"/>
              <a:gd name="T31" fmla="*/ 118 h 174"/>
              <a:gd name="T32" fmla="*/ 83 w 165"/>
              <a:gd name="T33" fmla="*/ 103 h 174"/>
              <a:gd name="T34" fmla="*/ 83 w 165"/>
              <a:gd name="T35" fmla="*/ 103 h 174"/>
              <a:gd name="T36" fmla="*/ 98 w 165"/>
              <a:gd name="T37" fmla="*/ 87 h 174"/>
              <a:gd name="T38" fmla="*/ 98 w 165"/>
              <a:gd name="T39" fmla="*/ 40 h 174"/>
              <a:gd name="T40" fmla="*/ 83 w 165"/>
              <a:gd name="T41" fmla="*/ 24 h 174"/>
              <a:gd name="T42" fmla="*/ 83 w 165"/>
              <a:gd name="T43" fmla="*/ 24 h 174"/>
              <a:gd name="T44" fmla="*/ 67 w 165"/>
              <a:gd name="T45" fmla="*/ 40 h 174"/>
              <a:gd name="T46" fmla="*/ 67 w 165"/>
              <a:gd name="T47" fmla="*/ 87 h 174"/>
              <a:gd name="T48" fmla="*/ 83 w 165"/>
              <a:gd name="T49" fmla="*/ 10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74">
                <a:moveTo>
                  <a:pt x="83" y="0"/>
                </a:moveTo>
                <a:cubicBezTo>
                  <a:pt x="104" y="16"/>
                  <a:pt x="108" y="17"/>
                  <a:pt x="134" y="17"/>
                </a:cubicBezTo>
                <a:cubicBezTo>
                  <a:pt x="141" y="42"/>
                  <a:pt x="144" y="45"/>
                  <a:pt x="165" y="60"/>
                </a:cubicBezTo>
                <a:cubicBezTo>
                  <a:pt x="157" y="85"/>
                  <a:pt x="157" y="89"/>
                  <a:pt x="165" y="114"/>
                </a:cubicBezTo>
                <a:cubicBezTo>
                  <a:pt x="144" y="129"/>
                  <a:pt x="142" y="132"/>
                  <a:pt x="134" y="157"/>
                </a:cubicBezTo>
                <a:cubicBezTo>
                  <a:pt x="108" y="157"/>
                  <a:pt x="104" y="158"/>
                  <a:pt x="83" y="174"/>
                </a:cubicBezTo>
                <a:cubicBezTo>
                  <a:pt x="62" y="158"/>
                  <a:pt x="58" y="157"/>
                  <a:pt x="32" y="157"/>
                </a:cubicBezTo>
                <a:cubicBezTo>
                  <a:pt x="24" y="132"/>
                  <a:pt x="22" y="129"/>
                  <a:pt x="0" y="114"/>
                </a:cubicBezTo>
                <a:cubicBezTo>
                  <a:pt x="9" y="89"/>
                  <a:pt x="9" y="85"/>
                  <a:pt x="0" y="60"/>
                </a:cubicBezTo>
                <a:cubicBezTo>
                  <a:pt x="22" y="45"/>
                  <a:pt x="24" y="42"/>
                  <a:pt x="32" y="17"/>
                </a:cubicBezTo>
                <a:cubicBezTo>
                  <a:pt x="58" y="17"/>
                  <a:pt x="62" y="16"/>
                  <a:pt x="83" y="0"/>
                </a:cubicBezTo>
                <a:close/>
                <a:moveTo>
                  <a:pt x="83" y="118"/>
                </a:moveTo>
                <a:cubicBezTo>
                  <a:pt x="91" y="118"/>
                  <a:pt x="98" y="126"/>
                  <a:pt x="98" y="134"/>
                </a:cubicBezTo>
                <a:cubicBezTo>
                  <a:pt x="98" y="143"/>
                  <a:pt x="91" y="150"/>
                  <a:pt x="83" y="150"/>
                </a:cubicBezTo>
                <a:cubicBezTo>
                  <a:pt x="74" y="150"/>
                  <a:pt x="67" y="143"/>
                  <a:pt x="67" y="134"/>
                </a:cubicBezTo>
                <a:cubicBezTo>
                  <a:pt x="67" y="126"/>
                  <a:pt x="74" y="118"/>
                  <a:pt x="83" y="118"/>
                </a:cubicBezTo>
                <a:close/>
                <a:moveTo>
                  <a:pt x="83" y="103"/>
                </a:moveTo>
                <a:cubicBezTo>
                  <a:pt x="83" y="103"/>
                  <a:pt x="83" y="103"/>
                  <a:pt x="83" y="103"/>
                </a:cubicBezTo>
                <a:cubicBezTo>
                  <a:pt x="91" y="103"/>
                  <a:pt x="98" y="96"/>
                  <a:pt x="98" y="87"/>
                </a:cubicBezTo>
                <a:cubicBezTo>
                  <a:pt x="98" y="40"/>
                  <a:pt x="98" y="40"/>
                  <a:pt x="98" y="40"/>
                </a:cubicBezTo>
                <a:cubicBezTo>
                  <a:pt x="98" y="31"/>
                  <a:pt x="91" y="24"/>
                  <a:pt x="83" y="24"/>
                </a:cubicBezTo>
                <a:cubicBezTo>
                  <a:pt x="83" y="24"/>
                  <a:pt x="83" y="24"/>
                  <a:pt x="83" y="24"/>
                </a:cubicBezTo>
                <a:cubicBezTo>
                  <a:pt x="74" y="24"/>
                  <a:pt x="67" y="31"/>
                  <a:pt x="67" y="40"/>
                </a:cubicBezTo>
                <a:cubicBezTo>
                  <a:pt x="67" y="87"/>
                  <a:pt x="67" y="87"/>
                  <a:pt x="67" y="87"/>
                </a:cubicBezTo>
                <a:cubicBezTo>
                  <a:pt x="67" y="96"/>
                  <a:pt x="74" y="103"/>
                  <a:pt x="83" y="10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4" name="Freeform 67">
            <a:extLst>
              <a:ext uri="{FF2B5EF4-FFF2-40B4-BE49-F238E27FC236}">
                <a16:creationId xmlns:a16="http://schemas.microsoft.com/office/drawing/2014/main" id="{6373354A-4F87-4347-A8B6-96845F91FBC2}"/>
              </a:ext>
            </a:extLst>
          </p:cNvPr>
          <p:cNvSpPr>
            <a:spLocks noEditPoints="1"/>
          </p:cNvSpPr>
          <p:nvPr/>
        </p:nvSpPr>
        <p:spPr bwMode="auto">
          <a:xfrm>
            <a:off x="7436572" y="2782255"/>
            <a:ext cx="181192" cy="191184"/>
          </a:xfrm>
          <a:custGeom>
            <a:avLst/>
            <a:gdLst>
              <a:gd name="T0" fmla="*/ 83 w 165"/>
              <a:gd name="T1" fmla="*/ 0 h 174"/>
              <a:gd name="T2" fmla="*/ 134 w 165"/>
              <a:gd name="T3" fmla="*/ 17 h 174"/>
              <a:gd name="T4" fmla="*/ 165 w 165"/>
              <a:gd name="T5" fmla="*/ 60 h 174"/>
              <a:gd name="T6" fmla="*/ 165 w 165"/>
              <a:gd name="T7" fmla="*/ 114 h 174"/>
              <a:gd name="T8" fmla="*/ 134 w 165"/>
              <a:gd name="T9" fmla="*/ 157 h 174"/>
              <a:gd name="T10" fmla="*/ 83 w 165"/>
              <a:gd name="T11" fmla="*/ 174 h 174"/>
              <a:gd name="T12" fmla="*/ 32 w 165"/>
              <a:gd name="T13" fmla="*/ 157 h 174"/>
              <a:gd name="T14" fmla="*/ 0 w 165"/>
              <a:gd name="T15" fmla="*/ 114 h 174"/>
              <a:gd name="T16" fmla="*/ 0 w 165"/>
              <a:gd name="T17" fmla="*/ 60 h 174"/>
              <a:gd name="T18" fmla="*/ 32 w 165"/>
              <a:gd name="T19" fmla="*/ 17 h 174"/>
              <a:gd name="T20" fmla="*/ 83 w 165"/>
              <a:gd name="T21" fmla="*/ 0 h 174"/>
              <a:gd name="T22" fmla="*/ 83 w 165"/>
              <a:gd name="T23" fmla="*/ 118 h 174"/>
              <a:gd name="T24" fmla="*/ 98 w 165"/>
              <a:gd name="T25" fmla="*/ 134 h 174"/>
              <a:gd name="T26" fmla="*/ 83 w 165"/>
              <a:gd name="T27" fmla="*/ 150 h 174"/>
              <a:gd name="T28" fmla="*/ 67 w 165"/>
              <a:gd name="T29" fmla="*/ 134 h 174"/>
              <a:gd name="T30" fmla="*/ 83 w 165"/>
              <a:gd name="T31" fmla="*/ 118 h 174"/>
              <a:gd name="T32" fmla="*/ 83 w 165"/>
              <a:gd name="T33" fmla="*/ 103 h 174"/>
              <a:gd name="T34" fmla="*/ 83 w 165"/>
              <a:gd name="T35" fmla="*/ 103 h 174"/>
              <a:gd name="T36" fmla="*/ 98 w 165"/>
              <a:gd name="T37" fmla="*/ 87 h 174"/>
              <a:gd name="T38" fmla="*/ 98 w 165"/>
              <a:gd name="T39" fmla="*/ 40 h 174"/>
              <a:gd name="T40" fmla="*/ 83 w 165"/>
              <a:gd name="T41" fmla="*/ 24 h 174"/>
              <a:gd name="T42" fmla="*/ 83 w 165"/>
              <a:gd name="T43" fmla="*/ 24 h 174"/>
              <a:gd name="T44" fmla="*/ 67 w 165"/>
              <a:gd name="T45" fmla="*/ 40 h 174"/>
              <a:gd name="T46" fmla="*/ 67 w 165"/>
              <a:gd name="T47" fmla="*/ 87 h 174"/>
              <a:gd name="T48" fmla="*/ 83 w 165"/>
              <a:gd name="T49" fmla="*/ 10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74">
                <a:moveTo>
                  <a:pt x="83" y="0"/>
                </a:moveTo>
                <a:cubicBezTo>
                  <a:pt x="104" y="16"/>
                  <a:pt x="108" y="17"/>
                  <a:pt x="134" y="17"/>
                </a:cubicBezTo>
                <a:cubicBezTo>
                  <a:pt x="141" y="42"/>
                  <a:pt x="144" y="45"/>
                  <a:pt x="165" y="60"/>
                </a:cubicBezTo>
                <a:cubicBezTo>
                  <a:pt x="157" y="85"/>
                  <a:pt x="157" y="89"/>
                  <a:pt x="165" y="114"/>
                </a:cubicBezTo>
                <a:cubicBezTo>
                  <a:pt x="144" y="129"/>
                  <a:pt x="142" y="132"/>
                  <a:pt x="134" y="157"/>
                </a:cubicBezTo>
                <a:cubicBezTo>
                  <a:pt x="108" y="157"/>
                  <a:pt x="104" y="158"/>
                  <a:pt x="83" y="174"/>
                </a:cubicBezTo>
                <a:cubicBezTo>
                  <a:pt x="62" y="158"/>
                  <a:pt x="58" y="157"/>
                  <a:pt x="32" y="157"/>
                </a:cubicBezTo>
                <a:cubicBezTo>
                  <a:pt x="24" y="132"/>
                  <a:pt x="22" y="129"/>
                  <a:pt x="0" y="114"/>
                </a:cubicBezTo>
                <a:cubicBezTo>
                  <a:pt x="9" y="89"/>
                  <a:pt x="9" y="85"/>
                  <a:pt x="0" y="60"/>
                </a:cubicBezTo>
                <a:cubicBezTo>
                  <a:pt x="22" y="45"/>
                  <a:pt x="24" y="42"/>
                  <a:pt x="32" y="17"/>
                </a:cubicBezTo>
                <a:cubicBezTo>
                  <a:pt x="58" y="17"/>
                  <a:pt x="62" y="16"/>
                  <a:pt x="83" y="0"/>
                </a:cubicBezTo>
                <a:close/>
                <a:moveTo>
                  <a:pt x="83" y="118"/>
                </a:moveTo>
                <a:cubicBezTo>
                  <a:pt x="91" y="118"/>
                  <a:pt x="98" y="126"/>
                  <a:pt x="98" y="134"/>
                </a:cubicBezTo>
                <a:cubicBezTo>
                  <a:pt x="98" y="143"/>
                  <a:pt x="91" y="150"/>
                  <a:pt x="83" y="150"/>
                </a:cubicBezTo>
                <a:cubicBezTo>
                  <a:pt x="74" y="150"/>
                  <a:pt x="67" y="143"/>
                  <a:pt x="67" y="134"/>
                </a:cubicBezTo>
                <a:cubicBezTo>
                  <a:pt x="67" y="126"/>
                  <a:pt x="74" y="118"/>
                  <a:pt x="83" y="118"/>
                </a:cubicBezTo>
                <a:close/>
                <a:moveTo>
                  <a:pt x="83" y="103"/>
                </a:moveTo>
                <a:cubicBezTo>
                  <a:pt x="83" y="103"/>
                  <a:pt x="83" y="103"/>
                  <a:pt x="83" y="103"/>
                </a:cubicBezTo>
                <a:cubicBezTo>
                  <a:pt x="91" y="103"/>
                  <a:pt x="98" y="96"/>
                  <a:pt x="98" y="87"/>
                </a:cubicBezTo>
                <a:cubicBezTo>
                  <a:pt x="98" y="40"/>
                  <a:pt x="98" y="40"/>
                  <a:pt x="98" y="40"/>
                </a:cubicBezTo>
                <a:cubicBezTo>
                  <a:pt x="98" y="31"/>
                  <a:pt x="91" y="24"/>
                  <a:pt x="83" y="24"/>
                </a:cubicBezTo>
                <a:cubicBezTo>
                  <a:pt x="83" y="24"/>
                  <a:pt x="83" y="24"/>
                  <a:pt x="83" y="24"/>
                </a:cubicBezTo>
                <a:cubicBezTo>
                  <a:pt x="74" y="24"/>
                  <a:pt x="67" y="31"/>
                  <a:pt x="67" y="40"/>
                </a:cubicBezTo>
                <a:cubicBezTo>
                  <a:pt x="67" y="87"/>
                  <a:pt x="67" y="87"/>
                  <a:pt x="67" y="87"/>
                </a:cubicBezTo>
                <a:cubicBezTo>
                  <a:pt x="67" y="96"/>
                  <a:pt x="74" y="103"/>
                  <a:pt x="83" y="10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5" name="Freeform 67">
            <a:extLst>
              <a:ext uri="{FF2B5EF4-FFF2-40B4-BE49-F238E27FC236}">
                <a16:creationId xmlns:a16="http://schemas.microsoft.com/office/drawing/2014/main" id="{924E825A-5FCB-43CF-8A04-0634967798D6}"/>
              </a:ext>
            </a:extLst>
          </p:cNvPr>
          <p:cNvSpPr>
            <a:spLocks noEditPoints="1"/>
          </p:cNvSpPr>
          <p:nvPr/>
        </p:nvSpPr>
        <p:spPr bwMode="auto">
          <a:xfrm>
            <a:off x="6250182" y="3015108"/>
            <a:ext cx="181192" cy="191184"/>
          </a:xfrm>
          <a:custGeom>
            <a:avLst/>
            <a:gdLst>
              <a:gd name="T0" fmla="*/ 83 w 165"/>
              <a:gd name="T1" fmla="*/ 0 h 174"/>
              <a:gd name="T2" fmla="*/ 134 w 165"/>
              <a:gd name="T3" fmla="*/ 17 h 174"/>
              <a:gd name="T4" fmla="*/ 165 w 165"/>
              <a:gd name="T5" fmla="*/ 60 h 174"/>
              <a:gd name="T6" fmla="*/ 165 w 165"/>
              <a:gd name="T7" fmla="*/ 114 h 174"/>
              <a:gd name="T8" fmla="*/ 134 w 165"/>
              <a:gd name="T9" fmla="*/ 157 h 174"/>
              <a:gd name="T10" fmla="*/ 83 w 165"/>
              <a:gd name="T11" fmla="*/ 174 h 174"/>
              <a:gd name="T12" fmla="*/ 32 w 165"/>
              <a:gd name="T13" fmla="*/ 157 h 174"/>
              <a:gd name="T14" fmla="*/ 0 w 165"/>
              <a:gd name="T15" fmla="*/ 114 h 174"/>
              <a:gd name="T16" fmla="*/ 0 w 165"/>
              <a:gd name="T17" fmla="*/ 60 h 174"/>
              <a:gd name="T18" fmla="*/ 32 w 165"/>
              <a:gd name="T19" fmla="*/ 17 h 174"/>
              <a:gd name="T20" fmla="*/ 83 w 165"/>
              <a:gd name="T21" fmla="*/ 0 h 174"/>
              <a:gd name="T22" fmla="*/ 83 w 165"/>
              <a:gd name="T23" fmla="*/ 118 h 174"/>
              <a:gd name="T24" fmla="*/ 98 w 165"/>
              <a:gd name="T25" fmla="*/ 134 h 174"/>
              <a:gd name="T26" fmla="*/ 83 w 165"/>
              <a:gd name="T27" fmla="*/ 150 h 174"/>
              <a:gd name="T28" fmla="*/ 67 w 165"/>
              <a:gd name="T29" fmla="*/ 134 h 174"/>
              <a:gd name="T30" fmla="*/ 83 w 165"/>
              <a:gd name="T31" fmla="*/ 118 h 174"/>
              <a:gd name="T32" fmla="*/ 83 w 165"/>
              <a:gd name="T33" fmla="*/ 103 h 174"/>
              <a:gd name="T34" fmla="*/ 83 w 165"/>
              <a:gd name="T35" fmla="*/ 103 h 174"/>
              <a:gd name="T36" fmla="*/ 98 w 165"/>
              <a:gd name="T37" fmla="*/ 87 h 174"/>
              <a:gd name="T38" fmla="*/ 98 w 165"/>
              <a:gd name="T39" fmla="*/ 40 h 174"/>
              <a:gd name="T40" fmla="*/ 83 w 165"/>
              <a:gd name="T41" fmla="*/ 24 h 174"/>
              <a:gd name="T42" fmla="*/ 83 w 165"/>
              <a:gd name="T43" fmla="*/ 24 h 174"/>
              <a:gd name="T44" fmla="*/ 67 w 165"/>
              <a:gd name="T45" fmla="*/ 40 h 174"/>
              <a:gd name="T46" fmla="*/ 67 w 165"/>
              <a:gd name="T47" fmla="*/ 87 h 174"/>
              <a:gd name="T48" fmla="*/ 83 w 165"/>
              <a:gd name="T49" fmla="*/ 10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74">
                <a:moveTo>
                  <a:pt x="83" y="0"/>
                </a:moveTo>
                <a:cubicBezTo>
                  <a:pt x="104" y="16"/>
                  <a:pt x="108" y="17"/>
                  <a:pt x="134" y="17"/>
                </a:cubicBezTo>
                <a:cubicBezTo>
                  <a:pt x="141" y="42"/>
                  <a:pt x="144" y="45"/>
                  <a:pt x="165" y="60"/>
                </a:cubicBezTo>
                <a:cubicBezTo>
                  <a:pt x="157" y="85"/>
                  <a:pt x="157" y="89"/>
                  <a:pt x="165" y="114"/>
                </a:cubicBezTo>
                <a:cubicBezTo>
                  <a:pt x="144" y="129"/>
                  <a:pt x="142" y="132"/>
                  <a:pt x="134" y="157"/>
                </a:cubicBezTo>
                <a:cubicBezTo>
                  <a:pt x="108" y="157"/>
                  <a:pt x="104" y="158"/>
                  <a:pt x="83" y="174"/>
                </a:cubicBezTo>
                <a:cubicBezTo>
                  <a:pt x="62" y="158"/>
                  <a:pt x="58" y="157"/>
                  <a:pt x="32" y="157"/>
                </a:cubicBezTo>
                <a:cubicBezTo>
                  <a:pt x="24" y="132"/>
                  <a:pt x="22" y="129"/>
                  <a:pt x="0" y="114"/>
                </a:cubicBezTo>
                <a:cubicBezTo>
                  <a:pt x="9" y="89"/>
                  <a:pt x="9" y="85"/>
                  <a:pt x="0" y="60"/>
                </a:cubicBezTo>
                <a:cubicBezTo>
                  <a:pt x="22" y="45"/>
                  <a:pt x="24" y="42"/>
                  <a:pt x="32" y="17"/>
                </a:cubicBezTo>
                <a:cubicBezTo>
                  <a:pt x="58" y="17"/>
                  <a:pt x="62" y="16"/>
                  <a:pt x="83" y="0"/>
                </a:cubicBezTo>
                <a:close/>
                <a:moveTo>
                  <a:pt x="83" y="118"/>
                </a:moveTo>
                <a:cubicBezTo>
                  <a:pt x="91" y="118"/>
                  <a:pt x="98" y="126"/>
                  <a:pt x="98" y="134"/>
                </a:cubicBezTo>
                <a:cubicBezTo>
                  <a:pt x="98" y="143"/>
                  <a:pt x="91" y="150"/>
                  <a:pt x="83" y="150"/>
                </a:cubicBezTo>
                <a:cubicBezTo>
                  <a:pt x="74" y="150"/>
                  <a:pt x="67" y="143"/>
                  <a:pt x="67" y="134"/>
                </a:cubicBezTo>
                <a:cubicBezTo>
                  <a:pt x="67" y="126"/>
                  <a:pt x="74" y="118"/>
                  <a:pt x="83" y="118"/>
                </a:cubicBezTo>
                <a:close/>
                <a:moveTo>
                  <a:pt x="83" y="103"/>
                </a:moveTo>
                <a:cubicBezTo>
                  <a:pt x="83" y="103"/>
                  <a:pt x="83" y="103"/>
                  <a:pt x="83" y="103"/>
                </a:cubicBezTo>
                <a:cubicBezTo>
                  <a:pt x="91" y="103"/>
                  <a:pt x="98" y="96"/>
                  <a:pt x="98" y="87"/>
                </a:cubicBezTo>
                <a:cubicBezTo>
                  <a:pt x="98" y="40"/>
                  <a:pt x="98" y="40"/>
                  <a:pt x="98" y="40"/>
                </a:cubicBezTo>
                <a:cubicBezTo>
                  <a:pt x="98" y="31"/>
                  <a:pt x="91" y="24"/>
                  <a:pt x="83" y="24"/>
                </a:cubicBezTo>
                <a:cubicBezTo>
                  <a:pt x="83" y="24"/>
                  <a:pt x="83" y="24"/>
                  <a:pt x="83" y="24"/>
                </a:cubicBezTo>
                <a:cubicBezTo>
                  <a:pt x="74" y="24"/>
                  <a:pt x="67" y="31"/>
                  <a:pt x="67" y="40"/>
                </a:cubicBezTo>
                <a:cubicBezTo>
                  <a:pt x="67" y="87"/>
                  <a:pt x="67" y="87"/>
                  <a:pt x="67" y="87"/>
                </a:cubicBezTo>
                <a:cubicBezTo>
                  <a:pt x="67" y="96"/>
                  <a:pt x="74" y="103"/>
                  <a:pt x="83" y="10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6" name="Freeform 67">
            <a:extLst>
              <a:ext uri="{FF2B5EF4-FFF2-40B4-BE49-F238E27FC236}">
                <a16:creationId xmlns:a16="http://schemas.microsoft.com/office/drawing/2014/main" id="{120FDDC8-8ED3-4A98-A113-79E93E6BBBE1}"/>
              </a:ext>
            </a:extLst>
          </p:cNvPr>
          <p:cNvSpPr>
            <a:spLocks noEditPoints="1"/>
          </p:cNvSpPr>
          <p:nvPr/>
        </p:nvSpPr>
        <p:spPr bwMode="auto">
          <a:xfrm>
            <a:off x="6525299" y="3236172"/>
            <a:ext cx="181192" cy="191184"/>
          </a:xfrm>
          <a:custGeom>
            <a:avLst/>
            <a:gdLst>
              <a:gd name="T0" fmla="*/ 83 w 165"/>
              <a:gd name="T1" fmla="*/ 0 h 174"/>
              <a:gd name="T2" fmla="*/ 134 w 165"/>
              <a:gd name="T3" fmla="*/ 17 h 174"/>
              <a:gd name="T4" fmla="*/ 165 w 165"/>
              <a:gd name="T5" fmla="*/ 60 h 174"/>
              <a:gd name="T6" fmla="*/ 165 w 165"/>
              <a:gd name="T7" fmla="*/ 114 h 174"/>
              <a:gd name="T8" fmla="*/ 134 w 165"/>
              <a:gd name="T9" fmla="*/ 157 h 174"/>
              <a:gd name="T10" fmla="*/ 83 w 165"/>
              <a:gd name="T11" fmla="*/ 174 h 174"/>
              <a:gd name="T12" fmla="*/ 32 w 165"/>
              <a:gd name="T13" fmla="*/ 157 h 174"/>
              <a:gd name="T14" fmla="*/ 0 w 165"/>
              <a:gd name="T15" fmla="*/ 114 h 174"/>
              <a:gd name="T16" fmla="*/ 0 w 165"/>
              <a:gd name="T17" fmla="*/ 60 h 174"/>
              <a:gd name="T18" fmla="*/ 32 w 165"/>
              <a:gd name="T19" fmla="*/ 17 h 174"/>
              <a:gd name="T20" fmla="*/ 83 w 165"/>
              <a:gd name="T21" fmla="*/ 0 h 174"/>
              <a:gd name="T22" fmla="*/ 83 w 165"/>
              <a:gd name="T23" fmla="*/ 118 h 174"/>
              <a:gd name="T24" fmla="*/ 98 w 165"/>
              <a:gd name="T25" fmla="*/ 134 h 174"/>
              <a:gd name="T26" fmla="*/ 83 w 165"/>
              <a:gd name="T27" fmla="*/ 150 h 174"/>
              <a:gd name="T28" fmla="*/ 67 w 165"/>
              <a:gd name="T29" fmla="*/ 134 h 174"/>
              <a:gd name="T30" fmla="*/ 83 w 165"/>
              <a:gd name="T31" fmla="*/ 118 h 174"/>
              <a:gd name="T32" fmla="*/ 83 w 165"/>
              <a:gd name="T33" fmla="*/ 103 h 174"/>
              <a:gd name="T34" fmla="*/ 83 w 165"/>
              <a:gd name="T35" fmla="*/ 103 h 174"/>
              <a:gd name="T36" fmla="*/ 98 w 165"/>
              <a:gd name="T37" fmla="*/ 87 h 174"/>
              <a:gd name="T38" fmla="*/ 98 w 165"/>
              <a:gd name="T39" fmla="*/ 40 h 174"/>
              <a:gd name="T40" fmla="*/ 83 w 165"/>
              <a:gd name="T41" fmla="*/ 24 h 174"/>
              <a:gd name="T42" fmla="*/ 83 w 165"/>
              <a:gd name="T43" fmla="*/ 24 h 174"/>
              <a:gd name="T44" fmla="*/ 67 w 165"/>
              <a:gd name="T45" fmla="*/ 40 h 174"/>
              <a:gd name="T46" fmla="*/ 67 w 165"/>
              <a:gd name="T47" fmla="*/ 87 h 174"/>
              <a:gd name="T48" fmla="*/ 83 w 165"/>
              <a:gd name="T49" fmla="*/ 10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74">
                <a:moveTo>
                  <a:pt x="83" y="0"/>
                </a:moveTo>
                <a:cubicBezTo>
                  <a:pt x="104" y="16"/>
                  <a:pt x="108" y="17"/>
                  <a:pt x="134" y="17"/>
                </a:cubicBezTo>
                <a:cubicBezTo>
                  <a:pt x="141" y="42"/>
                  <a:pt x="144" y="45"/>
                  <a:pt x="165" y="60"/>
                </a:cubicBezTo>
                <a:cubicBezTo>
                  <a:pt x="157" y="85"/>
                  <a:pt x="157" y="89"/>
                  <a:pt x="165" y="114"/>
                </a:cubicBezTo>
                <a:cubicBezTo>
                  <a:pt x="144" y="129"/>
                  <a:pt x="142" y="132"/>
                  <a:pt x="134" y="157"/>
                </a:cubicBezTo>
                <a:cubicBezTo>
                  <a:pt x="108" y="157"/>
                  <a:pt x="104" y="158"/>
                  <a:pt x="83" y="174"/>
                </a:cubicBezTo>
                <a:cubicBezTo>
                  <a:pt x="62" y="158"/>
                  <a:pt x="58" y="157"/>
                  <a:pt x="32" y="157"/>
                </a:cubicBezTo>
                <a:cubicBezTo>
                  <a:pt x="24" y="132"/>
                  <a:pt x="22" y="129"/>
                  <a:pt x="0" y="114"/>
                </a:cubicBezTo>
                <a:cubicBezTo>
                  <a:pt x="9" y="89"/>
                  <a:pt x="9" y="85"/>
                  <a:pt x="0" y="60"/>
                </a:cubicBezTo>
                <a:cubicBezTo>
                  <a:pt x="22" y="45"/>
                  <a:pt x="24" y="42"/>
                  <a:pt x="32" y="17"/>
                </a:cubicBezTo>
                <a:cubicBezTo>
                  <a:pt x="58" y="17"/>
                  <a:pt x="62" y="16"/>
                  <a:pt x="83" y="0"/>
                </a:cubicBezTo>
                <a:close/>
                <a:moveTo>
                  <a:pt x="83" y="118"/>
                </a:moveTo>
                <a:cubicBezTo>
                  <a:pt x="91" y="118"/>
                  <a:pt x="98" y="126"/>
                  <a:pt x="98" y="134"/>
                </a:cubicBezTo>
                <a:cubicBezTo>
                  <a:pt x="98" y="143"/>
                  <a:pt x="91" y="150"/>
                  <a:pt x="83" y="150"/>
                </a:cubicBezTo>
                <a:cubicBezTo>
                  <a:pt x="74" y="150"/>
                  <a:pt x="67" y="143"/>
                  <a:pt x="67" y="134"/>
                </a:cubicBezTo>
                <a:cubicBezTo>
                  <a:pt x="67" y="126"/>
                  <a:pt x="74" y="118"/>
                  <a:pt x="83" y="118"/>
                </a:cubicBezTo>
                <a:close/>
                <a:moveTo>
                  <a:pt x="83" y="103"/>
                </a:moveTo>
                <a:cubicBezTo>
                  <a:pt x="83" y="103"/>
                  <a:pt x="83" y="103"/>
                  <a:pt x="83" y="103"/>
                </a:cubicBezTo>
                <a:cubicBezTo>
                  <a:pt x="91" y="103"/>
                  <a:pt x="98" y="96"/>
                  <a:pt x="98" y="87"/>
                </a:cubicBezTo>
                <a:cubicBezTo>
                  <a:pt x="98" y="40"/>
                  <a:pt x="98" y="40"/>
                  <a:pt x="98" y="40"/>
                </a:cubicBezTo>
                <a:cubicBezTo>
                  <a:pt x="98" y="31"/>
                  <a:pt x="91" y="24"/>
                  <a:pt x="83" y="24"/>
                </a:cubicBezTo>
                <a:cubicBezTo>
                  <a:pt x="83" y="24"/>
                  <a:pt x="83" y="24"/>
                  <a:pt x="83" y="24"/>
                </a:cubicBezTo>
                <a:cubicBezTo>
                  <a:pt x="74" y="24"/>
                  <a:pt x="67" y="31"/>
                  <a:pt x="67" y="40"/>
                </a:cubicBezTo>
                <a:cubicBezTo>
                  <a:pt x="67" y="87"/>
                  <a:pt x="67" y="87"/>
                  <a:pt x="67" y="87"/>
                </a:cubicBezTo>
                <a:cubicBezTo>
                  <a:pt x="67" y="96"/>
                  <a:pt x="74" y="103"/>
                  <a:pt x="83" y="10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7" name="Freeform 67">
            <a:extLst>
              <a:ext uri="{FF2B5EF4-FFF2-40B4-BE49-F238E27FC236}">
                <a16:creationId xmlns:a16="http://schemas.microsoft.com/office/drawing/2014/main" id="{1A1DD5FF-B4DD-4EB0-83BD-E8782D22C319}"/>
              </a:ext>
            </a:extLst>
          </p:cNvPr>
          <p:cNvSpPr>
            <a:spLocks noEditPoints="1"/>
          </p:cNvSpPr>
          <p:nvPr/>
        </p:nvSpPr>
        <p:spPr bwMode="auto">
          <a:xfrm>
            <a:off x="6229807" y="4615382"/>
            <a:ext cx="181192" cy="191184"/>
          </a:xfrm>
          <a:custGeom>
            <a:avLst/>
            <a:gdLst>
              <a:gd name="T0" fmla="*/ 83 w 165"/>
              <a:gd name="T1" fmla="*/ 0 h 174"/>
              <a:gd name="T2" fmla="*/ 134 w 165"/>
              <a:gd name="T3" fmla="*/ 17 h 174"/>
              <a:gd name="T4" fmla="*/ 165 w 165"/>
              <a:gd name="T5" fmla="*/ 60 h 174"/>
              <a:gd name="T6" fmla="*/ 165 w 165"/>
              <a:gd name="T7" fmla="*/ 114 h 174"/>
              <a:gd name="T8" fmla="*/ 134 w 165"/>
              <a:gd name="T9" fmla="*/ 157 h 174"/>
              <a:gd name="T10" fmla="*/ 83 w 165"/>
              <a:gd name="T11" fmla="*/ 174 h 174"/>
              <a:gd name="T12" fmla="*/ 32 w 165"/>
              <a:gd name="T13" fmla="*/ 157 h 174"/>
              <a:gd name="T14" fmla="*/ 0 w 165"/>
              <a:gd name="T15" fmla="*/ 114 h 174"/>
              <a:gd name="T16" fmla="*/ 0 w 165"/>
              <a:gd name="T17" fmla="*/ 60 h 174"/>
              <a:gd name="T18" fmla="*/ 32 w 165"/>
              <a:gd name="T19" fmla="*/ 17 h 174"/>
              <a:gd name="T20" fmla="*/ 83 w 165"/>
              <a:gd name="T21" fmla="*/ 0 h 174"/>
              <a:gd name="T22" fmla="*/ 83 w 165"/>
              <a:gd name="T23" fmla="*/ 118 h 174"/>
              <a:gd name="T24" fmla="*/ 98 w 165"/>
              <a:gd name="T25" fmla="*/ 134 h 174"/>
              <a:gd name="T26" fmla="*/ 83 w 165"/>
              <a:gd name="T27" fmla="*/ 150 h 174"/>
              <a:gd name="T28" fmla="*/ 67 w 165"/>
              <a:gd name="T29" fmla="*/ 134 h 174"/>
              <a:gd name="T30" fmla="*/ 83 w 165"/>
              <a:gd name="T31" fmla="*/ 118 h 174"/>
              <a:gd name="T32" fmla="*/ 83 w 165"/>
              <a:gd name="T33" fmla="*/ 103 h 174"/>
              <a:gd name="T34" fmla="*/ 83 w 165"/>
              <a:gd name="T35" fmla="*/ 103 h 174"/>
              <a:gd name="T36" fmla="*/ 98 w 165"/>
              <a:gd name="T37" fmla="*/ 87 h 174"/>
              <a:gd name="T38" fmla="*/ 98 w 165"/>
              <a:gd name="T39" fmla="*/ 40 h 174"/>
              <a:gd name="T40" fmla="*/ 83 w 165"/>
              <a:gd name="T41" fmla="*/ 24 h 174"/>
              <a:gd name="T42" fmla="*/ 83 w 165"/>
              <a:gd name="T43" fmla="*/ 24 h 174"/>
              <a:gd name="T44" fmla="*/ 67 w 165"/>
              <a:gd name="T45" fmla="*/ 40 h 174"/>
              <a:gd name="T46" fmla="*/ 67 w 165"/>
              <a:gd name="T47" fmla="*/ 87 h 174"/>
              <a:gd name="T48" fmla="*/ 83 w 165"/>
              <a:gd name="T49" fmla="*/ 10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74">
                <a:moveTo>
                  <a:pt x="83" y="0"/>
                </a:moveTo>
                <a:cubicBezTo>
                  <a:pt x="104" y="16"/>
                  <a:pt x="108" y="17"/>
                  <a:pt x="134" y="17"/>
                </a:cubicBezTo>
                <a:cubicBezTo>
                  <a:pt x="141" y="42"/>
                  <a:pt x="144" y="45"/>
                  <a:pt x="165" y="60"/>
                </a:cubicBezTo>
                <a:cubicBezTo>
                  <a:pt x="157" y="85"/>
                  <a:pt x="157" y="89"/>
                  <a:pt x="165" y="114"/>
                </a:cubicBezTo>
                <a:cubicBezTo>
                  <a:pt x="144" y="129"/>
                  <a:pt x="142" y="132"/>
                  <a:pt x="134" y="157"/>
                </a:cubicBezTo>
                <a:cubicBezTo>
                  <a:pt x="108" y="157"/>
                  <a:pt x="104" y="158"/>
                  <a:pt x="83" y="174"/>
                </a:cubicBezTo>
                <a:cubicBezTo>
                  <a:pt x="62" y="158"/>
                  <a:pt x="58" y="157"/>
                  <a:pt x="32" y="157"/>
                </a:cubicBezTo>
                <a:cubicBezTo>
                  <a:pt x="24" y="132"/>
                  <a:pt x="22" y="129"/>
                  <a:pt x="0" y="114"/>
                </a:cubicBezTo>
                <a:cubicBezTo>
                  <a:pt x="9" y="89"/>
                  <a:pt x="9" y="85"/>
                  <a:pt x="0" y="60"/>
                </a:cubicBezTo>
                <a:cubicBezTo>
                  <a:pt x="22" y="45"/>
                  <a:pt x="24" y="42"/>
                  <a:pt x="32" y="17"/>
                </a:cubicBezTo>
                <a:cubicBezTo>
                  <a:pt x="58" y="17"/>
                  <a:pt x="62" y="16"/>
                  <a:pt x="83" y="0"/>
                </a:cubicBezTo>
                <a:close/>
                <a:moveTo>
                  <a:pt x="83" y="118"/>
                </a:moveTo>
                <a:cubicBezTo>
                  <a:pt x="91" y="118"/>
                  <a:pt x="98" y="126"/>
                  <a:pt x="98" y="134"/>
                </a:cubicBezTo>
                <a:cubicBezTo>
                  <a:pt x="98" y="143"/>
                  <a:pt x="91" y="150"/>
                  <a:pt x="83" y="150"/>
                </a:cubicBezTo>
                <a:cubicBezTo>
                  <a:pt x="74" y="150"/>
                  <a:pt x="67" y="143"/>
                  <a:pt x="67" y="134"/>
                </a:cubicBezTo>
                <a:cubicBezTo>
                  <a:pt x="67" y="126"/>
                  <a:pt x="74" y="118"/>
                  <a:pt x="83" y="118"/>
                </a:cubicBezTo>
                <a:close/>
                <a:moveTo>
                  <a:pt x="83" y="103"/>
                </a:moveTo>
                <a:cubicBezTo>
                  <a:pt x="83" y="103"/>
                  <a:pt x="83" y="103"/>
                  <a:pt x="83" y="103"/>
                </a:cubicBezTo>
                <a:cubicBezTo>
                  <a:pt x="91" y="103"/>
                  <a:pt x="98" y="96"/>
                  <a:pt x="98" y="87"/>
                </a:cubicBezTo>
                <a:cubicBezTo>
                  <a:pt x="98" y="40"/>
                  <a:pt x="98" y="40"/>
                  <a:pt x="98" y="40"/>
                </a:cubicBezTo>
                <a:cubicBezTo>
                  <a:pt x="98" y="31"/>
                  <a:pt x="91" y="24"/>
                  <a:pt x="83" y="24"/>
                </a:cubicBezTo>
                <a:cubicBezTo>
                  <a:pt x="83" y="24"/>
                  <a:pt x="83" y="24"/>
                  <a:pt x="83" y="24"/>
                </a:cubicBezTo>
                <a:cubicBezTo>
                  <a:pt x="74" y="24"/>
                  <a:pt x="67" y="31"/>
                  <a:pt x="67" y="40"/>
                </a:cubicBezTo>
                <a:cubicBezTo>
                  <a:pt x="67" y="87"/>
                  <a:pt x="67" y="87"/>
                  <a:pt x="67" y="87"/>
                </a:cubicBezTo>
                <a:cubicBezTo>
                  <a:pt x="67" y="96"/>
                  <a:pt x="74" y="103"/>
                  <a:pt x="83" y="10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8" name="Freeform 67">
            <a:extLst>
              <a:ext uri="{FF2B5EF4-FFF2-40B4-BE49-F238E27FC236}">
                <a16:creationId xmlns:a16="http://schemas.microsoft.com/office/drawing/2014/main" id="{EEEC7E2E-D4F3-4BC7-B3CC-70043F063B6B}"/>
              </a:ext>
            </a:extLst>
          </p:cNvPr>
          <p:cNvSpPr>
            <a:spLocks noEditPoints="1"/>
          </p:cNvSpPr>
          <p:nvPr/>
        </p:nvSpPr>
        <p:spPr bwMode="auto">
          <a:xfrm>
            <a:off x="5948928" y="4860293"/>
            <a:ext cx="181192" cy="191184"/>
          </a:xfrm>
          <a:custGeom>
            <a:avLst/>
            <a:gdLst>
              <a:gd name="T0" fmla="*/ 83 w 165"/>
              <a:gd name="T1" fmla="*/ 0 h 174"/>
              <a:gd name="T2" fmla="*/ 134 w 165"/>
              <a:gd name="T3" fmla="*/ 17 h 174"/>
              <a:gd name="T4" fmla="*/ 165 w 165"/>
              <a:gd name="T5" fmla="*/ 60 h 174"/>
              <a:gd name="T6" fmla="*/ 165 w 165"/>
              <a:gd name="T7" fmla="*/ 114 h 174"/>
              <a:gd name="T8" fmla="*/ 134 w 165"/>
              <a:gd name="T9" fmla="*/ 157 h 174"/>
              <a:gd name="T10" fmla="*/ 83 w 165"/>
              <a:gd name="T11" fmla="*/ 174 h 174"/>
              <a:gd name="T12" fmla="*/ 32 w 165"/>
              <a:gd name="T13" fmla="*/ 157 h 174"/>
              <a:gd name="T14" fmla="*/ 0 w 165"/>
              <a:gd name="T15" fmla="*/ 114 h 174"/>
              <a:gd name="T16" fmla="*/ 0 w 165"/>
              <a:gd name="T17" fmla="*/ 60 h 174"/>
              <a:gd name="T18" fmla="*/ 32 w 165"/>
              <a:gd name="T19" fmla="*/ 17 h 174"/>
              <a:gd name="T20" fmla="*/ 83 w 165"/>
              <a:gd name="T21" fmla="*/ 0 h 174"/>
              <a:gd name="T22" fmla="*/ 83 w 165"/>
              <a:gd name="T23" fmla="*/ 118 h 174"/>
              <a:gd name="T24" fmla="*/ 98 w 165"/>
              <a:gd name="T25" fmla="*/ 134 h 174"/>
              <a:gd name="T26" fmla="*/ 83 w 165"/>
              <a:gd name="T27" fmla="*/ 150 h 174"/>
              <a:gd name="T28" fmla="*/ 67 w 165"/>
              <a:gd name="T29" fmla="*/ 134 h 174"/>
              <a:gd name="T30" fmla="*/ 83 w 165"/>
              <a:gd name="T31" fmla="*/ 118 h 174"/>
              <a:gd name="T32" fmla="*/ 83 w 165"/>
              <a:gd name="T33" fmla="*/ 103 h 174"/>
              <a:gd name="T34" fmla="*/ 83 w 165"/>
              <a:gd name="T35" fmla="*/ 103 h 174"/>
              <a:gd name="T36" fmla="*/ 98 w 165"/>
              <a:gd name="T37" fmla="*/ 87 h 174"/>
              <a:gd name="T38" fmla="*/ 98 w 165"/>
              <a:gd name="T39" fmla="*/ 40 h 174"/>
              <a:gd name="T40" fmla="*/ 83 w 165"/>
              <a:gd name="T41" fmla="*/ 24 h 174"/>
              <a:gd name="T42" fmla="*/ 83 w 165"/>
              <a:gd name="T43" fmla="*/ 24 h 174"/>
              <a:gd name="T44" fmla="*/ 67 w 165"/>
              <a:gd name="T45" fmla="*/ 40 h 174"/>
              <a:gd name="T46" fmla="*/ 67 w 165"/>
              <a:gd name="T47" fmla="*/ 87 h 174"/>
              <a:gd name="T48" fmla="*/ 83 w 165"/>
              <a:gd name="T49" fmla="*/ 10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74">
                <a:moveTo>
                  <a:pt x="83" y="0"/>
                </a:moveTo>
                <a:cubicBezTo>
                  <a:pt x="104" y="16"/>
                  <a:pt x="108" y="17"/>
                  <a:pt x="134" y="17"/>
                </a:cubicBezTo>
                <a:cubicBezTo>
                  <a:pt x="141" y="42"/>
                  <a:pt x="144" y="45"/>
                  <a:pt x="165" y="60"/>
                </a:cubicBezTo>
                <a:cubicBezTo>
                  <a:pt x="157" y="85"/>
                  <a:pt x="157" y="89"/>
                  <a:pt x="165" y="114"/>
                </a:cubicBezTo>
                <a:cubicBezTo>
                  <a:pt x="144" y="129"/>
                  <a:pt x="142" y="132"/>
                  <a:pt x="134" y="157"/>
                </a:cubicBezTo>
                <a:cubicBezTo>
                  <a:pt x="108" y="157"/>
                  <a:pt x="104" y="158"/>
                  <a:pt x="83" y="174"/>
                </a:cubicBezTo>
                <a:cubicBezTo>
                  <a:pt x="62" y="158"/>
                  <a:pt x="58" y="157"/>
                  <a:pt x="32" y="157"/>
                </a:cubicBezTo>
                <a:cubicBezTo>
                  <a:pt x="24" y="132"/>
                  <a:pt x="22" y="129"/>
                  <a:pt x="0" y="114"/>
                </a:cubicBezTo>
                <a:cubicBezTo>
                  <a:pt x="9" y="89"/>
                  <a:pt x="9" y="85"/>
                  <a:pt x="0" y="60"/>
                </a:cubicBezTo>
                <a:cubicBezTo>
                  <a:pt x="22" y="45"/>
                  <a:pt x="24" y="42"/>
                  <a:pt x="32" y="17"/>
                </a:cubicBezTo>
                <a:cubicBezTo>
                  <a:pt x="58" y="17"/>
                  <a:pt x="62" y="16"/>
                  <a:pt x="83" y="0"/>
                </a:cubicBezTo>
                <a:close/>
                <a:moveTo>
                  <a:pt x="83" y="118"/>
                </a:moveTo>
                <a:cubicBezTo>
                  <a:pt x="91" y="118"/>
                  <a:pt x="98" y="126"/>
                  <a:pt x="98" y="134"/>
                </a:cubicBezTo>
                <a:cubicBezTo>
                  <a:pt x="98" y="143"/>
                  <a:pt x="91" y="150"/>
                  <a:pt x="83" y="150"/>
                </a:cubicBezTo>
                <a:cubicBezTo>
                  <a:pt x="74" y="150"/>
                  <a:pt x="67" y="143"/>
                  <a:pt x="67" y="134"/>
                </a:cubicBezTo>
                <a:cubicBezTo>
                  <a:pt x="67" y="126"/>
                  <a:pt x="74" y="118"/>
                  <a:pt x="83" y="118"/>
                </a:cubicBezTo>
                <a:close/>
                <a:moveTo>
                  <a:pt x="83" y="103"/>
                </a:moveTo>
                <a:cubicBezTo>
                  <a:pt x="83" y="103"/>
                  <a:pt x="83" y="103"/>
                  <a:pt x="83" y="103"/>
                </a:cubicBezTo>
                <a:cubicBezTo>
                  <a:pt x="91" y="103"/>
                  <a:pt x="98" y="96"/>
                  <a:pt x="98" y="87"/>
                </a:cubicBezTo>
                <a:cubicBezTo>
                  <a:pt x="98" y="40"/>
                  <a:pt x="98" y="40"/>
                  <a:pt x="98" y="40"/>
                </a:cubicBezTo>
                <a:cubicBezTo>
                  <a:pt x="98" y="31"/>
                  <a:pt x="91" y="24"/>
                  <a:pt x="83" y="24"/>
                </a:cubicBezTo>
                <a:cubicBezTo>
                  <a:pt x="83" y="24"/>
                  <a:pt x="83" y="24"/>
                  <a:pt x="83" y="24"/>
                </a:cubicBezTo>
                <a:cubicBezTo>
                  <a:pt x="74" y="24"/>
                  <a:pt x="67" y="31"/>
                  <a:pt x="67" y="40"/>
                </a:cubicBezTo>
                <a:cubicBezTo>
                  <a:pt x="67" y="87"/>
                  <a:pt x="67" y="87"/>
                  <a:pt x="67" y="87"/>
                </a:cubicBezTo>
                <a:cubicBezTo>
                  <a:pt x="67" y="96"/>
                  <a:pt x="74" y="103"/>
                  <a:pt x="83" y="10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9" name="Freeform 67">
            <a:extLst>
              <a:ext uri="{FF2B5EF4-FFF2-40B4-BE49-F238E27FC236}">
                <a16:creationId xmlns:a16="http://schemas.microsoft.com/office/drawing/2014/main" id="{36016E29-727D-470C-8522-8CAB969FACF8}"/>
              </a:ext>
            </a:extLst>
          </p:cNvPr>
          <p:cNvSpPr>
            <a:spLocks noEditPoints="1"/>
          </p:cNvSpPr>
          <p:nvPr/>
        </p:nvSpPr>
        <p:spPr bwMode="auto">
          <a:xfrm>
            <a:off x="6698095" y="5516997"/>
            <a:ext cx="181192" cy="191184"/>
          </a:xfrm>
          <a:custGeom>
            <a:avLst/>
            <a:gdLst>
              <a:gd name="T0" fmla="*/ 83 w 165"/>
              <a:gd name="T1" fmla="*/ 0 h 174"/>
              <a:gd name="T2" fmla="*/ 134 w 165"/>
              <a:gd name="T3" fmla="*/ 17 h 174"/>
              <a:gd name="T4" fmla="*/ 165 w 165"/>
              <a:gd name="T5" fmla="*/ 60 h 174"/>
              <a:gd name="T6" fmla="*/ 165 w 165"/>
              <a:gd name="T7" fmla="*/ 114 h 174"/>
              <a:gd name="T8" fmla="*/ 134 w 165"/>
              <a:gd name="T9" fmla="*/ 157 h 174"/>
              <a:gd name="T10" fmla="*/ 83 w 165"/>
              <a:gd name="T11" fmla="*/ 174 h 174"/>
              <a:gd name="T12" fmla="*/ 32 w 165"/>
              <a:gd name="T13" fmla="*/ 157 h 174"/>
              <a:gd name="T14" fmla="*/ 0 w 165"/>
              <a:gd name="T15" fmla="*/ 114 h 174"/>
              <a:gd name="T16" fmla="*/ 0 w 165"/>
              <a:gd name="T17" fmla="*/ 60 h 174"/>
              <a:gd name="T18" fmla="*/ 32 w 165"/>
              <a:gd name="T19" fmla="*/ 17 h 174"/>
              <a:gd name="T20" fmla="*/ 83 w 165"/>
              <a:gd name="T21" fmla="*/ 0 h 174"/>
              <a:gd name="T22" fmla="*/ 83 w 165"/>
              <a:gd name="T23" fmla="*/ 118 h 174"/>
              <a:gd name="T24" fmla="*/ 98 w 165"/>
              <a:gd name="T25" fmla="*/ 134 h 174"/>
              <a:gd name="T26" fmla="*/ 83 w 165"/>
              <a:gd name="T27" fmla="*/ 150 h 174"/>
              <a:gd name="T28" fmla="*/ 67 w 165"/>
              <a:gd name="T29" fmla="*/ 134 h 174"/>
              <a:gd name="T30" fmla="*/ 83 w 165"/>
              <a:gd name="T31" fmla="*/ 118 h 174"/>
              <a:gd name="T32" fmla="*/ 83 w 165"/>
              <a:gd name="T33" fmla="*/ 103 h 174"/>
              <a:gd name="T34" fmla="*/ 83 w 165"/>
              <a:gd name="T35" fmla="*/ 103 h 174"/>
              <a:gd name="T36" fmla="*/ 98 w 165"/>
              <a:gd name="T37" fmla="*/ 87 h 174"/>
              <a:gd name="T38" fmla="*/ 98 w 165"/>
              <a:gd name="T39" fmla="*/ 40 h 174"/>
              <a:gd name="T40" fmla="*/ 83 w 165"/>
              <a:gd name="T41" fmla="*/ 24 h 174"/>
              <a:gd name="T42" fmla="*/ 83 w 165"/>
              <a:gd name="T43" fmla="*/ 24 h 174"/>
              <a:gd name="T44" fmla="*/ 67 w 165"/>
              <a:gd name="T45" fmla="*/ 40 h 174"/>
              <a:gd name="T46" fmla="*/ 67 w 165"/>
              <a:gd name="T47" fmla="*/ 87 h 174"/>
              <a:gd name="T48" fmla="*/ 83 w 165"/>
              <a:gd name="T49" fmla="*/ 10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74">
                <a:moveTo>
                  <a:pt x="83" y="0"/>
                </a:moveTo>
                <a:cubicBezTo>
                  <a:pt x="104" y="16"/>
                  <a:pt x="108" y="17"/>
                  <a:pt x="134" y="17"/>
                </a:cubicBezTo>
                <a:cubicBezTo>
                  <a:pt x="141" y="42"/>
                  <a:pt x="144" y="45"/>
                  <a:pt x="165" y="60"/>
                </a:cubicBezTo>
                <a:cubicBezTo>
                  <a:pt x="157" y="85"/>
                  <a:pt x="157" y="89"/>
                  <a:pt x="165" y="114"/>
                </a:cubicBezTo>
                <a:cubicBezTo>
                  <a:pt x="144" y="129"/>
                  <a:pt x="142" y="132"/>
                  <a:pt x="134" y="157"/>
                </a:cubicBezTo>
                <a:cubicBezTo>
                  <a:pt x="108" y="157"/>
                  <a:pt x="104" y="158"/>
                  <a:pt x="83" y="174"/>
                </a:cubicBezTo>
                <a:cubicBezTo>
                  <a:pt x="62" y="158"/>
                  <a:pt x="58" y="157"/>
                  <a:pt x="32" y="157"/>
                </a:cubicBezTo>
                <a:cubicBezTo>
                  <a:pt x="24" y="132"/>
                  <a:pt x="22" y="129"/>
                  <a:pt x="0" y="114"/>
                </a:cubicBezTo>
                <a:cubicBezTo>
                  <a:pt x="9" y="89"/>
                  <a:pt x="9" y="85"/>
                  <a:pt x="0" y="60"/>
                </a:cubicBezTo>
                <a:cubicBezTo>
                  <a:pt x="22" y="45"/>
                  <a:pt x="24" y="42"/>
                  <a:pt x="32" y="17"/>
                </a:cubicBezTo>
                <a:cubicBezTo>
                  <a:pt x="58" y="17"/>
                  <a:pt x="62" y="16"/>
                  <a:pt x="83" y="0"/>
                </a:cubicBezTo>
                <a:close/>
                <a:moveTo>
                  <a:pt x="83" y="118"/>
                </a:moveTo>
                <a:cubicBezTo>
                  <a:pt x="91" y="118"/>
                  <a:pt x="98" y="126"/>
                  <a:pt x="98" y="134"/>
                </a:cubicBezTo>
                <a:cubicBezTo>
                  <a:pt x="98" y="143"/>
                  <a:pt x="91" y="150"/>
                  <a:pt x="83" y="150"/>
                </a:cubicBezTo>
                <a:cubicBezTo>
                  <a:pt x="74" y="150"/>
                  <a:pt x="67" y="143"/>
                  <a:pt x="67" y="134"/>
                </a:cubicBezTo>
                <a:cubicBezTo>
                  <a:pt x="67" y="126"/>
                  <a:pt x="74" y="118"/>
                  <a:pt x="83" y="118"/>
                </a:cubicBezTo>
                <a:close/>
                <a:moveTo>
                  <a:pt x="83" y="103"/>
                </a:moveTo>
                <a:cubicBezTo>
                  <a:pt x="83" y="103"/>
                  <a:pt x="83" y="103"/>
                  <a:pt x="83" y="103"/>
                </a:cubicBezTo>
                <a:cubicBezTo>
                  <a:pt x="91" y="103"/>
                  <a:pt x="98" y="96"/>
                  <a:pt x="98" y="87"/>
                </a:cubicBezTo>
                <a:cubicBezTo>
                  <a:pt x="98" y="40"/>
                  <a:pt x="98" y="40"/>
                  <a:pt x="98" y="40"/>
                </a:cubicBezTo>
                <a:cubicBezTo>
                  <a:pt x="98" y="31"/>
                  <a:pt x="91" y="24"/>
                  <a:pt x="83" y="24"/>
                </a:cubicBezTo>
                <a:cubicBezTo>
                  <a:pt x="83" y="24"/>
                  <a:pt x="83" y="24"/>
                  <a:pt x="83" y="24"/>
                </a:cubicBezTo>
                <a:cubicBezTo>
                  <a:pt x="74" y="24"/>
                  <a:pt x="67" y="31"/>
                  <a:pt x="67" y="40"/>
                </a:cubicBezTo>
                <a:cubicBezTo>
                  <a:pt x="67" y="87"/>
                  <a:pt x="67" y="87"/>
                  <a:pt x="67" y="87"/>
                </a:cubicBezTo>
                <a:cubicBezTo>
                  <a:pt x="67" y="96"/>
                  <a:pt x="74" y="103"/>
                  <a:pt x="83" y="10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0" name="Freeform 67">
            <a:extLst>
              <a:ext uri="{FF2B5EF4-FFF2-40B4-BE49-F238E27FC236}">
                <a16:creationId xmlns:a16="http://schemas.microsoft.com/office/drawing/2014/main" id="{21E8BC4A-5E14-4538-A92D-67D9D6758F5A}"/>
              </a:ext>
            </a:extLst>
          </p:cNvPr>
          <p:cNvSpPr>
            <a:spLocks noEditPoints="1"/>
          </p:cNvSpPr>
          <p:nvPr/>
        </p:nvSpPr>
        <p:spPr bwMode="auto">
          <a:xfrm>
            <a:off x="4405204" y="5735997"/>
            <a:ext cx="181192" cy="191184"/>
          </a:xfrm>
          <a:custGeom>
            <a:avLst/>
            <a:gdLst>
              <a:gd name="T0" fmla="*/ 83 w 165"/>
              <a:gd name="T1" fmla="*/ 0 h 174"/>
              <a:gd name="T2" fmla="*/ 134 w 165"/>
              <a:gd name="T3" fmla="*/ 17 h 174"/>
              <a:gd name="T4" fmla="*/ 165 w 165"/>
              <a:gd name="T5" fmla="*/ 60 h 174"/>
              <a:gd name="T6" fmla="*/ 165 w 165"/>
              <a:gd name="T7" fmla="*/ 114 h 174"/>
              <a:gd name="T8" fmla="*/ 134 w 165"/>
              <a:gd name="T9" fmla="*/ 157 h 174"/>
              <a:gd name="T10" fmla="*/ 83 w 165"/>
              <a:gd name="T11" fmla="*/ 174 h 174"/>
              <a:gd name="T12" fmla="*/ 32 w 165"/>
              <a:gd name="T13" fmla="*/ 157 h 174"/>
              <a:gd name="T14" fmla="*/ 0 w 165"/>
              <a:gd name="T15" fmla="*/ 114 h 174"/>
              <a:gd name="T16" fmla="*/ 0 w 165"/>
              <a:gd name="T17" fmla="*/ 60 h 174"/>
              <a:gd name="T18" fmla="*/ 32 w 165"/>
              <a:gd name="T19" fmla="*/ 17 h 174"/>
              <a:gd name="T20" fmla="*/ 83 w 165"/>
              <a:gd name="T21" fmla="*/ 0 h 174"/>
              <a:gd name="T22" fmla="*/ 83 w 165"/>
              <a:gd name="T23" fmla="*/ 118 h 174"/>
              <a:gd name="T24" fmla="*/ 98 w 165"/>
              <a:gd name="T25" fmla="*/ 134 h 174"/>
              <a:gd name="T26" fmla="*/ 83 w 165"/>
              <a:gd name="T27" fmla="*/ 150 h 174"/>
              <a:gd name="T28" fmla="*/ 67 w 165"/>
              <a:gd name="T29" fmla="*/ 134 h 174"/>
              <a:gd name="T30" fmla="*/ 83 w 165"/>
              <a:gd name="T31" fmla="*/ 118 h 174"/>
              <a:gd name="T32" fmla="*/ 83 w 165"/>
              <a:gd name="T33" fmla="*/ 103 h 174"/>
              <a:gd name="T34" fmla="*/ 83 w 165"/>
              <a:gd name="T35" fmla="*/ 103 h 174"/>
              <a:gd name="T36" fmla="*/ 98 w 165"/>
              <a:gd name="T37" fmla="*/ 87 h 174"/>
              <a:gd name="T38" fmla="*/ 98 w 165"/>
              <a:gd name="T39" fmla="*/ 40 h 174"/>
              <a:gd name="T40" fmla="*/ 83 w 165"/>
              <a:gd name="T41" fmla="*/ 24 h 174"/>
              <a:gd name="T42" fmla="*/ 83 w 165"/>
              <a:gd name="T43" fmla="*/ 24 h 174"/>
              <a:gd name="T44" fmla="*/ 67 w 165"/>
              <a:gd name="T45" fmla="*/ 40 h 174"/>
              <a:gd name="T46" fmla="*/ 67 w 165"/>
              <a:gd name="T47" fmla="*/ 87 h 174"/>
              <a:gd name="T48" fmla="*/ 83 w 165"/>
              <a:gd name="T49" fmla="*/ 10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74">
                <a:moveTo>
                  <a:pt x="83" y="0"/>
                </a:moveTo>
                <a:cubicBezTo>
                  <a:pt x="104" y="16"/>
                  <a:pt x="108" y="17"/>
                  <a:pt x="134" y="17"/>
                </a:cubicBezTo>
                <a:cubicBezTo>
                  <a:pt x="141" y="42"/>
                  <a:pt x="144" y="45"/>
                  <a:pt x="165" y="60"/>
                </a:cubicBezTo>
                <a:cubicBezTo>
                  <a:pt x="157" y="85"/>
                  <a:pt x="157" y="89"/>
                  <a:pt x="165" y="114"/>
                </a:cubicBezTo>
                <a:cubicBezTo>
                  <a:pt x="144" y="129"/>
                  <a:pt x="142" y="132"/>
                  <a:pt x="134" y="157"/>
                </a:cubicBezTo>
                <a:cubicBezTo>
                  <a:pt x="108" y="157"/>
                  <a:pt x="104" y="158"/>
                  <a:pt x="83" y="174"/>
                </a:cubicBezTo>
                <a:cubicBezTo>
                  <a:pt x="62" y="158"/>
                  <a:pt x="58" y="157"/>
                  <a:pt x="32" y="157"/>
                </a:cubicBezTo>
                <a:cubicBezTo>
                  <a:pt x="24" y="132"/>
                  <a:pt x="22" y="129"/>
                  <a:pt x="0" y="114"/>
                </a:cubicBezTo>
                <a:cubicBezTo>
                  <a:pt x="9" y="89"/>
                  <a:pt x="9" y="85"/>
                  <a:pt x="0" y="60"/>
                </a:cubicBezTo>
                <a:cubicBezTo>
                  <a:pt x="22" y="45"/>
                  <a:pt x="24" y="42"/>
                  <a:pt x="32" y="17"/>
                </a:cubicBezTo>
                <a:cubicBezTo>
                  <a:pt x="58" y="17"/>
                  <a:pt x="62" y="16"/>
                  <a:pt x="83" y="0"/>
                </a:cubicBezTo>
                <a:close/>
                <a:moveTo>
                  <a:pt x="83" y="118"/>
                </a:moveTo>
                <a:cubicBezTo>
                  <a:pt x="91" y="118"/>
                  <a:pt x="98" y="126"/>
                  <a:pt x="98" y="134"/>
                </a:cubicBezTo>
                <a:cubicBezTo>
                  <a:pt x="98" y="143"/>
                  <a:pt x="91" y="150"/>
                  <a:pt x="83" y="150"/>
                </a:cubicBezTo>
                <a:cubicBezTo>
                  <a:pt x="74" y="150"/>
                  <a:pt x="67" y="143"/>
                  <a:pt x="67" y="134"/>
                </a:cubicBezTo>
                <a:cubicBezTo>
                  <a:pt x="67" y="126"/>
                  <a:pt x="74" y="118"/>
                  <a:pt x="83" y="118"/>
                </a:cubicBezTo>
                <a:close/>
                <a:moveTo>
                  <a:pt x="83" y="103"/>
                </a:moveTo>
                <a:cubicBezTo>
                  <a:pt x="83" y="103"/>
                  <a:pt x="83" y="103"/>
                  <a:pt x="83" y="103"/>
                </a:cubicBezTo>
                <a:cubicBezTo>
                  <a:pt x="91" y="103"/>
                  <a:pt x="98" y="96"/>
                  <a:pt x="98" y="87"/>
                </a:cubicBezTo>
                <a:cubicBezTo>
                  <a:pt x="98" y="40"/>
                  <a:pt x="98" y="40"/>
                  <a:pt x="98" y="40"/>
                </a:cubicBezTo>
                <a:cubicBezTo>
                  <a:pt x="98" y="31"/>
                  <a:pt x="91" y="24"/>
                  <a:pt x="83" y="24"/>
                </a:cubicBezTo>
                <a:cubicBezTo>
                  <a:pt x="83" y="24"/>
                  <a:pt x="83" y="24"/>
                  <a:pt x="83" y="24"/>
                </a:cubicBezTo>
                <a:cubicBezTo>
                  <a:pt x="74" y="24"/>
                  <a:pt x="67" y="31"/>
                  <a:pt x="67" y="40"/>
                </a:cubicBezTo>
                <a:cubicBezTo>
                  <a:pt x="67" y="87"/>
                  <a:pt x="67" y="87"/>
                  <a:pt x="67" y="87"/>
                </a:cubicBezTo>
                <a:cubicBezTo>
                  <a:pt x="67" y="96"/>
                  <a:pt x="74" y="103"/>
                  <a:pt x="83" y="10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1" name="Freeform 67">
            <a:extLst>
              <a:ext uri="{FF2B5EF4-FFF2-40B4-BE49-F238E27FC236}">
                <a16:creationId xmlns:a16="http://schemas.microsoft.com/office/drawing/2014/main" id="{A81A592F-F5D9-4795-BF44-08D769BD08D7}"/>
              </a:ext>
            </a:extLst>
          </p:cNvPr>
          <p:cNvSpPr>
            <a:spLocks noEditPoints="1"/>
          </p:cNvSpPr>
          <p:nvPr/>
        </p:nvSpPr>
        <p:spPr bwMode="auto">
          <a:xfrm>
            <a:off x="7286625" y="4158056"/>
            <a:ext cx="181192" cy="191184"/>
          </a:xfrm>
          <a:custGeom>
            <a:avLst/>
            <a:gdLst>
              <a:gd name="T0" fmla="*/ 83 w 165"/>
              <a:gd name="T1" fmla="*/ 0 h 174"/>
              <a:gd name="T2" fmla="*/ 134 w 165"/>
              <a:gd name="T3" fmla="*/ 17 h 174"/>
              <a:gd name="T4" fmla="*/ 165 w 165"/>
              <a:gd name="T5" fmla="*/ 60 h 174"/>
              <a:gd name="T6" fmla="*/ 165 w 165"/>
              <a:gd name="T7" fmla="*/ 114 h 174"/>
              <a:gd name="T8" fmla="*/ 134 w 165"/>
              <a:gd name="T9" fmla="*/ 157 h 174"/>
              <a:gd name="T10" fmla="*/ 83 w 165"/>
              <a:gd name="T11" fmla="*/ 174 h 174"/>
              <a:gd name="T12" fmla="*/ 32 w 165"/>
              <a:gd name="T13" fmla="*/ 157 h 174"/>
              <a:gd name="T14" fmla="*/ 0 w 165"/>
              <a:gd name="T15" fmla="*/ 114 h 174"/>
              <a:gd name="T16" fmla="*/ 0 w 165"/>
              <a:gd name="T17" fmla="*/ 60 h 174"/>
              <a:gd name="T18" fmla="*/ 32 w 165"/>
              <a:gd name="T19" fmla="*/ 17 h 174"/>
              <a:gd name="T20" fmla="*/ 83 w 165"/>
              <a:gd name="T21" fmla="*/ 0 h 174"/>
              <a:gd name="T22" fmla="*/ 83 w 165"/>
              <a:gd name="T23" fmla="*/ 118 h 174"/>
              <a:gd name="T24" fmla="*/ 98 w 165"/>
              <a:gd name="T25" fmla="*/ 134 h 174"/>
              <a:gd name="T26" fmla="*/ 83 w 165"/>
              <a:gd name="T27" fmla="*/ 150 h 174"/>
              <a:gd name="T28" fmla="*/ 67 w 165"/>
              <a:gd name="T29" fmla="*/ 134 h 174"/>
              <a:gd name="T30" fmla="*/ 83 w 165"/>
              <a:gd name="T31" fmla="*/ 118 h 174"/>
              <a:gd name="T32" fmla="*/ 83 w 165"/>
              <a:gd name="T33" fmla="*/ 103 h 174"/>
              <a:gd name="T34" fmla="*/ 83 w 165"/>
              <a:gd name="T35" fmla="*/ 103 h 174"/>
              <a:gd name="T36" fmla="*/ 98 w 165"/>
              <a:gd name="T37" fmla="*/ 87 h 174"/>
              <a:gd name="T38" fmla="*/ 98 w 165"/>
              <a:gd name="T39" fmla="*/ 40 h 174"/>
              <a:gd name="T40" fmla="*/ 83 w 165"/>
              <a:gd name="T41" fmla="*/ 24 h 174"/>
              <a:gd name="T42" fmla="*/ 83 w 165"/>
              <a:gd name="T43" fmla="*/ 24 h 174"/>
              <a:gd name="T44" fmla="*/ 67 w 165"/>
              <a:gd name="T45" fmla="*/ 40 h 174"/>
              <a:gd name="T46" fmla="*/ 67 w 165"/>
              <a:gd name="T47" fmla="*/ 87 h 174"/>
              <a:gd name="T48" fmla="*/ 83 w 165"/>
              <a:gd name="T49" fmla="*/ 10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74">
                <a:moveTo>
                  <a:pt x="83" y="0"/>
                </a:moveTo>
                <a:cubicBezTo>
                  <a:pt x="104" y="16"/>
                  <a:pt x="108" y="17"/>
                  <a:pt x="134" y="17"/>
                </a:cubicBezTo>
                <a:cubicBezTo>
                  <a:pt x="141" y="42"/>
                  <a:pt x="144" y="45"/>
                  <a:pt x="165" y="60"/>
                </a:cubicBezTo>
                <a:cubicBezTo>
                  <a:pt x="157" y="85"/>
                  <a:pt x="157" y="89"/>
                  <a:pt x="165" y="114"/>
                </a:cubicBezTo>
                <a:cubicBezTo>
                  <a:pt x="144" y="129"/>
                  <a:pt x="142" y="132"/>
                  <a:pt x="134" y="157"/>
                </a:cubicBezTo>
                <a:cubicBezTo>
                  <a:pt x="108" y="157"/>
                  <a:pt x="104" y="158"/>
                  <a:pt x="83" y="174"/>
                </a:cubicBezTo>
                <a:cubicBezTo>
                  <a:pt x="62" y="158"/>
                  <a:pt x="58" y="157"/>
                  <a:pt x="32" y="157"/>
                </a:cubicBezTo>
                <a:cubicBezTo>
                  <a:pt x="24" y="132"/>
                  <a:pt x="22" y="129"/>
                  <a:pt x="0" y="114"/>
                </a:cubicBezTo>
                <a:cubicBezTo>
                  <a:pt x="9" y="89"/>
                  <a:pt x="9" y="85"/>
                  <a:pt x="0" y="60"/>
                </a:cubicBezTo>
                <a:cubicBezTo>
                  <a:pt x="22" y="45"/>
                  <a:pt x="24" y="42"/>
                  <a:pt x="32" y="17"/>
                </a:cubicBezTo>
                <a:cubicBezTo>
                  <a:pt x="58" y="17"/>
                  <a:pt x="62" y="16"/>
                  <a:pt x="83" y="0"/>
                </a:cubicBezTo>
                <a:close/>
                <a:moveTo>
                  <a:pt x="83" y="118"/>
                </a:moveTo>
                <a:cubicBezTo>
                  <a:pt x="91" y="118"/>
                  <a:pt x="98" y="126"/>
                  <a:pt x="98" y="134"/>
                </a:cubicBezTo>
                <a:cubicBezTo>
                  <a:pt x="98" y="143"/>
                  <a:pt x="91" y="150"/>
                  <a:pt x="83" y="150"/>
                </a:cubicBezTo>
                <a:cubicBezTo>
                  <a:pt x="74" y="150"/>
                  <a:pt x="67" y="143"/>
                  <a:pt x="67" y="134"/>
                </a:cubicBezTo>
                <a:cubicBezTo>
                  <a:pt x="67" y="126"/>
                  <a:pt x="74" y="118"/>
                  <a:pt x="83" y="118"/>
                </a:cubicBezTo>
                <a:close/>
                <a:moveTo>
                  <a:pt x="83" y="103"/>
                </a:moveTo>
                <a:cubicBezTo>
                  <a:pt x="83" y="103"/>
                  <a:pt x="83" y="103"/>
                  <a:pt x="83" y="103"/>
                </a:cubicBezTo>
                <a:cubicBezTo>
                  <a:pt x="91" y="103"/>
                  <a:pt x="98" y="96"/>
                  <a:pt x="98" y="87"/>
                </a:cubicBezTo>
                <a:cubicBezTo>
                  <a:pt x="98" y="40"/>
                  <a:pt x="98" y="40"/>
                  <a:pt x="98" y="40"/>
                </a:cubicBezTo>
                <a:cubicBezTo>
                  <a:pt x="98" y="31"/>
                  <a:pt x="91" y="24"/>
                  <a:pt x="83" y="24"/>
                </a:cubicBezTo>
                <a:cubicBezTo>
                  <a:pt x="83" y="24"/>
                  <a:pt x="83" y="24"/>
                  <a:pt x="83" y="24"/>
                </a:cubicBezTo>
                <a:cubicBezTo>
                  <a:pt x="74" y="24"/>
                  <a:pt x="67" y="31"/>
                  <a:pt x="67" y="40"/>
                </a:cubicBezTo>
                <a:cubicBezTo>
                  <a:pt x="67" y="87"/>
                  <a:pt x="67" y="87"/>
                  <a:pt x="67" y="87"/>
                </a:cubicBezTo>
                <a:cubicBezTo>
                  <a:pt x="67" y="96"/>
                  <a:pt x="74" y="103"/>
                  <a:pt x="83" y="10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366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2354" y="294640"/>
            <a:ext cx="3528060" cy="151323"/>
          </a:xfrm>
          <a:prstGeom prst="rect">
            <a:avLst/>
          </a:prstGeom>
        </p:spPr>
        <p:txBody>
          <a:bodyPr vert="horz" wrap="square" lIns="0" tIns="12700" rIns="0" bIns="0" rtlCol="0">
            <a:spAutoFit/>
          </a:bodyPr>
          <a:lstStyle/>
          <a:p>
            <a:pPr marL="12700">
              <a:lnSpc>
                <a:spcPct val="100000"/>
              </a:lnSpc>
              <a:spcBef>
                <a:spcPts val="100"/>
              </a:spcBef>
            </a:pPr>
            <a:r>
              <a:rPr sz="900" b="1" dirty="0">
                <a:solidFill>
                  <a:srgbClr val="A6A6A6"/>
                </a:solidFill>
                <a:latin typeface="Arial" panose="020B0604020202020204" pitchFamily="34" charset="0"/>
                <a:cs typeface="Arial" panose="020B0604020202020204" pitchFamily="34" charset="0"/>
              </a:rPr>
              <a:t>Khalifa </a:t>
            </a:r>
            <a:r>
              <a:rPr sz="900" b="1" spc="-10" dirty="0">
                <a:solidFill>
                  <a:srgbClr val="A6A6A6"/>
                </a:solidFill>
                <a:latin typeface="Arial" panose="020B0604020202020204" pitchFamily="34" charset="0"/>
                <a:cs typeface="Arial" panose="020B0604020202020204" pitchFamily="34" charset="0"/>
              </a:rPr>
              <a:t>University </a:t>
            </a:r>
            <a:r>
              <a:rPr sz="900" b="1" dirty="0">
                <a:solidFill>
                  <a:srgbClr val="A6A6A6"/>
                </a:solidFill>
                <a:latin typeface="Arial" panose="020B0604020202020204" pitchFamily="34" charset="0"/>
                <a:cs typeface="Arial" panose="020B0604020202020204" pitchFamily="34" charset="0"/>
              </a:rPr>
              <a:t>– </a:t>
            </a:r>
            <a:r>
              <a:rPr sz="900" spc="-5" dirty="0">
                <a:solidFill>
                  <a:srgbClr val="A6A6A6"/>
                </a:solidFill>
                <a:latin typeface="Arial" panose="020B0604020202020204" pitchFamily="34" charset="0"/>
                <a:cs typeface="Arial" panose="020B0604020202020204" pitchFamily="34" charset="0"/>
              </a:rPr>
              <a:t>Continuous Auditing </a:t>
            </a:r>
            <a:r>
              <a:rPr sz="900" spc="-10" dirty="0">
                <a:solidFill>
                  <a:srgbClr val="A6A6A6"/>
                </a:solidFill>
                <a:latin typeface="Arial" panose="020B0604020202020204" pitchFamily="34" charset="0"/>
                <a:cs typeface="Arial" panose="020B0604020202020204" pitchFamily="34" charset="0"/>
              </a:rPr>
              <a:t>and </a:t>
            </a:r>
            <a:r>
              <a:rPr sz="900" spc="-5" dirty="0">
                <a:solidFill>
                  <a:srgbClr val="A6A6A6"/>
                </a:solidFill>
                <a:latin typeface="Arial" panose="020B0604020202020204" pitchFamily="34" charset="0"/>
                <a:cs typeface="Arial" panose="020B0604020202020204" pitchFamily="34" charset="0"/>
              </a:rPr>
              <a:t>Continuous</a:t>
            </a:r>
            <a:r>
              <a:rPr sz="900" dirty="0">
                <a:solidFill>
                  <a:srgbClr val="A6A6A6"/>
                </a:solidFill>
                <a:latin typeface="Arial" panose="020B0604020202020204" pitchFamily="34" charset="0"/>
                <a:cs typeface="Arial" panose="020B0604020202020204" pitchFamily="34" charset="0"/>
              </a:rPr>
              <a:t> </a:t>
            </a:r>
            <a:r>
              <a:rPr sz="900" spc="-5" dirty="0">
                <a:solidFill>
                  <a:srgbClr val="A6A6A6"/>
                </a:solidFill>
                <a:latin typeface="Arial" panose="020B0604020202020204" pitchFamily="34" charset="0"/>
                <a:cs typeface="Arial" panose="020B0604020202020204" pitchFamily="34" charset="0"/>
              </a:rPr>
              <a:t>Monitoring</a:t>
            </a:r>
            <a:endParaRPr sz="900">
              <a:latin typeface="Arial" panose="020B0604020202020204" pitchFamily="34" charset="0"/>
              <a:cs typeface="Arial" panose="020B0604020202020204" pitchFamily="34" charset="0"/>
            </a:endParaRPr>
          </a:p>
        </p:txBody>
      </p:sp>
      <p:sp>
        <p:nvSpPr>
          <p:cNvPr id="614" name="object 30">
            <a:extLst>
              <a:ext uri="{FF2B5EF4-FFF2-40B4-BE49-F238E27FC236}">
                <a16:creationId xmlns:a16="http://schemas.microsoft.com/office/drawing/2014/main" id="{5E2C5680-AB3A-4127-9F8B-3DEAEA5173F0}"/>
              </a:ext>
            </a:extLst>
          </p:cNvPr>
          <p:cNvSpPr txBox="1">
            <a:spLocks noGrp="1"/>
          </p:cNvSpPr>
          <p:nvPr>
            <p:ph type="title"/>
          </p:nvPr>
        </p:nvSpPr>
        <p:spPr>
          <a:xfrm>
            <a:off x="292354" y="344216"/>
            <a:ext cx="14037310" cy="637354"/>
          </a:xfrm>
          <a:prstGeom prst="rect">
            <a:avLst/>
          </a:prstGeom>
        </p:spPr>
        <p:txBody>
          <a:bodyPr vert="horz" wrap="square" lIns="0" tIns="204470" rIns="0" bIns="0" rtlCol="0">
            <a:spAutoFit/>
          </a:bodyPr>
          <a:lstStyle/>
          <a:p>
            <a:pPr marL="12700">
              <a:lnSpc>
                <a:spcPct val="100000"/>
              </a:lnSpc>
              <a:spcBef>
                <a:spcPts val="1610"/>
              </a:spcBef>
            </a:pPr>
            <a:r>
              <a:rPr lang="en-US" sz="2800" spc="-10" dirty="0">
                <a:latin typeface="Arial" panose="020B0604020202020204" pitchFamily="34" charset="0"/>
                <a:cs typeface="Arial" panose="020B0604020202020204" pitchFamily="34" charset="0"/>
              </a:rPr>
              <a:t>Way Forward for CACM</a:t>
            </a:r>
            <a:endParaRPr sz="2800" spc="-5" dirty="0">
              <a:latin typeface="Arial" panose="020B0604020202020204" pitchFamily="34" charset="0"/>
              <a:cs typeface="Arial" panose="020B0604020202020204" pitchFamily="34" charset="0"/>
            </a:endParaRPr>
          </a:p>
        </p:txBody>
      </p:sp>
      <p:sp>
        <p:nvSpPr>
          <p:cNvPr id="111" name="TextBox 110">
            <a:extLst>
              <a:ext uri="{FF2B5EF4-FFF2-40B4-BE49-F238E27FC236}">
                <a16:creationId xmlns:a16="http://schemas.microsoft.com/office/drawing/2014/main" id="{0F46B207-49F7-44FE-BC8E-73377158820F}"/>
              </a:ext>
            </a:extLst>
          </p:cNvPr>
          <p:cNvSpPr txBox="1"/>
          <p:nvPr/>
        </p:nvSpPr>
        <p:spPr>
          <a:xfrm>
            <a:off x="304800" y="1163585"/>
            <a:ext cx="14074141" cy="310733"/>
          </a:xfrm>
          <a:prstGeom prst="rect">
            <a:avLst/>
          </a:prstGeom>
          <a:noFill/>
        </p:spPr>
        <p:txBody>
          <a:bodyPr wrap="square" lIns="54610" tIns="54610" rIns="54610" bIns="54610" rtlCol="0">
            <a:noAutofit/>
          </a:bodyPr>
          <a:lstStyle/>
          <a:p>
            <a:pPr algn="just" defTabSz="1067288">
              <a:spcAft>
                <a:spcPts val="600"/>
              </a:spcAft>
            </a:pPr>
            <a:r>
              <a:rPr lang="en-US" sz="1200" dirty="0">
                <a:latin typeface="Arial" panose="020B0604020202020204" pitchFamily="34" charset="0"/>
                <a:cs typeface="Arial" panose="020B0604020202020204" pitchFamily="34" charset="0"/>
              </a:rPr>
              <a:t>Below are the key focus areas for CACM in the journey ahead:</a:t>
            </a:r>
          </a:p>
        </p:txBody>
      </p:sp>
      <p:sp>
        <p:nvSpPr>
          <p:cNvPr id="3" name="Oval 2">
            <a:extLst>
              <a:ext uri="{FF2B5EF4-FFF2-40B4-BE49-F238E27FC236}">
                <a16:creationId xmlns:a16="http://schemas.microsoft.com/office/drawing/2014/main" id="{E8ABDA00-D156-4361-92B1-6FCD019B46C8}"/>
              </a:ext>
            </a:extLst>
          </p:cNvPr>
          <p:cNvSpPr/>
          <p:nvPr/>
        </p:nvSpPr>
        <p:spPr>
          <a:xfrm>
            <a:off x="1066800" y="1887974"/>
            <a:ext cx="1371600" cy="1371600"/>
          </a:xfrm>
          <a:prstGeom prst="ellips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5" name="Oval 44">
            <a:extLst>
              <a:ext uri="{FF2B5EF4-FFF2-40B4-BE49-F238E27FC236}">
                <a16:creationId xmlns:a16="http://schemas.microsoft.com/office/drawing/2014/main" id="{49207F1B-28CD-4BFC-9003-2FF02C11DBCB}"/>
              </a:ext>
            </a:extLst>
          </p:cNvPr>
          <p:cNvSpPr/>
          <p:nvPr/>
        </p:nvSpPr>
        <p:spPr>
          <a:xfrm>
            <a:off x="3810000" y="1887974"/>
            <a:ext cx="1371600" cy="1371600"/>
          </a:xfrm>
          <a:prstGeom prst="ellipse">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9F949EDC-C1FC-481B-95E2-AFE47A4071DD}"/>
              </a:ext>
            </a:extLst>
          </p:cNvPr>
          <p:cNvSpPr/>
          <p:nvPr/>
        </p:nvSpPr>
        <p:spPr>
          <a:xfrm>
            <a:off x="6553200" y="1887974"/>
            <a:ext cx="1371600" cy="1371600"/>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345D951-F6EF-42A2-94A9-33DB3B8D55B9}"/>
              </a:ext>
            </a:extLst>
          </p:cNvPr>
          <p:cNvSpPr/>
          <p:nvPr/>
        </p:nvSpPr>
        <p:spPr>
          <a:xfrm>
            <a:off x="9296400" y="1887974"/>
            <a:ext cx="1371600" cy="1371600"/>
          </a:xfrm>
          <a:prstGeom prst="ellipse">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9" name="Oval 48">
            <a:extLst>
              <a:ext uri="{FF2B5EF4-FFF2-40B4-BE49-F238E27FC236}">
                <a16:creationId xmlns:a16="http://schemas.microsoft.com/office/drawing/2014/main" id="{6B914E31-133F-4581-AAF9-DBD851B5D1B9}"/>
              </a:ext>
            </a:extLst>
          </p:cNvPr>
          <p:cNvSpPr/>
          <p:nvPr/>
        </p:nvSpPr>
        <p:spPr>
          <a:xfrm>
            <a:off x="12039600" y="1887974"/>
            <a:ext cx="1371600" cy="1371600"/>
          </a:xfrm>
          <a:prstGeom prst="ellipse">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829B0F1-D148-4513-84B9-D419AFE2041F}"/>
              </a:ext>
            </a:extLst>
          </p:cNvPr>
          <p:cNvSpPr txBox="1"/>
          <p:nvPr/>
        </p:nvSpPr>
        <p:spPr>
          <a:xfrm>
            <a:off x="723900" y="3379219"/>
            <a:ext cx="2057400" cy="461665"/>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Embed Artificial Intelligence</a:t>
            </a:r>
          </a:p>
        </p:txBody>
      </p:sp>
      <p:sp>
        <p:nvSpPr>
          <p:cNvPr id="51" name="TextBox 50">
            <a:extLst>
              <a:ext uri="{FF2B5EF4-FFF2-40B4-BE49-F238E27FC236}">
                <a16:creationId xmlns:a16="http://schemas.microsoft.com/office/drawing/2014/main" id="{0B3065C8-D903-481F-BA60-78A3BA06F547}"/>
              </a:ext>
            </a:extLst>
          </p:cNvPr>
          <p:cNvSpPr txBox="1"/>
          <p:nvPr/>
        </p:nvSpPr>
        <p:spPr>
          <a:xfrm>
            <a:off x="3467100" y="3445323"/>
            <a:ext cx="2057400"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Governance</a:t>
            </a:r>
          </a:p>
        </p:txBody>
      </p:sp>
      <p:sp>
        <p:nvSpPr>
          <p:cNvPr id="52" name="TextBox 51">
            <a:extLst>
              <a:ext uri="{FF2B5EF4-FFF2-40B4-BE49-F238E27FC236}">
                <a16:creationId xmlns:a16="http://schemas.microsoft.com/office/drawing/2014/main" id="{C431A6D2-5645-4326-B6A2-BDA25180BB8F}"/>
              </a:ext>
            </a:extLst>
          </p:cNvPr>
          <p:cNvSpPr txBox="1"/>
          <p:nvPr/>
        </p:nvSpPr>
        <p:spPr>
          <a:xfrm>
            <a:off x="6210300" y="3445323"/>
            <a:ext cx="2057400"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Regulatory Compliance</a:t>
            </a:r>
          </a:p>
        </p:txBody>
      </p:sp>
      <p:sp>
        <p:nvSpPr>
          <p:cNvPr id="53" name="TextBox 52">
            <a:extLst>
              <a:ext uri="{FF2B5EF4-FFF2-40B4-BE49-F238E27FC236}">
                <a16:creationId xmlns:a16="http://schemas.microsoft.com/office/drawing/2014/main" id="{F8A24123-5454-4203-B085-BFDFA5D342BE}"/>
              </a:ext>
            </a:extLst>
          </p:cNvPr>
          <p:cNvSpPr txBox="1"/>
          <p:nvPr/>
        </p:nvSpPr>
        <p:spPr>
          <a:xfrm>
            <a:off x="8953500" y="3445323"/>
            <a:ext cx="2057400"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Digitalization</a:t>
            </a:r>
          </a:p>
        </p:txBody>
      </p:sp>
      <p:sp>
        <p:nvSpPr>
          <p:cNvPr id="56" name="TextBox 55">
            <a:extLst>
              <a:ext uri="{FF2B5EF4-FFF2-40B4-BE49-F238E27FC236}">
                <a16:creationId xmlns:a16="http://schemas.microsoft.com/office/drawing/2014/main" id="{8B86940E-A843-4E20-B351-0A523D8EFE31}"/>
              </a:ext>
            </a:extLst>
          </p:cNvPr>
          <p:cNvSpPr txBox="1"/>
          <p:nvPr/>
        </p:nvSpPr>
        <p:spPr>
          <a:xfrm>
            <a:off x="11696700" y="3445323"/>
            <a:ext cx="2057400"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Support Functions</a:t>
            </a:r>
          </a:p>
        </p:txBody>
      </p:sp>
      <p:cxnSp>
        <p:nvCxnSpPr>
          <p:cNvPr id="8" name="Straight Connector 7">
            <a:extLst>
              <a:ext uri="{FF2B5EF4-FFF2-40B4-BE49-F238E27FC236}">
                <a16:creationId xmlns:a16="http://schemas.microsoft.com/office/drawing/2014/main" id="{799D3C7D-E2B5-4C2C-8770-109C6FC45A58}"/>
              </a:ext>
            </a:extLst>
          </p:cNvPr>
          <p:cNvCxnSpPr/>
          <p:nvPr/>
        </p:nvCxnSpPr>
        <p:spPr>
          <a:xfrm>
            <a:off x="1257300" y="3886200"/>
            <a:ext cx="990600" cy="0"/>
          </a:xfrm>
          <a:prstGeom prst="line">
            <a:avLst/>
          </a:prstGeom>
          <a:ln>
            <a:solidFill>
              <a:srgbClr val="00338D"/>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DF1B90E-2CDB-4C8B-8D50-4B62B3FE406C}"/>
              </a:ext>
            </a:extLst>
          </p:cNvPr>
          <p:cNvCxnSpPr/>
          <p:nvPr/>
        </p:nvCxnSpPr>
        <p:spPr>
          <a:xfrm>
            <a:off x="4000500" y="3886200"/>
            <a:ext cx="990600" cy="0"/>
          </a:xfrm>
          <a:prstGeom prst="line">
            <a:avLst/>
          </a:prstGeom>
          <a:ln>
            <a:solidFill>
              <a:srgbClr val="005EB8"/>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4971AFA-BA35-48F9-9A03-EA1FF41F727A}"/>
              </a:ext>
            </a:extLst>
          </p:cNvPr>
          <p:cNvCxnSpPr/>
          <p:nvPr/>
        </p:nvCxnSpPr>
        <p:spPr>
          <a:xfrm>
            <a:off x="6749900" y="3886200"/>
            <a:ext cx="990600" cy="0"/>
          </a:xfrm>
          <a:prstGeom prst="line">
            <a:avLst/>
          </a:prstGeom>
          <a:ln>
            <a:solidFill>
              <a:srgbClr val="0091DA"/>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5F2FEC8-BDD4-435E-A593-AA6BF1D02F86}"/>
              </a:ext>
            </a:extLst>
          </p:cNvPr>
          <p:cNvCxnSpPr/>
          <p:nvPr/>
        </p:nvCxnSpPr>
        <p:spPr>
          <a:xfrm>
            <a:off x="9486900" y="3886200"/>
            <a:ext cx="990600" cy="0"/>
          </a:xfrm>
          <a:prstGeom prst="line">
            <a:avLst/>
          </a:prstGeom>
          <a:ln>
            <a:solidFill>
              <a:srgbClr val="483698"/>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EBC64B6-D5C9-4215-A4C4-C1E85005FBF0}"/>
              </a:ext>
            </a:extLst>
          </p:cNvPr>
          <p:cNvCxnSpPr/>
          <p:nvPr/>
        </p:nvCxnSpPr>
        <p:spPr>
          <a:xfrm>
            <a:off x="12268200" y="3886200"/>
            <a:ext cx="990600" cy="0"/>
          </a:xfrm>
          <a:prstGeom prst="line">
            <a:avLst/>
          </a:prstGeom>
          <a:ln>
            <a:solidFill>
              <a:srgbClr val="470A68"/>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67A1B03-73E9-4338-869B-8B3365822998}"/>
              </a:ext>
            </a:extLst>
          </p:cNvPr>
          <p:cNvSpPr txBox="1"/>
          <p:nvPr/>
        </p:nvSpPr>
        <p:spPr>
          <a:xfrm>
            <a:off x="609600" y="3897679"/>
            <a:ext cx="2324100" cy="1538883"/>
          </a:xfrm>
          <a:prstGeom prst="rect">
            <a:avLst/>
          </a:prstGeom>
          <a:noFill/>
        </p:spPr>
        <p:txBody>
          <a:bodyPr wrap="square" rtlCol="0">
            <a:spAutoFit/>
          </a:bodyPr>
          <a:lstStyle/>
          <a:p>
            <a:pPr marL="171450" indent="-171450" algn="just">
              <a:spcAft>
                <a:spcPts val="600"/>
              </a:spcAft>
              <a:buFont typeface="Arial" panose="020B0604020202020204" pitchFamily="34" charset="0"/>
              <a:buChar char="•"/>
            </a:pPr>
            <a:r>
              <a:rPr lang="en-US" sz="1050" dirty="0">
                <a:latin typeface="Arial" panose="020B0604020202020204" pitchFamily="34" charset="0"/>
                <a:cs typeface="Arial" panose="020B0604020202020204" pitchFamily="34" charset="0"/>
              </a:rPr>
              <a:t>Introduce Natural Language Processing (NLP)</a:t>
            </a:r>
          </a:p>
          <a:p>
            <a:pPr marL="171450" indent="-171450" algn="just">
              <a:spcAft>
                <a:spcPts val="600"/>
              </a:spcAft>
              <a:buFont typeface="Arial" panose="020B0604020202020204" pitchFamily="34" charset="0"/>
              <a:buChar char="•"/>
            </a:pPr>
            <a:r>
              <a:rPr lang="en-US" sz="1050" dirty="0">
                <a:latin typeface="Arial" panose="020B0604020202020204" pitchFamily="34" charset="0"/>
                <a:cs typeface="Arial" panose="020B0604020202020204" pitchFamily="34" charset="0"/>
              </a:rPr>
              <a:t>Perform sentiment analysis of student feedback </a:t>
            </a:r>
          </a:p>
          <a:p>
            <a:pPr marL="171450" indent="-171450" algn="just">
              <a:spcAft>
                <a:spcPts val="600"/>
              </a:spcAft>
              <a:buFont typeface="Arial" panose="020B0604020202020204" pitchFamily="34" charset="0"/>
              <a:buChar char="•"/>
            </a:pPr>
            <a:r>
              <a:rPr lang="en-US" sz="1050" dirty="0">
                <a:latin typeface="Arial" panose="020B0604020202020204" pitchFamily="34" charset="0"/>
                <a:cs typeface="Arial" panose="020B0604020202020204" pitchFamily="34" charset="0"/>
              </a:rPr>
              <a:t>Monitor contracts for deviation to general terms and conditions and appropriate approvals for deviations as per DOA</a:t>
            </a:r>
          </a:p>
        </p:txBody>
      </p:sp>
      <p:sp>
        <p:nvSpPr>
          <p:cNvPr id="65" name="TextBox 64">
            <a:extLst>
              <a:ext uri="{FF2B5EF4-FFF2-40B4-BE49-F238E27FC236}">
                <a16:creationId xmlns:a16="http://schemas.microsoft.com/office/drawing/2014/main" id="{33C77ADD-05FC-4CD5-9EEE-DE15FE259A77}"/>
              </a:ext>
            </a:extLst>
          </p:cNvPr>
          <p:cNvSpPr txBox="1"/>
          <p:nvPr/>
        </p:nvSpPr>
        <p:spPr>
          <a:xfrm>
            <a:off x="3352800" y="3897679"/>
            <a:ext cx="2324100" cy="1538883"/>
          </a:xfrm>
          <a:prstGeom prst="rect">
            <a:avLst/>
          </a:prstGeom>
          <a:noFill/>
        </p:spPr>
        <p:txBody>
          <a:bodyPr wrap="square" rtlCol="0">
            <a:spAutoFit/>
          </a:bodyPr>
          <a:lstStyle/>
          <a:p>
            <a:pPr marL="171450" indent="-171450" algn="just">
              <a:spcAft>
                <a:spcPts val="600"/>
              </a:spcAft>
              <a:buFont typeface="Arial" panose="020B0604020202020204" pitchFamily="34" charset="0"/>
              <a:buChar char="•"/>
            </a:pPr>
            <a:r>
              <a:rPr lang="en-US" sz="1050" dirty="0">
                <a:latin typeface="Arial" panose="020B0604020202020204" pitchFamily="34" charset="0"/>
                <a:cs typeface="Arial" panose="020B0604020202020204" pitchFamily="34" charset="0"/>
              </a:rPr>
              <a:t>Compliance to Delegation of Authority</a:t>
            </a:r>
          </a:p>
          <a:p>
            <a:pPr marL="171450" indent="-171450" algn="just">
              <a:spcAft>
                <a:spcPts val="600"/>
              </a:spcAft>
              <a:buFont typeface="Arial" panose="020B0604020202020204" pitchFamily="34" charset="0"/>
              <a:buChar char="•"/>
            </a:pPr>
            <a:r>
              <a:rPr lang="en-US" sz="1050" dirty="0">
                <a:latin typeface="Arial" panose="020B0604020202020204" pitchFamily="34" charset="0"/>
                <a:cs typeface="Arial" panose="020B0604020202020204" pitchFamily="34" charset="0"/>
              </a:rPr>
              <a:t>Adequate process and system workflows for transaction processing</a:t>
            </a:r>
          </a:p>
          <a:p>
            <a:pPr marL="171450" indent="-171450" algn="just">
              <a:spcAft>
                <a:spcPts val="600"/>
              </a:spcAft>
              <a:buFont typeface="Arial" panose="020B0604020202020204" pitchFamily="34" charset="0"/>
              <a:buChar char="•"/>
            </a:pPr>
            <a:r>
              <a:rPr lang="en-US" sz="1050" dirty="0">
                <a:latin typeface="Arial" panose="020B0604020202020204" pitchFamily="34" charset="0"/>
                <a:cs typeface="Arial" panose="020B0604020202020204" pitchFamily="34" charset="0"/>
              </a:rPr>
              <a:t>Focus on whistleblowing, conflict of interest and gifts &amp; entertainment expenses</a:t>
            </a:r>
          </a:p>
        </p:txBody>
      </p:sp>
      <p:sp>
        <p:nvSpPr>
          <p:cNvPr id="67" name="TextBox 66">
            <a:extLst>
              <a:ext uri="{FF2B5EF4-FFF2-40B4-BE49-F238E27FC236}">
                <a16:creationId xmlns:a16="http://schemas.microsoft.com/office/drawing/2014/main" id="{4A7D6B62-4B4B-4585-B0DB-D75A7D77174D}"/>
              </a:ext>
            </a:extLst>
          </p:cNvPr>
          <p:cNvSpPr txBox="1"/>
          <p:nvPr/>
        </p:nvSpPr>
        <p:spPr>
          <a:xfrm>
            <a:off x="6096000" y="3897679"/>
            <a:ext cx="2324100" cy="1538883"/>
          </a:xfrm>
          <a:prstGeom prst="rect">
            <a:avLst/>
          </a:prstGeom>
          <a:noFill/>
        </p:spPr>
        <p:txBody>
          <a:bodyPr wrap="square" rtlCol="0">
            <a:spAutoFit/>
          </a:bodyPr>
          <a:lstStyle/>
          <a:p>
            <a:pPr marL="171450" indent="-171450" algn="just">
              <a:spcAft>
                <a:spcPts val="600"/>
              </a:spcAft>
              <a:buFont typeface="Arial" panose="020B0604020202020204" pitchFamily="34" charset="0"/>
              <a:buChar char="•"/>
            </a:pPr>
            <a:r>
              <a:rPr lang="en-US" sz="1050" dirty="0">
                <a:latin typeface="Arial" panose="020B0604020202020204" pitchFamily="34" charset="0"/>
                <a:cs typeface="Arial" panose="020B0604020202020204" pitchFamily="34" charset="0"/>
              </a:rPr>
              <a:t>Compliance to federal laws and regulations</a:t>
            </a:r>
          </a:p>
          <a:p>
            <a:pPr marL="171450" indent="-171450" algn="just">
              <a:spcAft>
                <a:spcPts val="600"/>
              </a:spcAft>
              <a:buFont typeface="Arial" panose="020B0604020202020204" pitchFamily="34" charset="0"/>
              <a:buChar char="•"/>
            </a:pPr>
            <a:r>
              <a:rPr lang="en-US" sz="1050" dirty="0">
                <a:latin typeface="Arial" panose="020B0604020202020204" pitchFamily="34" charset="0"/>
                <a:cs typeface="Arial" panose="020B0604020202020204" pitchFamily="34" charset="0"/>
              </a:rPr>
              <a:t>Compliance to CAA standards for university operations, student faculty ratio etc.</a:t>
            </a:r>
          </a:p>
          <a:p>
            <a:pPr marL="171450" indent="-171450" algn="just">
              <a:spcAft>
                <a:spcPts val="600"/>
              </a:spcAft>
              <a:buFont typeface="Arial" panose="020B0604020202020204" pitchFamily="34" charset="0"/>
              <a:buChar char="•"/>
            </a:pPr>
            <a:r>
              <a:rPr lang="en-US" sz="1050" dirty="0">
                <a:latin typeface="Arial" panose="020B0604020202020204" pitchFamily="34" charset="0"/>
                <a:cs typeface="Arial" panose="020B0604020202020204" pitchFamily="34" charset="0"/>
              </a:rPr>
              <a:t>Compliance to internal policies and procedures for process / workflows</a:t>
            </a:r>
          </a:p>
        </p:txBody>
      </p:sp>
      <p:sp>
        <p:nvSpPr>
          <p:cNvPr id="69" name="TextBox 68">
            <a:extLst>
              <a:ext uri="{FF2B5EF4-FFF2-40B4-BE49-F238E27FC236}">
                <a16:creationId xmlns:a16="http://schemas.microsoft.com/office/drawing/2014/main" id="{80A98D8F-56BF-4C25-9727-A76C5AE1FCF3}"/>
              </a:ext>
            </a:extLst>
          </p:cNvPr>
          <p:cNvSpPr txBox="1"/>
          <p:nvPr/>
        </p:nvSpPr>
        <p:spPr>
          <a:xfrm>
            <a:off x="8839200" y="3897679"/>
            <a:ext cx="2324100" cy="1854354"/>
          </a:xfrm>
          <a:prstGeom prst="rect">
            <a:avLst/>
          </a:prstGeom>
          <a:noFill/>
        </p:spPr>
        <p:txBody>
          <a:bodyPr wrap="square" rtlCol="0">
            <a:spAutoFit/>
          </a:bodyPr>
          <a:lstStyle/>
          <a:p>
            <a:pPr marL="171450" indent="-171450" algn="just">
              <a:spcAft>
                <a:spcPts val="600"/>
              </a:spcAft>
              <a:buFont typeface="Arial" panose="020B0604020202020204" pitchFamily="34" charset="0"/>
              <a:buChar char="•"/>
            </a:pPr>
            <a:r>
              <a:rPr lang="en-US" sz="1050" dirty="0">
                <a:latin typeface="Arial" panose="020B0604020202020204" pitchFamily="34" charset="0"/>
                <a:cs typeface="Arial" panose="020B0604020202020204" pitchFamily="34" charset="0"/>
              </a:rPr>
              <a:t>Conform non-digitalized areas for automation in the future</a:t>
            </a:r>
          </a:p>
          <a:p>
            <a:pPr marL="171450" indent="-171450" algn="just">
              <a:spcAft>
                <a:spcPts val="600"/>
              </a:spcAft>
              <a:buFont typeface="Arial" panose="020B0604020202020204" pitchFamily="34" charset="0"/>
              <a:buChar char="•"/>
            </a:pPr>
            <a:r>
              <a:rPr lang="en-US" sz="1050" dirty="0">
                <a:latin typeface="Arial" panose="020B0604020202020204" pitchFamily="34" charset="0"/>
                <a:cs typeface="Arial" panose="020B0604020202020204" pitchFamily="34" charset="0"/>
              </a:rPr>
              <a:t>Review of IT applications deployed for online learning</a:t>
            </a:r>
          </a:p>
          <a:p>
            <a:pPr marL="171450" indent="-171450" algn="just">
              <a:spcAft>
                <a:spcPts val="600"/>
              </a:spcAft>
              <a:buFont typeface="Arial" panose="020B0604020202020204" pitchFamily="34" charset="0"/>
              <a:buChar char="•"/>
            </a:pPr>
            <a:r>
              <a:rPr lang="en-US" sz="1050" dirty="0">
                <a:latin typeface="Arial" panose="020B0604020202020204" pitchFamily="34" charset="0"/>
                <a:cs typeface="Arial" panose="020B0604020202020204" pitchFamily="34" charset="0"/>
              </a:rPr>
              <a:t>Monitor and track utilization of Research fund / expenses</a:t>
            </a:r>
          </a:p>
          <a:p>
            <a:pPr marL="171450" indent="-171450" algn="just">
              <a:spcAft>
                <a:spcPts val="600"/>
              </a:spcAft>
              <a:buFont typeface="Arial" panose="020B0604020202020204" pitchFamily="34" charset="0"/>
              <a:buChar char="•"/>
            </a:pPr>
            <a:r>
              <a:rPr lang="en-US" sz="1050" dirty="0">
                <a:latin typeface="Arial" panose="020B0604020202020204" pitchFamily="34" charset="0"/>
                <a:cs typeface="Arial" panose="020B0604020202020204" pitchFamily="34" charset="0"/>
              </a:rPr>
              <a:t>Compliance to manpower plan for staff and research members</a:t>
            </a:r>
          </a:p>
          <a:p>
            <a:pPr algn="just">
              <a:spcAft>
                <a:spcPts val="600"/>
              </a:spcAft>
            </a:pPr>
            <a:endParaRPr lang="en-US" sz="1050" dirty="0">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96050005-99EE-4068-92C6-04743D740362}"/>
              </a:ext>
            </a:extLst>
          </p:cNvPr>
          <p:cNvSpPr txBox="1"/>
          <p:nvPr/>
        </p:nvSpPr>
        <p:spPr>
          <a:xfrm>
            <a:off x="11582400" y="3897679"/>
            <a:ext cx="2324100" cy="1138773"/>
          </a:xfrm>
          <a:prstGeom prst="rect">
            <a:avLst/>
          </a:prstGeom>
          <a:noFill/>
        </p:spPr>
        <p:txBody>
          <a:bodyPr wrap="square" rtlCol="0">
            <a:spAutoFit/>
          </a:bodyPr>
          <a:lstStyle/>
          <a:p>
            <a:pPr marL="171450" indent="-171450" algn="just">
              <a:spcAft>
                <a:spcPts val="600"/>
              </a:spcAft>
              <a:buFont typeface="Arial" panose="020B0604020202020204" pitchFamily="34" charset="0"/>
              <a:buChar char="•"/>
            </a:pPr>
            <a:r>
              <a:rPr lang="en-US" sz="1050" dirty="0">
                <a:latin typeface="Arial" panose="020B0604020202020204" pitchFamily="34" charset="0"/>
                <a:cs typeface="Arial" panose="020B0604020202020204" pitchFamily="34" charset="0"/>
              </a:rPr>
              <a:t>Automate risks in other departments and perform deep-dive analysis</a:t>
            </a:r>
          </a:p>
          <a:p>
            <a:pPr marL="171450" indent="-171450" algn="just">
              <a:spcAft>
                <a:spcPts val="600"/>
              </a:spcAft>
              <a:buFont typeface="Arial" panose="020B0604020202020204" pitchFamily="34" charset="0"/>
              <a:buChar char="•"/>
            </a:pPr>
            <a:r>
              <a:rPr lang="en-US" sz="1050" dirty="0">
                <a:latin typeface="Arial" panose="020B0604020202020204" pitchFamily="34" charset="0"/>
                <a:cs typeface="Arial" panose="020B0604020202020204" pitchFamily="34" charset="0"/>
              </a:rPr>
              <a:t>Monitoring of day-to-day operations and automation of exceptions to process owners</a:t>
            </a:r>
          </a:p>
        </p:txBody>
      </p:sp>
      <p:sp>
        <p:nvSpPr>
          <p:cNvPr id="9" name="Rectangle: Rounded Corners 8">
            <a:extLst>
              <a:ext uri="{FF2B5EF4-FFF2-40B4-BE49-F238E27FC236}">
                <a16:creationId xmlns:a16="http://schemas.microsoft.com/office/drawing/2014/main" id="{5ADD9C0F-25F8-4CB9-B55B-F639891DC6E7}"/>
              </a:ext>
            </a:extLst>
          </p:cNvPr>
          <p:cNvSpPr/>
          <p:nvPr/>
        </p:nvSpPr>
        <p:spPr>
          <a:xfrm>
            <a:off x="304800" y="5867400"/>
            <a:ext cx="14024864" cy="2017984"/>
          </a:xfrm>
          <a:prstGeom prst="roundRect">
            <a:avLst>
              <a:gd name="adj" fmla="val 1151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7F6B5E51-0EAD-42F2-82C8-39A691894B61}"/>
              </a:ext>
            </a:extLst>
          </p:cNvPr>
          <p:cNvSpPr txBox="1"/>
          <p:nvPr/>
        </p:nvSpPr>
        <p:spPr>
          <a:xfrm>
            <a:off x="304800" y="5925585"/>
            <a:ext cx="14020800" cy="307777"/>
          </a:xfrm>
          <a:prstGeom prst="rect">
            <a:avLst/>
          </a:prstGeom>
          <a:noFill/>
        </p:spPr>
        <p:txBody>
          <a:bodyPr wrap="square" rtlCol="0">
            <a:spAutoFit/>
          </a:bodyPr>
          <a:lstStyle/>
          <a:p>
            <a:pPr algn="ctr"/>
            <a:r>
              <a:rPr lang="en-US" sz="1400" b="1" dirty="0">
                <a:solidFill>
                  <a:srgbClr val="00338D"/>
                </a:solidFill>
                <a:latin typeface="Arial" panose="020B0604020202020204" pitchFamily="34" charset="0"/>
                <a:cs typeface="Arial" panose="020B0604020202020204" pitchFamily="34" charset="0"/>
              </a:rPr>
              <a:t>Agile Auditing using CACM</a:t>
            </a:r>
          </a:p>
        </p:txBody>
      </p:sp>
      <p:sp>
        <p:nvSpPr>
          <p:cNvPr id="71" name="TextBox 70">
            <a:extLst>
              <a:ext uri="{FF2B5EF4-FFF2-40B4-BE49-F238E27FC236}">
                <a16:creationId xmlns:a16="http://schemas.microsoft.com/office/drawing/2014/main" id="{699DF3B2-D9E9-40D5-B1AD-D8590CE60105}"/>
              </a:ext>
            </a:extLst>
          </p:cNvPr>
          <p:cNvSpPr txBox="1"/>
          <p:nvPr/>
        </p:nvSpPr>
        <p:spPr>
          <a:xfrm>
            <a:off x="360499" y="6324600"/>
            <a:ext cx="14018442" cy="310733"/>
          </a:xfrm>
          <a:prstGeom prst="rect">
            <a:avLst/>
          </a:prstGeom>
          <a:noFill/>
        </p:spPr>
        <p:txBody>
          <a:bodyPr wrap="square" lIns="54610" tIns="54610" rIns="54610" bIns="54610" rtlCol="0">
            <a:noAutofit/>
          </a:bodyPr>
          <a:lstStyle/>
          <a:p>
            <a:pPr algn="just" defTabSz="1067288">
              <a:spcAft>
                <a:spcPts val="600"/>
              </a:spcAft>
            </a:pPr>
            <a:r>
              <a:rPr lang="en-US" sz="1100" dirty="0">
                <a:latin typeface="Arial" panose="020B0604020202020204" pitchFamily="34" charset="0"/>
                <a:cs typeface="Arial" panose="020B0604020202020204" pitchFamily="34" charset="0"/>
              </a:rPr>
              <a:t>Using CACM, we will leverage the platform to transform into Agile Auditing to increase efficiency as follows:</a:t>
            </a:r>
          </a:p>
        </p:txBody>
      </p:sp>
      <p:sp>
        <p:nvSpPr>
          <p:cNvPr id="75" name="TextBox 74">
            <a:extLst>
              <a:ext uri="{FF2B5EF4-FFF2-40B4-BE49-F238E27FC236}">
                <a16:creationId xmlns:a16="http://schemas.microsoft.com/office/drawing/2014/main" id="{44165E8A-AC18-437B-8575-CF1E85DD267C}"/>
              </a:ext>
            </a:extLst>
          </p:cNvPr>
          <p:cNvSpPr txBox="1"/>
          <p:nvPr/>
        </p:nvSpPr>
        <p:spPr>
          <a:xfrm>
            <a:off x="723899" y="7160971"/>
            <a:ext cx="2357480" cy="348045"/>
          </a:xfrm>
          <a:prstGeom prst="rect">
            <a:avLst/>
          </a:prstGeom>
          <a:noFill/>
        </p:spPr>
        <p:txBody>
          <a:bodyPr wrap="square" lIns="54000" tIns="54000" rIns="54000" bIns="54000" rtlCol="0">
            <a:noAutofit/>
          </a:bodyPr>
          <a:lstStyle/>
          <a:p>
            <a:r>
              <a:rPr lang="en-US" sz="1000" dirty="0">
                <a:latin typeface="Arial" panose="020B0604020202020204" pitchFamily="34" charset="0"/>
                <a:cs typeface="Arial" panose="020B0604020202020204" pitchFamily="34" charset="0"/>
              </a:rPr>
              <a:t>Agile Auditing provides </a:t>
            </a:r>
            <a:r>
              <a:rPr lang="en-US" sz="1000" b="1" dirty="0">
                <a:solidFill>
                  <a:srgbClr val="00338D"/>
                </a:solidFill>
                <a:latin typeface="Arial" panose="020B0604020202020204" pitchFamily="34" charset="0"/>
                <a:cs typeface="Arial" panose="020B0604020202020204" pitchFamily="34" charset="0"/>
              </a:rPr>
              <a:t>real-time assurance </a:t>
            </a:r>
            <a:r>
              <a:rPr lang="en-US" sz="1000" dirty="0">
                <a:latin typeface="Arial" panose="020B0604020202020204" pitchFamily="34" charset="0"/>
                <a:cs typeface="Arial" panose="020B0604020202020204" pitchFamily="34" charset="0"/>
              </a:rPr>
              <a:t>rather than retrospective assurance</a:t>
            </a:r>
            <a:endParaRPr lang="en-US" sz="1000" b="1" dirty="0">
              <a:solidFill>
                <a:srgbClr val="483698"/>
              </a:solidFill>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3243C56D-B235-4A32-A294-E6B1E2BD7355}"/>
              </a:ext>
            </a:extLst>
          </p:cNvPr>
          <p:cNvSpPr txBox="1"/>
          <p:nvPr/>
        </p:nvSpPr>
        <p:spPr>
          <a:xfrm>
            <a:off x="723900" y="6781800"/>
            <a:ext cx="2357481" cy="348045"/>
          </a:xfrm>
          <a:prstGeom prst="rect">
            <a:avLst/>
          </a:prstGeom>
          <a:noFill/>
        </p:spPr>
        <p:txBody>
          <a:bodyPr wrap="square" lIns="54000" tIns="54000" rIns="54000" bIns="54000" rtlCol="0">
            <a:noAutofit/>
          </a:bodyPr>
          <a:lstStyle/>
          <a:p>
            <a:r>
              <a:rPr lang="en-US" sz="1050" b="1" dirty="0">
                <a:solidFill>
                  <a:srgbClr val="00338D"/>
                </a:solidFill>
                <a:latin typeface="Arial" panose="020B0604020202020204" pitchFamily="34" charset="0"/>
                <a:cs typeface="Arial" panose="020B0604020202020204" pitchFamily="34" charset="0"/>
              </a:rPr>
              <a:t>Real-time Assurance</a:t>
            </a:r>
          </a:p>
        </p:txBody>
      </p:sp>
      <p:sp>
        <p:nvSpPr>
          <p:cNvPr id="78" name="TextBox 77">
            <a:extLst>
              <a:ext uri="{FF2B5EF4-FFF2-40B4-BE49-F238E27FC236}">
                <a16:creationId xmlns:a16="http://schemas.microsoft.com/office/drawing/2014/main" id="{2FB4C6B9-8C15-4071-AD4B-445F22A1AE23}"/>
              </a:ext>
            </a:extLst>
          </p:cNvPr>
          <p:cNvSpPr txBox="1"/>
          <p:nvPr/>
        </p:nvSpPr>
        <p:spPr>
          <a:xfrm>
            <a:off x="3307891" y="7160971"/>
            <a:ext cx="2357843" cy="348045"/>
          </a:xfrm>
          <a:prstGeom prst="rect">
            <a:avLst/>
          </a:prstGeom>
          <a:noFill/>
        </p:spPr>
        <p:txBody>
          <a:bodyPr wrap="square" lIns="54000" tIns="54000" rIns="54000" bIns="54000" rtlCol="0">
            <a:noAutofit/>
          </a:bodyPr>
          <a:lstStyle/>
          <a:p>
            <a:r>
              <a:rPr lang="en-US" sz="1000" dirty="0">
                <a:latin typeface="Arial" panose="020B0604020202020204" pitchFamily="34" charset="0"/>
                <a:cs typeface="Arial" panose="020B0604020202020204" pitchFamily="34" charset="0"/>
              </a:rPr>
              <a:t>Increase </a:t>
            </a:r>
            <a:r>
              <a:rPr lang="en-US" sz="1000" b="1" dirty="0">
                <a:solidFill>
                  <a:srgbClr val="005EB8"/>
                </a:solidFill>
                <a:latin typeface="Arial" panose="020B0604020202020204" pitchFamily="34" charset="0"/>
                <a:cs typeface="Arial" panose="020B0604020202020204" pitchFamily="34" charset="0"/>
              </a:rPr>
              <a:t>efficiency to focus on higher value </a:t>
            </a:r>
            <a:r>
              <a:rPr lang="en-US" sz="1000" dirty="0">
                <a:latin typeface="Arial" panose="020B0604020202020204" pitchFamily="34" charset="0"/>
                <a:cs typeface="Arial" panose="020B0604020202020204" pitchFamily="34" charset="0"/>
              </a:rPr>
              <a:t>and complex audits</a:t>
            </a:r>
            <a:endParaRPr lang="en-US" sz="1000" b="1" dirty="0">
              <a:solidFill>
                <a:srgbClr val="483698"/>
              </a:solidFill>
              <a:latin typeface="Arial" panose="020B0604020202020204" pitchFamily="34" charset="0"/>
              <a:cs typeface="Arial" panose="020B0604020202020204" pitchFamily="34" charset="0"/>
            </a:endParaRPr>
          </a:p>
        </p:txBody>
      </p:sp>
      <p:sp>
        <p:nvSpPr>
          <p:cNvPr id="79" name="TextBox 78">
            <a:extLst>
              <a:ext uri="{FF2B5EF4-FFF2-40B4-BE49-F238E27FC236}">
                <a16:creationId xmlns:a16="http://schemas.microsoft.com/office/drawing/2014/main" id="{8CF22D92-7785-4429-9BA4-D1661EAA1BE5}"/>
              </a:ext>
            </a:extLst>
          </p:cNvPr>
          <p:cNvSpPr txBox="1"/>
          <p:nvPr/>
        </p:nvSpPr>
        <p:spPr>
          <a:xfrm>
            <a:off x="3307891" y="6781800"/>
            <a:ext cx="2357843" cy="348045"/>
          </a:xfrm>
          <a:prstGeom prst="rect">
            <a:avLst/>
          </a:prstGeom>
          <a:noFill/>
        </p:spPr>
        <p:txBody>
          <a:bodyPr wrap="square" lIns="54000" tIns="54000" rIns="54000" bIns="54000" rtlCol="0">
            <a:noAutofit/>
          </a:bodyPr>
          <a:lstStyle/>
          <a:p>
            <a:r>
              <a:rPr lang="en-US" sz="1050" b="1" dirty="0">
                <a:solidFill>
                  <a:srgbClr val="005EB8"/>
                </a:solidFill>
                <a:latin typeface="Arial" panose="020B0604020202020204" pitchFamily="34" charset="0"/>
                <a:cs typeface="Arial" panose="020B0604020202020204" pitchFamily="34" charset="0"/>
              </a:rPr>
              <a:t>Increase Efficiency</a:t>
            </a:r>
          </a:p>
        </p:txBody>
      </p:sp>
      <p:sp>
        <p:nvSpPr>
          <p:cNvPr id="80" name="TextBox 79">
            <a:extLst>
              <a:ext uri="{FF2B5EF4-FFF2-40B4-BE49-F238E27FC236}">
                <a16:creationId xmlns:a16="http://schemas.microsoft.com/office/drawing/2014/main" id="{34B0DEC3-1226-43E2-9E47-0C08834A5022}"/>
              </a:ext>
            </a:extLst>
          </p:cNvPr>
          <p:cNvSpPr txBox="1"/>
          <p:nvPr/>
        </p:nvSpPr>
        <p:spPr>
          <a:xfrm>
            <a:off x="6081386" y="7160971"/>
            <a:ext cx="2551495" cy="348045"/>
          </a:xfrm>
          <a:prstGeom prst="rect">
            <a:avLst/>
          </a:prstGeom>
          <a:noFill/>
        </p:spPr>
        <p:txBody>
          <a:bodyPr wrap="square" lIns="54000" tIns="54000" rIns="54000" bIns="54000" rtlCol="0">
            <a:noAutofit/>
          </a:bodyPr>
          <a:lstStyle/>
          <a:p>
            <a:r>
              <a:rPr lang="en-US" sz="1000" dirty="0">
                <a:latin typeface="Arial" panose="020B0604020202020204" pitchFamily="34" charset="0"/>
                <a:cs typeface="Arial" panose="020B0604020202020204" pitchFamily="34" charset="0"/>
              </a:rPr>
              <a:t>Audit team members can provide </a:t>
            </a:r>
            <a:r>
              <a:rPr lang="en-US" sz="1000" b="1" dirty="0">
                <a:solidFill>
                  <a:srgbClr val="6D2077"/>
                </a:solidFill>
                <a:latin typeface="Arial" panose="020B0604020202020204" pitchFamily="34" charset="0"/>
                <a:cs typeface="Arial" panose="020B0604020202020204" pitchFamily="34" charset="0"/>
              </a:rPr>
              <a:t>challenging review during the course of the audit </a:t>
            </a:r>
            <a:r>
              <a:rPr lang="en-US" sz="1000" dirty="0">
                <a:latin typeface="Arial" panose="020B0604020202020204" pitchFamily="34" charset="0"/>
                <a:cs typeface="Arial" panose="020B0604020202020204" pitchFamily="34" charset="0"/>
              </a:rPr>
              <a:t>since all members are involved in the process</a:t>
            </a:r>
            <a:endParaRPr lang="en-US" sz="1000" b="1" dirty="0">
              <a:solidFill>
                <a:srgbClr val="483698"/>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C5DD8CDB-92C2-414E-A471-F64E52DEF4FD}"/>
              </a:ext>
            </a:extLst>
          </p:cNvPr>
          <p:cNvSpPr txBox="1"/>
          <p:nvPr/>
        </p:nvSpPr>
        <p:spPr>
          <a:xfrm>
            <a:off x="6081386" y="6781800"/>
            <a:ext cx="2357843" cy="348045"/>
          </a:xfrm>
          <a:prstGeom prst="rect">
            <a:avLst/>
          </a:prstGeom>
          <a:noFill/>
        </p:spPr>
        <p:txBody>
          <a:bodyPr wrap="square" lIns="54000" tIns="54000" rIns="54000" bIns="54000" rtlCol="0">
            <a:noAutofit/>
          </a:bodyPr>
          <a:lstStyle/>
          <a:p>
            <a:r>
              <a:rPr lang="en-US" sz="1050" b="1" dirty="0">
                <a:solidFill>
                  <a:srgbClr val="6D2077"/>
                </a:solidFill>
                <a:latin typeface="Arial" panose="020B0604020202020204" pitchFamily="34" charset="0"/>
                <a:cs typeface="Arial" panose="020B0604020202020204" pitchFamily="34" charset="0"/>
              </a:rPr>
              <a:t>Value addition and driven</a:t>
            </a:r>
          </a:p>
        </p:txBody>
      </p:sp>
      <p:cxnSp>
        <p:nvCxnSpPr>
          <p:cNvPr id="82" name="Straight Connector 81">
            <a:extLst>
              <a:ext uri="{FF2B5EF4-FFF2-40B4-BE49-F238E27FC236}">
                <a16:creationId xmlns:a16="http://schemas.microsoft.com/office/drawing/2014/main" id="{B3F9D9CE-1116-42F3-ADB9-096811C37BB9}"/>
              </a:ext>
            </a:extLst>
          </p:cNvPr>
          <p:cNvCxnSpPr/>
          <p:nvPr/>
        </p:nvCxnSpPr>
        <p:spPr>
          <a:xfrm>
            <a:off x="779473" y="7110965"/>
            <a:ext cx="1084559" cy="0"/>
          </a:xfrm>
          <a:prstGeom prst="line">
            <a:avLst/>
          </a:prstGeom>
          <a:ln w="6350">
            <a:solidFill>
              <a:srgbClr val="00338D"/>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61F7414-AE96-4AB2-B959-F775006C31D1}"/>
              </a:ext>
            </a:extLst>
          </p:cNvPr>
          <p:cNvCxnSpPr/>
          <p:nvPr/>
        </p:nvCxnSpPr>
        <p:spPr>
          <a:xfrm>
            <a:off x="3351377" y="7110965"/>
            <a:ext cx="1084559" cy="0"/>
          </a:xfrm>
          <a:prstGeom prst="line">
            <a:avLst/>
          </a:prstGeom>
          <a:ln w="6350">
            <a:solidFill>
              <a:srgbClr val="005EB8"/>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666CEDD-1103-413C-984D-A7FEA3AEF6EA}"/>
              </a:ext>
            </a:extLst>
          </p:cNvPr>
          <p:cNvCxnSpPr/>
          <p:nvPr/>
        </p:nvCxnSpPr>
        <p:spPr>
          <a:xfrm>
            <a:off x="6112330" y="7110965"/>
            <a:ext cx="1084559" cy="0"/>
          </a:xfrm>
          <a:prstGeom prst="line">
            <a:avLst/>
          </a:prstGeom>
          <a:ln w="6350">
            <a:solidFill>
              <a:srgbClr val="6D2077"/>
            </a:solidFill>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AB2AB6BF-AEA0-49EC-9EFF-B467AE211AFF}"/>
              </a:ext>
            </a:extLst>
          </p:cNvPr>
          <p:cNvGrpSpPr/>
          <p:nvPr/>
        </p:nvGrpSpPr>
        <p:grpSpPr>
          <a:xfrm>
            <a:off x="360499" y="6804938"/>
            <a:ext cx="379494" cy="302774"/>
            <a:chOff x="293688" y="3771901"/>
            <a:chExt cx="879475" cy="701675"/>
          </a:xfrm>
          <a:solidFill>
            <a:srgbClr val="00338D"/>
          </a:solidFill>
        </p:grpSpPr>
        <p:sp>
          <p:nvSpPr>
            <p:cNvPr id="96" name="Freeform 197">
              <a:extLst>
                <a:ext uri="{FF2B5EF4-FFF2-40B4-BE49-F238E27FC236}">
                  <a16:creationId xmlns:a16="http://schemas.microsoft.com/office/drawing/2014/main" id="{764F1B72-3C09-4AB9-9C8B-4CAD9A722588}"/>
                </a:ext>
              </a:extLst>
            </p:cNvPr>
            <p:cNvSpPr>
              <a:spLocks/>
            </p:cNvSpPr>
            <p:nvPr/>
          </p:nvSpPr>
          <p:spPr bwMode="auto">
            <a:xfrm>
              <a:off x="930275" y="3808414"/>
              <a:ext cx="242888" cy="460375"/>
            </a:xfrm>
            <a:custGeom>
              <a:avLst/>
              <a:gdLst/>
              <a:ahLst/>
              <a:cxnLst>
                <a:cxn ang="0">
                  <a:pos x="124" y="10"/>
                </a:cxn>
                <a:cxn ang="0">
                  <a:pos x="124" y="224"/>
                </a:cxn>
                <a:cxn ang="0">
                  <a:pos x="114" y="235"/>
                </a:cxn>
                <a:cxn ang="0">
                  <a:pos x="0" y="235"/>
                </a:cxn>
                <a:cxn ang="0">
                  <a:pos x="0" y="201"/>
                </a:cxn>
                <a:cxn ang="0">
                  <a:pos x="107" y="201"/>
                </a:cxn>
                <a:cxn ang="0">
                  <a:pos x="116" y="193"/>
                </a:cxn>
                <a:cxn ang="0">
                  <a:pos x="116" y="17"/>
                </a:cxn>
                <a:cxn ang="0">
                  <a:pos x="107" y="9"/>
                </a:cxn>
                <a:cxn ang="0">
                  <a:pos x="0" y="9"/>
                </a:cxn>
                <a:cxn ang="0">
                  <a:pos x="0" y="0"/>
                </a:cxn>
                <a:cxn ang="0">
                  <a:pos x="114" y="0"/>
                </a:cxn>
                <a:cxn ang="0">
                  <a:pos x="124" y="10"/>
                </a:cxn>
              </a:cxnLst>
              <a:rect l="0" t="0" r="r" b="b"/>
              <a:pathLst>
                <a:path w="124" h="235">
                  <a:moveTo>
                    <a:pt x="124" y="10"/>
                  </a:moveTo>
                  <a:cubicBezTo>
                    <a:pt x="124" y="224"/>
                    <a:pt x="124" y="224"/>
                    <a:pt x="124" y="224"/>
                  </a:cubicBezTo>
                  <a:cubicBezTo>
                    <a:pt x="124" y="230"/>
                    <a:pt x="119" y="235"/>
                    <a:pt x="114" y="235"/>
                  </a:cubicBezTo>
                  <a:cubicBezTo>
                    <a:pt x="0" y="235"/>
                    <a:pt x="0" y="235"/>
                    <a:pt x="0" y="235"/>
                  </a:cubicBezTo>
                  <a:cubicBezTo>
                    <a:pt x="0" y="201"/>
                    <a:pt x="0" y="201"/>
                    <a:pt x="0" y="201"/>
                  </a:cubicBezTo>
                  <a:cubicBezTo>
                    <a:pt x="107" y="201"/>
                    <a:pt x="107" y="201"/>
                    <a:pt x="107" y="201"/>
                  </a:cubicBezTo>
                  <a:cubicBezTo>
                    <a:pt x="112" y="201"/>
                    <a:pt x="116" y="197"/>
                    <a:pt x="116" y="193"/>
                  </a:cubicBezTo>
                  <a:cubicBezTo>
                    <a:pt x="116" y="17"/>
                    <a:pt x="116" y="17"/>
                    <a:pt x="116" y="17"/>
                  </a:cubicBezTo>
                  <a:cubicBezTo>
                    <a:pt x="116" y="13"/>
                    <a:pt x="112" y="9"/>
                    <a:pt x="107" y="9"/>
                  </a:cubicBezTo>
                  <a:cubicBezTo>
                    <a:pt x="0" y="9"/>
                    <a:pt x="0" y="9"/>
                    <a:pt x="0" y="9"/>
                  </a:cubicBezTo>
                  <a:cubicBezTo>
                    <a:pt x="0" y="0"/>
                    <a:pt x="0" y="0"/>
                    <a:pt x="0" y="0"/>
                  </a:cubicBezTo>
                  <a:cubicBezTo>
                    <a:pt x="114" y="0"/>
                    <a:pt x="114" y="0"/>
                    <a:pt x="114" y="0"/>
                  </a:cubicBezTo>
                  <a:cubicBezTo>
                    <a:pt x="119" y="0"/>
                    <a:pt x="124" y="5"/>
                    <a:pt x="124" y="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97" name="Freeform 198">
              <a:extLst>
                <a:ext uri="{FF2B5EF4-FFF2-40B4-BE49-F238E27FC236}">
                  <a16:creationId xmlns:a16="http://schemas.microsoft.com/office/drawing/2014/main" id="{6A087D80-D464-4985-A7FB-27D0EEDECAC9}"/>
                </a:ext>
              </a:extLst>
            </p:cNvPr>
            <p:cNvSpPr>
              <a:spLocks noEditPoints="1"/>
            </p:cNvSpPr>
            <p:nvPr/>
          </p:nvSpPr>
          <p:spPr bwMode="auto">
            <a:xfrm>
              <a:off x="1073150" y="4078289"/>
              <a:ext cx="47625" cy="71438"/>
            </a:xfrm>
            <a:custGeom>
              <a:avLst/>
              <a:gdLst/>
              <a:ahLst/>
              <a:cxnLst>
                <a:cxn ang="0">
                  <a:pos x="24" y="27"/>
                </a:cxn>
                <a:cxn ang="0">
                  <a:pos x="16" y="36"/>
                </a:cxn>
                <a:cxn ang="0">
                  <a:pos x="8" y="36"/>
                </a:cxn>
                <a:cxn ang="0">
                  <a:pos x="0" y="27"/>
                </a:cxn>
                <a:cxn ang="0">
                  <a:pos x="0" y="9"/>
                </a:cxn>
                <a:cxn ang="0">
                  <a:pos x="8" y="0"/>
                </a:cxn>
                <a:cxn ang="0">
                  <a:pos x="16" y="0"/>
                </a:cxn>
                <a:cxn ang="0">
                  <a:pos x="24" y="9"/>
                </a:cxn>
                <a:cxn ang="0">
                  <a:pos x="24" y="27"/>
                </a:cxn>
                <a:cxn ang="0">
                  <a:pos x="18" y="23"/>
                </a:cxn>
                <a:cxn ang="0">
                  <a:pos x="18" y="13"/>
                </a:cxn>
                <a:cxn ang="0">
                  <a:pos x="14" y="8"/>
                </a:cxn>
                <a:cxn ang="0">
                  <a:pos x="10" y="8"/>
                </a:cxn>
                <a:cxn ang="0">
                  <a:pos x="6" y="13"/>
                </a:cxn>
                <a:cxn ang="0">
                  <a:pos x="6" y="23"/>
                </a:cxn>
                <a:cxn ang="0">
                  <a:pos x="10" y="28"/>
                </a:cxn>
                <a:cxn ang="0">
                  <a:pos x="14" y="28"/>
                </a:cxn>
                <a:cxn ang="0">
                  <a:pos x="18" y="23"/>
                </a:cxn>
              </a:cxnLst>
              <a:rect l="0" t="0" r="r" b="b"/>
              <a:pathLst>
                <a:path w="24" h="36">
                  <a:moveTo>
                    <a:pt x="24" y="27"/>
                  </a:moveTo>
                  <a:cubicBezTo>
                    <a:pt x="24" y="32"/>
                    <a:pt x="21" y="36"/>
                    <a:pt x="16" y="36"/>
                  </a:cubicBezTo>
                  <a:cubicBezTo>
                    <a:pt x="8" y="36"/>
                    <a:pt x="8" y="36"/>
                    <a:pt x="8" y="36"/>
                  </a:cubicBezTo>
                  <a:cubicBezTo>
                    <a:pt x="4" y="36"/>
                    <a:pt x="0" y="32"/>
                    <a:pt x="0" y="27"/>
                  </a:cubicBezTo>
                  <a:cubicBezTo>
                    <a:pt x="0" y="9"/>
                    <a:pt x="0" y="9"/>
                    <a:pt x="0" y="9"/>
                  </a:cubicBezTo>
                  <a:cubicBezTo>
                    <a:pt x="0" y="4"/>
                    <a:pt x="3" y="0"/>
                    <a:pt x="8" y="0"/>
                  </a:cubicBezTo>
                  <a:cubicBezTo>
                    <a:pt x="16" y="0"/>
                    <a:pt x="16" y="0"/>
                    <a:pt x="16" y="0"/>
                  </a:cubicBezTo>
                  <a:cubicBezTo>
                    <a:pt x="20" y="0"/>
                    <a:pt x="24" y="4"/>
                    <a:pt x="24" y="9"/>
                  </a:cubicBezTo>
                  <a:lnTo>
                    <a:pt x="24" y="27"/>
                  </a:lnTo>
                  <a:close/>
                  <a:moveTo>
                    <a:pt x="18" y="23"/>
                  </a:moveTo>
                  <a:cubicBezTo>
                    <a:pt x="18" y="13"/>
                    <a:pt x="18" y="13"/>
                    <a:pt x="18" y="13"/>
                  </a:cubicBezTo>
                  <a:cubicBezTo>
                    <a:pt x="18" y="10"/>
                    <a:pt x="16" y="8"/>
                    <a:pt x="14" y="8"/>
                  </a:cubicBezTo>
                  <a:cubicBezTo>
                    <a:pt x="10" y="8"/>
                    <a:pt x="10" y="8"/>
                    <a:pt x="10" y="8"/>
                  </a:cubicBezTo>
                  <a:cubicBezTo>
                    <a:pt x="8" y="8"/>
                    <a:pt x="6" y="10"/>
                    <a:pt x="6" y="13"/>
                  </a:cubicBezTo>
                  <a:cubicBezTo>
                    <a:pt x="6" y="23"/>
                    <a:pt x="6" y="23"/>
                    <a:pt x="6" y="23"/>
                  </a:cubicBezTo>
                  <a:cubicBezTo>
                    <a:pt x="6" y="26"/>
                    <a:pt x="8" y="28"/>
                    <a:pt x="10" y="28"/>
                  </a:cubicBezTo>
                  <a:cubicBezTo>
                    <a:pt x="14" y="28"/>
                    <a:pt x="14" y="28"/>
                    <a:pt x="14" y="28"/>
                  </a:cubicBezTo>
                  <a:cubicBezTo>
                    <a:pt x="16" y="28"/>
                    <a:pt x="18" y="26"/>
                    <a:pt x="18" y="2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98" name="Freeform 199">
              <a:extLst>
                <a:ext uri="{FF2B5EF4-FFF2-40B4-BE49-F238E27FC236}">
                  <a16:creationId xmlns:a16="http://schemas.microsoft.com/office/drawing/2014/main" id="{79348A73-542F-47E7-9194-5D8C872F4BDB}"/>
                </a:ext>
              </a:extLst>
            </p:cNvPr>
            <p:cNvSpPr>
              <a:spLocks noEditPoints="1"/>
            </p:cNvSpPr>
            <p:nvPr/>
          </p:nvSpPr>
          <p:spPr bwMode="auto">
            <a:xfrm>
              <a:off x="1073150" y="3886201"/>
              <a:ext cx="47625" cy="69850"/>
            </a:xfrm>
            <a:custGeom>
              <a:avLst/>
              <a:gdLst/>
              <a:ahLst/>
              <a:cxnLst>
                <a:cxn ang="0">
                  <a:pos x="24" y="9"/>
                </a:cxn>
                <a:cxn ang="0">
                  <a:pos x="24" y="27"/>
                </a:cxn>
                <a:cxn ang="0">
                  <a:pos x="16" y="35"/>
                </a:cxn>
                <a:cxn ang="0">
                  <a:pos x="8" y="35"/>
                </a:cxn>
                <a:cxn ang="0">
                  <a:pos x="0" y="27"/>
                </a:cxn>
                <a:cxn ang="0">
                  <a:pos x="0" y="9"/>
                </a:cxn>
                <a:cxn ang="0">
                  <a:pos x="8" y="0"/>
                </a:cxn>
                <a:cxn ang="0">
                  <a:pos x="16" y="0"/>
                </a:cxn>
                <a:cxn ang="0">
                  <a:pos x="24" y="9"/>
                </a:cxn>
                <a:cxn ang="0">
                  <a:pos x="18" y="23"/>
                </a:cxn>
                <a:cxn ang="0">
                  <a:pos x="18" y="13"/>
                </a:cxn>
                <a:cxn ang="0">
                  <a:pos x="14" y="8"/>
                </a:cxn>
                <a:cxn ang="0">
                  <a:pos x="10" y="8"/>
                </a:cxn>
                <a:cxn ang="0">
                  <a:pos x="6" y="13"/>
                </a:cxn>
                <a:cxn ang="0">
                  <a:pos x="6" y="23"/>
                </a:cxn>
                <a:cxn ang="0">
                  <a:pos x="10" y="28"/>
                </a:cxn>
                <a:cxn ang="0">
                  <a:pos x="14" y="28"/>
                </a:cxn>
                <a:cxn ang="0">
                  <a:pos x="18" y="23"/>
                </a:cxn>
              </a:cxnLst>
              <a:rect l="0" t="0" r="r" b="b"/>
              <a:pathLst>
                <a:path w="24" h="35">
                  <a:moveTo>
                    <a:pt x="24" y="9"/>
                  </a:moveTo>
                  <a:cubicBezTo>
                    <a:pt x="24" y="27"/>
                    <a:pt x="24" y="27"/>
                    <a:pt x="24" y="27"/>
                  </a:cubicBezTo>
                  <a:cubicBezTo>
                    <a:pt x="24" y="32"/>
                    <a:pt x="20" y="35"/>
                    <a:pt x="16" y="35"/>
                  </a:cubicBezTo>
                  <a:cubicBezTo>
                    <a:pt x="8" y="35"/>
                    <a:pt x="8" y="35"/>
                    <a:pt x="8" y="35"/>
                  </a:cubicBezTo>
                  <a:cubicBezTo>
                    <a:pt x="3" y="35"/>
                    <a:pt x="0" y="32"/>
                    <a:pt x="0" y="27"/>
                  </a:cubicBezTo>
                  <a:cubicBezTo>
                    <a:pt x="0" y="9"/>
                    <a:pt x="0" y="9"/>
                    <a:pt x="0" y="9"/>
                  </a:cubicBezTo>
                  <a:cubicBezTo>
                    <a:pt x="0" y="4"/>
                    <a:pt x="3" y="0"/>
                    <a:pt x="8" y="0"/>
                  </a:cubicBezTo>
                  <a:cubicBezTo>
                    <a:pt x="16" y="0"/>
                    <a:pt x="16" y="0"/>
                    <a:pt x="16" y="0"/>
                  </a:cubicBezTo>
                  <a:cubicBezTo>
                    <a:pt x="20" y="0"/>
                    <a:pt x="24" y="4"/>
                    <a:pt x="24" y="9"/>
                  </a:cubicBezTo>
                  <a:close/>
                  <a:moveTo>
                    <a:pt x="18" y="23"/>
                  </a:moveTo>
                  <a:cubicBezTo>
                    <a:pt x="18" y="13"/>
                    <a:pt x="18" y="13"/>
                    <a:pt x="18" y="13"/>
                  </a:cubicBezTo>
                  <a:cubicBezTo>
                    <a:pt x="18" y="10"/>
                    <a:pt x="16" y="8"/>
                    <a:pt x="14" y="8"/>
                  </a:cubicBezTo>
                  <a:cubicBezTo>
                    <a:pt x="10" y="8"/>
                    <a:pt x="10" y="8"/>
                    <a:pt x="10" y="8"/>
                  </a:cubicBezTo>
                  <a:cubicBezTo>
                    <a:pt x="8" y="8"/>
                    <a:pt x="6" y="10"/>
                    <a:pt x="6" y="13"/>
                  </a:cubicBezTo>
                  <a:cubicBezTo>
                    <a:pt x="6" y="23"/>
                    <a:pt x="6" y="23"/>
                    <a:pt x="6" y="23"/>
                  </a:cubicBezTo>
                  <a:cubicBezTo>
                    <a:pt x="6" y="26"/>
                    <a:pt x="8" y="28"/>
                    <a:pt x="10" y="28"/>
                  </a:cubicBezTo>
                  <a:cubicBezTo>
                    <a:pt x="14" y="28"/>
                    <a:pt x="14" y="28"/>
                    <a:pt x="14" y="28"/>
                  </a:cubicBezTo>
                  <a:cubicBezTo>
                    <a:pt x="16" y="28"/>
                    <a:pt x="18" y="26"/>
                    <a:pt x="18" y="2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99" name="Freeform 200">
              <a:extLst>
                <a:ext uri="{FF2B5EF4-FFF2-40B4-BE49-F238E27FC236}">
                  <a16:creationId xmlns:a16="http://schemas.microsoft.com/office/drawing/2014/main" id="{79C094F6-1711-487B-9C50-69F8B4C6D78C}"/>
                </a:ext>
              </a:extLst>
            </p:cNvPr>
            <p:cNvSpPr>
              <a:spLocks/>
            </p:cNvSpPr>
            <p:nvPr/>
          </p:nvSpPr>
          <p:spPr bwMode="auto">
            <a:xfrm>
              <a:off x="931863" y="4370389"/>
              <a:ext cx="182563" cy="28575"/>
            </a:xfrm>
            <a:custGeom>
              <a:avLst/>
              <a:gdLst/>
              <a:ahLst/>
              <a:cxnLst>
                <a:cxn ang="0">
                  <a:pos x="93" y="0"/>
                </a:cxn>
                <a:cxn ang="0">
                  <a:pos x="93" y="3"/>
                </a:cxn>
                <a:cxn ang="0">
                  <a:pos x="75" y="15"/>
                </a:cxn>
                <a:cxn ang="0">
                  <a:pos x="0" y="15"/>
                </a:cxn>
                <a:cxn ang="0">
                  <a:pos x="0" y="0"/>
                </a:cxn>
                <a:cxn ang="0">
                  <a:pos x="93" y="0"/>
                </a:cxn>
              </a:cxnLst>
              <a:rect l="0" t="0" r="r" b="b"/>
              <a:pathLst>
                <a:path w="93" h="15">
                  <a:moveTo>
                    <a:pt x="93" y="0"/>
                  </a:moveTo>
                  <a:cubicBezTo>
                    <a:pt x="93" y="3"/>
                    <a:pt x="93" y="3"/>
                    <a:pt x="93" y="3"/>
                  </a:cubicBezTo>
                  <a:cubicBezTo>
                    <a:pt x="93" y="10"/>
                    <a:pt x="85" y="15"/>
                    <a:pt x="75" y="15"/>
                  </a:cubicBezTo>
                  <a:cubicBezTo>
                    <a:pt x="0" y="15"/>
                    <a:pt x="0" y="15"/>
                    <a:pt x="0" y="15"/>
                  </a:cubicBezTo>
                  <a:cubicBezTo>
                    <a:pt x="0" y="0"/>
                    <a:pt x="0" y="0"/>
                    <a:pt x="0" y="0"/>
                  </a:cubicBezTo>
                  <a:lnTo>
                    <a:pt x="9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00" name="Freeform 201">
              <a:extLst>
                <a:ext uri="{FF2B5EF4-FFF2-40B4-BE49-F238E27FC236}">
                  <a16:creationId xmlns:a16="http://schemas.microsoft.com/office/drawing/2014/main" id="{41A95BF2-DFC9-47BE-B95C-466C198F2C3F}"/>
                </a:ext>
              </a:extLst>
            </p:cNvPr>
            <p:cNvSpPr>
              <a:spLocks/>
            </p:cNvSpPr>
            <p:nvPr/>
          </p:nvSpPr>
          <p:spPr bwMode="auto">
            <a:xfrm>
              <a:off x="931863" y="4292601"/>
              <a:ext cx="182563" cy="47625"/>
            </a:xfrm>
            <a:custGeom>
              <a:avLst/>
              <a:gdLst/>
              <a:ahLst/>
              <a:cxnLst>
                <a:cxn ang="0">
                  <a:pos x="115" y="30"/>
                </a:cxn>
                <a:cxn ang="0">
                  <a:pos x="0" y="30"/>
                </a:cxn>
                <a:cxn ang="0">
                  <a:pos x="0" y="0"/>
                </a:cxn>
                <a:cxn ang="0">
                  <a:pos x="34" y="0"/>
                </a:cxn>
                <a:cxn ang="0">
                  <a:pos x="34" y="20"/>
                </a:cxn>
                <a:cxn ang="0">
                  <a:pos x="35" y="20"/>
                </a:cxn>
                <a:cxn ang="0">
                  <a:pos x="115" y="30"/>
                </a:cxn>
              </a:cxnLst>
              <a:rect l="0" t="0" r="r" b="b"/>
              <a:pathLst>
                <a:path w="115" h="30">
                  <a:moveTo>
                    <a:pt x="115" y="30"/>
                  </a:moveTo>
                  <a:lnTo>
                    <a:pt x="0" y="30"/>
                  </a:lnTo>
                  <a:lnTo>
                    <a:pt x="0" y="0"/>
                  </a:lnTo>
                  <a:lnTo>
                    <a:pt x="34" y="0"/>
                  </a:lnTo>
                  <a:lnTo>
                    <a:pt x="34" y="20"/>
                  </a:lnTo>
                  <a:lnTo>
                    <a:pt x="35" y="20"/>
                  </a:lnTo>
                  <a:lnTo>
                    <a:pt x="115" y="3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01" name="Freeform 202">
              <a:extLst>
                <a:ext uri="{FF2B5EF4-FFF2-40B4-BE49-F238E27FC236}">
                  <a16:creationId xmlns:a16="http://schemas.microsoft.com/office/drawing/2014/main" id="{551A7D87-5619-4D65-95CA-1E50724F0860}"/>
                </a:ext>
              </a:extLst>
            </p:cNvPr>
            <p:cNvSpPr>
              <a:spLocks/>
            </p:cNvSpPr>
            <p:nvPr/>
          </p:nvSpPr>
          <p:spPr bwMode="auto">
            <a:xfrm>
              <a:off x="1087438" y="3986214"/>
              <a:ext cx="19050" cy="69850"/>
            </a:xfrm>
            <a:custGeom>
              <a:avLst/>
              <a:gdLst/>
              <a:ahLst/>
              <a:cxnLst>
                <a:cxn ang="0">
                  <a:pos x="10" y="5"/>
                </a:cxn>
                <a:cxn ang="0">
                  <a:pos x="10" y="30"/>
                </a:cxn>
                <a:cxn ang="0">
                  <a:pos x="6" y="35"/>
                </a:cxn>
                <a:cxn ang="0">
                  <a:pos x="4" y="35"/>
                </a:cxn>
                <a:cxn ang="0">
                  <a:pos x="0" y="30"/>
                </a:cxn>
                <a:cxn ang="0">
                  <a:pos x="0" y="5"/>
                </a:cxn>
                <a:cxn ang="0">
                  <a:pos x="4" y="0"/>
                </a:cxn>
                <a:cxn ang="0">
                  <a:pos x="6" y="0"/>
                </a:cxn>
                <a:cxn ang="0">
                  <a:pos x="10" y="5"/>
                </a:cxn>
              </a:cxnLst>
              <a:rect l="0" t="0" r="r" b="b"/>
              <a:pathLst>
                <a:path w="10" h="35">
                  <a:moveTo>
                    <a:pt x="10" y="5"/>
                  </a:moveTo>
                  <a:cubicBezTo>
                    <a:pt x="10" y="30"/>
                    <a:pt x="10" y="30"/>
                    <a:pt x="10" y="30"/>
                  </a:cubicBezTo>
                  <a:cubicBezTo>
                    <a:pt x="10" y="33"/>
                    <a:pt x="8" y="35"/>
                    <a:pt x="6" y="35"/>
                  </a:cubicBezTo>
                  <a:cubicBezTo>
                    <a:pt x="4" y="35"/>
                    <a:pt x="4" y="35"/>
                    <a:pt x="4" y="35"/>
                  </a:cubicBezTo>
                  <a:cubicBezTo>
                    <a:pt x="2" y="35"/>
                    <a:pt x="0" y="33"/>
                    <a:pt x="0" y="30"/>
                  </a:cubicBezTo>
                  <a:cubicBezTo>
                    <a:pt x="0" y="5"/>
                    <a:pt x="0" y="5"/>
                    <a:pt x="0" y="5"/>
                  </a:cubicBezTo>
                  <a:cubicBezTo>
                    <a:pt x="0" y="2"/>
                    <a:pt x="2" y="0"/>
                    <a:pt x="4" y="0"/>
                  </a:cubicBezTo>
                  <a:cubicBezTo>
                    <a:pt x="6" y="0"/>
                    <a:pt x="6" y="0"/>
                    <a:pt x="6" y="0"/>
                  </a:cubicBezTo>
                  <a:cubicBezTo>
                    <a:pt x="8" y="0"/>
                    <a:pt x="10" y="2"/>
                    <a:pt x="10"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02" name="Freeform 203">
              <a:extLst>
                <a:ext uri="{FF2B5EF4-FFF2-40B4-BE49-F238E27FC236}">
                  <a16:creationId xmlns:a16="http://schemas.microsoft.com/office/drawing/2014/main" id="{DC645658-AFDA-4608-B874-0697A0536D23}"/>
                </a:ext>
              </a:extLst>
            </p:cNvPr>
            <p:cNvSpPr>
              <a:spLocks noEditPoints="1"/>
            </p:cNvSpPr>
            <p:nvPr/>
          </p:nvSpPr>
          <p:spPr bwMode="auto">
            <a:xfrm>
              <a:off x="1011238" y="3986214"/>
              <a:ext cx="46038" cy="69850"/>
            </a:xfrm>
            <a:custGeom>
              <a:avLst/>
              <a:gdLst/>
              <a:ahLst/>
              <a:cxnLst>
                <a:cxn ang="0">
                  <a:pos x="24" y="8"/>
                </a:cxn>
                <a:cxn ang="0">
                  <a:pos x="24" y="26"/>
                </a:cxn>
                <a:cxn ang="0">
                  <a:pos x="16" y="35"/>
                </a:cxn>
                <a:cxn ang="0">
                  <a:pos x="8" y="35"/>
                </a:cxn>
                <a:cxn ang="0">
                  <a:pos x="0" y="26"/>
                </a:cxn>
                <a:cxn ang="0">
                  <a:pos x="0" y="8"/>
                </a:cxn>
                <a:cxn ang="0">
                  <a:pos x="8" y="0"/>
                </a:cxn>
                <a:cxn ang="0">
                  <a:pos x="16" y="0"/>
                </a:cxn>
                <a:cxn ang="0">
                  <a:pos x="24" y="8"/>
                </a:cxn>
                <a:cxn ang="0">
                  <a:pos x="18" y="23"/>
                </a:cxn>
                <a:cxn ang="0">
                  <a:pos x="18" y="12"/>
                </a:cxn>
                <a:cxn ang="0">
                  <a:pos x="14" y="7"/>
                </a:cxn>
                <a:cxn ang="0">
                  <a:pos x="10" y="7"/>
                </a:cxn>
                <a:cxn ang="0">
                  <a:pos x="6" y="12"/>
                </a:cxn>
                <a:cxn ang="0">
                  <a:pos x="6" y="23"/>
                </a:cxn>
                <a:cxn ang="0">
                  <a:pos x="10" y="28"/>
                </a:cxn>
                <a:cxn ang="0">
                  <a:pos x="14" y="28"/>
                </a:cxn>
                <a:cxn ang="0">
                  <a:pos x="18" y="23"/>
                </a:cxn>
              </a:cxnLst>
              <a:rect l="0" t="0" r="r" b="b"/>
              <a:pathLst>
                <a:path w="24" h="35">
                  <a:moveTo>
                    <a:pt x="24" y="8"/>
                  </a:moveTo>
                  <a:cubicBezTo>
                    <a:pt x="24" y="26"/>
                    <a:pt x="24" y="26"/>
                    <a:pt x="24" y="26"/>
                  </a:cubicBezTo>
                  <a:cubicBezTo>
                    <a:pt x="24" y="31"/>
                    <a:pt x="20" y="35"/>
                    <a:pt x="16" y="35"/>
                  </a:cubicBezTo>
                  <a:cubicBezTo>
                    <a:pt x="8" y="35"/>
                    <a:pt x="8" y="35"/>
                    <a:pt x="8" y="35"/>
                  </a:cubicBezTo>
                  <a:cubicBezTo>
                    <a:pt x="3" y="35"/>
                    <a:pt x="0" y="31"/>
                    <a:pt x="0" y="26"/>
                  </a:cubicBezTo>
                  <a:cubicBezTo>
                    <a:pt x="0" y="8"/>
                    <a:pt x="0" y="8"/>
                    <a:pt x="0" y="8"/>
                  </a:cubicBezTo>
                  <a:cubicBezTo>
                    <a:pt x="0" y="4"/>
                    <a:pt x="3" y="0"/>
                    <a:pt x="8" y="0"/>
                  </a:cubicBezTo>
                  <a:cubicBezTo>
                    <a:pt x="16" y="0"/>
                    <a:pt x="16" y="0"/>
                    <a:pt x="16" y="0"/>
                  </a:cubicBezTo>
                  <a:cubicBezTo>
                    <a:pt x="20" y="0"/>
                    <a:pt x="24" y="4"/>
                    <a:pt x="24" y="8"/>
                  </a:cubicBezTo>
                  <a:close/>
                  <a:moveTo>
                    <a:pt x="18" y="23"/>
                  </a:moveTo>
                  <a:cubicBezTo>
                    <a:pt x="18" y="12"/>
                    <a:pt x="18" y="12"/>
                    <a:pt x="18" y="12"/>
                  </a:cubicBezTo>
                  <a:cubicBezTo>
                    <a:pt x="18" y="9"/>
                    <a:pt x="16" y="7"/>
                    <a:pt x="14" y="7"/>
                  </a:cubicBezTo>
                  <a:cubicBezTo>
                    <a:pt x="10" y="7"/>
                    <a:pt x="10" y="7"/>
                    <a:pt x="10" y="7"/>
                  </a:cubicBezTo>
                  <a:cubicBezTo>
                    <a:pt x="8" y="7"/>
                    <a:pt x="6" y="9"/>
                    <a:pt x="6" y="12"/>
                  </a:cubicBezTo>
                  <a:cubicBezTo>
                    <a:pt x="6" y="23"/>
                    <a:pt x="6" y="23"/>
                    <a:pt x="6" y="23"/>
                  </a:cubicBezTo>
                  <a:cubicBezTo>
                    <a:pt x="6" y="25"/>
                    <a:pt x="8" y="28"/>
                    <a:pt x="10" y="28"/>
                  </a:cubicBezTo>
                  <a:cubicBezTo>
                    <a:pt x="14" y="28"/>
                    <a:pt x="14" y="28"/>
                    <a:pt x="14" y="28"/>
                  </a:cubicBezTo>
                  <a:cubicBezTo>
                    <a:pt x="16" y="28"/>
                    <a:pt x="18" y="25"/>
                    <a:pt x="18" y="2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03" name="Freeform 204">
              <a:extLst>
                <a:ext uri="{FF2B5EF4-FFF2-40B4-BE49-F238E27FC236}">
                  <a16:creationId xmlns:a16="http://schemas.microsoft.com/office/drawing/2014/main" id="{1518C239-551E-4C26-96FF-F00F1E0A1B1E}"/>
                </a:ext>
              </a:extLst>
            </p:cNvPr>
            <p:cNvSpPr>
              <a:spLocks/>
            </p:cNvSpPr>
            <p:nvPr/>
          </p:nvSpPr>
          <p:spPr bwMode="auto">
            <a:xfrm>
              <a:off x="1023938" y="4078289"/>
              <a:ext cx="20638" cy="71438"/>
            </a:xfrm>
            <a:custGeom>
              <a:avLst/>
              <a:gdLst/>
              <a:ahLst/>
              <a:cxnLst>
                <a:cxn ang="0">
                  <a:pos x="10" y="31"/>
                </a:cxn>
                <a:cxn ang="0">
                  <a:pos x="6" y="36"/>
                </a:cxn>
                <a:cxn ang="0">
                  <a:pos x="4" y="36"/>
                </a:cxn>
                <a:cxn ang="0">
                  <a:pos x="0" y="31"/>
                </a:cxn>
                <a:cxn ang="0">
                  <a:pos x="0" y="5"/>
                </a:cxn>
                <a:cxn ang="0">
                  <a:pos x="3" y="0"/>
                </a:cxn>
                <a:cxn ang="0">
                  <a:pos x="6" y="0"/>
                </a:cxn>
                <a:cxn ang="0">
                  <a:pos x="10" y="5"/>
                </a:cxn>
                <a:cxn ang="0">
                  <a:pos x="10" y="31"/>
                </a:cxn>
              </a:cxnLst>
              <a:rect l="0" t="0" r="r" b="b"/>
              <a:pathLst>
                <a:path w="10" h="36">
                  <a:moveTo>
                    <a:pt x="10" y="31"/>
                  </a:moveTo>
                  <a:cubicBezTo>
                    <a:pt x="10" y="34"/>
                    <a:pt x="8" y="36"/>
                    <a:pt x="6" y="36"/>
                  </a:cubicBezTo>
                  <a:cubicBezTo>
                    <a:pt x="4" y="36"/>
                    <a:pt x="4" y="36"/>
                    <a:pt x="4" y="36"/>
                  </a:cubicBezTo>
                  <a:cubicBezTo>
                    <a:pt x="2" y="36"/>
                    <a:pt x="0" y="34"/>
                    <a:pt x="0" y="31"/>
                  </a:cubicBezTo>
                  <a:cubicBezTo>
                    <a:pt x="0" y="5"/>
                    <a:pt x="0" y="5"/>
                    <a:pt x="0" y="5"/>
                  </a:cubicBezTo>
                  <a:cubicBezTo>
                    <a:pt x="0" y="3"/>
                    <a:pt x="1" y="0"/>
                    <a:pt x="3" y="0"/>
                  </a:cubicBezTo>
                  <a:cubicBezTo>
                    <a:pt x="6" y="0"/>
                    <a:pt x="6" y="0"/>
                    <a:pt x="6" y="0"/>
                  </a:cubicBezTo>
                  <a:cubicBezTo>
                    <a:pt x="8" y="0"/>
                    <a:pt x="10" y="3"/>
                    <a:pt x="10" y="5"/>
                  </a:cubicBezTo>
                  <a:lnTo>
                    <a:pt x="10" y="3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04" name="Freeform 206">
              <a:extLst>
                <a:ext uri="{FF2B5EF4-FFF2-40B4-BE49-F238E27FC236}">
                  <a16:creationId xmlns:a16="http://schemas.microsoft.com/office/drawing/2014/main" id="{A0A6D9B8-DA98-4757-A8E4-EE6DD0907078}"/>
                </a:ext>
              </a:extLst>
            </p:cNvPr>
            <p:cNvSpPr>
              <a:spLocks/>
            </p:cNvSpPr>
            <p:nvPr/>
          </p:nvSpPr>
          <p:spPr bwMode="auto">
            <a:xfrm>
              <a:off x="1023938" y="3886201"/>
              <a:ext cx="20638" cy="71438"/>
            </a:xfrm>
            <a:custGeom>
              <a:avLst/>
              <a:gdLst/>
              <a:ahLst/>
              <a:cxnLst>
                <a:cxn ang="0">
                  <a:pos x="10" y="5"/>
                </a:cxn>
                <a:cxn ang="0">
                  <a:pos x="10" y="31"/>
                </a:cxn>
                <a:cxn ang="0">
                  <a:pos x="6" y="36"/>
                </a:cxn>
                <a:cxn ang="0">
                  <a:pos x="3" y="36"/>
                </a:cxn>
                <a:cxn ang="0">
                  <a:pos x="0" y="31"/>
                </a:cxn>
                <a:cxn ang="0">
                  <a:pos x="0" y="5"/>
                </a:cxn>
                <a:cxn ang="0">
                  <a:pos x="3" y="0"/>
                </a:cxn>
                <a:cxn ang="0">
                  <a:pos x="6" y="0"/>
                </a:cxn>
                <a:cxn ang="0">
                  <a:pos x="10" y="5"/>
                </a:cxn>
              </a:cxnLst>
              <a:rect l="0" t="0" r="r" b="b"/>
              <a:pathLst>
                <a:path w="10" h="36">
                  <a:moveTo>
                    <a:pt x="10" y="5"/>
                  </a:moveTo>
                  <a:cubicBezTo>
                    <a:pt x="10" y="31"/>
                    <a:pt x="10" y="31"/>
                    <a:pt x="10" y="31"/>
                  </a:cubicBezTo>
                  <a:cubicBezTo>
                    <a:pt x="10" y="33"/>
                    <a:pt x="8" y="36"/>
                    <a:pt x="6" y="36"/>
                  </a:cubicBezTo>
                  <a:cubicBezTo>
                    <a:pt x="3" y="36"/>
                    <a:pt x="3" y="36"/>
                    <a:pt x="3" y="36"/>
                  </a:cubicBezTo>
                  <a:cubicBezTo>
                    <a:pt x="1" y="36"/>
                    <a:pt x="0" y="33"/>
                    <a:pt x="0" y="31"/>
                  </a:cubicBezTo>
                  <a:cubicBezTo>
                    <a:pt x="0" y="5"/>
                    <a:pt x="0" y="5"/>
                    <a:pt x="0" y="5"/>
                  </a:cubicBezTo>
                  <a:cubicBezTo>
                    <a:pt x="0" y="2"/>
                    <a:pt x="1" y="0"/>
                    <a:pt x="3" y="0"/>
                  </a:cubicBezTo>
                  <a:cubicBezTo>
                    <a:pt x="6" y="0"/>
                    <a:pt x="6" y="0"/>
                    <a:pt x="6" y="0"/>
                  </a:cubicBezTo>
                  <a:cubicBezTo>
                    <a:pt x="8" y="0"/>
                    <a:pt x="10" y="2"/>
                    <a:pt x="10"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05" name="Freeform 207">
              <a:extLst>
                <a:ext uri="{FF2B5EF4-FFF2-40B4-BE49-F238E27FC236}">
                  <a16:creationId xmlns:a16="http://schemas.microsoft.com/office/drawing/2014/main" id="{409CBC14-E295-4275-B64E-605957A53087}"/>
                </a:ext>
              </a:extLst>
            </p:cNvPr>
            <p:cNvSpPr>
              <a:spLocks noEditPoints="1"/>
            </p:cNvSpPr>
            <p:nvPr/>
          </p:nvSpPr>
          <p:spPr bwMode="auto">
            <a:xfrm>
              <a:off x="946151" y="3886201"/>
              <a:ext cx="47625" cy="69850"/>
            </a:xfrm>
            <a:custGeom>
              <a:avLst/>
              <a:gdLst/>
              <a:ahLst/>
              <a:cxnLst>
                <a:cxn ang="0">
                  <a:pos x="24" y="9"/>
                </a:cxn>
                <a:cxn ang="0">
                  <a:pos x="24" y="27"/>
                </a:cxn>
                <a:cxn ang="0">
                  <a:pos x="16" y="35"/>
                </a:cxn>
                <a:cxn ang="0">
                  <a:pos x="8" y="35"/>
                </a:cxn>
                <a:cxn ang="0">
                  <a:pos x="0" y="27"/>
                </a:cxn>
                <a:cxn ang="0">
                  <a:pos x="0" y="9"/>
                </a:cxn>
                <a:cxn ang="0">
                  <a:pos x="8" y="0"/>
                </a:cxn>
                <a:cxn ang="0">
                  <a:pos x="16" y="0"/>
                </a:cxn>
                <a:cxn ang="0">
                  <a:pos x="24" y="9"/>
                </a:cxn>
                <a:cxn ang="0">
                  <a:pos x="17" y="23"/>
                </a:cxn>
                <a:cxn ang="0">
                  <a:pos x="17" y="13"/>
                </a:cxn>
                <a:cxn ang="0">
                  <a:pos x="14" y="8"/>
                </a:cxn>
                <a:cxn ang="0">
                  <a:pos x="10" y="8"/>
                </a:cxn>
                <a:cxn ang="0">
                  <a:pos x="6" y="13"/>
                </a:cxn>
                <a:cxn ang="0">
                  <a:pos x="6" y="23"/>
                </a:cxn>
                <a:cxn ang="0">
                  <a:pos x="10" y="28"/>
                </a:cxn>
                <a:cxn ang="0">
                  <a:pos x="14" y="28"/>
                </a:cxn>
                <a:cxn ang="0">
                  <a:pos x="17" y="23"/>
                </a:cxn>
              </a:cxnLst>
              <a:rect l="0" t="0" r="r" b="b"/>
              <a:pathLst>
                <a:path w="24" h="35">
                  <a:moveTo>
                    <a:pt x="24" y="9"/>
                  </a:moveTo>
                  <a:cubicBezTo>
                    <a:pt x="24" y="27"/>
                    <a:pt x="24" y="27"/>
                    <a:pt x="24" y="27"/>
                  </a:cubicBezTo>
                  <a:cubicBezTo>
                    <a:pt x="24" y="32"/>
                    <a:pt x="20" y="35"/>
                    <a:pt x="16" y="35"/>
                  </a:cubicBezTo>
                  <a:cubicBezTo>
                    <a:pt x="8" y="35"/>
                    <a:pt x="8" y="35"/>
                    <a:pt x="8" y="35"/>
                  </a:cubicBezTo>
                  <a:cubicBezTo>
                    <a:pt x="3" y="35"/>
                    <a:pt x="0" y="32"/>
                    <a:pt x="0" y="27"/>
                  </a:cubicBezTo>
                  <a:cubicBezTo>
                    <a:pt x="0" y="9"/>
                    <a:pt x="0" y="9"/>
                    <a:pt x="0" y="9"/>
                  </a:cubicBezTo>
                  <a:cubicBezTo>
                    <a:pt x="0" y="4"/>
                    <a:pt x="3" y="0"/>
                    <a:pt x="8" y="0"/>
                  </a:cubicBezTo>
                  <a:cubicBezTo>
                    <a:pt x="16" y="0"/>
                    <a:pt x="16" y="0"/>
                    <a:pt x="16" y="0"/>
                  </a:cubicBezTo>
                  <a:cubicBezTo>
                    <a:pt x="20" y="0"/>
                    <a:pt x="24" y="4"/>
                    <a:pt x="24" y="9"/>
                  </a:cubicBezTo>
                  <a:close/>
                  <a:moveTo>
                    <a:pt x="17" y="23"/>
                  </a:moveTo>
                  <a:cubicBezTo>
                    <a:pt x="17" y="13"/>
                    <a:pt x="17" y="13"/>
                    <a:pt x="17" y="13"/>
                  </a:cubicBezTo>
                  <a:cubicBezTo>
                    <a:pt x="17" y="10"/>
                    <a:pt x="16" y="8"/>
                    <a:pt x="14" y="8"/>
                  </a:cubicBezTo>
                  <a:cubicBezTo>
                    <a:pt x="10" y="8"/>
                    <a:pt x="10" y="8"/>
                    <a:pt x="10" y="8"/>
                  </a:cubicBezTo>
                  <a:cubicBezTo>
                    <a:pt x="8" y="8"/>
                    <a:pt x="6" y="10"/>
                    <a:pt x="6" y="13"/>
                  </a:cubicBezTo>
                  <a:cubicBezTo>
                    <a:pt x="6" y="23"/>
                    <a:pt x="6" y="23"/>
                    <a:pt x="6" y="23"/>
                  </a:cubicBezTo>
                  <a:cubicBezTo>
                    <a:pt x="6" y="26"/>
                    <a:pt x="8" y="28"/>
                    <a:pt x="10" y="28"/>
                  </a:cubicBezTo>
                  <a:cubicBezTo>
                    <a:pt x="14" y="28"/>
                    <a:pt x="14" y="28"/>
                    <a:pt x="14" y="28"/>
                  </a:cubicBezTo>
                  <a:cubicBezTo>
                    <a:pt x="16" y="28"/>
                    <a:pt x="17" y="26"/>
                    <a:pt x="17" y="2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06" name="Freeform 208">
              <a:extLst>
                <a:ext uri="{FF2B5EF4-FFF2-40B4-BE49-F238E27FC236}">
                  <a16:creationId xmlns:a16="http://schemas.microsoft.com/office/drawing/2014/main" id="{12F9DC32-D989-411C-95B1-647B70D696DC}"/>
                </a:ext>
              </a:extLst>
            </p:cNvPr>
            <p:cNvSpPr>
              <a:spLocks/>
            </p:cNvSpPr>
            <p:nvPr/>
          </p:nvSpPr>
          <p:spPr bwMode="auto">
            <a:xfrm>
              <a:off x="960438" y="4078289"/>
              <a:ext cx="19050" cy="71438"/>
            </a:xfrm>
            <a:custGeom>
              <a:avLst/>
              <a:gdLst/>
              <a:ahLst/>
              <a:cxnLst>
                <a:cxn ang="0">
                  <a:pos x="10" y="5"/>
                </a:cxn>
                <a:cxn ang="0">
                  <a:pos x="10" y="31"/>
                </a:cxn>
                <a:cxn ang="0">
                  <a:pos x="6" y="36"/>
                </a:cxn>
                <a:cxn ang="0">
                  <a:pos x="3" y="36"/>
                </a:cxn>
                <a:cxn ang="0">
                  <a:pos x="0" y="31"/>
                </a:cxn>
                <a:cxn ang="0">
                  <a:pos x="0" y="5"/>
                </a:cxn>
                <a:cxn ang="0">
                  <a:pos x="3" y="0"/>
                </a:cxn>
                <a:cxn ang="0">
                  <a:pos x="6" y="0"/>
                </a:cxn>
                <a:cxn ang="0">
                  <a:pos x="10" y="5"/>
                </a:cxn>
              </a:cxnLst>
              <a:rect l="0" t="0" r="r" b="b"/>
              <a:pathLst>
                <a:path w="10" h="36">
                  <a:moveTo>
                    <a:pt x="10" y="5"/>
                  </a:moveTo>
                  <a:cubicBezTo>
                    <a:pt x="10" y="31"/>
                    <a:pt x="10" y="31"/>
                    <a:pt x="10" y="31"/>
                  </a:cubicBezTo>
                  <a:cubicBezTo>
                    <a:pt x="10" y="34"/>
                    <a:pt x="8" y="36"/>
                    <a:pt x="6" y="36"/>
                  </a:cubicBezTo>
                  <a:cubicBezTo>
                    <a:pt x="3" y="36"/>
                    <a:pt x="3" y="36"/>
                    <a:pt x="3" y="36"/>
                  </a:cubicBezTo>
                  <a:cubicBezTo>
                    <a:pt x="1" y="36"/>
                    <a:pt x="0" y="34"/>
                    <a:pt x="0" y="31"/>
                  </a:cubicBezTo>
                  <a:cubicBezTo>
                    <a:pt x="0" y="5"/>
                    <a:pt x="0" y="5"/>
                    <a:pt x="0" y="5"/>
                  </a:cubicBezTo>
                  <a:cubicBezTo>
                    <a:pt x="0" y="3"/>
                    <a:pt x="1" y="0"/>
                    <a:pt x="3" y="0"/>
                  </a:cubicBezTo>
                  <a:cubicBezTo>
                    <a:pt x="6" y="0"/>
                    <a:pt x="6" y="0"/>
                    <a:pt x="6" y="0"/>
                  </a:cubicBezTo>
                  <a:cubicBezTo>
                    <a:pt x="8" y="0"/>
                    <a:pt x="10" y="3"/>
                    <a:pt x="10"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07" name="Freeform 209">
              <a:extLst>
                <a:ext uri="{FF2B5EF4-FFF2-40B4-BE49-F238E27FC236}">
                  <a16:creationId xmlns:a16="http://schemas.microsoft.com/office/drawing/2014/main" id="{EEFEDA6B-25BE-45B7-93DB-9F58645EA40C}"/>
                </a:ext>
              </a:extLst>
            </p:cNvPr>
            <p:cNvSpPr>
              <a:spLocks/>
            </p:cNvSpPr>
            <p:nvPr/>
          </p:nvSpPr>
          <p:spPr bwMode="auto">
            <a:xfrm>
              <a:off x="960438" y="3986214"/>
              <a:ext cx="19050" cy="69850"/>
            </a:xfrm>
            <a:custGeom>
              <a:avLst/>
              <a:gdLst/>
              <a:ahLst/>
              <a:cxnLst>
                <a:cxn ang="0">
                  <a:pos x="10" y="5"/>
                </a:cxn>
                <a:cxn ang="0">
                  <a:pos x="10" y="30"/>
                </a:cxn>
                <a:cxn ang="0">
                  <a:pos x="6" y="35"/>
                </a:cxn>
                <a:cxn ang="0">
                  <a:pos x="3" y="35"/>
                </a:cxn>
                <a:cxn ang="0">
                  <a:pos x="0" y="30"/>
                </a:cxn>
                <a:cxn ang="0">
                  <a:pos x="0" y="5"/>
                </a:cxn>
                <a:cxn ang="0">
                  <a:pos x="3" y="0"/>
                </a:cxn>
                <a:cxn ang="0">
                  <a:pos x="6" y="0"/>
                </a:cxn>
                <a:cxn ang="0">
                  <a:pos x="10" y="5"/>
                </a:cxn>
              </a:cxnLst>
              <a:rect l="0" t="0" r="r" b="b"/>
              <a:pathLst>
                <a:path w="10" h="35">
                  <a:moveTo>
                    <a:pt x="10" y="5"/>
                  </a:moveTo>
                  <a:cubicBezTo>
                    <a:pt x="10" y="30"/>
                    <a:pt x="10" y="30"/>
                    <a:pt x="10" y="30"/>
                  </a:cubicBezTo>
                  <a:cubicBezTo>
                    <a:pt x="10" y="33"/>
                    <a:pt x="8" y="35"/>
                    <a:pt x="6" y="35"/>
                  </a:cubicBezTo>
                  <a:cubicBezTo>
                    <a:pt x="3" y="35"/>
                    <a:pt x="3" y="35"/>
                    <a:pt x="3" y="35"/>
                  </a:cubicBezTo>
                  <a:cubicBezTo>
                    <a:pt x="1" y="35"/>
                    <a:pt x="0" y="33"/>
                    <a:pt x="0" y="30"/>
                  </a:cubicBezTo>
                  <a:cubicBezTo>
                    <a:pt x="0" y="5"/>
                    <a:pt x="0" y="5"/>
                    <a:pt x="0" y="5"/>
                  </a:cubicBezTo>
                  <a:cubicBezTo>
                    <a:pt x="0" y="2"/>
                    <a:pt x="1" y="0"/>
                    <a:pt x="3" y="0"/>
                  </a:cubicBezTo>
                  <a:cubicBezTo>
                    <a:pt x="6" y="0"/>
                    <a:pt x="6" y="0"/>
                    <a:pt x="6" y="0"/>
                  </a:cubicBezTo>
                  <a:cubicBezTo>
                    <a:pt x="8" y="0"/>
                    <a:pt x="10" y="2"/>
                    <a:pt x="10"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08" name="Freeform 210">
              <a:extLst>
                <a:ext uri="{FF2B5EF4-FFF2-40B4-BE49-F238E27FC236}">
                  <a16:creationId xmlns:a16="http://schemas.microsoft.com/office/drawing/2014/main" id="{C3C8892E-6E8E-40C5-B2C0-572A00768289}"/>
                </a:ext>
              </a:extLst>
            </p:cNvPr>
            <p:cNvSpPr>
              <a:spLocks noEditPoints="1"/>
            </p:cNvSpPr>
            <p:nvPr/>
          </p:nvSpPr>
          <p:spPr bwMode="auto">
            <a:xfrm>
              <a:off x="293688" y="3771901"/>
              <a:ext cx="614363" cy="536575"/>
            </a:xfrm>
            <a:custGeom>
              <a:avLst/>
              <a:gdLst/>
              <a:ahLst/>
              <a:cxnLst>
                <a:cxn ang="0">
                  <a:pos x="313" y="12"/>
                </a:cxn>
                <a:cxn ang="0">
                  <a:pos x="313" y="262"/>
                </a:cxn>
                <a:cxn ang="0">
                  <a:pos x="302" y="273"/>
                </a:cxn>
                <a:cxn ang="0">
                  <a:pos x="11" y="273"/>
                </a:cxn>
                <a:cxn ang="0">
                  <a:pos x="0" y="262"/>
                </a:cxn>
                <a:cxn ang="0">
                  <a:pos x="0" y="12"/>
                </a:cxn>
                <a:cxn ang="0">
                  <a:pos x="11" y="0"/>
                </a:cxn>
                <a:cxn ang="0">
                  <a:pos x="302" y="0"/>
                </a:cxn>
                <a:cxn ang="0">
                  <a:pos x="313" y="12"/>
                </a:cxn>
                <a:cxn ang="0">
                  <a:pos x="304" y="225"/>
                </a:cxn>
                <a:cxn ang="0">
                  <a:pos x="304" y="20"/>
                </a:cxn>
                <a:cxn ang="0">
                  <a:pos x="294" y="11"/>
                </a:cxn>
                <a:cxn ang="0">
                  <a:pos x="19" y="11"/>
                </a:cxn>
                <a:cxn ang="0">
                  <a:pos x="9" y="20"/>
                </a:cxn>
                <a:cxn ang="0">
                  <a:pos x="9" y="225"/>
                </a:cxn>
                <a:cxn ang="0">
                  <a:pos x="19" y="234"/>
                </a:cxn>
                <a:cxn ang="0">
                  <a:pos x="294" y="234"/>
                </a:cxn>
                <a:cxn ang="0">
                  <a:pos x="304" y="225"/>
                </a:cxn>
                <a:cxn ang="0">
                  <a:pos x="169" y="252"/>
                </a:cxn>
                <a:cxn ang="0">
                  <a:pos x="157" y="240"/>
                </a:cxn>
                <a:cxn ang="0">
                  <a:pos x="144" y="252"/>
                </a:cxn>
                <a:cxn ang="0">
                  <a:pos x="157" y="265"/>
                </a:cxn>
                <a:cxn ang="0">
                  <a:pos x="169" y="252"/>
                </a:cxn>
              </a:cxnLst>
              <a:rect l="0" t="0" r="r" b="b"/>
              <a:pathLst>
                <a:path w="313" h="273">
                  <a:moveTo>
                    <a:pt x="313" y="12"/>
                  </a:moveTo>
                  <a:cubicBezTo>
                    <a:pt x="313" y="262"/>
                    <a:pt x="313" y="262"/>
                    <a:pt x="313" y="262"/>
                  </a:cubicBezTo>
                  <a:cubicBezTo>
                    <a:pt x="313" y="268"/>
                    <a:pt x="308" y="273"/>
                    <a:pt x="302" y="273"/>
                  </a:cubicBezTo>
                  <a:cubicBezTo>
                    <a:pt x="11" y="273"/>
                    <a:pt x="11" y="273"/>
                    <a:pt x="11" y="273"/>
                  </a:cubicBezTo>
                  <a:cubicBezTo>
                    <a:pt x="5" y="273"/>
                    <a:pt x="0" y="268"/>
                    <a:pt x="0" y="262"/>
                  </a:cubicBezTo>
                  <a:cubicBezTo>
                    <a:pt x="0" y="12"/>
                    <a:pt x="0" y="12"/>
                    <a:pt x="0" y="12"/>
                  </a:cubicBezTo>
                  <a:cubicBezTo>
                    <a:pt x="0" y="6"/>
                    <a:pt x="5" y="0"/>
                    <a:pt x="11" y="0"/>
                  </a:cubicBezTo>
                  <a:cubicBezTo>
                    <a:pt x="302" y="0"/>
                    <a:pt x="302" y="0"/>
                    <a:pt x="302" y="0"/>
                  </a:cubicBezTo>
                  <a:cubicBezTo>
                    <a:pt x="308" y="0"/>
                    <a:pt x="313" y="6"/>
                    <a:pt x="313" y="12"/>
                  </a:cubicBezTo>
                  <a:close/>
                  <a:moveTo>
                    <a:pt x="304" y="225"/>
                  </a:moveTo>
                  <a:cubicBezTo>
                    <a:pt x="304" y="20"/>
                    <a:pt x="304" y="20"/>
                    <a:pt x="304" y="20"/>
                  </a:cubicBezTo>
                  <a:cubicBezTo>
                    <a:pt x="304" y="15"/>
                    <a:pt x="300" y="11"/>
                    <a:pt x="294" y="11"/>
                  </a:cubicBezTo>
                  <a:cubicBezTo>
                    <a:pt x="19" y="11"/>
                    <a:pt x="19" y="11"/>
                    <a:pt x="19" y="11"/>
                  </a:cubicBezTo>
                  <a:cubicBezTo>
                    <a:pt x="14" y="11"/>
                    <a:pt x="9" y="15"/>
                    <a:pt x="9" y="20"/>
                  </a:cubicBezTo>
                  <a:cubicBezTo>
                    <a:pt x="9" y="225"/>
                    <a:pt x="9" y="225"/>
                    <a:pt x="9" y="225"/>
                  </a:cubicBezTo>
                  <a:cubicBezTo>
                    <a:pt x="9" y="230"/>
                    <a:pt x="14" y="234"/>
                    <a:pt x="19" y="234"/>
                  </a:cubicBezTo>
                  <a:cubicBezTo>
                    <a:pt x="294" y="234"/>
                    <a:pt x="294" y="234"/>
                    <a:pt x="294" y="234"/>
                  </a:cubicBezTo>
                  <a:cubicBezTo>
                    <a:pt x="300" y="234"/>
                    <a:pt x="304" y="230"/>
                    <a:pt x="304" y="225"/>
                  </a:cubicBezTo>
                  <a:close/>
                  <a:moveTo>
                    <a:pt x="169" y="252"/>
                  </a:moveTo>
                  <a:cubicBezTo>
                    <a:pt x="169" y="246"/>
                    <a:pt x="164" y="240"/>
                    <a:pt x="157" y="240"/>
                  </a:cubicBezTo>
                  <a:cubicBezTo>
                    <a:pt x="150" y="240"/>
                    <a:pt x="144" y="246"/>
                    <a:pt x="144" y="252"/>
                  </a:cubicBezTo>
                  <a:cubicBezTo>
                    <a:pt x="144" y="259"/>
                    <a:pt x="150" y="265"/>
                    <a:pt x="157" y="265"/>
                  </a:cubicBezTo>
                  <a:cubicBezTo>
                    <a:pt x="164" y="265"/>
                    <a:pt x="169" y="259"/>
                    <a:pt x="169" y="2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09" name="Rectangle 211">
              <a:extLst>
                <a:ext uri="{FF2B5EF4-FFF2-40B4-BE49-F238E27FC236}">
                  <a16:creationId xmlns:a16="http://schemas.microsoft.com/office/drawing/2014/main" id="{9C97B2E1-BBFB-4AF3-A0A1-1FC5B97E23AB}"/>
                </a:ext>
              </a:extLst>
            </p:cNvPr>
            <p:cNvSpPr>
              <a:spLocks noChangeArrowheads="1"/>
            </p:cNvSpPr>
            <p:nvPr/>
          </p:nvSpPr>
          <p:spPr bwMode="auto">
            <a:xfrm>
              <a:off x="784226" y="4179889"/>
              <a:ext cx="82550" cy="142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10" name="Rectangle 212">
              <a:extLst>
                <a:ext uri="{FF2B5EF4-FFF2-40B4-BE49-F238E27FC236}">
                  <a16:creationId xmlns:a16="http://schemas.microsoft.com/office/drawing/2014/main" id="{AE7CD131-375B-4900-A8F0-72B77BD952CA}"/>
                </a:ext>
              </a:extLst>
            </p:cNvPr>
            <p:cNvSpPr>
              <a:spLocks noChangeArrowheads="1"/>
            </p:cNvSpPr>
            <p:nvPr/>
          </p:nvSpPr>
          <p:spPr bwMode="auto">
            <a:xfrm>
              <a:off x="784226" y="4148139"/>
              <a:ext cx="82550" cy="1270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12" name="Freeform 213">
              <a:extLst>
                <a:ext uri="{FF2B5EF4-FFF2-40B4-BE49-F238E27FC236}">
                  <a16:creationId xmlns:a16="http://schemas.microsoft.com/office/drawing/2014/main" id="{2F6E14D6-DFF4-409A-8E73-AA88CEA9051D}"/>
                </a:ext>
              </a:extLst>
            </p:cNvPr>
            <p:cNvSpPr>
              <a:spLocks/>
            </p:cNvSpPr>
            <p:nvPr/>
          </p:nvSpPr>
          <p:spPr bwMode="auto">
            <a:xfrm>
              <a:off x="376238" y="4445001"/>
              <a:ext cx="452438" cy="28575"/>
            </a:xfrm>
            <a:custGeom>
              <a:avLst/>
              <a:gdLst/>
              <a:ahLst/>
              <a:cxnLst>
                <a:cxn ang="0">
                  <a:pos x="230" y="0"/>
                </a:cxn>
                <a:cxn ang="0">
                  <a:pos x="230" y="4"/>
                </a:cxn>
                <a:cxn ang="0">
                  <a:pos x="211" y="15"/>
                </a:cxn>
                <a:cxn ang="0">
                  <a:pos x="18" y="15"/>
                </a:cxn>
                <a:cxn ang="0">
                  <a:pos x="0" y="4"/>
                </a:cxn>
                <a:cxn ang="0">
                  <a:pos x="0" y="0"/>
                </a:cxn>
                <a:cxn ang="0">
                  <a:pos x="230" y="0"/>
                </a:cxn>
              </a:cxnLst>
              <a:rect l="0" t="0" r="r" b="b"/>
              <a:pathLst>
                <a:path w="230" h="15">
                  <a:moveTo>
                    <a:pt x="230" y="0"/>
                  </a:moveTo>
                  <a:cubicBezTo>
                    <a:pt x="230" y="4"/>
                    <a:pt x="230" y="4"/>
                    <a:pt x="230" y="4"/>
                  </a:cubicBezTo>
                  <a:cubicBezTo>
                    <a:pt x="230" y="10"/>
                    <a:pt x="222" y="15"/>
                    <a:pt x="211" y="15"/>
                  </a:cubicBezTo>
                  <a:cubicBezTo>
                    <a:pt x="18" y="15"/>
                    <a:pt x="18" y="15"/>
                    <a:pt x="18" y="15"/>
                  </a:cubicBezTo>
                  <a:cubicBezTo>
                    <a:pt x="8" y="15"/>
                    <a:pt x="0" y="10"/>
                    <a:pt x="0" y="4"/>
                  </a:cubicBezTo>
                  <a:cubicBezTo>
                    <a:pt x="0" y="0"/>
                    <a:pt x="0" y="0"/>
                    <a:pt x="0" y="0"/>
                  </a:cubicBezTo>
                  <a:lnTo>
                    <a:pt x="23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13" name="Freeform 214">
              <a:extLst>
                <a:ext uri="{FF2B5EF4-FFF2-40B4-BE49-F238E27FC236}">
                  <a16:creationId xmlns:a16="http://schemas.microsoft.com/office/drawing/2014/main" id="{08D32950-59A7-4DC4-B5CA-8C039B5FC0E5}"/>
                </a:ext>
              </a:extLst>
            </p:cNvPr>
            <p:cNvSpPr>
              <a:spLocks/>
            </p:cNvSpPr>
            <p:nvPr/>
          </p:nvSpPr>
          <p:spPr bwMode="auto">
            <a:xfrm>
              <a:off x="376238" y="4349751"/>
              <a:ext cx="452438" cy="61913"/>
            </a:xfrm>
            <a:custGeom>
              <a:avLst/>
              <a:gdLst/>
              <a:ahLst/>
              <a:cxnLst>
                <a:cxn ang="0">
                  <a:pos x="285" y="39"/>
                </a:cxn>
                <a:cxn ang="0">
                  <a:pos x="142" y="39"/>
                </a:cxn>
                <a:cxn ang="0">
                  <a:pos x="0" y="39"/>
                </a:cxn>
                <a:cxn ang="0">
                  <a:pos x="79" y="26"/>
                </a:cxn>
                <a:cxn ang="0">
                  <a:pos x="82" y="26"/>
                </a:cxn>
                <a:cxn ang="0">
                  <a:pos x="82" y="0"/>
                </a:cxn>
                <a:cxn ang="0">
                  <a:pos x="203" y="0"/>
                </a:cxn>
                <a:cxn ang="0">
                  <a:pos x="203" y="26"/>
                </a:cxn>
                <a:cxn ang="0">
                  <a:pos x="204" y="26"/>
                </a:cxn>
                <a:cxn ang="0">
                  <a:pos x="285" y="39"/>
                </a:cxn>
              </a:cxnLst>
              <a:rect l="0" t="0" r="r" b="b"/>
              <a:pathLst>
                <a:path w="285" h="39">
                  <a:moveTo>
                    <a:pt x="285" y="39"/>
                  </a:moveTo>
                  <a:lnTo>
                    <a:pt x="142" y="39"/>
                  </a:lnTo>
                  <a:lnTo>
                    <a:pt x="0" y="39"/>
                  </a:lnTo>
                  <a:lnTo>
                    <a:pt x="79" y="26"/>
                  </a:lnTo>
                  <a:lnTo>
                    <a:pt x="82" y="26"/>
                  </a:lnTo>
                  <a:lnTo>
                    <a:pt x="82" y="0"/>
                  </a:lnTo>
                  <a:lnTo>
                    <a:pt x="203" y="0"/>
                  </a:lnTo>
                  <a:lnTo>
                    <a:pt x="203" y="26"/>
                  </a:lnTo>
                  <a:lnTo>
                    <a:pt x="204" y="26"/>
                  </a:lnTo>
                  <a:lnTo>
                    <a:pt x="285" y="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14" name="Freeform 215">
              <a:extLst>
                <a:ext uri="{FF2B5EF4-FFF2-40B4-BE49-F238E27FC236}">
                  <a16:creationId xmlns:a16="http://schemas.microsoft.com/office/drawing/2014/main" id="{483E1389-A238-489A-9889-3AB2068B6352}"/>
                </a:ext>
              </a:extLst>
            </p:cNvPr>
            <p:cNvSpPr>
              <a:spLocks/>
            </p:cNvSpPr>
            <p:nvPr/>
          </p:nvSpPr>
          <p:spPr bwMode="auto">
            <a:xfrm>
              <a:off x="617538" y="3879851"/>
              <a:ext cx="130175" cy="130175"/>
            </a:xfrm>
            <a:custGeom>
              <a:avLst/>
              <a:gdLst/>
              <a:ahLst/>
              <a:cxnLst>
                <a:cxn ang="0">
                  <a:pos x="0" y="0"/>
                </a:cxn>
                <a:cxn ang="0">
                  <a:pos x="66" y="66"/>
                </a:cxn>
                <a:cxn ang="0">
                  <a:pos x="0" y="66"/>
                </a:cxn>
                <a:cxn ang="0">
                  <a:pos x="0" y="0"/>
                </a:cxn>
              </a:cxnLst>
              <a:rect l="0" t="0" r="r" b="b"/>
              <a:pathLst>
                <a:path w="66" h="66">
                  <a:moveTo>
                    <a:pt x="0" y="0"/>
                  </a:moveTo>
                  <a:cubicBezTo>
                    <a:pt x="37" y="0"/>
                    <a:pt x="66" y="30"/>
                    <a:pt x="66" y="66"/>
                  </a:cubicBezTo>
                  <a:cubicBezTo>
                    <a:pt x="0" y="66"/>
                    <a:pt x="0" y="66"/>
                    <a:pt x="0" y="66"/>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15" name="Freeform 216">
              <a:extLst>
                <a:ext uri="{FF2B5EF4-FFF2-40B4-BE49-F238E27FC236}">
                  <a16:creationId xmlns:a16="http://schemas.microsoft.com/office/drawing/2014/main" id="{15090A19-DF9F-4A92-80D6-51FCFA1B4BE6}"/>
                </a:ext>
              </a:extLst>
            </p:cNvPr>
            <p:cNvSpPr>
              <a:spLocks/>
            </p:cNvSpPr>
            <p:nvPr/>
          </p:nvSpPr>
          <p:spPr bwMode="auto">
            <a:xfrm>
              <a:off x="450851" y="3914776"/>
              <a:ext cx="258763" cy="258763"/>
            </a:xfrm>
            <a:custGeom>
              <a:avLst/>
              <a:gdLst/>
              <a:ahLst/>
              <a:cxnLst>
                <a:cxn ang="0">
                  <a:pos x="66" y="0"/>
                </a:cxn>
                <a:cxn ang="0">
                  <a:pos x="66" y="66"/>
                </a:cxn>
                <a:cxn ang="0">
                  <a:pos x="132" y="66"/>
                </a:cxn>
                <a:cxn ang="0">
                  <a:pos x="66" y="132"/>
                </a:cxn>
                <a:cxn ang="0">
                  <a:pos x="0" y="66"/>
                </a:cxn>
                <a:cxn ang="0">
                  <a:pos x="66" y="0"/>
                </a:cxn>
              </a:cxnLst>
              <a:rect l="0" t="0" r="r" b="b"/>
              <a:pathLst>
                <a:path w="132" h="132">
                  <a:moveTo>
                    <a:pt x="66" y="0"/>
                  </a:moveTo>
                  <a:cubicBezTo>
                    <a:pt x="66" y="66"/>
                    <a:pt x="66" y="66"/>
                    <a:pt x="66" y="66"/>
                  </a:cubicBezTo>
                  <a:cubicBezTo>
                    <a:pt x="132" y="66"/>
                    <a:pt x="132" y="66"/>
                    <a:pt x="132" y="66"/>
                  </a:cubicBezTo>
                  <a:cubicBezTo>
                    <a:pt x="132" y="103"/>
                    <a:pt x="102" y="132"/>
                    <a:pt x="66" y="132"/>
                  </a:cubicBezTo>
                  <a:cubicBezTo>
                    <a:pt x="29" y="132"/>
                    <a:pt x="0" y="103"/>
                    <a:pt x="0" y="66"/>
                  </a:cubicBezTo>
                  <a:cubicBezTo>
                    <a:pt x="0" y="30"/>
                    <a:pt x="29" y="0"/>
                    <a:pt x="6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grpSp>
      <p:grpSp>
        <p:nvGrpSpPr>
          <p:cNvPr id="116" name="Group 115">
            <a:extLst>
              <a:ext uri="{FF2B5EF4-FFF2-40B4-BE49-F238E27FC236}">
                <a16:creationId xmlns:a16="http://schemas.microsoft.com/office/drawing/2014/main" id="{566044DF-A727-495A-A77E-FB388C6BC9E0}"/>
              </a:ext>
            </a:extLst>
          </p:cNvPr>
          <p:cNvGrpSpPr/>
          <p:nvPr/>
        </p:nvGrpSpPr>
        <p:grpSpPr>
          <a:xfrm>
            <a:off x="2938597" y="6784865"/>
            <a:ext cx="302774" cy="302774"/>
            <a:chOff x="1598613" y="3727451"/>
            <a:chExt cx="758825" cy="758825"/>
          </a:xfrm>
          <a:solidFill>
            <a:srgbClr val="005EB8"/>
          </a:solidFill>
        </p:grpSpPr>
        <p:sp>
          <p:nvSpPr>
            <p:cNvPr id="117" name="Freeform 165">
              <a:extLst>
                <a:ext uri="{FF2B5EF4-FFF2-40B4-BE49-F238E27FC236}">
                  <a16:creationId xmlns:a16="http://schemas.microsoft.com/office/drawing/2014/main" id="{493A6E70-2AE0-4D0A-AE9E-7211A3B6C1E5}"/>
                </a:ext>
              </a:extLst>
            </p:cNvPr>
            <p:cNvSpPr>
              <a:spLocks noEditPoints="1"/>
            </p:cNvSpPr>
            <p:nvPr/>
          </p:nvSpPr>
          <p:spPr bwMode="auto">
            <a:xfrm>
              <a:off x="1598613" y="3727451"/>
              <a:ext cx="758825" cy="758825"/>
            </a:xfrm>
            <a:custGeom>
              <a:avLst/>
              <a:gdLst/>
              <a:ahLst/>
              <a:cxnLst>
                <a:cxn ang="0">
                  <a:pos x="194" y="0"/>
                </a:cxn>
                <a:cxn ang="0">
                  <a:pos x="387" y="193"/>
                </a:cxn>
                <a:cxn ang="0">
                  <a:pos x="194" y="386"/>
                </a:cxn>
                <a:cxn ang="0">
                  <a:pos x="0" y="193"/>
                </a:cxn>
                <a:cxn ang="0">
                  <a:pos x="194" y="0"/>
                </a:cxn>
                <a:cxn ang="0">
                  <a:pos x="371" y="194"/>
                </a:cxn>
                <a:cxn ang="0">
                  <a:pos x="194" y="17"/>
                </a:cxn>
                <a:cxn ang="0">
                  <a:pos x="16" y="194"/>
                </a:cxn>
                <a:cxn ang="0">
                  <a:pos x="194" y="371"/>
                </a:cxn>
                <a:cxn ang="0">
                  <a:pos x="371" y="194"/>
                </a:cxn>
              </a:cxnLst>
              <a:rect l="0" t="0" r="r" b="b"/>
              <a:pathLst>
                <a:path w="387" h="386">
                  <a:moveTo>
                    <a:pt x="194" y="0"/>
                  </a:moveTo>
                  <a:cubicBezTo>
                    <a:pt x="300" y="0"/>
                    <a:pt x="387" y="86"/>
                    <a:pt x="387" y="193"/>
                  </a:cubicBezTo>
                  <a:cubicBezTo>
                    <a:pt x="387" y="300"/>
                    <a:pt x="300" y="386"/>
                    <a:pt x="194" y="386"/>
                  </a:cubicBezTo>
                  <a:cubicBezTo>
                    <a:pt x="87" y="386"/>
                    <a:pt x="0" y="300"/>
                    <a:pt x="0" y="193"/>
                  </a:cubicBezTo>
                  <a:cubicBezTo>
                    <a:pt x="0" y="86"/>
                    <a:pt x="87" y="0"/>
                    <a:pt x="194" y="0"/>
                  </a:cubicBezTo>
                  <a:close/>
                  <a:moveTo>
                    <a:pt x="371" y="194"/>
                  </a:moveTo>
                  <a:cubicBezTo>
                    <a:pt x="371" y="96"/>
                    <a:pt x="291" y="17"/>
                    <a:pt x="194" y="17"/>
                  </a:cubicBezTo>
                  <a:cubicBezTo>
                    <a:pt x="96" y="17"/>
                    <a:pt x="16" y="96"/>
                    <a:pt x="16" y="194"/>
                  </a:cubicBezTo>
                  <a:cubicBezTo>
                    <a:pt x="16" y="292"/>
                    <a:pt x="96" y="371"/>
                    <a:pt x="194" y="371"/>
                  </a:cubicBezTo>
                  <a:cubicBezTo>
                    <a:pt x="291" y="371"/>
                    <a:pt x="371" y="292"/>
                    <a:pt x="371" y="19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18" name="Freeform 166">
              <a:extLst>
                <a:ext uri="{FF2B5EF4-FFF2-40B4-BE49-F238E27FC236}">
                  <a16:creationId xmlns:a16="http://schemas.microsoft.com/office/drawing/2014/main" id="{97CDDE50-E409-42B0-A510-48E3FEFAA6D7}"/>
                </a:ext>
              </a:extLst>
            </p:cNvPr>
            <p:cNvSpPr>
              <a:spLocks noEditPoints="1"/>
            </p:cNvSpPr>
            <p:nvPr/>
          </p:nvSpPr>
          <p:spPr bwMode="auto">
            <a:xfrm>
              <a:off x="1700213" y="3827464"/>
              <a:ext cx="555625" cy="557213"/>
            </a:xfrm>
            <a:custGeom>
              <a:avLst/>
              <a:gdLst/>
              <a:ahLst/>
              <a:cxnLst>
                <a:cxn ang="0">
                  <a:pos x="142" y="0"/>
                </a:cxn>
                <a:cxn ang="0">
                  <a:pos x="283" y="142"/>
                </a:cxn>
                <a:cxn ang="0">
                  <a:pos x="142" y="284"/>
                </a:cxn>
                <a:cxn ang="0">
                  <a:pos x="0" y="142"/>
                </a:cxn>
                <a:cxn ang="0">
                  <a:pos x="142" y="0"/>
                </a:cxn>
                <a:cxn ang="0">
                  <a:pos x="240" y="146"/>
                </a:cxn>
                <a:cxn ang="0">
                  <a:pos x="249" y="135"/>
                </a:cxn>
                <a:cxn ang="0">
                  <a:pos x="243" y="61"/>
                </a:cxn>
                <a:cxn ang="0">
                  <a:pos x="237" y="53"/>
                </a:cxn>
                <a:cxn ang="0">
                  <a:pos x="229" y="52"/>
                </a:cxn>
                <a:cxn ang="0">
                  <a:pos x="159" y="77"/>
                </a:cxn>
                <a:cxn ang="0">
                  <a:pos x="153" y="90"/>
                </a:cxn>
                <a:cxn ang="0">
                  <a:pos x="166" y="96"/>
                </a:cxn>
                <a:cxn ang="0">
                  <a:pos x="193" y="86"/>
                </a:cxn>
                <a:cxn ang="0">
                  <a:pos x="155" y="146"/>
                </a:cxn>
                <a:cxn ang="0">
                  <a:pos x="129" y="117"/>
                </a:cxn>
                <a:cxn ang="0">
                  <a:pos x="108" y="113"/>
                </a:cxn>
                <a:cxn ang="0">
                  <a:pos x="97" y="120"/>
                </a:cxn>
                <a:cxn ang="0">
                  <a:pos x="42" y="208"/>
                </a:cxn>
                <a:cxn ang="0">
                  <a:pos x="47" y="233"/>
                </a:cxn>
                <a:cxn ang="0">
                  <a:pos x="52" y="236"/>
                </a:cxn>
                <a:cxn ang="0">
                  <a:pos x="76" y="230"/>
                </a:cxn>
                <a:cxn ang="0">
                  <a:pos x="117" y="166"/>
                </a:cxn>
                <a:cxn ang="0">
                  <a:pos x="143" y="195"/>
                </a:cxn>
                <a:cxn ang="0">
                  <a:pos x="160" y="201"/>
                </a:cxn>
                <a:cxn ang="0">
                  <a:pos x="174" y="193"/>
                </a:cxn>
                <a:cxn ang="0">
                  <a:pos x="227" y="108"/>
                </a:cxn>
                <a:cxn ang="0">
                  <a:pos x="230" y="137"/>
                </a:cxn>
                <a:cxn ang="0">
                  <a:pos x="240" y="146"/>
                </a:cxn>
              </a:cxnLst>
              <a:rect l="0" t="0" r="r" b="b"/>
              <a:pathLst>
                <a:path w="283" h="284">
                  <a:moveTo>
                    <a:pt x="142" y="0"/>
                  </a:moveTo>
                  <a:cubicBezTo>
                    <a:pt x="220" y="0"/>
                    <a:pt x="283" y="63"/>
                    <a:pt x="283" y="142"/>
                  </a:cubicBezTo>
                  <a:cubicBezTo>
                    <a:pt x="283" y="220"/>
                    <a:pt x="220" y="284"/>
                    <a:pt x="142" y="284"/>
                  </a:cubicBezTo>
                  <a:cubicBezTo>
                    <a:pt x="63" y="284"/>
                    <a:pt x="0" y="220"/>
                    <a:pt x="0" y="142"/>
                  </a:cubicBezTo>
                  <a:cubicBezTo>
                    <a:pt x="0" y="63"/>
                    <a:pt x="63" y="0"/>
                    <a:pt x="142" y="0"/>
                  </a:cubicBezTo>
                  <a:close/>
                  <a:moveTo>
                    <a:pt x="240" y="146"/>
                  </a:moveTo>
                  <a:cubicBezTo>
                    <a:pt x="246" y="145"/>
                    <a:pt x="250" y="140"/>
                    <a:pt x="249" y="135"/>
                  </a:cubicBezTo>
                  <a:cubicBezTo>
                    <a:pt x="243" y="61"/>
                    <a:pt x="243" y="61"/>
                    <a:pt x="243" y="61"/>
                  </a:cubicBezTo>
                  <a:cubicBezTo>
                    <a:pt x="243" y="57"/>
                    <a:pt x="241" y="54"/>
                    <a:pt x="237" y="53"/>
                  </a:cubicBezTo>
                  <a:cubicBezTo>
                    <a:pt x="235" y="51"/>
                    <a:pt x="232" y="51"/>
                    <a:pt x="229" y="52"/>
                  </a:cubicBezTo>
                  <a:cubicBezTo>
                    <a:pt x="159" y="77"/>
                    <a:pt x="159" y="77"/>
                    <a:pt x="159" y="77"/>
                  </a:cubicBezTo>
                  <a:cubicBezTo>
                    <a:pt x="154" y="79"/>
                    <a:pt x="151" y="85"/>
                    <a:pt x="153" y="90"/>
                  </a:cubicBezTo>
                  <a:cubicBezTo>
                    <a:pt x="155" y="95"/>
                    <a:pt x="161" y="98"/>
                    <a:pt x="166" y="96"/>
                  </a:cubicBezTo>
                  <a:cubicBezTo>
                    <a:pt x="193" y="86"/>
                    <a:pt x="193" y="86"/>
                    <a:pt x="193" y="86"/>
                  </a:cubicBezTo>
                  <a:cubicBezTo>
                    <a:pt x="155" y="146"/>
                    <a:pt x="155" y="146"/>
                    <a:pt x="155" y="146"/>
                  </a:cubicBezTo>
                  <a:cubicBezTo>
                    <a:pt x="129" y="117"/>
                    <a:pt x="129" y="117"/>
                    <a:pt x="129" y="117"/>
                  </a:cubicBezTo>
                  <a:cubicBezTo>
                    <a:pt x="124" y="110"/>
                    <a:pt x="115" y="109"/>
                    <a:pt x="108" y="113"/>
                  </a:cubicBezTo>
                  <a:cubicBezTo>
                    <a:pt x="104" y="114"/>
                    <a:pt x="100" y="116"/>
                    <a:pt x="97" y="120"/>
                  </a:cubicBezTo>
                  <a:cubicBezTo>
                    <a:pt x="42" y="208"/>
                    <a:pt x="42" y="208"/>
                    <a:pt x="42" y="208"/>
                  </a:cubicBezTo>
                  <a:cubicBezTo>
                    <a:pt x="36" y="217"/>
                    <a:pt x="39" y="228"/>
                    <a:pt x="47" y="233"/>
                  </a:cubicBezTo>
                  <a:cubicBezTo>
                    <a:pt x="52" y="236"/>
                    <a:pt x="52" y="236"/>
                    <a:pt x="52" y="236"/>
                  </a:cubicBezTo>
                  <a:cubicBezTo>
                    <a:pt x="60" y="241"/>
                    <a:pt x="71" y="239"/>
                    <a:pt x="76" y="230"/>
                  </a:cubicBezTo>
                  <a:cubicBezTo>
                    <a:pt x="117" y="166"/>
                    <a:pt x="117" y="166"/>
                    <a:pt x="117" y="166"/>
                  </a:cubicBezTo>
                  <a:cubicBezTo>
                    <a:pt x="143" y="195"/>
                    <a:pt x="143" y="195"/>
                    <a:pt x="143" y="195"/>
                  </a:cubicBezTo>
                  <a:cubicBezTo>
                    <a:pt x="147" y="200"/>
                    <a:pt x="154" y="202"/>
                    <a:pt x="160" y="201"/>
                  </a:cubicBezTo>
                  <a:cubicBezTo>
                    <a:pt x="165" y="201"/>
                    <a:pt x="171" y="198"/>
                    <a:pt x="174" y="193"/>
                  </a:cubicBezTo>
                  <a:cubicBezTo>
                    <a:pt x="227" y="108"/>
                    <a:pt x="227" y="108"/>
                    <a:pt x="227" y="108"/>
                  </a:cubicBezTo>
                  <a:cubicBezTo>
                    <a:pt x="230" y="137"/>
                    <a:pt x="230" y="137"/>
                    <a:pt x="230" y="137"/>
                  </a:cubicBezTo>
                  <a:cubicBezTo>
                    <a:pt x="230" y="142"/>
                    <a:pt x="235" y="146"/>
                    <a:pt x="240" y="14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grpSp>
      <p:grpSp>
        <p:nvGrpSpPr>
          <p:cNvPr id="119" name="Group 118">
            <a:extLst>
              <a:ext uri="{FF2B5EF4-FFF2-40B4-BE49-F238E27FC236}">
                <a16:creationId xmlns:a16="http://schemas.microsoft.com/office/drawing/2014/main" id="{0428EBFF-E079-4226-AA78-07A3F021B287}"/>
              </a:ext>
            </a:extLst>
          </p:cNvPr>
          <p:cNvGrpSpPr/>
          <p:nvPr/>
        </p:nvGrpSpPr>
        <p:grpSpPr>
          <a:xfrm>
            <a:off x="5660779" y="6781800"/>
            <a:ext cx="370446" cy="271930"/>
            <a:chOff x="11512550" y="1273176"/>
            <a:chExt cx="2041525" cy="1498600"/>
          </a:xfrm>
          <a:solidFill>
            <a:srgbClr val="6D2077"/>
          </a:solidFill>
        </p:grpSpPr>
        <p:sp>
          <p:nvSpPr>
            <p:cNvPr id="120" name="Freeform 312">
              <a:extLst>
                <a:ext uri="{FF2B5EF4-FFF2-40B4-BE49-F238E27FC236}">
                  <a16:creationId xmlns:a16="http://schemas.microsoft.com/office/drawing/2014/main" id="{96E2724B-AD29-41E9-A5EE-83F5B496CA41}"/>
                </a:ext>
              </a:extLst>
            </p:cNvPr>
            <p:cNvSpPr>
              <a:spLocks noEditPoints="1"/>
            </p:cNvSpPr>
            <p:nvPr/>
          </p:nvSpPr>
          <p:spPr bwMode="auto">
            <a:xfrm>
              <a:off x="12452350" y="1274763"/>
              <a:ext cx="1101725" cy="1497013"/>
            </a:xfrm>
            <a:custGeom>
              <a:avLst/>
              <a:gdLst/>
              <a:ahLst/>
              <a:cxnLst>
                <a:cxn ang="0">
                  <a:pos x="483" y="328"/>
                </a:cxn>
                <a:cxn ang="0">
                  <a:pos x="154" y="656"/>
                </a:cxn>
                <a:cxn ang="0">
                  <a:pos x="152" y="656"/>
                </a:cxn>
                <a:cxn ang="0">
                  <a:pos x="85" y="650"/>
                </a:cxn>
                <a:cxn ang="0">
                  <a:pos x="120" y="632"/>
                </a:cxn>
                <a:cxn ang="0">
                  <a:pos x="31" y="541"/>
                </a:cxn>
                <a:cxn ang="0">
                  <a:pos x="84" y="531"/>
                </a:cxn>
                <a:cxn ang="0">
                  <a:pos x="2" y="409"/>
                </a:cxn>
                <a:cxn ang="0">
                  <a:pos x="67" y="401"/>
                </a:cxn>
                <a:cxn ang="0">
                  <a:pos x="81" y="382"/>
                </a:cxn>
                <a:cxn ang="0">
                  <a:pos x="153" y="404"/>
                </a:cxn>
                <a:cxn ang="0">
                  <a:pos x="226" y="328"/>
                </a:cxn>
                <a:cxn ang="0">
                  <a:pos x="153" y="258"/>
                </a:cxn>
                <a:cxn ang="0">
                  <a:pos x="80" y="309"/>
                </a:cxn>
                <a:cxn ang="0">
                  <a:pos x="67" y="260"/>
                </a:cxn>
                <a:cxn ang="0">
                  <a:pos x="3" y="252"/>
                </a:cxn>
                <a:cxn ang="0">
                  <a:pos x="87" y="109"/>
                </a:cxn>
                <a:cxn ang="0">
                  <a:pos x="45" y="96"/>
                </a:cxn>
                <a:cxn ang="0">
                  <a:pos x="120" y="24"/>
                </a:cxn>
                <a:cxn ang="0">
                  <a:pos x="95" y="4"/>
                </a:cxn>
                <a:cxn ang="0">
                  <a:pos x="152" y="0"/>
                </a:cxn>
                <a:cxn ang="0">
                  <a:pos x="154" y="0"/>
                </a:cxn>
                <a:cxn ang="0">
                  <a:pos x="460" y="336"/>
                </a:cxn>
                <a:cxn ang="0">
                  <a:pos x="388" y="283"/>
                </a:cxn>
                <a:cxn ang="0">
                  <a:pos x="387" y="378"/>
                </a:cxn>
                <a:cxn ang="0">
                  <a:pos x="386" y="269"/>
                </a:cxn>
                <a:cxn ang="0">
                  <a:pos x="356" y="158"/>
                </a:cxn>
                <a:cxn ang="0">
                  <a:pos x="454" y="366"/>
                </a:cxn>
                <a:cxn ang="0">
                  <a:pos x="364" y="477"/>
                </a:cxn>
                <a:cxn ang="0">
                  <a:pos x="446" y="427"/>
                </a:cxn>
                <a:cxn ang="0">
                  <a:pos x="270" y="614"/>
                </a:cxn>
                <a:cxn ang="0">
                  <a:pos x="339" y="125"/>
                </a:cxn>
                <a:cxn ang="0">
                  <a:pos x="270" y="42"/>
                </a:cxn>
                <a:cxn ang="0">
                  <a:pos x="369" y="328"/>
                </a:cxn>
                <a:cxn ang="0">
                  <a:pos x="239" y="260"/>
                </a:cxn>
                <a:cxn ang="0">
                  <a:pos x="238" y="401"/>
                </a:cxn>
                <a:cxn ang="0">
                  <a:pos x="369" y="328"/>
                </a:cxn>
                <a:cxn ang="0">
                  <a:pos x="363" y="398"/>
                </a:cxn>
                <a:cxn ang="0">
                  <a:pos x="222" y="531"/>
                </a:cxn>
                <a:cxn ang="0">
                  <a:pos x="364" y="263"/>
                </a:cxn>
                <a:cxn ang="0">
                  <a:pos x="218" y="109"/>
                </a:cxn>
                <a:cxn ang="0">
                  <a:pos x="364" y="263"/>
                </a:cxn>
                <a:cxn ang="0">
                  <a:pos x="217" y="553"/>
                </a:cxn>
                <a:cxn ang="0">
                  <a:pos x="318" y="525"/>
                </a:cxn>
                <a:cxn ang="0">
                  <a:pos x="305" y="110"/>
                </a:cxn>
                <a:cxn ang="0">
                  <a:pos x="212" y="87"/>
                </a:cxn>
                <a:cxn ang="0">
                  <a:pos x="223" y="416"/>
                </a:cxn>
                <a:cxn ang="0">
                  <a:pos x="83" y="416"/>
                </a:cxn>
                <a:cxn ang="0">
                  <a:pos x="153" y="536"/>
                </a:cxn>
                <a:cxn ang="0">
                  <a:pos x="223" y="245"/>
                </a:cxn>
                <a:cxn ang="0">
                  <a:pos x="153" y="104"/>
                </a:cxn>
                <a:cxn ang="0">
                  <a:pos x="82" y="245"/>
                </a:cxn>
                <a:cxn ang="0">
                  <a:pos x="223" y="245"/>
                </a:cxn>
                <a:cxn ang="0">
                  <a:pos x="202" y="555"/>
                </a:cxn>
                <a:cxn ang="0">
                  <a:pos x="103" y="555"/>
                </a:cxn>
                <a:cxn ang="0">
                  <a:pos x="153" y="636"/>
                </a:cxn>
                <a:cxn ang="0">
                  <a:pos x="197" y="85"/>
                </a:cxn>
                <a:cxn ang="0">
                  <a:pos x="153" y="20"/>
                </a:cxn>
                <a:cxn ang="0">
                  <a:pos x="108" y="85"/>
                </a:cxn>
                <a:cxn ang="0">
                  <a:pos x="197" y="85"/>
                </a:cxn>
              </a:cxnLst>
              <a:rect l="0" t="0" r="r" b="b"/>
              <a:pathLst>
                <a:path w="483" h="656">
                  <a:moveTo>
                    <a:pt x="155" y="0"/>
                  </a:moveTo>
                  <a:cubicBezTo>
                    <a:pt x="336" y="0"/>
                    <a:pt x="483" y="147"/>
                    <a:pt x="483" y="328"/>
                  </a:cubicBezTo>
                  <a:cubicBezTo>
                    <a:pt x="483" y="509"/>
                    <a:pt x="336" y="656"/>
                    <a:pt x="155" y="656"/>
                  </a:cubicBezTo>
                  <a:cubicBezTo>
                    <a:pt x="154" y="656"/>
                    <a:pt x="154" y="656"/>
                    <a:pt x="154" y="656"/>
                  </a:cubicBezTo>
                  <a:cubicBezTo>
                    <a:pt x="153" y="656"/>
                    <a:pt x="153" y="656"/>
                    <a:pt x="153" y="656"/>
                  </a:cubicBezTo>
                  <a:cubicBezTo>
                    <a:pt x="152" y="656"/>
                    <a:pt x="152" y="656"/>
                    <a:pt x="152" y="656"/>
                  </a:cubicBezTo>
                  <a:cubicBezTo>
                    <a:pt x="151" y="656"/>
                    <a:pt x="151" y="656"/>
                    <a:pt x="151" y="656"/>
                  </a:cubicBezTo>
                  <a:cubicBezTo>
                    <a:pt x="128" y="656"/>
                    <a:pt x="106" y="654"/>
                    <a:pt x="85" y="650"/>
                  </a:cubicBezTo>
                  <a:cubicBezTo>
                    <a:pt x="75" y="636"/>
                    <a:pt x="67" y="621"/>
                    <a:pt x="58" y="605"/>
                  </a:cubicBezTo>
                  <a:cubicBezTo>
                    <a:pt x="77" y="618"/>
                    <a:pt x="98" y="628"/>
                    <a:pt x="120" y="632"/>
                  </a:cubicBezTo>
                  <a:cubicBezTo>
                    <a:pt x="108" y="614"/>
                    <a:pt x="97" y="587"/>
                    <a:pt x="89" y="553"/>
                  </a:cubicBezTo>
                  <a:cubicBezTo>
                    <a:pt x="69" y="550"/>
                    <a:pt x="50" y="546"/>
                    <a:pt x="31" y="541"/>
                  </a:cubicBezTo>
                  <a:cubicBezTo>
                    <a:pt x="28" y="533"/>
                    <a:pt x="26" y="525"/>
                    <a:pt x="23" y="516"/>
                  </a:cubicBezTo>
                  <a:cubicBezTo>
                    <a:pt x="42" y="522"/>
                    <a:pt x="62" y="527"/>
                    <a:pt x="84" y="531"/>
                  </a:cubicBezTo>
                  <a:cubicBezTo>
                    <a:pt x="76" y="497"/>
                    <a:pt x="71" y="458"/>
                    <a:pt x="68" y="416"/>
                  </a:cubicBezTo>
                  <a:cubicBezTo>
                    <a:pt x="45" y="414"/>
                    <a:pt x="23" y="412"/>
                    <a:pt x="2" y="409"/>
                  </a:cubicBezTo>
                  <a:cubicBezTo>
                    <a:pt x="1" y="404"/>
                    <a:pt x="1" y="399"/>
                    <a:pt x="0" y="394"/>
                  </a:cubicBezTo>
                  <a:cubicBezTo>
                    <a:pt x="21" y="397"/>
                    <a:pt x="44" y="399"/>
                    <a:pt x="67" y="401"/>
                  </a:cubicBezTo>
                  <a:cubicBezTo>
                    <a:pt x="67" y="395"/>
                    <a:pt x="66" y="388"/>
                    <a:pt x="66" y="382"/>
                  </a:cubicBezTo>
                  <a:cubicBezTo>
                    <a:pt x="81" y="382"/>
                    <a:pt x="81" y="382"/>
                    <a:pt x="81" y="382"/>
                  </a:cubicBezTo>
                  <a:cubicBezTo>
                    <a:pt x="81" y="389"/>
                    <a:pt x="81" y="395"/>
                    <a:pt x="82" y="402"/>
                  </a:cubicBezTo>
                  <a:cubicBezTo>
                    <a:pt x="105" y="403"/>
                    <a:pt x="128" y="404"/>
                    <a:pt x="153" y="404"/>
                  </a:cubicBezTo>
                  <a:cubicBezTo>
                    <a:pt x="177" y="404"/>
                    <a:pt x="201" y="403"/>
                    <a:pt x="224" y="402"/>
                  </a:cubicBezTo>
                  <a:cubicBezTo>
                    <a:pt x="225" y="378"/>
                    <a:pt x="226" y="353"/>
                    <a:pt x="226" y="328"/>
                  </a:cubicBezTo>
                  <a:cubicBezTo>
                    <a:pt x="226" y="304"/>
                    <a:pt x="225" y="282"/>
                    <a:pt x="224" y="260"/>
                  </a:cubicBezTo>
                  <a:cubicBezTo>
                    <a:pt x="201" y="258"/>
                    <a:pt x="177" y="258"/>
                    <a:pt x="153" y="258"/>
                  </a:cubicBezTo>
                  <a:cubicBezTo>
                    <a:pt x="128" y="258"/>
                    <a:pt x="104" y="258"/>
                    <a:pt x="81" y="260"/>
                  </a:cubicBezTo>
                  <a:cubicBezTo>
                    <a:pt x="81" y="276"/>
                    <a:pt x="80" y="292"/>
                    <a:pt x="80" y="309"/>
                  </a:cubicBezTo>
                  <a:cubicBezTo>
                    <a:pt x="65" y="309"/>
                    <a:pt x="65" y="309"/>
                    <a:pt x="65" y="309"/>
                  </a:cubicBezTo>
                  <a:cubicBezTo>
                    <a:pt x="65" y="292"/>
                    <a:pt x="66" y="276"/>
                    <a:pt x="67" y="260"/>
                  </a:cubicBezTo>
                  <a:cubicBezTo>
                    <a:pt x="44" y="262"/>
                    <a:pt x="22" y="264"/>
                    <a:pt x="2" y="267"/>
                  </a:cubicBezTo>
                  <a:cubicBezTo>
                    <a:pt x="2" y="262"/>
                    <a:pt x="3" y="257"/>
                    <a:pt x="3" y="252"/>
                  </a:cubicBezTo>
                  <a:cubicBezTo>
                    <a:pt x="24" y="250"/>
                    <a:pt x="45" y="247"/>
                    <a:pt x="68" y="246"/>
                  </a:cubicBezTo>
                  <a:cubicBezTo>
                    <a:pt x="71" y="194"/>
                    <a:pt x="78" y="148"/>
                    <a:pt x="87" y="109"/>
                  </a:cubicBezTo>
                  <a:cubicBezTo>
                    <a:pt x="69" y="112"/>
                    <a:pt x="52" y="116"/>
                    <a:pt x="35" y="121"/>
                  </a:cubicBezTo>
                  <a:cubicBezTo>
                    <a:pt x="38" y="112"/>
                    <a:pt x="41" y="104"/>
                    <a:pt x="45" y="96"/>
                  </a:cubicBezTo>
                  <a:cubicBezTo>
                    <a:pt x="60" y="92"/>
                    <a:pt x="76" y="89"/>
                    <a:pt x="93" y="87"/>
                  </a:cubicBezTo>
                  <a:cubicBezTo>
                    <a:pt x="101" y="60"/>
                    <a:pt x="110" y="39"/>
                    <a:pt x="120" y="24"/>
                  </a:cubicBezTo>
                  <a:cubicBezTo>
                    <a:pt x="102" y="27"/>
                    <a:pt x="86" y="34"/>
                    <a:pt x="70" y="43"/>
                  </a:cubicBezTo>
                  <a:cubicBezTo>
                    <a:pt x="78" y="29"/>
                    <a:pt x="86" y="16"/>
                    <a:pt x="95" y="4"/>
                  </a:cubicBezTo>
                  <a:cubicBezTo>
                    <a:pt x="113" y="1"/>
                    <a:pt x="132" y="0"/>
                    <a:pt x="151" y="0"/>
                  </a:cubicBezTo>
                  <a:cubicBezTo>
                    <a:pt x="151" y="0"/>
                    <a:pt x="151" y="0"/>
                    <a:pt x="152" y="0"/>
                  </a:cubicBezTo>
                  <a:cubicBezTo>
                    <a:pt x="152" y="0"/>
                    <a:pt x="152" y="0"/>
                    <a:pt x="153" y="0"/>
                  </a:cubicBezTo>
                  <a:cubicBezTo>
                    <a:pt x="153" y="0"/>
                    <a:pt x="153" y="0"/>
                    <a:pt x="154" y="0"/>
                  </a:cubicBezTo>
                  <a:cubicBezTo>
                    <a:pt x="154" y="0"/>
                    <a:pt x="154" y="0"/>
                    <a:pt x="155" y="0"/>
                  </a:cubicBezTo>
                  <a:close/>
                  <a:moveTo>
                    <a:pt x="460" y="336"/>
                  </a:moveTo>
                  <a:cubicBezTo>
                    <a:pt x="460" y="333"/>
                    <a:pt x="460" y="330"/>
                    <a:pt x="460" y="328"/>
                  </a:cubicBezTo>
                  <a:cubicBezTo>
                    <a:pt x="458" y="311"/>
                    <a:pt x="431" y="296"/>
                    <a:pt x="388" y="283"/>
                  </a:cubicBezTo>
                  <a:cubicBezTo>
                    <a:pt x="389" y="298"/>
                    <a:pt x="390" y="313"/>
                    <a:pt x="390" y="328"/>
                  </a:cubicBezTo>
                  <a:cubicBezTo>
                    <a:pt x="390" y="345"/>
                    <a:pt x="389" y="362"/>
                    <a:pt x="387" y="378"/>
                  </a:cubicBezTo>
                  <a:cubicBezTo>
                    <a:pt x="429" y="366"/>
                    <a:pt x="455" y="352"/>
                    <a:pt x="460" y="336"/>
                  </a:cubicBezTo>
                  <a:close/>
                  <a:moveTo>
                    <a:pt x="386" y="269"/>
                  </a:moveTo>
                  <a:cubicBezTo>
                    <a:pt x="418" y="277"/>
                    <a:pt x="443" y="288"/>
                    <a:pt x="459" y="299"/>
                  </a:cubicBezTo>
                  <a:cubicBezTo>
                    <a:pt x="451" y="243"/>
                    <a:pt x="413" y="193"/>
                    <a:pt x="356" y="158"/>
                  </a:cubicBezTo>
                  <a:cubicBezTo>
                    <a:pt x="371" y="192"/>
                    <a:pt x="381" y="229"/>
                    <a:pt x="386" y="269"/>
                  </a:cubicBezTo>
                  <a:close/>
                  <a:moveTo>
                    <a:pt x="454" y="366"/>
                  </a:moveTo>
                  <a:cubicBezTo>
                    <a:pt x="437" y="376"/>
                    <a:pt x="414" y="385"/>
                    <a:pt x="386" y="393"/>
                  </a:cubicBezTo>
                  <a:cubicBezTo>
                    <a:pt x="381" y="422"/>
                    <a:pt x="374" y="451"/>
                    <a:pt x="364" y="477"/>
                  </a:cubicBezTo>
                  <a:cubicBezTo>
                    <a:pt x="409" y="448"/>
                    <a:pt x="441" y="409"/>
                    <a:pt x="454" y="366"/>
                  </a:cubicBezTo>
                  <a:close/>
                  <a:moveTo>
                    <a:pt x="446" y="427"/>
                  </a:moveTo>
                  <a:cubicBezTo>
                    <a:pt x="424" y="459"/>
                    <a:pt x="391" y="488"/>
                    <a:pt x="350" y="510"/>
                  </a:cubicBezTo>
                  <a:cubicBezTo>
                    <a:pt x="330" y="553"/>
                    <a:pt x="302" y="588"/>
                    <a:pt x="270" y="614"/>
                  </a:cubicBezTo>
                  <a:cubicBezTo>
                    <a:pt x="353" y="580"/>
                    <a:pt x="418" y="512"/>
                    <a:pt x="446" y="427"/>
                  </a:cubicBezTo>
                  <a:close/>
                  <a:moveTo>
                    <a:pt x="339" y="125"/>
                  </a:moveTo>
                  <a:cubicBezTo>
                    <a:pt x="377" y="144"/>
                    <a:pt x="410" y="168"/>
                    <a:pt x="434" y="197"/>
                  </a:cubicBezTo>
                  <a:cubicBezTo>
                    <a:pt x="401" y="127"/>
                    <a:pt x="342" y="71"/>
                    <a:pt x="270" y="42"/>
                  </a:cubicBezTo>
                  <a:cubicBezTo>
                    <a:pt x="297" y="63"/>
                    <a:pt x="320" y="92"/>
                    <a:pt x="339" y="125"/>
                  </a:cubicBezTo>
                  <a:close/>
                  <a:moveTo>
                    <a:pt x="369" y="328"/>
                  </a:moveTo>
                  <a:cubicBezTo>
                    <a:pt x="369" y="311"/>
                    <a:pt x="367" y="294"/>
                    <a:pt x="366" y="278"/>
                  </a:cubicBezTo>
                  <a:cubicBezTo>
                    <a:pt x="330" y="270"/>
                    <a:pt x="287" y="264"/>
                    <a:pt x="239" y="260"/>
                  </a:cubicBezTo>
                  <a:cubicBezTo>
                    <a:pt x="240" y="282"/>
                    <a:pt x="241" y="305"/>
                    <a:pt x="241" y="328"/>
                  </a:cubicBezTo>
                  <a:cubicBezTo>
                    <a:pt x="241" y="353"/>
                    <a:pt x="240" y="377"/>
                    <a:pt x="238" y="401"/>
                  </a:cubicBezTo>
                  <a:cubicBezTo>
                    <a:pt x="286" y="397"/>
                    <a:pt x="330" y="391"/>
                    <a:pt x="365" y="383"/>
                  </a:cubicBezTo>
                  <a:cubicBezTo>
                    <a:pt x="367" y="365"/>
                    <a:pt x="369" y="347"/>
                    <a:pt x="369" y="328"/>
                  </a:cubicBezTo>
                  <a:close/>
                  <a:moveTo>
                    <a:pt x="334" y="495"/>
                  </a:moveTo>
                  <a:cubicBezTo>
                    <a:pt x="347" y="465"/>
                    <a:pt x="357" y="433"/>
                    <a:pt x="363" y="398"/>
                  </a:cubicBezTo>
                  <a:cubicBezTo>
                    <a:pt x="327" y="406"/>
                    <a:pt x="284" y="412"/>
                    <a:pt x="237" y="416"/>
                  </a:cubicBezTo>
                  <a:cubicBezTo>
                    <a:pt x="234" y="458"/>
                    <a:pt x="229" y="497"/>
                    <a:pt x="222" y="531"/>
                  </a:cubicBezTo>
                  <a:cubicBezTo>
                    <a:pt x="263" y="524"/>
                    <a:pt x="301" y="512"/>
                    <a:pt x="334" y="495"/>
                  </a:cubicBezTo>
                  <a:close/>
                  <a:moveTo>
                    <a:pt x="364" y="263"/>
                  </a:moveTo>
                  <a:cubicBezTo>
                    <a:pt x="357" y="218"/>
                    <a:pt x="343" y="176"/>
                    <a:pt x="324" y="141"/>
                  </a:cubicBezTo>
                  <a:cubicBezTo>
                    <a:pt x="292" y="126"/>
                    <a:pt x="257" y="115"/>
                    <a:pt x="218" y="109"/>
                  </a:cubicBezTo>
                  <a:cubicBezTo>
                    <a:pt x="227" y="148"/>
                    <a:pt x="234" y="194"/>
                    <a:pt x="238" y="246"/>
                  </a:cubicBezTo>
                  <a:cubicBezTo>
                    <a:pt x="285" y="249"/>
                    <a:pt x="328" y="255"/>
                    <a:pt x="364" y="263"/>
                  </a:cubicBezTo>
                  <a:close/>
                  <a:moveTo>
                    <a:pt x="318" y="525"/>
                  </a:moveTo>
                  <a:cubicBezTo>
                    <a:pt x="287" y="539"/>
                    <a:pt x="253" y="548"/>
                    <a:pt x="217" y="553"/>
                  </a:cubicBezTo>
                  <a:cubicBezTo>
                    <a:pt x="208" y="587"/>
                    <a:pt x="197" y="614"/>
                    <a:pt x="186" y="632"/>
                  </a:cubicBezTo>
                  <a:cubicBezTo>
                    <a:pt x="239" y="621"/>
                    <a:pt x="285" y="582"/>
                    <a:pt x="318" y="525"/>
                  </a:cubicBezTo>
                  <a:close/>
                  <a:moveTo>
                    <a:pt x="212" y="87"/>
                  </a:moveTo>
                  <a:cubicBezTo>
                    <a:pt x="245" y="91"/>
                    <a:pt x="276" y="99"/>
                    <a:pt x="305" y="110"/>
                  </a:cubicBezTo>
                  <a:cubicBezTo>
                    <a:pt x="273" y="65"/>
                    <a:pt x="232" y="34"/>
                    <a:pt x="186" y="24"/>
                  </a:cubicBezTo>
                  <a:cubicBezTo>
                    <a:pt x="196" y="39"/>
                    <a:pt x="205" y="60"/>
                    <a:pt x="212" y="87"/>
                  </a:cubicBezTo>
                  <a:close/>
                  <a:moveTo>
                    <a:pt x="207" y="533"/>
                  </a:moveTo>
                  <a:cubicBezTo>
                    <a:pt x="214" y="500"/>
                    <a:pt x="220" y="460"/>
                    <a:pt x="223" y="416"/>
                  </a:cubicBezTo>
                  <a:cubicBezTo>
                    <a:pt x="200" y="418"/>
                    <a:pt x="177" y="418"/>
                    <a:pt x="153" y="418"/>
                  </a:cubicBezTo>
                  <a:cubicBezTo>
                    <a:pt x="129" y="418"/>
                    <a:pt x="105" y="418"/>
                    <a:pt x="83" y="416"/>
                  </a:cubicBezTo>
                  <a:cubicBezTo>
                    <a:pt x="86" y="460"/>
                    <a:pt x="91" y="500"/>
                    <a:pt x="98" y="533"/>
                  </a:cubicBezTo>
                  <a:cubicBezTo>
                    <a:pt x="116" y="535"/>
                    <a:pt x="134" y="536"/>
                    <a:pt x="153" y="536"/>
                  </a:cubicBezTo>
                  <a:cubicBezTo>
                    <a:pt x="171" y="536"/>
                    <a:pt x="189" y="535"/>
                    <a:pt x="207" y="533"/>
                  </a:cubicBezTo>
                  <a:close/>
                  <a:moveTo>
                    <a:pt x="223" y="245"/>
                  </a:moveTo>
                  <a:cubicBezTo>
                    <a:pt x="219" y="192"/>
                    <a:pt x="213" y="145"/>
                    <a:pt x="204" y="107"/>
                  </a:cubicBezTo>
                  <a:cubicBezTo>
                    <a:pt x="187" y="105"/>
                    <a:pt x="170" y="104"/>
                    <a:pt x="153" y="104"/>
                  </a:cubicBezTo>
                  <a:cubicBezTo>
                    <a:pt x="135" y="104"/>
                    <a:pt x="118" y="105"/>
                    <a:pt x="102" y="107"/>
                  </a:cubicBezTo>
                  <a:cubicBezTo>
                    <a:pt x="93" y="145"/>
                    <a:pt x="86" y="192"/>
                    <a:pt x="82" y="245"/>
                  </a:cubicBezTo>
                  <a:cubicBezTo>
                    <a:pt x="105" y="243"/>
                    <a:pt x="129" y="243"/>
                    <a:pt x="153" y="243"/>
                  </a:cubicBezTo>
                  <a:cubicBezTo>
                    <a:pt x="177" y="243"/>
                    <a:pt x="200" y="243"/>
                    <a:pt x="223" y="245"/>
                  </a:cubicBezTo>
                  <a:close/>
                  <a:moveTo>
                    <a:pt x="153" y="636"/>
                  </a:moveTo>
                  <a:cubicBezTo>
                    <a:pt x="172" y="635"/>
                    <a:pt x="189" y="605"/>
                    <a:pt x="202" y="555"/>
                  </a:cubicBezTo>
                  <a:cubicBezTo>
                    <a:pt x="186" y="557"/>
                    <a:pt x="169" y="558"/>
                    <a:pt x="153" y="558"/>
                  </a:cubicBezTo>
                  <a:cubicBezTo>
                    <a:pt x="136" y="558"/>
                    <a:pt x="119" y="557"/>
                    <a:pt x="103" y="555"/>
                  </a:cubicBezTo>
                  <a:cubicBezTo>
                    <a:pt x="116" y="605"/>
                    <a:pt x="133" y="635"/>
                    <a:pt x="152" y="636"/>
                  </a:cubicBezTo>
                  <a:cubicBezTo>
                    <a:pt x="152" y="636"/>
                    <a:pt x="153" y="636"/>
                    <a:pt x="153" y="636"/>
                  </a:cubicBezTo>
                  <a:cubicBezTo>
                    <a:pt x="153" y="636"/>
                    <a:pt x="153" y="636"/>
                    <a:pt x="153" y="636"/>
                  </a:cubicBezTo>
                  <a:close/>
                  <a:moveTo>
                    <a:pt x="197" y="85"/>
                  </a:moveTo>
                  <a:cubicBezTo>
                    <a:pt x="185" y="45"/>
                    <a:pt x="170" y="20"/>
                    <a:pt x="153" y="20"/>
                  </a:cubicBezTo>
                  <a:cubicBezTo>
                    <a:pt x="153" y="20"/>
                    <a:pt x="153" y="20"/>
                    <a:pt x="153" y="20"/>
                  </a:cubicBezTo>
                  <a:cubicBezTo>
                    <a:pt x="153" y="20"/>
                    <a:pt x="152" y="20"/>
                    <a:pt x="152" y="20"/>
                  </a:cubicBezTo>
                  <a:cubicBezTo>
                    <a:pt x="136" y="20"/>
                    <a:pt x="120" y="45"/>
                    <a:pt x="108" y="85"/>
                  </a:cubicBezTo>
                  <a:cubicBezTo>
                    <a:pt x="122" y="84"/>
                    <a:pt x="137" y="83"/>
                    <a:pt x="153" y="83"/>
                  </a:cubicBezTo>
                  <a:cubicBezTo>
                    <a:pt x="168" y="83"/>
                    <a:pt x="183" y="84"/>
                    <a:pt x="197" y="8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21" name="Freeform 313">
              <a:extLst>
                <a:ext uri="{FF2B5EF4-FFF2-40B4-BE49-F238E27FC236}">
                  <a16:creationId xmlns:a16="http://schemas.microsoft.com/office/drawing/2014/main" id="{DA74F7B6-41CD-4423-85F9-DBAD6D35C117}"/>
                </a:ext>
              </a:extLst>
            </p:cNvPr>
            <p:cNvSpPr>
              <a:spLocks/>
            </p:cNvSpPr>
            <p:nvPr/>
          </p:nvSpPr>
          <p:spPr bwMode="auto">
            <a:xfrm>
              <a:off x="11610975" y="1357313"/>
              <a:ext cx="1257300" cy="752475"/>
            </a:xfrm>
            <a:custGeom>
              <a:avLst/>
              <a:gdLst/>
              <a:ahLst/>
              <a:cxnLst>
                <a:cxn ang="0">
                  <a:pos x="538" y="292"/>
                </a:cxn>
                <a:cxn ang="0">
                  <a:pos x="551" y="310"/>
                </a:cxn>
                <a:cxn ang="0">
                  <a:pos x="538" y="329"/>
                </a:cxn>
                <a:cxn ang="0">
                  <a:pos x="363" y="329"/>
                </a:cxn>
                <a:cxn ang="0">
                  <a:pos x="344" y="317"/>
                </a:cxn>
                <a:cxn ang="0">
                  <a:pos x="253" y="54"/>
                </a:cxn>
                <a:cxn ang="0">
                  <a:pos x="146" y="208"/>
                </a:cxn>
                <a:cxn ang="0">
                  <a:pos x="135" y="215"/>
                </a:cxn>
                <a:cxn ang="0">
                  <a:pos x="131" y="216"/>
                </a:cxn>
                <a:cxn ang="0">
                  <a:pos x="14" y="216"/>
                </a:cxn>
                <a:cxn ang="0">
                  <a:pos x="0" y="200"/>
                </a:cxn>
                <a:cxn ang="0">
                  <a:pos x="14" y="183"/>
                </a:cxn>
                <a:cxn ang="0">
                  <a:pos x="122" y="183"/>
                </a:cxn>
                <a:cxn ang="0">
                  <a:pos x="242" y="9"/>
                </a:cxn>
                <a:cxn ang="0">
                  <a:pos x="259" y="2"/>
                </a:cxn>
                <a:cxn ang="0">
                  <a:pos x="276" y="13"/>
                </a:cxn>
                <a:cxn ang="0">
                  <a:pos x="372" y="292"/>
                </a:cxn>
                <a:cxn ang="0">
                  <a:pos x="538" y="292"/>
                </a:cxn>
              </a:cxnLst>
              <a:rect l="0" t="0" r="r" b="b"/>
              <a:pathLst>
                <a:path w="551" h="330">
                  <a:moveTo>
                    <a:pt x="538" y="292"/>
                  </a:moveTo>
                  <a:cubicBezTo>
                    <a:pt x="545" y="292"/>
                    <a:pt x="551" y="300"/>
                    <a:pt x="551" y="310"/>
                  </a:cubicBezTo>
                  <a:cubicBezTo>
                    <a:pt x="551" y="321"/>
                    <a:pt x="545" y="329"/>
                    <a:pt x="538" y="329"/>
                  </a:cubicBezTo>
                  <a:cubicBezTo>
                    <a:pt x="363" y="329"/>
                    <a:pt x="363" y="329"/>
                    <a:pt x="363" y="329"/>
                  </a:cubicBezTo>
                  <a:cubicBezTo>
                    <a:pt x="355" y="330"/>
                    <a:pt x="347" y="325"/>
                    <a:pt x="344" y="317"/>
                  </a:cubicBezTo>
                  <a:cubicBezTo>
                    <a:pt x="253" y="54"/>
                    <a:pt x="253" y="54"/>
                    <a:pt x="253" y="54"/>
                  </a:cubicBezTo>
                  <a:cubicBezTo>
                    <a:pt x="146" y="208"/>
                    <a:pt x="146" y="208"/>
                    <a:pt x="146" y="208"/>
                  </a:cubicBezTo>
                  <a:cubicBezTo>
                    <a:pt x="143" y="212"/>
                    <a:pt x="139" y="215"/>
                    <a:pt x="135" y="215"/>
                  </a:cubicBezTo>
                  <a:cubicBezTo>
                    <a:pt x="134" y="216"/>
                    <a:pt x="133" y="216"/>
                    <a:pt x="131" y="216"/>
                  </a:cubicBezTo>
                  <a:cubicBezTo>
                    <a:pt x="14" y="216"/>
                    <a:pt x="14" y="216"/>
                    <a:pt x="14" y="216"/>
                  </a:cubicBezTo>
                  <a:cubicBezTo>
                    <a:pt x="6" y="216"/>
                    <a:pt x="0" y="209"/>
                    <a:pt x="0" y="200"/>
                  </a:cubicBezTo>
                  <a:cubicBezTo>
                    <a:pt x="0" y="191"/>
                    <a:pt x="6" y="183"/>
                    <a:pt x="14" y="183"/>
                  </a:cubicBezTo>
                  <a:cubicBezTo>
                    <a:pt x="122" y="183"/>
                    <a:pt x="122" y="183"/>
                    <a:pt x="122" y="183"/>
                  </a:cubicBezTo>
                  <a:cubicBezTo>
                    <a:pt x="242" y="9"/>
                    <a:pt x="242" y="9"/>
                    <a:pt x="242" y="9"/>
                  </a:cubicBezTo>
                  <a:cubicBezTo>
                    <a:pt x="246" y="3"/>
                    <a:pt x="253" y="0"/>
                    <a:pt x="259" y="2"/>
                  </a:cubicBezTo>
                  <a:cubicBezTo>
                    <a:pt x="267" y="2"/>
                    <a:pt x="273" y="6"/>
                    <a:pt x="276" y="13"/>
                  </a:cubicBezTo>
                  <a:cubicBezTo>
                    <a:pt x="372" y="292"/>
                    <a:pt x="372" y="292"/>
                    <a:pt x="372" y="292"/>
                  </a:cubicBezTo>
                  <a:lnTo>
                    <a:pt x="538" y="29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22" name="Freeform 314">
              <a:extLst>
                <a:ext uri="{FF2B5EF4-FFF2-40B4-BE49-F238E27FC236}">
                  <a16:creationId xmlns:a16="http://schemas.microsoft.com/office/drawing/2014/main" id="{173A9925-4B96-4A89-B83F-3B5AD580C5AA}"/>
                </a:ext>
              </a:extLst>
            </p:cNvPr>
            <p:cNvSpPr>
              <a:spLocks/>
            </p:cNvSpPr>
            <p:nvPr/>
          </p:nvSpPr>
          <p:spPr bwMode="auto">
            <a:xfrm>
              <a:off x="12069763" y="1273176"/>
              <a:ext cx="260350" cy="206375"/>
            </a:xfrm>
            <a:custGeom>
              <a:avLst/>
              <a:gdLst/>
              <a:ahLst/>
              <a:cxnLst>
                <a:cxn ang="0">
                  <a:pos x="114" y="57"/>
                </a:cxn>
                <a:cxn ang="0">
                  <a:pos x="102" y="91"/>
                </a:cxn>
                <a:cxn ang="0">
                  <a:pos x="95" y="75"/>
                </a:cxn>
                <a:cxn ang="0">
                  <a:pos x="99" y="57"/>
                </a:cxn>
                <a:cxn ang="0">
                  <a:pos x="57" y="14"/>
                </a:cxn>
                <a:cxn ang="0">
                  <a:pos x="14" y="57"/>
                </a:cxn>
                <a:cxn ang="0">
                  <a:pos x="15" y="62"/>
                </a:cxn>
                <a:cxn ang="0">
                  <a:pos x="4" y="77"/>
                </a:cxn>
                <a:cxn ang="0">
                  <a:pos x="0" y="57"/>
                </a:cxn>
                <a:cxn ang="0">
                  <a:pos x="57" y="0"/>
                </a:cxn>
                <a:cxn ang="0">
                  <a:pos x="114" y="57"/>
                </a:cxn>
              </a:cxnLst>
              <a:rect l="0" t="0" r="r" b="b"/>
              <a:pathLst>
                <a:path w="114" h="91">
                  <a:moveTo>
                    <a:pt x="114" y="57"/>
                  </a:moveTo>
                  <a:cubicBezTo>
                    <a:pt x="114" y="70"/>
                    <a:pt x="109" y="82"/>
                    <a:pt x="102" y="91"/>
                  </a:cubicBezTo>
                  <a:cubicBezTo>
                    <a:pt x="95" y="75"/>
                    <a:pt x="95" y="75"/>
                    <a:pt x="95" y="75"/>
                  </a:cubicBezTo>
                  <a:cubicBezTo>
                    <a:pt x="98" y="69"/>
                    <a:pt x="99" y="63"/>
                    <a:pt x="99" y="57"/>
                  </a:cubicBezTo>
                  <a:cubicBezTo>
                    <a:pt x="99" y="33"/>
                    <a:pt x="80" y="14"/>
                    <a:pt x="57" y="14"/>
                  </a:cubicBezTo>
                  <a:cubicBezTo>
                    <a:pt x="33" y="14"/>
                    <a:pt x="14" y="33"/>
                    <a:pt x="14" y="57"/>
                  </a:cubicBezTo>
                  <a:cubicBezTo>
                    <a:pt x="14" y="58"/>
                    <a:pt x="14" y="60"/>
                    <a:pt x="15" y="62"/>
                  </a:cubicBezTo>
                  <a:cubicBezTo>
                    <a:pt x="4" y="77"/>
                    <a:pt x="4" y="77"/>
                    <a:pt x="4" y="77"/>
                  </a:cubicBezTo>
                  <a:cubicBezTo>
                    <a:pt x="1" y="71"/>
                    <a:pt x="0" y="64"/>
                    <a:pt x="0" y="57"/>
                  </a:cubicBezTo>
                  <a:cubicBezTo>
                    <a:pt x="0" y="25"/>
                    <a:pt x="25" y="0"/>
                    <a:pt x="57" y="0"/>
                  </a:cubicBezTo>
                  <a:cubicBezTo>
                    <a:pt x="88" y="0"/>
                    <a:pt x="114" y="25"/>
                    <a:pt x="114" y="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23" name="Freeform 315">
              <a:extLst>
                <a:ext uri="{FF2B5EF4-FFF2-40B4-BE49-F238E27FC236}">
                  <a16:creationId xmlns:a16="http://schemas.microsoft.com/office/drawing/2014/main" id="{85CE6E3F-69DE-4BF6-BDD7-9F8B77EC6126}"/>
                </a:ext>
              </a:extLst>
            </p:cNvPr>
            <p:cNvSpPr>
              <a:spLocks/>
            </p:cNvSpPr>
            <p:nvPr/>
          </p:nvSpPr>
          <p:spPr bwMode="auto">
            <a:xfrm>
              <a:off x="11512550" y="1676401"/>
              <a:ext cx="249238" cy="266700"/>
            </a:xfrm>
            <a:custGeom>
              <a:avLst/>
              <a:gdLst/>
              <a:ahLst/>
              <a:cxnLst>
                <a:cxn ang="0">
                  <a:pos x="109" y="29"/>
                </a:cxn>
                <a:cxn ang="0">
                  <a:pos x="86" y="29"/>
                </a:cxn>
                <a:cxn ang="0">
                  <a:pos x="59" y="18"/>
                </a:cxn>
                <a:cxn ang="0">
                  <a:pos x="19" y="58"/>
                </a:cxn>
                <a:cxn ang="0">
                  <a:pos x="59" y="98"/>
                </a:cxn>
                <a:cxn ang="0">
                  <a:pos x="82" y="91"/>
                </a:cxn>
                <a:cxn ang="0">
                  <a:pos x="108" y="91"/>
                </a:cxn>
                <a:cxn ang="0">
                  <a:pos x="59" y="117"/>
                </a:cxn>
                <a:cxn ang="0">
                  <a:pos x="0" y="58"/>
                </a:cxn>
                <a:cxn ang="0">
                  <a:pos x="59" y="0"/>
                </a:cxn>
                <a:cxn ang="0">
                  <a:pos x="109" y="29"/>
                </a:cxn>
              </a:cxnLst>
              <a:rect l="0" t="0" r="r" b="b"/>
              <a:pathLst>
                <a:path w="109" h="117">
                  <a:moveTo>
                    <a:pt x="109" y="29"/>
                  </a:moveTo>
                  <a:cubicBezTo>
                    <a:pt x="86" y="29"/>
                    <a:pt x="86" y="29"/>
                    <a:pt x="86" y="29"/>
                  </a:cubicBezTo>
                  <a:cubicBezTo>
                    <a:pt x="79" y="22"/>
                    <a:pt x="69" y="18"/>
                    <a:pt x="59" y="18"/>
                  </a:cubicBezTo>
                  <a:cubicBezTo>
                    <a:pt x="37" y="18"/>
                    <a:pt x="19" y="36"/>
                    <a:pt x="19" y="58"/>
                  </a:cubicBezTo>
                  <a:cubicBezTo>
                    <a:pt x="19" y="80"/>
                    <a:pt x="37" y="98"/>
                    <a:pt x="59" y="98"/>
                  </a:cubicBezTo>
                  <a:cubicBezTo>
                    <a:pt x="68" y="98"/>
                    <a:pt x="76" y="95"/>
                    <a:pt x="82" y="91"/>
                  </a:cubicBezTo>
                  <a:cubicBezTo>
                    <a:pt x="108" y="91"/>
                    <a:pt x="108" y="91"/>
                    <a:pt x="108" y="91"/>
                  </a:cubicBezTo>
                  <a:cubicBezTo>
                    <a:pt x="97" y="107"/>
                    <a:pt x="79" y="117"/>
                    <a:pt x="59" y="117"/>
                  </a:cubicBezTo>
                  <a:cubicBezTo>
                    <a:pt x="26" y="117"/>
                    <a:pt x="0" y="91"/>
                    <a:pt x="0" y="58"/>
                  </a:cubicBezTo>
                  <a:cubicBezTo>
                    <a:pt x="0" y="26"/>
                    <a:pt x="26" y="0"/>
                    <a:pt x="59" y="0"/>
                  </a:cubicBezTo>
                  <a:cubicBezTo>
                    <a:pt x="80" y="0"/>
                    <a:pt x="99" y="11"/>
                    <a:pt x="109" y="2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grpSp>
      <p:sp>
        <p:nvSpPr>
          <p:cNvPr id="124" name="TextBox 123">
            <a:extLst>
              <a:ext uri="{FF2B5EF4-FFF2-40B4-BE49-F238E27FC236}">
                <a16:creationId xmlns:a16="http://schemas.microsoft.com/office/drawing/2014/main" id="{893B8ACB-8F4D-4F81-9098-09FCD0B1F96C}"/>
              </a:ext>
            </a:extLst>
          </p:cNvPr>
          <p:cNvSpPr txBox="1"/>
          <p:nvPr/>
        </p:nvSpPr>
        <p:spPr>
          <a:xfrm>
            <a:off x="8899581" y="7160971"/>
            <a:ext cx="2551495" cy="348045"/>
          </a:xfrm>
          <a:prstGeom prst="rect">
            <a:avLst/>
          </a:prstGeom>
          <a:noFill/>
        </p:spPr>
        <p:txBody>
          <a:bodyPr wrap="square" lIns="54000" tIns="54000" rIns="54000" bIns="54000" rtlCol="0">
            <a:noAutofit/>
          </a:bodyPr>
          <a:lstStyle/>
          <a:p>
            <a:r>
              <a:rPr lang="en-US" sz="1000" b="1" dirty="0">
                <a:solidFill>
                  <a:srgbClr val="0091DA"/>
                </a:solidFill>
                <a:latin typeface="Arial" panose="020B0604020202020204" pitchFamily="34" charset="0"/>
                <a:cs typeface="Arial" panose="020B0604020202020204" pitchFamily="34" charset="0"/>
              </a:rPr>
              <a:t>Consistent communication </a:t>
            </a:r>
            <a:r>
              <a:rPr lang="en-US" sz="1000" dirty="0">
                <a:latin typeface="Arial" panose="020B0604020202020204" pitchFamily="34" charset="0"/>
                <a:cs typeface="Arial" panose="020B0604020202020204" pitchFamily="34" charset="0"/>
              </a:rPr>
              <a:t>ensure stakeholders receive information assurance early in the audit</a:t>
            </a:r>
          </a:p>
        </p:txBody>
      </p:sp>
      <p:sp>
        <p:nvSpPr>
          <p:cNvPr id="125" name="TextBox 124">
            <a:extLst>
              <a:ext uri="{FF2B5EF4-FFF2-40B4-BE49-F238E27FC236}">
                <a16:creationId xmlns:a16="http://schemas.microsoft.com/office/drawing/2014/main" id="{22C821CF-559C-4D48-A950-73ED472C2101}"/>
              </a:ext>
            </a:extLst>
          </p:cNvPr>
          <p:cNvSpPr txBox="1"/>
          <p:nvPr/>
        </p:nvSpPr>
        <p:spPr>
          <a:xfrm>
            <a:off x="12003424" y="7160971"/>
            <a:ext cx="2357843" cy="348045"/>
          </a:xfrm>
          <a:prstGeom prst="rect">
            <a:avLst/>
          </a:prstGeom>
          <a:noFill/>
        </p:spPr>
        <p:txBody>
          <a:bodyPr wrap="square" lIns="54000" tIns="54000" rIns="54000" bIns="54000" rtlCol="0">
            <a:noAutofit/>
          </a:bodyPr>
          <a:lstStyle/>
          <a:p>
            <a:r>
              <a:rPr lang="en-US" sz="1000" dirty="0">
                <a:latin typeface="Arial" panose="020B0604020202020204" pitchFamily="34" charset="0"/>
                <a:cs typeface="Arial" panose="020B0604020202020204" pitchFamily="34" charset="0"/>
              </a:rPr>
              <a:t>Audit teams members </a:t>
            </a:r>
            <a:r>
              <a:rPr lang="en-US" sz="1000" b="1" dirty="0">
                <a:solidFill>
                  <a:srgbClr val="483698"/>
                </a:solidFill>
                <a:latin typeface="Arial" panose="020B0604020202020204" pitchFamily="34" charset="0"/>
                <a:cs typeface="Arial" panose="020B0604020202020204" pitchFamily="34" charset="0"/>
              </a:rPr>
              <a:t>benefit from closer involvement in all aspects </a:t>
            </a:r>
            <a:r>
              <a:rPr lang="en-US" sz="1000" dirty="0">
                <a:latin typeface="Arial" panose="020B0604020202020204" pitchFamily="34" charset="0"/>
                <a:cs typeface="Arial" panose="020B0604020202020204" pitchFamily="34" charset="0"/>
              </a:rPr>
              <a:t>of the audit</a:t>
            </a:r>
            <a:endParaRPr lang="en-US" sz="1000" b="1" dirty="0">
              <a:solidFill>
                <a:srgbClr val="483698"/>
              </a:solidFill>
              <a:latin typeface="Arial" panose="020B0604020202020204" pitchFamily="34" charset="0"/>
              <a:cs typeface="Arial" panose="020B0604020202020204" pitchFamily="34" charset="0"/>
            </a:endParaRPr>
          </a:p>
        </p:txBody>
      </p:sp>
      <p:sp>
        <p:nvSpPr>
          <p:cNvPr id="126" name="TextBox 125">
            <a:extLst>
              <a:ext uri="{FF2B5EF4-FFF2-40B4-BE49-F238E27FC236}">
                <a16:creationId xmlns:a16="http://schemas.microsoft.com/office/drawing/2014/main" id="{0A1B3ABE-1993-448E-81AB-996F50A4F559}"/>
              </a:ext>
            </a:extLst>
          </p:cNvPr>
          <p:cNvSpPr txBox="1"/>
          <p:nvPr/>
        </p:nvSpPr>
        <p:spPr>
          <a:xfrm>
            <a:off x="12003424" y="6781800"/>
            <a:ext cx="2357843" cy="348045"/>
          </a:xfrm>
          <a:prstGeom prst="rect">
            <a:avLst/>
          </a:prstGeom>
          <a:noFill/>
        </p:spPr>
        <p:txBody>
          <a:bodyPr wrap="square" lIns="54000" tIns="54000" rIns="54000" bIns="54000" rtlCol="0">
            <a:noAutofit/>
          </a:bodyPr>
          <a:lstStyle/>
          <a:p>
            <a:r>
              <a:rPr lang="en-US" sz="1050" b="1" dirty="0">
                <a:solidFill>
                  <a:srgbClr val="483698"/>
                </a:solidFill>
                <a:latin typeface="Arial" panose="020B0604020202020204" pitchFamily="34" charset="0"/>
                <a:cs typeface="Arial" panose="020B0604020202020204" pitchFamily="34" charset="0"/>
              </a:rPr>
              <a:t>Ease of knowledge transfer</a:t>
            </a:r>
          </a:p>
        </p:txBody>
      </p:sp>
      <p:sp>
        <p:nvSpPr>
          <p:cNvPr id="127" name="TextBox 126">
            <a:extLst>
              <a:ext uri="{FF2B5EF4-FFF2-40B4-BE49-F238E27FC236}">
                <a16:creationId xmlns:a16="http://schemas.microsoft.com/office/drawing/2014/main" id="{F01C2E00-F475-4230-9C60-A5712E57BCAD}"/>
              </a:ext>
            </a:extLst>
          </p:cNvPr>
          <p:cNvSpPr txBox="1"/>
          <p:nvPr/>
        </p:nvSpPr>
        <p:spPr>
          <a:xfrm>
            <a:off x="8899581" y="6781800"/>
            <a:ext cx="2583295" cy="348045"/>
          </a:xfrm>
          <a:prstGeom prst="rect">
            <a:avLst/>
          </a:prstGeom>
          <a:noFill/>
        </p:spPr>
        <p:txBody>
          <a:bodyPr wrap="square" lIns="54000" tIns="54000" rIns="54000" bIns="54000" rtlCol="0">
            <a:noAutofit/>
          </a:bodyPr>
          <a:lstStyle/>
          <a:p>
            <a:r>
              <a:rPr lang="en-US" sz="1050" b="1" dirty="0">
                <a:solidFill>
                  <a:srgbClr val="0091DA"/>
                </a:solidFill>
                <a:latin typeface="Arial" panose="020B0604020202020204" pitchFamily="34" charset="0"/>
                <a:cs typeface="Arial" panose="020B0604020202020204" pitchFamily="34" charset="0"/>
              </a:rPr>
              <a:t>Increased Stakeholder Communication</a:t>
            </a:r>
          </a:p>
        </p:txBody>
      </p:sp>
      <p:cxnSp>
        <p:nvCxnSpPr>
          <p:cNvPr id="128" name="Straight Connector 127">
            <a:extLst>
              <a:ext uri="{FF2B5EF4-FFF2-40B4-BE49-F238E27FC236}">
                <a16:creationId xmlns:a16="http://schemas.microsoft.com/office/drawing/2014/main" id="{DCB3EF6F-C3B9-4105-8FF6-BAE3DD73A07E}"/>
              </a:ext>
            </a:extLst>
          </p:cNvPr>
          <p:cNvCxnSpPr/>
          <p:nvPr/>
        </p:nvCxnSpPr>
        <p:spPr>
          <a:xfrm>
            <a:off x="8957518" y="7110965"/>
            <a:ext cx="1084559" cy="0"/>
          </a:xfrm>
          <a:prstGeom prst="line">
            <a:avLst/>
          </a:prstGeom>
          <a:ln w="6350">
            <a:solidFill>
              <a:srgbClr val="0091DA"/>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D31ABF1-3369-4810-AAB9-260329F0EA91}"/>
              </a:ext>
            </a:extLst>
          </p:cNvPr>
          <p:cNvCxnSpPr/>
          <p:nvPr/>
        </p:nvCxnSpPr>
        <p:spPr>
          <a:xfrm>
            <a:off x="12043088" y="7110965"/>
            <a:ext cx="1084559" cy="0"/>
          </a:xfrm>
          <a:prstGeom prst="line">
            <a:avLst/>
          </a:prstGeom>
          <a:ln w="6350">
            <a:solidFill>
              <a:srgbClr val="483698"/>
            </a:solidFill>
          </a:ln>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A19202CE-F445-41D7-9DD8-35D98098D370}"/>
              </a:ext>
            </a:extLst>
          </p:cNvPr>
          <p:cNvGrpSpPr/>
          <p:nvPr/>
        </p:nvGrpSpPr>
        <p:grpSpPr>
          <a:xfrm>
            <a:off x="11665527" y="6776269"/>
            <a:ext cx="309967" cy="311200"/>
            <a:chOff x="5472113" y="6119814"/>
            <a:chExt cx="798513" cy="801688"/>
          </a:xfrm>
          <a:solidFill>
            <a:srgbClr val="483698"/>
          </a:solidFill>
        </p:grpSpPr>
        <p:sp>
          <p:nvSpPr>
            <p:cNvPr id="131" name="Freeform 289">
              <a:extLst>
                <a:ext uri="{FF2B5EF4-FFF2-40B4-BE49-F238E27FC236}">
                  <a16:creationId xmlns:a16="http://schemas.microsoft.com/office/drawing/2014/main" id="{CE4C9590-589E-422D-9F0B-FEC9BCD94577}"/>
                </a:ext>
              </a:extLst>
            </p:cNvPr>
            <p:cNvSpPr>
              <a:spLocks/>
            </p:cNvSpPr>
            <p:nvPr/>
          </p:nvSpPr>
          <p:spPr bwMode="auto">
            <a:xfrm>
              <a:off x="5926138" y="6122989"/>
              <a:ext cx="61913" cy="47625"/>
            </a:xfrm>
            <a:custGeom>
              <a:avLst/>
              <a:gdLst/>
              <a:ahLst/>
              <a:cxnLst>
                <a:cxn ang="0">
                  <a:pos x="0" y="0"/>
                </a:cxn>
                <a:cxn ang="0">
                  <a:pos x="0" y="18"/>
                </a:cxn>
                <a:cxn ang="0">
                  <a:pos x="28" y="24"/>
                </a:cxn>
                <a:cxn ang="0">
                  <a:pos x="32" y="7"/>
                </a:cxn>
                <a:cxn ang="0">
                  <a:pos x="0" y="0"/>
                </a:cxn>
              </a:cxnLst>
              <a:rect l="0" t="0" r="r" b="b"/>
              <a:pathLst>
                <a:path w="32" h="24">
                  <a:moveTo>
                    <a:pt x="0" y="0"/>
                  </a:moveTo>
                  <a:cubicBezTo>
                    <a:pt x="0" y="18"/>
                    <a:pt x="0" y="18"/>
                    <a:pt x="0" y="18"/>
                  </a:cubicBezTo>
                  <a:cubicBezTo>
                    <a:pt x="9" y="19"/>
                    <a:pt x="19" y="22"/>
                    <a:pt x="28" y="24"/>
                  </a:cubicBezTo>
                  <a:cubicBezTo>
                    <a:pt x="32" y="7"/>
                    <a:pt x="32" y="7"/>
                    <a:pt x="32" y="7"/>
                  </a:cubicBezTo>
                  <a:cubicBezTo>
                    <a:pt x="22" y="4"/>
                    <a:pt x="11"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32" name="Freeform 290">
              <a:extLst>
                <a:ext uri="{FF2B5EF4-FFF2-40B4-BE49-F238E27FC236}">
                  <a16:creationId xmlns:a16="http://schemas.microsoft.com/office/drawing/2014/main" id="{23320CEE-49DD-4232-A913-62943553C97E}"/>
                </a:ext>
              </a:extLst>
            </p:cNvPr>
            <p:cNvSpPr>
              <a:spLocks/>
            </p:cNvSpPr>
            <p:nvPr/>
          </p:nvSpPr>
          <p:spPr bwMode="auto">
            <a:xfrm>
              <a:off x="6142038" y="6246814"/>
              <a:ext cx="100013" cy="131763"/>
            </a:xfrm>
            <a:custGeom>
              <a:avLst/>
              <a:gdLst/>
              <a:ahLst/>
              <a:cxnLst>
                <a:cxn ang="0">
                  <a:pos x="51" y="60"/>
                </a:cxn>
                <a:cxn ang="0">
                  <a:pos x="12" y="0"/>
                </a:cxn>
                <a:cxn ang="0">
                  <a:pos x="0" y="14"/>
                </a:cxn>
                <a:cxn ang="0">
                  <a:pos x="34" y="67"/>
                </a:cxn>
                <a:cxn ang="0">
                  <a:pos x="51" y="60"/>
                </a:cxn>
              </a:cxnLst>
              <a:rect l="0" t="0" r="r" b="b"/>
              <a:pathLst>
                <a:path w="51" h="67">
                  <a:moveTo>
                    <a:pt x="51" y="60"/>
                  </a:moveTo>
                  <a:cubicBezTo>
                    <a:pt x="41" y="38"/>
                    <a:pt x="28" y="18"/>
                    <a:pt x="12" y="0"/>
                  </a:cubicBezTo>
                  <a:cubicBezTo>
                    <a:pt x="0" y="14"/>
                    <a:pt x="0" y="14"/>
                    <a:pt x="0" y="14"/>
                  </a:cubicBezTo>
                  <a:cubicBezTo>
                    <a:pt x="14" y="30"/>
                    <a:pt x="26" y="47"/>
                    <a:pt x="34" y="67"/>
                  </a:cubicBezTo>
                  <a:lnTo>
                    <a:pt x="51" y="6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33" name="Freeform 291">
              <a:extLst>
                <a:ext uri="{FF2B5EF4-FFF2-40B4-BE49-F238E27FC236}">
                  <a16:creationId xmlns:a16="http://schemas.microsoft.com/office/drawing/2014/main" id="{ADD0AFA7-0330-4AB7-A52D-A13B29BD9B33}"/>
                </a:ext>
              </a:extLst>
            </p:cNvPr>
            <p:cNvSpPr>
              <a:spLocks/>
            </p:cNvSpPr>
            <p:nvPr/>
          </p:nvSpPr>
          <p:spPr bwMode="auto">
            <a:xfrm>
              <a:off x="6029326" y="6156326"/>
              <a:ext cx="96838" cy="80963"/>
            </a:xfrm>
            <a:custGeom>
              <a:avLst/>
              <a:gdLst/>
              <a:ahLst/>
              <a:cxnLst>
                <a:cxn ang="0">
                  <a:pos x="49" y="28"/>
                </a:cxn>
                <a:cxn ang="0">
                  <a:pos x="5" y="0"/>
                </a:cxn>
                <a:cxn ang="0">
                  <a:pos x="0" y="17"/>
                </a:cxn>
                <a:cxn ang="0">
                  <a:pos x="38" y="41"/>
                </a:cxn>
                <a:cxn ang="0">
                  <a:pos x="49" y="28"/>
                </a:cxn>
              </a:cxnLst>
              <a:rect l="0" t="0" r="r" b="b"/>
              <a:pathLst>
                <a:path w="49" h="41">
                  <a:moveTo>
                    <a:pt x="49" y="28"/>
                  </a:moveTo>
                  <a:cubicBezTo>
                    <a:pt x="36" y="16"/>
                    <a:pt x="21" y="7"/>
                    <a:pt x="5" y="0"/>
                  </a:cubicBezTo>
                  <a:cubicBezTo>
                    <a:pt x="0" y="17"/>
                    <a:pt x="0" y="17"/>
                    <a:pt x="0" y="17"/>
                  </a:cubicBezTo>
                  <a:cubicBezTo>
                    <a:pt x="14" y="24"/>
                    <a:pt x="26" y="32"/>
                    <a:pt x="38" y="41"/>
                  </a:cubicBezTo>
                  <a:lnTo>
                    <a:pt x="49" y="2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34" name="Freeform 292">
              <a:extLst>
                <a:ext uri="{FF2B5EF4-FFF2-40B4-BE49-F238E27FC236}">
                  <a16:creationId xmlns:a16="http://schemas.microsoft.com/office/drawing/2014/main" id="{DF8D4377-47AB-42FA-B45C-18A3FF333C09}"/>
                </a:ext>
              </a:extLst>
            </p:cNvPr>
            <p:cNvSpPr>
              <a:spLocks/>
            </p:cNvSpPr>
            <p:nvPr/>
          </p:nvSpPr>
          <p:spPr bwMode="auto">
            <a:xfrm>
              <a:off x="6224588" y="6416676"/>
              <a:ext cx="46038" cy="146050"/>
            </a:xfrm>
            <a:custGeom>
              <a:avLst/>
              <a:gdLst/>
              <a:ahLst/>
              <a:cxnLst>
                <a:cxn ang="0">
                  <a:pos x="23" y="75"/>
                </a:cxn>
                <a:cxn ang="0">
                  <a:pos x="24" y="53"/>
                </a:cxn>
                <a:cxn ang="0">
                  <a:pos x="17" y="0"/>
                </a:cxn>
                <a:cxn ang="0">
                  <a:pos x="0" y="6"/>
                </a:cxn>
                <a:cxn ang="0">
                  <a:pos x="6" y="53"/>
                </a:cxn>
                <a:cxn ang="0">
                  <a:pos x="5" y="75"/>
                </a:cxn>
                <a:cxn ang="0">
                  <a:pos x="23" y="75"/>
                </a:cxn>
              </a:cxnLst>
              <a:rect l="0" t="0" r="r" b="b"/>
              <a:pathLst>
                <a:path w="24" h="75">
                  <a:moveTo>
                    <a:pt x="23" y="75"/>
                  </a:moveTo>
                  <a:cubicBezTo>
                    <a:pt x="24" y="68"/>
                    <a:pt x="24" y="60"/>
                    <a:pt x="24" y="53"/>
                  </a:cubicBezTo>
                  <a:cubicBezTo>
                    <a:pt x="24" y="35"/>
                    <a:pt x="22" y="17"/>
                    <a:pt x="17" y="0"/>
                  </a:cubicBezTo>
                  <a:cubicBezTo>
                    <a:pt x="0" y="6"/>
                    <a:pt x="0" y="6"/>
                    <a:pt x="0" y="6"/>
                  </a:cubicBezTo>
                  <a:cubicBezTo>
                    <a:pt x="4" y="21"/>
                    <a:pt x="6" y="37"/>
                    <a:pt x="6" y="53"/>
                  </a:cubicBezTo>
                  <a:cubicBezTo>
                    <a:pt x="6" y="60"/>
                    <a:pt x="6" y="68"/>
                    <a:pt x="5" y="75"/>
                  </a:cubicBezTo>
                  <a:lnTo>
                    <a:pt x="23" y="7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35" name="Freeform 293">
              <a:extLst>
                <a:ext uri="{FF2B5EF4-FFF2-40B4-BE49-F238E27FC236}">
                  <a16:creationId xmlns:a16="http://schemas.microsoft.com/office/drawing/2014/main" id="{480372D9-AE37-4A3B-B989-B23FF5674665}"/>
                </a:ext>
              </a:extLst>
            </p:cNvPr>
            <p:cNvSpPr>
              <a:spLocks/>
            </p:cNvSpPr>
            <p:nvPr/>
          </p:nvSpPr>
          <p:spPr bwMode="auto">
            <a:xfrm>
              <a:off x="5472113" y="6119814"/>
              <a:ext cx="787400" cy="801688"/>
            </a:xfrm>
            <a:custGeom>
              <a:avLst/>
              <a:gdLst/>
              <a:ahLst/>
              <a:cxnLst>
                <a:cxn ang="0">
                  <a:pos x="383" y="253"/>
                </a:cxn>
                <a:cxn ang="0">
                  <a:pos x="203" y="390"/>
                </a:cxn>
                <a:cxn ang="0">
                  <a:pos x="18" y="204"/>
                </a:cxn>
                <a:cxn ang="0">
                  <a:pos x="203" y="18"/>
                </a:cxn>
                <a:cxn ang="0">
                  <a:pos x="203" y="0"/>
                </a:cxn>
                <a:cxn ang="0">
                  <a:pos x="0" y="204"/>
                </a:cxn>
                <a:cxn ang="0">
                  <a:pos x="203" y="408"/>
                </a:cxn>
                <a:cxn ang="0">
                  <a:pos x="401" y="253"/>
                </a:cxn>
                <a:cxn ang="0">
                  <a:pos x="383" y="253"/>
                </a:cxn>
              </a:cxnLst>
              <a:rect l="0" t="0" r="r" b="b"/>
              <a:pathLst>
                <a:path w="401" h="408">
                  <a:moveTo>
                    <a:pt x="383" y="253"/>
                  </a:moveTo>
                  <a:cubicBezTo>
                    <a:pt x="361" y="332"/>
                    <a:pt x="289" y="390"/>
                    <a:pt x="203" y="390"/>
                  </a:cubicBezTo>
                  <a:cubicBezTo>
                    <a:pt x="101" y="390"/>
                    <a:pt x="18" y="306"/>
                    <a:pt x="18" y="204"/>
                  </a:cubicBezTo>
                  <a:cubicBezTo>
                    <a:pt x="18" y="101"/>
                    <a:pt x="101" y="18"/>
                    <a:pt x="203" y="18"/>
                  </a:cubicBezTo>
                  <a:cubicBezTo>
                    <a:pt x="203" y="0"/>
                    <a:pt x="203" y="0"/>
                    <a:pt x="203" y="0"/>
                  </a:cubicBezTo>
                  <a:cubicBezTo>
                    <a:pt x="91" y="0"/>
                    <a:pt x="0" y="91"/>
                    <a:pt x="0" y="204"/>
                  </a:cubicBezTo>
                  <a:cubicBezTo>
                    <a:pt x="0" y="316"/>
                    <a:pt x="91" y="408"/>
                    <a:pt x="203" y="408"/>
                  </a:cubicBezTo>
                  <a:cubicBezTo>
                    <a:pt x="299" y="408"/>
                    <a:pt x="379" y="342"/>
                    <a:pt x="401" y="253"/>
                  </a:cubicBezTo>
                  <a:lnTo>
                    <a:pt x="383" y="25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36" name="Freeform 294">
              <a:extLst>
                <a:ext uri="{FF2B5EF4-FFF2-40B4-BE49-F238E27FC236}">
                  <a16:creationId xmlns:a16="http://schemas.microsoft.com/office/drawing/2014/main" id="{1CEE5560-9DE0-4D20-88E6-1BCA40307451}"/>
                </a:ext>
              </a:extLst>
            </p:cNvPr>
            <p:cNvSpPr>
              <a:spLocks/>
            </p:cNvSpPr>
            <p:nvPr/>
          </p:nvSpPr>
          <p:spPr bwMode="auto">
            <a:xfrm>
              <a:off x="5789613" y="6513514"/>
              <a:ext cx="141288" cy="44450"/>
            </a:xfrm>
            <a:custGeom>
              <a:avLst/>
              <a:gdLst/>
              <a:ahLst/>
              <a:cxnLst>
                <a:cxn ang="0">
                  <a:pos x="53" y="3"/>
                </a:cxn>
                <a:cxn ang="0">
                  <a:pos x="0" y="0"/>
                </a:cxn>
                <a:cxn ang="0">
                  <a:pos x="0" y="4"/>
                </a:cxn>
                <a:cxn ang="0">
                  <a:pos x="0" y="19"/>
                </a:cxn>
                <a:cxn ang="0">
                  <a:pos x="49" y="22"/>
                </a:cxn>
                <a:cxn ang="0">
                  <a:pos x="72" y="21"/>
                </a:cxn>
                <a:cxn ang="0">
                  <a:pos x="72" y="2"/>
                </a:cxn>
                <a:cxn ang="0">
                  <a:pos x="53" y="3"/>
                </a:cxn>
              </a:cxnLst>
              <a:rect l="0" t="0" r="r" b="b"/>
              <a:pathLst>
                <a:path w="72" h="22">
                  <a:moveTo>
                    <a:pt x="53" y="3"/>
                  </a:moveTo>
                  <a:cubicBezTo>
                    <a:pt x="34" y="3"/>
                    <a:pt x="17" y="2"/>
                    <a:pt x="0" y="0"/>
                  </a:cubicBezTo>
                  <a:cubicBezTo>
                    <a:pt x="0" y="1"/>
                    <a:pt x="0" y="3"/>
                    <a:pt x="0" y="4"/>
                  </a:cubicBezTo>
                  <a:cubicBezTo>
                    <a:pt x="0" y="9"/>
                    <a:pt x="0" y="14"/>
                    <a:pt x="0" y="19"/>
                  </a:cubicBezTo>
                  <a:cubicBezTo>
                    <a:pt x="16" y="21"/>
                    <a:pt x="32" y="22"/>
                    <a:pt x="49" y="22"/>
                  </a:cubicBezTo>
                  <a:cubicBezTo>
                    <a:pt x="57" y="22"/>
                    <a:pt x="64" y="22"/>
                    <a:pt x="72" y="21"/>
                  </a:cubicBezTo>
                  <a:cubicBezTo>
                    <a:pt x="72" y="15"/>
                    <a:pt x="72" y="9"/>
                    <a:pt x="72" y="2"/>
                  </a:cubicBezTo>
                  <a:cubicBezTo>
                    <a:pt x="66" y="3"/>
                    <a:pt x="59" y="3"/>
                    <a:pt x="53"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37" name="Freeform 295">
              <a:extLst>
                <a:ext uri="{FF2B5EF4-FFF2-40B4-BE49-F238E27FC236}">
                  <a16:creationId xmlns:a16="http://schemas.microsoft.com/office/drawing/2014/main" id="{D5921775-1C0F-459C-AF78-D31148376137}"/>
                </a:ext>
              </a:extLst>
            </p:cNvPr>
            <p:cNvSpPr>
              <a:spLocks/>
            </p:cNvSpPr>
            <p:nvPr/>
          </p:nvSpPr>
          <p:spPr bwMode="auto">
            <a:xfrm>
              <a:off x="5789613" y="6569076"/>
              <a:ext cx="139700" cy="55563"/>
            </a:xfrm>
            <a:custGeom>
              <a:avLst/>
              <a:gdLst/>
              <a:ahLst/>
              <a:cxnLst>
                <a:cxn ang="0">
                  <a:pos x="70" y="28"/>
                </a:cxn>
                <a:cxn ang="0">
                  <a:pos x="71" y="1"/>
                </a:cxn>
                <a:cxn ang="0">
                  <a:pos x="49" y="2"/>
                </a:cxn>
                <a:cxn ang="0">
                  <a:pos x="0" y="0"/>
                </a:cxn>
                <a:cxn ang="0">
                  <a:pos x="2" y="24"/>
                </a:cxn>
                <a:cxn ang="0">
                  <a:pos x="61" y="28"/>
                </a:cxn>
                <a:cxn ang="0">
                  <a:pos x="70" y="28"/>
                </a:cxn>
              </a:cxnLst>
              <a:rect l="0" t="0" r="r" b="b"/>
              <a:pathLst>
                <a:path w="71" h="28">
                  <a:moveTo>
                    <a:pt x="70" y="28"/>
                  </a:moveTo>
                  <a:cubicBezTo>
                    <a:pt x="70" y="19"/>
                    <a:pt x="71" y="10"/>
                    <a:pt x="71" y="1"/>
                  </a:cubicBezTo>
                  <a:cubicBezTo>
                    <a:pt x="64" y="2"/>
                    <a:pt x="57" y="2"/>
                    <a:pt x="49" y="2"/>
                  </a:cubicBezTo>
                  <a:cubicBezTo>
                    <a:pt x="32" y="2"/>
                    <a:pt x="16" y="1"/>
                    <a:pt x="0" y="0"/>
                  </a:cubicBezTo>
                  <a:cubicBezTo>
                    <a:pt x="1" y="8"/>
                    <a:pt x="1" y="16"/>
                    <a:pt x="2" y="24"/>
                  </a:cubicBezTo>
                  <a:cubicBezTo>
                    <a:pt x="20" y="27"/>
                    <a:pt x="40" y="28"/>
                    <a:pt x="61" y="28"/>
                  </a:cubicBezTo>
                  <a:cubicBezTo>
                    <a:pt x="64" y="28"/>
                    <a:pt x="67" y="28"/>
                    <a:pt x="70" y="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38" name="Freeform 296">
              <a:extLst>
                <a:ext uri="{FF2B5EF4-FFF2-40B4-BE49-F238E27FC236}">
                  <a16:creationId xmlns:a16="http://schemas.microsoft.com/office/drawing/2014/main" id="{B727892C-F55C-42E4-9664-C38432958DBE}"/>
                </a:ext>
              </a:extLst>
            </p:cNvPr>
            <p:cNvSpPr>
              <a:spLocks/>
            </p:cNvSpPr>
            <p:nvPr/>
          </p:nvSpPr>
          <p:spPr bwMode="auto">
            <a:xfrm>
              <a:off x="5734051" y="6561139"/>
              <a:ext cx="44450" cy="53975"/>
            </a:xfrm>
            <a:custGeom>
              <a:avLst/>
              <a:gdLst/>
              <a:ahLst/>
              <a:cxnLst>
                <a:cxn ang="0">
                  <a:pos x="21" y="3"/>
                </a:cxn>
                <a:cxn ang="0">
                  <a:pos x="0" y="0"/>
                </a:cxn>
                <a:cxn ang="0">
                  <a:pos x="1" y="23"/>
                </a:cxn>
                <a:cxn ang="0">
                  <a:pos x="23" y="27"/>
                </a:cxn>
                <a:cxn ang="0">
                  <a:pos x="21" y="3"/>
                </a:cxn>
              </a:cxnLst>
              <a:rect l="0" t="0" r="r" b="b"/>
              <a:pathLst>
                <a:path w="23" h="27">
                  <a:moveTo>
                    <a:pt x="21" y="3"/>
                  </a:moveTo>
                  <a:cubicBezTo>
                    <a:pt x="14" y="2"/>
                    <a:pt x="7" y="1"/>
                    <a:pt x="0" y="0"/>
                  </a:cubicBezTo>
                  <a:cubicBezTo>
                    <a:pt x="0" y="8"/>
                    <a:pt x="1" y="16"/>
                    <a:pt x="1" y="23"/>
                  </a:cubicBezTo>
                  <a:cubicBezTo>
                    <a:pt x="8" y="25"/>
                    <a:pt x="15" y="26"/>
                    <a:pt x="23" y="27"/>
                  </a:cubicBezTo>
                  <a:cubicBezTo>
                    <a:pt x="22" y="19"/>
                    <a:pt x="22" y="11"/>
                    <a:pt x="21"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39" name="Freeform 297">
              <a:extLst>
                <a:ext uri="{FF2B5EF4-FFF2-40B4-BE49-F238E27FC236}">
                  <a16:creationId xmlns:a16="http://schemas.microsoft.com/office/drawing/2014/main" id="{F30FC703-88AE-4C3A-A027-2D92A73D39A9}"/>
                </a:ext>
              </a:extLst>
            </p:cNvPr>
            <p:cNvSpPr>
              <a:spLocks/>
            </p:cNvSpPr>
            <p:nvPr/>
          </p:nvSpPr>
          <p:spPr bwMode="auto">
            <a:xfrm>
              <a:off x="5789613" y="6454776"/>
              <a:ext cx="141288" cy="49213"/>
            </a:xfrm>
            <a:custGeom>
              <a:avLst/>
              <a:gdLst/>
              <a:ahLst/>
              <a:cxnLst>
                <a:cxn ang="0">
                  <a:pos x="67" y="4"/>
                </a:cxn>
                <a:cxn ang="0">
                  <a:pos x="1" y="0"/>
                </a:cxn>
                <a:cxn ang="0">
                  <a:pos x="0" y="22"/>
                </a:cxn>
                <a:cxn ang="0">
                  <a:pos x="53" y="25"/>
                </a:cxn>
                <a:cxn ang="0">
                  <a:pos x="72" y="24"/>
                </a:cxn>
                <a:cxn ang="0">
                  <a:pos x="71" y="4"/>
                </a:cxn>
                <a:cxn ang="0">
                  <a:pos x="67" y="4"/>
                </a:cxn>
              </a:cxnLst>
              <a:rect l="0" t="0" r="r" b="b"/>
              <a:pathLst>
                <a:path w="72" h="25">
                  <a:moveTo>
                    <a:pt x="67" y="4"/>
                  </a:moveTo>
                  <a:cubicBezTo>
                    <a:pt x="44" y="4"/>
                    <a:pt x="21" y="3"/>
                    <a:pt x="1" y="0"/>
                  </a:cubicBezTo>
                  <a:cubicBezTo>
                    <a:pt x="0" y="7"/>
                    <a:pt x="0" y="14"/>
                    <a:pt x="0" y="22"/>
                  </a:cubicBezTo>
                  <a:cubicBezTo>
                    <a:pt x="17" y="24"/>
                    <a:pt x="34" y="25"/>
                    <a:pt x="53" y="25"/>
                  </a:cubicBezTo>
                  <a:cubicBezTo>
                    <a:pt x="59" y="25"/>
                    <a:pt x="66" y="24"/>
                    <a:pt x="72" y="24"/>
                  </a:cubicBezTo>
                  <a:cubicBezTo>
                    <a:pt x="72" y="17"/>
                    <a:pt x="72" y="11"/>
                    <a:pt x="71" y="4"/>
                  </a:cubicBezTo>
                  <a:cubicBezTo>
                    <a:pt x="70" y="4"/>
                    <a:pt x="69" y="4"/>
                    <a:pt x="67"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40" name="Freeform 298">
              <a:extLst>
                <a:ext uri="{FF2B5EF4-FFF2-40B4-BE49-F238E27FC236}">
                  <a16:creationId xmlns:a16="http://schemas.microsoft.com/office/drawing/2014/main" id="{FBD1F0AE-D150-4D5E-A3DF-1290CA08E0CE}"/>
                </a:ext>
              </a:extLst>
            </p:cNvPr>
            <p:cNvSpPr>
              <a:spLocks/>
            </p:cNvSpPr>
            <p:nvPr/>
          </p:nvSpPr>
          <p:spPr bwMode="auto">
            <a:xfrm>
              <a:off x="5740401" y="6380164"/>
              <a:ext cx="41275" cy="55563"/>
            </a:xfrm>
            <a:custGeom>
              <a:avLst/>
              <a:gdLst/>
              <a:ahLst/>
              <a:cxnLst>
                <a:cxn ang="0">
                  <a:pos x="0" y="25"/>
                </a:cxn>
                <a:cxn ang="0">
                  <a:pos x="18" y="28"/>
                </a:cxn>
                <a:cxn ang="0">
                  <a:pos x="21" y="3"/>
                </a:cxn>
                <a:cxn ang="0">
                  <a:pos x="4" y="0"/>
                </a:cxn>
                <a:cxn ang="0">
                  <a:pos x="0" y="25"/>
                </a:cxn>
              </a:cxnLst>
              <a:rect l="0" t="0" r="r" b="b"/>
              <a:pathLst>
                <a:path w="21" h="28">
                  <a:moveTo>
                    <a:pt x="0" y="25"/>
                  </a:moveTo>
                  <a:cubicBezTo>
                    <a:pt x="6" y="26"/>
                    <a:pt x="12" y="27"/>
                    <a:pt x="18" y="28"/>
                  </a:cubicBezTo>
                  <a:cubicBezTo>
                    <a:pt x="19" y="20"/>
                    <a:pt x="20" y="11"/>
                    <a:pt x="21" y="3"/>
                  </a:cubicBezTo>
                  <a:cubicBezTo>
                    <a:pt x="15" y="2"/>
                    <a:pt x="9" y="1"/>
                    <a:pt x="4" y="0"/>
                  </a:cubicBezTo>
                  <a:cubicBezTo>
                    <a:pt x="2" y="8"/>
                    <a:pt x="1" y="16"/>
                    <a:pt x="0" y="2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41" name="Freeform 299">
              <a:extLst>
                <a:ext uri="{FF2B5EF4-FFF2-40B4-BE49-F238E27FC236}">
                  <a16:creationId xmlns:a16="http://schemas.microsoft.com/office/drawing/2014/main" id="{C924EF9B-9123-43AB-B065-276CB63FC69B}"/>
                </a:ext>
              </a:extLst>
            </p:cNvPr>
            <p:cNvSpPr>
              <a:spLocks/>
            </p:cNvSpPr>
            <p:nvPr/>
          </p:nvSpPr>
          <p:spPr bwMode="auto">
            <a:xfrm>
              <a:off x="5692776" y="6553201"/>
              <a:ext cx="26988" cy="49213"/>
            </a:xfrm>
            <a:custGeom>
              <a:avLst/>
              <a:gdLst/>
              <a:ahLst/>
              <a:cxnLst>
                <a:cxn ang="0">
                  <a:pos x="7" y="24"/>
                </a:cxn>
                <a:cxn ang="0">
                  <a:pos x="14" y="25"/>
                </a:cxn>
                <a:cxn ang="0">
                  <a:pos x="13" y="3"/>
                </a:cxn>
                <a:cxn ang="0">
                  <a:pos x="0" y="0"/>
                </a:cxn>
                <a:cxn ang="0">
                  <a:pos x="7" y="24"/>
                </a:cxn>
              </a:cxnLst>
              <a:rect l="0" t="0" r="r" b="b"/>
              <a:pathLst>
                <a:path w="14" h="25">
                  <a:moveTo>
                    <a:pt x="7" y="24"/>
                  </a:moveTo>
                  <a:cubicBezTo>
                    <a:pt x="9" y="24"/>
                    <a:pt x="11" y="25"/>
                    <a:pt x="14" y="25"/>
                  </a:cubicBezTo>
                  <a:cubicBezTo>
                    <a:pt x="14" y="18"/>
                    <a:pt x="13" y="10"/>
                    <a:pt x="13" y="3"/>
                  </a:cubicBezTo>
                  <a:cubicBezTo>
                    <a:pt x="9" y="2"/>
                    <a:pt x="4" y="1"/>
                    <a:pt x="0" y="0"/>
                  </a:cubicBezTo>
                  <a:cubicBezTo>
                    <a:pt x="3" y="9"/>
                    <a:pt x="5" y="17"/>
                    <a:pt x="7"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42" name="Freeform 300">
              <a:extLst>
                <a:ext uri="{FF2B5EF4-FFF2-40B4-BE49-F238E27FC236}">
                  <a16:creationId xmlns:a16="http://schemas.microsoft.com/office/drawing/2014/main" id="{92035341-0342-46D6-9342-B022E7A8F0FC}"/>
                </a:ext>
              </a:extLst>
            </p:cNvPr>
            <p:cNvSpPr>
              <a:spLocks/>
            </p:cNvSpPr>
            <p:nvPr/>
          </p:nvSpPr>
          <p:spPr bwMode="auto">
            <a:xfrm>
              <a:off x="5794376" y="6388101"/>
              <a:ext cx="134938" cy="58738"/>
            </a:xfrm>
            <a:custGeom>
              <a:avLst/>
              <a:gdLst/>
              <a:ahLst/>
              <a:cxnLst>
                <a:cxn ang="0">
                  <a:pos x="0" y="26"/>
                </a:cxn>
                <a:cxn ang="0">
                  <a:pos x="65" y="30"/>
                </a:cxn>
                <a:cxn ang="0">
                  <a:pos x="69" y="30"/>
                </a:cxn>
                <a:cxn ang="0">
                  <a:pos x="67" y="4"/>
                </a:cxn>
                <a:cxn ang="0">
                  <a:pos x="2" y="0"/>
                </a:cxn>
                <a:cxn ang="0">
                  <a:pos x="0" y="26"/>
                </a:cxn>
              </a:cxnLst>
              <a:rect l="0" t="0" r="r" b="b"/>
              <a:pathLst>
                <a:path w="69" h="30">
                  <a:moveTo>
                    <a:pt x="0" y="26"/>
                  </a:moveTo>
                  <a:cubicBezTo>
                    <a:pt x="20" y="28"/>
                    <a:pt x="42" y="30"/>
                    <a:pt x="65" y="30"/>
                  </a:cubicBezTo>
                  <a:cubicBezTo>
                    <a:pt x="67" y="30"/>
                    <a:pt x="68" y="30"/>
                    <a:pt x="69" y="30"/>
                  </a:cubicBezTo>
                  <a:cubicBezTo>
                    <a:pt x="69" y="21"/>
                    <a:pt x="68" y="13"/>
                    <a:pt x="67" y="4"/>
                  </a:cubicBezTo>
                  <a:cubicBezTo>
                    <a:pt x="44" y="4"/>
                    <a:pt x="22" y="3"/>
                    <a:pt x="2" y="0"/>
                  </a:cubicBezTo>
                  <a:cubicBezTo>
                    <a:pt x="1" y="8"/>
                    <a:pt x="0" y="17"/>
                    <a:pt x="0" y="2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43" name="Freeform 301">
              <a:extLst>
                <a:ext uri="{FF2B5EF4-FFF2-40B4-BE49-F238E27FC236}">
                  <a16:creationId xmlns:a16="http://schemas.microsoft.com/office/drawing/2014/main" id="{32089CEB-6A6E-432F-8637-44AB1F37BD5B}"/>
                </a:ext>
              </a:extLst>
            </p:cNvPr>
            <p:cNvSpPr>
              <a:spLocks/>
            </p:cNvSpPr>
            <p:nvPr/>
          </p:nvSpPr>
          <p:spPr bwMode="auto">
            <a:xfrm>
              <a:off x="5735638" y="6446839"/>
              <a:ext cx="41275" cy="49213"/>
            </a:xfrm>
            <a:custGeom>
              <a:avLst/>
              <a:gdLst/>
              <a:ahLst/>
              <a:cxnLst>
                <a:cxn ang="0">
                  <a:pos x="2" y="0"/>
                </a:cxn>
                <a:cxn ang="0">
                  <a:pos x="0" y="22"/>
                </a:cxn>
                <a:cxn ang="0">
                  <a:pos x="20" y="25"/>
                </a:cxn>
                <a:cxn ang="0">
                  <a:pos x="21" y="3"/>
                </a:cxn>
                <a:cxn ang="0">
                  <a:pos x="2" y="0"/>
                </a:cxn>
              </a:cxnLst>
              <a:rect l="0" t="0" r="r" b="b"/>
              <a:pathLst>
                <a:path w="21" h="25">
                  <a:moveTo>
                    <a:pt x="2" y="0"/>
                  </a:moveTo>
                  <a:cubicBezTo>
                    <a:pt x="1" y="7"/>
                    <a:pt x="1" y="14"/>
                    <a:pt x="0" y="22"/>
                  </a:cubicBezTo>
                  <a:cubicBezTo>
                    <a:pt x="7" y="23"/>
                    <a:pt x="13" y="24"/>
                    <a:pt x="20" y="25"/>
                  </a:cubicBezTo>
                  <a:cubicBezTo>
                    <a:pt x="20" y="17"/>
                    <a:pt x="20" y="10"/>
                    <a:pt x="21" y="3"/>
                  </a:cubicBezTo>
                  <a:cubicBezTo>
                    <a:pt x="14" y="2"/>
                    <a:pt x="8" y="1"/>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44" name="Freeform 302">
              <a:extLst>
                <a:ext uri="{FF2B5EF4-FFF2-40B4-BE49-F238E27FC236}">
                  <a16:creationId xmlns:a16="http://schemas.microsoft.com/office/drawing/2014/main" id="{9951F8EF-14C4-4398-A0F8-B981C3C78EDC}"/>
                </a:ext>
              </a:extLst>
            </p:cNvPr>
            <p:cNvSpPr>
              <a:spLocks/>
            </p:cNvSpPr>
            <p:nvPr/>
          </p:nvSpPr>
          <p:spPr bwMode="auto">
            <a:xfrm>
              <a:off x="5942013" y="6396039"/>
              <a:ext cx="49213" cy="50800"/>
            </a:xfrm>
            <a:custGeom>
              <a:avLst/>
              <a:gdLst/>
              <a:ahLst/>
              <a:cxnLst>
                <a:cxn ang="0">
                  <a:pos x="0" y="0"/>
                </a:cxn>
                <a:cxn ang="0">
                  <a:pos x="2" y="26"/>
                </a:cxn>
                <a:cxn ang="0">
                  <a:pos x="25" y="25"/>
                </a:cxn>
                <a:cxn ang="0">
                  <a:pos x="22" y="0"/>
                </a:cxn>
                <a:cxn ang="0">
                  <a:pos x="0" y="0"/>
                </a:cxn>
              </a:cxnLst>
              <a:rect l="0" t="0" r="r" b="b"/>
              <a:pathLst>
                <a:path w="25" h="26">
                  <a:moveTo>
                    <a:pt x="0" y="0"/>
                  </a:moveTo>
                  <a:cubicBezTo>
                    <a:pt x="1" y="9"/>
                    <a:pt x="2" y="17"/>
                    <a:pt x="2" y="26"/>
                  </a:cubicBezTo>
                  <a:cubicBezTo>
                    <a:pt x="10" y="26"/>
                    <a:pt x="17" y="25"/>
                    <a:pt x="25" y="25"/>
                  </a:cubicBezTo>
                  <a:cubicBezTo>
                    <a:pt x="24" y="16"/>
                    <a:pt x="23" y="8"/>
                    <a:pt x="22" y="0"/>
                  </a:cubicBezTo>
                  <a:cubicBezTo>
                    <a:pt x="15" y="0"/>
                    <a:pt x="8"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45" name="Freeform 303">
              <a:extLst>
                <a:ext uri="{FF2B5EF4-FFF2-40B4-BE49-F238E27FC236}">
                  <a16:creationId xmlns:a16="http://schemas.microsoft.com/office/drawing/2014/main" id="{A6CC2C5D-8E04-43FA-BC82-F71DD5B87AAE}"/>
                </a:ext>
              </a:extLst>
            </p:cNvPr>
            <p:cNvSpPr>
              <a:spLocks/>
            </p:cNvSpPr>
            <p:nvPr/>
          </p:nvSpPr>
          <p:spPr bwMode="auto">
            <a:xfrm>
              <a:off x="5795963" y="6634164"/>
              <a:ext cx="130175" cy="57150"/>
            </a:xfrm>
            <a:custGeom>
              <a:avLst/>
              <a:gdLst/>
              <a:ahLst/>
              <a:cxnLst>
                <a:cxn ang="0">
                  <a:pos x="62" y="28"/>
                </a:cxn>
                <a:cxn ang="0">
                  <a:pos x="66" y="3"/>
                </a:cxn>
                <a:cxn ang="0">
                  <a:pos x="58" y="3"/>
                </a:cxn>
                <a:cxn ang="0">
                  <a:pos x="0" y="0"/>
                </a:cxn>
                <a:cxn ang="0">
                  <a:pos x="3" y="26"/>
                </a:cxn>
                <a:cxn ang="0">
                  <a:pos x="53" y="29"/>
                </a:cxn>
                <a:cxn ang="0">
                  <a:pos x="62" y="28"/>
                </a:cxn>
              </a:cxnLst>
              <a:rect l="0" t="0" r="r" b="b"/>
              <a:pathLst>
                <a:path w="66" h="29">
                  <a:moveTo>
                    <a:pt x="62" y="28"/>
                  </a:moveTo>
                  <a:cubicBezTo>
                    <a:pt x="64" y="20"/>
                    <a:pt x="65" y="12"/>
                    <a:pt x="66" y="3"/>
                  </a:cubicBezTo>
                  <a:cubicBezTo>
                    <a:pt x="63" y="3"/>
                    <a:pt x="60" y="3"/>
                    <a:pt x="58" y="3"/>
                  </a:cubicBezTo>
                  <a:cubicBezTo>
                    <a:pt x="37" y="3"/>
                    <a:pt x="18" y="2"/>
                    <a:pt x="0" y="0"/>
                  </a:cubicBezTo>
                  <a:cubicBezTo>
                    <a:pt x="1" y="9"/>
                    <a:pt x="2" y="18"/>
                    <a:pt x="3" y="26"/>
                  </a:cubicBezTo>
                  <a:cubicBezTo>
                    <a:pt x="19" y="28"/>
                    <a:pt x="35" y="29"/>
                    <a:pt x="53" y="29"/>
                  </a:cubicBezTo>
                  <a:cubicBezTo>
                    <a:pt x="56" y="29"/>
                    <a:pt x="59" y="29"/>
                    <a:pt x="62" y="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46" name="Freeform 304">
              <a:extLst>
                <a:ext uri="{FF2B5EF4-FFF2-40B4-BE49-F238E27FC236}">
                  <a16:creationId xmlns:a16="http://schemas.microsoft.com/office/drawing/2014/main" id="{F6F11784-54AE-4119-9045-A4AC245BB5FF}"/>
                </a:ext>
              </a:extLst>
            </p:cNvPr>
            <p:cNvSpPr>
              <a:spLocks/>
            </p:cNvSpPr>
            <p:nvPr/>
          </p:nvSpPr>
          <p:spPr bwMode="auto">
            <a:xfrm>
              <a:off x="5935663" y="6635751"/>
              <a:ext cx="52388" cy="53975"/>
            </a:xfrm>
            <a:custGeom>
              <a:avLst/>
              <a:gdLst/>
              <a:ahLst/>
              <a:cxnLst>
                <a:cxn ang="0">
                  <a:pos x="27" y="0"/>
                </a:cxn>
                <a:cxn ang="0">
                  <a:pos x="3" y="2"/>
                </a:cxn>
                <a:cxn ang="0">
                  <a:pos x="0" y="27"/>
                </a:cxn>
                <a:cxn ang="0">
                  <a:pos x="23" y="26"/>
                </a:cxn>
                <a:cxn ang="0">
                  <a:pos x="27" y="0"/>
                </a:cxn>
              </a:cxnLst>
              <a:rect l="0" t="0" r="r" b="b"/>
              <a:pathLst>
                <a:path w="27" h="27">
                  <a:moveTo>
                    <a:pt x="27" y="0"/>
                  </a:moveTo>
                  <a:cubicBezTo>
                    <a:pt x="19" y="1"/>
                    <a:pt x="11" y="1"/>
                    <a:pt x="3" y="2"/>
                  </a:cubicBezTo>
                  <a:cubicBezTo>
                    <a:pt x="2" y="11"/>
                    <a:pt x="1" y="19"/>
                    <a:pt x="0" y="27"/>
                  </a:cubicBezTo>
                  <a:cubicBezTo>
                    <a:pt x="8" y="27"/>
                    <a:pt x="16" y="26"/>
                    <a:pt x="23" y="26"/>
                  </a:cubicBezTo>
                  <a:cubicBezTo>
                    <a:pt x="25" y="18"/>
                    <a:pt x="26" y="9"/>
                    <a:pt x="2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47" name="Freeform 305">
              <a:extLst>
                <a:ext uri="{FF2B5EF4-FFF2-40B4-BE49-F238E27FC236}">
                  <a16:creationId xmlns:a16="http://schemas.microsoft.com/office/drawing/2014/main" id="{CB439FC6-71FB-4565-B59C-664B24626D6C}"/>
                </a:ext>
              </a:extLst>
            </p:cNvPr>
            <p:cNvSpPr>
              <a:spLocks/>
            </p:cNvSpPr>
            <p:nvPr/>
          </p:nvSpPr>
          <p:spPr bwMode="auto">
            <a:xfrm>
              <a:off x="5946776" y="6461126"/>
              <a:ext cx="46038" cy="41275"/>
            </a:xfrm>
            <a:custGeom>
              <a:avLst/>
              <a:gdLst/>
              <a:ahLst/>
              <a:cxnLst>
                <a:cxn ang="0">
                  <a:pos x="0" y="1"/>
                </a:cxn>
                <a:cxn ang="0">
                  <a:pos x="0" y="21"/>
                </a:cxn>
                <a:cxn ang="0">
                  <a:pos x="23" y="19"/>
                </a:cxn>
                <a:cxn ang="0">
                  <a:pos x="22" y="0"/>
                </a:cxn>
                <a:cxn ang="0">
                  <a:pos x="0" y="1"/>
                </a:cxn>
              </a:cxnLst>
              <a:rect l="0" t="0" r="r" b="b"/>
              <a:pathLst>
                <a:path w="23" h="21">
                  <a:moveTo>
                    <a:pt x="0" y="1"/>
                  </a:moveTo>
                  <a:cubicBezTo>
                    <a:pt x="0" y="7"/>
                    <a:pt x="0" y="14"/>
                    <a:pt x="0" y="21"/>
                  </a:cubicBezTo>
                  <a:cubicBezTo>
                    <a:pt x="8" y="20"/>
                    <a:pt x="16" y="20"/>
                    <a:pt x="23" y="19"/>
                  </a:cubicBezTo>
                  <a:cubicBezTo>
                    <a:pt x="23" y="13"/>
                    <a:pt x="23" y="6"/>
                    <a:pt x="22" y="0"/>
                  </a:cubicBezTo>
                  <a:cubicBezTo>
                    <a:pt x="15" y="0"/>
                    <a:pt x="7"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48" name="Freeform 306">
              <a:extLst>
                <a:ext uri="{FF2B5EF4-FFF2-40B4-BE49-F238E27FC236}">
                  <a16:creationId xmlns:a16="http://schemas.microsoft.com/office/drawing/2014/main" id="{EC06D5C3-3736-431B-BC2B-3F7A8757AE37}"/>
                </a:ext>
              </a:extLst>
            </p:cNvPr>
            <p:cNvSpPr>
              <a:spLocks/>
            </p:cNvSpPr>
            <p:nvPr/>
          </p:nvSpPr>
          <p:spPr bwMode="auto">
            <a:xfrm>
              <a:off x="5705476" y="6618289"/>
              <a:ext cx="17463" cy="55563"/>
            </a:xfrm>
            <a:custGeom>
              <a:avLst/>
              <a:gdLst/>
              <a:ahLst/>
              <a:cxnLst>
                <a:cxn ang="0">
                  <a:pos x="1" y="0"/>
                </a:cxn>
                <a:cxn ang="0">
                  <a:pos x="2" y="15"/>
                </a:cxn>
                <a:cxn ang="0">
                  <a:pos x="0" y="26"/>
                </a:cxn>
                <a:cxn ang="0">
                  <a:pos x="9" y="28"/>
                </a:cxn>
                <a:cxn ang="0">
                  <a:pos x="7" y="2"/>
                </a:cxn>
                <a:cxn ang="0">
                  <a:pos x="1" y="0"/>
                </a:cxn>
              </a:cxnLst>
              <a:rect l="0" t="0" r="r" b="b"/>
              <a:pathLst>
                <a:path w="9" h="28">
                  <a:moveTo>
                    <a:pt x="1" y="0"/>
                  </a:moveTo>
                  <a:cubicBezTo>
                    <a:pt x="3" y="11"/>
                    <a:pt x="2" y="15"/>
                    <a:pt x="2" y="15"/>
                  </a:cubicBezTo>
                  <a:cubicBezTo>
                    <a:pt x="2" y="19"/>
                    <a:pt x="1" y="23"/>
                    <a:pt x="0" y="26"/>
                  </a:cubicBezTo>
                  <a:cubicBezTo>
                    <a:pt x="3" y="27"/>
                    <a:pt x="6" y="27"/>
                    <a:pt x="9" y="28"/>
                  </a:cubicBezTo>
                  <a:cubicBezTo>
                    <a:pt x="8" y="19"/>
                    <a:pt x="8" y="11"/>
                    <a:pt x="7" y="2"/>
                  </a:cubicBezTo>
                  <a:cubicBezTo>
                    <a:pt x="5" y="1"/>
                    <a:pt x="3" y="1"/>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49" name="Freeform 307">
              <a:extLst>
                <a:ext uri="{FF2B5EF4-FFF2-40B4-BE49-F238E27FC236}">
                  <a16:creationId xmlns:a16="http://schemas.microsoft.com/office/drawing/2014/main" id="{E647235F-48CF-4237-A15F-996320BE26DC}"/>
                </a:ext>
              </a:extLst>
            </p:cNvPr>
            <p:cNvSpPr>
              <a:spLocks/>
            </p:cNvSpPr>
            <p:nvPr/>
          </p:nvSpPr>
          <p:spPr bwMode="auto">
            <a:xfrm>
              <a:off x="5737226" y="6624639"/>
              <a:ext cx="47625" cy="58738"/>
            </a:xfrm>
            <a:custGeom>
              <a:avLst/>
              <a:gdLst/>
              <a:ahLst/>
              <a:cxnLst>
                <a:cxn ang="0">
                  <a:pos x="21" y="4"/>
                </a:cxn>
                <a:cxn ang="0">
                  <a:pos x="0" y="0"/>
                </a:cxn>
                <a:cxn ang="0">
                  <a:pos x="2" y="27"/>
                </a:cxn>
                <a:cxn ang="0">
                  <a:pos x="24" y="30"/>
                </a:cxn>
                <a:cxn ang="0">
                  <a:pos x="21" y="4"/>
                </a:cxn>
              </a:cxnLst>
              <a:rect l="0" t="0" r="r" b="b"/>
              <a:pathLst>
                <a:path w="24" h="30">
                  <a:moveTo>
                    <a:pt x="21" y="4"/>
                  </a:moveTo>
                  <a:cubicBezTo>
                    <a:pt x="14" y="3"/>
                    <a:pt x="6" y="2"/>
                    <a:pt x="0" y="0"/>
                  </a:cubicBezTo>
                  <a:cubicBezTo>
                    <a:pt x="0" y="9"/>
                    <a:pt x="1" y="18"/>
                    <a:pt x="2" y="27"/>
                  </a:cubicBezTo>
                  <a:cubicBezTo>
                    <a:pt x="9" y="28"/>
                    <a:pt x="17" y="29"/>
                    <a:pt x="24" y="30"/>
                  </a:cubicBezTo>
                  <a:cubicBezTo>
                    <a:pt x="23" y="22"/>
                    <a:pt x="22" y="13"/>
                    <a:pt x="21"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50" name="Freeform 308">
              <a:extLst>
                <a:ext uri="{FF2B5EF4-FFF2-40B4-BE49-F238E27FC236}">
                  <a16:creationId xmlns:a16="http://schemas.microsoft.com/office/drawing/2014/main" id="{B045FEF2-5DAF-4EEC-B32F-91F7A296E014}"/>
                </a:ext>
              </a:extLst>
            </p:cNvPr>
            <p:cNvSpPr>
              <a:spLocks/>
            </p:cNvSpPr>
            <p:nvPr/>
          </p:nvSpPr>
          <p:spPr bwMode="auto">
            <a:xfrm>
              <a:off x="5684838" y="6496051"/>
              <a:ext cx="34925" cy="46038"/>
            </a:xfrm>
            <a:custGeom>
              <a:avLst/>
              <a:gdLst/>
              <a:ahLst/>
              <a:cxnLst>
                <a:cxn ang="0">
                  <a:pos x="0" y="19"/>
                </a:cxn>
                <a:cxn ang="0">
                  <a:pos x="17" y="23"/>
                </a:cxn>
                <a:cxn ang="0">
                  <a:pos x="18" y="4"/>
                </a:cxn>
                <a:cxn ang="0">
                  <a:pos x="0" y="0"/>
                </a:cxn>
                <a:cxn ang="0">
                  <a:pos x="0" y="17"/>
                </a:cxn>
                <a:cxn ang="0">
                  <a:pos x="0" y="19"/>
                </a:cxn>
              </a:cxnLst>
              <a:rect l="0" t="0" r="r" b="b"/>
              <a:pathLst>
                <a:path w="18" h="23">
                  <a:moveTo>
                    <a:pt x="0" y="19"/>
                  </a:moveTo>
                  <a:cubicBezTo>
                    <a:pt x="6" y="20"/>
                    <a:pt x="11" y="22"/>
                    <a:pt x="17" y="23"/>
                  </a:cubicBezTo>
                  <a:cubicBezTo>
                    <a:pt x="17" y="16"/>
                    <a:pt x="18" y="10"/>
                    <a:pt x="18" y="4"/>
                  </a:cubicBezTo>
                  <a:cubicBezTo>
                    <a:pt x="12" y="3"/>
                    <a:pt x="6" y="1"/>
                    <a:pt x="0" y="0"/>
                  </a:cubicBezTo>
                  <a:cubicBezTo>
                    <a:pt x="0" y="6"/>
                    <a:pt x="0" y="11"/>
                    <a:pt x="0" y="17"/>
                  </a:cubicBezTo>
                  <a:cubicBezTo>
                    <a:pt x="0" y="18"/>
                    <a:pt x="0" y="18"/>
                    <a:pt x="0"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51" name="Freeform 309">
              <a:extLst>
                <a:ext uri="{FF2B5EF4-FFF2-40B4-BE49-F238E27FC236}">
                  <a16:creationId xmlns:a16="http://schemas.microsoft.com/office/drawing/2014/main" id="{700BB8FB-2873-4037-BFE3-9EDEF8C0B7DF}"/>
                </a:ext>
              </a:extLst>
            </p:cNvPr>
            <p:cNvSpPr>
              <a:spLocks/>
            </p:cNvSpPr>
            <p:nvPr/>
          </p:nvSpPr>
          <p:spPr bwMode="auto">
            <a:xfrm>
              <a:off x="5686426" y="6434139"/>
              <a:ext cx="36513" cy="52388"/>
            </a:xfrm>
            <a:custGeom>
              <a:avLst/>
              <a:gdLst/>
              <a:ahLst/>
              <a:cxnLst>
                <a:cxn ang="0">
                  <a:pos x="17" y="27"/>
                </a:cxn>
                <a:cxn ang="0">
                  <a:pos x="19" y="5"/>
                </a:cxn>
                <a:cxn ang="0">
                  <a:pos x="2" y="0"/>
                </a:cxn>
                <a:cxn ang="0">
                  <a:pos x="0" y="23"/>
                </a:cxn>
                <a:cxn ang="0">
                  <a:pos x="17" y="27"/>
                </a:cxn>
              </a:cxnLst>
              <a:rect l="0" t="0" r="r" b="b"/>
              <a:pathLst>
                <a:path w="19" h="27">
                  <a:moveTo>
                    <a:pt x="17" y="27"/>
                  </a:moveTo>
                  <a:cubicBezTo>
                    <a:pt x="18" y="19"/>
                    <a:pt x="18" y="12"/>
                    <a:pt x="19" y="5"/>
                  </a:cubicBezTo>
                  <a:cubicBezTo>
                    <a:pt x="13" y="3"/>
                    <a:pt x="7" y="2"/>
                    <a:pt x="2" y="0"/>
                  </a:cubicBezTo>
                  <a:cubicBezTo>
                    <a:pt x="1" y="8"/>
                    <a:pt x="0" y="15"/>
                    <a:pt x="0" y="23"/>
                  </a:cubicBezTo>
                  <a:cubicBezTo>
                    <a:pt x="5" y="24"/>
                    <a:pt x="11" y="26"/>
                    <a:pt x="17" y="2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52" name="Freeform 310">
              <a:extLst>
                <a:ext uri="{FF2B5EF4-FFF2-40B4-BE49-F238E27FC236}">
                  <a16:creationId xmlns:a16="http://schemas.microsoft.com/office/drawing/2014/main" id="{D094F220-21F0-44C0-89D7-AAD49335CD10}"/>
                </a:ext>
              </a:extLst>
            </p:cNvPr>
            <p:cNvSpPr>
              <a:spLocks/>
            </p:cNvSpPr>
            <p:nvPr/>
          </p:nvSpPr>
          <p:spPr bwMode="auto">
            <a:xfrm>
              <a:off x="5734051" y="6507164"/>
              <a:ext cx="39688" cy="42863"/>
            </a:xfrm>
            <a:custGeom>
              <a:avLst/>
              <a:gdLst/>
              <a:ahLst/>
              <a:cxnLst>
                <a:cxn ang="0">
                  <a:pos x="21" y="22"/>
                </a:cxn>
                <a:cxn ang="0">
                  <a:pos x="21" y="8"/>
                </a:cxn>
                <a:cxn ang="0">
                  <a:pos x="21" y="3"/>
                </a:cxn>
                <a:cxn ang="0">
                  <a:pos x="1" y="0"/>
                </a:cxn>
                <a:cxn ang="0">
                  <a:pos x="0" y="19"/>
                </a:cxn>
                <a:cxn ang="0">
                  <a:pos x="21" y="22"/>
                </a:cxn>
              </a:cxnLst>
              <a:rect l="0" t="0" r="r" b="b"/>
              <a:pathLst>
                <a:path w="21" h="22">
                  <a:moveTo>
                    <a:pt x="21" y="22"/>
                  </a:moveTo>
                  <a:cubicBezTo>
                    <a:pt x="21" y="18"/>
                    <a:pt x="21" y="13"/>
                    <a:pt x="21" y="8"/>
                  </a:cubicBezTo>
                  <a:cubicBezTo>
                    <a:pt x="21" y="7"/>
                    <a:pt x="21" y="5"/>
                    <a:pt x="21" y="3"/>
                  </a:cubicBezTo>
                  <a:cubicBezTo>
                    <a:pt x="14" y="2"/>
                    <a:pt x="7" y="1"/>
                    <a:pt x="1" y="0"/>
                  </a:cubicBezTo>
                  <a:cubicBezTo>
                    <a:pt x="1" y="7"/>
                    <a:pt x="0" y="13"/>
                    <a:pt x="0" y="19"/>
                  </a:cubicBezTo>
                  <a:cubicBezTo>
                    <a:pt x="7" y="20"/>
                    <a:pt x="14" y="21"/>
                    <a:pt x="21" y="2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53" name="Freeform 311">
              <a:extLst>
                <a:ext uri="{FF2B5EF4-FFF2-40B4-BE49-F238E27FC236}">
                  <a16:creationId xmlns:a16="http://schemas.microsoft.com/office/drawing/2014/main" id="{876BDE2B-4A8B-424B-80F0-48C97DE148AE}"/>
                </a:ext>
              </a:extLst>
            </p:cNvPr>
            <p:cNvSpPr>
              <a:spLocks/>
            </p:cNvSpPr>
            <p:nvPr/>
          </p:nvSpPr>
          <p:spPr bwMode="auto">
            <a:xfrm>
              <a:off x="5670551" y="6305551"/>
              <a:ext cx="23813" cy="38100"/>
            </a:xfrm>
            <a:custGeom>
              <a:avLst/>
              <a:gdLst/>
              <a:ahLst/>
              <a:cxnLst>
                <a:cxn ang="0">
                  <a:pos x="8" y="19"/>
                </a:cxn>
                <a:cxn ang="0">
                  <a:pos x="12" y="2"/>
                </a:cxn>
                <a:cxn ang="0">
                  <a:pos x="7" y="0"/>
                </a:cxn>
                <a:cxn ang="0">
                  <a:pos x="0" y="15"/>
                </a:cxn>
                <a:cxn ang="0">
                  <a:pos x="8" y="19"/>
                </a:cxn>
              </a:cxnLst>
              <a:rect l="0" t="0" r="r" b="b"/>
              <a:pathLst>
                <a:path w="12" h="19">
                  <a:moveTo>
                    <a:pt x="8" y="19"/>
                  </a:moveTo>
                  <a:cubicBezTo>
                    <a:pt x="9" y="13"/>
                    <a:pt x="10" y="7"/>
                    <a:pt x="12" y="2"/>
                  </a:cubicBezTo>
                  <a:cubicBezTo>
                    <a:pt x="10" y="1"/>
                    <a:pt x="8" y="1"/>
                    <a:pt x="7" y="0"/>
                  </a:cubicBezTo>
                  <a:cubicBezTo>
                    <a:pt x="4" y="5"/>
                    <a:pt x="2" y="10"/>
                    <a:pt x="0" y="15"/>
                  </a:cubicBezTo>
                  <a:cubicBezTo>
                    <a:pt x="3" y="17"/>
                    <a:pt x="5" y="18"/>
                    <a:pt x="8"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54" name="Freeform 312">
              <a:extLst>
                <a:ext uri="{FF2B5EF4-FFF2-40B4-BE49-F238E27FC236}">
                  <a16:creationId xmlns:a16="http://schemas.microsoft.com/office/drawing/2014/main" id="{20FF7D18-7529-4E55-B68E-B7011C983857}"/>
                </a:ext>
              </a:extLst>
            </p:cNvPr>
            <p:cNvSpPr>
              <a:spLocks/>
            </p:cNvSpPr>
            <p:nvPr/>
          </p:nvSpPr>
          <p:spPr bwMode="auto">
            <a:xfrm>
              <a:off x="5694363" y="6276976"/>
              <a:ext cx="7938" cy="15875"/>
            </a:xfrm>
            <a:custGeom>
              <a:avLst/>
              <a:gdLst/>
              <a:ahLst/>
              <a:cxnLst>
                <a:cxn ang="0">
                  <a:pos x="2" y="8"/>
                </a:cxn>
                <a:cxn ang="0">
                  <a:pos x="4" y="0"/>
                </a:cxn>
                <a:cxn ang="0">
                  <a:pos x="0" y="7"/>
                </a:cxn>
                <a:cxn ang="0">
                  <a:pos x="2" y="8"/>
                </a:cxn>
              </a:cxnLst>
              <a:rect l="0" t="0" r="r" b="b"/>
              <a:pathLst>
                <a:path w="4" h="8">
                  <a:moveTo>
                    <a:pt x="2" y="8"/>
                  </a:moveTo>
                  <a:cubicBezTo>
                    <a:pt x="3" y="5"/>
                    <a:pt x="4" y="3"/>
                    <a:pt x="4" y="0"/>
                  </a:cubicBezTo>
                  <a:cubicBezTo>
                    <a:pt x="3" y="3"/>
                    <a:pt x="1" y="5"/>
                    <a:pt x="0" y="7"/>
                  </a:cubicBezTo>
                  <a:cubicBezTo>
                    <a:pt x="0" y="7"/>
                    <a:pt x="1" y="8"/>
                    <a:pt x="2"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55" name="Freeform 313">
              <a:extLst>
                <a:ext uri="{FF2B5EF4-FFF2-40B4-BE49-F238E27FC236}">
                  <a16:creationId xmlns:a16="http://schemas.microsoft.com/office/drawing/2014/main" id="{767B2FC0-98FB-42D6-A0E8-400470E4425D}"/>
                </a:ext>
              </a:extLst>
            </p:cNvPr>
            <p:cNvSpPr>
              <a:spLocks/>
            </p:cNvSpPr>
            <p:nvPr/>
          </p:nvSpPr>
          <p:spPr bwMode="auto">
            <a:xfrm>
              <a:off x="5978526" y="6267451"/>
              <a:ext cx="47625" cy="44450"/>
            </a:xfrm>
            <a:custGeom>
              <a:avLst/>
              <a:gdLst/>
              <a:ahLst/>
              <a:cxnLst>
                <a:cxn ang="0">
                  <a:pos x="5" y="23"/>
                </a:cxn>
                <a:cxn ang="0">
                  <a:pos x="24" y="20"/>
                </a:cxn>
                <a:cxn ang="0">
                  <a:pos x="17" y="0"/>
                </a:cxn>
                <a:cxn ang="0">
                  <a:pos x="0" y="2"/>
                </a:cxn>
                <a:cxn ang="0">
                  <a:pos x="5" y="23"/>
                </a:cxn>
              </a:cxnLst>
              <a:rect l="0" t="0" r="r" b="b"/>
              <a:pathLst>
                <a:path w="24" h="23">
                  <a:moveTo>
                    <a:pt x="5" y="23"/>
                  </a:moveTo>
                  <a:cubicBezTo>
                    <a:pt x="11" y="22"/>
                    <a:pt x="18" y="21"/>
                    <a:pt x="24" y="20"/>
                  </a:cubicBezTo>
                  <a:cubicBezTo>
                    <a:pt x="22" y="13"/>
                    <a:pt x="19" y="6"/>
                    <a:pt x="17" y="0"/>
                  </a:cubicBezTo>
                  <a:cubicBezTo>
                    <a:pt x="11" y="1"/>
                    <a:pt x="5" y="1"/>
                    <a:pt x="0" y="2"/>
                  </a:cubicBezTo>
                  <a:cubicBezTo>
                    <a:pt x="1" y="8"/>
                    <a:pt x="3" y="15"/>
                    <a:pt x="5" y="2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56" name="Freeform 314">
              <a:extLst>
                <a:ext uri="{FF2B5EF4-FFF2-40B4-BE49-F238E27FC236}">
                  <a16:creationId xmlns:a16="http://schemas.microsoft.com/office/drawing/2014/main" id="{64B9AD52-A284-4777-A31F-97C5F4C5E8B9}"/>
                </a:ext>
              </a:extLst>
            </p:cNvPr>
            <p:cNvSpPr>
              <a:spLocks/>
            </p:cNvSpPr>
            <p:nvPr/>
          </p:nvSpPr>
          <p:spPr bwMode="auto">
            <a:xfrm>
              <a:off x="6042026" y="6294439"/>
              <a:ext cx="4763" cy="9525"/>
            </a:xfrm>
            <a:custGeom>
              <a:avLst/>
              <a:gdLst/>
              <a:ahLst/>
              <a:cxnLst>
                <a:cxn ang="0">
                  <a:pos x="0" y="0"/>
                </a:cxn>
                <a:cxn ang="0">
                  <a:pos x="2" y="5"/>
                </a:cxn>
                <a:cxn ang="0">
                  <a:pos x="3" y="5"/>
                </a:cxn>
                <a:cxn ang="0">
                  <a:pos x="0" y="0"/>
                </a:cxn>
              </a:cxnLst>
              <a:rect l="0" t="0" r="r" b="b"/>
              <a:pathLst>
                <a:path w="3" h="5">
                  <a:moveTo>
                    <a:pt x="0" y="0"/>
                  </a:moveTo>
                  <a:cubicBezTo>
                    <a:pt x="1" y="2"/>
                    <a:pt x="1" y="3"/>
                    <a:pt x="2" y="5"/>
                  </a:cubicBezTo>
                  <a:cubicBezTo>
                    <a:pt x="2" y="5"/>
                    <a:pt x="3" y="5"/>
                    <a:pt x="3" y="5"/>
                  </a:cubicBezTo>
                  <a:cubicBezTo>
                    <a:pt x="2" y="3"/>
                    <a:pt x="1" y="2"/>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57" name="Freeform 315">
              <a:extLst>
                <a:ext uri="{FF2B5EF4-FFF2-40B4-BE49-F238E27FC236}">
                  <a16:creationId xmlns:a16="http://schemas.microsoft.com/office/drawing/2014/main" id="{9FCD87E8-D158-46A0-8D76-8B494223C32B}"/>
                </a:ext>
              </a:extLst>
            </p:cNvPr>
            <p:cNvSpPr>
              <a:spLocks/>
            </p:cNvSpPr>
            <p:nvPr/>
          </p:nvSpPr>
          <p:spPr bwMode="auto">
            <a:xfrm>
              <a:off x="6057901" y="6627814"/>
              <a:ext cx="17463" cy="49213"/>
            </a:xfrm>
            <a:custGeom>
              <a:avLst/>
              <a:gdLst/>
              <a:ahLst/>
              <a:cxnLst>
                <a:cxn ang="0">
                  <a:pos x="4" y="0"/>
                </a:cxn>
                <a:cxn ang="0">
                  <a:pos x="0" y="25"/>
                </a:cxn>
                <a:cxn ang="0">
                  <a:pos x="8" y="23"/>
                </a:cxn>
                <a:cxn ang="0">
                  <a:pos x="4" y="0"/>
                </a:cxn>
                <a:cxn ang="0">
                  <a:pos x="4" y="0"/>
                </a:cxn>
              </a:cxnLst>
              <a:rect l="0" t="0" r="r" b="b"/>
              <a:pathLst>
                <a:path w="9" h="25">
                  <a:moveTo>
                    <a:pt x="4" y="0"/>
                  </a:moveTo>
                  <a:cubicBezTo>
                    <a:pt x="3" y="9"/>
                    <a:pt x="2" y="17"/>
                    <a:pt x="0" y="25"/>
                  </a:cubicBezTo>
                  <a:cubicBezTo>
                    <a:pt x="3" y="24"/>
                    <a:pt x="6" y="24"/>
                    <a:pt x="8" y="23"/>
                  </a:cubicBezTo>
                  <a:cubicBezTo>
                    <a:pt x="9" y="13"/>
                    <a:pt x="6" y="2"/>
                    <a:pt x="4" y="0"/>
                  </a:cubicBezTo>
                  <a:cubicBezTo>
                    <a:pt x="4" y="0"/>
                    <a:pt x="4" y="0"/>
                    <a:pt x="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58" name="Freeform 316">
              <a:extLst>
                <a:ext uri="{FF2B5EF4-FFF2-40B4-BE49-F238E27FC236}">
                  <a16:creationId xmlns:a16="http://schemas.microsoft.com/office/drawing/2014/main" id="{7A61B2BD-9417-4A5A-8461-FF37BE170D14}"/>
                </a:ext>
              </a:extLst>
            </p:cNvPr>
            <p:cNvSpPr>
              <a:spLocks/>
            </p:cNvSpPr>
            <p:nvPr/>
          </p:nvSpPr>
          <p:spPr bwMode="auto">
            <a:xfrm>
              <a:off x="5829301" y="6221414"/>
              <a:ext cx="66675" cy="34925"/>
            </a:xfrm>
            <a:custGeom>
              <a:avLst/>
              <a:gdLst/>
              <a:ahLst/>
              <a:cxnLst>
                <a:cxn ang="0">
                  <a:pos x="34" y="18"/>
                </a:cxn>
                <a:cxn ang="0">
                  <a:pos x="27" y="1"/>
                </a:cxn>
                <a:cxn ang="0">
                  <a:pos x="8" y="0"/>
                </a:cxn>
                <a:cxn ang="0">
                  <a:pos x="0" y="16"/>
                </a:cxn>
                <a:cxn ang="0">
                  <a:pos x="34" y="18"/>
                </a:cxn>
              </a:cxnLst>
              <a:rect l="0" t="0" r="r" b="b"/>
              <a:pathLst>
                <a:path w="34" h="18">
                  <a:moveTo>
                    <a:pt x="34" y="18"/>
                  </a:moveTo>
                  <a:cubicBezTo>
                    <a:pt x="32" y="12"/>
                    <a:pt x="30" y="6"/>
                    <a:pt x="27" y="1"/>
                  </a:cubicBezTo>
                  <a:cubicBezTo>
                    <a:pt x="20" y="0"/>
                    <a:pt x="14" y="0"/>
                    <a:pt x="8" y="0"/>
                  </a:cubicBezTo>
                  <a:cubicBezTo>
                    <a:pt x="5" y="4"/>
                    <a:pt x="3" y="10"/>
                    <a:pt x="0" y="16"/>
                  </a:cubicBezTo>
                  <a:cubicBezTo>
                    <a:pt x="11" y="17"/>
                    <a:pt x="23" y="18"/>
                    <a:pt x="34" y="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59" name="Freeform 317">
              <a:extLst>
                <a:ext uri="{FF2B5EF4-FFF2-40B4-BE49-F238E27FC236}">
                  <a16:creationId xmlns:a16="http://schemas.microsoft.com/office/drawing/2014/main" id="{CB489E9C-3481-403A-991D-5AF69A2DCB32}"/>
                </a:ext>
              </a:extLst>
            </p:cNvPr>
            <p:cNvSpPr>
              <a:spLocks/>
            </p:cNvSpPr>
            <p:nvPr/>
          </p:nvSpPr>
          <p:spPr bwMode="auto">
            <a:xfrm>
              <a:off x="6065838" y="6542089"/>
              <a:ext cx="61913" cy="68263"/>
            </a:xfrm>
            <a:custGeom>
              <a:avLst/>
              <a:gdLst/>
              <a:ahLst/>
              <a:cxnLst>
                <a:cxn ang="0">
                  <a:pos x="0" y="35"/>
                </a:cxn>
                <a:cxn ang="0">
                  <a:pos x="7" y="34"/>
                </a:cxn>
                <a:cxn ang="0">
                  <a:pos x="6" y="14"/>
                </a:cxn>
                <a:cxn ang="0">
                  <a:pos x="21" y="14"/>
                </a:cxn>
                <a:cxn ang="0">
                  <a:pos x="31" y="0"/>
                </a:cxn>
                <a:cxn ang="0">
                  <a:pos x="2" y="7"/>
                </a:cxn>
                <a:cxn ang="0">
                  <a:pos x="0" y="35"/>
                </a:cxn>
              </a:cxnLst>
              <a:rect l="0" t="0" r="r" b="b"/>
              <a:pathLst>
                <a:path w="32" h="35">
                  <a:moveTo>
                    <a:pt x="0" y="35"/>
                  </a:moveTo>
                  <a:cubicBezTo>
                    <a:pt x="3" y="35"/>
                    <a:pt x="5" y="34"/>
                    <a:pt x="7" y="34"/>
                  </a:cubicBezTo>
                  <a:cubicBezTo>
                    <a:pt x="6" y="14"/>
                    <a:pt x="6" y="14"/>
                    <a:pt x="6" y="14"/>
                  </a:cubicBezTo>
                  <a:cubicBezTo>
                    <a:pt x="6" y="14"/>
                    <a:pt x="6" y="14"/>
                    <a:pt x="21" y="14"/>
                  </a:cubicBezTo>
                  <a:cubicBezTo>
                    <a:pt x="32" y="14"/>
                    <a:pt x="32" y="6"/>
                    <a:pt x="31" y="0"/>
                  </a:cubicBezTo>
                  <a:cubicBezTo>
                    <a:pt x="22" y="3"/>
                    <a:pt x="12" y="5"/>
                    <a:pt x="2" y="7"/>
                  </a:cubicBezTo>
                  <a:cubicBezTo>
                    <a:pt x="2" y="17"/>
                    <a:pt x="1" y="26"/>
                    <a:pt x="0" y="3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60" name="Freeform 318">
              <a:extLst>
                <a:ext uri="{FF2B5EF4-FFF2-40B4-BE49-F238E27FC236}">
                  <a16:creationId xmlns:a16="http://schemas.microsoft.com/office/drawing/2014/main" id="{9900A7B5-A255-4601-A0A9-6F30726F37EC}"/>
                </a:ext>
              </a:extLst>
            </p:cNvPr>
            <p:cNvSpPr>
              <a:spLocks/>
            </p:cNvSpPr>
            <p:nvPr/>
          </p:nvSpPr>
          <p:spPr bwMode="auto">
            <a:xfrm>
              <a:off x="6005513" y="6559551"/>
              <a:ext cx="47625" cy="58738"/>
            </a:xfrm>
            <a:custGeom>
              <a:avLst/>
              <a:gdLst/>
              <a:ahLst/>
              <a:cxnLst>
                <a:cxn ang="0">
                  <a:pos x="24" y="0"/>
                </a:cxn>
                <a:cxn ang="0">
                  <a:pos x="1" y="3"/>
                </a:cxn>
                <a:cxn ang="0">
                  <a:pos x="0" y="30"/>
                </a:cxn>
                <a:cxn ang="0">
                  <a:pos x="22" y="28"/>
                </a:cxn>
                <a:cxn ang="0">
                  <a:pos x="24" y="0"/>
                </a:cxn>
              </a:cxnLst>
              <a:rect l="0" t="0" r="r" b="b"/>
              <a:pathLst>
                <a:path w="24" h="30">
                  <a:moveTo>
                    <a:pt x="24" y="0"/>
                  </a:moveTo>
                  <a:cubicBezTo>
                    <a:pt x="17" y="1"/>
                    <a:pt x="9" y="2"/>
                    <a:pt x="1" y="3"/>
                  </a:cubicBezTo>
                  <a:cubicBezTo>
                    <a:pt x="1" y="12"/>
                    <a:pt x="0" y="22"/>
                    <a:pt x="0" y="30"/>
                  </a:cubicBezTo>
                  <a:cubicBezTo>
                    <a:pt x="7" y="30"/>
                    <a:pt x="15" y="29"/>
                    <a:pt x="22" y="28"/>
                  </a:cubicBezTo>
                  <a:cubicBezTo>
                    <a:pt x="23" y="19"/>
                    <a:pt x="24" y="9"/>
                    <a:pt x="2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61" name="Freeform 319">
              <a:extLst>
                <a:ext uri="{FF2B5EF4-FFF2-40B4-BE49-F238E27FC236}">
                  <a16:creationId xmlns:a16="http://schemas.microsoft.com/office/drawing/2014/main" id="{D82094C0-7D65-46A7-9519-6CFC332DC1C7}"/>
                </a:ext>
              </a:extLst>
            </p:cNvPr>
            <p:cNvSpPr>
              <a:spLocks/>
            </p:cNvSpPr>
            <p:nvPr/>
          </p:nvSpPr>
          <p:spPr bwMode="auto">
            <a:xfrm>
              <a:off x="5921376" y="6270626"/>
              <a:ext cx="47625" cy="42863"/>
            </a:xfrm>
            <a:custGeom>
              <a:avLst/>
              <a:gdLst/>
              <a:ahLst/>
              <a:cxnLst>
                <a:cxn ang="0">
                  <a:pos x="4" y="22"/>
                </a:cxn>
                <a:cxn ang="0">
                  <a:pos x="24" y="21"/>
                </a:cxn>
                <a:cxn ang="0">
                  <a:pos x="18" y="0"/>
                </a:cxn>
                <a:cxn ang="0">
                  <a:pos x="0" y="1"/>
                </a:cxn>
                <a:cxn ang="0">
                  <a:pos x="4" y="22"/>
                </a:cxn>
              </a:cxnLst>
              <a:rect l="0" t="0" r="r" b="b"/>
              <a:pathLst>
                <a:path w="24" h="22">
                  <a:moveTo>
                    <a:pt x="4" y="22"/>
                  </a:moveTo>
                  <a:cubicBezTo>
                    <a:pt x="11" y="22"/>
                    <a:pt x="18" y="22"/>
                    <a:pt x="24" y="21"/>
                  </a:cubicBezTo>
                  <a:cubicBezTo>
                    <a:pt x="23" y="14"/>
                    <a:pt x="20" y="7"/>
                    <a:pt x="18" y="0"/>
                  </a:cubicBezTo>
                  <a:cubicBezTo>
                    <a:pt x="12" y="1"/>
                    <a:pt x="6" y="1"/>
                    <a:pt x="0" y="1"/>
                  </a:cubicBezTo>
                  <a:cubicBezTo>
                    <a:pt x="1" y="8"/>
                    <a:pt x="3" y="15"/>
                    <a:pt x="4" y="2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62" name="Freeform 320">
              <a:extLst>
                <a:ext uri="{FF2B5EF4-FFF2-40B4-BE49-F238E27FC236}">
                  <a16:creationId xmlns:a16="http://schemas.microsoft.com/office/drawing/2014/main" id="{4D4A26E7-BE28-4168-A26F-85C9164D6438}"/>
                </a:ext>
              </a:extLst>
            </p:cNvPr>
            <p:cNvSpPr>
              <a:spLocks/>
            </p:cNvSpPr>
            <p:nvPr/>
          </p:nvSpPr>
          <p:spPr bwMode="auto">
            <a:xfrm>
              <a:off x="5694363" y="6684964"/>
              <a:ext cx="34925" cy="34925"/>
            </a:xfrm>
            <a:custGeom>
              <a:avLst/>
              <a:gdLst/>
              <a:ahLst/>
              <a:cxnLst>
                <a:cxn ang="0">
                  <a:pos x="3" y="0"/>
                </a:cxn>
                <a:cxn ang="0">
                  <a:pos x="0" y="6"/>
                </a:cxn>
                <a:cxn ang="0">
                  <a:pos x="1" y="14"/>
                </a:cxn>
                <a:cxn ang="0">
                  <a:pos x="18" y="18"/>
                </a:cxn>
                <a:cxn ang="0">
                  <a:pos x="16" y="3"/>
                </a:cxn>
                <a:cxn ang="0">
                  <a:pos x="3" y="0"/>
                </a:cxn>
              </a:cxnLst>
              <a:rect l="0" t="0" r="r" b="b"/>
              <a:pathLst>
                <a:path w="18" h="18">
                  <a:moveTo>
                    <a:pt x="3" y="0"/>
                  </a:moveTo>
                  <a:cubicBezTo>
                    <a:pt x="2" y="3"/>
                    <a:pt x="1" y="5"/>
                    <a:pt x="0" y="6"/>
                  </a:cubicBezTo>
                  <a:cubicBezTo>
                    <a:pt x="0" y="9"/>
                    <a:pt x="1" y="12"/>
                    <a:pt x="1" y="14"/>
                  </a:cubicBezTo>
                  <a:cubicBezTo>
                    <a:pt x="7" y="14"/>
                    <a:pt x="13" y="15"/>
                    <a:pt x="18" y="18"/>
                  </a:cubicBezTo>
                  <a:cubicBezTo>
                    <a:pt x="18" y="13"/>
                    <a:pt x="17" y="8"/>
                    <a:pt x="16" y="3"/>
                  </a:cubicBezTo>
                  <a:cubicBezTo>
                    <a:pt x="12" y="2"/>
                    <a:pt x="7" y="1"/>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63" name="Freeform 321">
              <a:extLst>
                <a:ext uri="{FF2B5EF4-FFF2-40B4-BE49-F238E27FC236}">
                  <a16:creationId xmlns:a16="http://schemas.microsoft.com/office/drawing/2014/main" id="{430082C1-7ACB-4C5D-A830-65F4C4D145DB}"/>
                </a:ext>
              </a:extLst>
            </p:cNvPr>
            <p:cNvSpPr>
              <a:spLocks/>
            </p:cNvSpPr>
            <p:nvPr/>
          </p:nvSpPr>
          <p:spPr bwMode="auto">
            <a:xfrm>
              <a:off x="5656263" y="6356351"/>
              <a:ext cx="25400" cy="53975"/>
            </a:xfrm>
            <a:custGeom>
              <a:avLst/>
              <a:gdLst/>
              <a:ahLst/>
              <a:cxnLst>
                <a:cxn ang="0">
                  <a:pos x="13" y="3"/>
                </a:cxn>
                <a:cxn ang="0">
                  <a:pos x="4" y="0"/>
                </a:cxn>
                <a:cxn ang="0">
                  <a:pos x="0" y="22"/>
                </a:cxn>
                <a:cxn ang="0">
                  <a:pos x="10" y="27"/>
                </a:cxn>
                <a:cxn ang="0">
                  <a:pos x="13" y="3"/>
                </a:cxn>
              </a:cxnLst>
              <a:rect l="0" t="0" r="r" b="b"/>
              <a:pathLst>
                <a:path w="13" h="27">
                  <a:moveTo>
                    <a:pt x="13" y="3"/>
                  </a:moveTo>
                  <a:cubicBezTo>
                    <a:pt x="10" y="2"/>
                    <a:pt x="7" y="1"/>
                    <a:pt x="4" y="0"/>
                  </a:cubicBezTo>
                  <a:cubicBezTo>
                    <a:pt x="2" y="8"/>
                    <a:pt x="0" y="16"/>
                    <a:pt x="0" y="22"/>
                  </a:cubicBezTo>
                  <a:cubicBezTo>
                    <a:pt x="3" y="24"/>
                    <a:pt x="6" y="25"/>
                    <a:pt x="10" y="27"/>
                  </a:cubicBezTo>
                  <a:cubicBezTo>
                    <a:pt x="11" y="18"/>
                    <a:pt x="12" y="10"/>
                    <a:pt x="13"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64" name="Freeform 322">
              <a:extLst>
                <a:ext uri="{FF2B5EF4-FFF2-40B4-BE49-F238E27FC236}">
                  <a16:creationId xmlns:a16="http://schemas.microsoft.com/office/drawing/2014/main" id="{BD31799B-C504-43A7-A141-11DB0097F4D0}"/>
                </a:ext>
              </a:extLst>
            </p:cNvPr>
            <p:cNvSpPr>
              <a:spLocks/>
            </p:cNvSpPr>
            <p:nvPr/>
          </p:nvSpPr>
          <p:spPr bwMode="auto">
            <a:xfrm>
              <a:off x="5692776" y="6369051"/>
              <a:ext cx="38100" cy="57150"/>
            </a:xfrm>
            <a:custGeom>
              <a:avLst/>
              <a:gdLst/>
              <a:ahLst/>
              <a:cxnLst>
                <a:cxn ang="0">
                  <a:pos x="20" y="4"/>
                </a:cxn>
                <a:cxn ang="0">
                  <a:pos x="4" y="0"/>
                </a:cxn>
                <a:cxn ang="0">
                  <a:pos x="0" y="24"/>
                </a:cxn>
                <a:cxn ang="0">
                  <a:pos x="17" y="29"/>
                </a:cxn>
                <a:cxn ang="0">
                  <a:pos x="20" y="4"/>
                </a:cxn>
              </a:cxnLst>
              <a:rect l="0" t="0" r="r" b="b"/>
              <a:pathLst>
                <a:path w="20" h="29">
                  <a:moveTo>
                    <a:pt x="20" y="4"/>
                  </a:moveTo>
                  <a:cubicBezTo>
                    <a:pt x="14" y="3"/>
                    <a:pt x="9" y="1"/>
                    <a:pt x="4" y="0"/>
                  </a:cubicBezTo>
                  <a:cubicBezTo>
                    <a:pt x="2" y="7"/>
                    <a:pt x="1" y="15"/>
                    <a:pt x="0" y="24"/>
                  </a:cubicBezTo>
                  <a:cubicBezTo>
                    <a:pt x="5" y="25"/>
                    <a:pt x="11" y="27"/>
                    <a:pt x="17" y="29"/>
                  </a:cubicBezTo>
                  <a:cubicBezTo>
                    <a:pt x="18" y="20"/>
                    <a:pt x="19" y="12"/>
                    <a:pt x="20"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65" name="Freeform 323">
              <a:extLst>
                <a:ext uri="{FF2B5EF4-FFF2-40B4-BE49-F238E27FC236}">
                  <a16:creationId xmlns:a16="http://schemas.microsoft.com/office/drawing/2014/main" id="{059F2A89-20DF-4727-A223-9023AB9AB021}"/>
                </a:ext>
              </a:extLst>
            </p:cNvPr>
            <p:cNvSpPr>
              <a:spLocks/>
            </p:cNvSpPr>
            <p:nvPr/>
          </p:nvSpPr>
          <p:spPr bwMode="auto">
            <a:xfrm>
              <a:off x="5943601" y="6567489"/>
              <a:ext cx="49213" cy="57150"/>
            </a:xfrm>
            <a:custGeom>
              <a:avLst/>
              <a:gdLst/>
              <a:ahLst/>
              <a:cxnLst>
                <a:cxn ang="0">
                  <a:pos x="0" y="29"/>
                </a:cxn>
                <a:cxn ang="0">
                  <a:pos x="23" y="27"/>
                </a:cxn>
                <a:cxn ang="0">
                  <a:pos x="25" y="0"/>
                </a:cxn>
                <a:cxn ang="0">
                  <a:pos x="2" y="2"/>
                </a:cxn>
                <a:cxn ang="0">
                  <a:pos x="0" y="29"/>
                </a:cxn>
              </a:cxnLst>
              <a:rect l="0" t="0" r="r" b="b"/>
              <a:pathLst>
                <a:path w="25" h="29">
                  <a:moveTo>
                    <a:pt x="0" y="29"/>
                  </a:moveTo>
                  <a:cubicBezTo>
                    <a:pt x="8" y="28"/>
                    <a:pt x="16" y="28"/>
                    <a:pt x="23" y="27"/>
                  </a:cubicBezTo>
                  <a:cubicBezTo>
                    <a:pt x="24" y="18"/>
                    <a:pt x="25" y="9"/>
                    <a:pt x="25" y="0"/>
                  </a:cubicBezTo>
                  <a:cubicBezTo>
                    <a:pt x="17" y="1"/>
                    <a:pt x="10" y="1"/>
                    <a:pt x="2" y="2"/>
                  </a:cubicBezTo>
                  <a:cubicBezTo>
                    <a:pt x="1" y="11"/>
                    <a:pt x="1" y="20"/>
                    <a:pt x="0" y="2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66" name="Freeform 324">
              <a:extLst>
                <a:ext uri="{FF2B5EF4-FFF2-40B4-BE49-F238E27FC236}">
                  <a16:creationId xmlns:a16="http://schemas.microsoft.com/office/drawing/2014/main" id="{7B71D86B-DC9A-49BA-954D-740518EE03B9}"/>
                </a:ext>
              </a:extLst>
            </p:cNvPr>
            <p:cNvSpPr>
              <a:spLocks/>
            </p:cNvSpPr>
            <p:nvPr/>
          </p:nvSpPr>
          <p:spPr bwMode="auto">
            <a:xfrm>
              <a:off x="5934076" y="6327776"/>
              <a:ext cx="49213" cy="52388"/>
            </a:xfrm>
            <a:custGeom>
              <a:avLst/>
              <a:gdLst/>
              <a:ahLst/>
              <a:cxnLst>
                <a:cxn ang="0">
                  <a:pos x="25" y="27"/>
                </a:cxn>
                <a:cxn ang="0">
                  <a:pos x="20" y="0"/>
                </a:cxn>
                <a:cxn ang="0">
                  <a:pos x="0" y="1"/>
                </a:cxn>
                <a:cxn ang="0">
                  <a:pos x="3" y="27"/>
                </a:cxn>
                <a:cxn ang="0">
                  <a:pos x="25" y="27"/>
                </a:cxn>
              </a:cxnLst>
              <a:rect l="0" t="0" r="r" b="b"/>
              <a:pathLst>
                <a:path w="25" h="27">
                  <a:moveTo>
                    <a:pt x="25" y="27"/>
                  </a:moveTo>
                  <a:cubicBezTo>
                    <a:pt x="24" y="17"/>
                    <a:pt x="22" y="9"/>
                    <a:pt x="20" y="0"/>
                  </a:cubicBezTo>
                  <a:cubicBezTo>
                    <a:pt x="14" y="1"/>
                    <a:pt x="7" y="1"/>
                    <a:pt x="0" y="1"/>
                  </a:cubicBezTo>
                  <a:cubicBezTo>
                    <a:pt x="1" y="10"/>
                    <a:pt x="2" y="18"/>
                    <a:pt x="3" y="27"/>
                  </a:cubicBezTo>
                  <a:cubicBezTo>
                    <a:pt x="11" y="27"/>
                    <a:pt x="18" y="27"/>
                    <a:pt x="25" y="2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67" name="Freeform 325">
              <a:extLst>
                <a:ext uri="{FF2B5EF4-FFF2-40B4-BE49-F238E27FC236}">
                  <a16:creationId xmlns:a16="http://schemas.microsoft.com/office/drawing/2014/main" id="{338FE858-7B06-4A06-88A5-AF2772F22D03}"/>
                </a:ext>
              </a:extLst>
            </p:cNvPr>
            <p:cNvSpPr>
              <a:spLocks/>
            </p:cNvSpPr>
            <p:nvPr/>
          </p:nvSpPr>
          <p:spPr bwMode="auto">
            <a:xfrm>
              <a:off x="5946776" y="6513514"/>
              <a:ext cx="46038" cy="41275"/>
            </a:xfrm>
            <a:custGeom>
              <a:avLst/>
              <a:gdLst/>
              <a:ahLst/>
              <a:cxnLst>
                <a:cxn ang="0">
                  <a:pos x="0" y="21"/>
                </a:cxn>
                <a:cxn ang="0">
                  <a:pos x="23" y="19"/>
                </a:cxn>
                <a:cxn ang="0">
                  <a:pos x="23" y="8"/>
                </a:cxn>
                <a:cxn ang="0">
                  <a:pos x="23" y="0"/>
                </a:cxn>
                <a:cxn ang="0">
                  <a:pos x="0" y="2"/>
                </a:cxn>
                <a:cxn ang="0">
                  <a:pos x="0" y="21"/>
                </a:cxn>
              </a:cxnLst>
              <a:rect l="0" t="0" r="r" b="b"/>
              <a:pathLst>
                <a:path w="23" h="21">
                  <a:moveTo>
                    <a:pt x="0" y="21"/>
                  </a:moveTo>
                  <a:cubicBezTo>
                    <a:pt x="8" y="20"/>
                    <a:pt x="16" y="20"/>
                    <a:pt x="23" y="19"/>
                  </a:cubicBezTo>
                  <a:cubicBezTo>
                    <a:pt x="23" y="15"/>
                    <a:pt x="23" y="11"/>
                    <a:pt x="23" y="8"/>
                  </a:cubicBezTo>
                  <a:cubicBezTo>
                    <a:pt x="23" y="5"/>
                    <a:pt x="23" y="3"/>
                    <a:pt x="23" y="0"/>
                  </a:cubicBezTo>
                  <a:cubicBezTo>
                    <a:pt x="16" y="1"/>
                    <a:pt x="8" y="2"/>
                    <a:pt x="0" y="2"/>
                  </a:cubicBezTo>
                  <a:cubicBezTo>
                    <a:pt x="0" y="8"/>
                    <a:pt x="0" y="15"/>
                    <a:pt x="0" y="2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68" name="Freeform 326">
              <a:extLst>
                <a:ext uri="{FF2B5EF4-FFF2-40B4-BE49-F238E27FC236}">
                  <a16:creationId xmlns:a16="http://schemas.microsoft.com/office/drawing/2014/main" id="{63900357-1E31-42AD-93E1-21147FB2EFCB}"/>
                </a:ext>
              </a:extLst>
            </p:cNvPr>
            <p:cNvSpPr>
              <a:spLocks/>
            </p:cNvSpPr>
            <p:nvPr/>
          </p:nvSpPr>
          <p:spPr bwMode="auto">
            <a:xfrm>
              <a:off x="5838826" y="6815139"/>
              <a:ext cx="44450" cy="19050"/>
            </a:xfrm>
            <a:custGeom>
              <a:avLst/>
              <a:gdLst/>
              <a:ahLst/>
              <a:cxnLst>
                <a:cxn ang="0">
                  <a:pos x="22" y="0"/>
                </a:cxn>
                <a:cxn ang="0">
                  <a:pos x="12" y="0"/>
                </a:cxn>
                <a:cxn ang="0">
                  <a:pos x="0" y="0"/>
                </a:cxn>
                <a:cxn ang="0">
                  <a:pos x="1" y="1"/>
                </a:cxn>
                <a:cxn ang="0">
                  <a:pos x="9" y="6"/>
                </a:cxn>
                <a:cxn ang="0">
                  <a:pos x="16" y="10"/>
                </a:cxn>
                <a:cxn ang="0">
                  <a:pos x="22" y="0"/>
                </a:cxn>
              </a:cxnLst>
              <a:rect l="0" t="0" r="r" b="b"/>
              <a:pathLst>
                <a:path w="22" h="10">
                  <a:moveTo>
                    <a:pt x="22" y="0"/>
                  </a:moveTo>
                  <a:cubicBezTo>
                    <a:pt x="18" y="0"/>
                    <a:pt x="15" y="0"/>
                    <a:pt x="12" y="0"/>
                  </a:cubicBezTo>
                  <a:cubicBezTo>
                    <a:pt x="8" y="0"/>
                    <a:pt x="4" y="0"/>
                    <a:pt x="0" y="0"/>
                  </a:cubicBezTo>
                  <a:cubicBezTo>
                    <a:pt x="1" y="1"/>
                    <a:pt x="1" y="1"/>
                    <a:pt x="1" y="1"/>
                  </a:cubicBezTo>
                  <a:cubicBezTo>
                    <a:pt x="3" y="3"/>
                    <a:pt x="6" y="5"/>
                    <a:pt x="9" y="6"/>
                  </a:cubicBezTo>
                  <a:cubicBezTo>
                    <a:pt x="11" y="7"/>
                    <a:pt x="13" y="9"/>
                    <a:pt x="16" y="10"/>
                  </a:cubicBezTo>
                  <a:cubicBezTo>
                    <a:pt x="18" y="7"/>
                    <a:pt x="20" y="4"/>
                    <a:pt x="2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69" name="Freeform 327">
              <a:extLst>
                <a:ext uri="{FF2B5EF4-FFF2-40B4-BE49-F238E27FC236}">
                  <a16:creationId xmlns:a16="http://schemas.microsoft.com/office/drawing/2014/main" id="{9A8908A4-E0C4-4DE6-BCA9-740AC64BA158}"/>
                </a:ext>
              </a:extLst>
            </p:cNvPr>
            <p:cNvSpPr>
              <a:spLocks/>
            </p:cNvSpPr>
            <p:nvPr/>
          </p:nvSpPr>
          <p:spPr bwMode="auto">
            <a:xfrm>
              <a:off x="5767388" y="6264276"/>
              <a:ext cx="36513" cy="46038"/>
            </a:xfrm>
            <a:custGeom>
              <a:avLst/>
              <a:gdLst/>
              <a:ahLst/>
              <a:cxnLst>
                <a:cxn ang="0">
                  <a:pos x="0" y="21"/>
                </a:cxn>
                <a:cxn ang="0">
                  <a:pos x="14" y="23"/>
                </a:cxn>
                <a:cxn ang="0">
                  <a:pos x="19" y="1"/>
                </a:cxn>
                <a:cxn ang="0">
                  <a:pos x="8" y="0"/>
                </a:cxn>
                <a:cxn ang="0">
                  <a:pos x="0" y="21"/>
                </a:cxn>
              </a:cxnLst>
              <a:rect l="0" t="0" r="r" b="b"/>
              <a:pathLst>
                <a:path w="19" h="23">
                  <a:moveTo>
                    <a:pt x="0" y="21"/>
                  </a:moveTo>
                  <a:cubicBezTo>
                    <a:pt x="4" y="22"/>
                    <a:pt x="9" y="22"/>
                    <a:pt x="14" y="23"/>
                  </a:cubicBezTo>
                  <a:cubicBezTo>
                    <a:pt x="16" y="15"/>
                    <a:pt x="17" y="8"/>
                    <a:pt x="19" y="1"/>
                  </a:cubicBezTo>
                  <a:cubicBezTo>
                    <a:pt x="15" y="1"/>
                    <a:pt x="12" y="1"/>
                    <a:pt x="8" y="0"/>
                  </a:cubicBezTo>
                  <a:cubicBezTo>
                    <a:pt x="5" y="6"/>
                    <a:pt x="2" y="13"/>
                    <a:pt x="0" y="2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70" name="Freeform 328">
              <a:extLst>
                <a:ext uri="{FF2B5EF4-FFF2-40B4-BE49-F238E27FC236}">
                  <a16:creationId xmlns:a16="http://schemas.microsoft.com/office/drawing/2014/main" id="{E1D21A56-F8BF-480E-A2DD-40BF39AA0BF4}"/>
                </a:ext>
              </a:extLst>
            </p:cNvPr>
            <p:cNvSpPr>
              <a:spLocks/>
            </p:cNvSpPr>
            <p:nvPr/>
          </p:nvSpPr>
          <p:spPr bwMode="auto">
            <a:xfrm>
              <a:off x="5718176" y="6256339"/>
              <a:ext cx="42863" cy="46038"/>
            </a:xfrm>
            <a:custGeom>
              <a:avLst/>
              <a:gdLst/>
              <a:ahLst/>
              <a:cxnLst>
                <a:cxn ang="0">
                  <a:pos x="0" y="20"/>
                </a:cxn>
                <a:cxn ang="0">
                  <a:pos x="15" y="23"/>
                </a:cxn>
                <a:cxn ang="0">
                  <a:pos x="22" y="3"/>
                </a:cxn>
                <a:cxn ang="0">
                  <a:pos x="8" y="0"/>
                </a:cxn>
                <a:cxn ang="0">
                  <a:pos x="0" y="20"/>
                </a:cxn>
              </a:cxnLst>
              <a:rect l="0" t="0" r="r" b="b"/>
              <a:pathLst>
                <a:path w="22" h="23">
                  <a:moveTo>
                    <a:pt x="0" y="20"/>
                  </a:moveTo>
                  <a:cubicBezTo>
                    <a:pt x="5" y="21"/>
                    <a:pt x="10" y="22"/>
                    <a:pt x="15" y="23"/>
                  </a:cubicBezTo>
                  <a:cubicBezTo>
                    <a:pt x="17" y="16"/>
                    <a:pt x="19" y="9"/>
                    <a:pt x="22" y="3"/>
                  </a:cubicBezTo>
                  <a:cubicBezTo>
                    <a:pt x="17" y="2"/>
                    <a:pt x="12" y="1"/>
                    <a:pt x="8" y="0"/>
                  </a:cubicBezTo>
                  <a:cubicBezTo>
                    <a:pt x="5" y="6"/>
                    <a:pt x="2" y="13"/>
                    <a:pt x="0"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71" name="Freeform 329">
              <a:extLst>
                <a:ext uri="{FF2B5EF4-FFF2-40B4-BE49-F238E27FC236}">
                  <a16:creationId xmlns:a16="http://schemas.microsoft.com/office/drawing/2014/main" id="{5D7FD24A-1E44-4AC6-A96C-992EE0B2702F}"/>
                </a:ext>
              </a:extLst>
            </p:cNvPr>
            <p:cNvSpPr>
              <a:spLocks/>
            </p:cNvSpPr>
            <p:nvPr/>
          </p:nvSpPr>
          <p:spPr bwMode="auto">
            <a:xfrm>
              <a:off x="5811838" y="6269039"/>
              <a:ext cx="100013" cy="47625"/>
            </a:xfrm>
            <a:custGeom>
              <a:avLst/>
              <a:gdLst/>
              <a:ahLst/>
              <a:cxnLst>
                <a:cxn ang="0">
                  <a:pos x="45" y="24"/>
                </a:cxn>
                <a:cxn ang="0">
                  <a:pos x="51" y="24"/>
                </a:cxn>
                <a:cxn ang="0">
                  <a:pos x="46" y="2"/>
                </a:cxn>
                <a:cxn ang="0">
                  <a:pos x="6" y="0"/>
                </a:cxn>
                <a:cxn ang="0">
                  <a:pos x="0" y="22"/>
                </a:cxn>
                <a:cxn ang="0">
                  <a:pos x="45" y="24"/>
                </a:cxn>
              </a:cxnLst>
              <a:rect l="0" t="0" r="r" b="b"/>
              <a:pathLst>
                <a:path w="51" h="24">
                  <a:moveTo>
                    <a:pt x="45" y="24"/>
                  </a:moveTo>
                  <a:cubicBezTo>
                    <a:pt x="47" y="24"/>
                    <a:pt x="49" y="24"/>
                    <a:pt x="51" y="24"/>
                  </a:cubicBezTo>
                  <a:cubicBezTo>
                    <a:pt x="50" y="16"/>
                    <a:pt x="48" y="9"/>
                    <a:pt x="46" y="2"/>
                  </a:cubicBezTo>
                  <a:cubicBezTo>
                    <a:pt x="32" y="2"/>
                    <a:pt x="19" y="1"/>
                    <a:pt x="6" y="0"/>
                  </a:cubicBezTo>
                  <a:cubicBezTo>
                    <a:pt x="4" y="7"/>
                    <a:pt x="2" y="14"/>
                    <a:pt x="0" y="22"/>
                  </a:cubicBezTo>
                  <a:cubicBezTo>
                    <a:pt x="14" y="23"/>
                    <a:pt x="29" y="24"/>
                    <a:pt x="45"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72" name="Freeform 330">
              <a:extLst>
                <a:ext uri="{FF2B5EF4-FFF2-40B4-BE49-F238E27FC236}">
                  <a16:creationId xmlns:a16="http://schemas.microsoft.com/office/drawing/2014/main" id="{6B02022E-A07A-43E1-90B5-7D4721B2943D}"/>
                </a:ext>
              </a:extLst>
            </p:cNvPr>
            <p:cNvSpPr>
              <a:spLocks/>
            </p:cNvSpPr>
            <p:nvPr/>
          </p:nvSpPr>
          <p:spPr bwMode="auto">
            <a:xfrm>
              <a:off x="5743576" y="6227764"/>
              <a:ext cx="33338" cy="19050"/>
            </a:xfrm>
            <a:custGeom>
              <a:avLst/>
              <a:gdLst/>
              <a:ahLst/>
              <a:cxnLst>
                <a:cxn ang="0">
                  <a:pos x="0" y="7"/>
                </a:cxn>
                <a:cxn ang="0">
                  <a:pos x="12" y="10"/>
                </a:cxn>
                <a:cxn ang="0">
                  <a:pos x="17" y="0"/>
                </a:cxn>
                <a:cxn ang="0">
                  <a:pos x="0" y="7"/>
                </a:cxn>
              </a:cxnLst>
              <a:rect l="0" t="0" r="r" b="b"/>
              <a:pathLst>
                <a:path w="17" h="10">
                  <a:moveTo>
                    <a:pt x="0" y="7"/>
                  </a:moveTo>
                  <a:cubicBezTo>
                    <a:pt x="4" y="8"/>
                    <a:pt x="8" y="9"/>
                    <a:pt x="12" y="10"/>
                  </a:cubicBezTo>
                  <a:cubicBezTo>
                    <a:pt x="13" y="6"/>
                    <a:pt x="15" y="3"/>
                    <a:pt x="17" y="0"/>
                  </a:cubicBezTo>
                  <a:cubicBezTo>
                    <a:pt x="10" y="2"/>
                    <a:pt x="5" y="4"/>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73" name="Freeform 331">
              <a:extLst>
                <a:ext uri="{FF2B5EF4-FFF2-40B4-BE49-F238E27FC236}">
                  <a16:creationId xmlns:a16="http://schemas.microsoft.com/office/drawing/2014/main" id="{5535CF31-55FF-42E0-AAD8-979CCF07FAA0}"/>
                </a:ext>
              </a:extLst>
            </p:cNvPr>
            <p:cNvSpPr>
              <a:spLocks/>
            </p:cNvSpPr>
            <p:nvPr/>
          </p:nvSpPr>
          <p:spPr bwMode="auto">
            <a:xfrm>
              <a:off x="5908676" y="6226176"/>
              <a:ext cx="42863" cy="30163"/>
            </a:xfrm>
            <a:custGeom>
              <a:avLst/>
              <a:gdLst/>
              <a:ahLst/>
              <a:cxnLst>
                <a:cxn ang="0">
                  <a:pos x="5" y="16"/>
                </a:cxn>
                <a:cxn ang="0">
                  <a:pos x="22" y="15"/>
                </a:cxn>
                <a:cxn ang="0">
                  <a:pos x="17" y="4"/>
                </a:cxn>
                <a:cxn ang="0">
                  <a:pos x="0" y="0"/>
                </a:cxn>
                <a:cxn ang="0">
                  <a:pos x="5" y="16"/>
                </a:cxn>
              </a:cxnLst>
              <a:rect l="0" t="0" r="r" b="b"/>
              <a:pathLst>
                <a:path w="22" h="16">
                  <a:moveTo>
                    <a:pt x="5" y="16"/>
                  </a:moveTo>
                  <a:cubicBezTo>
                    <a:pt x="11" y="16"/>
                    <a:pt x="17" y="16"/>
                    <a:pt x="22" y="15"/>
                  </a:cubicBezTo>
                  <a:cubicBezTo>
                    <a:pt x="21" y="11"/>
                    <a:pt x="19" y="8"/>
                    <a:pt x="17" y="4"/>
                  </a:cubicBezTo>
                  <a:cubicBezTo>
                    <a:pt x="11" y="3"/>
                    <a:pt x="5" y="1"/>
                    <a:pt x="0" y="0"/>
                  </a:cubicBezTo>
                  <a:cubicBezTo>
                    <a:pt x="2" y="5"/>
                    <a:pt x="3" y="10"/>
                    <a:pt x="5" y="1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74" name="Freeform 332">
              <a:extLst>
                <a:ext uri="{FF2B5EF4-FFF2-40B4-BE49-F238E27FC236}">
                  <a16:creationId xmlns:a16="http://schemas.microsoft.com/office/drawing/2014/main" id="{F41B5EAF-E8A2-48AA-99AC-A431B14D7F64}"/>
                </a:ext>
              </a:extLst>
            </p:cNvPr>
            <p:cNvSpPr>
              <a:spLocks/>
            </p:cNvSpPr>
            <p:nvPr/>
          </p:nvSpPr>
          <p:spPr bwMode="auto">
            <a:xfrm>
              <a:off x="6049963" y="6319839"/>
              <a:ext cx="23813" cy="52388"/>
            </a:xfrm>
            <a:custGeom>
              <a:avLst/>
              <a:gdLst/>
              <a:ahLst/>
              <a:cxnLst>
                <a:cxn ang="0">
                  <a:pos x="4" y="0"/>
                </a:cxn>
                <a:cxn ang="0">
                  <a:pos x="0" y="0"/>
                </a:cxn>
                <a:cxn ang="0">
                  <a:pos x="5" y="27"/>
                </a:cxn>
                <a:cxn ang="0">
                  <a:pos x="12" y="26"/>
                </a:cxn>
                <a:cxn ang="0">
                  <a:pos x="4" y="0"/>
                </a:cxn>
              </a:cxnLst>
              <a:rect l="0" t="0" r="r" b="b"/>
              <a:pathLst>
                <a:path w="12" h="27">
                  <a:moveTo>
                    <a:pt x="4" y="0"/>
                  </a:moveTo>
                  <a:cubicBezTo>
                    <a:pt x="2" y="0"/>
                    <a:pt x="1" y="0"/>
                    <a:pt x="0" y="0"/>
                  </a:cubicBezTo>
                  <a:cubicBezTo>
                    <a:pt x="2" y="9"/>
                    <a:pt x="3" y="18"/>
                    <a:pt x="5" y="27"/>
                  </a:cubicBezTo>
                  <a:cubicBezTo>
                    <a:pt x="7" y="27"/>
                    <a:pt x="9" y="26"/>
                    <a:pt x="12" y="26"/>
                  </a:cubicBezTo>
                  <a:cubicBezTo>
                    <a:pt x="9" y="15"/>
                    <a:pt x="5" y="4"/>
                    <a:pt x="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75" name="Freeform 333">
              <a:extLst>
                <a:ext uri="{FF2B5EF4-FFF2-40B4-BE49-F238E27FC236}">
                  <a16:creationId xmlns:a16="http://schemas.microsoft.com/office/drawing/2014/main" id="{F94FF448-3252-4270-9F8A-E4B13D60CBDB}"/>
                </a:ext>
              </a:extLst>
            </p:cNvPr>
            <p:cNvSpPr>
              <a:spLocks/>
            </p:cNvSpPr>
            <p:nvPr/>
          </p:nvSpPr>
          <p:spPr bwMode="auto">
            <a:xfrm>
              <a:off x="5969001" y="6243639"/>
              <a:ext cx="22225" cy="11113"/>
            </a:xfrm>
            <a:custGeom>
              <a:avLst/>
              <a:gdLst/>
              <a:ahLst/>
              <a:cxnLst>
                <a:cxn ang="0">
                  <a:pos x="2" y="6"/>
                </a:cxn>
                <a:cxn ang="0">
                  <a:pos x="11" y="5"/>
                </a:cxn>
                <a:cxn ang="0">
                  <a:pos x="0" y="0"/>
                </a:cxn>
                <a:cxn ang="0">
                  <a:pos x="2" y="6"/>
                </a:cxn>
              </a:cxnLst>
              <a:rect l="0" t="0" r="r" b="b"/>
              <a:pathLst>
                <a:path w="11" h="6">
                  <a:moveTo>
                    <a:pt x="2" y="6"/>
                  </a:moveTo>
                  <a:cubicBezTo>
                    <a:pt x="5" y="6"/>
                    <a:pt x="8" y="5"/>
                    <a:pt x="11" y="5"/>
                  </a:cubicBezTo>
                  <a:cubicBezTo>
                    <a:pt x="8" y="3"/>
                    <a:pt x="4" y="1"/>
                    <a:pt x="0" y="0"/>
                  </a:cubicBezTo>
                  <a:cubicBezTo>
                    <a:pt x="1" y="2"/>
                    <a:pt x="1" y="4"/>
                    <a:pt x="2"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76" name="Freeform 334">
              <a:extLst>
                <a:ext uri="{FF2B5EF4-FFF2-40B4-BE49-F238E27FC236}">
                  <a16:creationId xmlns:a16="http://schemas.microsoft.com/office/drawing/2014/main" id="{97FC2E26-1D39-4818-A938-222601D3FB74}"/>
                </a:ext>
              </a:extLst>
            </p:cNvPr>
            <p:cNvSpPr>
              <a:spLocks/>
            </p:cNvSpPr>
            <p:nvPr/>
          </p:nvSpPr>
          <p:spPr bwMode="auto">
            <a:xfrm>
              <a:off x="5911851" y="6757989"/>
              <a:ext cx="49213" cy="41275"/>
            </a:xfrm>
            <a:custGeom>
              <a:avLst/>
              <a:gdLst/>
              <a:ahLst/>
              <a:cxnLst>
                <a:cxn ang="0">
                  <a:pos x="25" y="1"/>
                </a:cxn>
                <a:cxn ang="0">
                  <a:pos x="25" y="0"/>
                </a:cxn>
                <a:cxn ang="0">
                  <a:pos x="5" y="2"/>
                </a:cxn>
                <a:cxn ang="0">
                  <a:pos x="0" y="21"/>
                </a:cxn>
                <a:cxn ang="0">
                  <a:pos x="10" y="20"/>
                </a:cxn>
                <a:cxn ang="0">
                  <a:pos x="25" y="1"/>
                </a:cxn>
              </a:cxnLst>
              <a:rect l="0" t="0" r="r" b="b"/>
              <a:pathLst>
                <a:path w="25" h="21">
                  <a:moveTo>
                    <a:pt x="25" y="1"/>
                  </a:moveTo>
                  <a:cubicBezTo>
                    <a:pt x="25" y="1"/>
                    <a:pt x="25" y="1"/>
                    <a:pt x="25" y="0"/>
                  </a:cubicBezTo>
                  <a:cubicBezTo>
                    <a:pt x="18" y="1"/>
                    <a:pt x="12" y="1"/>
                    <a:pt x="5" y="2"/>
                  </a:cubicBezTo>
                  <a:cubicBezTo>
                    <a:pt x="3" y="8"/>
                    <a:pt x="2" y="15"/>
                    <a:pt x="0" y="21"/>
                  </a:cubicBezTo>
                  <a:cubicBezTo>
                    <a:pt x="3" y="20"/>
                    <a:pt x="7" y="20"/>
                    <a:pt x="10" y="20"/>
                  </a:cubicBezTo>
                  <a:cubicBezTo>
                    <a:pt x="14" y="18"/>
                    <a:pt x="21" y="13"/>
                    <a:pt x="2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77" name="Freeform 335">
              <a:extLst>
                <a:ext uri="{FF2B5EF4-FFF2-40B4-BE49-F238E27FC236}">
                  <a16:creationId xmlns:a16="http://schemas.microsoft.com/office/drawing/2014/main" id="{72CE0BC0-E0B4-46E8-808C-DEE3794B79E4}"/>
                </a:ext>
              </a:extLst>
            </p:cNvPr>
            <p:cNvSpPr>
              <a:spLocks/>
            </p:cNvSpPr>
            <p:nvPr/>
          </p:nvSpPr>
          <p:spPr bwMode="auto">
            <a:xfrm>
              <a:off x="6061076" y="6386514"/>
              <a:ext cx="19050" cy="49213"/>
            </a:xfrm>
            <a:custGeom>
              <a:avLst/>
              <a:gdLst/>
              <a:ahLst/>
              <a:cxnLst>
                <a:cxn ang="0">
                  <a:pos x="3" y="25"/>
                </a:cxn>
                <a:cxn ang="0">
                  <a:pos x="8" y="25"/>
                </a:cxn>
                <a:cxn ang="0">
                  <a:pos x="9" y="19"/>
                </a:cxn>
                <a:cxn ang="0">
                  <a:pos x="8" y="0"/>
                </a:cxn>
                <a:cxn ang="0">
                  <a:pos x="0" y="1"/>
                </a:cxn>
                <a:cxn ang="0">
                  <a:pos x="3" y="25"/>
                </a:cxn>
              </a:cxnLst>
              <a:rect l="0" t="0" r="r" b="b"/>
              <a:pathLst>
                <a:path w="10" h="25">
                  <a:moveTo>
                    <a:pt x="3" y="25"/>
                  </a:moveTo>
                  <a:cubicBezTo>
                    <a:pt x="4" y="25"/>
                    <a:pt x="6" y="25"/>
                    <a:pt x="8" y="25"/>
                  </a:cubicBezTo>
                  <a:cubicBezTo>
                    <a:pt x="8" y="23"/>
                    <a:pt x="8" y="21"/>
                    <a:pt x="9" y="19"/>
                  </a:cubicBezTo>
                  <a:cubicBezTo>
                    <a:pt x="10" y="15"/>
                    <a:pt x="9" y="8"/>
                    <a:pt x="8" y="0"/>
                  </a:cubicBezTo>
                  <a:cubicBezTo>
                    <a:pt x="5" y="1"/>
                    <a:pt x="3" y="1"/>
                    <a:pt x="0" y="1"/>
                  </a:cubicBezTo>
                  <a:cubicBezTo>
                    <a:pt x="1" y="9"/>
                    <a:pt x="2" y="17"/>
                    <a:pt x="3" y="2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78" name="Freeform 336">
              <a:extLst>
                <a:ext uri="{FF2B5EF4-FFF2-40B4-BE49-F238E27FC236}">
                  <a16:creationId xmlns:a16="http://schemas.microsoft.com/office/drawing/2014/main" id="{7F2B377E-7E19-4809-AF99-294BE54588D3}"/>
                </a:ext>
              </a:extLst>
            </p:cNvPr>
            <p:cNvSpPr>
              <a:spLocks/>
            </p:cNvSpPr>
            <p:nvPr/>
          </p:nvSpPr>
          <p:spPr bwMode="auto">
            <a:xfrm>
              <a:off x="5789613" y="6221414"/>
              <a:ext cx="30163" cy="30163"/>
            </a:xfrm>
            <a:custGeom>
              <a:avLst/>
              <a:gdLst/>
              <a:ahLst/>
              <a:cxnLst>
                <a:cxn ang="0">
                  <a:pos x="5" y="8"/>
                </a:cxn>
                <a:cxn ang="0">
                  <a:pos x="0" y="14"/>
                </a:cxn>
                <a:cxn ang="0">
                  <a:pos x="10" y="15"/>
                </a:cxn>
                <a:cxn ang="0">
                  <a:pos x="15" y="0"/>
                </a:cxn>
                <a:cxn ang="0">
                  <a:pos x="14" y="0"/>
                </a:cxn>
                <a:cxn ang="0">
                  <a:pos x="5" y="1"/>
                </a:cxn>
                <a:cxn ang="0">
                  <a:pos x="5" y="8"/>
                </a:cxn>
              </a:cxnLst>
              <a:rect l="0" t="0" r="r" b="b"/>
              <a:pathLst>
                <a:path w="15" h="15">
                  <a:moveTo>
                    <a:pt x="5" y="8"/>
                  </a:moveTo>
                  <a:cubicBezTo>
                    <a:pt x="3" y="10"/>
                    <a:pt x="2" y="12"/>
                    <a:pt x="0" y="14"/>
                  </a:cubicBezTo>
                  <a:cubicBezTo>
                    <a:pt x="3" y="15"/>
                    <a:pt x="7" y="15"/>
                    <a:pt x="10" y="15"/>
                  </a:cubicBezTo>
                  <a:cubicBezTo>
                    <a:pt x="11" y="10"/>
                    <a:pt x="13" y="5"/>
                    <a:pt x="15" y="0"/>
                  </a:cubicBezTo>
                  <a:cubicBezTo>
                    <a:pt x="15" y="0"/>
                    <a:pt x="14" y="0"/>
                    <a:pt x="14" y="0"/>
                  </a:cubicBezTo>
                  <a:cubicBezTo>
                    <a:pt x="11" y="0"/>
                    <a:pt x="8" y="0"/>
                    <a:pt x="5" y="1"/>
                  </a:cubicBezTo>
                  <a:lnTo>
                    <a:pt x="5"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79" name="Freeform 337">
              <a:extLst>
                <a:ext uri="{FF2B5EF4-FFF2-40B4-BE49-F238E27FC236}">
                  <a16:creationId xmlns:a16="http://schemas.microsoft.com/office/drawing/2014/main" id="{B54EE80E-E2D3-4A1A-B909-789CF44E746C}"/>
                </a:ext>
              </a:extLst>
            </p:cNvPr>
            <p:cNvSpPr>
              <a:spLocks/>
            </p:cNvSpPr>
            <p:nvPr/>
          </p:nvSpPr>
          <p:spPr bwMode="auto">
            <a:xfrm>
              <a:off x="5892801" y="6813551"/>
              <a:ext cx="28575" cy="39688"/>
            </a:xfrm>
            <a:custGeom>
              <a:avLst/>
              <a:gdLst/>
              <a:ahLst/>
              <a:cxnLst>
                <a:cxn ang="0">
                  <a:pos x="7" y="1"/>
                </a:cxn>
                <a:cxn ang="0">
                  <a:pos x="0" y="17"/>
                </a:cxn>
                <a:cxn ang="0">
                  <a:pos x="10" y="21"/>
                </a:cxn>
                <a:cxn ang="0">
                  <a:pos x="15" y="0"/>
                </a:cxn>
                <a:cxn ang="0">
                  <a:pos x="7" y="1"/>
                </a:cxn>
              </a:cxnLst>
              <a:rect l="0" t="0" r="r" b="b"/>
              <a:pathLst>
                <a:path w="15" h="21">
                  <a:moveTo>
                    <a:pt x="7" y="1"/>
                  </a:moveTo>
                  <a:cubicBezTo>
                    <a:pt x="5" y="7"/>
                    <a:pt x="2" y="12"/>
                    <a:pt x="0" y="17"/>
                  </a:cubicBezTo>
                  <a:cubicBezTo>
                    <a:pt x="3" y="19"/>
                    <a:pt x="7" y="20"/>
                    <a:pt x="10" y="21"/>
                  </a:cubicBezTo>
                  <a:cubicBezTo>
                    <a:pt x="11" y="18"/>
                    <a:pt x="13" y="8"/>
                    <a:pt x="15" y="0"/>
                  </a:cubicBezTo>
                  <a:cubicBezTo>
                    <a:pt x="12" y="1"/>
                    <a:pt x="10" y="1"/>
                    <a:pt x="7"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80" name="Freeform 338">
              <a:extLst>
                <a:ext uri="{FF2B5EF4-FFF2-40B4-BE49-F238E27FC236}">
                  <a16:creationId xmlns:a16="http://schemas.microsoft.com/office/drawing/2014/main" id="{87CEEC54-A206-4631-B73E-DF9A9A4F6248}"/>
                </a:ext>
              </a:extLst>
            </p:cNvPr>
            <p:cNvSpPr>
              <a:spLocks/>
            </p:cNvSpPr>
            <p:nvPr/>
          </p:nvSpPr>
          <p:spPr bwMode="auto">
            <a:xfrm>
              <a:off x="5991226" y="6321426"/>
              <a:ext cx="50800" cy="57150"/>
            </a:xfrm>
            <a:custGeom>
              <a:avLst/>
              <a:gdLst/>
              <a:ahLst/>
              <a:cxnLst>
                <a:cxn ang="0">
                  <a:pos x="0" y="3"/>
                </a:cxn>
                <a:cxn ang="0">
                  <a:pos x="4" y="29"/>
                </a:cxn>
                <a:cxn ang="0">
                  <a:pos x="26" y="27"/>
                </a:cxn>
                <a:cxn ang="0">
                  <a:pos x="20" y="0"/>
                </a:cxn>
                <a:cxn ang="0">
                  <a:pos x="0" y="3"/>
                </a:cxn>
              </a:cxnLst>
              <a:rect l="0" t="0" r="r" b="b"/>
              <a:pathLst>
                <a:path w="26" h="29">
                  <a:moveTo>
                    <a:pt x="0" y="3"/>
                  </a:moveTo>
                  <a:cubicBezTo>
                    <a:pt x="2" y="11"/>
                    <a:pt x="3" y="20"/>
                    <a:pt x="4" y="29"/>
                  </a:cubicBezTo>
                  <a:cubicBezTo>
                    <a:pt x="12" y="29"/>
                    <a:pt x="19" y="28"/>
                    <a:pt x="26" y="27"/>
                  </a:cubicBezTo>
                  <a:cubicBezTo>
                    <a:pt x="25" y="18"/>
                    <a:pt x="23" y="9"/>
                    <a:pt x="20" y="0"/>
                  </a:cubicBezTo>
                  <a:cubicBezTo>
                    <a:pt x="14" y="1"/>
                    <a:pt x="7" y="2"/>
                    <a:pt x="0"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81" name="Freeform 339">
              <a:extLst>
                <a:ext uri="{FF2B5EF4-FFF2-40B4-BE49-F238E27FC236}">
                  <a16:creationId xmlns:a16="http://schemas.microsoft.com/office/drawing/2014/main" id="{00C62A79-0789-44DF-99DB-269EA41522D8}"/>
                </a:ext>
              </a:extLst>
            </p:cNvPr>
            <p:cNvSpPr>
              <a:spLocks/>
            </p:cNvSpPr>
            <p:nvPr/>
          </p:nvSpPr>
          <p:spPr bwMode="auto">
            <a:xfrm>
              <a:off x="6067426" y="6451601"/>
              <a:ext cx="15875" cy="34925"/>
            </a:xfrm>
            <a:custGeom>
              <a:avLst/>
              <a:gdLst/>
              <a:ahLst/>
              <a:cxnLst>
                <a:cxn ang="0">
                  <a:pos x="0" y="1"/>
                </a:cxn>
                <a:cxn ang="0">
                  <a:pos x="1" y="18"/>
                </a:cxn>
                <a:cxn ang="0">
                  <a:pos x="8" y="16"/>
                </a:cxn>
                <a:cxn ang="0">
                  <a:pos x="2" y="10"/>
                </a:cxn>
                <a:cxn ang="0">
                  <a:pos x="3" y="0"/>
                </a:cxn>
                <a:cxn ang="0">
                  <a:pos x="0" y="1"/>
                </a:cxn>
              </a:cxnLst>
              <a:rect l="0" t="0" r="r" b="b"/>
              <a:pathLst>
                <a:path w="8" h="18">
                  <a:moveTo>
                    <a:pt x="0" y="1"/>
                  </a:moveTo>
                  <a:cubicBezTo>
                    <a:pt x="0" y="7"/>
                    <a:pt x="1" y="12"/>
                    <a:pt x="1" y="18"/>
                  </a:cubicBezTo>
                  <a:cubicBezTo>
                    <a:pt x="3" y="17"/>
                    <a:pt x="5" y="17"/>
                    <a:pt x="8" y="16"/>
                  </a:cubicBezTo>
                  <a:cubicBezTo>
                    <a:pt x="2" y="10"/>
                    <a:pt x="2" y="10"/>
                    <a:pt x="2" y="10"/>
                  </a:cubicBezTo>
                  <a:cubicBezTo>
                    <a:pt x="2" y="10"/>
                    <a:pt x="2" y="6"/>
                    <a:pt x="3" y="0"/>
                  </a:cubicBezTo>
                  <a:cubicBezTo>
                    <a:pt x="2" y="1"/>
                    <a:pt x="1"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82" name="Freeform 340">
              <a:extLst>
                <a:ext uri="{FF2B5EF4-FFF2-40B4-BE49-F238E27FC236}">
                  <a16:creationId xmlns:a16="http://schemas.microsoft.com/office/drawing/2014/main" id="{CDD39FA3-8A85-4639-8D44-96F8FA1EA0A4}"/>
                </a:ext>
              </a:extLst>
            </p:cNvPr>
            <p:cNvSpPr>
              <a:spLocks/>
            </p:cNvSpPr>
            <p:nvPr/>
          </p:nvSpPr>
          <p:spPr bwMode="auto">
            <a:xfrm>
              <a:off x="5819776" y="6761164"/>
              <a:ext cx="82550" cy="38100"/>
            </a:xfrm>
            <a:custGeom>
              <a:avLst/>
              <a:gdLst/>
              <a:ahLst/>
              <a:cxnLst>
                <a:cxn ang="0">
                  <a:pos x="35" y="19"/>
                </a:cxn>
                <a:cxn ang="0">
                  <a:pos x="42" y="0"/>
                </a:cxn>
                <a:cxn ang="0">
                  <a:pos x="26" y="0"/>
                </a:cxn>
                <a:cxn ang="0">
                  <a:pos x="0" y="0"/>
                </a:cxn>
                <a:cxn ang="0">
                  <a:pos x="7" y="19"/>
                </a:cxn>
                <a:cxn ang="0">
                  <a:pos x="22" y="19"/>
                </a:cxn>
                <a:cxn ang="0">
                  <a:pos x="35" y="19"/>
                </a:cxn>
              </a:cxnLst>
              <a:rect l="0" t="0" r="r" b="b"/>
              <a:pathLst>
                <a:path w="42" h="19">
                  <a:moveTo>
                    <a:pt x="35" y="19"/>
                  </a:moveTo>
                  <a:cubicBezTo>
                    <a:pt x="38" y="13"/>
                    <a:pt x="40" y="7"/>
                    <a:pt x="42" y="0"/>
                  </a:cubicBezTo>
                  <a:cubicBezTo>
                    <a:pt x="37" y="0"/>
                    <a:pt x="31" y="0"/>
                    <a:pt x="26" y="0"/>
                  </a:cubicBezTo>
                  <a:cubicBezTo>
                    <a:pt x="17" y="0"/>
                    <a:pt x="8" y="0"/>
                    <a:pt x="0" y="0"/>
                  </a:cubicBezTo>
                  <a:cubicBezTo>
                    <a:pt x="2" y="7"/>
                    <a:pt x="4" y="13"/>
                    <a:pt x="7" y="19"/>
                  </a:cubicBezTo>
                  <a:cubicBezTo>
                    <a:pt x="12" y="19"/>
                    <a:pt x="17" y="19"/>
                    <a:pt x="22" y="19"/>
                  </a:cubicBezTo>
                  <a:cubicBezTo>
                    <a:pt x="27" y="19"/>
                    <a:pt x="31" y="19"/>
                    <a:pt x="35"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83" name="Freeform 341">
              <a:extLst>
                <a:ext uri="{FF2B5EF4-FFF2-40B4-BE49-F238E27FC236}">
                  <a16:creationId xmlns:a16="http://schemas.microsoft.com/office/drawing/2014/main" id="{6DC86E91-78FA-4CDA-A961-E52C025B6A3D}"/>
                </a:ext>
              </a:extLst>
            </p:cNvPr>
            <p:cNvSpPr>
              <a:spLocks/>
            </p:cNvSpPr>
            <p:nvPr/>
          </p:nvSpPr>
          <p:spPr bwMode="auto">
            <a:xfrm>
              <a:off x="6053138" y="6691314"/>
              <a:ext cx="17463" cy="15875"/>
            </a:xfrm>
            <a:custGeom>
              <a:avLst/>
              <a:gdLst/>
              <a:ahLst/>
              <a:cxnLst>
                <a:cxn ang="0">
                  <a:pos x="0" y="8"/>
                </a:cxn>
                <a:cxn ang="0">
                  <a:pos x="9" y="0"/>
                </a:cxn>
                <a:cxn ang="0">
                  <a:pos x="1" y="2"/>
                </a:cxn>
                <a:cxn ang="0">
                  <a:pos x="0" y="8"/>
                </a:cxn>
              </a:cxnLst>
              <a:rect l="0" t="0" r="r" b="b"/>
              <a:pathLst>
                <a:path w="9" h="8">
                  <a:moveTo>
                    <a:pt x="0" y="8"/>
                  </a:moveTo>
                  <a:cubicBezTo>
                    <a:pt x="4" y="7"/>
                    <a:pt x="7" y="4"/>
                    <a:pt x="9" y="0"/>
                  </a:cubicBezTo>
                  <a:cubicBezTo>
                    <a:pt x="6" y="1"/>
                    <a:pt x="4" y="1"/>
                    <a:pt x="1" y="2"/>
                  </a:cubicBezTo>
                  <a:cubicBezTo>
                    <a:pt x="1" y="4"/>
                    <a:pt x="0" y="6"/>
                    <a:pt x="0"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84" name="Freeform 342">
              <a:extLst>
                <a:ext uri="{FF2B5EF4-FFF2-40B4-BE49-F238E27FC236}">
                  <a16:creationId xmlns:a16="http://schemas.microsoft.com/office/drawing/2014/main" id="{FA827ADD-258C-42A5-B2E2-0748063830CD}"/>
                </a:ext>
              </a:extLst>
            </p:cNvPr>
            <p:cNvSpPr>
              <a:spLocks/>
            </p:cNvSpPr>
            <p:nvPr/>
          </p:nvSpPr>
          <p:spPr bwMode="auto">
            <a:xfrm>
              <a:off x="5994401" y="6697664"/>
              <a:ext cx="42863" cy="11113"/>
            </a:xfrm>
            <a:custGeom>
              <a:avLst/>
              <a:gdLst/>
              <a:ahLst/>
              <a:cxnLst>
                <a:cxn ang="0">
                  <a:pos x="0" y="6"/>
                </a:cxn>
                <a:cxn ang="0">
                  <a:pos x="20" y="6"/>
                </a:cxn>
                <a:cxn ang="0">
                  <a:pos x="22" y="0"/>
                </a:cxn>
                <a:cxn ang="0">
                  <a:pos x="1" y="2"/>
                </a:cxn>
                <a:cxn ang="0">
                  <a:pos x="0" y="6"/>
                </a:cxn>
              </a:cxnLst>
              <a:rect l="0" t="0" r="r" b="b"/>
              <a:pathLst>
                <a:path w="22" h="6">
                  <a:moveTo>
                    <a:pt x="0" y="6"/>
                  </a:moveTo>
                  <a:cubicBezTo>
                    <a:pt x="5" y="6"/>
                    <a:pt x="12" y="6"/>
                    <a:pt x="20" y="6"/>
                  </a:cubicBezTo>
                  <a:cubicBezTo>
                    <a:pt x="21" y="4"/>
                    <a:pt x="21" y="2"/>
                    <a:pt x="22" y="0"/>
                  </a:cubicBezTo>
                  <a:cubicBezTo>
                    <a:pt x="15" y="1"/>
                    <a:pt x="8" y="2"/>
                    <a:pt x="1" y="2"/>
                  </a:cubicBezTo>
                  <a:cubicBezTo>
                    <a:pt x="1" y="3"/>
                    <a:pt x="1" y="5"/>
                    <a:pt x="0"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85" name="Freeform 343">
              <a:extLst>
                <a:ext uri="{FF2B5EF4-FFF2-40B4-BE49-F238E27FC236}">
                  <a16:creationId xmlns:a16="http://schemas.microsoft.com/office/drawing/2014/main" id="{05BFFA7F-0E4A-4C9F-924B-60B1D034310D}"/>
                </a:ext>
              </a:extLst>
            </p:cNvPr>
            <p:cNvSpPr>
              <a:spLocks/>
            </p:cNvSpPr>
            <p:nvPr/>
          </p:nvSpPr>
          <p:spPr bwMode="auto">
            <a:xfrm>
              <a:off x="5668963" y="6492876"/>
              <a:ext cx="1588" cy="1588"/>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86" name="Freeform 344">
              <a:extLst>
                <a:ext uri="{FF2B5EF4-FFF2-40B4-BE49-F238E27FC236}">
                  <a16:creationId xmlns:a16="http://schemas.microsoft.com/office/drawing/2014/main" id="{F49D11BE-2910-4E9E-977D-8EED93C8B980}"/>
                </a:ext>
              </a:extLst>
            </p:cNvPr>
            <p:cNvSpPr>
              <a:spLocks/>
            </p:cNvSpPr>
            <p:nvPr/>
          </p:nvSpPr>
          <p:spPr bwMode="auto">
            <a:xfrm>
              <a:off x="5668963" y="6715126"/>
              <a:ext cx="11113" cy="7938"/>
            </a:xfrm>
            <a:custGeom>
              <a:avLst/>
              <a:gdLst/>
              <a:ahLst/>
              <a:cxnLst>
                <a:cxn ang="0">
                  <a:pos x="5" y="0"/>
                </a:cxn>
                <a:cxn ang="0">
                  <a:pos x="0" y="4"/>
                </a:cxn>
                <a:cxn ang="0">
                  <a:pos x="6" y="1"/>
                </a:cxn>
                <a:cxn ang="0">
                  <a:pos x="5" y="0"/>
                </a:cxn>
              </a:cxnLst>
              <a:rect l="0" t="0" r="r" b="b"/>
              <a:pathLst>
                <a:path w="6" h="4">
                  <a:moveTo>
                    <a:pt x="5" y="0"/>
                  </a:moveTo>
                  <a:cubicBezTo>
                    <a:pt x="2" y="2"/>
                    <a:pt x="0" y="4"/>
                    <a:pt x="0" y="4"/>
                  </a:cubicBezTo>
                  <a:cubicBezTo>
                    <a:pt x="2" y="3"/>
                    <a:pt x="4" y="2"/>
                    <a:pt x="6" y="1"/>
                  </a:cubicBezTo>
                  <a:cubicBezTo>
                    <a:pt x="6" y="1"/>
                    <a:pt x="5" y="0"/>
                    <a:pt x="5"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87" name="Freeform 345">
              <a:extLst>
                <a:ext uri="{FF2B5EF4-FFF2-40B4-BE49-F238E27FC236}">
                  <a16:creationId xmlns:a16="http://schemas.microsoft.com/office/drawing/2014/main" id="{534103BA-CFC7-44AD-8220-EB691BD58C8F}"/>
                </a:ext>
              </a:extLst>
            </p:cNvPr>
            <p:cNvSpPr>
              <a:spLocks/>
            </p:cNvSpPr>
            <p:nvPr/>
          </p:nvSpPr>
          <p:spPr bwMode="auto">
            <a:xfrm>
              <a:off x="5780088" y="6757989"/>
              <a:ext cx="25400" cy="26988"/>
            </a:xfrm>
            <a:custGeom>
              <a:avLst/>
              <a:gdLst/>
              <a:ahLst/>
              <a:cxnLst>
                <a:cxn ang="0">
                  <a:pos x="0" y="0"/>
                </a:cxn>
                <a:cxn ang="0">
                  <a:pos x="13" y="14"/>
                </a:cxn>
                <a:cxn ang="0">
                  <a:pos x="10" y="1"/>
                </a:cxn>
                <a:cxn ang="0">
                  <a:pos x="0" y="0"/>
                </a:cxn>
                <a:cxn ang="0">
                  <a:pos x="0" y="0"/>
                </a:cxn>
              </a:cxnLst>
              <a:rect l="0" t="0" r="r" b="b"/>
              <a:pathLst>
                <a:path w="13" h="14">
                  <a:moveTo>
                    <a:pt x="0" y="0"/>
                  </a:moveTo>
                  <a:cubicBezTo>
                    <a:pt x="5" y="5"/>
                    <a:pt x="9" y="10"/>
                    <a:pt x="13" y="14"/>
                  </a:cubicBezTo>
                  <a:cubicBezTo>
                    <a:pt x="12" y="10"/>
                    <a:pt x="11" y="6"/>
                    <a:pt x="10" y="1"/>
                  </a:cubicBezTo>
                  <a:cubicBezTo>
                    <a:pt x="6" y="1"/>
                    <a:pt x="3"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88" name="Freeform 346">
              <a:extLst>
                <a:ext uri="{FF2B5EF4-FFF2-40B4-BE49-F238E27FC236}">
                  <a16:creationId xmlns:a16="http://schemas.microsoft.com/office/drawing/2014/main" id="{838DA16F-CE88-4A7B-98BA-E96C48B5A08D}"/>
                </a:ext>
              </a:extLst>
            </p:cNvPr>
            <p:cNvSpPr>
              <a:spLocks/>
            </p:cNvSpPr>
            <p:nvPr/>
          </p:nvSpPr>
          <p:spPr bwMode="auto">
            <a:xfrm>
              <a:off x="5656263" y="6424614"/>
              <a:ext cx="15875" cy="47625"/>
            </a:xfrm>
            <a:custGeom>
              <a:avLst/>
              <a:gdLst/>
              <a:ahLst/>
              <a:cxnLst>
                <a:cxn ang="0">
                  <a:pos x="7" y="25"/>
                </a:cxn>
                <a:cxn ang="0">
                  <a:pos x="8" y="3"/>
                </a:cxn>
                <a:cxn ang="0">
                  <a:pos x="0" y="0"/>
                </a:cxn>
                <a:cxn ang="0">
                  <a:pos x="3" y="24"/>
                </a:cxn>
                <a:cxn ang="0">
                  <a:pos x="7" y="25"/>
                </a:cxn>
              </a:cxnLst>
              <a:rect l="0" t="0" r="r" b="b"/>
              <a:pathLst>
                <a:path w="8" h="25">
                  <a:moveTo>
                    <a:pt x="7" y="25"/>
                  </a:moveTo>
                  <a:cubicBezTo>
                    <a:pt x="7" y="18"/>
                    <a:pt x="8" y="10"/>
                    <a:pt x="8" y="3"/>
                  </a:cubicBezTo>
                  <a:cubicBezTo>
                    <a:pt x="5" y="2"/>
                    <a:pt x="2" y="1"/>
                    <a:pt x="0" y="0"/>
                  </a:cubicBezTo>
                  <a:cubicBezTo>
                    <a:pt x="0" y="9"/>
                    <a:pt x="2" y="17"/>
                    <a:pt x="3" y="24"/>
                  </a:cubicBezTo>
                  <a:cubicBezTo>
                    <a:pt x="4" y="24"/>
                    <a:pt x="5" y="25"/>
                    <a:pt x="7" y="2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89" name="Freeform 347">
              <a:extLst>
                <a:ext uri="{FF2B5EF4-FFF2-40B4-BE49-F238E27FC236}">
                  <a16:creationId xmlns:a16="http://schemas.microsoft.com/office/drawing/2014/main" id="{07EAA8DE-1198-4A98-9B76-F0F3084761BE}"/>
                </a:ext>
              </a:extLst>
            </p:cNvPr>
            <p:cNvSpPr>
              <a:spLocks/>
            </p:cNvSpPr>
            <p:nvPr/>
          </p:nvSpPr>
          <p:spPr bwMode="auto">
            <a:xfrm>
              <a:off x="5751513" y="6321426"/>
              <a:ext cx="38100" cy="47625"/>
            </a:xfrm>
            <a:custGeom>
              <a:avLst/>
              <a:gdLst/>
              <a:ahLst/>
              <a:cxnLst>
                <a:cxn ang="0">
                  <a:pos x="0" y="21"/>
                </a:cxn>
                <a:cxn ang="0">
                  <a:pos x="17" y="24"/>
                </a:cxn>
                <a:cxn ang="0">
                  <a:pos x="20" y="2"/>
                </a:cxn>
                <a:cxn ang="0">
                  <a:pos x="5" y="0"/>
                </a:cxn>
                <a:cxn ang="0">
                  <a:pos x="0" y="21"/>
                </a:cxn>
              </a:cxnLst>
              <a:rect l="0" t="0" r="r" b="b"/>
              <a:pathLst>
                <a:path w="20" h="24">
                  <a:moveTo>
                    <a:pt x="0" y="21"/>
                  </a:moveTo>
                  <a:cubicBezTo>
                    <a:pt x="6" y="22"/>
                    <a:pt x="11" y="23"/>
                    <a:pt x="17" y="24"/>
                  </a:cubicBezTo>
                  <a:cubicBezTo>
                    <a:pt x="18" y="16"/>
                    <a:pt x="19" y="9"/>
                    <a:pt x="20" y="2"/>
                  </a:cubicBezTo>
                  <a:cubicBezTo>
                    <a:pt x="15" y="1"/>
                    <a:pt x="10" y="1"/>
                    <a:pt x="5" y="0"/>
                  </a:cubicBezTo>
                  <a:cubicBezTo>
                    <a:pt x="4" y="7"/>
                    <a:pt x="2" y="14"/>
                    <a:pt x="0" y="2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90" name="Freeform 348">
              <a:extLst>
                <a:ext uri="{FF2B5EF4-FFF2-40B4-BE49-F238E27FC236}">
                  <a16:creationId xmlns:a16="http://schemas.microsoft.com/office/drawing/2014/main" id="{EB3ED774-D0FA-4CF2-9F15-25D9DAA2796D}"/>
                </a:ext>
              </a:extLst>
            </p:cNvPr>
            <p:cNvSpPr>
              <a:spLocks/>
            </p:cNvSpPr>
            <p:nvPr/>
          </p:nvSpPr>
          <p:spPr bwMode="auto">
            <a:xfrm>
              <a:off x="5702301" y="6313489"/>
              <a:ext cx="41275" cy="46038"/>
            </a:xfrm>
            <a:custGeom>
              <a:avLst/>
              <a:gdLst/>
              <a:ahLst/>
              <a:cxnLst>
                <a:cxn ang="0">
                  <a:pos x="0" y="18"/>
                </a:cxn>
                <a:cxn ang="0">
                  <a:pos x="17" y="23"/>
                </a:cxn>
                <a:cxn ang="0">
                  <a:pos x="21" y="3"/>
                </a:cxn>
                <a:cxn ang="0">
                  <a:pos x="5" y="0"/>
                </a:cxn>
                <a:cxn ang="0">
                  <a:pos x="0" y="18"/>
                </a:cxn>
              </a:cxnLst>
              <a:rect l="0" t="0" r="r" b="b"/>
              <a:pathLst>
                <a:path w="21" h="23">
                  <a:moveTo>
                    <a:pt x="0" y="18"/>
                  </a:moveTo>
                  <a:cubicBezTo>
                    <a:pt x="6" y="20"/>
                    <a:pt x="11" y="21"/>
                    <a:pt x="17" y="23"/>
                  </a:cubicBezTo>
                  <a:cubicBezTo>
                    <a:pt x="18" y="16"/>
                    <a:pt x="19" y="9"/>
                    <a:pt x="21" y="3"/>
                  </a:cubicBezTo>
                  <a:cubicBezTo>
                    <a:pt x="16" y="2"/>
                    <a:pt x="10" y="1"/>
                    <a:pt x="5" y="0"/>
                  </a:cubicBezTo>
                  <a:cubicBezTo>
                    <a:pt x="3" y="5"/>
                    <a:pt x="2" y="12"/>
                    <a:pt x="0" y="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91" name="Freeform 349">
              <a:extLst>
                <a:ext uri="{FF2B5EF4-FFF2-40B4-BE49-F238E27FC236}">
                  <a16:creationId xmlns:a16="http://schemas.microsoft.com/office/drawing/2014/main" id="{7AEDB148-FDEC-4203-8489-C7519C39E7C7}"/>
                </a:ext>
              </a:extLst>
            </p:cNvPr>
            <p:cNvSpPr>
              <a:spLocks/>
            </p:cNvSpPr>
            <p:nvPr/>
          </p:nvSpPr>
          <p:spPr bwMode="auto">
            <a:xfrm>
              <a:off x="5743576" y="6694489"/>
              <a:ext cx="52388" cy="49213"/>
            </a:xfrm>
            <a:custGeom>
              <a:avLst/>
              <a:gdLst/>
              <a:ahLst/>
              <a:cxnLst>
                <a:cxn ang="0">
                  <a:pos x="0" y="0"/>
                </a:cxn>
                <a:cxn ang="0">
                  <a:pos x="3" y="18"/>
                </a:cxn>
                <a:cxn ang="0">
                  <a:pos x="9" y="23"/>
                </a:cxn>
                <a:cxn ang="0">
                  <a:pos x="27" y="25"/>
                </a:cxn>
                <a:cxn ang="0">
                  <a:pos x="23" y="3"/>
                </a:cxn>
                <a:cxn ang="0">
                  <a:pos x="0" y="0"/>
                </a:cxn>
              </a:cxnLst>
              <a:rect l="0" t="0" r="r" b="b"/>
              <a:pathLst>
                <a:path w="27" h="25">
                  <a:moveTo>
                    <a:pt x="0" y="0"/>
                  </a:moveTo>
                  <a:cubicBezTo>
                    <a:pt x="1" y="6"/>
                    <a:pt x="2" y="12"/>
                    <a:pt x="3" y="18"/>
                  </a:cubicBezTo>
                  <a:cubicBezTo>
                    <a:pt x="5" y="20"/>
                    <a:pt x="7" y="21"/>
                    <a:pt x="9" y="23"/>
                  </a:cubicBezTo>
                  <a:cubicBezTo>
                    <a:pt x="15" y="24"/>
                    <a:pt x="21" y="24"/>
                    <a:pt x="27" y="25"/>
                  </a:cubicBezTo>
                  <a:cubicBezTo>
                    <a:pt x="25" y="18"/>
                    <a:pt x="24" y="10"/>
                    <a:pt x="23" y="3"/>
                  </a:cubicBezTo>
                  <a:cubicBezTo>
                    <a:pt x="15" y="2"/>
                    <a:pt x="7"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92" name="Freeform 350">
              <a:extLst>
                <a:ext uri="{FF2B5EF4-FFF2-40B4-BE49-F238E27FC236}">
                  <a16:creationId xmlns:a16="http://schemas.microsoft.com/office/drawing/2014/main" id="{28CE5E2E-478F-4C20-99C6-4B1A7FB0BB47}"/>
                </a:ext>
              </a:extLst>
            </p:cNvPr>
            <p:cNvSpPr>
              <a:spLocks/>
            </p:cNvSpPr>
            <p:nvPr/>
          </p:nvSpPr>
          <p:spPr bwMode="auto">
            <a:xfrm>
              <a:off x="5999163" y="6629401"/>
              <a:ext cx="47625" cy="55563"/>
            </a:xfrm>
            <a:custGeom>
              <a:avLst/>
              <a:gdLst/>
              <a:ahLst/>
              <a:cxnLst>
                <a:cxn ang="0">
                  <a:pos x="3" y="3"/>
                </a:cxn>
                <a:cxn ang="0">
                  <a:pos x="0" y="28"/>
                </a:cxn>
                <a:cxn ang="0">
                  <a:pos x="21" y="25"/>
                </a:cxn>
                <a:cxn ang="0">
                  <a:pos x="25" y="0"/>
                </a:cxn>
                <a:cxn ang="0">
                  <a:pos x="3" y="3"/>
                </a:cxn>
              </a:cxnLst>
              <a:rect l="0" t="0" r="r" b="b"/>
              <a:pathLst>
                <a:path w="25" h="28">
                  <a:moveTo>
                    <a:pt x="3" y="3"/>
                  </a:moveTo>
                  <a:cubicBezTo>
                    <a:pt x="2" y="11"/>
                    <a:pt x="1" y="20"/>
                    <a:pt x="0" y="28"/>
                  </a:cubicBezTo>
                  <a:cubicBezTo>
                    <a:pt x="7" y="27"/>
                    <a:pt x="15" y="26"/>
                    <a:pt x="21" y="25"/>
                  </a:cubicBezTo>
                  <a:cubicBezTo>
                    <a:pt x="23" y="17"/>
                    <a:pt x="24" y="9"/>
                    <a:pt x="25" y="0"/>
                  </a:cubicBezTo>
                  <a:cubicBezTo>
                    <a:pt x="18" y="1"/>
                    <a:pt x="11" y="2"/>
                    <a:pt x="3"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93" name="Freeform 351">
              <a:extLst>
                <a:ext uri="{FF2B5EF4-FFF2-40B4-BE49-F238E27FC236}">
                  <a16:creationId xmlns:a16="http://schemas.microsoft.com/office/drawing/2014/main" id="{E1F948CD-7BD8-4141-B881-AC05ACF6A3E6}"/>
                </a:ext>
              </a:extLst>
            </p:cNvPr>
            <p:cNvSpPr>
              <a:spLocks/>
            </p:cNvSpPr>
            <p:nvPr/>
          </p:nvSpPr>
          <p:spPr bwMode="auto">
            <a:xfrm>
              <a:off x="6069013" y="6499226"/>
              <a:ext cx="47625" cy="38100"/>
            </a:xfrm>
            <a:custGeom>
              <a:avLst/>
              <a:gdLst/>
              <a:ahLst/>
              <a:cxnLst>
                <a:cxn ang="0">
                  <a:pos x="0" y="12"/>
                </a:cxn>
                <a:cxn ang="0">
                  <a:pos x="0" y="20"/>
                </a:cxn>
                <a:cxn ang="0">
                  <a:pos x="24" y="13"/>
                </a:cxn>
                <a:cxn ang="0">
                  <a:pos x="13" y="0"/>
                </a:cxn>
                <a:cxn ang="0">
                  <a:pos x="0" y="3"/>
                </a:cxn>
                <a:cxn ang="0">
                  <a:pos x="0" y="12"/>
                </a:cxn>
              </a:cxnLst>
              <a:rect l="0" t="0" r="r" b="b"/>
              <a:pathLst>
                <a:path w="24" h="20">
                  <a:moveTo>
                    <a:pt x="0" y="12"/>
                  </a:moveTo>
                  <a:cubicBezTo>
                    <a:pt x="0" y="15"/>
                    <a:pt x="0" y="18"/>
                    <a:pt x="0" y="20"/>
                  </a:cubicBezTo>
                  <a:cubicBezTo>
                    <a:pt x="9" y="18"/>
                    <a:pt x="17" y="16"/>
                    <a:pt x="24" y="13"/>
                  </a:cubicBezTo>
                  <a:cubicBezTo>
                    <a:pt x="13" y="0"/>
                    <a:pt x="13" y="0"/>
                    <a:pt x="13" y="0"/>
                  </a:cubicBezTo>
                  <a:cubicBezTo>
                    <a:pt x="9" y="1"/>
                    <a:pt x="5" y="2"/>
                    <a:pt x="0" y="3"/>
                  </a:cubicBezTo>
                  <a:cubicBezTo>
                    <a:pt x="0" y="6"/>
                    <a:pt x="0" y="9"/>
                    <a:pt x="0"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94" name="Freeform 352">
              <a:extLst>
                <a:ext uri="{FF2B5EF4-FFF2-40B4-BE49-F238E27FC236}">
                  <a16:creationId xmlns:a16="http://schemas.microsoft.com/office/drawing/2014/main" id="{C3E0BE09-4F8E-41B1-91F7-99770C1DD525}"/>
                </a:ext>
              </a:extLst>
            </p:cNvPr>
            <p:cNvSpPr>
              <a:spLocks/>
            </p:cNvSpPr>
            <p:nvPr/>
          </p:nvSpPr>
          <p:spPr bwMode="auto">
            <a:xfrm>
              <a:off x="6008688" y="6507164"/>
              <a:ext cx="44450" cy="42863"/>
            </a:xfrm>
            <a:custGeom>
              <a:avLst/>
              <a:gdLst/>
              <a:ahLst/>
              <a:cxnLst>
                <a:cxn ang="0">
                  <a:pos x="0" y="12"/>
                </a:cxn>
                <a:cxn ang="0">
                  <a:pos x="0" y="22"/>
                </a:cxn>
                <a:cxn ang="0">
                  <a:pos x="23" y="18"/>
                </a:cxn>
                <a:cxn ang="0">
                  <a:pos x="23" y="8"/>
                </a:cxn>
                <a:cxn ang="0">
                  <a:pos x="23" y="0"/>
                </a:cxn>
                <a:cxn ang="0">
                  <a:pos x="0" y="3"/>
                </a:cxn>
                <a:cxn ang="0">
                  <a:pos x="0" y="12"/>
                </a:cxn>
              </a:cxnLst>
              <a:rect l="0" t="0" r="r" b="b"/>
              <a:pathLst>
                <a:path w="23" h="22">
                  <a:moveTo>
                    <a:pt x="0" y="12"/>
                  </a:moveTo>
                  <a:cubicBezTo>
                    <a:pt x="0" y="15"/>
                    <a:pt x="0" y="18"/>
                    <a:pt x="0" y="22"/>
                  </a:cubicBezTo>
                  <a:cubicBezTo>
                    <a:pt x="8" y="21"/>
                    <a:pt x="16" y="19"/>
                    <a:pt x="23" y="18"/>
                  </a:cubicBezTo>
                  <a:cubicBezTo>
                    <a:pt x="23" y="15"/>
                    <a:pt x="23" y="12"/>
                    <a:pt x="23" y="8"/>
                  </a:cubicBezTo>
                  <a:cubicBezTo>
                    <a:pt x="23" y="6"/>
                    <a:pt x="23" y="3"/>
                    <a:pt x="23" y="0"/>
                  </a:cubicBezTo>
                  <a:cubicBezTo>
                    <a:pt x="16" y="2"/>
                    <a:pt x="8" y="3"/>
                    <a:pt x="0" y="3"/>
                  </a:cubicBezTo>
                  <a:cubicBezTo>
                    <a:pt x="0" y="6"/>
                    <a:pt x="0" y="9"/>
                    <a:pt x="0"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95" name="Freeform 353">
              <a:extLst>
                <a:ext uri="{FF2B5EF4-FFF2-40B4-BE49-F238E27FC236}">
                  <a16:creationId xmlns:a16="http://schemas.microsoft.com/office/drawing/2014/main" id="{6C917565-15DF-4312-8E9F-182F6AD24005}"/>
                </a:ext>
              </a:extLst>
            </p:cNvPr>
            <p:cNvSpPr>
              <a:spLocks/>
            </p:cNvSpPr>
            <p:nvPr/>
          </p:nvSpPr>
          <p:spPr bwMode="auto">
            <a:xfrm>
              <a:off x="6005513" y="6454776"/>
              <a:ext cx="47625" cy="41275"/>
            </a:xfrm>
            <a:custGeom>
              <a:avLst/>
              <a:gdLst/>
              <a:ahLst/>
              <a:cxnLst>
                <a:cxn ang="0">
                  <a:pos x="0" y="2"/>
                </a:cxn>
                <a:cxn ang="0">
                  <a:pos x="1" y="21"/>
                </a:cxn>
                <a:cxn ang="0">
                  <a:pos x="24" y="18"/>
                </a:cxn>
                <a:cxn ang="0">
                  <a:pos x="23" y="0"/>
                </a:cxn>
                <a:cxn ang="0">
                  <a:pos x="0" y="2"/>
                </a:cxn>
              </a:cxnLst>
              <a:rect l="0" t="0" r="r" b="b"/>
              <a:pathLst>
                <a:path w="24" h="21">
                  <a:moveTo>
                    <a:pt x="0" y="2"/>
                  </a:moveTo>
                  <a:cubicBezTo>
                    <a:pt x="1" y="9"/>
                    <a:pt x="1" y="15"/>
                    <a:pt x="1" y="21"/>
                  </a:cubicBezTo>
                  <a:cubicBezTo>
                    <a:pt x="9" y="20"/>
                    <a:pt x="17" y="19"/>
                    <a:pt x="24" y="18"/>
                  </a:cubicBezTo>
                  <a:cubicBezTo>
                    <a:pt x="24" y="12"/>
                    <a:pt x="23" y="6"/>
                    <a:pt x="23" y="0"/>
                  </a:cubicBezTo>
                  <a:cubicBezTo>
                    <a:pt x="16" y="1"/>
                    <a:pt x="8" y="2"/>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96" name="Freeform 354">
              <a:extLst>
                <a:ext uri="{FF2B5EF4-FFF2-40B4-BE49-F238E27FC236}">
                  <a16:creationId xmlns:a16="http://schemas.microsoft.com/office/drawing/2014/main" id="{6B082175-FA8E-4AB6-9FA8-62584D8AFCBF}"/>
                </a:ext>
              </a:extLst>
            </p:cNvPr>
            <p:cNvSpPr>
              <a:spLocks/>
            </p:cNvSpPr>
            <p:nvPr/>
          </p:nvSpPr>
          <p:spPr bwMode="auto">
            <a:xfrm>
              <a:off x="5800726" y="6327776"/>
              <a:ext cx="123825" cy="52388"/>
            </a:xfrm>
            <a:custGeom>
              <a:avLst/>
              <a:gdLst/>
              <a:ahLst/>
              <a:cxnLst>
                <a:cxn ang="0">
                  <a:pos x="4" y="0"/>
                </a:cxn>
                <a:cxn ang="0">
                  <a:pos x="0" y="23"/>
                </a:cxn>
                <a:cxn ang="0">
                  <a:pos x="63" y="27"/>
                </a:cxn>
                <a:cxn ang="0">
                  <a:pos x="59" y="2"/>
                </a:cxn>
                <a:cxn ang="0">
                  <a:pos x="51" y="2"/>
                </a:cxn>
                <a:cxn ang="0">
                  <a:pos x="4" y="0"/>
                </a:cxn>
              </a:cxnLst>
              <a:rect l="0" t="0" r="r" b="b"/>
              <a:pathLst>
                <a:path w="63" h="27">
                  <a:moveTo>
                    <a:pt x="4" y="0"/>
                  </a:moveTo>
                  <a:cubicBezTo>
                    <a:pt x="3" y="7"/>
                    <a:pt x="2" y="15"/>
                    <a:pt x="0" y="23"/>
                  </a:cubicBezTo>
                  <a:cubicBezTo>
                    <a:pt x="19" y="25"/>
                    <a:pt x="41" y="27"/>
                    <a:pt x="63" y="27"/>
                  </a:cubicBezTo>
                  <a:cubicBezTo>
                    <a:pt x="62" y="18"/>
                    <a:pt x="60" y="10"/>
                    <a:pt x="59" y="2"/>
                  </a:cubicBezTo>
                  <a:cubicBezTo>
                    <a:pt x="56" y="2"/>
                    <a:pt x="53" y="2"/>
                    <a:pt x="51" y="2"/>
                  </a:cubicBezTo>
                  <a:cubicBezTo>
                    <a:pt x="35" y="2"/>
                    <a:pt x="19" y="1"/>
                    <a:pt x="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97" name="Freeform 355">
              <a:extLst>
                <a:ext uri="{FF2B5EF4-FFF2-40B4-BE49-F238E27FC236}">
                  <a16:creationId xmlns:a16="http://schemas.microsoft.com/office/drawing/2014/main" id="{F43EB1F5-B108-473B-8805-C829F065EA66}"/>
                </a:ext>
              </a:extLst>
            </p:cNvPr>
            <p:cNvSpPr>
              <a:spLocks/>
            </p:cNvSpPr>
            <p:nvPr/>
          </p:nvSpPr>
          <p:spPr bwMode="auto">
            <a:xfrm>
              <a:off x="5926138" y="6702426"/>
              <a:ext cx="52388" cy="41275"/>
            </a:xfrm>
            <a:custGeom>
              <a:avLst/>
              <a:gdLst/>
              <a:ahLst/>
              <a:cxnLst>
                <a:cxn ang="0">
                  <a:pos x="25" y="8"/>
                </a:cxn>
                <a:cxn ang="0">
                  <a:pos x="27" y="0"/>
                </a:cxn>
                <a:cxn ang="0">
                  <a:pos x="4" y="1"/>
                </a:cxn>
                <a:cxn ang="0">
                  <a:pos x="0" y="21"/>
                </a:cxn>
                <a:cxn ang="0">
                  <a:pos x="21" y="20"/>
                </a:cxn>
                <a:cxn ang="0">
                  <a:pos x="25" y="8"/>
                </a:cxn>
              </a:cxnLst>
              <a:rect l="0" t="0" r="r" b="b"/>
              <a:pathLst>
                <a:path w="27" h="21">
                  <a:moveTo>
                    <a:pt x="25" y="8"/>
                  </a:moveTo>
                  <a:cubicBezTo>
                    <a:pt x="26" y="6"/>
                    <a:pt x="27" y="3"/>
                    <a:pt x="27" y="0"/>
                  </a:cubicBezTo>
                  <a:cubicBezTo>
                    <a:pt x="19" y="1"/>
                    <a:pt x="12" y="1"/>
                    <a:pt x="4" y="1"/>
                  </a:cubicBezTo>
                  <a:cubicBezTo>
                    <a:pt x="3" y="8"/>
                    <a:pt x="1" y="15"/>
                    <a:pt x="0" y="21"/>
                  </a:cubicBezTo>
                  <a:cubicBezTo>
                    <a:pt x="7" y="21"/>
                    <a:pt x="14" y="20"/>
                    <a:pt x="21" y="20"/>
                  </a:cubicBezTo>
                  <a:cubicBezTo>
                    <a:pt x="22" y="15"/>
                    <a:pt x="24" y="11"/>
                    <a:pt x="25"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98" name="Freeform 356">
              <a:extLst>
                <a:ext uri="{FF2B5EF4-FFF2-40B4-BE49-F238E27FC236}">
                  <a16:creationId xmlns:a16="http://schemas.microsoft.com/office/drawing/2014/main" id="{6936A425-A27F-4421-BF85-41A8C43C407D}"/>
                </a:ext>
              </a:extLst>
            </p:cNvPr>
            <p:cNvSpPr>
              <a:spLocks/>
            </p:cNvSpPr>
            <p:nvPr/>
          </p:nvSpPr>
          <p:spPr bwMode="auto">
            <a:xfrm>
              <a:off x="5805488" y="6702426"/>
              <a:ext cx="111125" cy="42863"/>
            </a:xfrm>
            <a:custGeom>
              <a:avLst/>
              <a:gdLst/>
              <a:ahLst/>
              <a:cxnLst>
                <a:cxn ang="0">
                  <a:pos x="51" y="22"/>
                </a:cxn>
                <a:cxn ang="0">
                  <a:pos x="56" y="2"/>
                </a:cxn>
                <a:cxn ang="0">
                  <a:pos x="48" y="2"/>
                </a:cxn>
                <a:cxn ang="0">
                  <a:pos x="0" y="0"/>
                </a:cxn>
                <a:cxn ang="0">
                  <a:pos x="5" y="21"/>
                </a:cxn>
                <a:cxn ang="0">
                  <a:pos x="33" y="22"/>
                </a:cxn>
                <a:cxn ang="0">
                  <a:pos x="51" y="22"/>
                </a:cxn>
              </a:cxnLst>
              <a:rect l="0" t="0" r="r" b="b"/>
              <a:pathLst>
                <a:path w="56" h="22">
                  <a:moveTo>
                    <a:pt x="51" y="22"/>
                  </a:moveTo>
                  <a:cubicBezTo>
                    <a:pt x="53" y="15"/>
                    <a:pt x="54" y="9"/>
                    <a:pt x="56" y="2"/>
                  </a:cubicBezTo>
                  <a:cubicBezTo>
                    <a:pt x="53" y="2"/>
                    <a:pt x="50" y="2"/>
                    <a:pt x="48" y="2"/>
                  </a:cubicBezTo>
                  <a:cubicBezTo>
                    <a:pt x="31" y="2"/>
                    <a:pt x="15" y="1"/>
                    <a:pt x="0" y="0"/>
                  </a:cubicBezTo>
                  <a:cubicBezTo>
                    <a:pt x="1" y="7"/>
                    <a:pt x="3" y="14"/>
                    <a:pt x="5" y="21"/>
                  </a:cubicBezTo>
                  <a:cubicBezTo>
                    <a:pt x="14" y="22"/>
                    <a:pt x="23" y="22"/>
                    <a:pt x="33" y="22"/>
                  </a:cubicBezTo>
                  <a:cubicBezTo>
                    <a:pt x="39" y="22"/>
                    <a:pt x="45" y="22"/>
                    <a:pt x="51" y="2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99" name="Freeform 357">
              <a:extLst>
                <a:ext uri="{FF2B5EF4-FFF2-40B4-BE49-F238E27FC236}">
                  <a16:creationId xmlns:a16="http://schemas.microsoft.com/office/drawing/2014/main" id="{34CF6807-5241-462F-9DAC-417A57E6E311}"/>
                </a:ext>
              </a:extLst>
            </p:cNvPr>
            <p:cNvSpPr>
              <a:spLocks/>
            </p:cNvSpPr>
            <p:nvPr/>
          </p:nvSpPr>
          <p:spPr bwMode="auto">
            <a:xfrm>
              <a:off x="6000751" y="6391276"/>
              <a:ext cx="49213" cy="52388"/>
            </a:xfrm>
            <a:custGeom>
              <a:avLst/>
              <a:gdLst/>
              <a:ahLst/>
              <a:cxnLst>
                <a:cxn ang="0">
                  <a:pos x="0" y="2"/>
                </a:cxn>
                <a:cxn ang="0">
                  <a:pos x="3" y="27"/>
                </a:cxn>
                <a:cxn ang="0">
                  <a:pos x="25" y="25"/>
                </a:cxn>
                <a:cxn ang="0">
                  <a:pos x="23" y="0"/>
                </a:cxn>
                <a:cxn ang="0">
                  <a:pos x="0" y="2"/>
                </a:cxn>
              </a:cxnLst>
              <a:rect l="0" t="0" r="r" b="b"/>
              <a:pathLst>
                <a:path w="25" h="27">
                  <a:moveTo>
                    <a:pt x="0" y="2"/>
                  </a:moveTo>
                  <a:cubicBezTo>
                    <a:pt x="1" y="10"/>
                    <a:pt x="2" y="19"/>
                    <a:pt x="3" y="27"/>
                  </a:cubicBezTo>
                  <a:cubicBezTo>
                    <a:pt x="11" y="27"/>
                    <a:pt x="18" y="26"/>
                    <a:pt x="25" y="25"/>
                  </a:cubicBezTo>
                  <a:cubicBezTo>
                    <a:pt x="25" y="16"/>
                    <a:pt x="24" y="8"/>
                    <a:pt x="23" y="0"/>
                  </a:cubicBezTo>
                  <a:cubicBezTo>
                    <a:pt x="15" y="1"/>
                    <a:pt x="8" y="2"/>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grpSp>
      <p:grpSp>
        <p:nvGrpSpPr>
          <p:cNvPr id="200" name="Group 199">
            <a:extLst>
              <a:ext uri="{FF2B5EF4-FFF2-40B4-BE49-F238E27FC236}">
                <a16:creationId xmlns:a16="http://schemas.microsoft.com/office/drawing/2014/main" id="{3AD190C0-2990-45AE-8C0A-94134CDEC80B}"/>
              </a:ext>
            </a:extLst>
          </p:cNvPr>
          <p:cNvGrpSpPr/>
          <p:nvPr/>
        </p:nvGrpSpPr>
        <p:grpSpPr>
          <a:xfrm>
            <a:off x="8596805" y="6786073"/>
            <a:ext cx="257732" cy="303881"/>
            <a:chOff x="6448425" y="4257676"/>
            <a:chExt cx="576263" cy="679450"/>
          </a:xfrm>
          <a:solidFill>
            <a:srgbClr val="0091DA"/>
          </a:solidFill>
        </p:grpSpPr>
        <p:sp>
          <p:nvSpPr>
            <p:cNvPr id="201" name="Oval 226">
              <a:extLst>
                <a:ext uri="{FF2B5EF4-FFF2-40B4-BE49-F238E27FC236}">
                  <a16:creationId xmlns:a16="http://schemas.microsoft.com/office/drawing/2014/main" id="{1FC4DCFC-0656-4F65-9FF3-8BCB1A1CCF02}"/>
                </a:ext>
              </a:extLst>
            </p:cNvPr>
            <p:cNvSpPr>
              <a:spLocks noChangeArrowheads="1"/>
            </p:cNvSpPr>
            <p:nvPr/>
          </p:nvSpPr>
          <p:spPr bwMode="auto">
            <a:xfrm>
              <a:off x="6772275" y="4386263"/>
              <a:ext cx="176213" cy="1778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202" name="Freeform 227">
              <a:extLst>
                <a:ext uri="{FF2B5EF4-FFF2-40B4-BE49-F238E27FC236}">
                  <a16:creationId xmlns:a16="http://schemas.microsoft.com/office/drawing/2014/main" id="{1DE29581-D3B3-4CBE-99B9-8D1C1BF6D716}"/>
                </a:ext>
              </a:extLst>
            </p:cNvPr>
            <p:cNvSpPr>
              <a:spLocks/>
            </p:cNvSpPr>
            <p:nvPr/>
          </p:nvSpPr>
          <p:spPr bwMode="auto">
            <a:xfrm>
              <a:off x="6448425" y="4257676"/>
              <a:ext cx="576263" cy="679450"/>
            </a:xfrm>
            <a:custGeom>
              <a:avLst/>
              <a:gdLst/>
              <a:ahLst/>
              <a:cxnLst>
                <a:cxn ang="0">
                  <a:pos x="192" y="47"/>
                </a:cxn>
                <a:cxn ang="0">
                  <a:pos x="141" y="108"/>
                </a:cxn>
                <a:cxn ang="0">
                  <a:pos x="166" y="158"/>
                </a:cxn>
                <a:cxn ang="0">
                  <a:pos x="96" y="187"/>
                </a:cxn>
                <a:cxn ang="0">
                  <a:pos x="91" y="199"/>
                </a:cxn>
                <a:cxn ang="0">
                  <a:pos x="104" y="205"/>
                </a:cxn>
                <a:cxn ang="0">
                  <a:pos x="186" y="171"/>
                </a:cxn>
                <a:cxn ang="0">
                  <a:pos x="189" y="169"/>
                </a:cxn>
                <a:cxn ang="0">
                  <a:pos x="203" y="171"/>
                </a:cxn>
                <a:cxn ang="0">
                  <a:pos x="266" y="108"/>
                </a:cxn>
                <a:cxn ang="0">
                  <a:pos x="214" y="47"/>
                </a:cxn>
                <a:cxn ang="0">
                  <a:pos x="214" y="16"/>
                </a:cxn>
                <a:cxn ang="0">
                  <a:pos x="273" y="159"/>
                </a:cxn>
                <a:cxn ang="0">
                  <a:pos x="247" y="253"/>
                </a:cxn>
                <a:cxn ang="0">
                  <a:pos x="256" y="306"/>
                </a:cxn>
                <a:cxn ang="0">
                  <a:pos x="153" y="336"/>
                </a:cxn>
                <a:cxn ang="0">
                  <a:pos x="153" y="271"/>
                </a:cxn>
                <a:cxn ang="0">
                  <a:pos x="127" y="279"/>
                </a:cxn>
                <a:cxn ang="0">
                  <a:pos x="79" y="251"/>
                </a:cxn>
                <a:cxn ang="0">
                  <a:pos x="53" y="208"/>
                </a:cxn>
                <a:cxn ang="0">
                  <a:pos x="26" y="208"/>
                </a:cxn>
                <a:cxn ang="0">
                  <a:pos x="7" y="196"/>
                </a:cxn>
                <a:cxn ang="0">
                  <a:pos x="42" y="144"/>
                </a:cxn>
                <a:cxn ang="0">
                  <a:pos x="42" y="119"/>
                </a:cxn>
                <a:cxn ang="0">
                  <a:pos x="178" y="6"/>
                </a:cxn>
                <a:cxn ang="0">
                  <a:pos x="192" y="9"/>
                </a:cxn>
                <a:cxn ang="0">
                  <a:pos x="192" y="47"/>
                </a:cxn>
              </a:cxnLst>
              <a:rect l="0" t="0" r="r" b="b"/>
              <a:pathLst>
                <a:path w="285" h="336">
                  <a:moveTo>
                    <a:pt x="192" y="47"/>
                  </a:moveTo>
                  <a:cubicBezTo>
                    <a:pt x="163" y="52"/>
                    <a:pt x="141" y="78"/>
                    <a:pt x="141" y="108"/>
                  </a:cubicBezTo>
                  <a:cubicBezTo>
                    <a:pt x="141" y="129"/>
                    <a:pt x="151" y="147"/>
                    <a:pt x="166" y="158"/>
                  </a:cubicBezTo>
                  <a:cubicBezTo>
                    <a:pt x="96" y="187"/>
                    <a:pt x="96" y="187"/>
                    <a:pt x="96" y="187"/>
                  </a:cubicBezTo>
                  <a:cubicBezTo>
                    <a:pt x="91" y="189"/>
                    <a:pt x="89" y="194"/>
                    <a:pt x="91" y="199"/>
                  </a:cubicBezTo>
                  <a:cubicBezTo>
                    <a:pt x="93" y="204"/>
                    <a:pt x="99" y="207"/>
                    <a:pt x="104" y="205"/>
                  </a:cubicBezTo>
                  <a:cubicBezTo>
                    <a:pt x="186" y="171"/>
                    <a:pt x="186" y="171"/>
                    <a:pt x="186" y="171"/>
                  </a:cubicBezTo>
                  <a:cubicBezTo>
                    <a:pt x="187" y="170"/>
                    <a:pt x="188" y="170"/>
                    <a:pt x="189" y="169"/>
                  </a:cubicBezTo>
                  <a:cubicBezTo>
                    <a:pt x="194" y="170"/>
                    <a:pt x="198" y="171"/>
                    <a:pt x="203" y="171"/>
                  </a:cubicBezTo>
                  <a:cubicBezTo>
                    <a:pt x="238" y="171"/>
                    <a:pt x="266" y="143"/>
                    <a:pt x="266" y="108"/>
                  </a:cubicBezTo>
                  <a:cubicBezTo>
                    <a:pt x="266" y="78"/>
                    <a:pt x="243" y="52"/>
                    <a:pt x="214" y="47"/>
                  </a:cubicBezTo>
                  <a:cubicBezTo>
                    <a:pt x="214" y="16"/>
                    <a:pt x="214" y="16"/>
                    <a:pt x="214" y="16"/>
                  </a:cubicBezTo>
                  <a:cubicBezTo>
                    <a:pt x="265" y="39"/>
                    <a:pt x="285" y="99"/>
                    <a:pt x="273" y="159"/>
                  </a:cubicBezTo>
                  <a:cubicBezTo>
                    <a:pt x="247" y="253"/>
                    <a:pt x="247" y="253"/>
                    <a:pt x="247" y="253"/>
                  </a:cubicBezTo>
                  <a:cubicBezTo>
                    <a:pt x="256" y="306"/>
                    <a:pt x="256" y="306"/>
                    <a:pt x="256" y="306"/>
                  </a:cubicBezTo>
                  <a:cubicBezTo>
                    <a:pt x="153" y="336"/>
                    <a:pt x="153" y="336"/>
                    <a:pt x="153" y="336"/>
                  </a:cubicBezTo>
                  <a:cubicBezTo>
                    <a:pt x="153" y="271"/>
                    <a:pt x="153" y="271"/>
                    <a:pt x="153" y="271"/>
                  </a:cubicBezTo>
                  <a:cubicBezTo>
                    <a:pt x="127" y="279"/>
                    <a:pt x="127" y="279"/>
                    <a:pt x="127" y="279"/>
                  </a:cubicBezTo>
                  <a:cubicBezTo>
                    <a:pt x="83" y="279"/>
                    <a:pt x="79" y="251"/>
                    <a:pt x="79" y="251"/>
                  </a:cubicBezTo>
                  <a:cubicBezTo>
                    <a:pt x="53" y="208"/>
                    <a:pt x="53" y="208"/>
                    <a:pt x="53" y="208"/>
                  </a:cubicBezTo>
                  <a:cubicBezTo>
                    <a:pt x="53" y="208"/>
                    <a:pt x="53" y="208"/>
                    <a:pt x="26" y="208"/>
                  </a:cubicBezTo>
                  <a:cubicBezTo>
                    <a:pt x="0" y="208"/>
                    <a:pt x="7" y="196"/>
                    <a:pt x="7" y="196"/>
                  </a:cubicBezTo>
                  <a:cubicBezTo>
                    <a:pt x="42" y="144"/>
                    <a:pt x="42" y="144"/>
                    <a:pt x="42" y="144"/>
                  </a:cubicBezTo>
                  <a:cubicBezTo>
                    <a:pt x="42" y="144"/>
                    <a:pt x="42" y="119"/>
                    <a:pt x="42" y="119"/>
                  </a:cubicBezTo>
                  <a:cubicBezTo>
                    <a:pt x="42" y="46"/>
                    <a:pt x="111" y="0"/>
                    <a:pt x="178" y="6"/>
                  </a:cubicBezTo>
                  <a:cubicBezTo>
                    <a:pt x="183" y="7"/>
                    <a:pt x="188" y="7"/>
                    <a:pt x="192" y="9"/>
                  </a:cubicBezTo>
                  <a:lnTo>
                    <a:pt x="192" y="4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grpSp>
      <p:grpSp>
        <p:nvGrpSpPr>
          <p:cNvPr id="206" name="Group 205">
            <a:extLst>
              <a:ext uri="{FF2B5EF4-FFF2-40B4-BE49-F238E27FC236}">
                <a16:creationId xmlns:a16="http://schemas.microsoft.com/office/drawing/2014/main" id="{0E367F42-5BA0-47F2-86A3-C272A8571BAD}"/>
              </a:ext>
            </a:extLst>
          </p:cNvPr>
          <p:cNvGrpSpPr/>
          <p:nvPr/>
        </p:nvGrpSpPr>
        <p:grpSpPr>
          <a:xfrm>
            <a:off x="1370243" y="2200773"/>
            <a:ext cx="908799" cy="721246"/>
            <a:chOff x="3589516" y="1713783"/>
            <a:chExt cx="446902" cy="354672"/>
          </a:xfrm>
          <a:solidFill>
            <a:schemeClr val="bg1"/>
          </a:solidFill>
        </p:grpSpPr>
        <p:sp>
          <p:nvSpPr>
            <p:cNvPr id="207" name="Freeform 1347">
              <a:extLst>
                <a:ext uri="{FF2B5EF4-FFF2-40B4-BE49-F238E27FC236}">
                  <a16:creationId xmlns:a16="http://schemas.microsoft.com/office/drawing/2014/main" id="{53891F5C-2976-4FBD-BDD3-397E6F7D9E40}"/>
                </a:ext>
              </a:extLst>
            </p:cNvPr>
            <p:cNvSpPr>
              <a:spLocks noEditPoints="1"/>
            </p:cNvSpPr>
            <p:nvPr/>
          </p:nvSpPr>
          <p:spPr bwMode="auto">
            <a:xfrm>
              <a:off x="3589516" y="1713783"/>
              <a:ext cx="354672" cy="354672"/>
            </a:xfrm>
            <a:custGeom>
              <a:avLst/>
              <a:gdLst>
                <a:gd name="T0" fmla="*/ 117 w 200"/>
                <a:gd name="T1" fmla="*/ 171 h 200"/>
                <a:gd name="T2" fmla="*/ 104 w 200"/>
                <a:gd name="T3" fmla="*/ 179 h 200"/>
                <a:gd name="T4" fmla="*/ 104 w 200"/>
                <a:gd name="T5" fmla="*/ 132 h 200"/>
                <a:gd name="T6" fmla="*/ 113 w 200"/>
                <a:gd name="T7" fmla="*/ 132 h 200"/>
                <a:gd name="T8" fmla="*/ 121 w 200"/>
                <a:gd name="T9" fmla="*/ 124 h 200"/>
                <a:gd name="T10" fmla="*/ 104 w 200"/>
                <a:gd name="T11" fmla="*/ 124 h 200"/>
                <a:gd name="T12" fmla="*/ 104 w 200"/>
                <a:gd name="T13" fmla="*/ 76 h 200"/>
                <a:gd name="T14" fmla="*/ 136 w 200"/>
                <a:gd name="T15" fmla="*/ 76 h 200"/>
                <a:gd name="T16" fmla="*/ 138 w 200"/>
                <a:gd name="T17" fmla="*/ 100 h 200"/>
                <a:gd name="T18" fmla="*/ 138 w 200"/>
                <a:gd name="T19" fmla="*/ 108 h 200"/>
                <a:gd name="T20" fmla="*/ 141 w 200"/>
                <a:gd name="T21" fmla="*/ 104 h 200"/>
                <a:gd name="T22" fmla="*/ 146 w 200"/>
                <a:gd name="T23" fmla="*/ 100 h 200"/>
                <a:gd name="T24" fmla="*/ 146 w 200"/>
                <a:gd name="T25" fmla="*/ 100 h 200"/>
                <a:gd name="T26" fmla="*/ 145 w 200"/>
                <a:gd name="T27" fmla="*/ 76 h 200"/>
                <a:gd name="T28" fmla="*/ 176 w 200"/>
                <a:gd name="T29" fmla="*/ 76 h 200"/>
                <a:gd name="T30" fmla="*/ 179 w 200"/>
                <a:gd name="T31" fmla="*/ 88 h 200"/>
                <a:gd name="T32" fmla="*/ 184 w 200"/>
                <a:gd name="T33" fmla="*/ 88 h 200"/>
                <a:gd name="T34" fmla="*/ 200 w 200"/>
                <a:gd name="T35" fmla="*/ 90 h 200"/>
                <a:gd name="T36" fmla="*/ 100 w 200"/>
                <a:gd name="T37" fmla="*/ 0 h 200"/>
                <a:gd name="T38" fmla="*/ 0 w 200"/>
                <a:gd name="T39" fmla="*/ 100 h 200"/>
                <a:gd name="T40" fmla="*/ 100 w 200"/>
                <a:gd name="T41" fmla="*/ 200 h 200"/>
                <a:gd name="T42" fmla="*/ 139 w 200"/>
                <a:gd name="T43" fmla="*/ 192 h 200"/>
                <a:gd name="T44" fmla="*/ 117 w 200"/>
                <a:gd name="T45" fmla="*/ 171 h 200"/>
                <a:gd name="T46" fmla="*/ 173 w 200"/>
                <a:gd name="T47" fmla="*/ 68 h 200"/>
                <a:gd name="T48" fmla="*/ 143 w 200"/>
                <a:gd name="T49" fmla="*/ 68 h 200"/>
                <a:gd name="T50" fmla="*/ 123 w 200"/>
                <a:gd name="T51" fmla="*/ 23 h 200"/>
                <a:gd name="T52" fmla="*/ 173 w 200"/>
                <a:gd name="T53" fmla="*/ 68 h 200"/>
                <a:gd name="T54" fmla="*/ 104 w 200"/>
                <a:gd name="T55" fmla="*/ 20 h 200"/>
                <a:gd name="T56" fmla="*/ 135 w 200"/>
                <a:gd name="T57" fmla="*/ 68 h 200"/>
                <a:gd name="T58" fmla="*/ 104 w 200"/>
                <a:gd name="T59" fmla="*/ 68 h 200"/>
                <a:gd name="T60" fmla="*/ 104 w 200"/>
                <a:gd name="T61" fmla="*/ 20 h 200"/>
                <a:gd name="T62" fmla="*/ 77 w 200"/>
                <a:gd name="T63" fmla="*/ 23 h 200"/>
                <a:gd name="T64" fmla="*/ 57 w 200"/>
                <a:gd name="T65" fmla="*/ 68 h 200"/>
                <a:gd name="T66" fmla="*/ 27 w 200"/>
                <a:gd name="T67" fmla="*/ 68 h 200"/>
                <a:gd name="T68" fmla="*/ 77 w 200"/>
                <a:gd name="T69" fmla="*/ 23 h 200"/>
                <a:gd name="T70" fmla="*/ 20 w 200"/>
                <a:gd name="T71" fmla="*/ 100 h 200"/>
                <a:gd name="T72" fmla="*/ 24 w 200"/>
                <a:gd name="T73" fmla="*/ 76 h 200"/>
                <a:gd name="T74" fmla="*/ 56 w 200"/>
                <a:gd name="T75" fmla="*/ 76 h 200"/>
                <a:gd name="T76" fmla="*/ 54 w 200"/>
                <a:gd name="T77" fmla="*/ 100 h 200"/>
                <a:gd name="T78" fmla="*/ 56 w 200"/>
                <a:gd name="T79" fmla="*/ 124 h 200"/>
                <a:gd name="T80" fmla="*/ 24 w 200"/>
                <a:gd name="T81" fmla="*/ 124 h 200"/>
                <a:gd name="T82" fmla="*/ 20 w 200"/>
                <a:gd name="T83" fmla="*/ 100 h 200"/>
                <a:gd name="T84" fmla="*/ 27 w 200"/>
                <a:gd name="T85" fmla="*/ 132 h 200"/>
                <a:gd name="T86" fmla="*/ 57 w 200"/>
                <a:gd name="T87" fmla="*/ 132 h 200"/>
                <a:gd name="T88" fmla="*/ 77 w 200"/>
                <a:gd name="T89" fmla="*/ 176 h 200"/>
                <a:gd name="T90" fmla="*/ 27 w 200"/>
                <a:gd name="T91" fmla="*/ 132 h 200"/>
                <a:gd name="T92" fmla="*/ 96 w 200"/>
                <a:gd name="T93" fmla="*/ 179 h 200"/>
                <a:gd name="T94" fmla="*/ 65 w 200"/>
                <a:gd name="T95" fmla="*/ 132 h 200"/>
                <a:gd name="T96" fmla="*/ 96 w 200"/>
                <a:gd name="T97" fmla="*/ 132 h 200"/>
                <a:gd name="T98" fmla="*/ 96 w 200"/>
                <a:gd name="T99" fmla="*/ 179 h 200"/>
                <a:gd name="T100" fmla="*/ 96 w 200"/>
                <a:gd name="T101" fmla="*/ 124 h 200"/>
                <a:gd name="T102" fmla="*/ 64 w 200"/>
                <a:gd name="T103" fmla="*/ 124 h 200"/>
                <a:gd name="T104" fmla="*/ 62 w 200"/>
                <a:gd name="T105" fmla="*/ 100 h 200"/>
                <a:gd name="T106" fmla="*/ 64 w 200"/>
                <a:gd name="T107" fmla="*/ 76 h 200"/>
                <a:gd name="T108" fmla="*/ 96 w 200"/>
                <a:gd name="T109" fmla="*/ 76 h 200"/>
                <a:gd name="T110" fmla="*/ 96 w 200"/>
                <a:gd name="T111" fmla="*/ 124 h 200"/>
                <a:gd name="T112" fmla="*/ 96 w 200"/>
                <a:gd name="T113" fmla="*/ 68 h 200"/>
                <a:gd name="T114" fmla="*/ 65 w 200"/>
                <a:gd name="T115" fmla="*/ 68 h 200"/>
                <a:gd name="T116" fmla="*/ 96 w 200"/>
                <a:gd name="T117" fmla="*/ 20 h 200"/>
                <a:gd name="T118" fmla="*/ 96 w 200"/>
                <a:gd name="T119" fmla="*/ 6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 h="200">
                  <a:moveTo>
                    <a:pt x="117" y="171"/>
                  </a:moveTo>
                  <a:cubicBezTo>
                    <a:pt x="113" y="175"/>
                    <a:pt x="109" y="178"/>
                    <a:pt x="104" y="179"/>
                  </a:cubicBezTo>
                  <a:cubicBezTo>
                    <a:pt x="104" y="132"/>
                    <a:pt x="104" y="132"/>
                    <a:pt x="104" y="132"/>
                  </a:cubicBezTo>
                  <a:cubicBezTo>
                    <a:pt x="113" y="132"/>
                    <a:pt x="113" y="132"/>
                    <a:pt x="113" y="132"/>
                  </a:cubicBezTo>
                  <a:cubicBezTo>
                    <a:pt x="121" y="124"/>
                    <a:pt x="121" y="124"/>
                    <a:pt x="121" y="124"/>
                  </a:cubicBezTo>
                  <a:cubicBezTo>
                    <a:pt x="104" y="124"/>
                    <a:pt x="104" y="124"/>
                    <a:pt x="104" y="124"/>
                  </a:cubicBezTo>
                  <a:cubicBezTo>
                    <a:pt x="104" y="76"/>
                    <a:pt x="104" y="76"/>
                    <a:pt x="104" y="76"/>
                  </a:cubicBezTo>
                  <a:cubicBezTo>
                    <a:pt x="136" y="76"/>
                    <a:pt x="136" y="76"/>
                    <a:pt x="136" y="76"/>
                  </a:cubicBezTo>
                  <a:cubicBezTo>
                    <a:pt x="138" y="83"/>
                    <a:pt x="138" y="91"/>
                    <a:pt x="138" y="100"/>
                  </a:cubicBezTo>
                  <a:cubicBezTo>
                    <a:pt x="138" y="102"/>
                    <a:pt x="138" y="105"/>
                    <a:pt x="138" y="108"/>
                  </a:cubicBezTo>
                  <a:cubicBezTo>
                    <a:pt x="141" y="104"/>
                    <a:pt x="141" y="104"/>
                    <a:pt x="141" y="104"/>
                  </a:cubicBezTo>
                  <a:cubicBezTo>
                    <a:pt x="143" y="103"/>
                    <a:pt x="145" y="102"/>
                    <a:pt x="146" y="100"/>
                  </a:cubicBezTo>
                  <a:cubicBezTo>
                    <a:pt x="146" y="100"/>
                    <a:pt x="146" y="100"/>
                    <a:pt x="146" y="100"/>
                  </a:cubicBezTo>
                  <a:cubicBezTo>
                    <a:pt x="146" y="91"/>
                    <a:pt x="146" y="83"/>
                    <a:pt x="145" y="76"/>
                  </a:cubicBezTo>
                  <a:cubicBezTo>
                    <a:pt x="176" y="76"/>
                    <a:pt x="176" y="76"/>
                    <a:pt x="176" y="76"/>
                  </a:cubicBezTo>
                  <a:cubicBezTo>
                    <a:pt x="178" y="80"/>
                    <a:pt x="179" y="84"/>
                    <a:pt x="179" y="88"/>
                  </a:cubicBezTo>
                  <a:cubicBezTo>
                    <a:pt x="181" y="88"/>
                    <a:pt x="182" y="88"/>
                    <a:pt x="184" y="88"/>
                  </a:cubicBezTo>
                  <a:cubicBezTo>
                    <a:pt x="189" y="88"/>
                    <a:pt x="195" y="88"/>
                    <a:pt x="200" y="90"/>
                  </a:cubicBezTo>
                  <a:cubicBezTo>
                    <a:pt x="195" y="39"/>
                    <a:pt x="152" y="0"/>
                    <a:pt x="100" y="0"/>
                  </a:cubicBezTo>
                  <a:cubicBezTo>
                    <a:pt x="45" y="0"/>
                    <a:pt x="0" y="44"/>
                    <a:pt x="0" y="100"/>
                  </a:cubicBezTo>
                  <a:cubicBezTo>
                    <a:pt x="0" y="155"/>
                    <a:pt x="45" y="200"/>
                    <a:pt x="100" y="200"/>
                  </a:cubicBezTo>
                  <a:cubicBezTo>
                    <a:pt x="114" y="200"/>
                    <a:pt x="127" y="197"/>
                    <a:pt x="139" y="192"/>
                  </a:cubicBezTo>
                  <a:lnTo>
                    <a:pt x="117" y="171"/>
                  </a:lnTo>
                  <a:close/>
                  <a:moveTo>
                    <a:pt x="173" y="68"/>
                  </a:moveTo>
                  <a:cubicBezTo>
                    <a:pt x="143" y="68"/>
                    <a:pt x="143" y="68"/>
                    <a:pt x="143" y="68"/>
                  </a:cubicBezTo>
                  <a:cubicBezTo>
                    <a:pt x="140" y="48"/>
                    <a:pt x="133" y="33"/>
                    <a:pt x="123" y="23"/>
                  </a:cubicBezTo>
                  <a:cubicBezTo>
                    <a:pt x="146" y="30"/>
                    <a:pt x="164" y="46"/>
                    <a:pt x="173" y="68"/>
                  </a:cubicBezTo>
                  <a:close/>
                  <a:moveTo>
                    <a:pt x="104" y="20"/>
                  </a:moveTo>
                  <a:cubicBezTo>
                    <a:pt x="118" y="23"/>
                    <a:pt x="130" y="42"/>
                    <a:pt x="135" y="68"/>
                  </a:cubicBezTo>
                  <a:cubicBezTo>
                    <a:pt x="104" y="68"/>
                    <a:pt x="104" y="68"/>
                    <a:pt x="104" y="68"/>
                  </a:cubicBezTo>
                  <a:lnTo>
                    <a:pt x="104" y="20"/>
                  </a:lnTo>
                  <a:close/>
                  <a:moveTo>
                    <a:pt x="77" y="23"/>
                  </a:moveTo>
                  <a:cubicBezTo>
                    <a:pt x="68" y="33"/>
                    <a:pt x="61" y="48"/>
                    <a:pt x="57" y="68"/>
                  </a:cubicBezTo>
                  <a:cubicBezTo>
                    <a:pt x="27" y="68"/>
                    <a:pt x="27" y="68"/>
                    <a:pt x="27" y="68"/>
                  </a:cubicBezTo>
                  <a:cubicBezTo>
                    <a:pt x="36" y="46"/>
                    <a:pt x="54" y="30"/>
                    <a:pt x="77" y="23"/>
                  </a:cubicBezTo>
                  <a:close/>
                  <a:moveTo>
                    <a:pt x="20" y="100"/>
                  </a:moveTo>
                  <a:cubicBezTo>
                    <a:pt x="20" y="91"/>
                    <a:pt x="21" y="83"/>
                    <a:pt x="24" y="76"/>
                  </a:cubicBezTo>
                  <a:cubicBezTo>
                    <a:pt x="56" y="76"/>
                    <a:pt x="56" y="76"/>
                    <a:pt x="56" y="76"/>
                  </a:cubicBezTo>
                  <a:cubicBezTo>
                    <a:pt x="55" y="83"/>
                    <a:pt x="54" y="91"/>
                    <a:pt x="54" y="100"/>
                  </a:cubicBezTo>
                  <a:cubicBezTo>
                    <a:pt x="54" y="108"/>
                    <a:pt x="55" y="116"/>
                    <a:pt x="56" y="124"/>
                  </a:cubicBezTo>
                  <a:cubicBezTo>
                    <a:pt x="24" y="124"/>
                    <a:pt x="24" y="124"/>
                    <a:pt x="24" y="124"/>
                  </a:cubicBezTo>
                  <a:cubicBezTo>
                    <a:pt x="21" y="116"/>
                    <a:pt x="20" y="108"/>
                    <a:pt x="20" y="100"/>
                  </a:cubicBezTo>
                  <a:close/>
                  <a:moveTo>
                    <a:pt x="27" y="132"/>
                  </a:moveTo>
                  <a:cubicBezTo>
                    <a:pt x="57" y="132"/>
                    <a:pt x="57" y="132"/>
                    <a:pt x="57" y="132"/>
                  </a:cubicBezTo>
                  <a:cubicBezTo>
                    <a:pt x="61" y="151"/>
                    <a:pt x="68" y="166"/>
                    <a:pt x="77" y="176"/>
                  </a:cubicBezTo>
                  <a:cubicBezTo>
                    <a:pt x="54" y="169"/>
                    <a:pt x="36" y="153"/>
                    <a:pt x="27" y="132"/>
                  </a:cubicBezTo>
                  <a:close/>
                  <a:moveTo>
                    <a:pt x="96" y="179"/>
                  </a:moveTo>
                  <a:cubicBezTo>
                    <a:pt x="82" y="176"/>
                    <a:pt x="71" y="157"/>
                    <a:pt x="65" y="132"/>
                  </a:cubicBezTo>
                  <a:cubicBezTo>
                    <a:pt x="96" y="132"/>
                    <a:pt x="96" y="132"/>
                    <a:pt x="96" y="132"/>
                  </a:cubicBezTo>
                  <a:lnTo>
                    <a:pt x="96" y="179"/>
                  </a:lnTo>
                  <a:close/>
                  <a:moveTo>
                    <a:pt x="96" y="124"/>
                  </a:moveTo>
                  <a:cubicBezTo>
                    <a:pt x="64" y="124"/>
                    <a:pt x="64" y="124"/>
                    <a:pt x="64" y="124"/>
                  </a:cubicBezTo>
                  <a:cubicBezTo>
                    <a:pt x="63" y="116"/>
                    <a:pt x="62" y="108"/>
                    <a:pt x="62" y="100"/>
                  </a:cubicBezTo>
                  <a:cubicBezTo>
                    <a:pt x="62" y="91"/>
                    <a:pt x="63" y="83"/>
                    <a:pt x="64" y="76"/>
                  </a:cubicBezTo>
                  <a:cubicBezTo>
                    <a:pt x="96" y="76"/>
                    <a:pt x="96" y="76"/>
                    <a:pt x="96" y="76"/>
                  </a:cubicBezTo>
                  <a:lnTo>
                    <a:pt x="96" y="124"/>
                  </a:lnTo>
                  <a:close/>
                  <a:moveTo>
                    <a:pt x="96" y="68"/>
                  </a:moveTo>
                  <a:cubicBezTo>
                    <a:pt x="65" y="68"/>
                    <a:pt x="65" y="68"/>
                    <a:pt x="65" y="68"/>
                  </a:cubicBezTo>
                  <a:cubicBezTo>
                    <a:pt x="71" y="42"/>
                    <a:pt x="82" y="23"/>
                    <a:pt x="96" y="20"/>
                  </a:cubicBezTo>
                  <a:lnTo>
                    <a:pt x="96"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8" name="Freeform 1348">
              <a:extLst>
                <a:ext uri="{FF2B5EF4-FFF2-40B4-BE49-F238E27FC236}">
                  <a16:creationId xmlns:a16="http://schemas.microsoft.com/office/drawing/2014/main" id="{58418716-49D5-44D4-8F14-E24E38704A6F}"/>
                </a:ext>
              </a:extLst>
            </p:cNvPr>
            <p:cNvSpPr>
              <a:spLocks noEditPoints="1"/>
            </p:cNvSpPr>
            <p:nvPr/>
          </p:nvSpPr>
          <p:spPr bwMode="auto">
            <a:xfrm>
              <a:off x="3794971" y="1891494"/>
              <a:ext cx="241447" cy="176961"/>
            </a:xfrm>
            <a:custGeom>
              <a:avLst/>
              <a:gdLst>
                <a:gd name="T0" fmla="*/ 132 w 136"/>
                <a:gd name="T1" fmla="*/ 41 h 100"/>
                <a:gd name="T2" fmla="*/ 102 w 136"/>
                <a:gd name="T3" fmla="*/ 13 h 100"/>
                <a:gd name="T4" fmla="*/ 68 w 136"/>
                <a:gd name="T5" fmla="*/ 0 h 100"/>
                <a:gd name="T6" fmla="*/ 34 w 136"/>
                <a:gd name="T7" fmla="*/ 13 h 100"/>
                <a:gd name="T8" fmla="*/ 4 w 136"/>
                <a:gd name="T9" fmla="*/ 41 h 100"/>
                <a:gd name="T10" fmla="*/ 0 w 136"/>
                <a:gd name="T11" fmla="*/ 50 h 100"/>
                <a:gd name="T12" fmla="*/ 4 w 136"/>
                <a:gd name="T13" fmla="*/ 58 h 100"/>
                <a:gd name="T14" fmla="*/ 34 w 136"/>
                <a:gd name="T15" fmla="*/ 86 h 100"/>
                <a:gd name="T16" fmla="*/ 68 w 136"/>
                <a:gd name="T17" fmla="*/ 100 h 100"/>
                <a:gd name="T18" fmla="*/ 102 w 136"/>
                <a:gd name="T19" fmla="*/ 86 h 100"/>
                <a:gd name="T20" fmla="*/ 132 w 136"/>
                <a:gd name="T21" fmla="*/ 58 h 100"/>
                <a:gd name="T22" fmla="*/ 136 w 136"/>
                <a:gd name="T23" fmla="*/ 50 h 100"/>
                <a:gd name="T24" fmla="*/ 132 w 136"/>
                <a:gd name="T25" fmla="*/ 41 h 100"/>
                <a:gd name="T26" fmla="*/ 68 w 136"/>
                <a:gd name="T27" fmla="*/ 88 h 100"/>
                <a:gd name="T28" fmla="*/ 29 w 136"/>
                <a:gd name="T29" fmla="*/ 50 h 100"/>
                <a:gd name="T30" fmla="*/ 68 w 136"/>
                <a:gd name="T31" fmla="*/ 11 h 100"/>
                <a:gd name="T32" fmla="*/ 107 w 136"/>
                <a:gd name="T33" fmla="*/ 50 h 100"/>
                <a:gd name="T34" fmla="*/ 68 w 136"/>
                <a:gd name="T35" fmla="*/ 8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100">
                  <a:moveTo>
                    <a:pt x="132" y="41"/>
                  </a:moveTo>
                  <a:cubicBezTo>
                    <a:pt x="102" y="13"/>
                    <a:pt x="102" y="13"/>
                    <a:pt x="102" y="13"/>
                  </a:cubicBezTo>
                  <a:cubicBezTo>
                    <a:pt x="93" y="5"/>
                    <a:pt x="81" y="0"/>
                    <a:pt x="68" y="0"/>
                  </a:cubicBezTo>
                  <a:cubicBezTo>
                    <a:pt x="55" y="0"/>
                    <a:pt x="43" y="5"/>
                    <a:pt x="34" y="13"/>
                  </a:cubicBezTo>
                  <a:cubicBezTo>
                    <a:pt x="4" y="41"/>
                    <a:pt x="4" y="41"/>
                    <a:pt x="4" y="41"/>
                  </a:cubicBezTo>
                  <a:cubicBezTo>
                    <a:pt x="2" y="44"/>
                    <a:pt x="0" y="46"/>
                    <a:pt x="0" y="50"/>
                  </a:cubicBezTo>
                  <a:cubicBezTo>
                    <a:pt x="0" y="53"/>
                    <a:pt x="2" y="56"/>
                    <a:pt x="4" y="58"/>
                  </a:cubicBezTo>
                  <a:cubicBezTo>
                    <a:pt x="34" y="86"/>
                    <a:pt x="34" y="86"/>
                    <a:pt x="34" y="86"/>
                  </a:cubicBezTo>
                  <a:cubicBezTo>
                    <a:pt x="43" y="94"/>
                    <a:pt x="55" y="100"/>
                    <a:pt x="68" y="100"/>
                  </a:cubicBezTo>
                  <a:cubicBezTo>
                    <a:pt x="81" y="100"/>
                    <a:pt x="93" y="94"/>
                    <a:pt x="102" y="86"/>
                  </a:cubicBezTo>
                  <a:cubicBezTo>
                    <a:pt x="132" y="58"/>
                    <a:pt x="132" y="58"/>
                    <a:pt x="132" y="58"/>
                  </a:cubicBezTo>
                  <a:cubicBezTo>
                    <a:pt x="134" y="56"/>
                    <a:pt x="136" y="53"/>
                    <a:pt x="136" y="50"/>
                  </a:cubicBezTo>
                  <a:cubicBezTo>
                    <a:pt x="136" y="46"/>
                    <a:pt x="134" y="44"/>
                    <a:pt x="132" y="41"/>
                  </a:cubicBezTo>
                  <a:close/>
                  <a:moveTo>
                    <a:pt x="68" y="88"/>
                  </a:moveTo>
                  <a:cubicBezTo>
                    <a:pt x="47" y="88"/>
                    <a:pt x="29" y="71"/>
                    <a:pt x="29" y="50"/>
                  </a:cubicBezTo>
                  <a:cubicBezTo>
                    <a:pt x="29" y="28"/>
                    <a:pt x="47" y="11"/>
                    <a:pt x="68" y="11"/>
                  </a:cubicBezTo>
                  <a:cubicBezTo>
                    <a:pt x="89" y="11"/>
                    <a:pt x="107" y="28"/>
                    <a:pt x="107" y="50"/>
                  </a:cubicBezTo>
                  <a:cubicBezTo>
                    <a:pt x="107" y="71"/>
                    <a:pt x="89" y="88"/>
                    <a:pt x="68"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9" name="Freeform 1349">
              <a:extLst>
                <a:ext uri="{FF2B5EF4-FFF2-40B4-BE49-F238E27FC236}">
                  <a16:creationId xmlns:a16="http://schemas.microsoft.com/office/drawing/2014/main" id="{B56477F7-2580-4AEB-B90C-A2BA43AA7137}"/>
                </a:ext>
              </a:extLst>
            </p:cNvPr>
            <p:cNvSpPr>
              <a:spLocks/>
            </p:cNvSpPr>
            <p:nvPr/>
          </p:nvSpPr>
          <p:spPr bwMode="auto">
            <a:xfrm>
              <a:off x="3866205" y="1930485"/>
              <a:ext cx="92230" cy="97479"/>
            </a:xfrm>
            <a:custGeom>
              <a:avLst/>
              <a:gdLst>
                <a:gd name="T0" fmla="*/ 52 w 52"/>
                <a:gd name="T1" fmla="*/ 14 h 55"/>
                <a:gd name="T2" fmla="*/ 28 w 52"/>
                <a:gd name="T3" fmla="*/ 0 h 55"/>
                <a:gd name="T4" fmla="*/ 0 w 52"/>
                <a:gd name="T5" fmla="*/ 28 h 55"/>
                <a:gd name="T6" fmla="*/ 28 w 52"/>
                <a:gd name="T7" fmla="*/ 55 h 55"/>
                <a:gd name="T8" fmla="*/ 52 w 52"/>
                <a:gd name="T9" fmla="*/ 41 h 55"/>
                <a:gd name="T10" fmla="*/ 28 w 52"/>
                <a:gd name="T11" fmla="*/ 28 h 55"/>
                <a:gd name="T12" fmla="*/ 52 w 52"/>
                <a:gd name="T13" fmla="*/ 14 h 55"/>
              </a:gdLst>
              <a:ahLst/>
              <a:cxnLst>
                <a:cxn ang="0">
                  <a:pos x="T0" y="T1"/>
                </a:cxn>
                <a:cxn ang="0">
                  <a:pos x="T2" y="T3"/>
                </a:cxn>
                <a:cxn ang="0">
                  <a:pos x="T4" y="T5"/>
                </a:cxn>
                <a:cxn ang="0">
                  <a:pos x="T6" y="T7"/>
                </a:cxn>
                <a:cxn ang="0">
                  <a:pos x="T8" y="T9"/>
                </a:cxn>
                <a:cxn ang="0">
                  <a:pos x="T10" y="T11"/>
                </a:cxn>
                <a:cxn ang="0">
                  <a:pos x="T12" y="T13"/>
                </a:cxn>
              </a:cxnLst>
              <a:rect l="0" t="0" r="r" b="b"/>
              <a:pathLst>
                <a:path w="52" h="55">
                  <a:moveTo>
                    <a:pt x="52" y="14"/>
                  </a:moveTo>
                  <a:cubicBezTo>
                    <a:pt x="47" y="5"/>
                    <a:pt x="38" y="0"/>
                    <a:pt x="28" y="0"/>
                  </a:cubicBezTo>
                  <a:cubicBezTo>
                    <a:pt x="13" y="0"/>
                    <a:pt x="0" y="12"/>
                    <a:pt x="0" y="28"/>
                  </a:cubicBezTo>
                  <a:cubicBezTo>
                    <a:pt x="0" y="43"/>
                    <a:pt x="13" y="55"/>
                    <a:pt x="28" y="55"/>
                  </a:cubicBezTo>
                  <a:cubicBezTo>
                    <a:pt x="38" y="55"/>
                    <a:pt x="47" y="50"/>
                    <a:pt x="52" y="41"/>
                  </a:cubicBezTo>
                  <a:cubicBezTo>
                    <a:pt x="28" y="28"/>
                    <a:pt x="28" y="28"/>
                    <a:pt x="28" y="28"/>
                  </a:cubicBezTo>
                  <a:lnTo>
                    <a:pt x="5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grpSp>
        <p:nvGrpSpPr>
          <p:cNvPr id="210" name="Group 209">
            <a:extLst>
              <a:ext uri="{FF2B5EF4-FFF2-40B4-BE49-F238E27FC236}">
                <a16:creationId xmlns:a16="http://schemas.microsoft.com/office/drawing/2014/main" id="{67D98334-7C5F-4398-A827-5D5DA00E9435}"/>
              </a:ext>
            </a:extLst>
          </p:cNvPr>
          <p:cNvGrpSpPr>
            <a:grpSpLocks/>
          </p:cNvGrpSpPr>
          <p:nvPr/>
        </p:nvGrpSpPr>
        <p:grpSpPr>
          <a:xfrm>
            <a:off x="4108160" y="2185032"/>
            <a:ext cx="757303" cy="757303"/>
            <a:chOff x="2792547" y="1670039"/>
            <a:chExt cx="760991" cy="762263"/>
          </a:xfrm>
          <a:solidFill>
            <a:schemeClr val="bg1"/>
          </a:solidFill>
        </p:grpSpPr>
        <p:sp>
          <p:nvSpPr>
            <p:cNvPr id="211" name="Freeform 149">
              <a:extLst>
                <a:ext uri="{FF2B5EF4-FFF2-40B4-BE49-F238E27FC236}">
                  <a16:creationId xmlns:a16="http://schemas.microsoft.com/office/drawing/2014/main" id="{ACA5D06D-634D-4671-96B8-6F04DE732231}"/>
                </a:ext>
              </a:extLst>
            </p:cNvPr>
            <p:cNvSpPr/>
            <p:nvPr/>
          </p:nvSpPr>
          <p:spPr>
            <a:xfrm>
              <a:off x="2792547" y="1670039"/>
              <a:ext cx="566229" cy="762263"/>
            </a:xfrm>
            <a:custGeom>
              <a:avLst/>
              <a:gdLst>
                <a:gd name="connsiteX0" fmla="*/ 2309676 w 2427641"/>
                <a:gd name="connsiteY0" fmla="*/ 2999894 h 3268115"/>
                <a:gd name="connsiteX1" fmla="*/ 2332831 w 2427641"/>
                <a:gd name="connsiteY1" fmla="*/ 3015403 h 3268115"/>
                <a:gd name="connsiteX2" fmla="*/ 2427068 w 2427641"/>
                <a:gd name="connsiteY2" fmla="*/ 3065452 h 3268115"/>
                <a:gd name="connsiteX3" fmla="*/ 2271672 w 2427641"/>
                <a:gd name="connsiteY3" fmla="*/ 3143233 h 3268115"/>
                <a:gd name="connsiteX4" fmla="*/ 2205038 w 2427641"/>
                <a:gd name="connsiteY4" fmla="*/ 3167621 h 3268115"/>
                <a:gd name="connsiteX5" fmla="*/ 2274724 w 2427641"/>
                <a:gd name="connsiteY5" fmla="*/ 3062497 h 3268115"/>
                <a:gd name="connsiteX6" fmla="*/ 827172 w 2427641"/>
                <a:gd name="connsiteY6" fmla="*/ 2684550 h 3268115"/>
                <a:gd name="connsiteX7" fmla="*/ 834180 w 2427641"/>
                <a:gd name="connsiteY7" fmla="*/ 2704497 h 3268115"/>
                <a:gd name="connsiteX8" fmla="*/ 1010495 w 2427641"/>
                <a:gd name="connsiteY8" fmla="*/ 3062496 h 3268115"/>
                <a:gd name="connsiteX9" fmla="*/ 1082439 w 2427641"/>
                <a:gd name="connsiteY9" fmla="*/ 3171026 h 3268115"/>
                <a:gd name="connsiteX10" fmla="*/ 964729 w 2427641"/>
                <a:gd name="connsiteY10" fmla="*/ 3129306 h 3268115"/>
                <a:gd name="connsiteX11" fmla="*/ 532998 w 2427641"/>
                <a:gd name="connsiteY11" fmla="*/ 2846477 h 3268115"/>
                <a:gd name="connsiteX12" fmla="*/ 494624 w 2427641"/>
                <a:gd name="connsiteY12" fmla="*/ 2808331 h 3268115"/>
                <a:gd name="connsiteX13" fmla="*/ 582627 w 2427641"/>
                <a:gd name="connsiteY13" fmla="*/ 2768393 h 3268115"/>
                <a:gd name="connsiteX14" fmla="*/ 759861 w 2427641"/>
                <a:gd name="connsiteY14" fmla="*/ 2703524 h 3268115"/>
                <a:gd name="connsiteX15" fmla="*/ 1714874 w 2427641"/>
                <a:gd name="connsiteY15" fmla="*/ 2574170 h 3268115"/>
                <a:gd name="connsiteX16" fmla="*/ 1877534 w 2427641"/>
                <a:gd name="connsiteY16" fmla="*/ 2581775 h 3268115"/>
                <a:gd name="connsiteX17" fmla="*/ 1912500 w 2427641"/>
                <a:gd name="connsiteY17" fmla="*/ 2633328 h 3268115"/>
                <a:gd name="connsiteX18" fmla="*/ 2105654 w 2427641"/>
                <a:gd name="connsiteY18" fmla="*/ 2846279 h 3268115"/>
                <a:gd name="connsiteX19" fmla="*/ 2182327 w 2427641"/>
                <a:gd name="connsiteY19" fmla="*/ 2909491 h 3268115"/>
                <a:gd name="connsiteX20" fmla="*/ 2169505 w 2427641"/>
                <a:gd name="connsiteY20" fmla="*/ 2937482 h 3268115"/>
                <a:gd name="connsiteX21" fmla="*/ 2047989 w 2427641"/>
                <a:gd name="connsiteY21" fmla="*/ 3143972 h 3268115"/>
                <a:gd name="connsiteX22" fmla="*/ 1982792 w 2427641"/>
                <a:gd name="connsiteY22" fmla="*/ 3233894 h 3268115"/>
                <a:gd name="connsiteX23" fmla="*/ 1964249 w 2427641"/>
                <a:gd name="connsiteY23" fmla="*/ 3238662 h 3268115"/>
                <a:gd name="connsiteX24" fmla="*/ 1801636 w 2427641"/>
                <a:gd name="connsiteY24" fmla="*/ 3263480 h 3268115"/>
                <a:gd name="connsiteX25" fmla="*/ 1714874 w 2427641"/>
                <a:gd name="connsiteY25" fmla="*/ 3267861 h 3268115"/>
                <a:gd name="connsiteX26" fmla="*/ 1553497 w 2427641"/>
                <a:gd name="connsiteY26" fmla="*/ 2574170 h 3268115"/>
                <a:gd name="connsiteX27" fmla="*/ 1553497 w 2427641"/>
                <a:gd name="connsiteY27" fmla="*/ 3268115 h 3268115"/>
                <a:gd name="connsiteX28" fmla="*/ 1477067 w 2427641"/>
                <a:gd name="connsiteY28" fmla="*/ 3264496 h 3268115"/>
                <a:gd name="connsiteX29" fmla="*/ 1343016 w 2427641"/>
                <a:gd name="connsiteY29" fmla="*/ 3246130 h 3268115"/>
                <a:gd name="connsiteX30" fmla="*/ 1305212 w 2427641"/>
                <a:gd name="connsiteY30" fmla="*/ 3237733 h 3268115"/>
                <a:gd name="connsiteX31" fmla="*/ 1237231 w 2427641"/>
                <a:gd name="connsiteY31" fmla="*/ 3143971 h 3268115"/>
                <a:gd name="connsiteX32" fmla="*/ 986446 w 2427641"/>
                <a:gd name="connsiteY32" fmla="*/ 2644302 h 3268115"/>
                <a:gd name="connsiteX33" fmla="*/ 985948 w 2427641"/>
                <a:gd name="connsiteY33" fmla="*/ 2642779 h 3268115"/>
                <a:gd name="connsiteX34" fmla="*/ 1144666 w 2427641"/>
                <a:gd name="connsiteY34" fmla="*/ 2610400 h 3268115"/>
                <a:gd name="connsiteX35" fmla="*/ 1349890 w 2427641"/>
                <a:gd name="connsiteY35" fmla="*/ 2583689 h 3268115"/>
                <a:gd name="connsiteX36" fmla="*/ 1714874 w 2427641"/>
                <a:gd name="connsiteY36" fmla="*/ 2281648 h 3268115"/>
                <a:gd name="connsiteX37" fmla="*/ 1759100 w 2427641"/>
                <a:gd name="connsiteY37" fmla="*/ 2382866 h 3268115"/>
                <a:gd name="connsiteX38" fmla="*/ 1773900 w 2427641"/>
                <a:gd name="connsiteY38" fmla="*/ 2409724 h 3268115"/>
                <a:gd name="connsiteX39" fmla="*/ 1714874 w 2427641"/>
                <a:gd name="connsiteY39" fmla="*/ 2406781 h 3268115"/>
                <a:gd name="connsiteX40" fmla="*/ 814559 w 2427641"/>
                <a:gd name="connsiteY40" fmla="*/ 1714873 h 3268115"/>
                <a:gd name="connsiteX41" fmla="*/ 1553497 w 2427641"/>
                <a:gd name="connsiteY41" fmla="*/ 1714873 h 3268115"/>
                <a:gd name="connsiteX42" fmla="*/ 1553497 w 2427641"/>
                <a:gd name="connsiteY42" fmla="*/ 2406781 h 3268115"/>
                <a:gd name="connsiteX43" fmla="*/ 1331347 w 2427641"/>
                <a:gd name="connsiteY43" fmla="*/ 2417857 h 3268115"/>
                <a:gd name="connsiteX44" fmla="*/ 1113445 w 2427641"/>
                <a:gd name="connsiteY44" fmla="*/ 2448147 h 3268115"/>
                <a:gd name="connsiteX45" fmla="*/ 935041 w 2427641"/>
                <a:gd name="connsiteY45" fmla="*/ 2487098 h 3268115"/>
                <a:gd name="connsiteX46" fmla="*/ 925372 w 2427641"/>
                <a:gd name="connsiteY46" fmla="*/ 2457532 h 3268115"/>
                <a:gd name="connsiteX47" fmla="*/ 819211 w 2427641"/>
                <a:gd name="connsiteY47" fmla="*/ 1849601 h 3268115"/>
                <a:gd name="connsiteX48" fmla="*/ 508 w 2427641"/>
                <a:gd name="connsiteY48" fmla="*/ 1714873 h 3268115"/>
                <a:gd name="connsiteX49" fmla="*/ 639484 w 2427641"/>
                <a:gd name="connsiteY49" fmla="*/ 1714873 h 3268115"/>
                <a:gd name="connsiteX50" fmla="*/ 644968 w 2427641"/>
                <a:gd name="connsiteY50" fmla="*/ 1863767 h 3268115"/>
                <a:gd name="connsiteX51" fmla="*/ 765215 w 2427641"/>
                <a:gd name="connsiteY51" fmla="*/ 2508212 h 3268115"/>
                <a:gd name="connsiteX52" fmla="*/ 774030 w 2427641"/>
                <a:gd name="connsiteY52" fmla="*/ 2533302 h 3268115"/>
                <a:gd name="connsiteX53" fmla="*/ 707529 w 2427641"/>
                <a:gd name="connsiteY53" fmla="*/ 2553431 h 3268115"/>
                <a:gd name="connsiteX54" fmla="*/ 522363 w 2427641"/>
                <a:gd name="connsiteY54" fmla="*/ 2626550 h 3268115"/>
                <a:gd name="connsiteX55" fmla="*/ 387022 w 2427641"/>
                <a:gd name="connsiteY55" fmla="*/ 2693241 h 3268115"/>
                <a:gd name="connsiteX56" fmla="*/ 333678 w 2427641"/>
                <a:gd name="connsiteY56" fmla="*/ 2629768 h 3268115"/>
                <a:gd name="connsiteX57" fmla="*/ 4889 w 2427641"/>
                <a:gd name="connsiteY57" fmla="*/ 1801635 h 3268115"/>
                <a:gd name="connsiteX58" fmla="*/ 1813947 w 2427641"/>
                <a:gd name="connsiteY58" fmla="*/ 785714 h 3268115"/>
                <a:gd name="connsiteX59" fmla="*/ 1759100 w 2427641"/>
                <a:gd name="connsiteY59" fmla="*/ 885249 h 3268115"/>
                <a:gd name="connsiteX60" fmla="*/ 1714874 w 2427641"/>
                <a:gd name="connsiteY60" fmla="*/ 986466 h 3268115"/>
                <a:gd name="connsiteX61" fmla="*/ 1714874 w 2427641"/>
                <a:gd name="connsiteY61" fmla="*/ 790653 h 3268115"/>
                <a:gd name="connsiteX62" fmla="*/ 956690 w 2427641"/>
                <a:gd name="connsiteY62" fmla="*/ 715063 h 3268115"/>
                <a:gd name="connsiteX63" fmla="*/ 1113445 w 2427641"/>
                <a:gd name="connsiteY63" fmla="*/ 749288 h 3268115"/>
                <a:gd name="connsiteX64" fmla="*/ 1331347 w 2427641"/>
                <a:gd name="connsiteY64" fmla="*/ 779578 h 3268115"/>
                <a:gd name="connsiteX65" fmla="*/ 1553497 w 2427641"/>
                <a:gd name="connsiteY65" fmla="*/ 790653 h 3268115"/>
                <a:gd name="connsiteX66" fmla="*/ 1553497 w 2427641"/>
                <a:gd name="connsiteY66" fmla="*/ 1553496 h 3268115"/>
                <a:gd name="connsiteX67" fmla="*/ 814559 w 2427641"/>
                <a:gd name="connsiteY67" fmla="*/ 1553496 h 3268115"/>
                <a:gd name="connsiteX68" fmla="*/ 819211 w 2427641"/>
                <a:gd name="connsiteY68" fmla="*/ 1418766 h 3268115"/>
                <a:gd name="connsiteX69" fmla="*/ 925372 w 2427641"/>
                <a:gd name="connsiteY69" fmla="*/ 810834 h 3268115"/>
                <a:gd name="connsiteX70" fmla="*/ 430937 w 2427641"/>
                <a:gd name="connsiteY70" fmla="*/ 525833 h 3268115"/>
                <a:gd name="connsiteX71" fmla="*/ 522363 w 2427641"/>
                <a:gd name="connsiteY71" fmla="*/ 570884 h 3268115"/>
                <a:gd name="connsiteX72" fmla="*/ 707529 w 2427641"/>
                <a:gd name="connsiteY72" fmla="*/ 644003 h 3268115"/>
                <a:gd name="connsiteX73" fmla="*/ 796557 w 2427641"/>
                <a:gd name="connsiteY73" fmla="*/ 670951 h 3268115"/>
                <a:gd name="connsiteX74" fmla="*/ 765215 w 2427641"/>
                <a:gd name="connsiteY74" fmla="*/ 760154 h 3268115"/>
                <a:gd name="connsiteX75" fmla="*/ 644968 w 2427641"/>
                <a:gd name="connsiteY75" fmla="*/ 1404599 h 3268115"/>
                <a:gd name="connsiteX76" fmla="*/ 639484 w 2427641"/>
                <a:gd name="connsiteY76" fmla="*/ 1553496 h 3268115"/>
                <a:gd name="connsiteX77" fmla="*/ 0 w 2427641"/>
                <a:gd name="connsiteY77" fmla="*/ 1553496 h 3268115"/>
                <a:gd name="connsiteX78" fmla="*/ 2920 w 2427641"/>
                <a:gd name="connsiteY78" fmla="*/ 1487417 h 3268115"/>
                <a:gd name="connsiteX79" fmla="*/ 370416 w 2427641"/>
                <a:gd name="connsiteY79" fmla="*/ 592422 h 3268115"/>
                <a:gd name="connsiteX80" fmla="*/ 2205038 w 2427641"/>
                <a:gd name="connsiteY80" fmla="*/ 100748 h 3268115"/>
                <a:gd name="connsiteX81" fmla="*/ 2271672 w 2427641"/>
                <a:gd name="connsiteY81" fmla="*/ 125136 h 3268115"/>
                <a:gd name="connsiteX82" fmla="*/ 2379775 w 2427641"/>
                <a:gd name="connsiteY82" fmla="*/ 175603 h 3268115"/>
                <a:gd name="connsiteX83" fmla="*/ 2427641 w 2427641"/>
                <a:gd name="connsiteY83" fmla="*/ 202358 h 3268115"/>
                <a:gd name="connsiteX84" fmla="*/ 2332831 w 2427641"/>
                <a:gd name="connsiteY84" fmla="*/ 252712 h 3268115"/>
                <a:gd name="connsiteX85" fmla="*/ 2309298 w 2427641"/>
                <a:gd name="connsiteY85" fmla="*/ 268474 h 3268115"/>
                <a:gd name="connsiteX86" fmla="*/ 2274724 w 2427641"/>
                <a:gd name="connsiteY86" fmla="*/ 205871 h 3268115"/>
                <a:gd name="connsiteX87" fmla="*/ 1083524 w 2427641"/>
                <a:gd name="connsiteY87" fmla="*/ 95704 h 3268115"/>
                <a:gd name="connsiteX88" fmla="*/ 1010495 w 2427641"/>
                <a:gd name="connsiteY88" fmla="*/ 205870 h 3268115"/>
                <a:gd name="connsiteX89" fmla="*/ 916215 w 2427641"/>
                <a:gd name="connsiteY89" fmla="*/ 378732 h 3268115"/>
                <a:gd name="connsiteX90" fmla="*/ 853485 w 2427641"/>
                <a:gd name="connsiteY90" fmla="*/ 520303 h 3268115"/>
                <a:gd name="connsiteX91" fmla="*/ 759861 w 2427641"/>
                <a:gd name="connsiteY91" fmla="*/ 493911 h 3268115"/>
                <a:gd name="connsiteX92" fmla="*/ 582627 w 2427641"/>
                <a:gd name="connsiteY92" fmla="*/ 429042 h 3268115"/>
                <a:gd name="connsiteX93" fmla="*/ 546139 w 2427641"/>
                <a:gd name="connsiteY93" fmla="*/ 412482 h 3268115"/>
                <a:gd name="connsiteX94" fmla="*/ 592423 w 2427641"/>
                <a:gd name="connsiteY94" fmla="*/ 370416 h 3268115"/>
                <a:gd name="connsiteX95" fmla="*/ 1005898 w 2427641"/>
                <a:gd name="connsiteY95" fmla="*/ 121279 h 3268115"/>
                <a:gd name="connsiteX96" fmla="*/ 1714874 w 2427641"/>
                <a:gd name="connsiteY96" fmla="*/ 508 h 3268115"/>
                <a:gd name="connsiteX97" fmla="*/ 1801636 w 2427641"/>
                <a:gd name="connsiteY97" fmla="*/ 4889 h 3268115"/>
                <a:gd name="connsiteX98" fmla="*/ 1964249 w 2427641"/>
                <a:gd name="connsiteY98" fmla="*/ 29706 h 3268115"/>
                <a:gd name="connsiteX99" fmla="*/ 1982792 w 2427641"/>
                <a:gd name="connsiteY99" fmla="*/ 34474 h 3268115"/>
                <a:gd name="connsiteX100" fmla="*/ 2047989 w 2427641"/>
                <a:gd name="connsiteY100" fmla="*/ 124397 h 3268115"/>
                <a:gd name="connsiteX101" fmla="*/ 2142166 w 2427641"/>
                <a:gd name="connsiteY101" fmla="*/ 279916 h 3268115"/>
                <a:gd name="connsiteX102" fmla="*/ 2181886 w 2427641"/>
                <a:gd name="connsiteY102" fmla="*/ 358987 h 3268115"/>
                <a:gd name="connsiteX103" fmla="*/ 2105654 w 2427641"/>
                <a:gd name="connsiteY103" fmla="*/ 421835 h 3268115"/>
                <a:gd name="connsiteX104" fmla="*/ 2004466 w 2427641"/>
                <a:gd name="connsiteY104" fmla="*/ 523227 h 3268115"/>
                <a:gd name="connsiteX105" fmla="*/ 1931354 w 2427641"/>
                <a:gd name="connsiteY105" fmla="*/ 611916 h 3268115"/>
                <a:gd name="connsiteX106" fmla="*/ 1918481 w 2427641"/>
                <a:gd name="connsiteY106" fmla="*/ 613746 h 3268115"/>
                <a:gd name="connsiteX107" fmla="*/ 1714874 w 2427641"/>
                <a:gd name="connsiteY107" fmla="*/ 623264 h 3268115"/>
                <a:gd name="connsiteX108" fmla="*/ 1553497 w 2427641"/>
                <a:gd name="connsiteY108" fmla="*/ 0 h 3268115"/>
                <a:gd name="connsiteX109" fmla="*/ 1553497 w 2427641"/>
                <a:gd name="connsiteY109" fmla="*/ 623264 h 3268115"/>
                <a:gd name="connsiteX110" fmla="*/ 1349890 w 2427641"/>
                <a:gd name="connsiteY110" fmla="*/ 613746 h 3268115"/>
                <a:gd name="connsiteX111" fmla="*/ 1144666 w 2427641"/>
                <a:gd name="connsiteY111" fmla="*/ 587036 h 3268115"/>
                <a:gd name="connsiteX112" fmla="*/ 1012702 w 2427641"/>
                <a:gd name="connsiteY112" fmla="*/ 560114 h 3268115"/>
                <a:gd name="connsiteX113" fmla="*/ 1059233 w 2427641"/>
                <a:gd name="connsiteY113" fmla="*/ 446781 h 3268115"/>
                <a:gd name="connsiteX114" fmla="*/ 1237231 w 2427641"/>
                <a:gd name="connsiteY114" fmla="*/ 124396 h 3268115"/>
                <a:gd name="connsiteX115" fmla="*/ 1302988 w 2427641"/>
                <a:gd name="connsiteY115" fmla="*/ 33700 h 3268115"/>
                <a:gd name="connsiteX116" fmla="*/ 1487418 w 2427641"/>
                <a:gd name="connsiteY116" fmla="*/ 2920 h 3268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2427641" h="3268115">
                  <a:moveTo>
                    <a:pt x="2309676" y="2999894"/>
                  </a:moveTo>
                  <a:lnTo>
                    <a:pt x="2332831" y="3015403"/>
                  </a:lnTo>
                  <a:lnTo>
                    <a:pt x="2427068" y="3065452"/>
                  </a:lnTo>
                  <a:lnTo>
                    <a:pt x="2271672" y="3143233"/>
                  </a:lnTo>
                  <a:lnTo>
                    <a:pt x="2205038" y="3167621"/>
                  </a:lnTo>
                  <a:lnTo>
                    <a:pt x="2274724" y="3062497"/>
                  </a:lnTo>
                  <a:close/>
                  <a:moveTo>
                    <a:pt x="827172" y="2684550"/>
                  </a:moveTo>
                  <a:lnTo>
                    <a:pt x="834180" y="2704497"/>
                  </a:lnTo>
                  <a:cubicBezTo>
                    <a:pt x="884605" y="2831762"/>
                    <a:pt x="943742" y="2951597"/>
                    <a:pt x="1010495" y="3062496"/>
                  </a:cubicBezTo>
                  <a:lnTo>
                    <a:pt x="1082439" y="3171026"/>
                  </a:lnTo>
                  <a:lnTo>
                    <a:pt x="964729" y="3129306"/>
                  </a:lnTo>
                  <a:cubicBezTo>
                    <a:pt x="805768" y="3058020"/>
                    <a:pt x="660242" y="2962128"/>
                    <a:pt x="532998" y="2846477"/>
                  </a:cubicBezTo>
                  <a:lnTo>
                    <a:pt x="494624" y="2808331"/>
                  </a:lnTo>
                  <a:lnTo>
                    <a:pt x="582627" y="2768393"/>
                  </a:lnTo>
                  <a:cubicBezTo>
                    <a:pt x="639825" y="2744865"/>
                    <a:pt x="698968" y="2723199"/>
                    <a:pt x="759861" y="2703524"/>
                  </a:cubicBezTo>
                  <a:close/>
                  <a:moveTo>
                    <a:pt x="1714874" y="2574170"/>
                  </a:moveTo>
                  <a:lnTo>
                    <a:pt x="1877534" y="2581775"/>
                  </a:lnTo>
                  <a:lnTo>
                    <a:pt x="1912500" y="2633328"/>
                  </a:lnTo>
                  <a:cubicBezTo>
                    <a:pt x="1970578" y="2710914"/>
                    <a:pt x="2035281" y="2782249"/>
                    <a:pt x="2105654" y="2846279"/>
                  </a:cubicBezTo>
                  <a:lnTo>
                    <a:pt x="2182327" y="2909491"/>
                  </a:lnTo>
                  <a:lnTo>
                    <a:pt x="2169505" y="2937482"/>
                  </a:lnTo>
                  <a:cubicBezTo>
                    <a:pt x="2131949" y="3009604"/>
                    <a:pt x="2091358" y="3078550"/>
                    <a:pt x="2047989" y="3143972"/>
                  </a:cubicBezTo>
                  <a:lnTo>
                    <a:pt x="1982792" y="3233894"/>
                  </a:lnTo>
                  <a:lnTo>
                    <a:pt x="1964249" y="3238662"/>
                  </a:lnTo>
                  <a:cubicBezTo>
                    <a:pt x="1910943" y="3249570"/>
                    <a:pt x="1856692" y="3257888"/>
                    <a:pt x="1801636" y="3263480"/>
                  </a:cubicBezTo>
                  <a:lnTo>
                    <a:pt x="1714874" y="3267861"/>
                  </a:lnTo>
                  <a:close/>
                  <a:moveTo>
                    <a:pt x="1553497" y="2574170"/>
                  </a:moveTo>
                  <a:lnTo>
                    <a:pt x="1553497" y="3268115"/>
                  </a:lnTo>
                  <a:lnTo>
                    <a:pt x="1477067" y="3264496"/>
                  </a:lnTo>
                  <a:cubicBezTo>
                    <a:pt x="1431822" y="3260190"/>
                    <a:pt x="1387113" y="3254042"/>
                    <a:pt x="1343016" y="3246130"/>
                  </a:cubicBezTo>
                  <a:lnTo>
                    <a:pt x="1305212" y="3237733"/>
                  </a:lnTo>
                  <a:lnTo>
                    <a:pt x="1237231" y="3143971"/>
                  </a:lnTo>
                  <a:cubicBezTo>
                    <a:pt x="1138102" y="2994435"/>
                    <a:pt x="1053489" y="2826484"/>
                    <a:pt x="986446" y="2644302"/>
                  </a:cubicBezTo>
                  <a:lnTo>
                    <a:pt x="985948" y="2642779"/>
                  </a:lnTo>
                  <a:lnTo>
                    <a:pt x="1144666" y="2610400"/>
                  </a:lnTo>
                  <a:cubicBezTo>
                    <a:pt x="1211779" y="2599205"/>
                    <a:pt x="1280253" y="2590258"/>
                    <a:pt x="1349890" y="2583689"/>
                  </a:cubicBezTo>
                  <a:close/>
                  <a:moveTo>
                    <a:pt x="1714874" y="2281648"/>
                  </a:moveTo>
                  <a:lnTo>
                    <a:pt x="1759100" y="2382866"/>
                  </a:lnTo>
                  <a:lnTo>
                    <a:pt x="1773900" y="2409724"/>
                  </a:lnTo>
                  <a:lnTo>
                    <a:pt x="1714874" y="2406781"/>
                  </a:lnTo>
                  <a:close/>
                  <a:moveTo>
                    <a:pt x="814559" y="1714873"/>
                  </a:moveTo>
                  <a:lnTo>
                    <a:pt x="1553497" y="1714873"/>
                  </a:lnTo>
                  <a:lnTo>
                    <a:pt x="1553497" y="2406781"/>
                  </a:lnTo>
                  <a:lnTo>
                    <a:pt x="1331347" y="2417857"/>
                  </a:lnTo>
                  <a:cubicBezTo>
                    <a:pt x="1257290" y="2425314"/>
                    <a:pt x="1184577" y="2435462"/>
                    <a:pt x="1113445" y="2448147"/>
                  </a:cubicBezTo>
                  <a:lnTo>
                    <a:pt x="935041" y="2487098"/>
                  </a:lnTo>
                  <a:lnTo>
                    <a:pt x="925372" y="2457532"/>
                  </a:lnTo>
                  <a:cubicBezTo>
                    <a:pt x="870381" y="2266329"/>
                    <a:pt x="833977" y="2062290"/>
                    <a:pt x="819211" y="1849601"/>
                  </a:cubicBezTo>
                  <a:close/>
                  <a:moveTo>
                    <a:pt x="508" y="1714873"/>
                  </a:moveTo>
                  <a:lnTo>
                    <a:pt x="639484" y="1714873"/>
                  </a:lnTo>
                  <a:lnTo>
                    <a:pt x="644968" y="1863767"/>
                  </a:lnTo>
                  <a:cubicBezTo>
                    <a:pt x="661742" y="2090223"/>
                    <a:pt x="703059" y="2306731"/>
                    <a:pt x="765215" y="2508212"/>
                  </a:cubicBezTo>
                  <a:lnTo>
                    <a:pt x="774030" y="2533302"/>
                  </a:lnTo>
                  <a:lnTo>
                    <a:pt x="707529" y="2553431"/>
                  </a:lnTo>
                  <a:cubicBezTo>
                    <a:pt x="643672" y="2575633"/>
                    <a:pt x="581871" y="2600058"/>
                    <a:pt x="522363" y="2626550"/>
                  </a:cubicBezTo>
                  <a:lnTo>
                    <a:pt x="387022" y="2693241"/>
                  </a:lnTo>
                  <a:lnTo>
                    <a:pt x="333678" y="2629768"/>
                  </a:lnTo>
                  <a:cubicBezTo>
                    <a:pt x="154076" y="2395511"/>
                    <a:pt x="36340" y="2111327"/>
                    <a:pt x="4889" y="1801635"/>
                  </a:cubicBezTo>
                  <a:close/>
                  <a:moveTo>
                    <a:pt x="1813947" y="785714"/>
                  </a:moveTo>
                  <a:lnTo>
                    <a:pt x="1759100" y="885249"/>
                  </a:lnTo>
                  <a:lnTo>
                    <a:pt x="1714874" y="986466"/>
                  </a:lnTo>
                  <a:lnTo>
                    <a:pt x="1714874" y="790653"/>
                  </a:lnTo>
                  <a:close/>
                  <a:moveTo>
                    <a:pt x="956690" y="715063"/>
                  </a:moveTo>
                  <a:lnTo>
                    <a:pt x="1113445" y="749288"/>
                  </a:lnTo>
                  <a:cubicBezTo>
                    <a:pt x="1184577" y="761973"/>
                    <a:pt x="1257290" y="772121"/>
                    <a:pt x="1331347" y="779578"/>
                  </a:cubicBezTo>
                  <a:lnTo>
                    <a:pt x="1553497" y="790653"/>
                  </a:lnTo>
                  <a:lnTo>
                    <a:pt x="1553497" y="1553496"/>
                  </a:lnTo>
                  <a:lnTo>
                    <a:pt x="814559" y="1553496"/>
                  </a:lnTo>
                  <a:lnTo>
                    <a:pt x="819211" y="1418766"/>
                  </a:lnTo>
                  <a:cubicBezTo>
                    <a:pt x="833977" y="1206077"/>
                    <a:pt x="870381" y="1002038"/>
                    <a:pt x="925372" y="810834"/>
                  </a:cubicBezTo>
                  <a:close/>
                  <a:moveTo>
                    <a:pt x="430937" y="525833"/>
                  </a:moveTo>
                  <a:lnTo>
                    <a:pt x="522363" y="570884"/>
                  </a:lnTo>
                  <a:cubicBezTo>
                    <a:pt x="581871" y="597376"/>
                    <a:pt x="643672" y="621801"/>
                    <a:pt x="707529" y="644003"/>
                  </a:cubicBezTo>
                  <a:lnTo>
                    <a:pt x="796557" y="670951"/>
                  </a:lnTo>
                  <a:lnTo>
                    <a:pt x="765215" y="760154"/>
                  </a:lnTo>
                  <a:cubicBezTo>
                    <a:pt x="703059" y="961635"/>
                    <a:pt x="661742" y="1178143"/>
                    <a:pt x="644968" y="1404599"/>
                  </a:cubicBezTo>
                  <a:lnTo>
                    <a:pt x="639484" y="1553496"/>
                  </a:lnTo>
                  <a:lnTo>
                    <a:pt x="0" y="1553496"/>
                  </a:lnTo>
                  <a:lnTo>
                    <a:pt x="2920" y="1487417"/>
                  </a:lnTo>
                  <a:cubicBezTo>
                    <a:pt x="32978" y="1148976"/>
                    <a:pt x="165986" y="840135"/>
                    <a:pt x="370416" y="592422"/>
                  </a:cubicBezTo>
                  <a:close/>
                  <a:moveTo>
                    <a:pt x="2205038" y="100748"/>
                  </a:moveTo>
                  <a:lnTo>
                    <a:pt x="2271672" y="125136"/>
                  </a:lnTo>
                  <a:cubicBezTo>
                    <a:pt x="2308411" y="140675"/>
                    <a:pt x="2344464" y="157517"/>
                    <a:pt x="2379775" y="175603"/>
                  </a:cubicBezTo>
                  <a:lnTo>
                    <a:pt x="2427641" y="202358"/>
                  </a:lnTo>
                  <a:lnTo>
                    <a:pt x="2332831" y="252712"/>
                  </a:lnTo>
                  <a:lnTo>
                    <a:pt x="2309298" y="268474"/>
                  </a:lnTo>
                  <a:lnTo>
                    <a:pt x="2274724" y="205871"/>
                  </a:lnTo>
                  <a:close/>
                  <a:moveTo>
                    <a:pt x="1083524" y="95704"/>
                  </a:moveTo>
                  <a:lnTo>
                    <a:pt x="1010495" y="205870"/>
                  </a:lnTo>
                  <a:cubicBezTo>
                    <a:pt x="977119" y="261320"/>
                    <a:pt x="945646" y="319003"/>
                    <a:pt x="916215" y="378732"/>
                  </a:cubicBezTo>
                  <a:lnTo>
                    <a:pt x="853485" y="520303"/>
                  </a:lnTo>
                  <a:lnTo>
                    <a:pt x="759861" y="493911"/>
                  </a:lnTo>
                  <a:cubicBezTo>
                    <a:pt x="698968" y="474236"/>
                    <a:pt x="639825" y="452570"/>
                    <a:pt x="582627" y="429042"/>
                  </a:cubicBezTo>
                  <a:lnTo>
                    <a:pt x="546139" y="412482"/>
                  </a:lnTo>
                  <a:lnTo>
                    <a:pt x="592423" y="370416"/>
                  </a:lnTo>
                  <a:cubicBezTo>
                    <a:pt x="716280" y="268201"/>
                    <a:pt x="855418" y="183842"/>
                    <a:pt x="1005898" y="121279"/>
                  </a:cubicBezTo>
                  <a:close/>
                  <a:moveTo>
                    <a:pt x="1714874" y="508"/>
                  </a:moveTo>
                  <a:lnTo>
                    <a:pt x="1801636" y="4889"/>
                  </a:lnTo>
                  <a:cubicBezTo>
                    <a:pt x="1856692" y="10480"/>
                    <a:pt x="1910943" y="18798"/>
                    <a:pt x="1964249" y="29706"/>
                  </a:cubicBezTo>
                  <a:lnTo>
                    <a:pt x="1982792" y="34474"/>
                  </a:lnTo>
                  <a:lnTo>
                    <a:pt x="2047989" y="124397"/>
                  </a:lnTo>
                  <a:cubicBezTo>
                    <a:pt x="2081032" y="174242"/>
                    <a:pt x="2112462" y="226134"/>
                    <a:pt x="2142166" y="279916"/>
                  </a:cubicBezTo>
                  <a:lnTo>
                    <a:pt x="2181886" y="358987"/>
                  </a:lnTo>
                  <a:lnTo>
                    <a:pt x="2105654" y="421835"/>
                  </a:lnTo>
                  <a:cubicBezTo>
                    <a:pt x="2070467" y="453850"/>
                    <a:pt x="2036698" y="487691"/>
                    <a:pt x="2004466" y="523227"/>
                  </a:cubicBezTo>
                  <a:lnTo>
                    <a:pt x="1931354" y="611916"/>
                  </a:lnTo>
                  <a:lnTo>
                    <a:pt x="1918481" y="613746"/>
                  </a:lnTo>
                  <a:lnTo>
                    <a:pt x="1714874" y="623264"/>
                  </a:lnTo>
                  <a:close/>
                  <a:moveTo>
                    <a:pt x="1553497" y="0"/>
                  </a:moveTo>
                  <a:lnTo>
                    <a:pt x="1553497" y="623264"/>
                  </a:lnTo>
                  <a:lnTo>
                    <a:pt x="1349890" y="613746"/>
                  </a:lnTo>
                  <a:cubicBezTo>
                    <a:pt x="1280253" y="607177"/>
                    <a:pt x="1211779" y="598231"/>
                    <a:pt x="1144666" y="587036"/>
                  </a:cubicBezTo>
                  <a:lnTo>
                    <a:pt x="1012702" y="560114"/>
                  </a:lnTo>
                  <a:lnTo>
                    <a:pt x="1059233" y="446781"/>
                  </a:lnTo>
                  <a:cubicBezTo>
                    <a:pt x="1111511" y="331962"/>
                    <a:pt x="1171145" y="224086"/>
                    <a:pt x="1237231" y="124396"/>
                  </a:cubicBezTo>
                  <a:lnTo>
                    <a:pt x="1302988" y="33700"/>
                  </a:lnTo>
                  <a:lnTo>
                    <a:pt x="1487418" y="292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sz="1800" dirty="0" err="1">
                <a:solidFill>
                  <a:schemeClr val="tx1"/>
                </a:solidFill>
              </a:endParaRPr>
            </a:p>
          </p:txBody>
        </p:sp>
        <p:sp>
          <p:nvSpPr>
            <p:cNvPr id="212" name="Freeform 150">
              <a:extLst>
                <a:ext uri="{FF2B5EF4-FFF2-40B4-BE49-F238E27FC236}">
                  <a16:creationId xmlns:a16="http://schemas.microsoft.com/office/drawing/2014/main" id="{E9D55916-7091-489B-BFC4-BCF244DBAC22}"/>
                </a:ext>
              </a:extLst>
            </p:cNvPr>
            <p:cNvSpPr>
              <a:spLocks/>
            </p:cNvSpPr>
            <p:nvPr/>
          </p:nvSpPr>
          <p:spPr bwMode="ltGray">
            <a:xfrm>
              <a:off x="3310334" y="1732303"/>
              <a:ext cx="45043" cy="108873"/>
            </a:xfrm>
            <a:custGeom>
              <a:avLst/>
              <a:gdLst/>
              <a:ahLst/>
              <a:cxnLst/>
              <a:rect l="l" t="t" r="r" b="b"/>
              <a:pathLst>
                <a:path w="60275" h="164306">
                  <a:moveTo>
                    <a:pt x="47327" y="0"/>
                  </a:moveTo>
                  <a:lnTo>
                    <a:pt x="60275" y="0"/>
                  </a:lnTo>
                  <a:lnTo>
                    <a:pt x="60275" y="164306"/>
                  </a:lnTo>
                  <a:lnTo>
                    <a:pt x="40183" y="164306"/>
                  </a:lnTo>
                  <a:lnTo>
                    <a:pt x="40183" y="36277"/>
                  </a:lnTo>
                  <a:cubicBezTo>
                    <a:pt x="35346" y="40890"/>
                    <a:pt x="29002" y="45504"/>
                    <a:pt x="21152" y="50118"/>
                  </a:cubicBezTo>
                  <a:cubicBezTo>
                    <a:pt x="13301" y="54731"/>
                    <a:pt x="6250" y="58192"/>
                    <a:pt x="0" y="60498"/>
                  </a:cubicBezTo>
                  <a:lnTo>
                    <a:pt x="0" y="41076"/>
                  </a:lnTo>
                  <a:cubicBezTo>
                    <a:pt x="11236" y="35793"/>
                    <a:pt x="21059" y="29393"/>
                    <a:pt x="29467" y="21878"/>
                  </a:cubicBezTo>
                  <a:cubicBezTo>
                    <a:pt x="37876" y="14362"/>
                    <a:pt x="43829" y="7069"/>
                    <a:pt x="4732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sp>
          <p:nvSpPr>
            <p:cNvPr id="213" name="Freeform 151">
              <a:extLst>
                <a:ext uri="{FF2B5EF4-FFF2-40B4-BE49-F238E27FC236}">
                  <a16:creationId xmlns:a16="http://schemas.microsoft.com/office/drawing/2014/main" id="{5D47E23E-B7B4-4A0C-92E4-8D066D5B2133}"/>
                </a:ext>
              </a:extLst>
            </p:cNvPr>
            <p:cNvSpPr>
              <a:spLocks/>
            </p:cNvSpPr>
            <p:nvPr/>
          </p:nvSpPr>
          <p:spPr bwMode="ltGray">
            <a:xfrm rot="578309">
              <a:off x="3383163" y="1735504"/>
              <a:ext cx="78411" cy="108873"/>
            </a:xfrm>
            <a:custGeom>
              <a:avLst/>
              <a:gdLst/>
              <a:ahLst/>
              <a:cxnLst/>
              <a:rect l="l" t="t" r="r" b="b"/>
              <a:pathLst>
                <a:path w="106710" h="167097">
                  <a:moveTo>
                    <a:pt x="53131" y="16632"/>
                  </a:moveTo>
                  <a:cubicBezTo>
                    <a:pt x="43904" y="16632"/>
                    <a:pt x="36537" y="20539"/>
                    <a:pt x="31030" y="28352"/>
                  </a:cubicBezTo>
                  <a:cubicBezTo>
                    <a:pt x="24110" y="38324"/>
                    <a:pt x="20650" y="56741"/>
                    <a:pt x="20650" y="83605"/>
                  </a:cubicBezTo>
                  <a:cubicBezTo>
                    <a:pt x="20650" y="110468"/>
                    <a:pt x="23794" y="128346"/>
                    <a:pt x="30082" y="137239"/>
                  </a:cubicBezTo>
                  <a:cubicBezTo>
                    <a:pt x="36370" y="146131"/>
                    <a:pt x="44127" y="150577"/>
                    <a:pt x="53355" y="150577"/>
                  </a:cubicBezTo>
                  <a:cubicBezTo>
                    <a:pt x="62582" y="150577"/>
                    <a:pt x="70340" y="146112"/>
                    <a:pt x="76628" y="137183"/>
                  </a:cubicBezTo>
                  <a:cubicBezTo>
                    <a:pt x="82916" y="128253"/>
                    <a:pt x="86060" y="110394"/>
                    <a:pt x="86060" y="83605"/>
                  </a:cubicBezTo>
                  <a:cubicBezTo>
                    <a:pt x="86060" y="56667"/>
                    <a:pt x="82916" y="38770"/>
                    <a:pt x="76628" y="29915"/>
                  </a:cubicBezTo>
                  <a:cubicBezTo>
                    <a:pt x="70340" y="21060"/>
                    <a:pt x="62508" y="16632"/>
                    <a:pt x="53131" y="16632"/>
                  </a:cubicBezTo>
                  <a:close/>
                  <a:moveTo>
                    <a:pt x="53355" y="0"/>
                  </a:moveTo>
                  <a:cubicBezTo>
                    <a:pt x="62136" y="0"/>
                    <a:pt x="69837" y="1768"/>
                    <a:pt x="76460" y="5302"/>
                  </a:cubicBezTo>
                  <a:cubicBezTo>
                    <a:pt x="83083" y="8837"/>
                    <a:pt x="88553" y="13934"/>
                    <a:pt x="92869" y="20594"/>
                  </a:cubicBezTo>
                  <a:cubicBezTo>
                    <a:pt x="97185" y="27255"/>
                    <a:pt x="100570" y="35366"/>
                    <a:pt x="103026" y="44928"/>
                  </a:cubicBezTo>
                  <a:cubicBezTo>
                    <a:pt x="105482" y="54490"/>
                    <a:pt x="106710" y="67382"/>
                    <a:pt x="106710" y="83605"/>
                  </a:cubicBezTo>
                  <a:cubicBezTo>
                    <a:pt x="106710" y="102803"/>
                    <a:pt x="104738" y="118300"/>
                    <a:pt x="100794" y="130095"/>
                  </a:cubicBezTo>
                  <a:cubicBezTo>
                    <a:pt x="96850" y="141889"/>
                    <a:pt x="90952" y="151005"/>
                    <a:pt x="83102" y="157442"/>
                  </a:cubicBezTo>
                  <a:cubicBezTo>
                    <a:pt x="75251" y="163879"/>
                    <a:pt x="65335" y="167097"/>
                    <a:pt x="53355" y="167097"/>
                  </a:cubicBezTo>
                  <a:cubicBezTo>
                    <a:pt x="37579" y="167097"/>
                    <a:pt x="25189" y="161442"/>
                    <a:pt x="16185" y="150131"/>
                  </a:cubicBezTo>
                  <a:cubicBezTo>
                    <a:pt x="5395" y="136513"/>
                    <a:pt x="0" y="114338"/>
                    <a:pt x="0" y="83605"/>
                  </a:cubicBezTo>
                  <a:cubicBezTo>
                    <a:pt x="0" y="64257"/>
                    <a:pt x="1990" y="48686"/>
                    <a:pt x="5972" y="36891"/>
                  </a:cubicBezTo>
                  <a:cubicBezTo>
                    <a:pt x="9953" y="25097"/>
                    <a:pt x="15869" y="15999"/>
                    <a:pt x="23719" y="9600"/>
                  </a:cubicBezTo>
                  <a:cubicBezTo>
                    <a:pt x="31570" y="3200"/>
                    <a:pt x="41448" y="0"/>
                    <a:pt x="53355"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sp>
          <p:nvSpPr>
            <p:cNvPr id="214" name="Freeform 152">
              <a:extLst>
                <a:ext uri="{FF2B5EF4-FFF2-40B4-BE49-F238E27FC236}">
                  <a16:creationId xmlns:a16="http://schemas.microsoft.com/office/drawing/2014/main" id="{BC816F00-496B-4AAC-83DA-986EFF9510E4}"/>
                </a:ext>
              </a:extLst>
            </p:cNvPr>
            <p:cNvSpPr>
              <a:spLocks/>
            </p:cNvSpPr>
            <p:nvPr/>
          </p:nvSpPr>
          <p:spPr bwMode="ltGray">
            <a:xfrm rot="1296749">
              <a:off x="3467743" y="1783889"/>
              <a:ext cx="78411" cy="108873"/>
            </a:xfrm>
            <a:custGeom>
              <a:avLst/>
              <a:gdLst/>
              <a:ahLst/>
              <a:cxnLst/>
              <a:rect l="l" t="t" r="r" b="b"/>
              <a:pathLst>
                <a:path w="106710" h="167097">
                  <a:moveTo>
                    <a:pt x="53131" y="16632"/>
                  </a:moveTo>
                  <a:cubicBezTo>
                    <a:pt x="43904" y="16632"/>
                    <a:pt x="36537" y="20539"/>
                    <a:pt x="31030" y="28352"/>
                  </a:cubicBezTo>
                  <a:cubicBezTo>
                    <a:pt x="24110" y="38324"/>
                    <a:pt x="20650" y="56741"/>
                    <a:pt x="20650" y="83605"/>
                  </a:cubicBezTo>
                  <a:cubicBezTo>
                    <a:pt x="20650" y="110468"/>
                    <a:pt x="23794" y="128346"/>
                    <a:pt x="30082" y="137239"/>
                  </a:cubicBezTo>
                  <a:cubicBezTo>
                    <a:pt x="36370" y="146131"/>
                    <a:pt x="44127" y="150577"/>
                    <a:pt x="53355" y="150577"/>
                  </a:cubicBezTo>
                  <a:cubicBezTo>
                    <a:pt x="62582" y="150577"/>
                    <a:pt x="70340" y="146112"/>
                    <a:pt x="76628" y="137183"/>
                  </a:cubicBezTo>
                  <a:cubicBezTo>
                    <a:pt x="82916" y="128253"/>
                    <a:pt x="86060" y="110394"/>
                    <a:pt x="86060" y="83605"/>
                  </a:cubicBezTo>
                  <a:cubicBezTo>
                    <a:pt x="86060" y="56667"/>
                    <a:pt x="82916" y="38770"/>
                    <a:pt x="76628" y="29915"/>
                  </a:cubicBezTo>
                  <a:cubicBezTo>
                    <a:pt x="70340" y="21060"/>
                    <a:pt x="62508" y="16632"/>
                    <a:pt x="53131" y="16632"/>
                  </a:cubicBezTo>
                  <a:close/>
                  <a:moveTo>
                    <a:pt x="53355" y="0"/>
                  </a:moveTo>
                  <a:cubicBezTo>
                    <a:pt x="62136" y="0"/>
                    <a:pt x="69837" y="1768"/>
                    <a:pt x="76460" y="5302"/>
                  </a:cubicBezTo>
                  <a:cubicBezTo>
                    <a:pt x="83083" y="8837"/>
                    <a:pt x="88553" y="13934"/>
                    <a:pt x="92869" y="20594"/>
                  </a:cubicBezTo>
                  <a:cubicBezTo>
                    <a:pt x="97185" y="27255"/>
                    <a:pt x="100570" y="35366"/>
                    <a:pt x="103026" y="44928"/>
                  </a:cubicBezTo>
                  <a:cubicBezTo>
                    <a:pt x="105482" y="54490"/>
                    <a:pt x="106710" y="67382"/>
                    <a:pt x="106710" y="83605"/>
                  </a:cubicBezTo>
                  <a:cubicBezTo>
                    <a:pt x="106710" y="102803"/>
                    <a:pt x="104738" y="118300"/>
                    <a:pt x="100794" y="130095"/>
                  </a:cubicBezTo>
                  <a:cubicBezTo>
                    <a:pt x="96850" y="141889"/>
                    <a:pt x="90952" y="151005"/>
                    <a:pt x="83102" y="157442"/>
                  </a:cubicBezTo>
                  <a:cubicBezTo>
                    <a:pt x="75251" y="163879"/>
                    <a:pt x="65335" y="167097"/>
                    <a:pt x="53355" y="167097"/>
                  </a:cubicBezTo>
                  <a:cubicBezTo>
                    <a:pt x="37579" y="167097"/>
                    <a:pt x="25189" y="161442"/>
                    <a:pt x="16185" y="150131"/>
                  </a:cubicBezTo>
                  <a:cubicBezTo>
                    <a:pt x="5395" y="136513"/>
                    <a:pt x="0" y="114338"/>
                    <a:pt x="0" y="83605"/>
                  </a:cubicBezTo>
                  <a:cubicBezTo>
                    <a:pt x="0" y="64257"/>
                    <a:pt x="1990" y="48686"/>
                    <a:pt x="5972" y="36891"/>
                  </a:cubicBezTo>
                  <a:cubicBezTo>
                    <a:pt x="9953" y="25097"/>
                    <a:pt x="15869" y="15999"/>
                    <a:pt x="23719" y="9600"/>
                  </a:cubicBezTo>
                  <a:cubicBezTo>
                    <a:pt x="31570" y="3200"/>
                    <a:pt x="41448" y="0"/>
                    <a:pt x="53355"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sp>
          <p:nvSpPr>
            <p:cNvPr id="215" name="Freeform 153">
              <a:extLst>
                <a:ext uri="{FF2B5EF4-FFF2-40B4-BE49-F238E27FC236}">
                  <a16:creationId xmlns:a16="http://schemas.microsoft.com/office/drawing/2014/main" id="{6EE36683-4D0E-4E64-A86F-C61D2718C2F5}"/>
                </a:ext>
              </a:extLst>
            </p:cNvPr>
            <p:cNvSpPr>
              <a:spLocks/>
            </p:cNvSpPr>
            <p:nvPr/>
          </p:nvSpPr>
          <p:spPr bwMode="ltGray">
            <a:xfrm>
              <a:off x="3225346" y="2117543"/>
              <a:ext cx="45043" cy="108873"/>
            </a:xfrm>
            <a:custGeom>
              <a:avLst/>
              <a:gdLst/>
              <a:ahLst/>
              <a:cxnLst/>
              <a:rect l="l" t="t" r="r" b="b"/>
              <a:pathLst>
                <a:path w="60275" h="164306">
                  <a:moveTo>
                    <a:pt x="47327" y="0"/>
                  </a:moveTo>
                  <a:lnTo>
                    <a:pt x="60275" y="0"/>
                  </a:lnTo>
                  <a:lnTo>
                    <a:pt x="60275" y="164306"/>
                  </a:lnTo>
                  <a:lnTo>
                    <a:pt x="40183" y="164306"/>
                  </a:lnTo>
                  <a:lnTo>
                    <a:pt x="40183" y="36277"/>
                  </a:lnTo>
                  <a:cubicBezTo>
                    <a:pt x="35346" y="40890"/>
                    <a:pt x="29002" y="45504"/>
                    <a:pt x="21152" y="50118"/>
                  </a:cubicBezTo>
                  <a:cubicBezTo>
                    <a:pt x="13301" y="54731"/>
                    <a:pt x="6250" y="58192"/>
                    <a:pt x="0" y="60498"/>
                  </a:cubicBezTo>
                  <a:lnTo>
                    <a:pt x="0" y="41076"/>
                  </a:lnTo>
                  <a:cubicBezTo>
                    <a:pt x="11236" y="35793"/>
                    <a:pt x="21059" y="29393"/>
                    <a:pt x="29467" y="21878"/>
                  </a:cubicBezTo>
                  <a:cubicBezTo>
                    <a:pt x="37876" y="14362"/>
                    <a:pt x="43829" y="7069"/>
                    <a:pt x="4732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sp>
          <p:nvSpPr>
            <p:cNvPr id="216" name="Freeform 154">
              <a:extLst>
                <a:ext uri="{FF2B5EF4-FFF2-40B4-BE49-F238E27FC236}">
                  <a16:creationId xmlns:a16="http://schemas.microsoft.com/office/drawing/2014/main" id="{4400CF83-FFCB-46CA-941A-282BE7CE1756}"/>
                </a:ext>
              </a:extLst>
            </p:cNvPr>
            <p:cNvSpPr>
              <a:spLocks/>
            </p:cNvSpPr>
            <p:nvPr/>
          </p:nvSpPr>
          <p:spPr bwMode="ltGray">
            <a:xfrm>
              <a:off x="3208662" y="1989130"/>
              <a:ext cx="78411" cy="108873"/>
            </a:xfrm>
            <a:custGeom>
              <a:avLst/>
              <a:gdLst/>
              <a:ahLst/>
              <a:cxnLst/>
              <a:rect l="l" t="t" r="r" b="b"/>
              <a:pathLst>
                <a:path w="106710" h="167097">
                  <a:moveTo>
                    <a:pt x="53131" y="16632"/>
                  </a:moveTo>
                  <a:cubicBezTo>
                    <a:pt x="43904" y="16632"/>
                    <a:pt x="36537" y="20539"/>
                    <a:pt x="31030" y="28352"/>
                  </a:cubicBezTo>
                  <a:cubicBezTo>
                    <a:pt x="24110" y="38324"/>
                    <a:pt x="20650" y="56741"/>
                    <a:pt x="20650" y="83605"/>
                  </a:cubicBezTo>
                  <a:cubicBezTo>
                    <a:pt x="20650" y="110468"/>
                    <a:pt x="23794" y="128346"/>
                    <a:pt x="30082" y="137239"/>
                  </a:cubicBezTo>
                  <a:cubicBezTo>
                    <a:pt x="36370" y="146131"/>
                    <a:pt x="44127" y="150577"/>
                    <a:pt x="53355" y="150577"/>
                  </a:cubicBezTo>
                  <a:cubicBezTo>
                    <a:pt x="62582" y="150577"/>
                    <a:pt x="70340" y="146112"/>
                    <a:pt x="76628" y="137183"/>
                  </a:cubicBezTo>
                  <a:cubicBezTo>
                    <a:pt x="82916" y="128253"/>
                    <a:pt x="86060" y="110394"/>
                    <a:pt x="86060" y="83605"/>
                  </a:cubicBezTo>
                  <a:cubicBezTo>
                    <a:pt x="86060" y="56667"/>
                    <a:pt x="82916" y="38770"/>
                    <a:pt x="76628" y="29915"/>
                  </a:cubicBezTo>
                  <a:cubicBezTo>
                    <a:pt x="70340" y="21060"/>
                    <a:pt x="62508" y="16632"/>
                    <a:pt x="53131" y="16632"/>
                  </a:cubicBezTo>
                  <a:close/>
                  <a:moveTo>
                    <a:pt x="53355" y="0"/>
                  </a:moveTo>
                  <a:cubicBezTo>
                    <a:pt x="62136" y="0"/>
                    <a:pt x="69837" y="1768"/>
                    <a:pt x="76460" y="5302"/>
                  </a:cubicBezTo>
                  <a:cubicBezTo>
                    <a:pt x="83083" y="8837"/>
                    <a:pt x="88553" y="13934"/>
                    <a:pt x="92869" y="20594"/>
                  </a:cubicBezTo>
                  <a:cubicBezTo>
                    <a:pt x="97185" y="27255"/>
                    <a:pt x="100570" y="35366"/>
                    <a:pt x="103026" y="44928"/>
                  </a:cubicBezTo>
                  <a:cubicBezTo>
                    <a:pt x="105482" y="54490"/>
                    <a:pt x="106710" y="67382"/>
                    <a:pt x="106710" y="83605"/>
                  </a:cubicBezTo>
                  <a:cubicBezTo>
                    <a:pt x="106710" y="102803"/>
                    <a:pt x="104738" y="118300"/>
                    <a:pt x="100794" y="130095"/>
                  </a:cubicBezTo>
                  <a:cubicBezTo>
                    <a:pt x="96850" y="141889"/>
                    <a:pt x="90952" y="151005"/>
                    <a:pt x="83102" y="157442"/>
                  </a:cubicBezTo>
                  <a:cubicBezTo>
                    <a:pt x="75251" y="163879"/>
                    <a:pt x="65335" y="167097"/>
                    <a:pt x="53355" y="167097"/>
                  </a:cubicBezTo>
                  <a:cubicBezTo>
                    <a:pt x="37579" y="167097"/>
                    <a:pt x="25189" y="161442"/>
                    <a:pt x="16185" y="150131"/>
                  </a:cubicBezTo>
                  <a:cubicBezTo>
                    <a:pt x="5395" y="136513"/>
                    <a:pt x="0" y="114338"/>
                    <a:pt x="0" y="83605"/>
                  </a:cubicBezTo>
                  <a:cubicBezTo>
                    <a:pt x="0" y="64257"/>
                    <a:pt x="1990" y="48686"/>
                    <a:pt x="5972" y="36891"/>
                  </a:cubicBezTo>
                  <a:cubicBezTo>
                    <a:pt x="9953" y="25097"/>
                    <a:pt x="15869" y="15999"/>
                    <a:pt x="23719" y="9600"/>
                  </a:cubicBezTo>
                  <a:cubicBezTo>
                    <a:pt x="31570" y="3200"/>
                    <a:pt x="41448" y="0"/>
                    <a:pt x="53355"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sp>
          <p:nvSpPr>
            <p:cNvPr id="217" name="Freeform 155">
              <a:extLst>
                <a:ext uri="{FF2B5EF4-FFF2-40B4-BE49-F238E27FC236}">
                  <a16:creationId xmlns:a16="http://schemas.microsoft.com/office/drawing/2014/main" id="{2EDFD2DD-9F06-449E-BD90-5541C5996795}"/>
                </a:ext>
              </a:extLst>
            </p:cNvPr>
            <p:cNvSpPr>
              <a:spLocks/>
            </p:cNvSpPr>
            <p:nvPr/>
          </p:nvSpPr>
          <p:spPr bwMode="ltGray">
            <a:xfrm>
              <a:off x="3225346" y="1860716"/>
              <a:ext cx="45043" cy="108873"/>
            </a:xfrm>
            <a:custGeom>
              <a:avLst/>
              <a:gdLst/>
              <a:ahLst/>
              <a:cxnLst/>
              <a:rect l="l" t="t" r="r" b="b"/>
              <a:pathLst>
                <a:path w="60275" h="164306">
                  <a:moveTo>
                    <a:pt x="47327" y="0"/>
                  </a:moveTo>
                  <a:lnTo>
                    <a:pt x="60275" y="0"/>
                  </a:lnTo>
                  <a:lnTo>
                    <a:pt x="60275" y="164306"/>
                  </a:lnTo>
                  <a:lnTo>
                    <a:pt x="40183" y="164306"/>
                  </a:lnTo>
                  <a:lnTo>
                    <a:pt x="40183" y="36277"/>
                  </a:lnTo>
                  <a:cubicBezTo>
                    <a:pt x="35346" y="40890"/>
                    <a:pt x="29002" y="45504"/>
                    <a:pt x="21152" y="50118"/>
                  </a:cubicBezTo>
                  <a:cubicBezTo>
                    <a:pt x="13301" y="54731"/>
                    <a:pt x="6250" y="58192"/>
                    <a:pt x="0" y="60498"/>
                  </a:cubicBezTo>
                  <a:lnTo>
                    <a:pt x="0" y="41076"/>
                  </a:lnTo>
                  <a:cubicBezTo>
                    <a:pt x="11236" y="35793"/>
                    <a:pt x="21059" y="29393"/>
                    <a:pt x="29467" y="21878"/>
                  </a:cubicBezTo>
                  <a:cubicBezTo>
                    <a:pt x="37876" y="14362"/>
                    <a:pt x="43829" y="7069"/>
                    <a:pt x="4732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sp>
          <p:nvSpPr>
            <p:cNvPr id="218" name="Freeform 156">
              <a:extLst>
                <a:ext uri="{FF2B5EF4-FFF2-40B4-BE49-F238E27FC236}">
                  <a16:creationId xmlns:a16="http://schemas.microsoft.com/office/drawing/2014/main" id="{D20D2F3B-C881-4B3D-BE95-7F32DF96744C}"/>
                </a:ext>
              </a:extLst>
            </p:cNvPr>
            <p:cNvSpPr>
              <a:spLocks/>
            </p:cNvSpPr>
            <p:nvPr/>
          </p:nvSpPr>
          <p:spPr bwMode="ltGray">
            <a:xfrm>
              <a:off x="3312596" y="2245957"/>
              <a:ext cx="45043" cy="108873"/>
            </a:xfrm>
            <a:custGeom>
              <a:avLst/>
              <a:gdLst/>
              <a:ahLst/>
              <a:cxnLst/>
              <a:rect l="l" t="t" r="r" b="b"/>
              <a:pathLst>
                <a:path w="60275" h="164306">
                  <a:moveTo>
                    <a:pt x="47327" y="0"/>
                  </a:moveTo>
                  <a:lnTo>
                    <a:pt x="60275" y="0"/>
                  </a:lnTo>
                  <a:lnTo>
                    <a:pt x="60275" y="164306"/>
                  </a:lnTo>
                  <a:lnTo>
                    <a:pt x="40183" y="164306"/>
                  </a:lnTo>
                  <a:lnTo>
                    <a:pt x="40183" y="36277"/>
                  </a:lnTo>
                  <a:cubicBezTo>
                    <a:pt x="35346" y="40890"/>
                    <a:pt x="29002" y="45504"/>
                    <a:pt x="21152" y="50118"/>
                  </a:cubicBezTo>
                  <a:cubicBezTo>
                    <a:pt x="13301" y="54731"/>
                    <a:pt x="6250" y="58192"/>
                    <a:pt x="0" y="60498"/>
                  </a:cubicBezTo>
                  <a:lnTo>
                    <a:pt x="0" y="41076"/>
                  </a:lnTo>
                  <a:cubicBezTo>
                    <a:pt x="11236" y="35793"/>
                    <a:pt x="21059" y="29393"/>
                    <a:pt x="29467" y="21878"/>
                  </a:cubicBezTo>
                  <a:cubicBezTo>
                    <a:pt x="37876" y="14362"/>
                    <a:pt x="43829" y="7069"/>
                    <a:pt x="4732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sp>
          <p:nvSpPr>
            <p:cNvPr id="219" name="Freeform 157">
              <a:extLst>
                <a:ext uri="{FF2B5EF4-FFF2-40B4-BE49-F238E27FC236}">
                  <a16:creationId xmlns:a16="http://schemas.microsoft.com/office/drawing/2014/main" id="{7A9BE567-5065-419D-83AB-348EA3B673C4}"/>
                </a:ext>
              </a:extLst>
            </p:cNvPr>
            <p:cNvSpPr>
              <a:spLocks/>
            </p:cNvSpPr>
            <p:nvPr/>
          </p:nvSpPr>
          <p:spPr bwMode="ltGray">
            <a:xfrm>
              <a:off x="3295912" y="2117543"/>
              <a:ext cx="78411" cy="108873"/>
            </a:xfrm>
            <a:custGeom>
              <a:avLst/>
              <a:gdLst/>
              <a:ahLst/>
              <a:cxnLst/>
              <a:rect l="l" t="t" r="r" b="b"/>
              <a:pathLst>
                <a:path w="106710" h="167097">
                  <a:moveTo>
                    <a:pt x="53131" y="16632"/>
                  </a:moveTo>
                  <a:cubicBezTo>
                    <a:pt x="43904" y="16632"/>
                    <a:pt x="36537" y="20539"/>
                    <a:pt x="31030" y="28352"/>
                  </a:cubicBezTo>
                  <a:cubicBezTo>
                    <a:pt x="24110" y="38324"/>
                    <a:pt x="20650" y="56741"/>
                    <a:pt x="20650" y="83605"/>
                  </a:cubicBezTo>
                  <a:cubicBezTo>
                    <a:pt x="20650" y="110468"/>
                    <a:pt x="23794" y="128346"/>
                    <a:pt x="30082" y="137239"/>
                  </a:cubicBezTo>
                  <a:cubicBezTo>
                    <a:pt x="36370" y="146131"/>
                    <a:pt x="44127" y="150577"/>
                    <a:pt x="53355" y="150577"/>
                  </a:cubicBezTo>
                  <a:cubicBezTo>
                    <a:pt x="62582" y="150577"/>
                    <a:pt x="70340" y="146112"/>
                    <a:pt x="76628" y="137183"/>
                  </a:cubicBezTo>
                  <a:cubicBezTo>
                    <a:pt x="82916" y="128253"/>
                    <a:pt x="86060" y="110394"/>
                    <a:pt x="86060" y="83605"/>
                  </a:cubicBezTo>
                  <a:cubicBezTo>
                    <a:pt x="86060" y="56667"/>
                    <a:pt x="82916" y="38770"/>
                    <a:pt x="76628" y="29915"/>
                  </a:cubicBezTo>
                  <a:cubicBezTo>
                    <a:pt x="70340" y="21060"/>
                    <a:pt x="62508" y="16632"/>
                    <a:pt x="53131" y="16632"/>
                  </a:cubicBezTo>
                  <a:close/>
                  <a:moveTo>
                    <a:pt x="53355" y="0"/>
                  </a:moveTo>
                  <a:cubicBezTo>
                    <a:pt x="62136" y="0"/>
                    <a:pt x="69837" y="1768"/>
                    <a:pt x="76460" y="5302"/>
                  </a:cubicBezTo>
                  <a:cubicBezTo>
                    <a:pt x="83083" y="8837"/>
                    <a:pt x="88553" y="13934"/>
                    <a:pt x="92869" y="20594"/>
                  </a:cubicBezTo>
                  <a:cubicBezTo>
                    <a:pt x="97185" y="27255"/>
                    <a:pt x="100570" y="35366"/>
                    <a:pt x="103026" y="44928"/>
                  </a:cubicBezTo>
                  <a:cubicBezTo>
                    <a:pt x="105482" y="54490"/>
                    <a:pt x="106710" y="67382"/>
                    <a:pt x="106710" y="83605"/>
                  </a:cubicBezTo>
                  <a:cubicBezTo>
                    <a:pt x="106710" y="102803"/>
                    <a:pt x="104738" y="118300"/>
                    <a:pt x="100794" y="130095"/>
                  </a:cubicBezTo>
                  <a:cubicBezTo>
                    <a:pt x="96850" y="141889"/>
                    <a:pt x="90952" y="151005"/>
                    <a:pt x="83102" y="157442"/>
                  </a:cubicBezTo>
                  <a:cubicBezTo>
                    <a:pt x="75251" y="163879"/>
                    <a:pt x="65335" y="167097"/>
                    <a:pt x="53355" y="167097"/>
                  </a:cubicBezTo>
                  <a:cubicBezTo>
                    <a:pt x="37579" y="167097"/>
                    <a:pt x="25189" y="161442"/>
                    <a:pt x="16185" y="150131"/>
                  </a:cubicBezTo>
                  <a:cubicBezTo>
                    <a:pt x="5395" y="136513"/>
                    <a:pt x="0" y="114338"/>
                    <a:pt x="0" y="83605"/>
                  </a:cubicBezTo>
                  <a:cubicBezTo>
                    <a:pt x="0" y="64257"/>
                    <a:pt x="1990" y="48686"/>
                    <a:pt x="5972" y="36891"/>
                  </a:cubicBezTo>
                  <a:cubicBezTo>
                    <a:pt x="9953" y="25097"/>
                    <a:pt x="15869" y="15999"/>
                    <a:pt x="23719" y="9600"/>
                  </a:cubicBezTo>
                  <a:cubicBezTo>
                    <a:pt x="31570" y="3200"/>
                    <a:pt x="41448" y="0"/>
                    <a:pt x="53355"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sp>
          <p:nvSpPr>
            <p:cNvPr id="220" name="Freeform 158">
              <a:extLst>
                <a:ext uri="{FF2B5EF4-FFF2-40B4-BE49-F238E27FC236}">
                  <a16:creationId xmlns:a16="http://schemas.microsoft.com/office/drawing/2014/main" id="{11CF79C8-2A00-4229-A5FF-D75B2B38161D}"/>
                </a:ext>
              </a:extLst>
            </p:cNvPr>
            <p:cNvSpPr>
              <a:spLocks/>
            </p:cNvSpPr>
            <p:nvPr/>
          </p:nvSpPr>
          <p:spPr bwMode="ltGray">
            <a:xfrm>
              <a:off x="3295912" y="1989130"/>
              <a:ext cx="78411" cy="108873"/>
            </a:xfrm>
            <a:custGeom>
              <a:avLst/>
              <a:gdLst/>
              <a:ahLst/>
              <a:cxnLst/>
              <a:rect l="l" t="t" r="r" b="b"/>
              <a:pathLst>
                <a:path w="106710" h="167097">
                  <a:moveTo>
                    <a:pt x="53131" y="16632"/>
                  </a:moveTo>
                  <a:cubicBezTo>
                    <a:pt x="43904" y="16632"/>
                    <a:pt x="36537" y="20539"/>
                    <a:pt x="31030" y="28352"/>
                  </a:cubicBezTo>
                  <a:cubicBezTo>
                    <a:pt x="24110" y="38324"/>
                    <a:pt x="20650" y="56741"/>
                    <a:pt x="20650" y="83605"/>
                  </a:cubicBezTo>
                  <a:cubicBezTo>
                    <a:pt x="20650" y="110468"/>
                    <a:pt x="23794" y="128346"/>
                    <a:pt x="30082" y="137239"/>
                  </a:cubicBezTo>
                  <a:cubicBezTo>
                    <a:pt x="36370" y="146131"/>
                    <a:pt x="44127" y="150577"/>
                    <a:pt x="53355" y="150577"/>
                  </a:cubicBezTo>
                  <a:cubicBezTo>
                    <a:pt x="62582" y="150577"/>
                    <a:pt x="70340" y="146112"/>
                    <a:pt x="76628" y="137183"/>
                  </a:cubicBezTo>
                  <a:cubicBezTo>
                    <a:pt x="82916" y="128253"/>
                    <a:pt x="86060" y="110394"/>
                    <a:pt x="86060" y="83605"/>
                  </a:cubicBezTo>
                  <a:cubicBezTo>
                    <a:pt x="86060" y="56667"/>
                    <a:pt x="82916" y="38770"/>
                    <a:pt x="76628" y="29915"/>
                  </a:cubicBezTo>
                  <a:cubicBezTo>
                    <a:pt x="70340" y="21060"/>
                    <a:pt x="62508" y="16632"/>
                    <a:pt x="53131" y="16632"/>
                  </a:cubicBezTo>
                  <a:close/>
                  <a:moveTo>
                    <a:pt x="53355" y="0"/>
                  </a:moveTo>
                  <a:cubicBezTo>
                    <a:pt x="62136" y="0"/>
                    <a:pt x="69837" y="1768"/>
                    <a:pt x="76460" y="5302"/>
                  </a:cubicBezTo>
                  <a:cubicBezTo>
                    <a:pt x="83083" y="8837"/>
                    <a:pt x="88553" y="13934"/>
                    <a:pt x="92869" y="20594"/>
                  </a:cubicBezTo>
                  <a:cubicBezTo>
                    <a:pt x="97185" y="27255"/>
                    <a:pt x="100570" y="35366"/>
                    <a:pt x="103026" y="44928"/>
                  </a:cubicBezTo>
                  <a:cubicBezTo>
                    <a:pt x="105482" y="54490"/>
                    <a:pt x="106710" y="67382"/>
                    <a:pt x="106710" y="83605"/>
                  </a:cubicBezTo>
                  <a:cubicBezTo>
                    <a:pt x="106710" y="102803"/>
                    <a:pt x="104738" y="118300"/>
                    <a:pt x="100794" y="130095"/>
                  </a:cubicBezTo>
                  <a:cubicBezTo>
                    <a:pt x="96850" y="141889"/>
                    <a:pt x="90952" y="151005"/>
                    <a:pt x="83102" y="157442"/>
                  </a:cubicBezTo>
                  <a:cubicBezTo>
                    <a:pt x="75251" y="163879"/>
                    <a:pt x="65335" y="167097"/>
                    <a:pt x="53355" y="167097"/>
                  </a:cubicBezTo>
                  <a:cubicBezTo>
                    <a:pt x="37579" y="167097"/>
                    <a:pt x="25189" y="161442"/>
                    <a:pt x="16185" y="150131"/>
                  </a:cubicBezTo>
                  <a:cubicBezTo>
                    <a:pt x="5395" y="136513"/>
                    <a:pt x="0" y="114338"/>
                    <a:pt x="0" y="83605"/>
                  </a:cubicBezTo>
                  <a:cubicBezTo>
                    <a:pt x="0" y="64257"/>
                    <a:pt x="1990" y="48686"/>
                    <a:pt x="5972" y="36891"/>
                  </a:cubicBezTo>
                  <a:cubicBezTo>
                    <a:pt x="9953" y="25097"/>
                    <a:pt x="15869" y="15999"/>
                    <a:pt x="23719" y="9600"/>
                  </a:cubicBezTo>
                  <a:cubicBezTo>
                    <a:pt x="31570" y="3200"/>
                    <a:pt x="41448" y="0"/>
                    <a:pt x="53355"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sp>
          <p:nvSpPr>
            <p:cNvPr id="221" name="Freeform 159">
              <a:extLst>
                <a:ext uri="{FF2B5EF4-FFF2-40B4-BE49-F238E27FC236}">
                  <a16:creationId xmlns:a16="http://schemas.microsoft.com/office/drawing/2014/main" id="{E5E27231-3AB0-4504-AB61-7C76FB2D5157}"/>
                </a:ext>
              </a:extLst>
            </p:cNvPr>
            <p:cNvSpPr>
              <a:spLocks/>
            </p:cNvSpPr>
            <p:nvPr/>
          </p:nvSpPr>
          <p:spPr bwMode="ltGray">
            <a:xfrm>
              <a:off x="3295912" y="1860716"/>
              <a:ext cx="78411" cy="108873"/>
            </a:xfrm>
            <a:custGeom>
              <a:avLst/>
              <a:gdLst/>
              <a:ahLst/>
              <a:cxnLst/>
              <a:rect l="l" t="t" r="r" b="b"/>
              <a:pathLst>
                <a:path w="106710" h="167097">
                  <a:moveTo>
                    <a:pt x="53131" y="16632"/>
                  </a:moveTo>
                  <a:cubicBezTo>
                    <a:pt x="43904" y="16632"/>
                    <a:pt x="36537" y="20539"/>
                    <a:pt x="31030" y="28352"/>
                  </a:cubicBezTo>
                  <a:cubicBezTo>
                    <a:pt x="24110" y="38324"/>
                    <a:pt x="20650" y="56741"/>
                    <a:pt x="20650" y="83605"/>
                  </a:cubicBezTo>
                  <a:cubicBezTo>
                    <a:pt x="20650" y="110468"/>
                    <a:pt x="23794" y="128346"/>
                    <a:pt x="30082" y="137239"/>
                  </a:cubicBezTo>
                  <a:cubicBezTo>
                    <a:pt x="36370" y="146131"/>
                    <a:pt x="44127" y="150577"/>
                    <a:pt x="53355" y="150577"/>
                  </a:cubicBezTo>
                  <a:cubicBezTo>
                    <a:pt x="62582" y="150577"/>
                    <a:pt x="70340" y="146112"/>
                    <a:pt x="76628" y="137183"/>
                  </a:cubicBezTo>
                  <a:cubicBezTo>
                    <a:pt x="82916" y="128253"/>
                    <a:pt x="86060" y="110394"/>
                    <a:pt x="86060" y="83605"/>
                  </a:cubicBezTo>
                  <a:cubicBezTo>
                    <a:pt x="86060" y="56667"/>
                    <a:pt x="82916" y="38770"/>
                    <a:pt x="76628" y="29915"/>
                  </a:cubicBezTo>
                  <a:cubicBezTo>
                    <a:pt x="70340" y="21060"/>
                    <a:pt x="62508" y="16632"/>
                    <a:pt x="53131" y="16632"/>
                  </a:cubicBezTo>
                  <a:close/>
                  <a:moveTo>
                    <a:pt x="53355" y="0"/>
                  </a:moveTo>
                  <a:cubicBezTo>
                    <a:pt x="62136" y="0"/>
                    <a:pt x="69837" y="1768"/>
                    <a:pt x="76460" y="5302"/>
                  </a:cubicBezTo>
                  <a:cubicBezTo>
                    <a:pt x="83083" y="8837"/>
                    <a:pt x="88553" y="13934"/>
                    <a:pt x="92869" y="20594"/>
                  </a:cubicBezTo>
                  <a:cubicBezTo>
                    <a:pt x="97185" y="27255"/>
                    <a:pt x="100570" y="35366"/>
                    <a:pt x="103026" y="44928"/>
                  </a:cubicBezTo>
                  <a:cubicBezTo>
                    <a:pt x="105482" y="54490"/>
                    <a:pt x="106710" y="67382"/>
                    <a:pt x="106710" y="83605"/>
                  </a:cubicBezTo>
                  <a:cubicBezTo>
                    <a:pt x="106710" y="102803"/>
                    <a:pt x="104738" y="118300"/>
                    <a:pt x="100794" y="130095"/>
                  </a:cubicBezTo>
                  <a:cubicBezTo>
                    <a:pt x="96850" y="141889"/>
                    <a:pt x="90952" y="151005"/>
                    <a:pt x="83102" y="157442"/>
                  </a:cubicBezTo>
                  <a:cubicBezTo>
                    <a:pt x="75251" y="163879"/>
                    <a:pt x="65335" y="167097"/>
                    <a:pt x="53355" y="167097"/>
                  </a:cubicBezTo>
                  <a:cubicBezTo>
                    <a:pt x="37579" y="167097"/>
                    <a:pt x="25189" y="161442"/>
                    <a:pt x="16185" y="150131"/>
                  </a:cubicBezTo>
                  <a:cubicBezTo>
                    <a:pt x="5395" y="136513"/>
                    <a:pt x="0" y="114338"/>
                    <a:pt x="0" y="83605"/>
                  </a:cubicBezTo>
                  <a:cubicBezTo>
                    <a:pt x="0" y="64257"/>
                    <a:pt x="1990" y="48686"/>
                    <a:pt x="5972" y="36891"/>
                  </a:cubicBezTo>
                  <a:cubicBezTo>
                    <a:pt x="9953" y="25097"/>
                    <a:pt x="15869" y="15999"/>
                    <a:pt x="23719" y="9600"/>
                  </a:cubicBezTo>
                  <a:cubicBezTo>
                    <a:pt x="31570" y="3200"/>
                    <a:pt x="41448" y="0"/>
                    <a:pt x="53355"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sp>
          <p:nvSpPr>
            <p:cNvPr id="222" name="Freeform 160">
              <a:extLst>
                <a:ext uri="{FF2B5EF4-FFF2-40B4-BE49-F238E27FC236}">
                  <a16:creationId xmlns:a16="http://schemas.microsoft.com/office/drawing/2014/main" id="{8B3DA9DC-3187-4B5B-9831-301BB6D40D41}"/>
                </a:ext>
              </a:extLst>
            </p:cNvPr>
            <p:cNvSpPr>
              <a:spLocks/>
            </p:cNvSpPr>
            <p:nvPr/>
          </p:nvSpPr>
          <p:spPr bwMode="ltGray">
            <a:xfrm>
              <a:off x="3383162" y="2245957"/>
              <a:ext cx="78411" cy="108873"/>
            </a:xfrm>
            <a:custGeom>
              <a:avLst/>
              <a:gdLst/>
              <a:ahLst/>
              <a:cxnLst/>
              <a:rect l="l" t="t" r="r" b="b"/>
              <a:pathLst>
                <a:path w="106710" h="167097">
                  <a:moveTo>
                    <a:pt x="53131" y="16632"/>
                  </a:moveTo>
                  <a:cubicBezTo>
                    <a:pt x="43904" y="16632"/>
                    <a:pt x="36537" y="20539"/>
                    <a:pt x="31030" y="28352"/>
                  </a:cubicBezTo>
                  <a:cubicBezTo>
                    <a:pt x="24110" y="38324"/>
                    <a:pt x="20650" y="56741"/>
                    <a:pt x="20650" y="83605"/>
                  </a:cubicBezTo>
                  <a:cubicBezTo>
                    <a:pt x="20650" y="110468"/>
                    <a:pt x="23794" y="128346"/>
                    <a:pt x="30082" y="137239"/>
                  </a:cubicBezTo>
                  <a:cubicBezTo>
                    <a:pt x="36370" y="146131"/>
                    <a:pt x="44127" y="150577"/>
                    <a:pt x="53355" y="150577"/>
                  </a:cubicBezTo>
                  <a:cubicBezTo>
                    <a:pt x="62582" y="150577"/>
                    <a:pt x="70340" y="146112"/>
                    <a:pt x="76628" y="137183"/>
                  </a:cubicBezTo>
                  <a:cubicBezTo>
                    <a:pt x="82916" y="128253"/>
                    <a:pt x="86060" y="110394"/>
                    <a:pt x="86060" y="83605"/>
                  </a:cubicBezTo>
                  <a:cubicBezTo>
                    <a:pt x="86060" y="56667"/>
                    <a:pt x="82916" y="38770"/>
                    <a:pt x="76628" y="29915"/>
                  </a:cubicBezTo>
                  <a:cubicBezTo>
                    <a:pt x="70340" y="21060"/>
                    <a:pt x="62508" y="16632"/>
                    <a:pt x="53131" y="16632"/>
                  </a:cubicBezTo>
                  <a:close/>
                  <a:moveTo>
                    <a:pt x="53355" y="0"/>
                  </a:moveTo>
                  <a:cubicBezTo>
                    <a:pt x="62136" y="0"/>
                    <a:pt x="69837" y="1768"/>
                    <a:pt x="76460" y="5302"/>
                  </a:cubicBezTo>
                  <a:cubicBezTo>
                    <a:pt x="83083" y="8837"/>
                    <a:pt x="88553" y="13934"/>
                    <a:pt x="92869" y="20594"/>
                  </a:cubicBezTo>
                  <a:cubicBezTo>
                    <a:pt x="97185" y="27255"/>
                    <a:pt x="100570" y="35366"/>
                    <a:pt x="103026" y="44928"/>
                  </a:cubicBezTo>
                  <a:cubicBezTo>
                    <a:pt x="105482" y="54490"/>
                    <a:pt x="106710" y="67382"/>
                    <a:pt x="106710" y="83605"/>
                  </a:cubicBezTo>
                  <a:cubicBezTo>
                    <a:pt x="106710" y="102803"/>
                    <a:pt x="104738" y="118300"/>
                    <a:pt x="100794" y="130095"/>
                  </a:cubicBezTo>
                  <a:cubicBezTo>
                    <a:pt x="96850" y="141889"/>
                    <a:pt x="90952" y="151005"/>
                    <a:pt x="83102" y="157442"/>
                  </a:cubicBezTo>
                  <a:cubicBezTo>
                    <a:pt x="75251" y="163879"/>
                    <a:pt x="65335" y="167097"/>
                    <a:pt x="53355" y="167097"/>
                  </a:cubicBezTo>
                  <a:cubicBezTo>
                    <a:pt x="37579" y="167097"/>
                    <a:pt x="25189" y="161442"/>
                    <a:pt x="16185" y="150131"/>
                  </a:cubicBezTo>
                  <a:cubicBezTo>
                    <a:pt x="5395" y="136513"/>
                    <a:pt x="0" y="114338"/>
                    <a:pt x="0" y="83605"/>
                  </a:cubicBezTo>
                  <a:cubicBezTo>
                    <a:pt x="0" y="64257"/>
                    <a:pt x="1990" y="48686"/>
                    <a:pt x="5972" y="36891"/>
                  </a:cubicBezTo>
                  <a:cubicBezTo>
                    <a:pt x="9953" y="25097"/>
                    <a:pt x="15869" y="15999"/>
                    <a:pt x="23719" y="9600"/>
                  </a:cubicBezTo>
                  <a:cubicBezTo>
                    <a:pt x="31570" y="3200"/>
                    <a:pt x="41448" y="0"/>
                    <a:pt x="53355"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sp>
          <p:nvSpPr>
            <p:cNvPr id="223" name="Freeform 161">
              <a:extLst>
                <a:ext uri="{FF2B5EF4-FFF2-40B4-BE49-F238E27FC236}">
                  <a16:creationId xmlns:a16="http://schemas.microsoft.com/office/drawing/2014/main" id="{59FB92EF-AB5B-4E19-B7CE-C02D1B8CF3EF}"/>
                </a:ext>
              </a:extLst>
            </p:cNvPr>
            <p:cNvSpPr>
              <a:spLocks/>
            </p:cNvSpPr>
            <p:nvPr/>
          </p:nvSpPr>
          <p:spPr bwMode="ltGray">
            <a:xfrm>
              <a:off x="3405392" y="2117543"/>
              <a:ext cx="45043" cy="108873"/>
            </a:xfrm>
            <a:custGeom>
              <a:avLst/>
              <a:gdLst/>
              <a:ahLst/>
              <a:cxnLst/>
              <a:rect l="l" t="t" r="r" b="b"/>
              <a:pathLst>
                <a:path w="60275" h="164306">
                  <a:moveTo>
                    <a:pt x="47327" y="0"/>
                  </a:moveTo>
                  <a:lnTo>
                    <a:pt x="60275" y="0"/>
                  </a:lnTo>
                  <a:lnTo>
                    <a:pt x="60275" y="164306"/>
                  </a:lnTo>
                  <a:lnTo>
                    <a:pt x="40183" y="164306"/>
                  </a:lnTo>
                  <a:lnTo>
                    <a:pt x="40183" y="36277"/>
                  </a:lnTo>
                  <a:cubicBezTo>
                    <a:pt x="35346" y="40890"/>
                    <a:pt x="29002" y="45504"/>
                    <a:pt x="21152" y="50118"/>
                  </a:cubicBezTo>
                  <a:cubicBezTo>
                    <a:pt x="13301" y="54731"/>
                    <a:pt x="6250" y="58192"/>
                    <a:pt x="0" y="60498"/>
                  </a:cubicBezTo>
                  <a:lnTo>
                    <a:pt x="0" y="41076"/>
                  </a:lnTo>
                  <a:cubicBezTo>
                    <a:pt x="11236" y="35793"/>
                    <a:pt x="21059" y="29393"/>
                    <a:pt x="29467" y="21878"/>
                  </a:cubicBezTo>
                  <a:cubicBezTo>
                    <a:pt x="37876" y="14362"/>
                    <a:pt x="43829" y="7069"/>
                    <a:pt x="4732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sp>
          <p:nvSpPr>
            <p:cNvPr id="224" name="Freeform 162">
              <a:extLst>
                <a:ext uri="{FF2B5EF4-FFF2-40B4-BE49-F238E27FC236}">
                  <a16:creationId xmlns:a16="http://schemas.microsoft.com/office/drawing/2014/main" id="{A926364D-0296-4C6B-8199-5799F6832D7A}"/>
                </a:ext>
              </a:extLst>
            </p:cNvPr>
            <p:cNvSpPr>
              <a:spLocks/>
            </p:cNvSpPr>
            <p:nvPr/>
          </p:nvSpPr>
          <p:spPr bwMode="ltGray">
            <a:xfrm>
              <a:off x="3405392" y="1989130"/>
              <a:ext cx="45043" cy="108873"/>
            </a:xfrm>
            <a:custGeom>
              <a:avLst/>
              <a:gdLst/>
              <a:ahLst/>
              <a:cxnLst/>
              <a:rect l="l" t="t" r="r" b="b"/>
              <a:pathLst>
                <a:path w="60275" h="164306">
                  <a:moveTo>
                    <a:pt x="47327" y="0"/>
                  </a:moveTo>
                  <a:lnTo>
                    <a:pt x="60275" y="0"/>
                  </a:lnTo>
                  <a:lnTo>
                    <a:pt x="60275" y="164306"/>
                  </a:lnTo>
                  <a:lnTo>
                    <a:pt x="40183" y="164306"/>
                  </a:lnTo>
                  <a:lnTo>
                    <a:pt x="40183" y="36277"/>
                  </a:lnTo>
                  <a:cubicBezTo>
                    <a:pt x="35346" y="40890"/>
                    <a:pt x="29002" y="45504"/>
                    <a:pt x="21152" y="50118"/>
                  </a:cubicBezTo>
                  <a:cubicBezTo>
                    <a:pt x="13301" y="54731"/>
                    <a:pt x="6250" y="58192"/>
                    <a:pt x="0" y="60498"/>
                  </a:cubicBezTo>
                  <a:lnTo>
                    <a:pt x="0" y="41076"/>
                  </a:lnTo>
                  <a:cubicBezTo>
                    <a:pt x="11236" y="35793"/>
                    <a:pt x="21059" y="29393"/>
                    <a:pt x="29467" y="21878"/>
                  </a:cubicBezTo>
                  <a:cubicBezTo>
                    <a:pt x="37876" y="14362"/>
                    <a:pt x="43829" y="7069"/>
                    <a:pt x="4732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sp>
          <p:nvSpPr>
            <p:cNvPr id="225" name="Freeform 163">
              <a:extLst>
                <a:ext uri="{FF2B5EF4-FFF2-40B4-BE49-F238E27FC236}">
                  <a16:creationId xmlns:a16="http://schemas.microsoft.com/office/drawing/2014/main" id="{22CE48F3-7563-4EF3-8ACE-73083F864DB1}"/>
                </a:ext>
              </a:extLst>
            </p:cNvPr>
            <p:cNvSpPr>
              <a:spLocks/>
            </p:cNvSpPr>
            <p:nvPr/>
          </p:nvSpPr>
          <p:spPr bwMode="ltGray">
            <a:xfrm>
              <a:off x="3405392" y="1860716"/>
              <a:ext cx="45043" cy="108873"/>
            </a:xfrm>
            <a:custGeom>
              <a:avLst/>
              <a:gdLst/>
              <a:ahLst/>
              <a:cxnLst/>
              <a:rect l="l" t="t" r="r" b="b"/>
              <a:pathLst>
                <a:path w="60275" h="164306">
                  <a:moveTo>
                    <a:pt x="47327" y="0"/>
                  </a:moveTo>
                  <a:lnTo>
                    <a:pt x="60275" y="0"/>
                  </a:lnTo>
                  <a:lnTo>
                    <a:pt x="60275" y="164306"/>
                  </a:lnTo>
                  <a:lnTo>
                    <a:pt x="40183" y="164306"/>
                  </a:lnTo>
                  <a:lnTo>
                    <a:pt x="40183" y="36277"/>
                  </a:lnTo>
                  <a:cubicBezTo>
                    <a:pt x="35346" y="40890"/>
                    <a:pt x="29002" y="45504"/>
                    <a:pt x="21152" y="50118"/>
                  </a:cubicBezTo>
                  <a:cubicBezTo>
                    <a:pt x="13301" y="54731"/>
                    <a:pt x="6250" y="58192"/>
                    <a:pt x="0" y="60498"/>
                  </a:cubicBezTo>
                  <a:lnTo>
                    <a:pt x="0" y="41076"/>
                  </a:lnTo>
                  <a:cubicBezTo>
                    <a:pt x="11236" y="35793"/>
                    <a:pt x="21059" y="29393"/>
                    <a:pt x="29467" y="21878"/>
                  </a:cubicBezTo>
                  <a:cubicBezTo>
                    <a:pt x="37876" y="14362"/>
                    <a:pt x="43829" y="7069"/>
                    <a:pt x="4732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sp>
          <p:nvSpPr>
            <p:cNvPr id="226" name="Freeform 164">
              <a:extLst>
                <a:ext uri="{FF2B5EF4-FFF2-40B4-BE49-F238E27FC236}">
                  <a16:creationId xmlns:a16="http://schemas.microsoft.com/office/drawing/2014/main" id="{B808CB1F-9B70-47AF-B82B-10584CCB8043}"/>
                </a:ext>
              </a:extLst>
            </p:cNvPr>
            <p:cNvSpPr>
              <a:spLocks/>
            </p:cNvSpPr>
            <p:nvPr/>
          </p:nvSpPr>
          <p:spPr bwMode="ltGray">
            <a:xfrm rot="1960225">
              <a:off x="3476256" y="2049097"/>
              <a:ext cx="45043" cy="108873"/>
            </a:xfrm>
            <a:custGeom>
              <a:avLst/>
              <a:gdLst/>
              <a:ahLst/>
              <a:cxnLst/>
              <a:rect l="l" t="t" r="r" b="b"/>
              <a:pathLst>
                <a:path w="60275" h="164306">
                  <a:moveTo>
                    <a:pt x="47327" y="0"/>
                  </a:moveTo>
                  <a:lnTo>
                    <a:pt x="60275" y="0"/>
                  </a:lnTo>
                  <a:lnTo>
                    <a:pt x="60275" y="164306"/>
                  </a:lnTo>
                  <a:lnTo>
                    <a:pt x="40183" y="164306"/>
                  </a:lnTo>
                  <a:lnTo>
                    <a:pt x="40183" y="36277"/>
                  </a:lnTo>
                  <a:cubicBezTo>
                    <a:pt x="35346" y="40890"/>
                    <a:pt x="29002" y="45504"/>
                    <a:pt x="21152" y="50118"/>
                  </a:cubicBezTo>
                  <a:cubicBezTo>
                    <a:pt x="13301" y="54731"/>
                    <a:pt x="6250" y="58192"/>
                    <a:pt x="0" y="60498"/>
                  </a:cubicBezTo>
                  <a:lnTo>
                    <a:pt x="0" y="41076"/>
                  </a:lnTo>
                  <a:cubicBezTo>
                    <a:pt x="11236" y="35793"/>
                    <a:pt x="21059" y="29393"/>
                    <a:pt x="29467" y="21878"/>
                  </a:cubicBezTo>
                  <a:cubicBezTo>
                    <a:pt x="37876" y="14362"/>
                    <a:pt x="43829" y="7069"/>
                    <a:pt x="4732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sp>
          <p:nvSpPr>
            <p:cNvPr id="227" name="Freeform 165">
              <a:extLst>
                <a:ext uri="{FF2B5EF4-FFF2-40B4-BE49-F238E27FC236}">
                  <a16:creationId xmlns:a16="http://schemas.microsoft.com/office/drawing/2014/main" id="{B15ABF03-5195-48FF-966A-4276AA9B8F47}"/>
                </a:ext>
              </a:extLst>
            </p:cNvPr>
            <p:cNvSpPr>
              <a:spLocks/>
            </p:cNvSpPr>
            <p:nvPr/>
          </p:nvSpPr>
          <p:spPr bwMode="ltGray">
            <a:xfrm rot="1960225">
              <a:off x="3479051" y="1885709"/>
              <a:ext cx="45043" cy="108873"/>
            </a:xfrm>
            <a:custGeom>
              <a:avLst/>
              <a:gdLst/>
              <a:ahLst/>
              <a:cxnLst/>
              <a:rect l="l" t="t" r="r" b="b"/>
              <a:pathLst>
                <a:path w="60275" h="164306">
                  <a:moveTo>
                    <a:pt x="47327" y="0"/>
                  </a:moveTo>
                  <a:lnTo>
                    <a:pt x="60275" y="0"/>
                  </a:lnTo>
                  <a:lnTo>
                    <a:pt x="60275" y="164306"/>
                  </a:lnTo>
                  <a:lnTo>
                    <a:pt x="40183" y="164306"/>
                  </a:lnTo>
                  <a:lnTo>
                    <a:pt x="40183" y="36277"/>
                  </a:lnTo>
                  <a:cubicBezTo>
                    <a:pt x="35346" y="40890"/>
                    <a:pt x="29002" y="45504"/>
                    <a:pt x="21152" y="50118"/>
                  </a:cubicBezTo>
                  <a:cubicBezTo>
                    <a:pt x="13301" y="54731"/>
                    <a:pt x="6250" y="58192"/>
                    <a:pt x="0" y="60498"/>
                  </a:cubicBezTo>
                  <a:lnTo>
                    <a:pt x="0" y="41076"/>
                  </a:lnTo>
                  <a:cubicBezTo>
                    <a:pt x="11236" y="35793"/>
                    <a:pt x="21059" y="29393"/>
                    <a:pt x="29467" y="21878"/>
                  </a:cubicBezTo>
                  <a:cubicBezTo>
                    <a:pt x="37876" y="14362"/>
                    <a:pt x="43829" y="7069"/>
                    <a:pt x="4732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sp>
          <p:nvSpPr>
            <p:cNvPr id="228" name="Freeform 166">
              <a:extLst>
                <a:ext uri="{FF2B5EF4-FFF2-40B4-BE49-F238E27FC236}">
                  <a16:creationId xmlns:a16="http://schemas.microsoft.com/office/drawing/2014/main" id="{D93C4B07-A55B-4971-945C-FEFE0B785E4B}"/>
                </a:ext>
              </a:extLst>
            </p:cNvPr>
            <p:cNvSpPr>
              <a:spLocks/>
            </p:cNvSpPr>
            <p:nvPr/>
          </p:nvSpPr>
          <p:spPr bwMode="ltGray">
            <a:xfrm rot="2489188">
              <a:off x="3475127" y="2178959"/>
              <a:ext cx="78411" cy="108873"/>
            </a:xfrm>
            <a:custGeom>
              <a:avLst/>
              <a:gdLst/>
              <a:ahLst/>
              <a:cxnLst/>
              <a:rect l="l" t="t" r="r" b="b"/>
              <a:pathLst>
                <a:path w="106710" h="167097">
                  <a:moveTo>
                    <a:pt x="53131" y="16632"/>
                  </a:moveTo>
                  <a:cubicBezTo>
                    <a:pt x="43904" y="16632"/>
                    <a:pt x="36537" y="20539"/>
                    <a:pt x="31030" y="28352"/>
                  </a:cubicBezTo>
                  <a:cubicBezTo>
                    <a:pt x="24110" y="38324"/>
                    <a:pt x="20650" y="56741"/>
                    <a:pt x="20650" y="83605"/>
                  </a:cubicBezTo>
                  <a:cubicBezTo>
                    <a:pt x="20650" y="110468"/>
                    <a:pt x="23794" y="128346"/>
                    <a:pt x="30082" y="137239"/>
                  </a:cubicBezTo>
                  <a:cubicBezTo>
                    <a:pt x="36370" y="146131"/>
                    <a:pt x="44127" y="150577"/>
                    <a:pt x="53355" y="150577"/>
                  </a:cubicBezTo>
                  <a:cubicBezTo>
                    <a:pt x="62582" y="150577"/>
                    <a:pt x="70340" y="146112"/>
                    <a:pt x="76628" y="137183"/>
                  </a:cubicBezTo>
                  <a:cubicBezTo>
                    <a:pt x="82916" y="128253"/>
                    <a:pt x="86060" y="110394"/>
                    <a:pt x="86060" y="83605"/>
                  </a:cubicBezTo>
                  <a:cubicBezTo>
                    <a:pt x="86060" y="56667"/>
                    <a:pt x="82916" y="38770"/>
                    <a:pt x="76628" y="29915"/>
                  </a:cubicBezTo>
                  <a:cubicBezTo>
                    <a:pt x="70340" y="21060"/>
                    <a:pt x="62508" y="16632"/>
                    <a:pt x="53131" y="16632"/>
                  </a:cubicBezTo>
                  <a:close/>
                  <a:moveTo>
                    <a:pt x="53355" y="0"/>
                  </a:moveTo>
                  <a:cubicBezTo>
                    <a:pt x="62136" y="0"/>
                    <a:pt x="69837" y="1768"/>
                    <a:pt x="76460" y="5302"/>
                  </a:cubicBezTo>
                  <a:cubicBezTo>
                    <a:pt x="83083" y="8837"/>
                    <a:pt x="88553" y="13934"/>
                    <a:pt x="92869" y="20594"/>
                  </a:cubicBezTo>
                  <a:cubicBezTo>
                    <a:pt x="97185" y="27255"/>
                    <a:pt x="100570" y="35366"/>
                    <a:pt x="103026" y="44928"/>
                  </a:cubicBezTo>
                  <a:cubicBezTo>
                    <a:pt x="105482" y="54490"/>
                    <a:pt x="106710" y="67382"/>
                    <a:pt x="106710" y="83605"/>
                  </a:cubicBezTo>
                  <a:cubicBezTo>
                    <a:pt x="106710" y="102803"/>
                    <a:pt x="104738" y="118300"/>
                    <a:pt x="100794" y="130095"/>
                  </a:cubicBezTo>
                  <a:cubicBezTo>
                    <a:pt x="96850" y="141889"/>
                    <a:pt x="90952" y="151005"/>
                    <a:pt x="83102" y="157442"/>
                  </a:cubicBezTo>
                  <a:cubicBezTo>
                    <a:pt x="75251" y="163879"/>
                    <a:pt x="65335" y="167097"/>
                    <a:pt x="53355" y="167097"/>
                  </a:cubicBezTo>
                  <a:cubicBezTo>
                    <a:pt x="37579" y="167097"/>
                    <a:pt x="25189" y="161442"/>
                    <a:pt x="16185" y="150131"/>
                  </a:cubicBezTo>
                  <a:cubicBezTo>
                    <a:pt x="5395" y="136513"/>
                    <a:pt x="0" y="114338"/>
                    <a:pt x="0" y="83605"/>
                  </a:cubicBezTo>
                  <a:cubicBezTo>
                    <a:pt x="0" y="64257"/>
                    <a:pt x="1990" y="48686"/>
                    <a:pt x="5972" y="36891"/>
                  </a:cubicBezTo>
                  <a:cubicBezTo>
                    <a:pt x="9953" y="25097"/>
                    <a:pt x="15869" y="15999"/>
                    <a:pt x="23719" y="9600"/>
                  </a:cubicBezTo>
                  <a:cubicBezTo>
                    <a:pt x="31570" y="3200"/>
                    <a:pt x="41448" y="0"/>
                    <a:pt x="53355"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grpSp>
      <p:grpSp>
        <p:nvGrpSpPr>
          <p:cNvPr id="229" name="Group 228">
            <a:extLst>
              <a:ext uri="{FF2B5EF4-FFF2-40B4-BE49-F238E27FC236}">
                <a16:creationId xmlns:a16="http://schemas.microsoft.com/office/drawing/2014/main" id="{0CE12242-37B0-43ED-A2B0-8C8E6E03DFDE}"/>
              </a:ext>
            </a:extLst>
          </p:cNvPr>
          <p:cNvGrpSpPr/>
          <p:nvPr/>
        </p:nvGrpSpPr>
        <p:grpSpPr>
          <a:xfrm>
            <a:off x="6796336" y="2220751"/>
            <a:ext cx="801105" cy="714805"/>
            <a:chOff x="6883400" y="2617788"/>
            <a:chExt cx="677863" cy="604838"/>
          </a:xfrm>
          <a:solidFill>
            <a:schemeClr val="bg1"/>
          </a:solidFill>
        </p:grpSpPr>
        <p:sp>
          <p:nvSpPr>
            <p:cNvPr id="230" name="Freeform 119">
              <a:extLst>
                <a:ext uri="{FF2B5EF4-FFF2-40B4-BE49-F238E27FC236}">
                  <a16:creationId xmlns:a16="http://schemas.microsoft.com/office/drawing/2014/main" id="{0EE1AC06-EB74-4DED-AA36-E1453059DB12}"/>
                </a:ext>
              </a:extLst>
            </p:cNvPr>
            <p:cNvSpPr>
              <a:spLocks noEditPoints="1"/>
            </p:cNvSpPr>
            <p:nvPr/>
          </p:nvSpPr>
          <p:spPr bwMode="auto">
            <a:xfrm>
              <a:off x="6883400" y="2617788"/>
              <a:ext cx="350838" cy="604838"/>
            </a:xfrm>
            <a:custGeom>
              <a:avLst/>
              <a:gdLst>
                <a:gd name="T0" fmla="*/ 104 w 116"/>
                <a:gd name="T1" fmla="*/ 112 h 200"/>
                <a:gd name="T2" fmla="*/ 104 w 116"/>
                <a:gd name="T3" fmla="*/ 0 h 200"/>
                <a:gd name="T4" fmla="*/ 100 w 116"/>
                <a:gd name="T5" fmla="*/ 0 h 200"/>
                <a:gd name="T6" fmla="*/ 0 w 116"/>
                <a:gd name="T7" fmla="*/ 100 h 200"/>
                <a:gd name="T8" fmla="*/ 100 w 116"/>
                <a:gd name="T9" fmla="*/ 200 h 200"/>
                <a:gd name="T10" fmla="*/ 104 w 116"/>
                <a:gd name="T11" fmla="*/ 199 h 200"/>
                <a:gd name="T12" fmla="*/ 104 w 116"/>
                <a:gd name="T13" fmla="*/ 143 h 200"/>
                <a:gd name="T14" fmla="*/ 116 w 116"/>
                <a:gd name="T15" fmla="*/ 128 h 200"/>
                <a:gd name="T16" fmla="*/ 104 w 116"/>
                <a:gd name="T17" fmla="*/ 112 h 200"/>
                <a:gd name="T18" fmla="*/ 96 w 116"/>
                <a:gd name="T19" fmla="*/ 20 h 200"/>
                <a:gd name="T20" fmla="*/ 96 w 116"/>
                <a:gd name="T21" fmla="*/ 68 h 200"/>
                <a:gd name="T22" fmla="*/ 76 w 116"/>
                <a:gd name="T23" fmla="*/ 68 h 200"/>
                <a:gd name="T24" fmla="*/ 68 w 116"/>
                <a:gd name="T25" fmla="*/ 57 h 200"/>
                <a:gd name="T26" fmla="*/ 96 w 116"/>
                <a:gd name="T27" fmla="*/ 20 h 200"/>
                <a:gd name="T28" fmla="*/ 96 w 116"/>
                <a:gd name="T29" fmla="*/ 76 h 200"/>
                <a:gd name="T30" fmla="*/ 96 w 116"/>
                <a:gd name="T31" fmla="*/ 112 h 200"/>
                <a:gd name="T32" fmla="*/ 84 w 116"/>
                <a:gd name="T33" fmla="*/ 124 h 200"/>
                <a:gd name="T34" fmla="*/ 64 w 116"/>
                <a:gd name="T35" fmla="*/ 124 h 200"/>
                <a:gd name="T36" fmla="*/ 62 w 116"/>
                <a:gd name="T37" fmla="*/ 100 h 200"/>
                <a:gd name="T38" fmla="*/ 62 w 116"/>
                <a:gd name="T39" fmla="*/ 87 h 200"/>
                <a:gd name="T40" fmla="*/ 76 w 116"/>
                <a:gd name="T41" fmla="*/ 76 h 200"/>
                <a:gd name="T42" fmla="*/ 96 w 116"/>
                <a:gd name="T43" fmla="*/ 76 h 200"/>
                <a:gd name="T44" fmla="*/ 77 w 116"/>
                <a:gd name="T45" fmla="*/ 23 h 200"/>
                <a:gd name="T46" fmla="*/ 60 w 116"/>
                <a:gd name="T47" fmla="*/ 56 h 200"/>
                <a:gd name="T48" fmla="*/ 45 w 116"/>
                <a:gd name="T49" fmla="*/ 68 h 200"/>
                <a:gd name="T50" fmla="*/ 27 w 116"/>
                <a:gd name="T51" fmla="*/ 68 h 200"/>
                <a:gd name="T52" fmla="*/ 77 w 116"/>
                <a:gd name="T53" fmla="*/ 23 h 200"/>
                <a:gd name="T54" fmla="*/ 20 w 116"/>
                <a:gd name="T55" fmla="*/ 100 h 200"/>
                <a:gd name="T56" fmla="*/ 24 w 116"/>
                <a:gd name="T57" fmla="*/ 76 h 200"/>
                <a:gd name="T58" fmla="*/ 45 w 116"/>
                <a:gd name="T59" fmla="*/ 76 h 200"/>
                <a:gd name="T60" fmla="*/ 54 w 116"/>
                <a:gd name="T61" fmla="*/ 86 h 200"/>
                <a:gd name="T62" fmla="*/ 54 w 116"/>
                <a:gd name="T63" fmla="*/ 100 h 200"/>
                <a:gd name="T64" fmla="*/ 55 w 116"/>
                <a:gd name="T65" fmla="*/ 124 h 200"/>
                <a:gd name="T66" fmla="*/ 24 w 116"/>
                <a:gd name="T67" fmla="*/ 124 h 200"/>
                <a:gd name="T68" fmla="*/ 20 w 116"/>
                <a:gd name="T69" fmla="*/ 100 h 200"/>
                <a:gd name="T70" fmla="*/ 27 w 116"/>
                <a:gd name="T71" fmla="*/ 132 h 200"/>
                <a:gd name="T72" fmla="*/ 57 w 116"/>
                <a:gd name="T73" fmla="*/ 132 h 200"/>
                <a:gd name="T74" fmla="*/ 77 w 116"/>
                <a:gd name="T75" fmla="*/ 176 h 200"/>
                <a:gd name="T76" fmla="*/ 27 w 116"/>
                <a:gd name="T77" fmla="*/ 132 h 200"/>
                <a:gd name="T78" fmla="*/ 96 w 116"/>
                <a:gd name="T79" fmla="*/ 179 h 200"/>
                <a:gd name="T80" fmla="*/ 65 w 116"/>
                <a:gd name="T81" fmla="*/ 132 h 200"/>
                <a:gd name="T82" fmla="*/ 84 w 116"/>
                <a:gd name="T83" fmla="*/ 132 h 200"/>
                <a:gd name="T84" fmla="*/ 96 w 116"/>
                <a:gd name="T85" fmla="*/ 143 h 200"/>
                <a:gd name="T86" fmla="*/ 96 w 116"/>
                <a:gd name="T87" fmla="*/ 179 h 200"/>
                <a:gd name="T88" fmla="*/ 100 w 116"/>
                <a:gd name="T89" fmla="*/ 136 h 200"/>
                <a:gd name="T90" fmla="*/ 92 w 116"/>
                <a:gd name="T91" fmla="*/ 128 h 200"/>
                <a:gd name="T92" fmla="*/ 100 w 116"/>
                <a:gd name="T93" fmla="*/ 120 h 200"/>
                <a:gd name="T94" fmla="*/ 108 w 116"/>
                <a:gd name="T95" fmla="*/ 128 h 200"/>
                <a:gd name="T96" fmla="*/ 100 w 116"/>
                <a:gd name="T97" fmla="*/ 13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6" h="200">
                  <a:moveTo>
                    <a:pt x="104" y="112"/>
                  </a:moveTo>
                  <a:cubicBezTo>
                    <a:pt x="104" y="0"/>
                    <a:pt x="104" y="0"/>
                    <a:pt x="104" y="0"/>
                  </a:cubicBezTo>
                  <a:cubicBezTo>
                    <a:pt x="103" y="0"/>
                    <a:pt x="101" y="0"/>
                    <a:pt x="100" y="0"/>
                  </a:cubicBezTo>
                  <a:cubicBezTo>
                    <a:pt x="45" y="0"/>
                    <a:pt x="0" y="44"/>
                    <a:pt x="0" y="100"/>
                  </a:cubicBezTo>
                  <a:cubicBezTo>
                    <a:pt x="0" y="155"/>
                    <a:pt x="45" y="200"/>
                    <a:pt x="100" y="200"/>
                  </a:cubicBezTo>
                  <a:cubicBezTo>
                    <a:pt x="101" y="200"/>
                    <a:pt x="103" y="200"/>
                    <a:pt x="104" y="199"/>
                  </a:cubicBezTo>
                  <a:cubicBezTo>
                    <a:pt x="104" y="143"/>
                    <a:pt x="104" y="143"/>
                    <a:pt x="104" y="143"/>
                  </a:cubicBezTo>
                  <a:cubicBezTo>
                    <a:pt x="111" y="141"/>
                    <a:pt x="116" y="135"/>
                    <a:pt x="116" y="128"/>
                  </a:cubicBezTo>
                  <a:cubicBezTo>
                    <a:pt x="116" y="120"/>
                    <a:pt x="111" y="114"/>
                    <a:pt x="104" y="112"/>
                  </a:cubicBezTo>
                  <a:close/>
                  <a:moveTo>
                    <a:pt x="96" y="20"/>
                  </a:moveTo>
                  <a:cubicBezTo>
                    <a:pt x="96" y="68"/>
                    <a:pt x="96" y="68"/>
                    <a:pt x="96" y="68"/>
                  </a:cubicBezTo>
                  <a:cubicBezTo>
                    <a:pt x="76" y="68"/>
                    <a:pt x="76" y="68"/>
                    <a:pt x="76" y="68"/>
                  </a:cubicBezTo>
                  <a:cubicBezTo>
                    <a:pt x="75" y="63"/>
                    <a:pt x="72" y="59"/>
                    <a:pt x="68" y="57"/>
                  </a:cubicBezTo>
                  <a:cubicBezTo>
                    <a:pt x="74" y="37"/>
                    <a:pt x="84" y="23"/>
                    <a:pt x="96" y="20"/>
                  </a:cubicBezTo>
                  <a:close/>
                  <a:moveTo>
                    <a:pt x="96" y="76"/>
                  </a:moveTo>
                  <a:cubicBezTo>
                    <a:pt x="96" y="112"/>
                    <a:pt x="96" y="112"/>
                    <a:pt x="96" y="112"/>
                  </a:cubicBezTo>
                  <a:cubicBezTo>
                    <a:pt x="90" y="114"/>
                    <a:pt x="86" y="118"/>
                    <a:pt x="84" y="124"/>
                  </a:cubicBezTo>
                  <a:cubicBezTo>
                    <a:pt x="64" y="124"/>
                    <a:pt x="64" y="124"/>
                    <a:pt x="64" y="124"/>
                  </a:cubicBezTo>
                  <a:cubicBezTo>
                    <a:pt x="62" y="116"/>
                    <a:pt x="62" y="108"/>
                    <a:pt x="62" y="100"/>
                  </a:cubicBezTo>
                  <a:cubicBezTo>
                    <a:pt x="62" y="95"/>
                    <a:pt x="62" y="91"/>
                    <a:pt x="62" y="87"/>
                  </a:cubicBezTo>
                  <a:cubicBezTo>
                    <a:pt x="69" y="87"/>
                    <a:pt x="74" y="82"/>
                    <a:pt x="76" y="76"/>
                  </a:cubicBezTo>
                  <a:lnTo>
                    <a:pt x="96" y="76"/>
                  </a:lnTo>
                  <a:close/>
                  <a:moveTo>
                    <a:pt x="77" y="23"/>
                  </a:moveTo>
                  <a:cubicBezTo>
                    <a:pt x="69" y="31"/>
                    <a:pt x="64" y="42"/>
                    <a:pt x="60" y="56"/>
                  </a:cubicBezTo>
                  <a:cubicBezTo>
                    <a:pt x="53" y="56"/>
                    <a:pt x="47" y="61"/>
                    <a:pt x="45" y="68"/>
                  </a:cubicBezTo>
                  <a:cubicBezTo>
                    <a:pt x="27" y="68"/>
                    <a:pt x="27" y="68"/>
                    <a:pt x="27" y="68"/>
                  </a:cubicBezTo>
                  <a:cubicBezTo>
                    <a:pt x="36" y="46"/>
                    <a:pt x="54" y="30"/>
                    <a:pt x="77" y="23"/>
                  </a:cubicBezTo>
                  <a:close/>
                  <a:moveTo>
                    <a:pt x="20" y="100"/>
                  </a:moveTo>
                  <a:cubicBezTo>
                    <a:pt x="20" y="91"/>
                    <a:pt x="21" y="83"/>
                    <a:pt x="24" y="76"/>
                  </a:cubicBezTo>
                  <a:cubicBezTo>
                    <a:pt x="45" y="76"/>
                    <a:pt x="45" y="76"/>
                    <a:pt x="45" y="76"/>
                  </a:cubicBezTo>
                  <a:cubicBezTo>
                    <a:pt x="46" y="80"/>
                    <a:pt x="50" y="85"/>
                    <a:pt x="54" y="86"/>
                  </a:cubicBezTo>
                  <a:cubicBezTo>
                    <a:pt x="54" y="91"/>
                    <a:pt x="54" y="95"/>
                    <a:pt x="54" y="100"/>
                  </a:cubicBezTo>
                  <a:cubicBezTo>
                    <a:pt x="54" y="108"/>
                    <a:pt x="54" y="116"/>
                    <a:pt x="55" y="124"/>
                  </a:cubicBezTo>
                  <a:cubicBezTo>
                    <a:pt x="24" y="124"/>
                    <a:pt x="24" y="124"/>
                    <a:pt x="24" y="124"/>
                  </a:cubicBezTo>
                  <a:cubicBezTo>
                    <a:pt x="21" y="116"/>
                    <a:pt x="20" y="108"/>
                    <a:pt x="20" y="100"/>
                  </a:cubicBezTo>
                  <a:close/>
                  <a:moveTo>
                    <a:pt x="27" y="132"/>
                  </a:moveTo>
                  <a:cubicBezTo>
                    <a:pt x="57" y="132"/>
                    <a:pt x="57" y="132"/>
                    <a:pt x="57" y="132"/>
                  </a:cubicBezTo>
                  <a:cubicBezTo>
                    <a:pt x="60" y="151"/>
                    <a:pt x="67" y="166"/>
                    <a:pt x="77" y="176"/>
                  </a:cubicBezTo>
                  <a:cubicBezTo>
                    <a:pt x="54" y="169"/>
                    <a:pt x="36" y="153"/>
                    <a:pt x="27" y="132"/>
                  </a:cubicBezTo>
                  <a:close/>
                  <a:moveTo>
                    <a:pt x="96" y="179"/>
                  </a:moveTo>
                  <a:cubicBezTo>
                    <a:pt x="82" y="176"/>
                    <a:pt x="70" y="157"/>
                    <a:pt x="65" y="132"/>
                  </a:cubicBezTo>
                  <a:cubicBezTo>
                    <a:pt x="84" y="132"/>
                    <a:pt x="84" y="132"/>
                    <a:pt x="84" y="132"/>
                  </a:cubicBezTo>
                  <a:cubicBezTo>
                    <a:pt x="86" y="137"/>
                    <a:pt x="90" y="142"/>
                    <a:pt x="96" y="143"/>
                  </a:cubicBezTo>
                  <a:lnTo>
                    <a:pt x="96" y="179"/>
                  </a:lnTo>
                  <a:close/>
                  <a:moveTo>
                    <a:pt x="100" y="136"/>
                  </a:moveTo>
                  <a:cubicBezTo>
                    <a:pt x="95" y="136"/>
                    <a:pt x="92" y="132"/>
                    <a:pt x="92" y="128"/>
                  </a:cubicBezTo>
                  <a:cubicBezTo>
                    <a:pt x="92" y="123"/>
                    <a:pt x="95" y="120"/>
                    <a:pt x="100" y="120"/>
                  </a:cubicBezTo>
                  <a:cubicBezTo>
                    <a:pt x="104" y="120"/>
                    <a:pt x="108" y="123"/>
                    <a:pt x="108" y="128"/>
                  </a:cubicBezTo>
                  <a:cubicBezTo>
                    <a:pt x="108" y="132"/>
                    <a:pt x="104" y="136"/>
                    <a:pt x="100"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1" name="Freeform 120">
              <a:extLst>
                <a:ext uri="{FF2B5EF4-FFF2-40B4-BE49-F238E27FC236}">
                  <a16:creationId xmlns:a16="http://schemas.microsoft.com/office/drawing/2014/main" id="{FE0B6A52-16D3-4EB9-9A3F-4A7C86F741F2}"/>
                </a:ext>
              </a:extLst>
            </p:cNvPr>
            <p:cNvSpPr>
              <a:spLocks noEditPoints="1"/>
            </p:cNvSpPr>
            <p:nvPr/>
          </p:nvSpPr>
          <p:spPr bwMode="auto">
            <a:xfrm>
              <a:off x="7258050" y="2816225"/>
              <a:ext cx="303213" cy="406400"/>
            </a:xfrm>
            <a:custGeom>
              <a:avLst/>
              <a:gdLst>
                <a:gd name="T0" fmla="*/ 100 w 100"/>
                <a:gd name="T1" fmla="*/ 94 h 134"/>
                <a:gd name="T2" fmla="*/ 100 w 100"/>
                <a:gd name="T3" fmla="*/ 74 h 134"/>
                <a:gd name="T4" fmla="*/ 80 w 100"/>
                <a:gd name="T5" fmla="*/ 74 h 134"/>
                <a:gd name="T6" fmla="*/ 80 w 100"/>
                <a:gd name="T7" fmla="*/ 0 h 134"/>
                <a:gd name="T8" fmla="*/ 20 w 100"/>
                <a:gd name="T9" fmla="*/ 0 h 134"/>
                <a:gd name="T10" fmla="*/ 20 w 100"/>
                <a:gd name="T11" fmla="*/ 74 h 134"/>
                <a:gd name="T12" fmla="*/ 0 w 100"/>
                <a:gd name="T13" fmla="*/ 74 h 134"/>
                <a:gd name="T14" fmla="*/ 0 w 100"/>
                <a:gd name="T15" fmla="*/ 94 h 134"/>
                <a:gd name="T16" fmla="*/ 10 w 100"/>
                <a:gd name="T17" fmla="*/ 104 h 134"/>
                <a:gd name="T18" fmla="*/ 0 w 100"/>
                <a:gd name="T19" fmla="*/ 114 h 134"/>
                <a:gd name="T20" fmla="*/ 0 w 100"/>
                <a:gd name="T21" fmla="*/ 134 h 134"/>
                <a:gd name="T22" fmla="*/ 100 w 100"/>
                <a:gd name="T23" fmla="*/ 134 h 134"/>
                <a:gd name="T24" fmla="*/ 100 w 100"/>
                <a:gd name="T25" fmla="*/ 114 h 134"/>
                <a:gd name="T26" fmla="*/ 90 w 100"/>
                <a:gd name="T27" fmla="*/ 104 h 134"/>
                <a:gd name="T28" fmla="*/ 100 w 100"/>
                <a:gd name="T29" fmla="*/ 94 h 134"/>
                <a:gd name="T30" fmla="*/ 44 w 100"/>
                <a:gd name="T31" fmla="*/ 74 h 134"/>
                <a:gd name="T32" fmla="*/ 32 w 100"/>
                <a:gd name="T33" fmla="*/ 74 h 134"/>
                <a:gd name="T34" fmla="*/ 32 w 100"/>
                <a:gd name="T35" fmla="*/ 12 h 134"/>
                <a:gd name="T36" fmla="*/ 44 w 100"/>
                <a:gd name="T37" fmla="*/ 12 h 134"/>
                <a:gd name="T38" fmla="*/ 44 w 100"/>
                <a:gd name="T39" fmla="*/ 7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0" h="134">
                  <a:moveTo>
                    <a:pt x="100" y="94"/>
                  </a:moveTo>
                  <a:cubicBezTo>
                    <a:pt x="100" y="74"/>
                    <a:pt x="100" y="74"/>
                    <a:pt x="100" y="74"/>
                  </a:cubicBezTo>
                  <a:cubicBezTo>
                    <a:pt x="80" y="74"/>
                    <a:pt x="80" y="74"/>
                    <a:pt x="80" y="74"/>
                  </a:cubicBezTo>
                  <a:cubicBezTo>
                    <a:pt x="80" y="0"/>
                    <a:pt x="80" y="0"/>
                    <a:pt x="80" y="0"/>
                  </a:cubicBezTo>
                  <a:cubicBezTo>
                    <a:pt x="20" y="0"/>
                    <a:pt x="20" y="0"/>
                    <a:pt x="20" y="0"/>
                  </a:cubicBezTo>
                  <a:cubicBezTo>
                    <a:pt x="20" y="74"/>
                    <a:pt x="20" y="74"/>
                    <a:pt x="20" y="74"/>
                  </a:cubicBezTo>
                  <a:cubicBezTo>
                    <a:pt x="0" y="74"/>
                    <a:pt x="0" y="74"/>
                    <a:pt x="0" y="74"/>
                  </a:cubicBezTo>
                  <a:cubicBezTo>
                    <a:pt x="0" y="94"/>
                    <a:pt x="0" y="94"/>
                    <a:pt x="0" y="94"/>
                  </a:cubicBezTo>
                  <a:cubicBezTo>
                    <a:pt x="5" y="94"/>
                    <a:pt x="10" y="98"/>
                    <a:pt x="10" y="104"/>
                  </a:cubicBezTo>
                  <a:cubicBezTo>
                    <a:pt x="10" y="109"/>
                    <a:pt x="5" y="114"/>
                    <a:pt x="0" y="114"/>
                  </a:cubicBezTo>
                  <a:cubicBezTo>
                    <a:pt x="0" y="134"/>
                    <a:pt x="0" y="134"/>
                    <a:pt x="0" y="134"/>
                  </a:cubicBezTo>
                  <a:cubicBezTo>
                    <a:pt x="100" y="134"/>
                    <a:pt x="100" y="134"/>
                    <a:pt x="100" y="134"/>
                  </a:cubicBezTo>
                  <a:cubicBezTo>
                    <a:pt x="100" y="114"/>
                    <a:pt x="100" y="114"/>
                    <a:pt x="100" y="114"/>
                  </a:cubicBezTo>
                  <a:cubicBezTo>
                    <a:pt x="94" y="114"/>
                    <a:pt x="90" y="109"/>
                    <a:pt x="90" y="104"/>
                  </a:cubicBezTo>
                  <a:cubicBezTo>
                    <a:pt x="90" y="98"/>
                    <a:pt x="94" y="94"/>
                    <a:pt x="100" y="94"/>
                  </a:cubicBezTo>
                  <a:close/>
                  <a:moveTo>
                    <a:pt x="44" y="74"/>
                  </a:moveTo>
                  <a:cubicBezTo>
                    <a:pt x="32" y="74"/>
                    <a:pt x="32" y="74"/>
                    <a:pt x="32" y="74"/>
                  </a:cubicBezTo>
                  <a:cubicBezTo>
                    <a:pt x="32" y="12"/>
                    <a:pt x="32" y="12"/>
                    <a:pt x="32" y="12"/>
                  </a:cubicBezTo>
                  <a:cubicBezTo>
                    <a:pt x="44" y="12"/>
                    <a:pt x="44" y="12"/>
                    <a:pt x="44" y="12"/>
                  </a:cubicBezTo>
                  <a:lnTo>
                    <a:pt x="44"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2" name="Freeform 121">
              <a:extLst>
                <a:ext uri="{FF2B5EF4-FFF2-40B4-BE49-F238E27FC236}">
                  <a16:creationId xmlns:a16="http://schemas.microsoft.com/office/drawing/2014/main" id="{D8BC726F-AFB2-453D-ACE3-EFB95B313E0C}"/>
                </a:ext>
              </a:extLst>
            </p:cNvPr>
            <p:cNvSpPr>
              <a:spLocks/>
            </p:cNvSpPr>
            <p:nvPr/>
          </p:nvSpPr>
          <p:spPr bwMode="auto">
            <a:xfrm>
              <a:off x="7258050" y="2617788"/>
              <a:ext cx="303213" cy="161925"/>
            </a:xfrm>
            <a:custGeom>
              <a:avLst/>
              <a:gdLst>
                <a:gd name="T0" fmla="*/ 100 w 100"/>
                <a:gd name="T1" fmla="*/ 0 h 54"/>
                <a:gd name="T2" fmla="*/ 75 w 100"/>
                <a:gd name="T3" fmla="*/ 0 h 54"/>
                <a:gd name="T4" fmla="*/ 75 w 100"/>
                <a:gd name="T5" fmla="*/ 27 h 54"/>
                <a:gd name="T6" fmla="*/ 63 w 100"/>
                <a:gd name="T7" fmla="*/ 27 h 54"/>
                <a:gd name="T8" fmla="*/ 63 w 100"/>
                <a:gd name="T9" fmla="*/ 0 h 54"/>
                <a:gd name="T10" fmla="*/ 37 w 100"/>
                <a:gd name="T11" fmla="*/ 0 h 54"/>
                <a:gd name="T12" fmla="*/ 37 w 100"/>
                <a:gd name="T13" fmla="*/ 27 h 54"/>
                <a:gd name="T14" fmla="*/ 25 w 100"/>
                <a:gd name="T15" fmla="*/ 27 h 54"/>
                <a:gd name="T16" fmla="*/ 25 w 100"/>
                <a:gd name="T17" fmla="*/ 0 h 54"/>
                <a:gd name="T18" fmla="*/ 0 w 100"/>
                <a:gd name="T19" fmla="*/ 0 h 54"/>
                <a:gd name="T20" fmla="*/ 0 w 100"/>
                <a:gd name="T21" fmla="*/ 42 h 54"/>
                <a:gd name="T22" fmla="*/ 12 w 100"/>
                <a:gd name="T23" fmla="*/ 54 h 54"/>
                <a:gd name="T24" fmla="*/ 88 w 100"/>
                <a:gd name="T25" fmla="*/ 54 h 54"/>
                <a:gd name="T26" fmla="*/ 97 w 100"/>
                <a:gd name="T27" fmla="*/ 50 h 54"/>
                <a:gd name="T28" fmla="*/ 100 w 100"/>
                <a:gd name="T29" fmla="*/ 42 h 54"/>
                <a:gd name="T30" fmla="*/ 100 w 100"/>
                <a:gd name="T3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54">
                  <a:moveTo>
                    <a:pt x="100" y="0"/>
                  </a:moveTo>
                  <a:cubicBezTo>
                    <a:pt x="75" y="0"/>
                    <a:pt x="75" y="0"/>
                    <a:pt x="75" y="0"/>
                  </a:cubicBezTo>
                  <a:cubicBezTo>
                    <a:pt x="75" y="27"/>
                    <a:pt x="75" y="27"/>
                    <a:pt x="75" y="27"/>
                  </a:cubicBezTo>
                  <a:cubicBezTo>
                    <a:pt x="63" y="27"/>
                    <a:pt x="63" y="27"/>
                    <a:pt x="63" y="27"/>
                  </a:cubicBezTo>
                  <a:cubicBezTo>
                    <a:pt x="63" y="0"/>
                    <a:pt x="63" y="0"/>
                    <a:pt x="63" y="0"/>
                  </a:cubicBezTo>
                  <a:cubicBezTo>
                    <a:pt x="37" y="0"/>
                    <a:pt x="37" y="0"/>
                    <a:pt x="37" y="0"/>
                  </a:cubicBezTo>
                  <a:cubicBezTo>
                    <a:pt x="37" y="27"/>
                    <a:pt x="37" y="27"/>
                    <a:pt x="37" y="27"/>
                  </a:cubicBezTo>
                  <a:cubicBezTo>
                    <a:pt x="25" y="27"/>
                    <a:pt x="25" y="27"/>
                    <a:pt x="25" y="27"/>
                  </a:cubicBezTo>
                  <a:cubicBezTo>
                    <a:pt x="25" y="0"/>
                    <a:pt x="25" y="0"/>
                    <a:pt x="25" y="0"/>
                  </a:cubicBezTo>
                  <a:cubicBezTo>
                    <a:pt x="0" y="0"/>
                    <a:pt x="0" y="0"/>
                    <a:pt x="0" y="0"/>
                  </a:cubicBezTo>
                  <a:cubicBezTo>
                    <a:pt x="0" y="42"/>
                    <a:pt x="0" y="42"/>
                    <a:pt x="0" y="42"/>
                  </a:cubicBezTo>
                  <a:cubicBezTo>
                    <a:pt x="0" y="49"/>
                    <a:pt x="5" y="54"/>
                    <a:pt x="12" y="54"/>
                  </a:cubicBezTo>
                  <a:cubicBezTo>
                    <a:pt x="88" y="54"/>
                    <a:pt x="88" y="54"/>
                    <a:pt x="88" y="54"/>
                  </a:cubicBezTo>
                  <a:cubicBezTo>
                    <a:pt x="91" y="54"/>
                    <a:pt x="94" y="53"/>
                    <a:pt x="97" y="50"/>
                  </a:cubicBezTo>
                  <a:cubicBezTo>
                    <a:pt x="99" y="48"/>
                    <a:pt x="100" y="45"/>
                    <a:pt x="100" y="42"/>
                  </a:cubicBezTo>
                  <a:lnTo>
                    <a:pt x="10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
        <p:nvSpPr>
          <p:cNvPr id="233" name="Freeform 2444">
            <a:extLst>
              <a:ext uri="{FF2B5EF4-FFF2-40B4-BE49-F238E27FC236}">
                <a16:creationId xmlns:a16="http://schemas.microsoft.com/office/drawing/2014/main" id="{0989B750-75CB-4518-83B3-9F968F18AC4D}"/>
              </a:ext>
            </a:extLst>
          </p:cNvPr>
          <p:cNvSpPr/>
          <p:nvPr/>
        </p:nvSpPr>
        <p:spPr>
          <a:xfrm>
            <a:off x="9486900" y="2143683"/>
            <a:ext cx="953492" cy="862274"/>
          </a:xfrm>
          <a:custGeom>
            <a:avLst/>
            <a:gdLst>
              <a:gd name="connsiteX0" fmla="*/ 450166 w 928438"/>
              <a:gd name="connsiteY0" fmla="*/ 750521 h 839615"/>
              <a:gd name="connsiteX1" fmla="*/ 484003 w 928438"/>
              <a:gd name="connsiteY1" fmla="*/ 784358 h 839615"/>
              <a:gd name="connsiteX2" fmla="*/ 450166 w 928438"/>
              <a:gd name="connsiteY2" fmla="*/ 818195 h 839615"/>
              <a:gd name="connsiteX3" fmla="*/ 416329 w 928438"/>
              <a:gd name="connsiteY3" fmla="*/ 784358 h 839615"/>
              <a:gd name="connsiteX4" fmla="*/ 450166 w 928438"/>
              <a:gd name="connsiteY4" fmla="*/ 750521 h 839615"/>
              <a:gd name="connsiteX5" fmla="*/ 450166 w 928438"/>
              <a:gd name="connsiteY5" fmla="*/ 735037 h 839615"/>
              <a:gd name="connsiteX6" fmla="*/ 400846 w 928438"/>
              <a:gd name="connsiteY6" fmla="*/ 784358 h 839615"/>
              <a:gd name="connsiteX7" fmla="*/ 450166 w 928438"/>
              <a:gd name="connsiteY7" fmla="*/ 833679 h 839615"/>
              <a:gd name="connsiteX8" fmla="*/ 499487 w 928438"/>
              <a:gd name="connsiteY8" fmla="*/ 784358 h 839615"/>
              <a:gd name="connsiteX9" fmla="*/ 450166 w 928438"/>
              <a:gd name="connsiteY9" fmla="*/ 735037 h 839615"/>
              <a:gd name="connsiteX10" fmla="*/ 450166 w 928438"/>
              <a:gd name="connsiteY10" fmla="*/ 729101 h 839615"/>
              <a:gd name="connsiteX11" fmla="*/ 505423 w 928438"/>
              <a:gd name="connsiteY11" fmla="*/ 784358 h 839615"/>
              <a:gd name="connsiteX12" fmla="*/ 450166 w 928438"/>
              <a:gd name="connsiteY12" fmla="*/ 839615 h 839615"/>
              <a:gd name="connsiteX13" fmla="*/ 394910 w 928438"/>
              <a:gd name="connsiteY13" fmla="*/ 784358 h 839615"/>
              <a:gd name="connsiteX14" fmla="*/ 450166 w 928438"/>
              <a:gd name="connsiteY14" fmla="*/ 729101 h 839615"/>
              <a:gd name="connsiteX15" fmla="*/ 306707 w 928438"/>
              <a:gd name="connsiteY15" fmla="*/ 717097 h 839615"/>
              <a:gd name="connsiteX16" fmla="*/ 331878 w 928438"/>
              <a:gd name="connsiteY16" fmla="*/ 733782 h 839615"/>
              <a:gd name="connsiteX17" fmla="*/ 333002 w 928438"/>
              <a:gd name="connsiteY17" fmla="*/ 739350 h 839615"/>
              <a:gd name="connsiteX18" fmla="*/ 389642 w 928438"/>
              <a:gd name="connsiteY18" fmla="*/ 756456 h 839615"/>
              <a:gd name="connsiteX19" fmla="*/ 388612 w 928438"/>
              <a:gd name="connsiteY19" fmla="*/ 758354 h 839615"/>
              <a:gd name="connsiteX20" fmla="*/ 384719 w 928438"/>
              <a:gd name="connsiteY20" fmla="*/ 770895 h 839615"/>
              <a:gd name="connsiteX21" fmla="*/ 383908 w 928438"/>
              <a:gd name="connsiteY21" fmla="*/ 778940 h 839615"/>
              <a:gd name="connsiteX22" fmla="*/ 327297 w 928438"/>
              <a:gd name="connsiteY22" fmla="*/ 761844 h 839615"/>
              <a:gd name="connsiteX23" fmla="*/ 326023 w 928438"/>
              <a:gd name="connsiteY23" fmla="*/ 763732 h 839615"/>
              <a:gd name="connsiteX24" fmla="*/ 306707 w 928438"/>
              <a:gd name="connsiteY24" fmla="*/ 771733 h 839615"/>
              <a:gd name="connsiteX25" fmla="*/ 279389 w 928438"/>
              <a:gd name="connsiteY25" fmla="*/ 744415 h 839615"/>
              <a:gd name="connsiteX26" fmla="*/ 306707 w 928438"/>
              <a:gd name="connsiteY26" fmla="*/ 717097 h 839615"/>
              <a:gd name="connsiteX27" fmla="*/ 522208 w 928438"/>
              <a:gd name="connsiteY27" fmla="*/ 680495 h 839615"/>
              <a:gd name="connsiteX28" fmla="*/ 526765 w 928438"/>
              <a:gd name="connsiteY28" fmla="*/ 697580 h 839615"/>
              <a:gd name="connsiteX29" fmla="*/ 505099 w 928438"/>
              <a:gd name="connsiteY29" fmla="*/ 701629 h 839615"/>
              <a:gd name="connsiteX30" fmla="*/ 505423 w 928438"/>
              <a:gd name="connsiteY30" fmla="*/ 701797 h 839615"/>
              <a:gd name="connsiteX31" fmla="*/ 490146 w 928438"/>
              <a:gd name="connsiteY31" fmla="*/ 731131 h 839615"/>
              <a:gd name="connsiteX32" fmla="*/ 487518 w 928438"/>
              <a:gd name="connsiteY32" fmla="*/ 728962 h 839615"/>
              <a:gd name="connsiteX33" fmla="*/ 476170 w 928438"/>
              <a:gd name="connsiteY33" fmla="*/ 722803 h 839615"/>
              <a:gd name="connsiteX34" fmla="*/ 469435 w 928438"/>
              <a:gd name="connsiteY34" fmla="*/ 720712 h 839615"/>
              <a:gd name="connsiteX35" fmla="*/ 477900 w 928438"/>
              <a:gd name="connsiteY35" fmla="*/ 704457 h 839615"/>
              <a:gd name="connsiteX36" fmla="*/ 457650 w 928438"/>
              <a:gd name="connsiteY36" fmla="*/ 705114 h 839615"/>
              <a:gd name="connsiteX37" fmla="*/ 458433 w 928438"/>
              <a:gd name="connsiteY37" fmla="*/ 687449 h 839615"/>
              <a:gd name="connsiteX38" fmla="*/ 522208 w 928438"/>
              <a:gd name="connsiteY38" fmla="*/ 680495 h 839615"/>
              <a:gd name="connsiteX39" fmla="*/ 366848 w 928438"/>
              <a:gd name="connsiteY39" fmla="*/ 661978 h 839615"/>
              <a:gd name="connsiteX40" fmla="*/ 427213 w 928438"/>
              <a:gd name="connsiteY40" fmla="*/ 683696 h 839615"/>
              <a:gd name="connsiteX41" fmla="*/ 423817 w 928438"/>
              <a:gd name="connsiteY41" fmla="*/ 701049 h 839615"/>
              <a:gd name="connsiteX42" fmla="*/ 358398 w 928438"/>
              <a:gd name="connsiteY42" fmla="*/ 677510 h 839615"/>
              <a:gd name="connsiteX43" fmla="*/ 605611 w 928438"/>
              <a:gd name="connsiteY43" fmla="*/ 636450 h 839615"/>
              <a:gd name="connsiteX44" fmla="*/ 617151 w 928438"/>
              <a:gd name="connsiteY44" fmla="*/ 649847 h 839615"/>
              <a:gd name="connsiteX45" fmla="*/ 558208 w 928438"/>
              <a:gd name="connsiteY45" fmla="*/ 686718 h 839615"/>
              <a:gd name="connsiteX46" fmla="*/ 551223 w 928438"/>
              <a:gd name="connsiteY46" fmla="*/ 670475 h 839615"/>
              <a:gd name="connsiteX47" fmla="*/ 605611 w 928438"/>
              <a:gd name="connsiteY47" fmla="*/ 636450 h 839615"/>
              <a:gd name="connsiteX48" fmla="*/ 297904 w 928438"/>
              <a:gd name="connsiteY48" fmla="*/ 601950 h 839615"/>
              <a:gd name="connsiteX49" fmla="*/ 343438 w 928438"/>
              <a:gd name="connsiteY49" fmla="*/ 647143 h 839615"/>
              <a:gd name="connsiteX50" fmla="*/ 333028 w 928438"/>
              <a:gd name="connsiteY50" fmla="*/ 661434 h 839615"/>
              <a:gd name="connsiteX51" fmla="*/ 283683 w 928438"/>
              <a:gd name="connsiteY51" fmla="*/ 612457 h 839615"/>
              <a:gd name="connsiteX52" fmla="*/ 544162 w 928438"/>
              <a:gd name="connsiteY52" fmla="*/ 585527 h 839615"/>
              <a:gd name="connsiteX53" fmla="*/ 537149 w 928438"/>
              <a:gd name="connsiteY53" fmla="*/ 600717 h 839615"/>
              <a:gd name="connsiteX54" fmla="*/ 522677 w 928438"/>
              <a:gd name="connsiteY54" fmla="*/ 622058 h 839615"/>
              <a:gd name="connsiteX55" fmla="*/ 522022 w 928438"/>
              <a:gd name="connsiteY55" fmla="*/ 622694 h 839615"/>
              <a:gd name="connsiteX56" fmla="*/ 541128 w 928438"/>
              <a:gd name="connsiteY56" fmla="*/ 613114 h 839615"/>
              <a:gd name="connsiteX57" fmla="*/ 566127 w 928438"/>
              <a:gd name="connsiteY57" fmla="*/ 593649 h 839615"/>
              <a:gd name="connsiteX58" fmla="*/ 567028 w 928438"/>
              <a:gd name="connsiteY58" fmla="*/ 592577 h 839615"/>
              <a:gd name="connsiteX59" fmla="*/ 554551 w 928438"/>
              <a:gd name="connsiteY59" fmla="*/ 588022 h 839615"/>
              <a:gd name="connsiteX60" fmla="*/ 391290 w 928438"/>
              <a:gd name="connsiteY60" fmla="*/ 584320 h 839615"/>
              <a:gd name="connsiteX61" fmla="*/ 373886 w 928438"/>
              <a:gd name="connsiteY61" fmla="*/ 588022 h 839615"/>
              <a:gd name="connsiteX62" fmla="*/ 367202 w 928438"/>
              <a:gd name="connsiteY62" fmla="*/ 590462 h 839615"/>
              <a:gd name="connsiteX63" fmla="*/ 369881 w 928438"/>
              <a:gd name="connsiteY63" fmla="*/ 593649 h 839615"/>
              <a:gd name="connsiteX64" fmla="*/ 394880 w 928438"/>
              <a:gd name="connsiteY64" fmla="*/ 613114 h 839615"/>
              <a:gd name="connsiteX65" fmla="*/ 413987 w 928438"/>
              <a:gd name="connsiteY65" fmla="*/ 622694 h 839615"/>
              <a:gd name="connsiteX66" fmla="*/ 413331 w 928438"/>
              <a:gd name="connsiteY66" fmla="*/ 622058 h 839615"/>
              <a:gd name="connsiteX67" fmla="*/ 398859 w 928438"/>
              <a:gd name="connsiteY67" fmla="*/ 600717 h 839615"/>
              <a:gd name="connsiteX68" fmla="*/ 476282 w 928438"/>
              <a:gd name="connsiteY68" fmla="*/ 576351 h 839615"/>
              <a:gd name="connsiteX69" fmla="*/ 476282 w 928438"/>
              <a:gd name="connsiteY69" fmla="*/ 633249 h 839615"/>
              <a:gd name="connsiteX70" fmla="*/ 486541 w 928438"/>
              <a:gd name="connsiteY70" fmla="*/ 632276 h 839615"/>
              <a:gd name="connsiteX71" fmla="*/ 500131 w 928438"/>
              <a:gd name="connsiteY71" fmla="*/ 624122 h 839615"/>
              <a:gd name="connsiteX72" fmla="*/ 517387 w 928438"/>
              <a:gd name="connsiteY72" fmla="*/ 604966 h 839615"/>
              <a:gd name="connsiteX73" fmla="*/ 529809 w 928438"/>
              <a:gd name="connsiteY73" fmla="*/ 582079 h 839615"/>
              <a:gd name="connsiteX74" fmla="*/ 527107 w 928438"/>
              <a:gd name="connsiteY74" fmla="*/ 581431 h 839615"/>
              <a:gd name="connsiteX75" fmla="*/ 496779 w 928438"/>
              <a:gd name="connsiteY75" fmla="*/ 577265 h 839615"/>
              <a:gd name="connsiteX76" fmla="*/ 459726 w 928438"/>
              <a:gd name="connsiteY76" fmla="*/ 576113 h 839615"/>
              <a:gd name="connsiteX77" fmla="*/ 416174 w 928438"/>
              <a:gd name="connsiteY77" fmla="*/ 579027 h 839615"/>
              <a:gd name="connsiteX78" fmla="*/ 405747 w 928438"/>
              <a:gd name="connsiteY78" fmla="*/ 581244 h 839615"/>
              <a:gd name="connsiteX79" fmla="*/ 418621 w 928438"/>
              <a:gd name="connsiteY79" fmla="*/ 604966 h 839615"/>
              <a:gd name="connsiteX80" fmla="*/ 435877 w 928438"/>
              <a:gd name="connsiteY80" fmla="*/ 624122 h 839615"/>
              <a:gd name="connsiteX81" fmla="*/ 449467 w 928438"/>
              <a:gd name="connsiteY81" fmla="*/ 632276 h 839615"/>
              <a:gd name="connsiteX82" fmla="*/ 459726 w 928438"/>
              <a:gd name="connsiteY82" fmla="*/ 633249 h 839615"/>
              <a:gd name="connsiteX83" fmla="*/ 160430 w 928438"/>
              <a:gd name="connsiteY83" fmla="*/ 558467 h 839615"/>
              <a:gd name="connsiteX84" fmla="*/ 194268 w 928438"/>
              <a:gd name="connsiteY84" fmla="*/ 592304 h 839615"/>
              <a:gd name="connsiteX85" fmla="*/ 160430 w 928438"/>
              <a:gd name="connsiteY85" fmla="*/ 626141 h 839615"/>
              <a:gd name="connsiteX86" fmla="*/ 126593 w 928438"/>
              <a:gd name="connsiteY86" fmla="*/ 592304 h 839615"/>
              <a:gd name="connsiteX87" fmla="*/ 160430 w 928438"/>
              <a:gd name="connsiteY87" fmla="*/ 558467 h 839615"/>
              <a:gd name="connsiteX88" fmla="*/ 160430 w 928438"/>
              <a:gd name="connsiteY88" fmla="*/ 542983 h 839615"/>
              <a:gd name="connsiteX89" fmla="*/ 111110 w 928438"/>
              <a:gd name="connsiteY89" fmla="*/ 592304 h 839615"/>
              <a:gd name="connsiteX90" fmla="*/ 160430 w 928438"/>
              <a:gd name="connsiteY90" fmla="*/ 641625 h 839615"/>
              <a:gd name="connsiteX91" fmla="*/ 209751 w 928438"/>
              <a:gd name="connsiteY91" fmla="*/ 592304 h 839615"/>
              <a:gd name="connsiteX92" fmla="*/ 160430 w 928438"/>
              <a:gd name="connsiteY92" fmla="*/ 542983 h 839615"/>
              <a:gd name="connsiteX93" fmla="*/ 160430 w 928438"/>
              <a:gd name="connsiteY93" fmla="*/ 537047 h 839615"/>
              <a:gd name="connsiteX94" fmla="*/ 215687 w 928438"/>
              <a:gd name="connsiteY94" fmla="*/ 592304 h 839615"/>
              <a:gd name="connsiteX95" fmla="*/ 160430 w 928438"/>
              <a:gd name="connsiteY95" fmla="*/ 647561 h 839615"/>
              <a:gd name="connsiteX96" fmla="*/ 105174 w 928438"/>
              <a:gd name="connsiteY96" fmla="*/ 592304 h 839615"/>
              <a:gd name="connsiteX97" fmla="*/ 160430 w 928438"/>
              <a:gd name="connsiteY97" fmla="*/ 537047 h 839615"/>
              <a:gd name="connsiteX98" fmla="*/ 260312 w 928438"/>
              <a:gd name="connsiteY98" fmla="*/ 516016 h 839615"/>
              <a:gd name="connsiteX99" fmla="*/ 281787 w 928438"/>
              <a:gd name="connsiteY99" fmla="*/ 576468 h 839615"/>
              <a:gd name="connsiteX100" fmla="*/ 266214 w 928438"/>
              <a:gd name="connsiteY100" fmla="*/ 584843 h 839615"/>
              <a:gd name="connsiteX101" fmla="*/ 242943 w 928438"/>
              <a:gd name="connsiteY101" fmla="*/ 519328 h 839615"/>
              <a:gd name="connsiteX102" fmla="*/ 790607 w 928438"/>
              <a:gd name="connsiteY102" fmla="*/ 496691 h 839615"/>
              <a:gd name="connsiteX103" fmla="*/ 817925 w 928438"/>
              <a:gd name="connsiteY103" fmla="*/ 524009 h 839615"/>
              <a:gd name="connsiteX104" fmla="*/ 801241 w 928438"/>
              <a:gd name="connsiteY104" fmla="*/ 549180 h 839615"/>
              <a:gd name="connsiteX105" fmla="*/ 791634 w 928438"/>
              <a:gd name="connsiteY105" fmla="*/ 551120 h 839615"/>
              <a:gd name="connsiteX106" fmla="*/ 736446 w 928438"/>
              <a:gd name="connsiteY106" fmla="*/ 645005 h 839615"/>
              <a:gd name="connsiteX107" fmla="*/ 742616 w 928438"/>
              <a:gd name="connsiteY107" fmla="*/ 654157 h 839615"/>
              <a:gd name="connsiteX108" fmla="*/ 745382 w 928438"/>
              <a:gd name="connsiteY108" fmla="*/ 667858 h 839615"/>
              <a:gd name="connsiteX109" fmla="*/ 735073 w 928438"/>
              <a:gd name="connsiteY109" fmla="*/ 692747 h 839615"/>
              <a:gd name="connsiteX110" fmla="*/ 731944 w 928438"/>
              <a:gd name="connsiteY110" fmla="*/ 694856 h 839615"/>
              <a:gd name="connsiteX111" fmla="*/ 749744 w 928438"/>
              <a:gd name="connsiteY111" fmla="*/ 725138 h 839615"/>
              <a:gd name="connsiteX112" fmla="*/ 750110 w 928438"/>
              <a:gd name="connsiteY112" fmla="*/ 725065 h 839615"/>
              <a:gd name="connsiteX113" fmla="*/ 777428 w 928438"/>
              <a:gd name="connsiteY113" fmla="*/ 752383 h 839615"/>
              <a:gd name="connsiteX114" fmla="*/ 750110 w 928438"/>
              <a:gd name="connsiteY114" fmla="*/ 779701 h 839615"/>
              <a:gd name="connsiteX115" fmla="*/ 730793 w 928438"/>
              <a:gd name="connsiteY115" fmla="*/ 771699 h 839615"/>
              <a:gd name="connsiteX116" fmla="*/ 726957 w 928438"/>
              <a:gd name="connsiteY116" fmla="*/ 766011 h 839615"/>
              <a:gd name="connsiteX117" fmla="*/ 516592 w 928438"/>
              <a:gd name="connsiteY117" fmla="*/ 788121 h 839615"/>
              <a:gd name="connsiteX118" fmla="*/ 516971 w 928438"/>
              <a:gd name="connsiteY118" fmla="*/ 784358 h 839615"/>
              <a:gd name="connsiteX119" fmla="*/ 515614 w 928438"/>
              <a:gd name="connsiteY119" fmla="*/ 770894 h 839615"/>
              <a:gd name="connsiteX120" fmla="*/ 513816 w 928438"/>
              <a:gd name="connsiteY120" fmla="*/ 765103 h 839615"/>
              <a:gd name="connsiteX121" fmla="*/ 724698 w 928438"/>
              <a:gd name="connsiteY121" fmla="*/ 742938 h 839615"/>
              <a:gd name="connsiteX122" fmla="*/ 724939 w 928438"/>
              <a:gd name="connsiteY122" fmla="*/ 741749 h 839615"/>
              <a:gd name="connsiteX123" fmla="*/ 729041 w 928438"/>
              <a:gd name="connsiteY123" fmla="*/ 735664 h 839615"/>
              <a:gd name="connsiteX124" fmla="*/ 709832 w 928438"/>
              <a:gd name="connsiteY124" fmla="*/ 702986 h 839615"/>
              <a:gd name="connsiteX125" fmla="*/ 696483 w 928438"/>
              <a:gd name="connsiteY125" fmla="*/ 700291 h 839615"/>
              <a:gd name="connsiteX126" fmla="*/ 674985 w 928438"/>
              <a:gd name="connsiteY126" fmla="*/ 667858 h 839615"/>
              <a:gd name="connsiteX127" fmla="*/ 677751 w 928438"/>
              <a:gd name="connsiteY127" fmla="*/ 654157 h 839615"/>
              <a:gd name="connsiteX128" fmla="*/ 679556 w 928438"/>
              <a:gd name="connsiteY128" fmla="*/ 651480 h 839615"/>
              <a:gd name="connsiteX129" fmla="*/ 654161 w 928438"/>
              <a:gd name="connsiteY129" fmla="*/ 608276 h 839615"/>
              <a:gd name="connsiteX130" fmla="*/ 640265 w 928438"/>
              <a:gd name="connsiteY130" fmla="*/ 626914 h 839615"/>
              <a:gd name="connsiteX131" fmla="*/ 626941 w 928438"/>
              <a:gd name="connsiteY131" fmla="*/ 615290 h 839615"/>
              <a:gd name="connsiteX132" fmla="*/ 661260 w 928438"/>
              <a:gd name="connsiteY132" fmla="*/ 561088 h 839615"/>
              <a:gd name="connsiteX133" fmla="*/ 677459 w 928438"/>
              <a:gd name="connsiteY133" fmla="*/ 568174 h 839615"/>
              <a:gd name="connsiteX134" fmla="*/ 667974 w 928438"/>
              <a:gd name="connsiteY134" fmla="*/ 586030 h 839615"/>
              <a:gd name="connsiteX135" fmla="*/ 696954 w 928438"/>
              <a:gd name="connsiteY135" fmla="*/ 635330 h 839615"/>
              <a:gd name="connsiteX136" fmla="*/ 710184 w 928438"/>
              <a:gd name="connsiteY136" fmla="*/ 632659 h 839615"/>
              <a:gd name="connsiteX137" fmla="*/ 716109 w 928438"/>
              <a:gd name="connsiteY137" fmla="*/ 633856 h 839615"/>
              <a:gd name="connsiteX138" fmla="*/ 770240 w 928438"/>
              <a:gd name="connsiteY138" fmla="*/ 541767 h 839615"/>
              <a:gd name="connsiteX139" fmla="*/ 765436 w 928438"/>
              <a:gd name="connsiteY139" fmla="*/ 534642 h 839615"/>
              <a:gd name="connsiteX140" fmla="*/ 763289 w 928438"/>
              <a:gd name="connsiteY140" fmla="*/ 524009 h 839615"/>
              <a:gd name="connsiteX141" fmla="*/ 790607 w 928438"/>
              <a:gd name="connsiteY141" fmla="*/ 496691 h 839615"/>
              <a:gd name="connsiteX142" fmla="*/ 565380 w 928438"/>
              <a:gd name="connsiteY142" fmla="*/ 484411 h 839615"/>
              <a:gd name="connsiteX143" fmla="*/ 563804 w 928438"/>
              <a:gd name="connsiteY143" fmla="*/ 512357 h 839615"/>
              <a:gd name="connsiteX144" fmla="*/ 558106 w 928438"/>
              <a:gd name="connsiteY144" fmla="*/ 545163 h 839615"/>
              <a:gd name="connsiteX145" fmla="*/ 549309 w 928438"/>
              <a:gd name="connsiteY145" fmla="*/ 574128 h 839615"/>
              <a:gd name="connsiteX146" fmla="*/ 561936 w 928438"/>
              <a:gd name="connsiteY146" fmla="*/ 577070 h 839615"/>
              <a:gd name="connsiteX147" fmla="*/ 575502 w 928438"/>
              <a:gd name="connsiteY147" fmla="*/ 582494 h 839615"/>
              <a:gd name="connsiteX148" fmla="*/ 586775 w 928438"/>
              <a:gd name="connsiteY148" fmla="*/ 569081 h 839615"/>
              <a:gd name="connsiteX149" fmla="*/ 611926 w 928438"/>
              <a:gd name="connsiteY149" fmla="*/ 507956 h 839615"/>
              <a:gd name="connsiteX150" fmla="*/ 614135 w 928438"/>
              <a:gd name="connsiteY150" fmla="*/ 484411 h 839615"/>
              <a:gd name="connsiteX151" fmla="*/ 476282 w 928438"/>
              <a:gd name="connsiteY151" fmla="*/ 484411 h 839615"/>
              <a:gd name="connsiteX152" fmla="*/ 476282 w 928438"/>
              <a:gd name="connsiteY152" fmla="*/ 563047 h 839615"/>
              <a:gd name="connsiteX153" fmla="*/ 490834 w 928438"/>
              <a:gd name="connsiteY153" fmla="*/ 563581 h 839615"/>
              <a:gd name="connsiteX154" fmla="*/ 516190 w 928438"/>
              <a:gd name="connsiteY154" fmla="*/ 566413 h 839615"/>
              <a:gd name="connsiteX155" fmla="*/ 534334 w 928438"/>
              <a:gd name="connsiteY155" fmla="*/ 570639 h 839615"/>
              <a:gd name="connsiteX156" fmla="*/ 542402 w 928438"/>
              <a:gd name="connsiteY156" fmla="*/ 546294 h 839615"/>
              <a:gd name="connsiteX157" fmla="*/ 548864 w 928438"/>
              <a:gd name="connsiteY157" fmla="*/ 509283 h 839615"/>
              <a:gd name="connsiteX158" fmla="*/ 550162 w 928438"/>
              <a:gd name="connsiteY158" fmla="*/ 484411 h 839615"/>
              <a:gd name="connsiteX159" fmla="*/ 385847 w 928438"/>
              <a:gd name="connsiteY159" fmla="*/ 484411 h 839615"/>
              <a:gd name="connsiteX160" fmla="*/ 387144 w 928438"/>
              <a:gd name="connsiteY160" fmla="*/ 509283 h 839615"/>
              <a:gd name="connsiteX161" fmla="*/ 393606 w 928438"/>
              <a:gd name="connsiteY161" fmla="*/ 546294 h 839615"/>
              <a:gd name="connsiteX162" fmla="*/ 400979 w 928438"/>
              <a:gd name="connsiteY162" fmla="*/ 568540 h 839615"/>
              <a:gd name="connsiteX163" fmla="*/ 428995 w 928438"/>
              <a:gd name="connsiteY163" fmla="*/ 564326 h 839615"/>
              <a:gd name="connsiteX164" fmla="*/ 459726 w 928438"/>
              <a:gd name="connsiteY164" fmla="*/ 562824 h 839615"/>
              <a:gd name="connsiteX165" fmla="*/ 459726 w 928438"/>
              <a:gd name="connsiteY165" fmla="*/ 484411 h 839615"/>
              <a:gd name="connsiteX166" fmla="*/ 321873 w 928438"/>
              <a:gd name="connsiteY166" fmla="*/ 484411 h 839615"/>
              <a:gd name="connsiteX167" fmla="*/ 324082 w 928438"/>
              <a:gd name="connsiteY167" fmla="*/ 507956 h 839615"/>
              <a:gd name="connsiteX168" fmla="*/ 349233 w 928438"/>
              <a:gd name="connsiteY168" fmla="*/ 569081 h 839615"/>
              <a:gd name="connsiteX169" fmla="*/ 358602 w 928438"/>
              <a:gd name="connsiteY169" fmla="*/ 580228 h 839615"/>
              <a:gd name="connsiteX170" fmla="*/ 366501 w 928438"/>
              <a:gd name="connsiteY170" fmla="*/ 577070 h 839615"/>
              <a:gd name="connsiteX171" fmla="*/ 386032 w 928438"/>
              <a:gd name="connsiteY171" fmla="*/ 571932 h 839615"/>
              <a:gd name="connsiteX172" fmla="*/ 377903 w 928438"/>
              <a:gd name="connsiteY172" fmla="*/ 545163 h 839615"/>
              <a:gd name="connsiteX173" fmla="*/ 372205 w 928438"/>
              <a:gd name="connsiteY173" fmla="*/ 512357 h 839615"/>
              <a:gd name="connsiteX174" fmla="*/ 370629 w 928438"/>
              <a:gd name="connsiteY174" fmla="*/ 484411 h 839615"/>
              <a:gd name="connsiteX175" fmla="*/ 696431 w 928438"/>
              <a:gd name="connsiteY175" fmla="*/ 466548 h 839615"/>
              <a:gd name="connsiteX176" fmla="*/ 688880 w 928438"/>
              <a:gd name="connsiteY176" fmla="*/ 535661 h 839615"/>
              <a:gd name="connsiteX177" fmla="*/ 671800 w 928438"/>
              <a:gd name="connsiteY177" fmla="*/ 531087 h 839615"/>
              <a:gd name="connsiteX178" fmla="*/ 678766 w 928438"/>
              <a:gd name="connsiteY178" fmla="*/ 467313 h 839615"/>
              <a:gd name="connsiteX179" fmla="*/ 401178 w 928438"/>
              <a:gd name="connsiteY179" fmla="*/ 383756 h 839615"/>
              <a:gd name="connsiteX180" fmla="*/ 395429 w 928438"/>
              <a:gd name="connsiteY180" fmla="*/ 401094 h 839615"/>
              <a:gd name="connsiteX181" fmla="*/ 387144 w 928438"/>
              <a:gd name="connsiteY181" fmla="*/ 444984 h 839615"/>
              <a:gd name="connsiteX182" fmla="*/ 385951 w 928438"/>
              <a:gd name="connsiteY182" fmla="*/ 467855 h 839615"/>
              <a:gd name="connsiteX183" fmla="*/ 459726 w 928438"/>
              <a:gd name="connsiteY183" fmla="*/ 467855 h 839615"/>
              <a:gd name="connsiteX184" fmla="*/ 459726 w 928438"/>
              <a:gd name="connsiteY184" fmla="*/ 389442 h 839615"/>
              <a:gd name="connsiteX185" fmla="*/ 428995 w 928438"/>
              <a:gd name="connsiteY185" fmla="*/ 387940 h 839615"/>
              <a:gd name="connsiteX186" fmla="*/ 534137 w 928438"/>
              <a:gd name="connsiteY186" fmla="*/ 381672 h 839615"/>
              <a:gd name="connsiteX187" fmla="*/ 516190 w 928438"/>
              <a:gd name="connsiteY187" fmla="*/ 385853 h 839615"/>
              <a:gd name="connsiteX188" fmla="*/ 490834 w 928438"/>
              <a:gd name="connsiteY188" fmla="*/ 388685 h 839615"/>
              <a:gd name="connsiteX189" fmla="*/ 476282 w 928438"/>
              <a:gd name="connsiteY189" fmla="*/ 389219 h 839615"/>
              <a:gd name="connsiteX190" fmla="*/ 476282 w 928438"/>
              <a:gd name="connsiteY190" fmla="*/ 467855 h 839615"/>
              <a:gd name="connsiteX191" fmla="*/ 550057 w 928438"/>
              <a:gd name="connsiteY191" fmla="*/ 467855 h 839615"/>
              <a:gd name="connsiteX192" fmla="*/ 548864 w 928438"/>
              <a:gd name="connsiteY192" fmla="*/ 444984 h 839615"/>
              <a:gd name="connsiteX193" fmla="*/ 534144 w 928438"/>
              <a:gd name="connsiteY193" fmla="*/ 381687 h 839615"/>
              <a:gd name="connsiteX194" fmla="*/ 357880 w 928438"/>
              <a:gd name="connsiteY194" fmla="*/ 371749 h 839615"/>
              <a:gd name="connsiteX195" fmla="*/ 356921 w 928438"/>
              <a:gd name="connsiteY195" fmla="*/ 372799 h 839615"/>
              <a:gd name="connsiteX196" fmla="*/ 324082 w 928438"/>
              <a:gd name="connsiteY196" fmla="*/ 444310 h 839615"/>
              <a:gd name="connsiteX197" fmla="*/ 321873 w 928438"/>
              <a:gd name="connsiteY197" fmla="*/ 467855 h 839615"/>
              <a:gd name="connsiteX198" fmla="*/ 370742 w 928438"/>
              <a:gd name="connsiteY198" fmla="*/ 467855 h 839615"/>
              <a:gd name="connsiteX199" fmla="*/ 372205 w 928438"/>
              <a:gd name="connsiteY199" fmla="*/ 441910 h 839615"/>
              <a:gd name="connsiteX200" fmla="*/ 377903 w 928438"/>
              <a:gd name="connsiteY200" fmla="*/ 409104 h 839615"/>
              <a:gd name="connsiteX201" fmla="*/ 386595 w 928438"/>
              <a:gd name="connsiteY201" fmla="*/ 380482 h 839615"/>
              <a:gd name="connsiteX202" fmla="*/ 366501 w 928438"/>
              <a:gd name="connsiteY202" fmla="*/ 375196 h 839615"/>
              <a:gd name="connsiteX203" fmla="*/ 576102 w 928438"/>
              <a:gd name="connsiteY203" fmla="*/ 369532 h 839615"/>
              <a:gd name="connsiteX204" fmla="*/ 561936 w 928438"/>
              <a:gd name="connsiteY204" fmla="*/ 375196 h 839615"/>
              <a:gd name="connsiteX205" fmla="*/ 548578 w 928438"/>
              <a:gd name="connsiteY205" fmla="*/ 378308 h 839615"/>
              <a:gd name="connsiteX206" fmla="*/ 549090 w 928438"/>
              <a:gd name="connsiteY206" fmla="*/ 379416 h 839615"/>
              <a:gd name="connsiteX207" fmla="*/ 563804 w 928438"/>
              <a:gd name="connsiteY207" fmla="*/ 441910 h 839615"/>
              <a:gd name="connsiteX208" fmla="*/ 565267 w 928438"/>
              <a:gd name="connsiteY208" fmla="*/ 467855 h 839615"/>
              <a:gd name="connsiteX209" fmla="*/ 614134 w 928438"/>
              <a:gd name="connsiteY209" fmla="*/ 467855 h 839615"/>
              <a:gd name="connsiteX210" fmla="*/ 611926 w 928438"/>
              <a:gd name="connsiteY210" fmla="*/ 444310 h 839615"/>
              <a:gd name="connsiteX211" fmla="*/ 579087 w 928438"/>
              <a:gd name="connsiteY211" fmla="*/ 372799 h 839615"/>
              <a:gd name="connsiteX212" fmla="*/ 48427 w 928438"/>
              <a:gd name="connsiteY212" fmla="*/ 354513 h 839615"/>
              <a:gd name="connsiteX213" fmla="*/ 96855 w 928438"/>
              <a:gd name="connsiteY213" fmla="*/ 402940 h 839615"/>
              <a:gd name="connsiteX214" fmla="*/ 96199 w 928438"/>
              <a:gd name="connsiteY214" fmla="*/ 406185 h 839615"/>
              <a:gd name="connsiteX215" fmla="*/ 134547 w 928438"/>
              <a:gd name="connsiteY215" fmla="*/ 412947 h 839615"/>
              <a:gd name="connsiteX216" fmla="*/ 135899 w 928438"/>
              <a:gd name="connsiteY216" fmla="*/ 410941 h 839615"/>
              <a:gd name="connsiteX217" fmla="*/ 155216 w 928438"/>
              <a:gd name="connsiteY217" fmla="*/ 402940 h 839615"/>
              <a:gd name="connsiteX218" fmla="*/ 180387 w 928438"/>
              <a:gd name="connsiteY218" fmla="*/ 419624 h 839615"/>
              <a:gd name="connsiteX219" fmla="*/ 180681 w 928438"/>
              <a:gd name="connsiteY219" fmla="*/ 421081 h 839615"/>
              <a:gd name="connsiteX220" fmla="*/ 243883 w 928438"/>
              <a:gd name="connsiteY220" fmla="*/ 432226 h 839615"/>
              <a:gd name="connsiteX221" fmla="*/ 246897 w 928438"/>
              <a:gd name="connsiteY221" fmla="*/ 416436 h 839615"/>
              <a:gd name="connsiteX222" fmla="*/ 263960 w 928438"/>
              <a:gd name="connsiteY222" fmla="*/ 421072 h 839615"/>
              <a:gd name="connsiteX223" fmla="*/ 256765 w 928438"/>
              <a:gd name="connsiteY223" fmla="*/ 484821 h 839615"/>
              <a:gd name="connsiteX224" fmla="*/ 239097 w 928438"/>
              <a:gd name="connsiteY224" fmla="*/ 485522 h 839615"/>
              <a:gd name="connsiteX225" fmla="*/ 240200 w 928438"/>
              <a:gd name="connsiteY225" fmla="*/ 455116 h 839615"/>
              <a:gd name="connsiteX226" fmla="*/ 178171 w 928438"/>
              <a:gd name="connsiteY226" fmla="*/ 444179 h 839615"/>
              <a:gd name="connsiteX227" fmla="*/ 174533 w 928438"/>
              <a:gd name="connsiteY227" fmla="*/ 449575 h 839615"/>
              <a:gd name="connsiteX228" fmla="*/ 166751 w 928438"/>
              <a:gd name="connsiteY228" fmla="*/ 454822 h 839615"/>
              <a:gd name="connsiteX229" fmla="*/ 170508 w 928438"/>
              <a:gd name="connsiteY229" fmla="*/ 526515 h 839615"/>
              <a:gd name="connsiteX230" fmla="*/ 160431 w 928438"/>
              <a:gd name="connsiteY230" fmla="*/ 525499 h 839615"/>
              <a:gd name="connsiteX231" fmla="*/ 147310 w 928438"/>
              <a:gd name="connsiteY231" fmla="*/ 526821 h 839615"/>
              <a:gd name="connsiteX232" fmla="*/ 143532 w 928438"/>
              <a:gd name="connsiteY232" fmla="*/ 454721 h 839615"/>
              <a:gd name="connsiteX233" fmla="*/ 135899 w 928438"/>
              <a:gd name="connsiteY233" fmla="*/ 449575 h 839615"/>
              <a:gd name="connsiteX234" fmla="*/ 130045 w 928438"/>
              <a:gd name="connsiteY234" fmla="*/ 440891 h 839615"/>
              <a:gd name="connsiteX235" fmla="*/ 128957 w 928438"/>
              <a:gd name="connsiteY235" fmla="*/ 435501 h 839615"/>
              <a:gd name="connsiteX236" fmla="*/ 88603 w 928438"/>
              <a:gd name="connsiteY236" fmla="*/ 428385 h 839615"/>
              <a:gd name="connsiteX237" fmla="*/ 82671 w 928438"/>
              <a:gd name="connsiteY237" fmla="*/ 437184 h 839615"/>
              <a:gd name="connsiteX238" fmla="*/ 48427 w 928438"/>
              <a:gd name="connsiteY238" fmla="*/ 451368 h 839615"/>
              <a:gd name="connsiteX239" fmla="*/ 0 w 928438"/>
              <a:gd name="connsiteY239" fmla="*/ 402940 h 839615"/>
              <a:gd name="connsiteX240" fmla="*/ 48427 w 928438"/>
              <a:gd name="connsiteY240" fmla="*/ 354513 h 839615"/>
              <a:gd name="connsiteX241" fmla="*/ 517990 w 928438"/>
              <a:gd name="connsiteY241" fmla="*/ 327661 h 839615"/>
              <a:gd name="connsiteX242" fmla="*/ 522677 w 928438"/>
              <a:gd name="connsiteY242" fmla="*/ 332209 h 839615"/>
              <a:gd name="connsiteX243" fmla="*/ 537149 w 928438"/>
              <a:gd name="connsiteY243" fmla="*/ 353550 h 839615"/>
              <a:gd name="connsiteX244" fmla="*/ 543330 w 928438"/>
              <a:gd name="connsiteY244" fmla="*/ 366939 h 839615"/>
              <a:gd name="connsiteX245" fmla="*/ 554551 w 928438"/>
              <a:gd name="connsiteY245" fmla="*/ 364244 h 839615"/>
              <a:gd name="connsiteX246" fmla="*/ 567087 w 928438"/>
              <a:gd name="connsiteY246" fmla="*/ 359668 h 839615"/>
              <a:gd name="connsiteX247" fmla="*/ 566127 w 928438"/>
              <a:gd name="connsiteY247" fmla="*/ 358617 h 839615"/>
              <a:gd name="connsiteX248" fmla="*/ 518515 w 928438"/>
              <a:gd name="connsiteY248" fmla="*/ 327814 h 839615"/>
              <a:gd name="connsiteX249" fmla="*/ 418019 w 928438"/>
              <a:gd name="connsiteY249" fmla="*/ 327661 h 839615"/>
              <a:gd name="connsiteX250" fmla="*/ 417493 w 928438"/>
              <a:gd name="connsiteY250" fmla="*/ 327814 h 839615"/>
              <a:gd name="connsiteX251" fmla="*/ 369881 w 928438"/>
              <a:gd name="connsiteY251" fmla="*/ 358617 h 839615"/>
              <a:gd name="connsiteX252" fmla="*/ 367027 w 928438"/>
              <a:gd name="connsiteY252" fmla="*/ 361740 h 839615"/>
              <a:gd name="connsiteX253" fmla="*/ 373886 w 928438"/>
              <a:gd name="connsiteY253" fmla="*/ 364244 h 839615"/>
              <a:gd name="connsiteX254" fmla="*/ 392131 w 928438"/>
              <a:gd name="connsiteY254" fmla="*/ 368125 h 839615"/>
              <a:gd name="connsiteX255" fmla="*/ 398859 w 928438"/>
              <a:gd name="connsiteY255" fmla="*/ 353550 h 839615"/>
              <a:gd name="connsiteX256" fmla="*/ 413331 w 928438"/>
              <a:gd name="connsiteY256" fmla="*/ 332209 h 839615"/>
              <a:gd name="connsiteX257" fmla="*/ 295270 w 928438"/>
              <a:gd name="connsiteY257" fmla="*/ 326011 h 839615"/>
              <a:gd name="connsiteX258" fmla="*/ 308597 w 928438"/>
              <a:gd name="connsiteY258" fmla="*/ 337632 h 839615"/>
              <a:gd name="connsiteX259" fmla="*/ 274287 w 928438"/>
              <a:gd name="connsiteY259" fmla="*/ 391840 h 839615"/>
              <a:gd name="connsiteX260" fmla="*/ 258087 w 928438"/>
              <a:gd name="connsiteY260" fmla="*/ 384756 h 839615"/>
              <a:gd name="connsiteX261" fmla="*/ 295270 w 928438"/>
              <a:gd name="connsiteY261" fmla="*/ 326011 h 839615"/>
              <a:gd name="connsiteX262" fmla="*/ 476282 w 928438"/>
              <a:gd name="connsiteY262" fmla="*/ 319222 h 839615"/>
              <a:gd name="connsiteX263" fmla="*/ 476282 w 928438"/>
              <a:gd name="connsiteY263" fmla="*/ 375915 h 839615"/>
              <a:gd name="connsiteX264" fmla="*/ 496779 w 928438"/>
              <a:gd name="connsiteY264" fmla="*/ 375001 h 839615"/>
              <a:gd name="connsiteX265" fmla="*/ 527107 w 928438"/>
              <a:gd name="connsiteY265" fmla="*/ 370836 h 839615"/>
              <a:gd name="connsiteX266" fmla="*/ 529070 w 928438"/>
              <a:gd name="connsiteY266" fmla="*/ 370364 h 839615"/>
              <a:gd name="connsiteX267" fmla="*/ 526367 w 928438"/>
              <a:gd name="connsiteY267" fmla="*/ 364332 h 839615"/>
              <a:gd name="connsiteX268" fmla="*/ 484638 w 928438"/>
              <a:gd name="connsiteY268" fmla="*/ 320850 h 839615"/>
              <a:gd name="connsiteX269" fmla="*/ 459726 w 928438"/>
              <a:gd name="connsiteY269" fmla="*/ 319222 h 839615"/>
              <a:gd name="connsiteX270" fmla="*/ 451370 w 928438"/>
              <a:gd name="connsiteY270" fmla="*/ 320850 h 839615"/>
              <a:gd name="connsiteX271" fmla="*/ 409642 w 928438"/>
              <a:gd name="connsiteY271" fmla="*/ 364332 h 839615"/>
              <a:gd name="connsiteX272" fmla="*/ 406566 w 928438"/>
              <a:gd name="connsiteY272" fmla="*/ 371196 h 839615"/>
              <a:gd name="connsiteX273" fmla="*/ 416174 w 928438"/>
              <a:gd name="connsiteY273" fmla="*/ 373239 h 839615"/>
              <a:gd name="connsiteX274" fmla="*/ 459726 w 928438"/>
              <a:gd name="connsiteY274" fmla="*/ 376153 h 839615"/>
              <a:gd name="connsiteX275" fmla="*/ 468004 w 928438"/>
              <a:gd name="connsiteY275" fmla="*/ 294289 h 839615"/>
              <a:gd name="connsiteX276" fmla="*/ 638854 w 928438"/>
              <a:gd name="connsiteY276" fmla="*/ 476133 h 839615"/>
              <a:gd name="connsiteX277" fmla="*/ 468004 w 928438"/>
              <a:gd name="connsiteY277" fmla="*/ 657977 h 839615"/>
              <a:gd name="connsiteX278" fmla="*/ 297154 w 928438"/>
              <a:gd name="connsiteY278" fmla="*/ 476133 h 839615"/>
              <a:gd name="connsiteX279" fmla="*/ 468004 w 928438"/>
              <a:gd name="connsiteY279" fmla="*/ 294289 h 839615"/>
              <a:gd name="connsiteX280" fmla="*/ 605051 w 928438"/>
              <a:gd name="connsiteY280" fmla="*/ 293318 h 839615"/>
              <a:gd name="connsiteX281" fmla="*/ 653722 w 928438"/>
              <a:gd name="connsiteY281" fmla="*/ 342966 h 839615"/>
              <a:gd name="connsiteX282" fmla="*/ 639358 w 928438"/>
              <a:gd name="connsiteY282" fmla="*/ 353277 h 839615"/>
              <a:gd name="connsiteX283" fmla="*/ 594446 w 928438"/>
              <a:gd name="connsiteY283" fmla="*/ 307467 h 839615"/>
              <a:gd name="connsiteX284" fmla="*/ 873181 w 928438"/>
              <a:gd name="connsiteY284" fmla="*/ 280320 h 839615"/>
              <a:gd name="connsiteX285" fmla="*/ 907018 w 928438"/>
              <a:gd name="connsiteY285" fmla="*/ 314157 h 839615"/>
              <a:gd name="connsiteX286" fmla="*/ 873181 w 928438"/>
              <a:gd name="connsiteY286" fmla="*/ 347994 h 839615"/>
              <a:gd name="connsiteX287" fmla="*/ 839344 w 928438"/>
              <a:gd name="connsiteY287" fmla="*/ 314157 h 839615"/>
              <a:gd name="connsiteX288" fmla="*/ 873181 w 928438"/>
              <a:gd name="connsiteY288" fmla="*/ 280320 h 839615"/>
              <a:gd name="connsiteX289" fmla="*/ 376980 w 928438"/>
              <a:gd name="connsiteY289" fmla="*/ 266337 h 839615"/>
              <a:gd name="connsiteX290" fmla="*/ 383995 w 928438"/>
              <a:gd name="connsiteY290" fmla="*/ 282568 h 839615"/>
              <a:gd name="connsiteX291" fmla="*/ 329667 w 928438"/>
              <a:gd name="connsiteY291" fmla="*/ 316688 h 839615"/>
              <a:gd name="connsiteX292" fmla="*/ 318104 w 928438"/>
              <a:gd name="connsiteY292" fmla="*/ 303312 h 839615"/>
              <a:gd name="connsiteX293" fmla="*/ 376980 w 928438"/>
              <a:gd name="connsiteY293" fmla="*/ 266337 h 839615"/>
              <a:gd name="connsiteX294" fmla="*/ 873181 w 928438"/>
              <a:gd name="connsiteY294" fmla="*/ 264836 h 839615"/>
              <a:gd name="connsiteX295" fmla="*/ 823860 w 928438"/>
              <a:gd name="connsiteY295" fmla="*/ 314157 h 839615"/>
              <a:gd name="connsiteX296" fmla="*/ 873181 w 928438"/>
              <a:gd name="connsiteY296" fmla="*/ 363478 h 839615"/>
              <a:gd name="connsiteX297" fmla="*/ 922502 w 928438"/>
              <a:gd name="connsiteY297" fmla="*/ 314157 h 839615"/>
              <a:gd name="connsiteX298" fmla="*/ 873181 w 928438"/>
              <a:gd name="connsiteY298" fmla="*/ 264836 h 839615"/>
              <a:gd name="connsiteX299" fmla="*/ 873181 w 928438"/>
              <a:gd name="connsiteY299" fmla="*/ 258900 h 839615"/>
              <a:gd name="connsiteX300" fmla="*/ 928438 w 928438"/>
              <a:gd name="connsiteY300" fmla="*/ 314157 h 839615"/>
              <a:gd name="connsiteX301" fmla="*/ 873181 w 928438"/>
              <a:gd name="connsiteY301" fmla="*/ 369414 h 839615"/>
              <a:gd name="connsiteX302" fmla="*/ 817924 w 928438"/>
              <a:gd name="connsiteY302" fmla="*/ 314157 h 839615"/>
              <a:gd name="connsiteX303" fmla="*/ 873181 w 928438"/>
              <a:gd name="connsiteY303" fmla="*/ 258900 h 839615"/>
              <a:gd name="connsiteX304" fmla="*/ 511746 w 928438"/>
              <a:gd name="connsiteY304" fmla="*/ 251845 h 839615"/>
              <a:gd name="connsiteX305" fmla="*/ 577164 w 928438"/>
              <a:gd name="connsiteY305" fmla="*/ 275384 h 839615"/>
              <a:gd name="connsiteX306" fmla="*/ 568715 w 928438"/>
              <a:gd name="connsiteY306" fmla="*/ 290916 h 839615"/>
              <a:gd name="connsiteX307" fmla="*/ 508349 w 928438"/>
              <a:gd name="connsiteY307" fmla="*/ 269197 h 839615"/>
              <a:gd name="connsiteX308" fmla="*/ 663668 w 928438"/>
              <a:gd name="connsiteY308" fmla="*/ 149473 h 839615"/>
              <a:gd name="connsiteX309" fmla="*/ 721070 w 928438"/>
              <a:gd name="connsiteY309" fmla="*/ 298765 h 839615"/>
              <a:gd name="connsiteX310" fmla="*/ 734129 w 928438"/>
              <a:gd name="connsiteY310" fmla="*/ 301402 h 839615"/>
              <a:gd name="connsiteX311" fmla="*/ 749615 w 928438"/>
              <a:gd name="connsiteY311" fmla="*/ 314154 h 839615"/>
              <a:gd name="connsiteX312" fmla="*/ 751103 w 928438"/>
              <a:gd name="connsiteY312" fmla="*/ 319023 h 839615"/>
              <a:gd name="connsiteX313" fmla="*/ 805742 w 928438"/>
              <a:gd name="connsiteY313" fmla="*/ 312238 h 839615"/>
              <a:gd name="connsiteX314" fmla="*/ 805549 w 928438"/>
              <a:gd name="connsiteY314" fmla="*/ 314157 h 839615"/>
              <a:gd name="connsiteX315" fmla="*/ 806923 w 928438"/>
              <a:gd name="connsiteY315" fmla="*/ 327788 h 839615"/>
              <a:gd name="connsiteX316" fmla="*/ 809214 w 928438"/>
              <a:gd name="connsiteY316" fmla="*/ 335167 h 839615"/>
              <a:gd name="connsiteX317" fmla="*/ 753973 w 928438"/>
              <a:gd name="connsiteY317" fmla="*/ 342027 h 839615"/>
              <a:gd name="connsiteX318" fmla="*/ 752861 w 928438"/>
              <a:gd name="connsiteY318" fmla="*/ 347535 h 839615"/>
              <a:gd name="connsiteX319" fmla="*/ 720428 w 928438"/>
              <a:gd name="connsiteY319" fmla="*/ 369033 h 839615"/>
              <a:gd name="connsiteX320" fmla="*/ 715682 w 928438"/>
              <a:gd name="connsiteY320" fmla="*/ 368074 h 839615"/>
              <a:gd name="connsiteX321" fmla="*/ 686726 w 928438"/>
              <a:gd name="connsiteY321" fmla="*/ 411323 h 839615"/>
              <a:gd name="connsiteX322" fmla="*/ 693376 w 928438"/>
              <a:gd name="connsiteY322" fmla="*/ 437746 h 839615"/>
              <a:gd name="connsiteX323" fmla="*/ 675950 w 928438"/>
              <a:gd name="connsiteY323" fmla="*/ 440735 h 839615"/>
              <a:gd name="connsiteX324" fmla="*/ 668096 w 928438"/>
              <a:gd name="connsiteY324" fmla="*/ 409540 h 839615"/>
              <a:gd name="connsiteX325" fmla="*/ 664999 w 928438"/>
              <a:gd name="connsiteY325" fmla="*/ 402192 h 839615"/>
              <a:gd name="connsiteX326" fmla="*/ 664959 w 928438"/>
              <a:gd name="connsiteY326" fmla="*/ 402165 h 839615"/>
              <a:gd name="connsiteX327" fmla="*/ 664977 w 928438"/>
              <a:gd name="connsiteY327" fmla="*/ 402139 h 839615"/>
              <a:gd name="connsiteX328" fmla="*/ 655600 w 928438"/>
              <a:gd name="connsiteY328" fmla="*/ 379895 h 839615"/>
              <a:gd name="connsiteX329" fmla="*/ 671325 w 928438"/>
              <a:gd name="connsiteY329" fmla="*/ 371811 h 839615"/>
              <a:gd name="connsiteX330" fmla="*/ 676718 w 928438"/>
              <a:gd name="connsiteY330" fmla="*/ 384603 h 839615"/>
              <a:gd name="connsiteX331" fmla="*/ 694789 w 928438"/>
              <a:gd name="connsiteY331" fmla="*/ 357611 h 839615"/>
              <a:gd name="connsiteX332" fmla="*/ 687996 w 928438"/>
              <a:gd name="connsiteY332" fmla="*/ 347535 h 839615"/>
              <a:gd name="connsiteX333" fmla="*/ 685230 w 928438"/>
              <a:gd name="connsiteY333" fmla="*/ 333834 h 839615"/>
              <a:gd name="connsiteX334" fmla="*/ 695539 w 928438"/>
              <a:gd name="connsiteY334" fmla="*/ 308945 h 839615"/>
              <a:gd name="connsiteX335" fmla="*/ 699198 w 928438"/>
              <a:gd name="connsiteY335" fmla="*/ 306478 h 839615"/>
              <a:gd name="connsiteX336" fmla="*/ 642071 w 928438"/>
              <a:gd name="connsiteY336" fmla="*/ 157898 h 839615"/>
              <a:gd name="connsiteX337" fmla="*/ 656260 w 928438"/>
              <a:gd name="connsiteY337" fmla="*/ 153494 h 839615"/>
              <a:gd name="connsiteX338" fmla="*/ 464673 w 928438"/>
              <a:gd name="connsiteY338" fmla="*/ 45323 h 839615"/>
              <a:gd name="connsiteX339" fmla="*/ 489844 w 928438"/>
              <a:gd name="connsiteY339" fmla="*/ 62007 h 839615"/>
              <a:gd name="connsiteX340" fmla="*/ 489888 w 928438"/>
              <a:gd name="connsiteY340" fmla="*/ 62226 h 839615"/>
              <a:gd name="connsiteX341" fmla="*/ 535406 w 928438"/>
              <a:gd name="connsiteY341" fmla="*/ 62226 h 839615"/>
              <a:gd name="connsiteX342" fmla="*/ 534356 w 928438"/>
              <a:gd name="connsiteY342" fmla="*/ 72641 h 839615"/>
              <a:gd name="connsiteX343" fmla="*/ 535643 w 928438"/>
              <a:gd name="connsiteY343" fmla="*/ 85408 h 839615"/>
              <a:gd name="connsiteX344" fmla="*/ 488531 w 928438"/>
              <a:gd name="connsiteY344" fmla="*/ 85408 h 839615"/>
              <a:gd name="connsiteX345" fmla="*/ 487325 w 928438"/>
              <a:gd name="connsiteY345" fmla="*/ 87914 h 839615"/>
              <a:gd name="connsiteX346" fmla="*/ 475307 w 928438"/>
              <a:gd name="connsiteY346" fmla="*/ 97812 h 839615"/>
              <a:gd name="connsiteX347" fmla="*/ 473185 w 928438"/>
              <a:gd name="connsiteY347" fmla="*/ 98240 h 839615"/>
              <a:gd name="connsiteX348" fmla="*/ 467848 w 928438"/>
              <a:gd name="connsiteY348" fmla="*/ 149016 h 839615"/>
              <a:gd name="connsiteX349" fmla="*/ 477601 w 928438"/>
              <a:gd name="connsiteY349" fmla="*/ 155591 h 839615"/>
              <a:gd name="connsiteX350" fmla="*/ 487910 w 928438"/>
              <a:gd name="connsiteY350" fmla="*/ 180481 h 839615"/>
              <a:gd name="connsiteX351" fmla="*/ 466413 w 928438"/>
              <a:gd name="connsiteY351" fmla="*/ 212913 h 839615"/>
              <a:gd name="connsiteX352" fmla="*/ 461018 w 928438"/>
              <a:gd name="connsiteY352" fmla="*/ 214002 h 839615"/>
              <a:gd name="connsiteX353" fmla="*/ 457400 w 928438"/>
              <a:gd name="connsiteY353" fmla="*/ 248423 h 839615"/>
              <a:gd name="connsiteX354" fmla="*/ 479280 w 928438"/>
              <a:gd name="connsiteY354" fmla="*/ 247845 h 839615"/>
              <a:gd name="connsiteX355" fmla="*/ 478391 w 928438"/>
              <a:gd name="connsiteY355" fmla="*/ 265504 h 839615"/>
              <a:gd name="connsiteX356" fmla="*/ 414575 w 928438"/>
              <a:gd name="connsiteY356" fmla="*/ 272076 h 839615"/>
              <a:gd name="connsiteX357" fmla="*/ 410121 w 928438"/>
              <a:gd name="connsiteY357" fmla="*/ 254965 h 839615"/>
              <a:gd name="connsiteX358" fmla="*/ 433854 w 928438"/>
              <a:gd name="connsiteY358" fmla="*/ 250677 h 839615"/>
              <a:gd name="connsiteX359" fmla="*/ 437901 w 928438"/>
              <a:gd name="connsiteY359" fmla="*/ 212165 h 839615"/>
              <a:gd name="connsiteX360" fmla="*/ 427823 w 928438"/>
              <a:gd name="connsiteY360" fmla="*/ 205370 h 839615"/>
              <a:gd name="connsiteX361" fmla="*/ 417513 w 928438"/>
              <a:gd name="connsiteY361" fmla="*/ 180480 h 839615"/>
              <a:gd name="connsiteX362" fmla="*/ 417796 w 928438"/>
              <a:gd name="connsiteY362" fmla="*/ 179082 h 839615"/>
              <a:gd name="connsiteX363" fmla="*/ 313225 w 928438"/>
              <a:gd name="connsiteY363" fmla="*/ 129264 h 839615"/>
              <a:gd name="connsiteX364" fmla="*/ 305543 w 928438"/>
              <a:gd name="connsiteY364" fmla="*/ 134443 h 839615"/>
              <a:gd name="connsiteX365" fmla="*/ 294910 w 928438"/>
              <a:gd name="connsiteY365" fmla="*/ 136589 h 839615"/>
              <a:gd name="connsiteX366" fmla="*/ 267592 w 928438"/>
              <a:gd name="connsiteY366" fmla="*/ 109272 h 839615"/>
              <a:gd name="connsiteX367" fmla="*/ 294910 w 928438"/>
              <a:gd name="connsiteY367" fmla="*/ 81953 h 839615"/>
              <a:gd name="connsiteX368" fmla="*/ 320081 w 928438"/>
              <a:gd name="connsiteY368" fmla="*/ 98638 h 839615"/>
              <a:gd name="connsiteX369" fmla="*/ 321916 w 928438"/>
              <a:gd name="connsiteY369" fmla="*/ 107726 h 839615"/>
              <a:gd name="connsiteX370" fmla="*/ 426502 w 928438"/>
              <a:gd name="connsiteY370" fmla="*/ 157551 h 839615"/>
              <a:gd name="connsiteX371" fmla="*/ 427823 w 928438"/>
              <a:gd name="connsiteY371" fmla="*/ 155591 h 839615"/>
              <a:gd name="connsiteX372" fmla="*/ 439011 w 928438"/>
              <a:gd name="connsiteY372" fmla="*/ 148048 h 839615"/>
              <a:gd name="connsiteX373" fmla="*/ 444762 w 928438"/>
              <a:gd name="connsiteY373" fmla="*/ 146887 h 839615"/>
              <a:gd name="connsiteX374" fmla="*/ 450193 w 928438"/>
              <a:gd name="connsiteY374" fmla="*/ 95218 h 839615"/>
              <a:gd name="connsiteX375" fmla="*/ 445356 w 928438"/>
              <a:gd name="connsiteY375" fmla="*/ 91957 h 839615"/>
              <a:gd name="connsiteX376" fmla="*/ 437355 w 928438"/>
              <a:gd name="connsiteY376" fmla="*/ 72641 h 839615"/>
              <a:gd name="connsiteX377" fmla="*/ 464673 w 928438"/>
              <a:gd name="connsiteY377" fmla="*/ 45323 h 839615"/>
              <a:gd name="connsiteX378" fmla="*/ 622104 w 928438"/>
              <a:gd name="connsiteY378" fmla="*/ 26076 h 839615"/>
              <a:gd name="connsiteX379" fmla="*/ 668669 w 928438"/>
              <a:gd name="connsiteY379" fmla="*/ 72641 h 839615"/>
              <a:gd name="connsiteX380" fmla="*/ 622104 w 928438"/>
              <a:gd name="connsiteY380" fmla="*/ 119205 h 839615"/>
              <a:gd name="connsiteX381" fmla="*/ 575540 w 928438"/>
              <a:gd name="connsiteY381" fmla="*/ 72641 h 839615"/>
              <a:gd name="connsiteX382" fmla="*/ 622104 w 928438"/>
              <a:gd name="connsiteY382" fmla="*/ 26076 h 839615"/>
              <a:gd name="connsiteX383" fmla="*/ 622104 w 928438"/>
              <a:gd name="connsiteY383" fmla="*/ 7803 h 839615"/>
              <a:gd name="connsiteX384" fmla="*/ 557266 w 928438"/>
              <a:gd name="connsiteY384" fmla="*/ 72641 h 839615"/>
              <a:gd name="connsiteX385" fmla="*/ 622104 w 928438"/>
              <a:gd name="connsiteY385" fmla="*/ 137479 h 839615"/>
              <a:gd name="connsiteX386" fmla="*/ 686942 w 928438"/>
              <a:gd name="connsiteY386" fmla="*/ 72641 h 839615"/>
              <a:gd name="connsiteX387" fmla="*/ 622104 w 928438"/>
              <a:gd name="connsiteY387" fmla="*/ 7803 h 839615"/>
              <a:gd name="connsiteX388" fmla="*/ 622104 w 928438"/>
              <a:gd name="connsiteY388" fmla="*/ 0 h 839615"/>
              <a:gd name="connsiteX389" fmla="*/ 694745 w 928438"/>
              <a:gd name="connsiteY389" fmla="*/ 72641 h 839615"/>
              <a:gd name="connsiteX390" fmla="*/ 622104 w 928438"/>
              <a:gd name="connsiteY390" fmla="*/ 145282 h 839615"/>
              <a:gd name="connsiteX391" fmla="*/ 549463 w 928438"/>
              <a:gd name="connsiteY391" fmla="*/ 72641 h 839615"/>
              <a:gd name="connsiteX392" fmla="*/ 622104 w 928438"/>
              <a:gd name="connsiteY392" fmla="*/ 0 h 839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Lst>
            <a:rect l="l" t="t" r="r" b="b"/>
            <a:pathLst>
              <a:path w="928438" h="839615">
                <a:moveTo>
                  <a:pt x="450166" y="750521"/>
                </a:moveTo>
                <a:cubicBezTo>
                  <a:pt x="468854" y="750521"/>
                  <a:pt x="484003" y="765670"/>
                  <a:pt x="484003" y="784358"/>
                </a:cubicBezTo>
                <a:cubicBezTo>
                  <a:pt x="484003" y="803046"/>
                  <a:pt x="468854" y="818195"/>
                  <a:pt x="450166" y="818195"/>
                </a:cubicBezTo>
                <a:cubicBezTo>
                  <a:pt x="431479" y="818195"/>
                  <a:pt x="416329" y="803046"/>
                  <a:pt x="416329" y="784358"/>
                </a:cubicBezTo>
                <a:cubicBezTo>
                  <a:pt x="416329" y="765670"/>
                  <a:pt x="431479" y="750521"/>
                  <a:pt x="450166" y="750521"/>
                </a:cubicBezTo>
                <a:close/>
                <a:moveTo>
                  <a:pt x="450166" y="735037"/>
                </a:moveTo>
                <a:cubicBezTo>
                  <a:pt x="422927" y="735037"/>
                  <a:pt x="400846" y="757119"/>
                  <a:pt x="400846" y="784358"/>
                </a:cubicBezTo>
                <a:cubicBezTo>
                  <a:pt x="400846" y="811597"/>
                  <a:pt x="422927" y="833679"/>
                  <a:pt x="450166" y="833679"/>
                </a:cubicBezTo>
                <a:cubicBezTo>
                  <a:pt x="477405" y="833679"/>
                  <a:pt x="499487" y="811597"/>
                  <a:pt x="499487" y="784358"/>
                </a:cubicBezTo>
                <a:cubicBezTo>
                  <a:pt x="499487" y="757119"/>
                  <a:pt x="477405" y="735037"/>
                  <a:pt x="450166" y="735037"/>
                </a:cubicBezTo>
                <a:close/>
                <a:moveTo>
                  <a:pt x="450166" y="729101"/>
                </a:moveTo>
                <a:cubicBezTo>
                  <a:pt x="480684" y="729101"/>
                  <a:pt x="505423" y="753840"/>
                  <a:pt x="505423" y="784358"/>
                </a:cubicBezTo>
                <a:cubicBezTo>
                  <a:pt x="505423" y="814875"/>
                  <a:pt x="480684" y="839615"/>
                  <a:pt x="450166" y="839615"/>
                </a:cubicBezTo>
                <a:cubicBezTo>
                  <a:pt x="419649" y="839615"/>
                  <a:pt x="394910" y="814875"/>
                  <a:pt x="394910" y="784358"/>
                </a:cubicBezTo>
                <a:cubicBezTo>
                  <a:pt x="394910" y="753840"/>
                  <a:pt x="419649" y="729101"/>
                  <a:pt x="450166" y="729101"/>
                </a:cubicBezTo>
                <a:close/>
                <a:moveTo>
                  <a:pt x="306707" y="717097"/>
                </a:moveTo>
                <a:cubicBezTo>
                  <a:pt x="318022" y="717097"/>
                  <a:pt x="327731" y="723977"/>
                  <a:pt x="331878" y="733782"/>
                </a:cubicBezTo>
                <a:lnTo>
                  <a:pt x="333002" y="739350"/>
                </a:lnTo>
                <a:lnTo>
                  <a:pt x="389642" y="756456"/>
                </a:lnTo>
                <a:lnTo>
                  <a:pt x="388612" y="758354"/>
                </a:lnTo>
                <a:cubicBezTo>
                  <a:pt x="386922" y="762351"/>
                  <a:pt x="385609" y="766546"/>
                  <a:pt x="384719" y="770895"/>
                </a:cubicBezTo>
                <a:lnTo>
                  <a:pt x="383908" y="778940"/>
                </a:lnTo>
                <a:lnTo>
                  <a:pt x="327297" y="761844"/>
                </a:lnTo>
                <a:lnTo>
                  <a:pt x="326023" y="763732"/>
                </a:lnTo>
                <a:cubicBezTo>
                  <a:pt x="321080" y="768675"/>
                  <a:pt x="314250" y="771733"/>
                  <a:pt x="306707" y="771733"/>
                </a:cubicBezTo>
                <a:cubicBezTo>
                  <a:pt x="291619" y="771733"/>
                  <a:pt x="279389" y="759503"/>
                  <a:pt x="279389" y="744415"/>
                </a:cubicBezTo>
                <a:cubicBezTo>
                  <a:pt x="279389" y="729328"/>
                  <a:pt x="291619" y="717097"/>
                  <a:pt x="306707" y="717097"/>
                </a:cubicBezTo>
                <a:close/>
                <a:moveTo>
                  <a:pt x="522208" y="680495"/>
                </a:moveTo>
                <a:lnTo>
                  <a:pt x="526765" y="697580"/>
                </a:lnTo>
                <a:lnTo>
                  <a:pt x="505099" y="701629"/>
                </a:lnTo>
                <a:lnTo>
                  <a:pt x="505423" y="701797"/>
                </a:lnTo>
                <a:lnTo>
                  <a:pt x="490146" y="731131"/>
                </a:lnTo>
                <a:lnTo>
                  <a:pt x="487518" y="728962"/>
                </a:lnTo>
                <a:cubicBezTo>
                  <a:pt x="483964" y="726561"/>
                  <a:pt x="480166" y="724493"/>
                  <a:pt x="476170" y="722803"/>
                </a:cubicBezTo>
                <a:lnTo>
                  <a:pt x="469435" y="720712"/>
                </a:lnTo>
                <a:lnTo>
                  <a:pt x="477900" y="704457"/>
                </a:lnTo>
                <a:lnTo>
                  <a:pt x="457650" y="705114"/>
                </a:lnTo>
                <a:lnTo>
                  <a:pt x="458433" y="687449"/>
                </a:lnTo>
                <a:cubicBezTo>
                  <a:pt x="479920" y="688389"/>
                  <a:pt x="501426" y="686045"/>
                  <a:pt x="522208" y="680495"/>
                </a:cubicBezTo>
                <a:close/>
                <a:moveTo>
                  <a:pt x="366848" y="661978"/>
                </a:moveTo>
                <a:cubicBezTo>
                  <a:pt x="385746" y="672246"/>
                  <a:pt x="406103" y="679570"/>
                  <a:pt x="427213" y="683696"/>
                </a:cubicBezTo>
                <a:lnTo>
                  <a:pt x="423817" y="701049"/>
                </a:lnTo>
                <a:cubicBezTo>
                  <a:pt x="400939" y="696576"/>
                  <a:pt x="378878" y="688638"/>
                  <a:pt x="358398" y="677510"/>
                </a:cubicBezTo>
                <a:close/>
                <a:moveTo>
                  <a:pt x="605611" y="636450"/>
                </a:moveTo>
                <a:lnTo>
                  <a:pt x="617151" y="649847"/>
                </a:lnTo>
                <a:cubicBezTo>
                  <a:pt x="599492" y="665065"/>
                  <a:pt x="579616" y="677499"/>
                  <a:pt x="558208" y="686718"/>
                </a:cubicBezTo>
                <a:lnTo>
                  <a:pt x="551223" y="670475"/>
                </a:lnTo>
                <a:cubicBezTo>
                  <a:pt x="570976" y="661967"/>
                  <a:pt x="589317" y="650493"/>
                  <a:pt x="605611" y="636450"/>
                </a:cubicBezTo>
                <a:close/>
                <a:moveTo>
                  <a:pt x="297904" y="601950"/>
                </a:moveTo>
                <a:cubicBezTo>
                  <a:pt x="310694" y="619242"/>
                  <a:pt x="326049" y="634482"/>
                  <a:pt x="343438" y="647143"/>
                </a:cubicBezTo>
                <a:lnTo>
                  <a:pt x="333028" y="661434"/>
                </a:lnTo>
                <a:cubicBezTo>
                  <a:pt x="314182" y="647713"/>
                  <a:pt x="297542" y="631197"/>
                  <a:pt x="283683" y="612457"/>
                </a:cubicBezTo>
                <a:close/>
                <a:moveTo>
                  <a:pt x="544162" y="585527"/>
                </a:moveTo>
                <a:lnTo>
                  <a:pt x="537149" y="600717"/>
                </a:lnTo>
                <a:cubicBezTo>
                  <a:pt x="532725" y="608624"/>
                  <a:pt x="527879" y="615777"/>
                  <a:pt x="522677" y="622058"/>
                </a:cubicBezTo>
                <a:lnTo>
                  <a:pt x="522022" y="622694"/>
                </a:lnTo>
                <a:lnTo>
                  <a:pt x="541128" y="613114"/>
                </a:lnTo>
                <a:cubicBezTo>
                  <a:pt x="550100" y="607568"/>
                  <a:pt x="558476" y="601034"/>
                  <a:pt x="566127" y="593649"/>
                </a:cubicBezTo>
                <a:lnTo>
                  <a:pt x="567028" y="592577"/>
                </a:lnTo>
                <a:lnTo>
                  <a:pt x="554551" y="588022"/>
                </a:lnTo>
                <a:close/>
                <a:moveTo>
                  <a:pt x="391290" y="584320"/>
                </a:moveTo>
                <a:lnTo>
                  <a:pt x="373886" y="588022"/>
                </a:lnTo>
                <a:lnTo>
                  <a:pt x="367202" y="590462"/>
                </a:lnTo>
                <a:lnTo>
                  <a:pt x="369881" y="593649"/>
                </a:lnTo>
                <a:cubicBezTo>
                  <a:pt x="377532" y="601034"/>
                  <a:pt x="385908" y="607568"/>
                  <a:pt x="394880" y="613114"/>
                </a:cubicBezTo>
                <a:lnTo>
                  <a:pt x="413987" y="622694"/>
                </a:lnTo>
                <a:lnTo>
                  <a:pt x="413331" y="622058"/>
                </a:lnTo>
                <a:cubicBezTo>
                  <a:pt x="408129" y="615777"/>
                  <a:pt x="403283" y="608624"/>
                  <a:pt x="398859" y="600717"/>
                </a:cubicBezTo>
                <a:close/>
                <a:moveTo>
                  <a:pt x="476282" y="576351"/>
                </a:moveTo>
                <a:lnTo>
                  <a:pt x="476282" y="633249"/>
                </a:lnTo>
                <a:lnTo>
                  <a:pt x="486541" y="632276"/>
                </a:lnTo>
                <a:lnTo>
                  <a:pt x="500131" y="624122"/>
                </a:lnTo>
                <a:cubicBezTo>
                  <a:pt x="506303" y="619077"/>
                  <a:pt x="512091" y="612622"/>
                  <a:pt x="517387" y="604966"/>
                </a:cubicBezTo>
                <a:lnTo>
                  <a:pt x="529809" y="582079"/>
                </a:lnTo>
                <a:lnTo>
                  <a:pt x="527107" y="581431"/>
                </a:lnTo>
                <a:cubicBezTo>
                  <a:pt x="517442" y="579622"/>
                  <a:pt x="507297" y="578217"/>
                  <a:pt x="496779" y="577265"/>
                </a:cubicBezTo>
                <a:close/>
                <a:moveTo>
                  <a:pt x="459726" y="576113"/>
                </a:moveTo>
                <a:lnTo>
                  <a:pt x="416174" y="579027"/>
                </a:lnTo>
                <a:lnTo>
                  <a:pt x="405747" y="581244"/>
                </a:lnTo>
                <a:lnTo>
                  <a:pt x="418621" y="604966"/>
                </a:lnTo>
                <a:cubicBezTo>
                  <a:pt x="423917" y="612622"/>
                  <a:pt x="429706" y="619077"/>
                  <a:pt x="435877" y="624122"/>
                </a:cubicBezTo>
                <a:lnTo>
                  <a:pt x="449467" y="632276"/>
                </a:lnTo>
                <a:lnTo>
                  <a:pt x="459726" y="633249"/>
                </a:lnTo>
                <a:close/>
                <a:moveTo>
                  <a:pt x="160430" y="558467"/>
                </a:moveTo>
                <a:cubicBezTo>
                  <a:pt x="179118" y="558467"/>
                  <a:pt x="194268" y="573616"/>
                  <a:pt x="194268" y="592304"/>
                </a:cubicBezTo>
                <a:cubicBezTo>
                  <a:pt x="194268" y="610992"/>
                  <a:pt x="179118" y="626141"/>
                  <a:pt x="160430" y="626141"/>
                </a:cubicBezTo>
                <a:cubicBezTo>
                  <a:pt x="141742" y="626141"/>
                  <a:pt x="126593" y="610992"/>
                  <a:pt x="126593" y="592304"/>
                </a:cubicBezTo>
                <a:cubicBezTo>
                  <a:pt x="126593" y="573616"/>
                  <a:pt x="141742" y="558467"/>
                  <a:pt x="160430" y="558467"/>
                </a:cubicBezTo>
                <a:close/>
                <a:moveTo>
                  <a:pt x="160430" y="542983"/>
                </a:moveTo>
                <a:cubicBezTo>
                  <a:pt x="133191" y="542983"/>
                  <a:pt x="111110" y="565065"/>
                  <a:pt x="111110" y="592304"/>
                </a:cubicBezTo>
                <a:cubicBezTo>
                  <a:pt x="111110" y="619543"/>
                  <a:pt x="133191" y="641625"/>
                  <a:pt x="160430" y="641625"/>
                </a:cubicBezTo>
                <a:cubicBezTo>
                  <a:pt x="187669" y="641625"/>
                  <a:pt x="209751" y="619543"/>
                  <a:pt x="209751" y="592304"/>
                </a:cubicBezTo>
                <a:cubicBezTo>
                  <a:pt x="209751" y="565065"/>
                  <a:pt x="187669" y="542983"/>
                  <a:pt x="160430" y="542983"/>
                </a:cubicBezTo>
                <a:close/>
                <a:moveTo>
                  <a:pt x="160430" y="537047"/>
                </a:moveTo>
                <a:cubicBezTo>
                  <a:pt x="190948" y="537047"/>
                  <a:pt x="215687" y="561787"/>
                  <a:pt x="215687" y="592304"/>
                </a:cubicBezTo>
                <a:cubicBezTo>
                  <a:pt x="215687" y="622821"/>
                  <a:pt x="190948" y="647561"/>
                  <a:pt x="160430" y="647561"/>
                </a:cubicBezTo>
                <a:cubicBezTo>
                  <a:pt x="129913" y="647561"/>
                  <a:pt x="105174" y="622821"/>
                  <a:pt x="105174" y="592304"/>
                </a:cubicBezTo>
                <a:cubicBezTo>
                  <a:pt x="105174" y="561787"/>
                  <a:pt x="129913" y="537047"/>
                  <a:pt x="160430" y="537047"/>
                </a:cubicBezTo>
                <a:close/>
                <a:moveTo>
                  <a:pt x="260312" y="516016"/>
                </a:moveTo>
                <a:cubicBezTo>
                  <a:pt x="264353" y="537141"/>
                  <a:pt x="271595" y="557526"/>
                  <a:pt x="281787" y="576468"/>
                </a:cubicBezTo>
                <a:lnTo>
                  <a:pt x="266214" y="584843"/>
                </a:lnTo>
                <a:cubicBezTo>
                  <a:pt x="255169" y="564314"/>
                  <a:pt x="247321" y="542222"/>
                  <a:pt x="242943" y="519328"/>
                </a:cubicBezTo>
                <a:close/>
                <a:moveTo>
                  <a:pt x="790607" y="496691"/>
                </a:moveTo>
                <a:cubicBezTo>
                  <a:pt x="805695" y="496691"/>
                  <a:pt x="817925" y="508921"/>
                  <a:pt x="817925" y="524009"/>
                </a:cubicBezTo>
                <a:cubicBezTo>
                  <a:pt x="817925" y="535324"/>
                  <a:pt x="811045" y="545033"/>
                  <a:pt x="801241" y="549180"/>
                </a:cubicBezTo>
                <a:lnTo>
                  <a:pt x="791634" y="551120"/>
                </a:lnTo>
                <a:lnTo>
                  <a:pt x="736446" y="645005"/>
                </a:lnTo>
                <a:lnTo>
                  <a:pt x="742616" y="654157"/>
                </a:lnTo>
                <a:cubicBezTo>
                  <a:pt x="744397" y="658368"/>
                  <a:pt x="745382" y="662998"/>
                  <a:pt x="745382" y="667858"/>
                </a:cubicBezTo>
                <a:cubicBezTo>
                  <a:pt x="745382" y="677578"/>
                  <a:pt x="741442" y="686378"/>
                  <a:pt x="735073" y="692747"/>
                </a:cubicBezTo>
                <a:lnTo>
                  <a:pt x="731944" y="694856"/>
                </a:lnTo>
                <a:lnTo>
                  <a:pt x="749744" y="725138"/>
                </a:lnTo>
                <a:lnTo>
                  <a:pt x="750110" y="725065"/>
                </a:lnTo>
                <a:cubicBezTo>
                  <a:pt x="765197" y="725065"/>
                  <a:pt x="777428" y="737295"/>
                  <a:pt x="777428" y="752383"/>
                </a:cubicBezTo>
                <a:cubicBezTo>
                  <a:pt x="777428" y="767470"/>
                  <a:pt x="765197" y="779701"/>
                  <a:pt x="750110" y="779701"/>
                </a:cubicBezTo>
                <a:cubicBezTo>
                  <a:pt x="742566" y="779701"/>
                  <a:pt x="735737" y="776643"/>
                  <a:pt x="730793" y="771699"/>
                </a:cubicBezTo>
                <a:lnTo>
                  <a:pt x="726957" y="766011"/>
                </a:lnTo>
                <a:lnTo>
                  <a:pt x="516592" y="788121"/>
                </a:lnTo>
                <a:lnTo>
                  <a:pt x="516971" y="784358"/>
                </a:lnTo>
                <a:cubicBezTo>
                  <a:pt x="516971" y="779746"/>
                  <a:pt x="516504" y="775243"/>
                  <a:pt x="515614" y="770894"/>
                </a:cubicBezTo>
                <a:lnTo>
                  <a:pt x="513816" y="765103"/>
                </a:lnTo>
                <a:lnTo>
                  <a:pt x="724698" y="742938"/>
                </a:lnTo>
                <a:lnTo>
                  <a:pt x="724939" y="741749"/>
                </a:lnTo>
                <a:lnTo>
                  <a:pt x="729041" y="735664"/>
                </a:lnTo>
                <a:lnTo>
                  <a:pt x="709832" y="702986"/>
                </a:lnTo>
                <a:lnTo>
                  <a:pt x="696483" y="700291"/>
                </a:lnTo>
                <a:cubicBezTo>
                  <a:pt x="683850" y="694947"/>
                  <a:pt x="674985" y="682438"/>
                  <a:pt x="674985" y="667858"/>
                </a:cubicBezTo>
                <a:cubicBezTo>
                  <a:pt x="674985" y="662998"/>
                  <a:pt x="675970" y="658368"/>
                  <a:pt x="677751" y="654157"/>
                </a:cubicBezTo>
                <a:lnTo>
                  <a:pt x="679556" y="651480"/>
                </a:lnTo>
                <a:lnTo>
                  <a:pt x="654161" y="608276"/>
                </a:lnTo>
                <a:lnTo>
                  <a:pt x="640265" y="626914"/>
                </a:lnTo>
                <a:lnTo>
                  <a:pt x="626941" y="615290"/>
                </a:lnTo>
                <a:cubicBezTo>
                  <a:pt x="641071" y="599075"/>
                  <a:pt x="652644" y="580797"/>
                  <a:pt x="661260" y="561088"/>
                </a:cubicBezTo>
                <a:lnTo>
                  <a:pt x="677459" y="568174"/>
                </a:lnTo>
                <a:lnTo>
                  <a:pt x="667974" y="586030"/>
                </a:lnTo>
                <a:lnTo>
                  <a:pt x="696954" y="635330"/>
                </a:lnTo>
                <a:lnTo>
                  <a:pt x="710184" y="632659"/>
                </a:lnTo>
                <a:lnTo>
                  <a:pt x="716109" y="633856"/>
                </a:lnTo>
                <a:lnTo>
                  <a:pt x="770240" y="541767"/>
                </a:lnTo>
                <a:lnTo>
                  <a:pt x="765436" y="534642"/>
                </a:lnTo>
                <a:cubicBezTo>
                  <a:pt x="764054" y="531374"/>
                  <a:pt x="763289" y="527781"/>
                  <a:pt x="763289" y="524009"/>
                </a:cubicBezTo>
                <a:cubicBezTo>
                  <a:pt x="763289" y="508921"/>
                  <a:pt x="775520" y="496691"/>
                  <a:pt x="790607" y="496691"/>
                </a:cubicBezTo>
                <a:close/>
                <a:moveTo>
                  <a:pt x="565380" y="484411"/>
                </a:moveTo>
                <a:lnTo>
                  <a:pt x="563804" y="512357"/>
                </a:lnTo>
                <a:cubicBezTo>
                  <a:pt x="562501" y="523734"/>
                  <a:pt x="560580" y="534708"/>
                  <a:pt x="558106" y="545163"/>
                </a:cubicBezTo>
                <a:lnTo>
                  <a:pt x="549309" y="574128"/>
                </a:lnTo>
                <a:lnTo>
                  <a:pt x="561936" y="577070"/>
                </a:lnTo>
                <a:lnTo>
                  <a:pt x="575502" y="582494"/>
                </a:lnTo>
                <a:lnTo>
                  <a:pt x="586775" y="569081"/>
                </a:lnTo>
                <a:cubicBezTo>
                  <a:pt x="598918" y="551185"/>
                  <a:pt x="607646" y="530441"/>
                  <a:pt x="611926" y="507956"/>
                </a:cubicBezTo>
                <a:lnTo>
                  <a:pt x="614135" y="484411"/>
                </a:lnTo>
                <a:close/>
                <a:moveTo>
                  <a:pt x="476282" y="484411"/>
                </a:moveTo>
                <a:lnTo>
                  <a:pt x="476282" y="563047"/>
                </a:lnTo>
                <a:lnTo>
                  <a:pt x="490834" y="563581"/>
                </a:lnTo>
                <a:cubicBezTo>
                  <a:pt x="499513" y="564223"/>
                  <a:pt x="507981" y="565175"/>
                  <a:pt x="516190" y="566413"/>
                </a:cubicBezTo>
                <a:lnTo>
                  <a:pt x="534334" y="570639"/>
                </a:lnTo>
                <a:lnTo>
                  <a:pt x="542402" y="546294"/>
                </a:lnTo>
                <a:cubicBezTo>
                  <a:pt x="545300" y="534671"/>
                  <a:pt x="547490" y="522264"/>
                  <a:pt x="548864" y="509283"/>
                </a:cubicBezTo>
                <a:lnTo>
                  <a:pt x="550162" y="484411"/>
                </a:lnTo>
                <a:close/>
                <a:moveTo>
                  <a:pt x="385847" y="484411"/>
                </a:moveTo>
                <a:lnTo>
                  <a:pt x="387144" y="509283"/>
                </a:lnTo>
                <a:cubicBezTo>
                  <a:pt x="388518" y="522264"/>
                  <a:pt x="390709" y="534671"/>
                  <a:pt x="393606" y="546294"/>
                </a:cubicBezTo>
                <a:lnTo>
                  <a:pt x="400979" y="568540"/>
                </a:lnTo>
                <a:lnTo>
                  <a:pt x="428995" y="564326"/>
                </a:lnTo>
                <a:lnTo>
                  <a:pt x="459726" y="562824"/>
                </a:lnTo>
                <a:lnTo>
                  <a:pt x="459726" y="484411"/>
                </a:lnTo>
                <a:close/>
                <a:moveTo>
                  <a:pt x="321873" y="484411"/>
                </a:moveTo>
                <a:lnTo>
                  <a:pt x="324082" y="507956"/>
                </a:lnTo>
                <a:cubicBezTo>
                  <a:pt x="328363" y="530441"/>
                  <a:pt x="337090" y="551185"/>
                  <a:pt x="349233" y="569081"/>
                </a:cubicBezTo>
                <a:lnTo>
                  <a:pt x="358602" y="580228"/>
                </a:lnTo>
                <a:lnTo>
                  <a:pt x="366501" y="577070"/>
                </a:lnTo>
                <a:lnTo>
                  <a:pt x="386032" y="571932"/>
                </a:lnTo>
                <a:lnTo>
                  <a:pt x="377903" y="545163"/>
                </a:lnTo>
                <a:cubicBezTo>
                  <a:pt x="375429" y="534708"/>
                  <a:pt x="373508" y="523734"/>
                  <a:pt x="372205" y="512357"/>
                </a:cubicBezTo>
                <a:lnTo>
                  <a:pt x="370629" y="484411"/>
                </a:lnTo>
                <a:close/>
                <a:moveTo>
                  <a:pt x="696431" y="466548"/>
                </a:moveTo>
                <a:cubicBezTo>
                  <a:pt x="697445" y="489837"/>
                  <a:pt x="694899" y="513143"/>
                  <a:pt x="688880" y="535661"/>
                </a:cubicBezTo>
                <a:lnTo>
                  <a:pt x="671800" y="531087"/>
                </a:lnTo>
                <a:cubicBezTo>
                  <a:pt x="677353" y="510309"/>
                  <a:pt x="679702" y="488803"/>
                  <a:pt x="678766" y="467313"/>
                </a:cubicBezTo>
                <a:close/>
                <a:moveTo>
                  <a:pt x="401178" y="383756"/>
                </a:moveTo>
                <a:lnTo>
                  <a:pt x="395429" y="401094"/>
                </a:lnTo>
                <a:cubicBezTo>
                  <a:pt x="391617" y="414657"/>
                  <a:pt x="388793" y="429407"/>
                  <a:pt x="387144" y="444984"/>
                </a:cubicBezTo>
                <a:lnTo>
                  <a:pt x="385951" y="467855"/>
                </a:lnTo>
                <a:lnTo>
                  <a:pt x="459726" y="467855"/>
                </a:lnTo>
                <a:lnTo>
                  <a:pt x="459726" y="389442"/>
                </a:lnTo>
                <a:lnTo>
                  <a:pt x="428995" y="387940"/>
                </a:lnTo>
                <a:close/>
                <a:moveTo>
                  <a:pt x="534137" y="381672"/>
                </a:moveTo>
                <a:lnTo>
                  <a:pt x="516190" y="385853"/>
                </a:lnTo>
                <a:cubicBezTo>
                  <a:pt x="507981" y="387091"/>
                  <a:pt x="499513" y="388043"/>
                  <a:pt x="490834" y="388685"/>
                </a:cubicBezTo>
                <a:lnTo>
                  <a:pt x="476282" y="389219"/>
                </a:lnTo>
                <a:lnTo>
                  <a:pt x="476282" y="467855"/>
                </a:lnTo>
                <a:lnTo>
                  <a:pt x="550057" y="467855"/>
                </a:lnTo>
                <a:lnTo>
                  <a:pt x="548864" y="444984"/>
                </a:lnTo>
                <a:cubicBezTo>
                  <a:pt x="546391" y="421618"/>
                  <a:pt x="541274" y="400114"/>
                  <a:pt x="534144" y="381687"/>
                </a:cubicBezTo>
                <a:close/>
                <a:moveTo>
                  <a:pt x="357880" y="371749"/>
                </a:moveTo>
                <a:lnTo>
                  <a:pt x="356921" y="372799"/>
                </a:lnTo>
                <a:cubicBezTo>
                  <a:pt x="340759" y="392853"/>
                  <a:pt x="329219" y="417328"/>
                  <a:pt x="324082" y="444310"/>
                </a:cubicBezTo>
                <a:lnTo>
                  <a:pt x="321873" y="467855"/>
                </a:lnTo>
                <a:lnTo>
                  <a:pt x="370742" y="467855"/>
                </a:lnTo>
                <a:lnTo>
                  <a:pt x="372205" y="441910"/>
                </a:lnTo>
                <a:cubicBezTo>
                  <a:pt x="373508" y="430533"/>
                  <a:pt x="375429" y="419559"/>
                  <a:pt x="377903" y="409104"/>
                </a:cubicBezTo>
                <a:lnTo>
                  <a:pt x="386595" y="380482"/>
                </a:lnTo>
                <a:lnTo>
                  <a:pt x="366501" y="375196"/>
                </a:lnTo>
                <a:close/>
                <a:moveTo>
                  <a:pt x="576102" y="369532"/>
                </a:moveTo>
                <a:lnTo>
                  <a:pt x="561936" y="375196"/>
                </a:lnTo>
                <a:lnTo>
                  <a:pt x="548578" y="378308"/>
                </a:lnTo>
                <a:lnTo>
                  <a:pt x="549090" y="379416"/>
                </a:lnTo>
                <a:cubicBezTo>
                  <a:pt x="556119" y="398012"/>
                  <a:pt x="561198" y="419156"/>
                  <a:pt x="563804" y="441910"/>
                </a:cubicBezTo>
                <a:lnTo>
                  <a:pt x="565267" y="467855"/>
                </a:lnTo>
                <a:lnTo>
                  <a:pt x="614134" y="467855"/>
                </a:lnTo>
                <a:lnTo>
                  <a:pt x="611926" y="444310"/>
                </a:lnTo>
                <a:cubicBezTo>
                  <a:pt x="606789" y="417328"/>
                  <a:pt x="595249" y="392853"/>
                  <a:pt x="579087" y="372799"/>
                </a:cubicBezTo>
                <a:close/>
                <a:moveTo>
                  <a:pt x="48427" y="354513"/>
                </a:moveTo>
                <a:cubicBezTo>
                  <a:pt x="75173" y="354513"/>
                  <a:pt x="96855" y="376194"/>
                  <a:pt x="96855" y="402940"/>
                </a:cubicBezTo>
                <a:lnTo>
                  <a:pt x="96199" y="406185"/>
                </a:lnTo>
                <a:lnTo>
                  <a:pt x="134547" y="412947"/>
                </a:lnTo>
                <a:lnTo>
                  <a:pt x="135899" y="410941"/>
                </a:lnTo>
                <a:cubicBezTo>
                  <a:pt x="140843" y="405997"/>
                  <a:pt x="147672" y="402940"/>
                  <a:pt x="155216" y="402940"/>
                </a:cubicBezTo>
                <a:cubicBezTo>
                  <a:pt x="166532" y="402940"/>
                  <a:pt x="176240" y="409819"/>
                  <a:pt x="180387" y="419624"/>
                </a:cubicBezTo>
                <a:lnTo>
                  <a:pt x="180681" y="421081"/>
                </a:lnTo>
                <a:lnTo>
                  <a:pt x="243883" y="432226"/>
                </a:lnTo>
                <a:lnTo>
                  <a:pt x="246897" y="416436"/>
                </a:lnTo>
                <a:lnTo>
                  <a:pt x="263960" y="421072"/>
                </a:lnTo>
                <a:cubicBezTo>
                  <a:pt x="258333" y="441830"/>
                  <a:pt x="255906" y="463327"/>
                  <a:pt x="256765" y="484821"/>
                </a:cubicBezTo>
                <a:lnTo>
                  <a:pt x="239097" y="485522"/>
                </a:lnTo>
                <a:lnTo>
                  <a:pt x="240200" y="455116"/>
                </a:lnTo>
                <a:lnTo>
                  <a:pt x="178171" y="444179"/>
                </a:lnTo>
                <a:lnTo>
                  <a:pt x="174533" y="449575"/>
                </a:lnTo>
                <a:lnTo>
                  <a:pt x="166751" y="454822"/>
                </a:lnTo>
                <a:lnTo>
                  <a:pt x="170508" y="526515"/>
                </a:lnTo>
                <a:lnTo>
                  <a:pt x="160431" y="525499"/>
                </a:lnTo>
                <a:lnTo>
                  <a:pt x="147310" y="526821"/>
                </a:lnTo>
                <a:lnTo>
                  <a:pt x="143532" y="454721"/>
                </a:lnTo>
                <a:lnTo>
                  <a:pt x="135899" y="449575"/>
                </a:lnTo>
                <a:cubicBezTo>
                  <a:pt x="133427" y="447103"/>
                  <a:pt x="131427" y="444160"/>
                  <a:pt x="130045" y="440891"/>
                </a:cubicBezTo>
                <a:lnTo>
                  <a:pt x="128957" y="435501"/>
                </a:lnTo>
                <a:lnTo>
                  <a:pt x="88603" y="428385"/>
                </a:lnTo>
                <a:lnTo>
                  <a:pt x="82671" y="437184"/>
                </a:lnTo>
                <a:cubicBezTo>
                  <a:pt x="73907" y="445947"/>
                  <a:pt x="61800" y="451368"/>
                  <a:pt x="48427" y="451368"/>
                </a:cubicBezTo>
                <a:cubicBezTo>
                  <a:pt x="21682" y="451368"/>
                  <a:pt x="0" y="429686"/>
                  <a:pt x="0" y="402940"/>
                </a:cubicBezTo>
                <a:cubicBezTo>
                  <a:pt x="0" y="376194"/>
                  <a:pt x="21682" y="354513"/>
                  <a:pt x="48427" y="354513"/>
                </a:cubicBezTo>
                <a:close/>
                <a:moveTo>
                  <a:pt x="517990" y="327661"/>
                </a:moveTo>
                <a:lnTo>
                  <a:pt x="522677" y="332209"/>
                </a:lnTo>
                <a:cubicBezTo>
                  <a:pt x="527879" y="338490"/>
                  <a:pt x="532725" y="345643"/>
                  <a:pt x="537149" y="353550"/>
                </a:cubicBezTo>
                <a:lnTo>
                  <a:pt x="543330" y="366939"/>
                </a:lnTo>
                <a:lnTo>
                  <a:pt x="554551" y="364244"/>
                </a:lnTo>
                <a:lnTo>
                  <a:pt x="567087" y="359668"/>
                </a:lnTo>
                <a:lnTo>
                  <a:pt x="566127" y="358617"/>
                </a:lnTo>
                <a:cubicBezTo>
                  <a:pt x="552355" y="345324"/>
                  <a:pt x="536234" y="334787"/>
                  <a:pt x="518515" y="327814"/>
                </a:cubicBezTo>
                <a:close/>
                <a:moveTo>
                  <a:pt x="418019" y="327661"/>
                </a:moveTo>
                <a:lnTo>
                  <a:pt x="417493" y="327814"/>
                </a:lnTo>
                <a:cubicBezTo>
                  <a:pt x="399774" y="334787"/>
                  <a:pt x="383653" y="345324"/>
                  <a:pt x="369881" y="358617"/>
                </a:cubicBezTo>
                <a:lnTo>
                  <a:pt x="367027" y="361740"/>
                </a:lnTo>
                <a:lnTo>
                  <a:pt x="373886" y="364244"/>
                </a:lnTo>
                <a:lnTo>
                  <a:pt x="392131" y="368125"/>
                </a:lnTo>
                <a:lnTo>
                  <a:pt x="398859" y="353550"/>
                </a:lnTo>
                <a:cubicBezTo>
                  <a:pt x="403283" y="345643"/>
                  <a:pt x="408129" y="338490"/>
                  <a:pt x="413331" y="332209"/>
                </a:cubicBezTo>
                <a:close/>
                <a:moveTo>
                  <a:pt x="295270" y="326011"/>
                </a:moveTo>
                <a:lnTo>
                  <a:pt x="308597" y="337632"/>
                </a:lnTo>
                <a:cubicBezTo>
                  <a:pt x="294470" y="353849"/>
                  <a:pt x="282900" y="372129"/>
                  <a:pt x="274287" y="391840"/>
                </a:cubicBezTo>
                <a:lnTo>
                  <a:pt x="258087" y="384756"/>
                </a:lnTo>
                <a:cubicBezTo>
                  <a:pt x="267421" y="363395"/>
                  <a:pt x="279960" y="343585"/>
                  <a:pt x="295270" y="326011"/>
                </a:cubicBezTo>
                <a:close/>
                <a:moveTo>
                  <a:pt x="476282" y="319222"/>
                </a:moveTo>
                <a:lnTo>
                  <a:pt x="476282" y="375915"/>
                </a:lnTo>
                <a:lnTo>
                  <a:pt x="496779" y="375001"/>
                </a:lnTo>
                <a:cubicBezTo>
                  <a:pt x="507297" y="374049"/>
                  <a:pt x="517442" y="372644"/>
                  <a:pt x="527107" y="370836"/>
                </a:cubicBezTo>
                <a:lnTo>
                  <a:pt x="529070" y="370364"/>
                </a:lnTo>
                <a:lnTo>
                  <a:pt x="526367" y="364332"/>
                </a:lnTo>
                <a:cubicBezTo>
                  <a:pt x="515164" y="342681"/>
                  <a:pt x="500757" y="327225"/>
                  <a:pt x="484638" y="320850"/>
                </a:cubicBezTo>
                <a:close/>
                <a:moveTo>
                  <a:pt x="459726" y="319222"/>
                </a:moveTo>
                <a:lnTo>
                  <a:pt x="451370" y="320850"/>
                </a:lnTo>
                <a:cubicBezTo>
                  <a:pt x="435251" y="327225"/>
                  <a:pt x="420844" y="342681"/>
                  <a:pt x="409642" y="364332"/>
                </a:cubicBezTo>
                <a:lnTo>
                  <a:pt x="406566" y="371196"/>
                </a:lnTo>
                <a:lnTo>
                  <a:pt x="416174" y="373239"/>
                </a:lnTo>
                <a:lnTo>
                  <a:pt x="459726" y="376153"/>
                </a:lnTo>
                <a:close/>
                <a:moveTo>
                  <a:pt x="468004" y="294289"/>
                </a:moveTo>
                <a:cubicBezTo>
                  <a:pt x="562361" y="294289"/>
                  <a:pt x="638854" y="375704"/>
                  <a:pt x="638854" y="476133"/>
                </a:cubicBezTo>
                <a:cubicBezTo>
                  <a:pt x="638854" y="576562"/>
                  <a:pt x="562361" y="657977"/>
                  <a:pt x="468004" y="657977"/>
                </a:cubicBezTo>
                <a:cubicBezTo>
                  <a:pt x="373646" y="657977"/>
                  <a:pt x="297154" y="576562"/>
                  <a:pt x="297154" y="476133"/>
                </a:cubicBezTo>
                <a:cubicBezTo>
                  <a:pt x="297154" y="375704"/>
                  <a:pt x="373646" y="294289"/>
                  <a:pt x="468004" y="294289"/>
                </a:cubicBezTo>
                <a:close/>
                <a:moveTo>
                  <a:pt x="605051" y="293318"/>
                </a:moveTo>
                <a:cubicBezTo>
                  <a:pt x="623707" y="307296"/>
                  <a:pt x="640120" y="324038"/>
                  <a:pt x="653722" y="342966"/>
                </a:cubicBezTo>
                <a:lnTo>
                  <a:pt x="639358" y="353277"/>
                </a:lnTo>
                <a:cubicBezTo>
                  <a:pt x="626806" y="335812"/>
                  <a:pt x="611661" y="320364"/>
                  <a:pt x="594446" y="307467"/>
                </a:cubicBezTo>
                <a:close/>
                <a:moveTo>
                  <a:pt x="873181" y="280320"/>
                </a:moveTo>
                <a:cubicBezTo>
                  <a:pt x="891869" y="280320"/>
                  <a:pt x="907018" y="295469"/>
                  <a:pt x="907018" y="314157"/>
                </a:cubicBezTo>
                <a:cubicBezTo>
                  <a:pt x="907018" y="332845"/>
                  <a:pt x="891869" y="347994"/>
                  <a:pt x="873181" y="347994"/>
                </a:cubicBezTo>
                <a:cubicBezTo>
                  <a:pt x="854493" y="347994"/>
                  <a:pt x="839344" y="332845"/>
                  <a:pt x="839344" y="314157"/>
                </a:cubicBezTo>
                <a:cubicBezTo>
                  <a:pt x="839344" y="295469"/>
                  <a:pt x="854493" y="280320"/>
                  <a:pt x="873181" y="280320"/>
                </a:cubicBezTo>
                <a:close/>
                <a:moveTo>
                  <a:pt x="376980" y="266337"/>
                </a:moveTo>
                <a:lnTo>
                  <a:pt x="383995" y="282568"/>
                </a:lnTo>
                <a:cubicBezTo>
                  <a:pt x="364256" y="291110"/>
                  <a:pt x="345936" y="302616"/>
                  <a:pt x="329667" y="316688"/>
                </a:cubicBezTo>
                <a:lnTo>
                  <a:pt x="318104" y="303312"/>
                </a:lnTo>
                <a:cubicBezTo>
                  <a:pt x="335735" y="288063"/>
                  <a:pt x="355589" y="275594"/>
                  <a:pt x="376980" y="266337"/>
                </a:cubicBezTo>
                <a:close/>
                <a:moveTo>
                  <a:pt x="873181" y="264836"/>
                </a:moveTo>
                <a:cubicBezTo>
                  <a:pt x="845942" y="264836"/>
                  <a:pt x="823860" y="286918"/>
                  <a:pt x="823860" y="314157"/>
                </a:cubicBezTo>
                <a:cubicBezTo>
                  <a:pt x="823860" y="341396"/>
                  <a:pt x="845942" y="363478"/>
                  <a:pt x="873181" y="363478"/>
                </a:cubicBezTo>
                <a:cubicBezTo>
                  <a:pt x="900420" y="363478"/>
                  <a:pt x="922502" y="341396"/>
                  <a:pt x="922502" y="314157"/>
                </a:cubicBezTo>
                <a:cubicBezTo>
                  <a:pt x="922502" y="286918"/>
                  <a:pt x="900420" y="264836"/>
                  <a:pt x="873181" y="264836"/>
                </a:cubicBezTo>
                <a:close/>
                <a:moveTo>
                  <a:pt x="873181" y="258900"/>
                </a:moveTo>
                <a:cubicBezTo>
                  <a:pt x="903698" y="258900"/>
                  <a:pt x="928438" y="283640"/>
                  <a:pt x="928438" y="314157"/>
                </a:cubicBezTo>
                <a:cubicBezTo>
                  <a:pt x="928438" y="344674"/>
                  <a:pt x="903698" y="369414"/>
                  <a:pt x="873181" y="369414"/>
                </a:cubicBezTo>
                <a:cubicBezTo>
                  <a:pt x="842664" y="369414"/>
                  <a:pt x="817924" y="344674"/>
                  <a:pt x="817924" y="314157"/>
                </a:cubicBezTo>
                <a:cubicBezTo>
                  <a:pt x="817924" y="283640"/>
                  <a:pt x="842664" y="258900"/>
                  <a:pt x="873181" y="258900"/>
                </a:cubicBezTo>
                <a:close/>
                <a:moveTo>
                  <a:pt x="511746" y="251845"/>
                </a:moveTo>
                <a:cubicBezTo>
                  <a:pt x="534624" y="256317"/>
                  <a:pt x="556684" y="264255"/>
                  <a:pt x="577164" y="275384"/>
                </a:cubicBezTo>
                <a:lnTo>
                  <a:pt x="568715" y="290916"/>
                </a:lnTo>
                <a:cubicBezTo>
                  <a:pt x="549816" y="280648"/>
                  <a:pt x="529460" y="273324"/>
                  <a:pt x="508349" y="269197"/>
                </a:cubicBezTo>
                <a:close/>
                <a:moveTo>
                  <a:pt x="663668" y="149473"/>
                </a:moveTo>
                <a:lnTo>
                  <a:pt x="721070" y="298765"/>
                </a:lnTo>
                <a:lnTo>
                  <a:pt x="734129" y="301402"/>
                </a:lnTo>
                <a:cubicBezTo>
                  <a:pt x="740445" y="304073"/>
                  <a:pt x="745820" y="308537"/>
                  <a:pt x="749615" y="314154"/>
                </a:cubicBezTo>
                <a:lnTo>
                  <a:pt x="751103" y="319023"/>
                </a:lnTo>
                <a:lnTo>
                  <a:pt x="805742" y="312238"/>
                </a:lnTo>
                <a:lnTo>
                  <a:pt x="805549" y="314157"/>
                </a:lnTo>
                <a:cubicBezTo>
                  <a:pt x="805549" y="318826"/>
                  <a:pt x="806022" y="323385"/>
                  <a:pt x="806923" y="327788"/>
                </a:cubicBezTo>
                <a:lnTo>
                  <a:pt x="809214" y="335167"/>
                </a:lnTo>
                <a:lnTo>
                  <a:pt x="753973" y="342027"/>
                </a:lnTo>
                <a:lnTo>
                  <a:pt x="752861" y="347535"/>
                </a:lnTo>
                <a:cubicBezTo>
                  <a:pt x="747517" y="360168"/>
                  <a:pt x="735008" y="369033"/>
                  <a:pt x="720428" y="369033"/>
                </a:cubicBezTo>
                <a:lnTo>
                  <a:pt x="715682" y="368074"/>
                </a:lnTo>
                <a:lnTo>
                  <a:pt x="686726" y="411323"/>
                </a:lnTo>
                <a:lnTo>
                  <a:pt x="693376" y="437746"/>
                </a:lnTo>
                <a:lnTo>
                  <a:pt x="675950" y="440735"/>
                </a:lnTo>
                <a:cubicBezTo>
                  <a:pt x="674125" y="430137"/>
                  <a:pt x="671498" y="419709"/>
                  <a:pt x="668096" y="409540"/>
                </a:cubicBezTo>
                <a:lnTo>
                  <a:pt x="664999" y="402192"/>
                </a:lnTo>
                <a:lnTo>
                  <a:pt x="664959" y="402165"/>
                </a:lnTo>
                <a:lnTo>
                  <a:pt x="664977" y="402139"/>
                </a:lnTo>
                <a:lnTo>
                  <a:pt x="655600" y="379895"/>
                </a:lnTo>
                <a:lnTo>
                  <a:pt x="671325" y="371811"/>
                </a:lnTo>
                <a:lnTo>
                  <a:pt x="676718" y="384603"/>
                </a:lnTo>
                <a:lnTo>
                  <a:pt x="694789" y="357611"/>
                </a:lnTo>
                <a:lnTo>
                  <a:pt x="687996" y="347535"/>
                </a:lnTo>
                <a:cubicBezTo>
                  <a:pt x="686214" y="343324"/>
                  <a:pt x="685229" y="338694"/>
                  <a:pt x="685230" y="333834"/>
                </a:cubicBezTo>
                <a:cubicBezTo>
                  <a:pt x="685230" y="324114"/>
                  <a:pt x="689169" y="315315"/>
                  <a:pt x="695539" y="308945"/>
                </a:cubicBezTo>
                <a:lnTo>
                  <a:pt x="699198" y="306478"/>
                </a:lnTo>
                <a:lnTo>
                  <a:pt x="642071" y="157898"/>
                </a:lnTo>
                <a:lnTo>
                  <a:pt x="656260" y="153494"/>
                </a:lnTo>
                <a:close/>
                <a:moveTo>
                  <a:pt x="464673" y="45323"/>
                </a:moveTo>
                <a:cubicBezTo>
                  <a:pt x="475989" y="45323"/>
                  <a:pt x="485697" y="52203"/>
                  <a:pt x="489844" y="62007"/>
                </a:cubicBezTo>
                <a:lnTo>
                  <a:pt x="489888" y="62226"/>
                </a:lnTo>
                <a:lnTo>
                  <a:pt x="535406" y="62226"/>
                </a:lnTo>
                <a:lnTo>
                  <a:pt x="534356" y="72641"/>
                </a:lnTo>
                <a:lnTo>
                  <a:pt x="535643" y="85408"/>
                </a:lnTo>
                <a:lnTo>
                  <a:pt x="488531" y="85408"/>
                </a:lnTo>
                <a:lnTo>
                  <a:pt x="487325" y="87914"/>
                </a:lnTo>
                <a:cubicBezTo>
                  <a:pt x="484380" y="92274"/>
                  <a:pt x="480209" y="95738"/>
                  <a:pt x="475307" y="97812"/>
                </a:cubicBezTo>
                <a:lnTo>
                  <a:pt x="473185" y="98240"/>
                </a:lnTo>
                <a:lnTo>
                  <a:pt x="467848" y="149016"/>
                </a:lnTo>
                <a:lnTo>
                  <a:pt x="477601" y="155591"/>
                </a:lnTo>
                <a:cubicBezTo>
                  <a:pt x="483971" y="161961"/>
                  <a:pt x="487910" y="170761"/>
                  <a:pt x="487910" y="180481"/>
                </a:cubicBezTo>
                <a:cubicBezTo>
                  <a:pt x="487910" y="195060"/>
                  <a:pt x="479046" y="207570"/>
                  <a:pt x="466413" y="212913"/>
                </a:cubicBezTo>
                <a:lnTo>
                  <a:pt x="461018" y="214002"/>
                </a:lnTo>
                <a:lnTo>
                  <a:pt x="457400" y="248423"/>
                </a:lnTo>
                <a:lnTo>
                  <a:pt x="479280" y="247845"/>
                </a:lnTo>
                <a:lnTo>
                  <a:pt x="478391" y="265504"/>
                </a:lnTo>
                <a:cubicBezTo>
                  <a:pt x="456910" y="264435"/>
                  <a:pt x="435391" y="266652"/>
                  <a:pt x="414575" y="272076"/>
                </a:cubicBezTo>
                <a:lnTo>
                  <a:pt x="410121" y="254965"/>
                </a:lnTo>
                <a:lnTo>
                  <a:pt x="433854" y="250677"/>
                </a:lnTo>
                <a:lnTo>
                  <a:pt x="437901" y="212165"/>
                </a:lnTo>
                <a:lnTo>
                  <a:pt x="427823" y="205370"/>
                </a:lnTo>
                <a:cubicBezTo>
                  <a:pt x="421453" y="199000"/>
                  <a:pt x="417513" y="190200"/>
                  <a:pt x="417513" y="180480"/>
                </a:cubicBezTo>
                <a:lnTo>
                  <a:pt x="417796" y="179082"/>
                </a:lnTo>
                <a:lnTo>
                  <a:pt x="313225" y="129264"/>
                </a:lnTo>
                <a:lnTo>
                  <a:pt x="305543" y="134443"/>
                </a:lnTo>
                <a:cubicBezTo>
                  <a:pt x="302275" y="135825"/>
                  <a:pt x="298682" y="136589"/>
                  <a:pt x="294910" y="136589"/>
                </a:cubicBezTo>
                <a:cubicBezTo>
                  <a:pt x="279823" y="136589"/>
                  <a:pt x="267592" y="124359"/>
                  <a:pt x="267592" y="109272"/>
                </a:cubicBezTo>
                <a:cubicBezTo>
                  <a:pt x="267592" y="94184"/>
                  <a:pt x="279823" y="81953"/>
                  <a:pt x="294910" y="81953"/>
                </a:cubicBezTo>
                <a:cubicBezTo>
                  <a:pt x="306226" y="81953"/>
                  <a:pt x="315934" y="88833"/>
                  <a:pt x="320081" y="98638"/>
                </a:cubicBezTo>
                <a:lnTo>
                  <a:pt x="321916" y="107726"/>
                </a:lnTo>
                <a:lnTo>
                  <a:pt x="426502" y="157551"/>
                </a:lnTo>
                <a:lnTo>
                  <a:pt x="427823" y="155591"/>
                </a:lnTo>
                <a:cubicBezTo>
                  <a:pt x="431008" y="152407"/>
                  <a:pt x="434800" y="149829"/>
                  <a:pt x="439011" y="148048"/>
                </a:cubicBezTo>
                <a:lnTo>
                  <a:pt x="444762" y="146887"/>
                </a:lnTo>
                <a:lnTo>
                  <a:pt x="450193" y="95218"/>
                </a:lnTo>
                <a:lnTo>
                  <a:pt x="445356" y="91957"/>
                </a:lnTo>
                <a:cubicBezTo>
                  <a:pt x="440413" y="87014"/>
                  <a:pt x="437355" y="80184"/>
                  <a:pt x="437355" y="72641"/>
                </a:cubicBezTo>
                <a:cubicBezTo>
                  <a:pt x="437355" y="57553"/>
                  <a:pt x="449586" y="45323"/>
                  <a:pt x="464673" y="45323"/>
                </a:cubicBezTo>
                <a:close/>
                <a:moveTo>
                  <a:pt x="622104" y="26076"/>
                </a:moveTo>
                <a:cubicBezTo>
                  <a:pt x="647821" y="26076"/>
                  <a:pt x="668669" y="46924"/>
                  <a:pt x="668669" y="72641"/>
                </a:cubicBezTo>
                <a:cubicBezTo>
                  <a:pt x="668669" y="98358"/>
                  <a:pt x="647821" y="119205"/>
                  <a:pt x="622104" y="119205"/>
                </a:cubicBezTo>
                <a:cubicBezTo>
                  <a:pt x="596387" y="119205"/>
                  <a:pt x="575540" y="98358"/>
                  <a:pt x="575540" y="72641"/>
                </a:cubicBezTo>
                <a:cubicBezTo>
                  <a:pt x="575540" y="46924"/>
                  <a:pt x="596387" y="26076"/>
                  <a:pt x="622104" y="26076"/>
                </a:cubicBezTo>
                <a:close/>
                <a:moveTo>
                  <a:pt x="622104" y="7803"/>
                </a:moveTo>
                <a:cubicBezTo>
                  <a:pt x="586295" y="7803"/>
                  <a:pt x="557266" y="36832"/>
                  <a:pt x="557266" y="72641"/>
                </a:cubicBezTo>
                <a:cubicBezTo>
                  <a:pt x="557266" y="108450"/>
                  <a:pt x="586295" y="137479"/>
                  <a:pt x="622104" y="137479"/>
                </a:cubicBezTo>
                <a:cubicBezTo>
                  <a:pt x="657913" y="137479"/>
                  <a:pt x="686942" y="108450"/>
                  <a:pt x="686942" y="72641"/>
                </a:cubicBezTo>
                <a:cubicBezTo>
                  <a:pt x="686942" y="36832"/>
                  <a:pt x="657913" y="7803"/>
                  <a:pt x="622104" y="7803"/>
                </a:cubicBezTo>
                <a:close/>
                <a:moveTo>
                  <a:pt x="622104" y="0"/>
                </a:moveTo>
                <a:cubicBezTo>
                  <a:pt x="662223" y="0"/>
                  <a:pt x="694745" y="32522"/>
                  <a:pt x="694745" y="72641"/>
                </a:cubicBezTo>
                <a:cubicBezTo>
                  <a:pt x="694745" y="112759"/>
                  <a:pt x="662223" y="145282"/>
                  <a:pt x="622104" y="145282"/>
                </a:cubicBezTo>
                <a:cubicBezTo>
                  <a:pt x="581986" y="145282"/>
                  <a:pt x="549463" y="112759"/>
                  <a:pt x="549463" y="72641"/>
                </a:cubicBezTo>
                <a:cubicBezTo>
                  <a:pt x="549463" y="32522"/>
                  <a:pt x="581986" y="0"/>
                  <a:pt x="622104" y="0"/>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nvGrpSpPr>
          <p:cNvPr id="234" name="Group 233">
            <a:extLst>
              <a:ext uri="{FF2B5EF4-FFF2-40B4-BE49-F238E27FC236}">
                <a16:creationId xmlns:a16="http://schemas.microsoft.com/office/drawing/2014/main" id="{ABC41DBF-06A5-40B2-B35F-BD0FC5F8A3CF}"/>
              </a:ext>
            </a:extLst>
          </p:cNvPr>
          <p:cNvGrpSpPr/>
          <p:nvPr/>
        </p:nvGrpSpPr>
        <p:grpSpPr>
          <a:xfrm>
            <a:off x="12331237" y="2168097"/>
            <a:ext cx="864525" cy="813042"/>
            <a:chOff x="10362965" y="1257420"/>
            <a:chExt cx="492264" cy="462948"/>
          </a:xfrm>
          <a:solidFill>
            <a:schemeClr val="bg1"/>
          </a:solidFill>
        </p:grpSpPr>
        <p:sp>
          <p:nvSpPr>
            <p:cNvPr id="235" name="Freeform 82">
              <a:extLst>
                <a:ext uri="{FF2B5EF4-FFF2-40B4-BE49-F238E27FC236}">
                  <a16:creationId xmlns:a16="http://schemas.microsoft.com/office/drawing/2014/main" id="{796655DF-F092-4B9D-8C8A-F3C6BFDF80CB}"/>
                </a:ext>
              </a:extLst>
            </p:cNvPr>
            <p:cNvSpPr>
              <a:spLocks noEditPoints="1"/>
            </p:cNvSpPr>
            <p:nvPr/>
          </p:nvSpPr>
          <p:spPr bwMode="auto">
            <a:xfrm>
              <a:off x="10362965" y="1257420"/>
              <a:ext cx="232085" cy="462948"/>
            </a:xfrm>
            <a:custGeom>
              <a:avLst/>
              <a:gdLst>
                <a:gd name="T0" fmla="*/ 80 w 80"/>
                <a:gd name="T1" fmla="*/ 0 h 160"/>
                <a:gd name="T2" fmla="*/ 0 w 80"/>
                <a:gd name="T3" fmla="*/ 80 h 160"/>
                <a:gd name="T4" fmla="*/ 80 w 80"/>
                <a:gd name="T5" fmla="*/ 160 h 160"/>
                <a:gd name="T6" fmla="*/ 80 w 80"/>
                <a:gd name="T7" fmla="*/ 0 h 160"/>
                <a:gd name="T8" fmla="*/ 55 w 80"/>
                <a:gd name="T9" fmla="*/ 14 h 160"/>
                <a:gd name="T10" fmla="*/ 39 w 80"/>
                <a:gd name="T11" fmla="*/ 54 h 160"/>
                <a:gd name="T12" fmla="*/ 15 w 80"/>
                <a:gd name="T13" fmla="*/ 54 h 160"/>
                <a:gd name="T14" fmla="*/ 55 w 80"/>
                <a:gd name="T15" fmla="*/ 14 h 160"/>
                <a:gd name="T16" fmla="*/ 10 w 80"/>
                <a:gd name="T17" fmla="*/ 80 h 160"/>
                <a:gd name="T18" fmla="*/ 13 w 80"/>
                <a:gd name="T19" fmla="*/ 58 h 160"/>
                <a:gd name="T20" fmla="*/ 38 w 80"/>
                <a:gd name="T21" fmla="*/ 58 h 160"/>
                <a:gd name="T22" fmla="*/ 36 w 80"/>
                <a:gd name="T23" fmla="*/ 80 h 160"/>
                <a:gd name="T24" fmla="*/ 38 w 80"/>
                <a:gd name="T25" fmla="*/ 102 h 160"/>
                <a:gd name="T26" fmla="*/ 13 w 80"/>
                <a:gd name="T27" fmla="*/ 102 h 160"/>
                <a:gd name="T28" fmla="*/ 10 w 80"/>
                <a:gd name="T29" fmla="*/ 80 h 160"/>
                <a:gd name="T30" fmla="*/ 15 w 80"/>
                <a:gd name="T31" fmla="*/ 106 h 160"/>
                <a:gd name="T32" fmla="*/ 39 w 80"/>
                <a:gd name="T33" fmla="*/ 106 h 160"/>
                <a:gd name="T34" fmla="*/ 55 w 80"/>
                <a:gd name="T35" fmla="*/ 146 h 160"/>
                <a:gd name="T36" fmla="*/ 15 w 80"/>
                <a:gd name="T37" fmla="*/ 106 h 160"/>
                <a:gd name="T38" fmla="*/ 75 w 80"/>
                <a:gd name="T39" fmla="*/ 150 h 160"/>
                <a:gd name="T40" fmla="*/ 48 w 80"/>
                <a:gd name="T41" fmla="*/ 106 h 160"/>
                <a:gd name="T42" fmla="*/ 75 w 80"/>
                <a:gd name="T43" fmla="*/ 106 h 160"/>
                <a:gd name="T44" fmla="*/ 75 w 80"/>
                <a:gd name="T45" fmla="*/ 150 h 160"/>
                <a:gd name="T46" fmla="*/ 75 w 80"/>
                <a:gd name="T47" fmla="*/ 102 h 160"/>
                <a:gd name="T48" fmla="*/ 48 w 80"/>
                <a:gd name="T49" fmla="*/ 102 h 160"/>
                <a:gd name="T50" fmla="*/ 46 w 80"/>
                <a:gd name="T51" fmla="*/ 80 h 160"/>
                <a:gd name="T52" fmla="*/ 48 w 80"/>
                <a:gd name="T53" fmla="*/ 58 h 160"/>
                <a:gd name="T54" fmla="*/ 75 w 80"/>
                <a:gd name="T55" fmla="*/ 58 h 160"/>
                <a:gd name="T56" fmla="*/ 75 w 80"/>
                <a:gd name="T57" fmla="*/ 102 h 160"/>
                <a:gd name="T58" fmla="*/ 75 w 80"/>
                <a:gd name="T59" fmla="*/ 54 h 160"/>
                <a:gd name="T60" fmla="*/ 48 w 80"/>
                <a:gd name="T61" fmla="*/ 54 h 160"/>
                <a:gd name="T62" fmla="*/ 75 w 80"/>
                <a:gd name="T63" fmla="*/ 10 h 160"/>
                <a:gd name="T64" fmla="*/ 75 w 80"/>
                <a:gd name="T65" fmla="*/ 5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60">
                  <a:moveTo>
                    <a:pt x="80" y="0"/>
                  </a:moveTo>
                  <a:cubicBezTo>
                    <a:pt x="36" y="0"/>
                    <a:pt x="0" y="36"/>
                    <a:pt x="0" y="80"/>
                  </a:cubicBezTo>
                  <a:cubicBezTo>
                    <a:pt x="0" y="124"/>
                    <a:pt x="36" y="160"/>
                    <a:pt x="80" y="160"/>
                  </a:cubicBezTo>
                  <a:lnTo>
                    <a:pt x="80" y="0"/>
                  </a:lnTo>
                  <a:close/>
                  <a:moveTo>
                    <a:pt x="55" y="14"/>
                  </a:moveTo>
                  <a:cubicBezTo>
                    <a:pt x="48" y="24"/>
                    <a:pt x="42" y="38"/>
                    <a:pt x="39" y="54"/>
                  </a:cubicBezTo>
                  <a:cubicBezTo>
                    <a:pt x="15" y="54"/>
                    <a:pt x="15" y="54"/>
                    <a:pt x="15" y="54"/>
                  </a:cubicBezTo>
                  <a:cubicBezTo>
                    <a:pt x="22" y="36"/>
                    <a:pt x="37" y="21"/>
                    <a:pt x="55" y="14"/>
                  </a:cubicBezTo>
                  <a:close/>
                  <a:moveTo>
                    <a:pt x="10" y="80"/>
                  </a:moveTo>
                  <a:cubicBezTo>
                    <a:pt x="10" y="72"/>
                    <a:pt x="11" y="65"/>
                    <a:pt x="13" y="58"/>
                  </a:cubicBezTo>
                  <a:cubicBezTo>
                    <a:pt x="38" y="58"/>
                    <a:pt x="38" y="58"/>
                    <a:pt x="38" y="58"/>
                  </a:cubicBezTo>
                  <a:cubicBezTo>
                    <a:pt x="37" y="65"/>
                    <a:pt x="36" y="72"/>
                    <a:pt x="36" y="80"/>
                  </a:cubicBezTo>
                  <a:cubicBezTo>
                    <a:pt x="36" y="88"/>
                    <a:pt x="37" y="95"/>
                    <a:pt x="38" y="102"/>
                  </a:cubicBezTo>
                  <a:cubicBezTo>
                    <a:pt x="13" y="102"/>
                    <a:pt x="13" y="102"/>
                    <a:pt x="13" y="102"/>
                  </a:cubicBezTo>
                  <a:cubicBezTo>
                    <a:pt x="11" y="95"/>
                    <a:pt x="10" y="88"/>
                    <a:pt x="10" y="80"/>
                  </a:cubicBezTo>
                  <a:close/>
                  <a:moveTo>
                    <a:pt x="15" y="106"/>
                  </a:moveTo>
                  <a:cubicBezTo>
                    <a:pt x="39" y="106"/>
                    <a:pt x="39" y="106"/>
                    <a:pt x="39" y="106"/>
                  </a:cubicBezTo>
                  <a:cubicBezTo>
                    <a:pt x="42" y="122"/>
                    <a:pt x="48" y="136"/>
                    <a:pt x="55" y="146"/>
                  </a:cubicBezTo>
                  <a:cubicBezTo>
                    <a:pt x="37" y="139"/>
                    <a:pt x="22" y="124"/>
                    <a:pt x="15" y="106"/>
                  </a:cubicBezTo>
                  <a:close/>
                  <a:moveTo>
                    <a:pt x="75" y="150"/>
                  </a:moveTo>
                  <a:cubicBezTo>
                    <a:pt x="64" y="146"/>
                    <a:pt x="53" y="129"/>
                    <a:pt x="48" y="106"/>
                  </a:cubicBezTo>
                  <a:cubicBezTo>
                    <a:pt x="75" y="106"/>
                    <a:pt x="75" y="106"/>
                    <a:pt x="75" y="106"/>
                  </a:cubicBezTo>
                  <a:lnTo>
                    <a:pt x="75" y="150"/>
                  </a:lnTo>
                  <a:close/>
                  <a:moveTo>
                    <a:pt x="75" y="102"/>
                  </a:moveTo>
                  <a:cubicBezTo>
                    <a:pt x="48" y="102"/>
                    <a:pt x="48" y="102"/>
                    <a:pt x="48" y="102"/>
                  </a:cubicBezTo>
                  <a:cubicBezTo>
                    <a:pt x="46" y="95"/>
                    <a:pt x="46" y="88"/>
                    <a:pt x="46" y="80"/>
                  </a:cubicBezTo>
                  <a:cubicBezTo>
                    <a:pt x="46" y="72"/>
                    <a:pt x="46" y="65"/>
                    <a:pt x="48" y="58"/>
                  </a:cubicBezTo>
                  <a:cubicBezTo>
                    <a:pt x="75" y="58"/>
                    <a:pt x="75" y="58"/>
                    <a:pt x="75" y="58"/>
                  </a:cubicBezTo>
                  <a:lnTo>
                    <a:pt x="75" y="102"/>
                  </a:lnTo>
                  <a:close/>
                  <a:moveTo>
                    <a:pt x="75" y="54"/>
                  </a:moveTo>
                  <a:cubicBezTo>
                    <a:pt x="48" y="54"/>
                    <a:pt x="48" y="54"/>
                    <a:pt x="48" y="54"/>
                  </a:cubicBezTo>
                  <a:cubicBezTo>
                    <a:pt x="53" y="31"/>
                    <a:pt x="64" y="14"/>
                    <a:pt x="75" y="10"/>
                  </a:cubicBezTo>
                  <a:lnTo>
                    <a:pt x="75"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6" name="Freeform 83">
              <a:extLst>
                <a:ext uri="{FF2B5EF4-FFF2-40B4-BE49-F238E27FC236}">
                  <a16:creationId xmlns:a16="http://schemas.microsoft.com/office/drawing/2014/main" id="{94343931-1171-4AA1-999D-70E596C8114A}"/>
                </a:ext>
              </a:extLst>
            </p:cNvPr>
            <p:cNvSpPr>
              <a:spLocks/>
            </p:cNvSpPr>
            <p:nvPr/>
          </p:nvSpPr>
          <p:spPr bwMode="auto">
            <a:xfrm>
              <a:off x="10623144" y="1257420"/>
              <a:ext cx="232085" cy="462948"/>
            </a:xfrm>
            <a:custGeom>
              <a:avLst/>
              <a:gdLst>
                <a:gd name="T0" fmla="*/ 69 w 80"/>
                <a:gd name="T1" fmla="*/ 64 h 160"/>
                <a:gd name="T2" fmla="*/ 58 w 80"/>
                <a:gd name="T3" fmla="*/ 56 h 160"/>
                <a:gd name="T4" fmla="*/ 60 w 80"/>
                <a:gd name="T5" fmla="*/ 42 h 160"/>
                <a:gd name="T6" fmla="*/ 68 w 80"/>
                <a:gd name="T7" fmla="*/ 35 h 160"/>
                <a:gd name="T8" fmla="*/ 45 w 80"/>
                <a:gd name="T9" fmla="*/ 12 h 160"/>
                <a:gd name="T10" fmla="*/ 38 w 80"/>
                <a:gd name="T11" fmla="*/ 20 h 160"/>
                <a:gd name="T12" fmla="*/ 24 w 80"/>
                <a:gd name="T13" fmla="*/ 22 h 160"/>
                <a:gd name="T14" fmla="*/ 16 w 80"/>
                <a:gd name="T15" fmla="*/ 10 h 160"/>
                <a:gd name="T16" fmla="*/ 16 w 80"/>
                <a:gd name="T17" fmla="*/ 0 h 160"/>
                <a:gd name="T18" fmla="*/ 0 w 80"/>
                <a:gd name="T19" fmla="*/ 0 h 160"/>
                <a:gd name="T20" fmla="*/ 0 w 80"/>
                <a:gd name="T21" fmla="*/ 40 h 160"/>
                <a:gd name="T22" fmla="*/ 40 w 80"/>
                <a:gd name="T23" fmla="*/ 80 h 160"/>
                <a:gd name="T24" fmla="*/ 0 w 80"/>
                <a:gd name="T25" fmla="*/ 120 h 160"/>
                <a:gd name="T26" fmla="*/ 0 w 80"/>
                <a:gd name="T27" fmla="*/ 160 h 160"/>
                <a:gd name="T28" fmla="*/ 16 w 80"/>
                <a:gd name="T29" fmla="*/ 160 h 160"/>
                <a:gd name="T30" fmla="*/ 16 w 80"/>
                <a:gd name="T31" fmla="*/ 150 h 160"/>
                <a:gd name="T32" fmla="*/ 24 w 80"/>
                <a:gd name="T33" fmla="*/ 138 h 160"/>
                <a:gd name="T34" fmla="*/ 38 w 80"/>
                <a:gd name="T35" fmla="*/ 140 h 160"/>
                <a:gd name="T36" fmla="*/ 45 w 80"/>
                <a:gd name="T37" fmla="*/ 148 h 160"/>
                <a:gd name="T38" fmla="*/ 68 w 80"/>
                <a:gd name="T39" fmla="*/ 125 h 160"/>
                <a:gd name="T40" fmla="*/ 60 w 80"/>
                <a:gd name="T41" fmla="*/ 118 h 160"/>
                <a:gd name="T42" fmla="*/ 58 w 80"/>
                <a:gd name="T43" fmla="*/ 104 h 160"/>
                <a:gd name="T44" fmla="*/ 69 w 80"/>
                <a:gd name="T45" fmla="*/ 96 h 160"/>
                <a:gd name="T46" fmla="*/ 80 w 80"/>
                <a:gd name="T47" fmla="*/ 96 h 160"/>
                <a:gd name="T48" fmla="*/ 80 w 80"/>
                <a:gd name="T49" fmla="*/ 64 h 160"/>
                <a:gd name="T50" fmla="*/ 69 w 80"/>
                <a:gd name="T51" fmla="*/ 6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160">
                  <a:moveTo>
                    <a:pt x="69" y="64"/>
                  </a:moveTo>
                  <a:cubicBezTo>
                    <a:pt x="64" y="64"/>
                    <a:pt x="59" y="61"/>
                    <a:pt x="58" y="56"/>
                  </a:cubicBezTo>
                  <a:cubicBezTo>
                    <a:pt x="56" y="51"/>
                    <a:pt x="57" y="46"/>
                    <a:pt x="60" y="42"/>
                  </a:cubicBezTo>
                  <a:cubicBezTo>
                    <a:pt x="68" y="35"/>
                    <a:pt x="68" y="35"/>
                    <a:pt x="68" y="35"/>
                  </a:cubicBezTo>
                  <a:cubicBezTo>
                    <a:pt x="45" y="12"/>
                    <a:pt x="45" y="12"/>
                    <a:pt x="45" y="12"/>
                  </a:cubicBezTo>
                  <a:cubicBezTo>
                    <a:pt x="38" y="20"/>
                    <a:pt x="38" y="20"/>
                    <a:pt x="38" y="20"/>
                  </a:cubicBezTo>
                  <a:cubicBezTo>
                    <a:pt x="34" y="23"/>
                    <a:pt x="28" y="24"/>
                    <a:pt x="24" y="22"/>
                  </a:cubicBezTo>
                  <a:cubicBezTo>
                    <a:pt x="19" y="20"/>
                    <a:pt x="16" y="16"/>
                    <a:pt x="16" y="10"/>
                  </a:cubicBezTo>
                  <a:cubicBezTo>
                    <a:pt x="16" y="0"/>
                    <a:pt x="16" y="0"/>
                    <a:pt x="16" y="0"/>
                  </a:cubicBezTo>
                  <a:cubicBezTo>
                    <a:pt x="0" y="0"/>
                    <a:pt x="0" y="0"/>
                    <a:pt x="0" y="0"/>
                  </a:cubicBezTo>
                  <a:cubicBezTo>
                    <a:pt x="0" y="40"/>
                    <a:pt x="0" y="40"/>
                    <a:pt x="0" y="40"/>
                  </a:cubicBezTo>
                  <a:cubicBezTo>
                    <a:pt x="22" y="40"/>
                    <a:pt x="40" y="57"/>
                    <a:pt x="40" y="80"/>
                  </a:cubicBezTo>
                  <a:cubicBezTo>
                    <a:pt x="40" y="102"/>
                    <a:pt x="22" y="120"/>
                    <a:pt x="0" y="120"/>
                  </a:cubicBezTo>
                  <a:cubicBezTo>
                    <a:pt x="0" y="160"/>
                    <a:pt x="0" y="160"/>
                    <a:pt x="0" y="160"/>
                  </a:cubicBezTo>
                  <a:cubicBezTo>
                    <a:pt x="16" y="160"/>
                    <a:pt x="16" y="160"/>
                    <a:pt x="16" y="160"/>
                  </a:cubicBezTo>
                  <a:cubicBezTo>
                    <a:pt x="16" y="150"/>
                    <a:pt x="16" y="150"/>
                    <a:pt x="16" y="150"/>
                  </a:cubicBezTo>
                  <a:cubicBezTo>
                    <a:pt x="16" y="144"/>
                    <a:pt x="19" y="140"/>
                    <a:pt x="24" y="138"/>
                  </a:cubicBezTo>
                  <a:cubicBezTo>
                    <a:pt x="28" y="136"/>
                    <a:pt x="34" y="137"/>
                    <a:pt x="38" y="140"/>
                  </a:cubicBezTo>
                  <a:cubicBezTo>
                    <a:pt x="45" y="148"/>
                    <a:pt x="45" y="148"/>
                    <a:pt x="45" y="148"/>
                  </a:cubicBezTo>
                  <a:cubicBezTo>
                    <a:pt x="68" y="125"/>
                    <a:pt x="68" y="125"/>
                    <a:pt x="68" y="125"/>
                  </a:cubicBezTo>
                  <a:cubicBezTo>
                    <a:pt x="60" y="118"/>
                    <a:pt x="60" y="118"/>
                    <a:pt x="60" y="118"/>
                  </a:cubicBezTo>
                  <a:cubicBezTo>
                    <a:pt x="57" y="114"/>
                    <a:pt x="56" y="109"/>
                    <a:pt x="58" y="104"/>
                  </a:cubicBezTo>
                  <a:cubicBezTo>
                    <a:pt x="59" y="99"/>
                    <a:pt x="64" y="96"/>
                    <a:pt x="69" y="96"/>
                  </a:cubicBezTo>
                  <a:cubicBezTo>
                    <a:pt x="80" y="96"/>
                    <a:pt x="80" y="96"/>
                    <a:pt x="80" y="96"/>
                  </a:cubicBezTo>
                  <a:cubicBezTo>
                    <a:pt x="80" y="64"/>
                    <a:pt x="80" y="64"/>
                    <a:pt x="80" y="64"/>
                  </a:cubicBezTo>
                  <a:lnTo>
                    <a:pt x="6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Tree>
    <p:extLst>
      <p:ext uri="{BB962C8B-B14F-4D97-AF65-F5344CB8AC3E}">
        <p14:creationId xmlns:p14="http://schemas.microsoft.com/office/powerpoint/2010/main" val="699195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7585</TotalTime>
  <Words>1142</Words>
  <Application>Microsoft Office PowerPoint</Application>
  <PresentationFormat>Custom</PresentationFormat>
  <Paragraphs>135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KPMG Extralight</vt:lpstr>
      <vt:lpstr>Univers 45 Light</vt:lpstr>
      <vt:lpstr>Wingdings</vt:lpstr>
      <vt:lpstr>Office Theme</vt:lpstr>
      <vt:lpstr>Digital Risk Assurance at Khalifa University</vt:lpstr>
      <vt:lpstr>CACM Solution Architecture deployed in Khalifa University</vt:lpstr>
      <vt:lpstr>Analytics automated at Khalifa University through CACM</vt:lpstr>
      <vt:lpstr>Way Forward for CACM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Khalifa University  Continuous Auditing &amp; Continuous Monitoring (CACM)</dc:title>
  <dc:creator>Bhalla, Ravneet</dc:creator>
  <cp:lastModifiedBy>Hatem Samir Haddad</cp:lastModifiedBy>
  <cp:revision>90</cp:revision>
  <dcterms:created xsi:type="dcterms:W3CDTF">2020-11-17T15:08:25Z</dcterms:created>
  <dcterms:modified xsi:type="dcterms:W3CDTF">2021-12-16T08:16:41Z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2020-11-11T00:00:00Z</vt:filetime>
  </property>
  <property fmtid="{D5CDD505-2E9C-101B-9397-08002B2CF9AE}" pid="3" name="Creator">
    <vt:lpwstr>Microsoft® PowerPoint® for Office 365</vt:lpwstr>
  </property>
  <property fmtid="{D5CDD505-2E9C-101B-9397-08002B2CF9AE}" pid="4" name="LastSaved">
    <vt:filetime>2020-11-17T00:00:00Z</vt:filetime>
  </property>
</Properties>
</file>