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67" r:id="rId3"/>
    <p:sldId id="2561" r:id="rId4"/>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8D"/>
    <a:srgbClr val="0091DA"/>
    <a:srgbClr val="6C2078"/>
    <a:srgbClr val="483698"/>
    <a:srgbClr val="005EB8"/>
    <a:srgbClr val="6D2077"/>
    <a:srgbClr val="470A68"/>
    <a:srgbClr val="00A3A1"/>
    <a:srgbClr val="0D52A3"/>
    <a:srgbClr val="43B0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40" autoAdjust="0"/>
  </p:normalViewPr>
  <p:slideViewPr>
    <p:cSldViewPr>
      <p:cViewPr varScale="1">
        <p:scale>
          <a:sx n="96" d="100"/>
          <a:sy n="96" d="100"/>
        </p:scale>
        <p:origin x="378" y="84"/>
      </p:cViewPr>
      <p:guideLst>
        <p:guide orient="horz" pos="2880"/>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7280" y="2551176"/>
            <a:ext cx="12435840" cy="172821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94560" y="4608576"/>
            <a:ext cx="10241280" cy="2057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6" name="Holder 6"/>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a:xfrm>
            <a:off x="2878582" y="7772693"/>
            <a:ext cx="9044940" cy="246221"/>
          </a:xfrm>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a:t>
            </a:r>
            <a:r>
              <a:rPr lang="en-US" spc="-10" dirty="0"/>
              <a:t>1</a:t>
            </a:r>
            <a:r>
              <a:rPr spc="-10" dirty="0"/>
              <a:t>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dirty="0"/>
          </a:p>
        </p:txBody>
      </p:sp>
      <p:sp>
        <p:nvSpPr>
          <p:cNvPr id="6" name="Holder 6"/>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7" name="Holder 7"/>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5" name="Holder 5"/>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4" name="Holder 4"/>
          <p:cNvSpPr>
            <a:spLocks noGrp="1"/>
          </p:cNvSpPr>
          <p:nvPr>
            <p:ph type="sldNum" sz="quarter" idx="7"/>
          </p:nvPr>
        </p:nvSpPr>
        <p:spPr/>
        <p:txBody>
          <a:bodyPr lIns="0" tIns="0" rIns="0" bIns="0"/>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203840" y="518400"/>
            <a:ext cx="12222720" cy="622080"/>
          </a:xfrm>
        </p:spPr>
        <p:txBody>
          <a:bodyPr/>
          <a:lstStyle/>
          <a:p>
            <a:r>
              <a:rPr lang="en-US"/>
              <a:t>Click to edit Master title style</a:t>
            </a:r>
            <a:endParaRPr lang="en-US" dirty="0"/>
          </a:p>
        </p:txBody>
      </p:sp>
      <p:sp>
        <p:nvSpPr>
          <p:cNvPr id="9" name="Text Placeholder 8"/>
          <p:cNvSpPr>
            <a:spLocks noGrp="1"/>
          </p:cNvSpPr>
          <p:nvPr>
            <p:ph type="body" sz="quarter" idx="10"/>
          </p:nvPr>
        </p:nvSpPr>
        <p:spPr>
          <a:xfrm>
            <a:off x="1203840" y="1596151"/>
            <a:ext cx="5961600" cy="545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7464960" y="1596151"/>
            <a:ext cx="5961600" cy="5456160"/>
          </a:xfrm>
        </p:spPr>
        <p:txBody>
          <a:bodyPr anchor="ctr"/>
          <a:lstStyle>
            <a:lvl1pPr algn="ctr">
              <a:defRPr/>
            </a:lvl1pPr>
          </a:lstStyle>
          <a:p>
            <a:r>
              <a:rPr lang="en-US" dirty="0"/>
              <a:t>Click icon to add chart</a:t>
            </a:r>
            <a:endParaRPr lang="en-GB" dirty="0"/>
          </a:p>
        </p:txBody>
      </p:sp>
    </p:spTree>
    <p:extLst>
      <p:ext uri="{BB962C8B-B14F-4D97-AF65-F5344CB8AC3E}">
        <p14:creationId xmlns:p14="http://schemas.microsoft.com/office/powerpoint/2010/main" val="2778182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2354" y="437516"/>
            <a:ext cx="4052570" cy="1270635"/>
          </a:xfrm>
          <a:prstGeom prst="rect">
            <a:avLst/>
          </a:prstGeom>
        </p:spPr>
        <p:txBody>
          <a:bodyPr wrap="square" lIns="0" tIns="0" rIns="0" bIns="0">
            <a:spAutoFit/>
          </a:bodyPr>
          <a:lstStyle>
            <a:lvl1pPr>
              <a:defRPr sz="5400" b="0" i="0">
                <a:solidFill>
                  <a:srgbClr val="00338D"/>
                </a:solidFill>
                <a:latin typeface="KPMG Extralight"/>
                <a:cs typeface="KPMG Extralight"/>
              </a:defRPr>
            </a:lvl1pPr>
          </a:lstStyle>
          <a:p>
            <a:endParaRPr/>
          </a:p>
        </p:txBody>
      </p:sp>
      <p:sp>
        <p:nvSpPr>
          <p:cNvPr id="3" name="Holder 3"/>
          <p:cNvSpPr>
            <a:spLocks noGrp="1"/>
          </p:cNvSpPr>
          <p:nvPr>
            <p:ph type="body" idx="1"/>
          </p:nvPr>
        </p:nvSpPr>
        <p:spPr>
          <a:xfrm>
            <a:off x="215900" y="1840483"/>
            <a:ext cx="14198600" cy="45472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878582" y="7772693"/>
            <a:ext cx="9044940" cy="269875"/>
          </a:xfrm>
          <a:prstGeom prst="rect">
            <a:avLst/>
          </a:prstGeom>
        </p:spPr>
        <p:txBody>
          <a:bodyPr wrap="square" lIns="0" tIns="0" rIns="0" bIns="0">
            <a:spAutoFit/>
          </a:bodyPr>
          <a:lstStyle>
            <a:lvl1pPr>
              <a:defRPr sz="800" b="0" i="0">
                <a:solidFill>
                  <a:srgbClr val="7D7D7D"/>
                </a:solidFill>
                <a:latin typeface="Univers 45 Light"/>
                <a:cs typeface="Univers 45 Light"/>
              </a:defRPr>
            </a:lvl1pPr>
          </a:lstStyle>
          <a:p>
            <a:pPr marL="12700" marR="5080">
              <a:lnSpc>
                <a:spcPct val="100000"/>
              </a:lnSpc>
              <a:spcBef>
                <a:spcPts val="60"/>
              </a:spcBef>
            </a:pPr>
            <a:r>
              <a:rPr spc="-5" dirty="0"/>
              <a:t>© </a:t>
            </a:r>
            <a:r>
              <a:rPr spc="-10" dirty="0"/>
              <a:t>2020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International”), </a:t>
            </a:r>
            <a:r>
              <a:rPr spc="-5" dirty="0"/>
              <a:t>a Swiss </a:t>
            </a:r>
            <a:r>
              <a:rPr spc="-10" dirty="0"/>
              <a:t>entity. </a:t>
            </a:r>
            <a:r>
              <a:rPr spc="-5" dirty="0"/>
              <a:t>All </a:t>
            </a:r>
            <a:r>
              <a:rPr spc="-10" dirty="0"/>
              <a:t>rights</a:t>
            </a:r>
            <a:r>
              <a:rPr spc="35" dirty="0"/>
              <a:t> </a:t>
            </a:r>
            <a:r>
              <a:rPr spc="-10" dirty="0"/>
              <a:t>reserved.</a:t>
            </a: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6/27/2022</a:t>
            </a:fld>
            <a:endParaRPr lang="en-US"/>
          </a:p>
        </p:txBody>
      </p:sp>
      <p:sp>
        <p:nvSpPr>
          <p:cNvPr id="6" name="Holder 6"/>
          <p:cNvSpPr>
            <a:spLocks noGrp="1"/>
          </p:cNvSpPr>
          <p:nvPr>
            <p:ph type="sldNum" sz="quarter" idx="7"/>
          </p:nvPr>
        </p:nvSpPr>
        <p:spPr>
          <a:xfrm>
            <a:off x="13216382" y="7774316"/>
            <a:ext cx="121919" cy="179070"/>
          </a:xfrm>
          <a:prstGeom prst="rect">
            <a:avLst/>
          </a:prstGeom>
        </p:spPr>
        <p:txBody>
          <a:bodyPr wrap="square" lIns="0" tIns="0" rIns="0" bIns="0">
            <a:spAutoFit/>
          </a:bodyPr>
          <a:lstStyle>
            <a:lvl1pPr>
              <a:defRPr sz="1000" b="0" i="0">
                <a:solidFill>
                  <a:srgbClr val="001746"/>
                </a:solidFill>
                <a:latin typeface="Univers 45 Light"/>
                <a:cs typeface="Univers 45 Light"/>
              </a:defRPr>
            </a:lvl1pPr>
          </a:lstStyle>
          <a:p>
            <a:pPr marL="25400">
              <a:lnSpc>
                <a:spcPct val="100000"/>
              </a:lnSpc>
              <a:spcBef>
                <a:spcPts val="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4630400" cy="822959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96439" y="1411224"/>
            <a:ext cx="223774" cy="9626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219200" y="1068324"/>
            <a:ext cx="1079500" cy="435609"/>
          </a:xfrm>
          <a:custGeom>
            <a:avLst/>
            <a:gdLst/>
            <a:ahLst/>
            <a:cxnLst/>
            <a:rect l="l" t="t" r="r" b="b"/>
            <a:pathLst>
              <a:path w="1079500" h="435609">
                <a:moveTo>
                  <a:pt x="301371" y="0"/>
                </a:moveTo>
                <a:lnTo>
                  <a:pt x="60959" y="0"/>
                </a:lnTo>
                <a:lnTo>
                  <a:pt x="60959" y="227329"/>
                </a:lnTo>
                <a:lnTo>
                  <a:pt x="0" y="435355"/>
                </a:lnTo>
                <a:lnTo>
                  <a:pt x="53340" y="435355"/>
                </a:lnTo>
                <a:lnTo>
                  <a:pt x="80009" y="342900"/>
                </a:lnTo>
                <a:lnTo>
                  <a:pt x="1079245" y="342900"/>
                </a:lnTo>
                <a:lnTo>
                  <a:pt x="1079245" y="335152"/>
                </a:lnTo>
                <a:lnTo>
                  <a:pt x="148716" y="335152"/>
                </a:lnTo>
                <a:lnTo>
                  <a:pt x="141097" y="315849"/>
                </a:lnTo>
                <a:lnTo>
                  <a:pt x="160274" y="296545"/>
                </a:lnTo>
                <a:lnTo>
                  <a:pt x="95377" y="296545"/>
                </a:lnTo>
                <a:lnTo>
                  <a:pt x="122047" y="200278"/>
                </a:lnTo>
                <a:lnTo>
                  <a:pt x="68580" y="200278"/>
                </a:lnTo>
                <a:lnTo>
                  <a:pt x="68580" y="7747"/>
                </a:lnTo>
                <a:lnTo>
                  <a:pt x="301371" y="7747"/>
                </a:lnTo>
                <a:lnTo>
                  <a:pt x="301371" y="0"/>
                </a:lnTo>
                <a:close/>
              </a:path>
            </a:pathLst>
          </a:custGeom>
          <a:solidFill>
            <a:srgbClr val="00338D"/>
          </a:solidFill>
        </p:spPr>
        <p:txBody>
          <a:bodyPr wrap="square" lIns="0" tIns="0" rIns="0" bIns="0" rtlCol="0"/>
          <a:lstStyle/>
          <a:p>
            <a:endParaRPr/>
          </a:p>
        </p:txBody>
      </p:sp>
      <p:sp>
        <p:nvSpPr>
          <p:cNvPr id="5" name="object 5"/>
          <p:cNvSpPr/>
          <p:nvPr/>
        </p:nvSpPr>
        <p:spPr>
          <a:xfrm>
            <a:off x="1306830" y="1411224"/>
            <a:ext cx="111125" cy="92710"/>
          </a:xfrm>
          <a:custGeom>
            <a:avLst/>
            <a:gdLst/>
            <a:ahLst/>
            <a:cxnLst/>
            <a:rect l="l" t="t" r="r" b="b"/>
            <a:pathLst>
              <a:path w="111125" h="92709">
                <a:moveTo>
                  <a:pt x="64896" y="0"/>
                </a:moveTo>
                <a:lnTo>
                  <a:pt x="0" y="0"/>
                </a:lnTo>
                <a:lnTo>
                  <a:pt x="45846" y="92455"/>
                </a:lnTo>
                <a:lnTo>
                  <a:pt x="110616" y="92455"/>
                </a:lnTo>
                <a:lnTo>
                  <a:pt x="64896" y="0"/>
                </a:lnTo>
                <a:close/>
              </a:path>
            </a:pathLst>
          </a:custGeom>
          <a:solidFill>
            <a:srgbClr val="00338D"/>
          </a:solidFill>
        </p:spPr>
        <p:txBody>
          <a:bodyPr wrap="square" lIns="0" tIns="0" rIns="0" bIns="0" rtlCol="0"/>
          <a:lstStyle/>
          <a:p>
            <a:endParaRPr/>
          </a:p>
        </p:txBody>
      </p:sp>
      <p:sp>
        <p:nvSpPr>
          <p:cNvPr id="6" name="object 6"/>
          <p:cNvSpPr/>
          <p:nvPr/>
        </p:nvSpPr>
        <p:spPr>
          <a:xfrm>
            <a:off x="1444116" y="1411224"/>
            <a:ext cx="84455" cy="92710"/>
          </a:xfrm>
          <a:custGeom>
            <a:avLst/>
            <a:gdLst/>
            <a:ahLst/>
            <a:cxnLst/>
            <a:rect l="l" t="t" r="r" b="b"/>
            <a:pathLst>
              <a:path w="84455" h="92709">
                <a:moveTo>
                  <a:pt x="84074" y="0"/>
                </a:moveTo>
                <a:lnTo>
                  <a:pt x="26670" y="0"/>
                </a:lnTo>
                <a:lnTo>
                  <a:pt x="0" y="92455"/>
                </a:lnTo>
                <a:lnTo>
                  <a:pt x="57404" y="92455"/>
                </a:lnTo>
                <a:lnTo>
                  <a:pt x="84074" y="0"/>
                </a:lnTo>
                <a:close/>
              </a:path>
            </a:pathLst>
          </a:custGeom>
          <a:solidFill>
            <a:srgbClr val="00338D"/>
          </a:solidFill>
        </p:spPr>
        <p:txBody>
          <a:bodyPr wrap="square" lIns="0" tIns="0" rIns="0" bIns="0" rtlCol="0"/>
          <a:lstStyle/>
          <a:p>
            <a:endParaRPr/>
          </a:p>
        </p:txBody>
      </p:sp>
      <p:sp>
        <p:nvSpPr>
          <p:cNvPr id="7" name="object 7"/>
          <p:cNvSpPr/>
          <p:nvPr/>
        </p:nvSpPr>
        <p:spPr>
          <a:xfrm>
            <a:off x="1646301" y="1411224"/>
            <a:ext cx="88265" cy="92710"/>
          </a:xfrm>
          <a:custGeom>
            <a:avLst/>
            <a:gdLst/>
            <a:ahLst/>
            <a:cxnLst/>
            <a:rect l="l" t="t" r="r" b="b"/>
            <a:pathLst>
              <a:path w="88264" h="92709">
                <a:moveTo>
                  <a:pt x="87756" y="0"/>
                </a:moveTo>
                <a:lnTo>
                  <a:pt x="26797" y="0"/>
                </a:lnTo>
                <a:lnTo>
                  <a:pt x="0" y="92455"/>
                </a:lnTo>
                <a:lnTo>
                  <a:pt x="61087" y="92455"/>
                </a:lnTo>
                <a:lnTo>
                  <a:pt x="87756" y="0"/>
                </a:lnTo>
                <a:close/>
              </a:path>
            </a:pathLst>
          </a:custGeom>
          <a:solidFill>
            <a:srgbClr val="00338D"/>
          </a:solidFill>
        </p:spPr>
        <p:txBody>
          <a:bodyPr wrap="square" lIns="0" tIns="0" rIns="0" bIns="0" rtlCol="0"/>
          <a:lstStyle/>
          <a:p>
            <a:endParaRPr/>
          </a:p>
        </p:txBody>
      </p:sp>
      <p:sp>
        <p:nvSpPr>
          <p:cNvPr id="8" name="object 8"/>
          <p:cNvSpPr/>
          <p:nvPr/>
        </p:nvSpPr>
        <p:spPr>
          <a:xfrm>
            <a:off x="1760727" y="1411224"/>
            <a:ext cx="202057" cy="92455"/>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123058" y="1411224"/>
            <a:ext cx="111125" cy="50165"/>
          </a:xfrm>
          <a:custGeom>
            <a:avLst/>
            <a:gdLst/>
            <a:ahLst/>
            <a:cxnLst/>
            <a:rect l="l" t="t" r="r" b="b"/>
            <a:pathLst>
              <a:path w="111125" h="50165">
                <a:moveTo>
                  <a:pt x="110617" y="0"/>
                </a:moveTo>
                <a:lnTo>
                  <a:pt x="45720" y="0"/>
                </a:lnTo>
                <a:lnTo>
                  <a:pt x="34290" y="46227"/>
                </a:lnTo>
                <a:lnTo>
                  <a:pt x="25654" y="48386"/>
                </a:lnTo>
                <a:lnTo>
                  <a:pt x="17145" y="49529"/>
                </a:lnTo>
                <a:lnTo>
                  <a:pt x="8509" y="49910"/>
                </a:lnTo>
                <a:lnTo>
                  <a:pt x="0" y="50037"/>
                </a:lnTo>
                <a:lnTo>
                  <a:pt x="97155" y="50037"/>
                </a:lnTo>
                <a:lnTo>
                  <a:pt x="110617" y="0"/>
                </a:lnTo>
                <a:close/>
              </a:path>
            </a:pathLst>
          </a:custGeom>
          <a:solidFill>
            <a:srgbClr val="00338D"/>
          </a:solidFill>
        </p:spPr>
        <p:txBody>
          <a:bodyPr wrap="square" lIns="0" tIns="0" rIns="0" bIns="0" rtlCol="0"/>
          <a:lstStyle/>
          <a:p>
            <a:endParaRPr/>
          </a:p>
        </p:txBody>
      </p:sp>
      <p:sp>
        <p:nvSpPr>
          <p:cNvPr id="10" name="object 10"/>
          <p:cNvSpPr/>
          <p:nvPr/>
        </p:nvSpPr>
        <p:spPr>
          <a:xfrm>
            <a:off x="1474597" y="1076071"/>
            <a:ext cx="199390" cy="327660"/>
          </a:xfrm>
          <a:custGeom>
            <a:avLst/>
            <a:gdLst/>
            <a:ahLst/>
            <a:cxnLst/>
            <a:rect l="l" t="t" r="r" b="b"/>
            <a:pathLst>
              <a:path w="199389" h="327659">
                <a:moveTo>
                  <a:pt x="45974" y="0"/>
                </a:moveTo>
                <a:lnTo>
                  <a:pt x="34543" y="0"/>
                </a:lnTo>
                <a:lnTo>
                  <a:pt x="34543" y="204088"/>
                </a:lnTo>
                <a:lnTo>
                  <a:pt x="30734" y="215646"/>
                </a:lnTo>
                <a:lnTo>
                  <a:pt x="0" y="323596"/>
                </a:lnTo>
                <a:lnTo>
                  <a:pt x="0" y="327405"/>
                </a:lnTo>
                <a:lnTo>
                  <a:pt x="141224" y="327405"/>
                </a:lnTo>
                <a:lnTo>
                  <a:pt x="161925" y="316610"/>
                </a:lnTo>
                <a:lnTo>
                  <a:pt x="178308" y="301878"/>
                </a:lnTo>
                <a:lnTo>
                  <a:pt x="181864" y="296545"/>
                </a:lnTo>
                <a:lnTo>
                  <a:pt x="68834" y="296545"/>
                </a:lnTo>
                <a:lnTo>
                  <a:pt x="76453" y="269621"/>
                </a:lnTo>
                <a:lnTo>
                  <a:pt x="76453" y="258063"/>
                </a:lnTo>
                <a:lnTo>
                  <a:pt x="84074" y="231139"/>
                </a:lnTo>
                <a:lnTo>
                  <a:pt x="199009" y="231139"/>
                </a:lnTo>
                <a:lnTo>
                  <a:pt x="198882" y="230631"/>
                </a:lnTo>
                <a:lnTo>
                  <a:pt x="176784" y="197484"/>
                </a:lnTo>
                <a:lnTo>
                  <a:pt x="146050" y="192531"/>
                </a:lnTo>
                <a:lnTo>
                  <a:pt x="45974" y="192531"/>
                </a:lnTo>
                <a:lnTo>
                  <a:pt x="45974" y="0"/>
                </a:lnTo>
                <a:close/>
              </a:path>
            </a:pathLst>
          </a:custGeom>
          <a:solidFill>
            <a:srgbClr val="00338D"/>
          </a:solidFill>
        </p:spPr>
        <p:txBody>
          <a:bodyPr wrap="square" lIns="0" tIns="0" rIns="0" bIns="0" rtlCol="0"/>
          <a:lstStyle/>
          <a:p>
            <a:endParaRPr/>
          </a:p>
        </p:txBody>
      </p:sp>
      <p:sp>
        <p:nvSpPr>
          <p:cNvPr id="11" name="object 11"/>
          <p:cNvSpPr/>
          <p:nvPr/>
        </p:nvSpPr>
        <p:spPr>
          <a:xfrm>
            <a:off x="1676907" y="1068324"/>
            <a:ext cx="362585" cy="335280"/>
          </a:xfrm>
          <a:custGeom>
            <a:avLst/>
            <a:gdLst/>
            <a:ahLst/>
            <a:cxnLst/>
            <a:rect l="l" t="t" r="r" b="b"/>
            <a:pathLst>
              <a:path w="362585" h="335280">
                <a:moveTo>
                  <a:pt x="362331" y="0"/>
                </a:moveTo>
                <a:lnTo>
                  <a:pt x="121919" y="0"/>
                </a:lnTo>
                <a:lnTo>
                  <a:pt x="121919" y="200278"/>
                </a:lnTo>
                <a:lnTo>
                  <a:pt x="38100" y="200278"/>
                </a:lnTo>
                <a:lnTo>
                  <a:pt x="0" y="335152"/>
                </a:lnTo>
                <a:lnTo>
                  <a:pt x="57150" y="335152"/>
                </a:lnTo>
                <a:lnTo>
                  <a:pt x="80010" y="250444"/>
                </a:lnTo>
                <a:lnTo>
                  <a:pt x="129540" y="250444"/>
                </a:lnTo>
                <a:lnTo>
                  <a:pt x="129540" y="7747"/>
                </a:lnTo>
                <a:lnTo>
                  <a:pt x="362331" y="7747"/>
                </a:lnTo>
                <a:lnTo>
                  <a:pt x="362331" y="0"/>
                </a:lnTo>
                <a:close/>
              </a:path>
            </a:pathLst>
          </a:custGeom>
          <a:solidFill>
            <a:srgbClr val="00338D"/>
          </a:solidFill>
        </p:spPr>
        <p:txBody>
          <a:bodyPr wrap="square" lIns="0" tIns="0" rIns="0" bIns="0" rtlCol="0"/>
          <a:lstStyle/>
          <a:p>
            <a:endParaRPr/>
          </a:p>
        </p:txBody>
      </p:sp>
      <p:sp>
        <p:nvSpPr>
          <p:cNvPr id="12" name="object 12"/>
          <p:cNvSpPr/>
          <p:nvPr/>
        </p:nvSpPr>
        <p:spPr>
          <a:xfrm>
            <a:off x="1756917" y="1268602"/>
            <a:ext cx="236346" cy="134874"/>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1997075" y="1076071"/>
            <a:ext cx="123825" cy="327660"/>
          </a:xfrm>
          <a:custGeom>
            <a:avLst/>
            <a:gdLst/>
            <a:ahLst/>
            <a:cxnLst/>
            <a:rect l="l" t="t" r="r" b="b"/>
            <a:pathLst>
              <a:path w="123825" h="327659">
                <a:moveTo>
                  <a:pt x="42163" y="0"/>
                </a:moveTo>
                <a:lnTo>
                  <a:pt x="34417" y="0"/>
                </a:lnTo>
                <a:lnTo>
                  <a:pt x="34417" y="242697"/>
                </a:lnTo>
                <a:lnTo>
                  <a:pt x="23749" y="259969"/>
                </a:lnTo>
                <a:lnTo>
                  <a:pt x="14858" y="276859"/>
                </a:lnTo>
                <a:lnTo>
                  <a:pt x="8127" y="292988"/>
                </a:lnTo>
                <a:lnTo>
                  <a:pt x="3810" y="308101"/>
                </a:lnTo>
                <a:lnTo>
                  <a:pt x="0" y="311911"/>
                </a:lnTo>
                <a:lnTo>
                  <a:pt x="0" y="327405"/>
                </a:lnTo>
                <a:lnTo>
                  <a:pt x="68833" y="327405"/>
                </a:lnTo>
                <a:lnTo>
                  <a:pt x="68833" y="319658"/>
                </a:lnTo>
                <a:lnTo>
                  <a:pt x="72643" y="315849"/>
                </a:lnTo>
                <a:lnTo>
                  <a:pt x="72643" y="304292"/>
                </a:lnTo>
                <a:lnTo>
                  <a:pt x="84074" y="275462"/>
                </a:lnTo>
                <a:lnTo>
                  <a:pt x="101218" y="249427"/>
                </a:lnTo>
                <a:lnTo>
                  <a:pt x="123443" y="231139"/>
                </a:lnTo>
                <a:lnTo>
                  <a:pt x="42163" y="231139"/>
                </a:lnTo>
                <a:lnTo>
                  <a:pt x="42163" y="0"/>
                </a:lnTo>
                <a:close/>
              </a:path>
            </a:pathLst>
          </a:custGeom>
          <a:solidFill>
            <a:srgbClr val="00338D"/>
          </a:solidFill>
        </p:spPr>
        <p:txBody>
          <a:bodyPr wrap="square" lIns="0" tIns="0" rIns="0" bIns="0" rtlCol="0"/>
          <a:lstStyle/>
          <a:p>
            <a:endParaRPr/>
          </a:p>
        </p:txBody>
      </p:sp>
      <p:sp>
        <p:nvSpPr>
          <p:cNvPr id="14" name="object 14"/>
          <p:cNvSpPr/>
          <p:nvPr/>
        </p:nvSpPr>
        <p:spPr>
          <a:xfrm>
            <a:off x="2123058" y="1364869"/>
            <a:ext cx="122555" cy="38735"/>
          </a:xfrm>
          <a:custGeom>
            <a:avLst/>
            <a:gdLst/>
            <a:ahLst/>
            <a:cxnLst/>
            <a:rect l="l" t="t" r="r" b="b"/>
            <a:pathLst>
              <a:path w="122555" h="38734">
                <a:moveTo>
                  <a:pt x="122047" y="0"/>
                </a:moveTo>
                <a:lnTo>
                  <a:pt x="7620" y="0"/>
                </a:lnTo>
                <a:lnTo>
                  <a:pt x="0" y="38607"/>
                </a:lnTo>
                <a:lnTo>
                  <a:pt x="110617" y="38607"/>
                </a:lnTo>
                <a:lnTo>
                  <a:pt x="122047" y="0"/>
                </a:lnTo>
                <a:close/>
              </a:path>
            </a:pathLst>
          </a:custGeom>
          <a:solidFill>
            <a:srgbClr val="00338D"/>
          </a:solidFill>
        </p:spPr>
        <p:txBody>
          <a:bodyPr wrap="square" lIns="0" tIns="0" rIns="0" bIns="0" rtlCol="0"/>
          <a:lstStyle/>
          <a:p>
            <a:endParaRPr/>
          </a:p>
        </p:txBody>
      </p:sp>
      <p:sp>
        <p:nvSpPr>
          <p:cNvPr id="15" name="object 15"/>
          <p:cNvSpPr/>
          <p:nvPr/>
        </p:nvSpPr>
        <p:spPr>
          <a:xfrm>
            <a:off x="2294636" y="1076134"/>
            <a:ext cx="0" cy="327660"/>
          </a:xfrm>
          <a:custGeom>
            <a:avLst/>
            <a:gdLst/>
            <a:ahLst/>
            <a:cxnLst/>
            <a:rect l="l" t="t" r="r" b="b"/>
            <a:pathLst>
              <a:path h="327659">
                <a:moveTo>
                  <a:pt x="0" y="0"/>
                </a:moveTo>
                <a:lnTo>
                  <a:pt x="0" y="327342"/>
                </a:lnTo>
              </a:path>
            </a:pathLst>
          </a:custGeom>
          <a:ln w="7621">
            <a:solidFill>
              <a:srgbClr val="00338D"/>
            </a:solidFill>
          </a:ln>
        </p:spPr>
        <p:txBody>
          <a:bodyPr wrap="square" lIns="0" tIns="0" rIns="0" bIns="0" rtlCol="0"/>
          <a:lstStyle/>
          <a:p>
            <a:endParaRPr/>
          </a:p>
        </p:txBody>
      </p:sp>
      <p:sp>
        <p:nvSpPr>
          <p:cNvPr id="16" name="object 16"/>
          <p:cNvSpPr/>
          <p:nvPr/>
        </p:nvSpPr>
        <p:spPr>
          <a:xfrm>
            <a:off x="1573911" y="1307211"/>
            <a:ext cx="100711" cy="65405"/>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1314577" y="1268602"/>
            <a:ext cx="160020" cy="96520"/>
          </a:xfrm>
          <a:custGeom>
            <a:avLst/>
            <a:gdLst/>
            <a:ahLst/>
            <a:cxnLst/>
            <a:rect l="l" t="t" r="r" b="b"/>
            <a:pathLst>
              <a:path w="160019" h="96519">
                <a:moveTo>
                  <a:pt x="160019" y="0"/>
                </a:moveTo>
                <a:lnTo>
                  <a:pt x="87629" y="0"/>
                </a:lnTo>
                <a:lnTo>
                  <a:pt x="0" y="96266"/>
                </a:lnTo>
                <a:lnTo>
                  <a:pt x="64896" y="96266"/>
                </a:lnTo>
                <a:lnTo>
                  <a:pt x="160019" y="0"/>
                </a:lnTo>
                <a:close/>
              </a:path>
            </a:pathLst>
          </a:custGeom>
          <a:solidFill>
            <a:srgbClr val="00338D"/>
          </a:solidFill>
        </p:spPr>
        <p:txBody>
          <a:bodyPr wrap="square" lIns="0" tIns="0" rIns="0" bIns="0" rtlCol="0"/>
          <a:lstStyle/>
          <a:p>
            <a:endParaRPr/>
          </a:p>
        </p:txBody>
      </p:sp>
      <p:sp>
        <p:nvSpPr>
          <p:cNvPr id="18" name="object 18"/>
          <p:cNvSpPr/>
          <p:nvPr/>
        </p:nvSpPr>
        <p:spPr>
          <a:xfrm>
            <a:off x="2149729" y="1299463"/>
            <a:ext cx="106680" cy="34925"/>
          </a:xfrm>
          <a:custGeom>
            <a:avLst/>
            <a:gdLst/>
            <a:ahLst/>
            <a:cxnLst/>
            <a:rect l="l" t="t" r="r" b="b"/>
            <a:pathLst>
              <a:path w="106680" h="34925">
                <a:moveTo>
                  <a:pt x="103758" y="0"/>
                </a:moveTo>
                <a:lnTo>
                  <a:pt x="0" y="0"/>
                </a:lnTo>
                <a:lnTo>
                  <a:pt x="13843" y="1650"/>
                </a:lnTo>
                <a:lnTo>
                  <a:pt x="25653" y="7238"/>
                </a:lnTo>
                <a:lnTo>
                  <a:pt x="33146" y="17906"/>
                </a:lnTo>
                <a:lnTo>
                  <a:pt x="34289" y="34670"/>
                </a:lnTo>
                <a:lnTo>
                  <a:pt x="102996" y="34670"/>
                </a:lnTo>
                <a:lnTo>
                  <a:pt x="105537" y="24637"/>
                </a:lnTo>
                <a:lnTo>
                  <a:pt x="106298" y="12572"/>
                </a:lnTo>
                <a:lnTo>
                  <a:pt x="103758" y="0"/>
                </a:lnTo>
                <a:close/>
              </a:path>
            </a:pathLst>
          </a:custGeom>
          <a:solidFill>
            <a:srgbClr val="00338D"/>
          </a:solidFill>
        </p:spPr>
        <p:txBody>
          <a:bodyPr wrap="square" lIns="0" tIns="0" rIns="0" bIns="0" rtlCol="0"/>
          <a:lstStyle/>
          <a:p>
            <a:endParaRPr/>
          </a:p>
        </p:txBody>
      </p:sp>
      <p:sp>
        <p:nvSpPr>
          <p:cNvPr id="19" name="object 19"/>
          <p:cNvSpPr/>
          <p:nvPr/>
        </p:nvSpPr>
        <p:spPr>
          <a:xfrm>
            <a:off x="2039239" y="1068324"/>
            <a:ext cx="259715" cy="239395"/>
          </a:xfrm>
          <a:custGeom>
            <a:avLst/>
            <a:gdLst/>
            <a:ahLst/>
            <a:cxnLst/>
            <a:rect l="l" t="t" r="r" b="b"/>
            <a:pathLst>
              <a:path w="259714" h="239394">
                <a:moveTo>
                  <a:pt x="259206" y="0"/>
                </a:moveTo>
                <a:lnTo>
                  <a:pt x="19050" y="0"/>
                </a:lnTo>
                <a:lnTo>
                  <a:pt x="19050" y="219582"/>
                </a:lnTo>
                <a:lnTo>
                  <a:pt x="13335" y="224790"/>
                </a:lnTo>
                <a:lnTo>
                  <a:pt x="8000" y="229234"/>
                </a:lnTo>
                <a:lnTo>
                  <a:pt x="3429" y="233679"/>
                </a:lnTo>
                <a:lnTo>
                  <a:pt x="0" y="238886"/>
                </a:lnTo>
                <a:lnTo>
                  <a:pt x="81280" y="238886"/>
                </a:lnTo>
                <a:lnTo>
                  <a:pt x="81915" y="238378"/>
                </a:lnTo>
                <a:lnTo>
                  <a:pt x="110490" y="231140"/>
                </a:lnTo>
                <a:lnTo>
                  <a:pt x="214249" y="231140"/>
                </a:lnTo>
                <a:lnTo>
                  <a:pt x="213994" y="230124"/>
                </a:lnTo>
                <a:lnTo>
                  <a:pt x="205867" y="215773"/>
                </a:lnTo>
                <a:lnTo>
                  <a:pt x="202184" y="211835"/>
                </a:lnTo>
                <a:lnTo>
                  <a:pt x="26669" y="211835"/>
                </a:lnTo>
                <a:lnTo>
                  <a:pt x="26669" y="7747"/>
                </a:lnTo>
                <a:lnTo>
                  <a:pt x="259206" y="7747"/>
                </a:lnTo>
                <a:lnTo>
                  <a:pt x="259206" y="0"/>
                </a:lnTo>
                <a:close/>
              </a:path>
            </a:pathLst>
          </a:custGeom>
          <a:solidFill>
            <a:srgbClr val="00338D"/>
          </a:solidFill>
        </p:spPr>
        <p:txBody>
          <a:bodyPr wrap="square" lIns="0" tIns="0" rIns="0" bIns="0" rtlCol="0"/>
          <a:lstStyle/>
          <a:p>
            <a:endParaRPr/>
          </a:p>
        </p:txBody>
      </p:sp>
      <p:sp>
        <p:nvSpPr>
          <p:cNvPr id="20" name="object 20"/>
          <p:cNvSpPr/>
          <p:nvPr/>
        </p:nvSpPr>
        <p:spPr>
          <a:xfrm>
            <a:off x="2065908" y="1253236"/>
            <a:ext cx="175895" cy="27305"/>
          </a:xfrm>
          <a:custGeom>
            <a:avLst/>
            <a:gdLst/>
            <a:ahLst/>
            <a:cxnLst/>
            <a:rect l="l" t="t" r="r" b="b"/>
            <a:pathLst>
              <a:path w="175894" h="27305">
                <a:moveTo>
                  <a:pt x="99060" y="0"/>
                </a:moveTo>
                <a:lnTo>
                  <a:pt x="77089" y="1524"/>
                </a:lnTo>
                <a:lnTo>
                  <a:pt x="52324" y="6223"/>
                </a:lnTo>
                <a:lnTo>
                  <a:pt x="26162" y="14605"/>
                </a:lnTo>
                <a:lnTo>
                  <a:pt x="0" y="26924"/>
                </a:lnTo>
                <a:lnTo>
                  <a:pt x="175514" y="26924"/>
                </a:lnTo>
                <a:lnTo>
                  <a:pt x="167132" y="17907"/>
                </a:lnTo>
                <a:lnTo>
                  <a:pt x="149098" y="8128"/>
                </a:lnTo>
                <a:lnTo>
                  <a:pt x="125984" y="2032"/>
                </a:lnTo>
                <a:lnTo>
                  <a:pt x="99060" y="0"/>
                </a:lnTo>
                <a:close/>
              </a:path>
            </a:pathLst>
          </a:custGeom>
          <a:solidFill>
            <a:srgbClr val="00338D"/>
          </a:solidFill>
        </p:spPr>
        <p:txBody>
          <a:bodyPr wrap="square" lIns="0" tIns="0" rIns="0" bIns="0" rtlCol="0"/>
          <a:lstStyle/>
          <a:p>
            <a:endParaRPr/>
          </a:p>
        </p:txBody>
      </p:sp>
      <p:sp>
        <p:nvSpPr>
          <p:cNvPr id="21" name="object 21"/>
          <p:cNvSpPr/>
          <p:nvPr/>
        </p:nvSpPr>
        <p:spPr>
          <a:xfrm>
            <a:off x="1543430" y="1075689"/>
            <a:ext cx="0" cy="193040"/>
          </a:xfrm>
          <a:custGeom>
            <a:avLst/>
            <a:gdLst/>
            <a:ahLst/>
            <a:cxnLst/>
            <a:rect l="l" t="t" r="r" b="b"/>
            <a:pathLst>
              <a:path h="193040">
                <a:moveTo>
                  <a:pt x="0" y="0"/>
                </a:moveTo>
                <a:lnTo>
                  <a:pt x="0" y="193040"/>
                </a:lnTo>
              </a:path>
            </a:pathLst>
          </a:custGeom>
          <a:ln w="7619">
            <a:solidFill>
              <a:srgbClr val="00338D"/>
            </a:solidFill>
          </a:ln>
        </p:spPr>
        <p:txBody>
          <a:bodyPr wrap="square" lIns="0" tIns="0" rIns="0" bIns="0" rtlCol="0"/>
          <a:lstStyle/>
          <a:p>
            <a:endParaRPr/>
          </a:p>
        </p:txBody>
      </p:sp>
      <p:sp>
        <p:nvSpPr>
          <p:cNvPr id="22" name="object 22"/>
          <p:cNvSpPr/>
          <p:nvPr/>
        </p:nvSpPr>
        <p:spPr>
          <a:xfrm>
            <a:off x="1539621" y="1071880"/>
            <a:ext cx="240665" cy="0"/>
          </a:xfrm>
          <a:custGeom>
            <a:avLst/>
            <a:gdLst/>
            <a:ahLst/>
            <a:cxnLst/>
            <a:rect l="l" t="t" r="r" b="b"/>
            <a:pathLst>
              <a:path w="240664">
                <a:moveTo>
                  <a:pt x="0" y="0"/>
                </a:moveTo>
                <a:lnTo>
                  <a:pt x="240156" y="0"/>
                </a:lnTo>
              </a:path>
            </a:pathLst>
          </a:custGeom>
          <a:ln w="7619">
            <a:solidFill>
              <a:srgbClr val="00338D"/>
            </a:solidFill>
          </a:ln>
        </p:spPr>
        <p:txBody>
          <a:bodyPr wrap="square" lIns="0" tIns="0" rIns="0" bIns="0" rtlCol="0"/>
          <a:lstStyle/>
          <a:p>
            <a:endParaRPr/>
          </a:p>
        </p:txBody>
      </p:sp>
      <p:sp>
        <p:nvSpPr>
          <p:cNvPr id="23" name="object 23"/>
          <p:cNvSpPr/>
          <p:nvPr/>
        </p:nvSpPr>
        <p:spPr>
          <a:xfrm>
            <a:off x="1592961" y="1268349"/>
            <a:ext cx="27940" cy="635"/>
          </a:xfrm>
          <a:custGeom>
            <a:avLst/>
            <a:gdLst/>
            <a:ahLst/>
            <a:cxnLst/>
            <a:rect l="l" t="t" r="r" b="b"/>
            <a:pathLst>
              <a:path w="27940" h="634">
                <a:moveTo>
                  <a:pt x="20446" y="0"/>
                </a:moveTo>
                <a:lnTo>
                  <a:pt x="0" y="253"/>
                </a:lnTo>
                <a:lnTo>
                  <a:pt x="27685" y="253"/>
                </a:lnTo>
                <a:lnTo>
                  <a:pt x="20446" y="0"/>
                </a:lnTo>
                <a:close/>
              </a:path>
            </a:pathLst>
          </a:custGeom>
          <a:solidFill>
            <a:srgbClr val="00338D"/>
          </a:solidFill>
        </p:spPr>
        <p:txBody>
          <a:bodyPr wrap="square" lIns="0" tIns="0" rIns="0" bIns="0" rtlCol="0"/>
          <a:lstStyle/>
          <a:p>
            <a:endParaRPr/>
          </a:p>
        </p:txBody>
      </p:sp>
      <p:sp>
        <p:nvSpPr>
          <p:cNvPr id="24" name="object 24"/>
          <p:cNvSpPr/>
          <p:nvPr/>
        </p:nvSpPr>
        <p:spPr>
          <a:xfrm>
            <a:off x="1775968" y="1076083"/>
            <a:ext cx="0" cy="193040"/>
          </a:xfrm>
          <a:custGeom>
            <a:avLst/>
            <a:gdLst/>
            <a:ahLst/>
            <a:cxnLst/>
            <a:rect l="l" t="t" r="r" b="b"/>
            <a:pathLst>
              <a:path h="193040">
                <a:moveTo>
                  <a:pt x="0" y="0"/>
                </a:moveTo>
                <a:lnTo>
                  <a:pt x="0" y="192519"/>
                </a:lnTo>
              </a:path>
            </a:pathLst>
          </a:custGeom>
          <a:ln w="7622">
            <a:solidFill>
              <a:srgbClr val="00338D"/>
            </a:solidFill>
          </a:ln>
        </p:spPr>
        <p:txBody>
          <a:bodyPr wrap="square" lIns="0" tIns="0" rIns="0" bIns="0" rtlCol="0"/>
          <a:lstStyle/>
          <a:p>
            <a:endParaRPr/>
          </a:p>
        </p:txBody>
      </p:sp>
      <p:sp>
        <p:nvSpPr>
          <p:cNvPr id="25" name="object 25"/>
          <p:cNvSpPr txBox="1">
            <a:spLocks noGrp="1"/>
          </p:cNvSpPr>
          <p:nvPr>
            <p:ph type="title"/>
          </p:nvPr>
        </p:nvSpPr>
        <p:spPr>
          <a:xfrm>
            <a:off x="1206753" y="2163190"/>
            <a:ext cx="5601970" cy="2074286"/>
          </a:xfrm>
          <a:prstGeom prst="rect">
            <a:avLst/>
          </a:prstGeom>
        </p:spPr>
        <p:txBody>
          <a:bodyPr vert="horz" wrap="square" lIns="0" tIns="12065" rIns="0" bIns="0" rtlCol="0">
            <a:spAutoFit/>
          </a:bodyPr>
          <a:lstStyle/>
          <a:p>
            <a:pPr marL="12700" marR="1513840">
              <a:lnSpc>
                <a:spcPct val="140300"/>
              </a:lnSpc>
              <a:spcBef>
                <a:spcPts val="95"/>
              </a:spcBef>
            </a:pPr>
            <a:r>
              <a:rPr lang="en-US" sz="6000" dirty="0"/>
              <a:t>C</a:t>
            </a:r>
            <a:r>
              <a:rPr sz="6000" dirty="0"/>
              <a:t>ontinuous Auditing</a:t>
            </a:r>
            <a:r>
              <a:rPr sz="6000" spc="-210" dirty="0"/>
              <a:t> </a:t>
            </a:r>
            <a:r>
              <a:rPr sz="6000" dirty="0"/>
              <a:t>&amp;</a:t>
            </a:r>
          </a:p>
          <a:p>
            <a:pPr marL="12700">
              <a:lnSpc>
                <a:spcPts val="5970"/>
              </a:lnSpc>
            </a:pPr>
            <a:r>
              <a:rPr sz="6000" dirty="0"/>
              <a:t>Continuous Monitoring</a:t>
            </a:r>
            <a:r>
              <a:rPr sz="6000" spc="-175" dirty="0"/>
              <a:t> </a:t>
            </a:r>
            <a:r>
              <a:rPr sz="6000" dirty="0"/>
              <a:t>(CACM)</a:t>
            </a:r>
          </a:p>
        </p:txBody>
      </p:sp>
      <p:sp>
        <p:nvSpPr>
          <p:cNvPr id="26" name="object 26"/>
          <p:cNvSpPr/>
          <p:nvPr/>
        </p:nvSpPr>
        <p:spPr>
          <a:xfrm>
            <a:off x="1261872" y="6335267"/>
            <a:ext cx="381000" cy="0"/>
          </a:xfrm>
          <a:custGeom>
            <a:avLst/>
            <a:gdLst/>
            <a:ahLst/>
            <a:cxnLst/>
            <a:rect l="l" t="t" r="r" b="b"/>
            <a:pathLst>
              <a:path w="381000">
                <a:moveTo>
                  <a:pt x="0" y="0"/>
                </a:moveTo>
                <a:lnTo>
                  <a:pt x="380491" y="0"/>
                </a:lnTo>
              </a:path>
            </a:pathLst>
          </a:custGeom>
          <a:ln w="6096">
            <a:solidFill>
              <a:srgbClr val="00338D"/>
            </a:solidFill>
          </a:ln>
        </p:spPr>
        <p:txBody>
          <a:bodyPr wrap="square" lIns="0" tIns="0" rIns="0" bIns="0" rtlCol="0"/>
          <a:lstStyle/>
          <a:p>
            <a:endParaRPr/>
          </a:p>
        </p:txBody>
      </p:sp>
      <p:sp>
        <p:nvSpPr>
          <p:cNvPr id="27" name="object 27"/>
          <p:cNvSpPr txBox="1"/>
          <p:nvPr/>
        </p:nvSpPr>
        <p:spPr>
          <a:xfrm>
            <a:off x="1236980" y="5633466"/>
            <a:ext cx="4706620" cy="851515"/>
          </a:xfrm>
          <a:prstGeom prst="rect">
            <a:avLst/>
          </a:prstGeom>
        </p:spPr>
        <p:txBody>
          <a:bodyPr vert="horz" wrap="square" lIns="0" tIns="12700" rIns="0" bIns="0" rtlCol="0">
            <a:spAutoFit/>
          </a:bodyPr>
          <a:lstStyle/>
          <a:p>
            <a:pPr marL="12700">
              <a:lnSpc>
                <a:spcPct val="100000"/>
              </a:lnSpc>
              <a:spcBef>
                <a:spcPts val="100"/>
              </a:spcBef>
            </a:pPr>
            <a:r>
              <a:rPr lang="en-US" sz="1150" b="1" dirty="0">
                <a:solidFill>
                  <a:srgbClr val="00338D"/>
                </a:solidFill>
                <a:latin typeface="Univers 45 Light"/>
                <a:cs typeface="Univers 45 Light"/>
              </a:rPr>
              <a:t>Khalifa University – Internal Audit Department </a:t>
            </a:r>
            <a:endParaRPr sz="1150" dirty="0">
              <a:latin typeface="Univers 45 Light"/>
              <a:cs typeface="Univers 45 Light"/>
            </a:endParaRPr>
          </a:p>
          <a:p>
            <a:pPr>
              <a:lnSpc>
                <a:spcPct val="100000"/>
              </a:lnSpc>
              <a:spcBef>
                <a:spcPts val="25"/>
              </a:spcBef>
            </a:pPr>
            <a:endParaRPr sz="1350" dirty="0">
              <a:latin typeface="Times New Roman"/>
              <a:cs typeface="Times New Roman"/>
            </a:endParaRPr>
          </a:p>
          <a:p>
            <a:pPr marL="24765">
              <a:lnSpc>
                <a:spcPct val="100000"/>
              </a:lnSpc>
            </a:pPr>
            <a:r>
              <a:rPr lang="en-US" sz="850" spc="-10" dirty="0">
                <a:solidFill>
                  <a:srgbClr val="00338D"/>
                </a:solidFill>
                <a:latin typeface="Univers 45 Light"/>
                <a:cs typeface="Univers 45 Light"/>
              </a:rPr>
              <a:t>October</a:t>
            </a:r>
            <a:r>
              <a:rPr sz="850" spc="-50" dirty="0">
                <a:solidFill>
                  <a:srgbClr val="00338D"/>
                </a:solidFill>
                <a:latin typeface="Univers 45 Light"/>
                <a:cs typeface="Univers 45 Light"/>
              </a:rPr>
              <a:t> </a:t>
            </a:r>
            <a:r>
              <a:rPr sz="850" spc="-10" dirty="0">
                <a:solidFill>
                  <a:srgbClr val="00338D"/>
                </a:solidFill>
                <a:latin typeface="Univers 45 Light"/>
                <a:cs typeface="Univers 45 Light"/>
              </a:rPr>
              <a:t>202</a:t>
            </a:r>
            <a:r>
              <a:rPr lang="en-US" sz="850" spc="-10" dirty="0">
                <a:solidFill>
                  <a:srgbClr val="00338D"/>
                </a:solidFill>
                <a:latin typeface="Univers 45 Light"/>
                <a:cs typeface="Univers 45 Light"/>
              </a:rPr>
              <a:t>1</a:t>
            </a:r>
            <a:endParaRPr sz="850" dirty="0">
              <a:latin typeface="Univers 45 Light"/>
              <a:cs typeface="Univers 45 Light"/>
            </a:endParaRPr>
          </a:p>
          <a:p>
            <a:pPr>
              <a:lnSpc>
                <a:spcPct val="100000"/>
              </a:lnSpc>
            </a:pPr>
            <a:endParaRPr sz="1000" dirty="0">
              <a:latin typeface="Times New Roman"/>
              <a:cs typeface="Times New Roman"/>
            </a:endParaRPr>
          </a:p>
          <a:p>
            <a:pPr>
              <a:lnSpc>
                <a:spcPct val="100000"/>
              </a:lnSpc>
              <a:spcBef>
                <a:spcPts val="35"/>
              </a:spcBef>
            </a:pPr>
            <a:endParaRPr sz="11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2354" y="508254"/>
            <a:ext cx="3528060" cy="162560"/>
          </a:xfrm>
          <a:prstGeom prst="rect">
            <a:avLst/>
          </a:prstGeom>
        </p:spPr>
        <p:txBody>
          <a:bodyPr vert="horz" wrap="square" lIns="0" tIns="12700" rIns="0" bIns="0" rtlCol="0">
            <a:spAutoFit/>
          </a:bodyPr>
          <a:lstStyle/>
          <a:p>
            <a:pPr marL="12700">
              <a:lnSpc>
                <a:spcPct val="100000"/>
              </a:lnSpc>
              <a:spcBef>
                <a:spcPts val="100"/>
              </a:spcBef>
            </a:pPr>
            <a:r>
              <a:rPr sz="900" b="1" dirty="0">
                <a:solidFill>
                  <a:srgbClr val="A6A6A6"/>
                </a:solidFill>
                <a:latin typeface="Univers 45 Light"/>
                <a:cs typeface="Univers 45 Light"/>
              </a:rPr>
              <a:t>Khalifa </a:t>
            </a:r>
            <a:r>
              <a:rPr sz="900" b="1" spc="-10" dirty="0">
                <a:solidFill>
                  <a:srgbClr val="A6A6A6"/>
                </a:solidFill>
                <a:latin typeface="Univers 45 Light"/>
                <a:cs typeface="Univers 45 Light"/>
              </a:rPr>
              <a:t>University </a:t>
            </a:r>
            <a:r>
              <a:rPr sz="900" b="1" dirty="0">
                <a:solidFill>
                  <a:srgbClr val="A6A6A6"/>
                </a:solidFill>
                <a:latin typeface="Univers 45 Light"/>
                <a:cs typeface="Univers 45 Light"/>
              </a:rPr>
              <a:t>– </a:t>
            </a:r>
            <a:r>
              <a:rPr sz="900" spc="-5" dirty="0">
                <a:solidFill>
                  <a:srgbClr val="A6A6A6"/>
                </a:solidFill>
                <a:latin typeface="Univers 45 Light"/>
                <a:cs typeface="Univers 45 Light"/>
              </a:rPr>
              <a:t>Continuous Auditing </a:t>
            </a:r>
            <a:r>
              <a:rPr sz="900" spc="-10" dirty="0">
                <a:solidFill>
                  <a:srgbClr val="A6A6A6"/>
                </a:solidFill>
                <a:latin typeface="Univers 45 Light"/>
                <a:cs typeface="Univers 45 Light"/>
              </a:rPr>
              <a:t>and </a:t>
            </a:r>
            <a:r>
              <a:rPr sz="900" spc="-5" dirty="0">
                <a:solidFill>
                  <a:srgbClr val="A6A6A6"/>
                </a:solidFill>
                <a:latin typeface="Univers 45 Light"/>
                <a:cs typeface="Univers 45 Light"/>
              </a:rPr>
              <a:t>Continuous</a:t>
            </a:r>
            <a:r>
              <a:rPr sz="900" dirty="0">
                <a:solidFill>
                  <a:srgbClr val="A6A6A6"/>
                </a:solidFill>
                <a:latin typeface="Univers 45 Light"/>
                <a:cs typeface="Univers 45 Light"/>
              </a:rPr>
              <a:t> </a:t>
            </a:r>
            <a:r>
              <a:rPr sz="900" spc="-5" dirty="0">
                <a:solidFill>
                  <a:srgbClr val="A6A6A6"/>
                </a:solidFill>
                <a:latin typeface="Univers 45 Light"/>
                <a:cs typeface="Univers 45 Light"/>
              </a:rPr>
              <a:t>Monitoring</a:t>
            </a:r>
            <a:endParaRPr sz="900">
              <a:latin typeface="Univers 45 Light"/>
              <a:cs typeface="Univers 45 Light"/>
            </a:endParaRPr>
          </a:p>
        </p:txBody>
      </p:sp>
      <p:sp>
        <p:nvSpPr>
          <p:cNvPr id="3" name="object 3"/>
          <p:cNvSpPr/>
          <p:nvPr/>
        </p:nvSpPr>
        <p:spPr>
          <a:xfrm>
            <a:off x="12822935" y="504444"/>
            <a:ext cx="1676399" cy="362711"/>
          </a:xfrm>
          <a:prstGeom prst="rect">
            <a:avLst/>
          </a:prstGeom>
          <a:blipFill>
            <a:blip r:embed="rId2" cstate="print"/>
            <a:stretch>
              <a:fillRect/>
            </a:stretch>
          </a:blipFill>
        </p:spPr>
        <p:txBody>
          <a:bodyPr wrap="square" lIns="0" tIns="0" rIns="0" bIns="0" rtlCol="0"/>
          <a:lstStyle/>
          <a:p>
            <a:endParaRPr/>
          </a:p>
        </p:txBody>
      </p:sp>
      <p:sp>
        <p:nvSpPr>
          <p:cNvPr id="588" name="object 4">
            <a:extLst>
              <a:ext uri="{FF2B5EF4-FFF2-40B4-BE49-F238E27FC236}">
                <a16:creationId xmlns:a16="http://schemas.microsoft.com/office/drawing/2014/main" id="{031478EA-F15E-4575-8CDF-447FA3FE5B69}"/>
              </a:ext>
            </a:extLst>
          </p:cNvPr>
          <p:cNvSpPr/>
          <p:nvPr/>
        </p:nvSpPr>
        <p:spPr>
          <a:xfrm>
            <a:off x="2055114" y="7959090"/>
            <a:ext cx="125095" cy="48260"/>
          </a:xfrm>
          <a:custGeom>
            <a:avLst/>
            <a:gdLst/>
            <a:ahLst/>
            <a:cxnLst/>
            <a:rect l="l" t="t" r="r" b="b"/>
            <a:pathLst>
              <a:path w="125094" h="48259">
                <a:moveTo>
                  <a:pt x="38608" y="0"/>
                </a:moveTo>
                <a:lnTo>
                  <a:pt x="381" y="0"/>
                </a:lnTo>
                <a:lnTo>
                  <a:pt x="0" y="9956"/>
                </a:lnTo>
                <a:lnTo>
                  <a:pt x="23749" y="42138"/>
                </a:lnTo>
                <a:lnTo>
                  <a:pt x="59817" y="47777"/>
                </a:lnTo>
                <a:lnTo>
                  <a:pt x="74422" y="47421"/>
                </a:lnTo>
                <a:lnTo>
                  <a:pt x="89535" y="46354"/>
                </a:lnTo>
                <a:lnTo>
                  <a:pt x="104648" y="44551"/>
                </a:lnTo>
                <a:lnTo>
                  <a:pt x="119380" y="42049"/>
                </a:lnTo>
                <a:lnTo>
                  <a:pt x="124587" y="24803"/>
                </a:lnTo>
                <a:lnTo>
                  <a:pt x="70485" y="24803"/>
                </a:lnTo>
                <a:lnTo>
                  <a:pt x="57531" y="23329"/>
                </a:lnTo>
                <a:lnTo>
                  <a:pt x="47498" y="18834"/>
                </a:lnTo>
                <a:lnTo>
                  <a:pt x="40893" y="11112"/>
                </a:lnTo>
                <a:lnTo>
                  <a:pt x="38608" y="0"/>
                </a:lnTo>
                <a:close/>
              </a:path>
            </a:pathLst>
          </a:custGeom>
          <a:solidFill>
            <a:srgbClr val="00338D"/>
          </a:solidFill>
        </p:spPr>
        <p:txBody>
          <a:bodyPr wrap="square" lIns="0" tIns="0" rIns="0" bIns="0" rtlCol="0"/>
          <a:lstStyle/>
          <a:p>
            <a:endParaRPr/>
          </a:p>
        </p:txBody>
      </p:sp>
      <p:sp>
        <p:nvSpPr>
          <p:cNvPr id="589" name="object 5">
            <a:extLst>
              <a:ext uri="{FF2B5EF4-FFF2-40B4-BE49-F238E27FC236}">
                <a16:creationId xmlns:a16="http://schemas.microsoft.com/office/drawing/2014/main" id="{D32AED92-CC70-45F8-9C44-EDAD5F494124}"/>
              </a:ext>
            </a:extLst>
          </p:cNvPr>
          <p:cNvSpPr/>
          <p:nvPr/>
        </p:nvSpPr>
        <p:spPr>
          <a:xfrm>
            <a:off x="1621536" y="7787640"/>
            <a:ext cx="601980" cy="217804"/>
          </a:xfrm>
          <a:custGeom>
            <a:avLst/>
            <a:gdLst/>
            <a:ahLst/>
            <a:cxnLst/>
            <a:rect l="l" t="t" r="r" b="b"/>
            <a:pathLst>
              <a:path w="601980" h="217804">
                <a:moveTo>
                  <a:pt x="168020" y="0"/>
                </a:moveTo>
                <a:lnTo>
                  <a:pt x="34036" y="0"/>
                </a:lnTo>
                <a:lnTo>
                  <a:pt x="34036" y="113474"/>
                </a:lnTo>
                <a:lnTo>
                  <a:pt x="0" y="217360"/>
                </a:lnTo>
                <a:lnTo>
                  <a:pt x="29718" y="217360"/>
                </a:lnTo>
                <a:lnTo>
                  <a:pt x="44703" y="171221"/>
                </a:lnTo>
                <a:lnTo>
                  <a:pt x="601980" y="171221"/>
                </a:lnTo>
                <a:lnTo>
                  <a:pt x="601980" y="167385"/>
                </a:lnTo>
                <a:lnTo>
                  <a:pt x="83057" y="167385"/>
                </a:lnTo>
                <a:lnTo>
                  <a:pt x="78612" y="157695"/>
                </a:lnTo>
                <a:lnTo>
                  <a:pt x="89281" y="148107"/>
                </a:lnTo>
                <a:lnTo>
                  <a:pt x="53086" y="148107"/>
                </a:lnTo>
                <a:lnTo>
                  <a:pt x="68071" y="100050"/>
                </a:lnTo>
                <a:lnTo>
                  <a:pt x="38353" y="100050"/>
                </a:lnTo>
                <a:lnTo>
                  <a:pt x="38353" y="3835"/>
                </a:lnTo>
                <a:lnTo>
                  <a:pt x="168020" y="3835"/>
                </a:lnTo>
                <a:lnTo>
                  <a:pt x="168020" y="0"/>
                </a:lnTo>
                <a:close/>
              </a:path>
            </a:pathLst>
          </a:custGeom>
          <a:solidFill>
            <a:srgbClr val="00338D"/>
          </a:solidFill>
        </p:spPr>
        <p:txBody>
          <a:bodyPr wrap="square" lIns="0" tIns="0" rIns="0" bIns="0" rtlCol="0"/>
          <a:lstStyle/>
          <a:p>
            <a:endParaRPr/>
          </a:p>
        </p:txBody>
      </p:sp>
      <p:sp>
        <p:nvSpPr>
          <p:cNvPr id="590" name="object 6">
            <a:extLst>
              <a:ext uri="{FF2B5EF4-FFF2-40B4-BE49-F238E27FC236}">
                <a16:creationId xmlns:a16="http://schemas.microsoft.com/office/drawing/2014/main" id="{9A35DBAA-F596-4733-B4F6-C9F34E28D98A}"/>
              </a:ext>
            </a:extLst>
          </p:cNvPr>
          <p:cNvSpPr/>
          <p:nvPr/>
        </p:nvSpPr>
        <p:spPr>
          <a:xfrm>
            <a:off x="1670304" y="7959090"/>
            <a:ext cx="62230" cy="45720"/>
          </a:xfrm>
          <a:custGeom>
            <a:avLst/>
            <a:gdLst/>
            <a:ahLst/>
            <a:cxnLst/>
            <a:rect l="l" t="t" r="r" b="b"/>
            <a:pathLst>
              <a:path w="62230" h="45720">
                <a:moveTo>
                  <a:pt x="36321" y="0"/>
                </a:moveTo>
                <a:lnTo>
                  <a:pt x="0" y="0"/>
                </a:lnTo>
                <a:lnTo>
                  <a:pt x="25653" y="45478"/>
                </a:lnTo>
                <a:lnTo>
                  <a:pt x="61975" y="45478"/>
                </a:lnTo>
                <a:lnTo>
                  <a:pt x="36321" y="0"/>
                </a:lnTo>
                <a:close/>
              </a:path>
            </a:pathLst>
          </a:custGeom>
          <a:solidFill>
            <a:srgbClr val="00338D"/>
          </a:solidFill>
        </p:spPr>
        <p:txBody>
          <a:bodyPr wrap="square" lIns="0" tIns="0" rIns="0" bIns="0" rtlCol="0"/>
          <a:lstStyle/>
          <a:p>
            <a:endParaRPr/>
          </a:p>
        </p:txBody>
      </p:sp>
      <p:sp>
        <p:nvSpPr>
          <p:cNvPr id="591" name="object 7">
            <a:extLst>
              <a:ext uri="{FF2B5EF4-FFF2-40B4-BE49-F238E27FC236}">
                <a16:creationId xmlns:a16="http://schemas.microsoft.com/office/drawing/2014/main" id="{0DCC1102-828B-402B-88EC-E412398F0204}"/>
              </a:ext>
            </a:extLst>
          </p:cNvPr>
          <p:cNvSpPr/>
          <p:nvPr/>
        </p:nvSpPr>
        <p:spPr>
          <a:xfrm>
            <a:off x="1747266" y="7959090"/>
            <a:ext cx="46355" cy="45720"/>
          </a:xfrm>
          <a:custGeom>
            <a:avLst/>
            <a:gdLst/>
            <a:ahLst/>
            <a:cxnLst/>
            <a:rect l="l" t="t" r="r" b="b"/>
            <a:pathLst>
              <a:path w="46355" h="45720">
                <a:moveTo>
                  <a:pt x="46227" y="0"/>
                </a:moveTo>
                <a:lnTo>
                  <a:pt x="14731" y="0"/>
                </a:lnTo>
                <a:lnTo>
                  <a:pt x="0" y="45478"/>
                </a:lnTo>
                <a:lnTo>
                  <a:pt x="31622" y="45478"/>
                </a:lnTo>
                <a:lnTo>
                  <a:pt x="46227" y="0"/>
                </a:lnTo>
                <a:close/>
              </a:path>
            </a:pathLst>
          </a:custGeom>
          <a:solidFill>
            <a:srgbClr val="00338D"/>
          </a:solidFill>
        </p:spPr>
        <p:txBody>
          <a:bodyPr wrap="square" lIns="0" tIns="0" rIns="0" bIns="0" rtlCol="0"/>
          <a:lstStyle/>
          <a:p>
            <a:endParaRPr/>
          </a:p>
        </p:txBody>
      </p:sp>
      <p:sp>
        <p:nvSpPr>
          <p:cNvPr id="592" name="object 8">
            <a:extLst>
              <a:ext uri="{FF2B5EF4-FFF2-40B4-BE49-F238E27FC236}">
                <a16:creationId xmlns:a16="http://schemas.microsoft.com/office/drawing/2014/main" id="{FF7F3856-583D-46EF-9DA1-143F339E17B0}"/>
              </a:ext>
            </a:extLst>
          </p:cNvPr>
          <p:cNvSpPr/>
          <p:nvPr/>
        </p:nvSpPr>
        <p:spPr>
          <a:xfrm>
            <a:off x="1860042" y="7959090"/>
            <a:ext cx="48895" cy="45720"/>
          </a:xfrm>
          <a:custGeom>
            <a:avLst/>
            <a:gdLst/>
            <a:ahLst/>
            <a:cxnLst/>
            <a:rect l="l" t="t" r="r" b="b"/>
            <a:pathLst>
              <a:path w="48894" h="45720">
                <a:moveTo>
                  <a:pt x="48768" y="0"/>
                </a:moveTo>
                <a:lnTo>
                  <a:pt x="14858" y="0"/>
                </a:lnTo>
                <a:lnTo>
                  <a:pt x="0" y="45478"/>
                </a:lnTo>
                <a:lnTo>
                  <a:pt x="33908" y="45478"/>
                </a:lnTo>
                <a:lnTo>
                  <a:pt x="48768" y="0"/>
                </a:lnTo>
                <a:close/>
              </a:path>
            </a:pathLst>
          </a:custGeom>
          <a:solidFill>
            <a:srgbClr val="00338D"/>
          </a:solidFill>
        </p:spPr>
        <p:txBody>
          <a:bodyPr wrap="square" lIns="0" tIns="0" rIns="0" bIns="0" rtlCol="0"/>
          <a:lstStyle/>
          <a:p>
            <a:endParaRPr/>
          </a:p>
        </p:txBody>
      </p:sp>
      <p:sp>
        <p:nvSpPr>
          <p:cNvPr id="593" name="object 9">
            <a:extLst>
              <a:ext uri="{FF2B5EF4-FFF2-40B4-BE49-F238E27FC236}">
                <a16:creationId xmlns:a16="http://schemas.microsoft.com/office/drawing/2014/main" id="{1F0AD54A-EF06-4D38-9EBE-2B8C6B9DCE7B}"/>
              </a:ext>
            </a:extLst>
          </p:cNvPr>
          <p:cNvSpPr/>
          <p:nvPr/>
        </p:nvSpPr>
        <p:spPr>
          <a:xfrm>
            <a:off x="1923288" y="7959090"/>
            <a:ext cx="60325" cy="45720"/>
          </a:xfrm>
          <a:custGeom>
            <a:avLst/>
            <a:gdLst/>
            <a:ahLst/>
            <a:cxnLst/>
            <a:rect l="l" t="t" r="r" b="b"/>
            <a:pathLst>
              <a:path w="60325" h="45720">
                <a:moveTo>
                  <a:pt x="60198" y="0"/>
                </a:moveTo>
                <a:lnTo>
                  <a:pt x="0" y="0"/>
                </a:lnTo>
                <a:lnTo>
                  <a:pt x="0" y="45478"/>
                </a:lnTo>
                <a:lnTo>
                  <a:pt x="27939" y="45478"/>
                </a:lnTo>
                <a:lnTo>
                  <a:pt x="60198" y="0"/>
                </a:lnTo>
                <a:close/>
              </a:path>
            </a:pathLst>
          </a:custGeom>
          <a:solidFill>
            <a:srgbClr val="00338D"/>
          </a:solidFill>
        </p:spPr>
        <p:txBody>
          <a:bodyPr wrap="square" lIns="0" tIns="0" rIns="0" bIns="0" rtlCol="0"/>
          <a:lstStyle/>
          <a:p>
            <a:endParaRPr/>
          </a:p>
        </p:txBody>
      </p:sp>
      <p:sp>
        <p:nvSpPr>
          <p:cNvPr id="594" name="object 10">
            <a:extLst>
              <a:ext uri="{FF2B5EF4-FFF2-40B4-BE49-F238E27FC236}">
                <a16:creationId xmlns:a16="http://schemas.microsoft.com/office/drawing/2014/main" id="{317EF1F9-070D-426E-89B5-D2E4237966B0}"/>
              </a:ext>
            </a:extLst>
          </p:cNvPr>
          <p:cNvSpPr/>
          <p:nvPr/>
        </p:nvSpPr>
        <p:spPr>
          <a:xfrm>
            <a:off x="1994154" y="7959090"/>
            <a:ext cx="41910" cy="45720"/>
          </a:xfrm>
          <a:custGeom>
            <a:avLst/>
            <a:gdLst/>
            <a:ahLst/>
            <a:cxnLst/>
            <a:rect l="l" t="t" r="r" b="b"/>
            <a:pathLst>
              <a:path w="41910" h="45720">
                <a:moveTo>
                  <a:pt x="41909" y="0"/>
                </a:moveTo>
                <a:lnTo>
                  <a:pt x="10540" y="0"/>
                </a:lnTo>
                <a:lnTo>
                  <a:pt x="0" y="45478"/>
                </a:lnTo>
                <a:lnTo>
                  <a:pt x="31368" y="45478"/>
                </a:lnTo>
                <a:lnTo>
                  <a:pt x="41909" y="0"/>
                </a:lnTo>
                <a:close/>
              </a:path>
            </a:pathLst>
          </a:custGeom>
          <a:solidFill>
            <a:srgbClr val="00338D"/>
          </a:solidFill>
        </p:spPr>
        <p:txBody>
          <a:bodyPr wrap="square" lIns="0" tIns="0" rIns="0" bIns="0" rtlCol="0"/>
          <a:lstStyle/>
          <a:p>
            <a:endParaRPr/>
          </a:p>
        </p:txBody>
      </p:sp>
      <p:sp>
        <p:nvSpPr>
          <p:cNvPr id="595" name="object 11">
            <a:extLst>
              <a:ext uri="{FF2B5EF4-FFF2-40B4-BE49-F238E27FC236}">
                <a16:creationId xmlns:a16="http://schemas.microsoft.com/office/drawing/2014/main" id="{6E27F73B-94C3-4859-81AC-6BB0B2C3BC5B}"/>
              </a:ext>
            </a:extLst>
          </p:cNvPr>
          <p:cNvSpPr/>
          <p:nvPr/>
        </p:nvSpPr>
        <p:spPr>
          <a:xfrm>
            <a:off x="2138172" y="7959090"/>
            <a:ext cx="49530" cy="24765"/>
          </a:xfrm>
          <a:custGeom>
            <a:avLst/>
            <a:gdLst/>
            <a:ahLst/>
            <a:cxnLst/>
            <a:rect l="l" t="t" r="r" b="b"/>
            <a:pathLst>
              <a:path w="49530" h="24765">
                <a:moveTo>
                  <a:pt x="49529" y="0"/>
                </a:moveTo>
                <a:lnTo>
                  <a:pt x="12953" y="0"/>
                </a:lnTo>
                <a:lnTo>
                  <a:pt x="6603" y="22783"/>
                </a:lnTo>
                <a:lnTo>
                  <a:pt x="0" y="24676"/>
                </a:lnTo>
                <a:lnTo>
                  <a:pt x="41909" y="24676"/>
                </a:lnTo>
                <a:lnTo>
                  <a:pt x="49529" y="0"/>
                </a:lnTo>
                <a:close/>
              </a:path>
            </a:pathLst>
          </a:custGeom>
          <a:solidFill>
            <a:srgbClr val="00338D"/>
          </a:solidFill>
        </p:spPr>
        <p:txBody>
          <a:bodyPr wrap="square" lIns="0" tIns="0" rIns="0" bIns="0" rtlCol="0"/>
          <a:lstStyle/>
          <a:p>
            <a:endParaRPr/>
          </a:p>
        </p:txBody>
      </p:sp>
      <p:sp>
        <p:nvSpPr>
          <p:cNvPr id="596" name="object 12">
            <a:extLst>
              <a:ext uri="{FF2B5EF4-FFF2-40B4-BE49-F238E27FC236}">
                <a16:creationId xmlns:a16="http://schemas.microsoft.com/office/drawing/2014/main" id="{66E039F4-3B5B-463E-9E11-0F5E80F169E2}"/>
              </a:ext>
            </a:extLst>
          </p:cNvPr>
          <p:cNvSpPr/>
          <p:nvPr/>
        </p:nvSpPr>
        <p:spPr>
          <a:xfrm>
            <a:off x="1764029" y="7791450"/>
            <a:ext cx="111125" cy="163830"/>
          </a:xfrm>
          <a:custGeom>
            <a:avLst/>
            <a:gdLst/>
            <a:ahLst/>
            <a:cxnLst/>
            <a:rect l="l" t="t" r="r" b="b"/>
            <a:pathLst>
              <a:path w="111125" h="163829">
                <a:moveTo>
                  <a:pt x="25526" y="0"/>
                </a:moveTo>
                <a:lnTo>
                  <a:pt x="19176" y="0"/>
                </a:lnTo>
                <a:lnTo>
                  <a:pt x="19176" y="101904"/>
                </a:lnTo>
                <a:lnTo>
                  <a:pt x="17018" y="107657"/>
                </a:lnTo>
                <a:lnTo>
                  <a:pt x="0" y="161531"/>
                </a:lnTo>
                <a:lnTo>
                  <a:pt x="0" y="163449"/>
                </a:lnTo>
                <a:lnTo>
                  <a:pt x="78867" y="163449"/>
                </a:lnTo>
                <a:lnTo>
                  <a:pt x="90424" y="158038"/>
                </a:lnTo>
                <a:lnTo>
                  <a:pt x="99568" y="150660"/>
                </a:lnTo>
                <a:lnTo>
                  <a:pt x="101600" y="148018"/>
                </a:lnTo>
                <a:lnTo>
                  <a:pt x="38353" y="148018"/>
                </a:lnTo>
                <a:lnTo>
                  <a:pt x="42544" y="134594"/>
                </a:lnTo>
                <a:lnTo>
                  <a:pt x="42544" y="128841"/>
                </a:lnTo>
                <a:lnTo>
                  <a:pt x="46736" y="115328"/>
                </a:lnTo>
                <a:lnTo>
                  <a:pt x="110997" y="115328"/>
                </a:lnTo>
                <a:lnTo>
                  <a:pt x="110997" y="115100"/>
                </a:lnTo>
                <a:lnTo>
                  <a:pt x="81787" y="96151"/>
                </a:lnTo>
                <a:lnTo>
                  <a:pt x="25526" y="96151"/>
                </a:lnTo>
                <a:lnTo>
                  <a:pt x="25526" y="0"/>
                </a:lnTo>
                <a:close/>
              </a:path>
            </a:pathLst>
          </a:custGeom>
          <a:solidFill>
            <a:srgbClr val="00338D"/>
          </a:solidFill>
        </p:spPr>
        <p:txBody>
          <a:bodyPr wrap="square" lIns="0" tIns="0" rIns="0" bIns="0" rtlCol="0"/>
          <a:lstStyle/>
          <a:p>
            <a:endParaRPr/>
          </a:p>
        </p:txBody>
      </p:sp>
      <p:sp>
        <p:nvSpPr>
          <p:cNvPr id="597" name="object 13">
            <a:extLst>
              <a:ext uri="{FF2B5EF4-FFF2-40B4-BE49-F238E27FC236}">
                <a16:creationId xmlns:a16="http://schemas.microsoft.com/office/drawing/2014/main" id="{745FAE03-A984-4FF3-ACC8-7FED8E44A298}"/>
              </a:ext>
            </a:extLst>
          </p:cNvPr>
          <p:cNvSpPr/>
          <p:nvPr/>
        </p:nvSpPr>
        <p:spPr>
          <a:xfrm>
            <a:off x="1876805" y="7787640"/>
            <a:ext cx="202565" cy="167640"/>
          </a:xfrm>
          <a:custGeom>
            <a:avLst/>
            <a:gdLst/>
            <a:ahLst/>
            <a:cxnLst/>
            <a:rect l="l" t="t" r="r" b="b"/>
            <a:pathLst>
              <a:path w="202564" h="167640">
                <a:moveTo>
                  <a:pt x="202183" y="0"/>
                </a:moveTo>
                <a:lnTo>
                  <a:pt x="68071" y="0"/>
                </a:lnTo>
                <a:lnTo>
                  <a:pt x="68071" y="99987"/>
                </a:lnTo>
                <a:lnTo>
                  <a:pt x="21208" y="99987"/>
                </a:lnTo>
                <a:lnTo>
                  <a:pt x="0" y="167284"/>
                </a:lnTo>
                <a:lnTo>
                  <a:pt x="31876" y="167284"/>
                </a:lnTo>
                <a:lnTo>
                  <a:pt x="44704" y="124917"/>
                </a:lnTo>
                <a:lnTo>
                  <a:pt x="72262" y="124917"/>
                </a:lnTo>
                <a:lnTo>
                  <a:pt x="72262" y="3835"/>
                </a:lnTo>
                <a:lnTo>
                  <a:pt x="202183" y="3835"/>
                </a:lnTo>
                <a:lnTo>
                  <a:pt x="202183" y="0"/>
                </a:lnTo>
                <a:close/>
              </a:path>
            </a:pathLst>
          </a:custGeom>
          <a:solidFill>
            <a:srgbClr val="00338D"/>
          </a:solidFill>
        </p:spPr>
        <p:txBody>
          <a:bodyPr wrap="square" lIns="0" tIns="0" rIns="0" bIns="0" rtlCol="0"/>
          <a:lstStyle/>
          <a:p>
            <a:endParaRPr/>
          </a:p>
        </p:txBody>
      </p:sp>
      <p:sp>
        <p:nvSpPr>
          <p:cNvPr id="598" name="object 14">
            <a:extLst>
              <a:ext uri="{FF2B5EF4-FFF2-40B4-BE49-F238E27FC236}">
                <a16:creationId xmlns:a16="http://schemas.microsoft.com/office/drawing/2014/main" id="{24CCD68C-841B-4D79-9E05-2A3DDED8B783}"/>
              </a:ext>
            </a:extLst>
          </p:cNvPr>
          <p:cNvSpPr/>
          <p:nvPr/>
        </p:nvSpPr>
        <p:spPr>
          <a:xfrm>
            <a:off x="1921764" y="7912607"/>
            <a:ext cx="27305" cy="42545"/>
          </a:xfrm>
          <a:custGeom>
            <a:avLst/>
            <a:gdLst/>
            <a:ahLst/>
            <a:cxnLst/>
            <a:rect l="l" t="t" r="r" b="b"/>
            <a:pathLst>
              <a:path w="27305" h="42545">
                <a:moveTo>
                  <a:pt x="27050" y="0"/>
                </a:moveTo>
                <a:lnTo>
                  <a:pt x="0" y="0"/>
                </a:lnTo>
                <a:lnTo>
                  <a:pt x="2031" y="42494"/>
                </a:lnTo>
                <a:lnTo>
                  <a:pt x="27050" y="42494"/>
                </a:lnTo>
                <a:lnTo>
                  <a:pt x="27050" y="0"/>
                </a:lnTo>
                <a:close/>
              </a:path>
            </a:pathLst>
          </a:custGeom>
          <a:solidFill>
            <a:srgbClr val="00338D"/>
          </a:solidFill>
        </p:spPr>
        <p:txBody>
          <a:bodyPr wrap="square" lIns="0" tIns="0" rIns="0" bIns="0" rtlCol="0"/>
          <a:lstStyle/>
          <a:p>
            <a:endParaRPr/>
          </a:p>
        </p:txBody>
      </p:sp>
      <p:sp>
        <p:nvSpPr>
          <p:cNvPr id="599" name="object 15">
            <a:extLst>
              <a:ext uri="{FF2B5EF4-FFF2-40B4-BE49-F238E27FC236}">
                <a16:creationId xmlns:a16="http://schemas.microsoft.com/office/drawing/2014/main" id="{44F1742B-7DC8-410B-B059-11F848D0B818}"/>
              </a:ext>
            </a:extLst>
          </p:cNvPr>
          <p:cNvSpPr/>
          <p:nvPr/>
        </p:nvSpPr>
        <p:spPr>
          <a:xfrm>
            <a:off x="1953005" y="7887461"/>
            <a:ext cx="100330" cy="67945"/>
          </a:xfrm>
          <a:custGeom>
            <a:avLst/>
            <a:gdLst/>
            <a:ahLst/>
            <a:cxnLst/>
            <a:rect l="l" t="t" r="r" b="b"/>
            <a:pathLst>
              <a:path w="100330" h="67945">
                <a:moveTo>
                  <a:pt x="100202" y="0"/>
                </a:moveTo>
                <a:lnTo>
                  <a:pt x="46862" y="0"/>
                </a:lnTo>
                <a:lnTo>
                  <a:pt x="0" y="67805"/>
                </a:lnTo>
                <a:lnTo>
                  <a:pt x="32004" y="67805"/>
                </a:lnTo>
                <a:lnTo>
                  <a:pt x="61849" y="27051"/>
                </a:lnTo>
                <a:lnTo>
                  <a:pt x="93344" y="27051"/>
                </a:lnTo>
                <a:lnTo>
                  <a:pt x="100202" y="0"/>
                </a:lnTo>
                <a:close/>
              </a:path>
            </a:pathLst>
          </a:custGeom>
          <a:solidFill>
            <a:srgbClr val="00338D"/>
          </a:solidFill>
        </p:spPr>
        <p:txBody>
          <a:bodyPr wrap="square" lIns="0" tIns="0" rIns="0" bIns="0" rtlCol="0"/>
          <a:lstStyle/>
          <a:p>
            <a:endParaRPr/>
          </a:p>
        </p:txBody>
      </p:sp>
      <p:sp>
        <p:nvSpPr>
          <p:cNvPr id="600" name="object 16">
            <a:extLst>
              <a:ext uri="{FF2B5EF4-FFF2-40B4-BE49-F238E27FC236}">
                <a16:creationId xmlns:a16="http://schemas.microsoft.com/office/drawing/2014/main" id="{F0287D73-7B69-4AE3-82D5-4C83A644600A}"/>
              </a:ext>
            </a:extLst>
          </p:cNvPr>
          <p:cNvSpPr/>
          <p:nvPr/>
        </p:nvSpPr>
        <p:spPr>
          <a:xfrm>
            <a:off x="2004822" y="7914131"/>
            <a:ext cx="41910" cy="41275"/>
          </a:xfrm>
          <a:custGeom>
            <a:avLst/>
            <a:gdLst/>
            <a:ahLst/>
            <a:cxnLst/>
            <a:rect l="l" t="t" r="r" b="b"/>
            <a:pathLst>
              <a:path w="41910" h="41275">
                <a:moveTo>
                  <a:pt x="41401" y="0"/>
                </a:moveTo>
                <a:lnTo>
                  <a:pt x="10540" y="0"/>
                </a:lnTo>
                <a:lnTo>
                  <a:pt x="0" y="40957"/>
                </a:lnTo>
                <a:lnTo>
                  <a:pt x="31368" y="40957"/>
                </a:lnTo>
                <a:lnTo>
                  <a:pt x="41401" y="0"/>
                </a:lnTo>
                <a:close/>
              </a:path>
            </a:pathLst>
          </a:custGeom>
          <a:solidFill>
            <a:srgbClr val="00338D"/>
          </a:solidFill>
        </p:spPr>
        <p:txBody>
          <a:bodyPr wrap="square" lIns="0" tIns="0" rIns="0" bIns="0" rtlCol="0"/>
          <a:lstStyle/>
          <a:p>
            <a:endParaRPr/>
          </a:p>
        </p:txBody>
      </p:sp>
      <p:sp>
        <p:nvSpPr>
          <p:cNvPr id="601" name="object 17">
            <a:extLst>
              <a:ext uri="{FF2B5EF4-FFF2-40B4-BE49-F238E27FC236}">
                <a16:creationId xmlns:a16="http://schemas.microsoft.com/office/drawing/2014/main" id="{76CBBD9C-DEB3-41B9-9A76-B064EEC0C2FB}"/>
              </a:ext>
            </a:extLst>
          </p:cNvPr>
          <p:cNvSpPr/>
          <p:nvPr/>
        </p:nvSpPr>
        <p:spPr>
          <a:xfrm>
            <a:off x="2055876" y="7791450"/>
            <a:ext cx="68580" cy="163830"/>
          </a:xfrm>
          <a:custGeom>
            <a:avLst/>
            <a:gdLst/>
            <a:ahLst/>
            <a:cxnLst/>
            <a:rect l="l" t="t" r="r" b="b"/>
            <a:pathLst>
              <a:path w="68580" h="163829">
                <a:moveTo>
                  <a:pt x="23113" y="0"/>
                </a:moveTo>
                <a:lnTo>
                  <a:pt x="19050" y="0"/>
                </a:lnTo>
                <a:lnTo>
                  <a:pt x="19050" y="121081"/>
                </a:lnTo>
                <a:lnTo>
                  <a:pt x="13081" y="129730"/>
                </a:lnTo>
                <a:lnTo>
                  <a:pt x="8000" y="138176"/>
                </a:lnTo>
                <a:lnTo>
                  <a:pt x="4444" y="146253"/>
                </a:lnTo>
                <a:lnTo>
                  <a:pt x="2159" y="153771"/>
                </a:lnTo>
                <a:lnTo>
                  <a:pt x="0" y="155689"/>
                </a:lnTo>
                <a:lnTo>
                  <a:pt x="0" y="163449"/>
                </a:lnTo>
                <a:lnTo>
                  <a:pt x="37846" y="163449"/>
                </a:lnTo>
                <a:lnTo>
                  <a:pt x="37846" y="159524"/>
                </a:lnTo>
                <a:lnTo>
                  <a:pt x="40005" y="157607"/>
                </a:lnTo>
                <a:lnTo>
                  <a:pt x="40005" y="151853"/>
                </a:lnTo>
                <a:lnTo>
                  <a:pt x="46481" y="137452"/>
                </a:lnTo>
                <a:lnTo>
                  <a:pt x="55880" y="124485"/>
                </a:lnTo>
                <a:lnTo>
                  <a:pt x="68199" y="115328"/>
                </a:lnTo>
                <a:lnTo>
                  <a:pt x="23113" y="115328"/>
                </a:lnTo>
                <a:lnTo>
                  <a:pt x="23113" y="0"/>
                </a:lnTo>
                <a:close/>
              </a:path>
            </a:pathLst>
          </a:custGeom>
          <a:solidFill>
            <a:srgbClr val="00338D"/>
          </a:solidFill>
        </p:spPr>
        <p:txBody>
          <a:bodyPr wrap="square" lIns="0" tIns="0" rIns="0" bIns="0" rtlCol="0"/>
          <a:lstStyle/>
          <a:p>
            <a:endParaRPr/>
          </a:p>
        </p:txBody>
      </p:sp>
      <p:sp>
        <p:nvSpPr>
          <p:cNvPr id="602" name="object 18">
            <a:extLst>
              <a:ext uri="{FF2B5EF4-FFF2-40B4-BE49-F238E27FC236}">
                <a16:creationId xmlns:a16="http://schemas.microsoft.com/office/drawing/2014/main" id="{4896CB67-9A15-478B-B5C6-B42269E4B1C8}"/>
              </a:ext>
            </a:extLst>
          </p:cNvPr>
          <p:cNvSpPr/>
          <p:nvPr/>
        </p:nvSpPr>
        <p:spPr>
          <a:xfrm>
            <a:off x="2125979" y="7935468"/>
            <a:ext cx="68580" cy="19685"/>
          </a:xfrm>
          <a:custGeom>
            <a:avLst/>
            <a:gdLst/>
            <a:ahLst/>
            <a:cxnLst/>
            <a:rect l="l" t="t" r="r" b="b"/>
            <a:pathLst>
              <a:path w="68580" h="19684">
                <a:moveTo>
                  <a:pt x="68071" y="0"/>
                </a:moveTo>
                <a:lnTo>
                  <a:pt x="4190" y="0"/>
                </a:lnTo>
                <a:lnTo>
                  <a:pt x="0" y="19392"/>
                </a:lnTo>
                <a:lnTo>
                  <a:pt x="61594" y="19392"/>
                </a:lnTo>
                <a:lnTo>
                  <a:pt x="68071" y="0"/>
                </a:lnTo>
                <a:close/>
              </a:path>
            </a:pathLst>
          </a:custGeom>
          <a:solidFill>
            <a:srgbClr val="00338D"/>
          </a:solidFill>
        </p:spPr>
        <p:txBody>
          <a:bodyPr wrap="square" lIns="0" tIns="0" rIns="0" bIns="0" rtlCol="0"/>
          <a:lstStyle/>
          <a:p>
            <a:endParaRPr/>
          </a:p>
        </p:txBody>
      </p:sp>
      <p:sp>
        <p:nvSpPr>
          <p:cNvPr id="603" name="object 19">
            <a:extLst>
              <a:ext uri="{FF2B5EF4-FFF2-40B4-BE49-F238E27FC236}">
                <a16:creationId xmlns:a16="http://schemas.microsoft.com/office/drawing/2014/main" id="{14A0D4FE-4DF2-4BE0-9885-DDC56E0CA0BA}"/>
              </a:ext>
            </a:extLst>
          </p:cNvPr>
          <p:cNvSpPr/>
          <p:nvPr/>
        </p:nvSpPr>
        <p:spPr>
          <a:xfrm>
            <a:off x="2221229" y="7791450"/>
            <a:ext cx="0" cy="163830"/>
          </a:xfrm>
          <a:custGeom>
            <a:avLst/>
            <a:gdLst/>
            <a:ahLst/>
            <a:cxnLst/>
            <a:rect l="l" t="t" r="r" b="b"/>
            <a:pathLst>
              <a:path h="163829">
                <a:moveTo>
                  <a:pt x="0" y="0"/>
                </a:moveTo>
                <a:lnTo>
                  <a:pt x="0" y="163461"/>
                </a:lnTo>
              </a:path>
            </a:pathLst>
          </a:custGeom>
          <a:ln w="4572">
            <a:solidFill>
              <a:srgbClr val="00338D"/>
            </a:solidFill>
          </a:ln>
        </p:spPr>
        <p:txBody>
          <a:bodyPr wrap="square" lIns="0" tIns="0" rIns="0" bIns="0" rtlCol="0"/>
          <a:lstStyle/>
          <a:p>
            <a:endParaRPr/>
          </a:p>
        </p:txBody>
      </p:sp>
      <p:sp>
        <p:nvSpPr>
          <p:cNvPr id="604" name="object 20">
            <a:extLst>
              <a:ext uri="{FF2B5EF4-FFF2-40B4-BE49-F238E27FC236}">
                <a16:creationId xmlns:a16="http://schemas.microsoft.com/office/drawing/2014/main" id="{B28F9BAA-86AE-4B52-900A-8662B475C64C}"/>
              </a:ext>
            </a:extLst>
          </p:cNvPr>
          <p:cNvSpPr/>
          <p:nvPr/>
        </p:nvSpPr>
        <p:spPr>
          <a:xfrm>
            <a:off x="1819655" y="7906511"/>
            <a:ext cx="55880" cy="33655"/>
          </a:xfrm>
          <a:custGeom>
            <a:avLst/>
            <a:gdLst/>
            <a:ahLst/>
            <a:cxnLst/>
            <a:rect l="l" t="t" r="r" b="b"/>
            <a:pathLst>
              <a:path w="55880" h="33654">
                <a:moveTo>
                  <a:pt x="55371" y="0"/>
                </a:moveTo>
                <a:lnTo>
                  <a:pt x="21208" y="0"/>
                </a:lnTo>
                <a:lnTo>
                  <a:pt x="23368" y="1943"/>
                </a:lnTo>
                <a:lnTo>
                  <a:pt x="25526" y="5842"/>
                </a:lnTo>
                <a:lnTo>
                  <a:pt x="25526" y="9829"/>
                </a:lnTo>
                <a:lnTo>
                  <a:pt x="23368" y="15671"/>
                </a:lnTo>
                <a:lnTo>
                  <a:pt x="19938" y="22237"/>
                </a:lnTo>
                <a:lnTo>
                  <a:pt x="15620" y="27355"/>
                </a:lnTo>
                <a:lnTo>
                  <a:pt x="9270" y="31000"/>
                </a:lnTo>
                <a:lnTo>
                  <a:pt x="0" y="33185"/>
                </a:lnTo>
                <a:lnTo>
                  <a:pt x="45974" y="33185"/>
                </a:lnTo>
                <a:lnTo>
                  <a:pt x="50800" y="26593"/>
                </a:lnTo>
                <a:lnTo>
                  <a:pt x="55118" y="15671"/>
                </a:lnTo>
                <a:lnTo>
                  <a:pt x="55880" y="7785"/>
                </a:lnTo>
                <a:lnTo>
                  <a:pt x="55752" y="5181"/>
                </a:lnTo>
                <a:lnTo>
                  <a:pt x="55371" y="0"/>
                </a:lnTo>
                <a:close/>
              </a:path>
            </a:pathLst>
          </a:custGeom>
          <a:solidFill>
            <a:srgbClr val="00338D"/>
          </a:solidFill>
        </p:spPr>
        <p:txBody>
          <a:bodyPr wrap="square" lIns="0" tIns="0" rIns="0" bIns="0" rtlCol="0"/>
          <a:lstStyle/>
          <a:p>
            <a:endParaRPr/>
          </a:p>
        </p:txBody>
      </p:sp>
      <p:sp>
        <p:nvSpPr>
          <p:cNvPr id="605" name="object 21">
            <a:extLst>
              <a:ext uri="{FF2B5EF4-FFF2-40B4-BE49-F238E27FC236}">
                <a16:creationId xmlns:a16="http://schemas.microsoft.com/office/drawing/2014/main" id="{DC033B73-0950-418B-84E1-A891ED51DC0C}"/>
              </a:ext>
            </a:extLst>
          </p:cNvPr>
          <p:cNvSpPr/>
          <p:nvPr/>
        </p:nvSpPr>
        <p:spPr>
          <a:xfrm>
            <a:off x="1674876" y="7887461"/>
            <a:ext cx="89535" cy="48895"/>
          </a:xfrm>
          <a:custGeom>
            <a:avLst/>
            <a:gdLst/>
            <a:ahLst/>
            <a:cxnLst/>
            <a:rect l="l" t="t" r="r" b="b"/>
            <a:pathLst>
              <a:path w="89535" h="48895">
                <a:moveTo>
                  <a:pt x="89026" y="0"/>
                </a:moveTo>
                <a:lnTo>
                  <a:pt x="48768" y="0"/>
                </a:lnTo>
                <a:lnTo>
                  <a:pt x="0" y="48539"/>
                </a:lnTo>
                <a:lnTo>
                  <a:pt x="36068" y="48539"/>
                </a:lnTo>
                <a:lnTo>
                  <a:pt x="89026" y="0"/>
                </a:lnTo>
                <a:close/>
              </a:path>
            </a:pathLst>
          </a:custGeom>
          <a:solidFill>
            <a:srgbClr val="00338D"/>
          </a:solidFill>
        </p:spPr>
        <p:txBody>
          <a:bodyPr wrap="square" lIns="0" tIns="0" rIns="0" bIns="0" rtlCol="0"/>
          <a:lstStyle/>
          <a:p>
            <a:endParaRPr/>
          </a:p>
        </p:txBody>
      </p:sp>
      <p:sp>
        <p:nvSpPr>
          <p:cNvPr id="606" name="object 22">
            <a:extLst>
              <a:ext uri="{FF2B5EF4-FFF2-40B4-BE49-F238E27FC236}">
                <a16:creationId xmlns:a16="http://schemas.microsoft.com/office/drawing/2014/main" id="{EFB23A67-167B-467D-A123-051CE773B065}"/>
              </a:ext>
            </a:extLst>
          </p:cNvPr>
          <p:cNvSpPr/>
          <p:nvPr/>
        </p:nvSpPr>
        <p:spPr>
          <a:xfrm>
            <a:off x="2140457" y="7902702"/>
            <a:ext cx="59055" cy="18415"/>
          </a:xfrm>
          <a:custGeom>
            <a:avLst/>
            <a:gdLst/>
            <a:ahLst/>
            <a:cxnLst/>
            <a:rect l="l" t="t" r="r" b="b"/>
            <a:pathLst>
              <a:path w="59055" h="18415">
                <a:moveTo>
                  <a:pt x="57658" y="0"/>
                </a:moveTo>
                <a:lnTo>
                  <a:pt x="0" y="0"/>
                </a:lnTo>
                <a:lnTo>
                  <a:pt x="7874" y="838"/>
                </a:lnTo>
                <a:lnTo>
                  <a:pt x="14478" y="3708"/>
                </a:lnTo>
                <a:lnTo>
                  <a:pt x="18542" y="9194"/>
                </a:lnTo>
                <a:lnTo>
                  <a:pt x="19050" y="17843"/>
                </a:lnTo>
                <a:lnTo>
                  <a:pt x="57277" y="17843"/>
                </a:lnTo>
                <a:lnTo>
                  <a:pt x="58674" y="12674"/>
                </a:lnTo>
                <a:lnTo>
                  <a:pt x="58928" y="9194"/>
                </a:lnTo>
                <a:lnTo>
                  <a:pt x="59055" y="5918"/>
                </a:lnTo>
                <a:lnTo>
                  <a:pt x="57658" y="0"/>
                </a:lnTo>
                <a:close/>
              </a:path>
            </a:pathLst>
          </a:custGeom>
          <a:solidFill>
            <a:srgbClr val="00338D"/>
          </a:solidFill>
        </p:spPr>
        <p:txBody>
          <a:bodyPr wrap="square" lIns="0" tIns="0" rIns="0" bIns="0" rtlCol="0"/>
          <a:lstStyle/>
          <a:p>
            <a:endParaRPr/>
          </a:p>
        </p:txBody>
      </p:sp>
      <p:sp>
        <p:nvSpPr>
          <p:cNvPr id="607" name="object 23">
            <a:extLst>
              <a:ext uri="{FF2B5EF4-FFF2-40B4-BE49-F238E27FC236}">
                <a16:creationId xmlns:a16="http://schemas.microsoft.com/office/drawing/2014/main" id="{B0BAFDED-2646-4515-8A52-C828DE1DF116}"/>
              </a:ext>
            </a:extLst>
          </p:cNvPr>
          <p:cNvSpPr/>
          <p:nvPr/>
        </p:nvSpPr>
        <p:spPr>
          <a:xfrm>
            <a:off x="2078735" y="7787640"/>
            <a:ext cx="144780" cy="120014"/>
          </a:xfrm>
          <a:custGeom>
            <a:avLst/>
            <a:gdLst/>
            <a:ahLst/>
            <a:cxnLst/>
            <a:rect l="l" t="t" r="r" b="b"/>
            <a:pathLst>
              <a:path w="144780" h="120015">
                <a:moveTo>
                  <a:pt x="144652" y="0"/>
                </a:moveTo>
                <a:lnTo>
                  <a:pt x="10668" y="0"/>
                </a:lnTo>
                <a:lnTo>
                  <a:pt x="10668" y="109804"/>
                </a:lnTo>
                <a:lnTo>
                  <a:pt x="6350" y="113652"/>
                </a:lnTo>
                <a:lnTo>
                  <a:pt x="2158" y="115569"/>
                </a:lnTo>
                <a:lnTo>
                  <a:pt x="0" y="119418"/>
                </a:lnTo>
                <a:lnTo>
                  <a:pt x="45465" y="119418"/>
                </a:lnTo>
                <a:lnTo>
                  <a:pt x="45719" y="119189"/>
                </a:lnTo>
                <a:lnTo>
                  <a:pt x="61594" y="115569"/>
                </a:lnTo>
                <a:lnTo>
                  <a:pt x="119506" y="115569"/>
                </a:lnTo>
                <a:lnTo>
                  <a:pt x="119380" y="115036"/>
                </a:lnTo>
                <a:lnTo>
                  <a:pt x="114934" y="107886"/>
                </a:lnTo>
                <a:lnTo>
                  <a:pt x="112902" y="105968"/>
                </a:lnTo>
                <a:lnTo>
                  <a:pt x="14858" y="105968"/>
                </a:lnTo>
                <a:lnTo>
                  <a:pt x="14858" y="3848"/>
                </a:lnTo>
                <a:lnTo>
                  <a:pt x="144652" y="3848"/>
                </a:lnTo>
                <a:lnTo>
                  <a:pt x="144652" y="0"/>
                </a:lnTo>
                <a:close/>
              </a:path>
            </a:pathLst>
          </a:custGeom>
          <a:solidFill>
            <a:srgbClr val="00338D"/>
          </a:solidFill>
        </p:spPr>
        <p:txBody>
          <a:bodyPr wrap="square" lIns="0" tIns="0" rIns="0" bIns="0" rtlCol="0"/>
          <a:lstStyle/>
          <a:p>
            <a:endParaRPr/>
          </a:p>
        </p:txBody>
      </p:sp>
      <p:sp>
        <p:nvSpPr>
          <p:cNvPr id="608" name="object 24">
            <a:extLst>
              <a:ext uri="{FF2B5EF4-FFF2-40B4-BE49-F238E27FC236}">
                <a16:creationId xmlns:a16="http://schemas.microsoft.com/office/drawing/2014/main" id="{33C51E70-C17A-486D-B1DA-22A61BC09EFB}"/>
              </a:ext>
            </a:extLst>
          </p:cNvPr>
          <p:cNvSpPr/>
          <p:nvPr/>
        </p:nvSpPr>
        <p:spPr>
          <a:xfrm>
            <a:off x="2093976" y="7879842"/>
            <a:ext cx="98425" cy="13335"/>
          </a:xfrm>
          <a:custGeom>
            <a:avLst/>
            <a:gdLst/>
            <a:ahLst/>
            <a:cxnLst/>
            <a:rect l="l" t="t" r="r" b="b"/>
            <a:pathLst>
              <a:path w="98425" h="13334">
                <a:moveTo>
                  <a:pt x="55244" y="0"/>
                </a:moveTo>
                <a:lnTo>
                  <a:pt x="43053" y="736"/>
                </a:lnTo>
                <a:lnTo>
                  <a:pt x="29337" y="3060"/>
                </a:lnTo>
                <a:lnTo>
                  <a:pt x="14731" y="7150"/>
                </a:lnTo>
                <a:lnTo>
                  <a:pt x="0" y="13182"/>
                </a:lnTo>
                <a:lnTo>
                  <a:pt x="97917" y="13182"/>
                </a:lnTo>
                <a:lnTo>
                  <a:pt x="93218" y="8737"/>
                </a:lnTo>
                <a:lnTo>
                  <a:pt x="83185" y="4000"/>
                </a:lnTo>
                <a:lnTo>
                  <a:pt x="70357" y="1028"/>
                </a:lnTo>
                <a:lnTo>
                  <a:pt x="55244" y="0"/>
                </a:lnTo>
                <a:close/>
              </a:path>
            </a:pathLst>
          </a:custGeom>
          <a:solidFill>
            <a:srgbClr val="00338D"/>
          </a:solidFill>
        </p:spPr>
        <p:txBody>
          <a:bodyPr wrap="square" lIns="0" tIns="0" rIns="0" bIns="0" rtlCol="0"/>
          <a:lstStyle/>
          <a:p>
            <a:endParaRPr/>
          </a:p>
        </p:txBody>
      </p:sp>
      <p:sp>
        <p:nvSpPr>
          <p:cNvPr id="609" name="object 25">
            <a:extLst>
              <a:ext uri="{FF2B5EF4-FFF2-40B4-BE49-F238E27FC236}">
                <a16:creationId xmlns:a16="http://schemas.microsoft.com/office/drawing/2014/main" id="{C05CDE9F-4881-4A8E-AB0F-0EF483455D9E}"/>
              </a:ext>
            </a:extLst>
          </p:cNvPr>
          <p:cNvSpPr/>
          <p:nvPr/>
        </p:nvSpPr>
        <p:spPr>
          <a:xfrm>
            <a:off x="1802129" y="7791450"/>
            <a:ext cx="0" cy="97155"/>
          </a:xfrm>
          <a:custGeom>
            <a:avLst/>
            <a:gdLst/>
            <a:ahLst/>
            <a:cxnLst/>
            <a:rect l="l" t="t" r="r" b="b"/>
            <a:pathLst>
              <a:path h="97154">
                <a:moveTo>
                  <a:pt x="0" y="0"/>
                </a:moveTo>
                <a:lnTo>
                  <a:pt x="0" y="96774"/>
                </a:lnTo>
              </a:path>
            </a:pathLst>
          </a:custGeom>
          <a:ln w="4572">
            <a:solidFill>
              <a:srgbClr val="00338D"/>
            </a:solidFill>
          </a:ln>
        </p:spPr>
        <p:txBody>
          <a:bodyPr wrap="square" lIns="0" tIns="0" rIns="0" bIns="0" rtlCol="0"/>
          <a:lstStyle/>
          <a:p>
            <a:endParaRPr/>
          </a:p>
        </p:txBody>
      </p:sp>
      <p:sp>
        <p:nvSpPr>
          <p:cNvPr id="611" name="object 27">
            <a:extLst>
              <a:ext uri="{FF2B5EF4-FFF2-40B4-BE49-F238E27FC236}">
                <a16:creationId xmlns:a16="http://schemas.microsoft.com/office/drawing/2014/main" id="{6B16DBC1-ED94-405F-8BE2-3A1AEC663C0F}"/>
              </a:ext>
            </a:extLst>
          </p:cNvPr>
          <p:cNvSpPr/>
          <p:nvPr/>
        </p:nvSpPr>
        <p:spPr>
          <a:xfrm>
            <a:off x="1932432" y="7791450"/>
            <a:ext cx="0" cy="96520"/>
          </a:xfrm>
          <a:custGeom>
            <a:avLst/>
            <a:gdLst/>
            <a:ahLst/>
            <a:cxnLst/>
            <a:rect l="l" t="t" r="r" b="b"/>
            <a:pathLst>
              <a:path h="96520">
                <a:moveTo>
                  <a:pt x="0" y="0"/>
                </a:moveTo>
                <a:lnTo>
                  <a:pt x="0" y="96405"/>
                </a:lnTo>
              </a:path>
            </a:pathLst>
          </a:custGeom>
          <a:ln w="4572">
            <a:solidFill>
              <a:srgbClr val="00338D"/>
            </a:solidFill>
          </a:ln>
        </p:spPr>
        <p:txBody>
          <a:bodyPr wrap="square" lIns="0" tIns="0" rIns="0" bIns="0" rtlCol="0"/>
          <a:lstStyle/>
          <a:p>
            <a:endParaRPr/>
          </a:p>
        </p:txBody>
      </p:sp>
      <p:sp>
        <p:nvSpPr>
          <p:cNvPr id="612" name="object 43">
            <a:extLst>
              <a:ext uri="{FF2B5EF4-FFF2-40B4-BE49-F238E27FC236}">
                <a16:creationId xmlns:a16="http://schemas.microsoft.com/office/drawing/2014/main" id="{C390D3E1-535E-4EBE-98E4-39157E4BEAEA}"/>
              </a:ext>
            </a:extLst>
          </p:cNvPr>
          <p:cNvSpPr txBox="1">
            <a:spLocks noGrp="1"/>
          </p:cNvSpPr>
          <p:nvPr>
            <p:ph type="ftr" sz="quarter" idx="5"/>
          </p:nvPr>
        </p:nvSpPr>
        <p:spPr>
          <a:xfrm>
            <a:off x="2878582" y="7772693"/>
            <a:ext cx="9044940" cy="253916"/>
          </a:xfrm>
          <a:prstGeom prst="rect">
            <a:avLst/>
          </a:prstGeom>
        </p:spPr>
        <p:txBody>
          <a:bodyPr vert="horz" wrap="square" lIns="0" tIns="7620" rIns="0" bIns="0" rtlCol="0">
            <a:spAutoFit/>
          </a:bodyPr>
          <a:lstStyle/>
          <a:p>
            <a:pPr marL="12700" marR="5080">
              <a:lnSpc>
                <a:spcPct val="100000"/>
              </a:lnSpc>
              <a:spcBef>
                <a:spcPts val="60"/>
              </a:spcBef>
            </a:pPr>
            <a:r>
              <a:rPr spc="-5" dirty="0"/>
              <a:t>© </a:t>
            </a:r>
            <a:r>
              <a:rPr spc="-10" dirty="0"/>
              <a:t>202</a:t>
            </a:r>
            <a:r>
              <a:rPr lang="en-US" spc="-10" dirty="0"/>
              <a:t>1</a:t>
            </a:r>
            <a:r>
              <a:rPr spc="-10" dirty="0"/>
              <a:t> </a:t>
            </a:r>
            <a:r>
              <a:rPr spc="-5" dirty="0"/>
              <a:t>KPMG Lower </a:t>
            </a:r>
            <a:r>
              <a:rPr spc="-10" dirty="0"/>
              <a:t>Gulf </a:t>
            </a:r>
            <a:r>
              <a:rPr spc="-5" dirty="0"/>
              <a:t>Limited and KPMG </a:t>
            </a:r>
            <a:r>
              <a:rPr spc="-10" dirty="0"/>
              <a:t>LLP, operating </a:t>
            </a:r>
            <a:r>
              <a:rPr spc="-5" dirty="0"/>
              <a:t>in </a:t>
            </a:r>
            <a:r>
              <a:rPr spc="-10" dirty="0"/>
              <a:t>the </a:t>
            </a:r>
            <a:r>
              <a:rPr spc="-5" dirty="0"/>
              <a:t>UAE and member firms </a:t>
            </a:r>
            <a:r>
              <a:rPr spc="-10" dirty="0"/>
              <a:t>of the </a:t>
            </a:r>
            <a:r>
              <a:rPr spc="-5" dirty="0"/>
              <a:t>KPMG </a:t>
            </a:r>
            <a:r>
              <a:rPr spc="-10" dirty="0"/>
              <a:t>network of independent </a:t>
            </a:r>
            <a:r>
              <a:rPr spc="-5" dirty="0"/>
              <a:t>member </a:t>
            </a:r>
            <a:r>
              <a:rPr spc="-10" dirty="0"/>
              <a:t>firms </a:t>
            </a:r>
            <a:r>
              <a:rPr spc="-5" dirty="0"/>
              <a:t>affiliated with KPMG </a:t>
            </a:r>
            <a:r>
              <a:rPr spc="-10" dirty="0"/>
              <a:t>International Cooperative </a:t>
            </a:r>
            <a:r>
              <a:rPr spc="-5" dirty="0"/>
              <a:t>(“KPMG  </a:t>
            </a:r>
            <a:r>
              <a:rPr spc="-10" dirty="0"/>
              <a:t>Internat</a:t>
            </a:r>
            <a:r>
              <a:rPr lang="en-US" spc="-10" dirty="0"/>
              <a:t>i</a:t>
            </a:r>
            <a:r>
              <a:rPr spc="-10" dirty="0"/>
              <a:t>onal”), </a:t>
            </a:r>
            <a:r>
              <a:rPr spc="-5" dirty="0"/>
              <a:t>a Swiss </a:t>
            </a:r>
            <a:r>
              <a:rPr spc="-10" dirty="0"/>
              <a:t>entity. </a:t>
            </a:r>
            <a:r>
              <a:rPr spc="-5" dirty="0"/>
              <a:t>All </a:t>
            </a:r>
            <a:r>
              <a:rPr spc="-10" dirty="0"/>
              <a:t>rights</a:t>
            </a:r>
            <a:r>
              <a:rPr spc="35" dirty="0"/>
              <a:t> </a:t>
            </a:r>
            <a:r>
              <a:rPr spc="-10" dirty="0"/>
              <a:t>reserved.</a:t>
            </a:r>
          </a:p>
        </p:txBody>
      </p:sp>
      <p:sp>
        <p:nvSpPr>
          <p:cNvPr id="613" name="object 44">
            <a:extLst>
              <a:ext uri="{FF2B5EF4-FFF2-40B4-BE49-F238E27FC236}">
                <a16:creationId xmlns:a16="http://schemas.microsoft.com/office/drawing/2014/main" id="{789D559D-DFEC-449F-9D1B-1FAE2ECCB90E}"/>
              </a:ext>
            </a:extLst>
          </p:cNvPr>
          <p:cNvSpPr txBox="1">
            <a:spLocks noGrp="1"/>
          </p:cNvSpPr>
          <p:nvPr>
            <p:ph type="sldNum" sz="quarter" idx="7"/>
          </p:nvPr>
        </p:nvSpPr>
        <p:spPr>
          <a:xfrm>
            <a:off x="13216382" y="7774316"/>
            <a:ext cx="121919" cy="179070"/>
          </a:xfrm>
          <a:prstGeom prst="rect">
            <a:avLst/>
          </a:prstGeom>
        </p:spPr>
        <p:txBody>
          <a:bodyPr vert="horz" wrap="square" lIns="0" tIns="6985" rIns="0" bIns="0" rtlCol="0">
            <a:spAutoFit/>
          </a:bodyPr>
          <a:lstStyle/>
          <a:p>
            <a:pPr marL="25400">
              <a:lnSpc>
                <a:spcPct val="100000"/>
              </a:lnSpc>
              <a:spcBef>
                <a:spcPts val="55"/>
              </a:spcBef>
            </a:pPr>
            <a:fld id="{81D60167-4931-47E6-BA6A-407CBD079E47}" type="slidenum">
              <a:rPr dirty="0"/>
              <a:t>2</a:t>
            </a:fld>
            <a:endParaRPr dirty="0"/>
          </a:p>
        </p:txBody>
      </p:sp>
      <p:sp>
        <p:nvSpPr>
          <p:cNvPr id="614" name="object 30">
            <a:extLst>
              <a:ext uri="{FF2B5EF4-FFF2-40B4-BE49-F238E27FC236}">
                <a16:creationId xmlns:a16="http://schemas.microsoft.com/office/drawing/2014/main" id="{5E2C5680-AB3A-4127-9F8B-3DEAEA5173F0}"/>
              </a:ext>
            </a:extLst>
          </p:cNvPr>
          <p:cNvSpPr txBox="1">
            <a:spLocks noGrp="1"/>
          </p:cNvSpPr>
          <p:nvPr>
            <p:ph type="title"/>
          </p:nvPr>
        </p:nvSpPr>
        <p:spPr>
          <a:xfrm>
            <a:off x="292354" y="440945"/>
            <a:ext cx="14037310" cy="1037463"/>
          </a:xfrm>
          <a:prstGeom prst="rect">
            <a:avLst/>
          </a:prstGeom>
        </p:spPr>
        <p:txBody>
          <a:bodyPr vert="horz" wrap="square" lIns="0" tIns="204470" rIns="0" bIns="0" rtlCol="0">
            <a:spAutoFit/>
          </a:bodyPr>
          <a:lstStyle/>
          <a:p>
            <a:pPr marL="12700">
              <a:lnSpc>
                <a:spcPct val="100000"/>
              </a:lnSpc>
              <a:spcBef>
                <a:spcPts val="1610"/>
              </a:spcBef>
            </a:pPr>
            <a:r>
              <a:rPr lang="en-US" spc="-10" dirty="0"/>
              <a:t>Meeting Objective</a:t>
            </a:r>
            <a:endParaRPr spc="-5" dirty="0"/>
          </a:p>
        </p:txBody>
      </p:sp>
      <p:sp>
        <p:nvSpPr>
          <p:cNvPr id="7" name="TextBox 6">
            <a:extLst>
              <a:ext uri="{FF2B5EF4-FFF2-40B4-BE49-F238E27FC236}">
                <a16:creationId xmlns:a16="http://schemas.microsoft.com/office/drawing/2014/main" id="{B2E2BFCE-1AD4-419B-999F-B6881987327C}"/>
              </a:ext>
            </a:extLst>
          </p:cNvPr>
          <p:cNvSpPr txBox="1"/>
          <p:nvPr/>
        </p:nvSpPr>
        <p:spPr>
          <a:xfrm>
            <a:off x="292354" y="1752600"/>
            <a:ext cx="14037310" cy="276999"/>
          </a:xfrm>
          <a:prstGeom prst="rect">
            <a:avLst/>
          </a:prstGeom>
          <a:noFill/>
        </p:spPr>
        <p:txBody>
          <a:bodyPr wrap="square" rtlCol="0">
            <a:spAutoFit/>
          </a:bodyPr>
          <a:lstStyle/>
          <a:p>
            <a:r>
              <a:rPr lang="en-US" sz="1200" dirty="0">
                <a:latin typeface="Univers 45 Light" pitchFamily="2" charset="0"/>
              </a:rPr>
              <a:t>Below are the key risks identified on review of the risk register for Khalifa University:</a:t>
            </a:r>
          </a:p>
        </p:txBody>
      </p:sp>
      <p:sp>
        <p:nvSpPr>
          <p:cNvPr id="251" name="object 13">
            <a:extLst>
              <a:ext uri="{FF2B5EF4-FFF2-40B4-BE49-F238E27FC236}">
                <a16:creationId xmlns:a16="http://schemas.microsoft.com/office/drawing/2014/main" id="{EBBF1BDE-DE99-4549-A116-AC9FA8417254}"/>
              </a:ext>
            </a:extLst>
          </p:cNvPr>
          <p:cNvSpPr/>
          <p:nvPr/>
        </p:nvSpPr>
        <p:spPr>
          <a:xfrm>
            <a:off x="1731327" y="7787640"/>
            <a:ext cx="202565" cy="167640"/>
          </a:xfrm>
          <a:custGeom>
            <a:avLst/>
            <a:gdLst/>
            <a:ahLst/>
            <a:cxnLst/>
            <a:rect l="l" t="t" r="r" b="b"/>
            <a:pathLst>
              <a:path w="202564" h="167640">
                <a:moveTo>
                  <a:pt x="202183" y="0"/>
                </a:moveTo>
                <a:lnTo>
                  <a:pt x="68071" y="0"/>
                </a:lnTo>
                <a:lnTo>
                  <a:pt x="68071" y="99987"/>
                </a:lnTo>
                <a:lnTo>
                  <a:pt x="21208" y="99987"/>
                </a:lnTo>
                <a:lnTo>
                  <a:pt x="0" y="167284"/>
                </a:lnTo>
                <a:lnTo>
                  <a:pt x="31876" y="167284"/>
                </a:lnTo>
                <a:lnTo>
                  <a:pt x="44704" y="124917"/>
                </a:lnTo>
                <a:lnTo>
                  <a:pt x="72262" y="124917"/>
                </a:lnTo>
                <a:lnTo>
                  <a:pt x="72262" y="3835"/>
                </a:lnTo>
                <a:lnTo>
                  <a:pt x="202183" y="3835"/>
                </a:lnTo>
                <a:lnTo>
                  <a:pt x="202183" y="0"/>
                </a:lnTo>
                <a:close/>
              </a:path>
            </a:pathLst>
          </a:custGeom>
          <a:solidFill>
            <a:srgbClr val="00338D"/>
          </a:solidFill>
        </p:spPr>
        <p:txBody>
          <a:bodyPr wrap="square" lIns="0" tIns="0" rIns="0" bIns="0" rtlCol="0"/>
          <a:lstStyle/>
          <a:p>
            <a:endParaRPr/>
          </a:p>
        </p:txBody>
      </p:sp>
      <p:sp>
        <p:nvSpPr>
          <p:cNvPr id="4" name="Rectangle: Rounded Corners 3">
            <a:extLst>
              <a:ext uri="{FF2B5EF4-FFF2-40B4-BE49-F238E27FC236}">
                <a16:creationId xmlns:a16="http://schemas.microsoft.com/office/drawing/2014/main" id="{34C9132D-0C59-4CAB-A1E2-92E5732A48AA}"/>
              </a:ext>
            </a:extLst>
          </p:cNvPr>
          <p:cNvSpPr/>
          <p:nvPr/>
        </p:nvSpPr>
        <p:spPr>
          <a:xfrm>
            <a:off x="10820400" y="1295400"/>
            <a:ext cx="3509263" cy="734199"/>
          </a:xfrm>
          <a:prstGeom prst="roundRect">
            <a:avLst/>
          </a:prstGeom>
          <a:solidFill>
            <a:schemeClr val="bg1"/>
          </a:solidFill>
          <a:ln w="3175">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0FC48DDD-BE25-46E7-864B-100C9B053717}"/>
              </a:ext>
            </a:extLst>
          </p:cNvPr>
          <p:cNvSpPr/>
          <p:nvPr/>
        </p:nvSpPr>
        <p:spPr>
          <a:xfrm>
            <a:off x="292353" y="2207977"/>
            <a:ext cx="6760905" cy="2668824"/>
          </a:xfrm>
          <a:prstGeom prst="roundRect">
            <a:avLst>
              <a:gd name="adj" fmla="val 9608"/>
            </a:avLst>
          </a:prstGeom>
          <a:solidFill>
            <a:schemeClr val="bg1">
              <a:alpha val="40000"/>
            </a:schemeClr>
          </a:solidFill>
          <a:ln w="3175">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457200" tIns="54000" rIns="54000" bIns="54000" rtlCol="0" anchor="t"/>
          <a:lstStyle/>
          <a:p>
            <a:pPr algn="ctr">
              <a:spcAft>
                <a:spcPts val="1200"/>
              </a:spcAft>
            </a:pPr>
            <a:r>
              <a:rPr lang="en-US" sz="1200" b="1" dirty="0">
                <a:solidFill>
                  <a:srgbClr val="00338D"/>
                </a:solidFill>
                <a:latin typeface="Univers 45 Light" pitchFamily="2" charset="0"/>
              </a:rPr>
              <a:t>Academics, Provost and Student Services</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Admissions of in-eligible students with respect to student criteria and highlight any exceptions;</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Inability to determine and schedule class courses and exam schedules resulting in conflict (for faculty and students)</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monitoring of student requests / tickets / surveys leading to student dissatisfaction</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Failure to identify low student attendance impacting student performance</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Unauthorized changes to student grades and/or student records (activity log and/or student tickets)</a:t>
            </a:r>
          </a:p>
        </p:txBody>
      </p:sp>
      <p:sp>
        <p:nvSpPr>
          <p:cNvPr id="96" name="Rectangle: Rounded Corners 95">
            <a:extLst>
              <a:ext uri="{FF2B5EF4-FFF2-40B4-BE49-F238E27FC236}">
                <a16:creationId xmlns:a16="http://schemas.microsoft.com/office/drawing/2014/main" id="{07DDE841-15B6-443D-94CE-E6948188F61A}"/>
              </a:ext>
            </a:extLst>
          </p:cNvPr>
          <p:cNvSpPr/>
          <p:nvPr/>
        </p:nvSpPr>
        <p:spPr>
          <a:xfrm>
            <a:off x="7568757" y="2207977"/>
            <a:ext cx="6760905" cy="2668824"/>
          </a:xfrm>
          <a:prstGeom prst="roundRect">
            <a:avLst>
              <a:gd name="adj" fmla="val 9608"/>
            </a:avLst>
          </a:prstGeom>
          <a:solidFill>
            <a:schemeClr val="bg1">
              <a:alpha val="40000"/>
            </a:schemeClr>
          </a:solidFill>
          <a:ln w="3175">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457200" tIns="54000" rIns="54000" bIns="54000" rtlCol="0" anchor="t"/>
          <a:lstStyle/>
          <a:p>
            <a:pPr algn="ctr">
              <a:spcAft>
                <a:spcPts val="1200"/>
              </a:spcAft>
            </a:pPr>
            <a:r>
              <a:rPr lang="en-US" sz="1200" b="1" dirty="0">
                <a:solidFill>
                  <a:srgbClr val="00338D"/>
                </a:solidFill>
                <a:latin typeface="Univers 45 Light" pitchFamily="2" charset="0"/>
              </a:rPr>
              <a:t>Finance and Business Development</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Incorrect employee information leading to duplicate employees, incorrect salary, leaves, allowances etc.</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review of payroll leading to duplicate payroll entries, excess overtime payment etc.</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review of invoices leading to duplicate invoices, unauthorized transactions (DOA approval), reconciliation with vendor master etc.</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monitoring of budget v/s actual utilization (provided it is captured in the system)</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Mismatch between General Ledger and Sub-Ledger (reconciliation of GL and Sub-Ledger)</a:t>
            </a:r>
          </a:p>
        </p:txBody>
      </p:sp>
      <p:sp>
        <p:nvSpPr>
          <p:cNvPr id="97" name="Rectangle: Rounded Corners 96">
            <a:extLst>
              <a:ext uri="{FF2B5EF4-FFF2-40B4-BE49-F238E27FC236}">
                <a16:creationId xmlns:a16="http://schemas.microsoft.com/office/drawing/2014/main" id="{92D070E8-A74A-4460-8563-932165BB2539}"/>
              </a:ext>
            </a:extLst>
          </p:cNvPr>
          <p:cNvSpPr/>
          <p:nvPr/>
        </p:nvSpPr>
        <p:spPr>
          <a:xfrm>
            <a:off x="7568757" y="5089815"/>
            <a:ext cx="6760905" cy="2336226"/>
          </a:xfrm>
          <a:prstGeom prst="roundRect">
            <a:avLst>
              <a:gd name="adj" fmla="val 9608"/>
            </a:avLst>
          </a:prstGeom>
          <a:solidFill>
            <a:schemeClr val="bg1">
              <a:alpha val="40000"/>
            </a:schemeClr>
          </a:solidFill>
          <a:ln w="3175">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457200" tIns="54000" rIns="54000" bIns="54000" rtlCol="0" anchor="t"/>
          <a:lstStyle/>
          <a:p>
            <a:pPr algn="ctr">
              <a:spcAft>
                <a:spcPts val="1200"/>
              </a:spcAft>
            </a:pPr>
            <a:r>
              <a:rPr lang="en-US" sz="1200" b="1" dirty="0">
                <a:solidFill>
                  <a:srgbClr val="00338D"/>
                </a:solidFill>
                <a:latin typeface="Univers 45 Light" pitchFamily="2" charset="0"/>
              </a:rPr>
              <a:t>Procurement and Contracts</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review of long standing open purchase orders (fully matched and/or partially matches)</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review of approval of purchase orders and/or purchase requisitions leading to unauthorized transactions (compliance to DOA)</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Splitting of purchase orders below the threshold leading to non-compliance to DOA)</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Issuance of payments to invalid vendors, one-time vendors </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Failure to identify creation of purchase orders prior to purchase requests</a:t>
            </a:r>
          </a:p>
        </p:txBody>
      </p:sp>
      <p:sp>
        <p:nvSpPr>
          <p:cNvPr id="102" name="Rectangle: Rounded Corners 101">
            <a:extLst>
              <a:ext uri="{FF2B5EF4-FFF2-40B4-BE49-F238E27FC236}">
                <a16:creationId xmlns:a16="http://schemas.microsoft.com/office/drawing/2014/main" id="{6631001E-4FED-4F76-94A3-99BC2374F6EA}"/>
              </a:ext>
            </a:extLst>
          </p:cNvPr>
          <p:cNvSpPr/>
          <p:nvPr/>
        </p:nvSpPr>
        <p:spPr>
          <a:xfrm>
            <a:off x="292353" y="5095104"/>
            <a:ext cx="6760905" cy="2336226"/>
          </a:xfrm>
          <a:prstGeom prst="roundRect">
            <a:avLst>
              <a:gd name="adj" fmla="val 9608"/>
            </a:avLst>
          </a:prstGeom>
          <a:solidFill>
            <a:schemeClr val="bg1">
              <a:alpha val="40000"/>
            </a:schemeClr>
          </a:solidFill>
          <a:ln w="3175">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457200" tIns="54000" rIns="54000" bIns="54000" rtlCol="0" anchor="t"/>
          <a:lstStyle/>
          <a:p>
            <a:pPr algn="ctr">
              <a:spcAft>
                <a:spcPts val="1200"/>
              </a:spcAft>
            </a:pPr>
            <a:r>
              <a:rPr lang="en-US" sz="1200" b="1" dirty="0">
                <a:solidFill>
                  <a:srgbClr val="00338D"/>
                </a:solidFill>
                <a:latin typeface="Univers 45 Light" pitchFamily="2" charset="0"/>
              </a:rPr>
              <a:t>Human Resources</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review of employee absences (leave management) including shift management review (provided captured in the system)</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Inadequate mechanism to detect poor performance, formulate remedial action plans and achieve Emiratization targets through specialized career development program (provided data is captured in the system)</a:t>
            </a:r>
          </a:p>
          <a:p>
            <a:pPr marL="171450" indent="-171450">
              <a:spcAft>
                <a:spcPts val="600"/>
              </a:spcAft>
              <a:buFont typeface="Wingdings" panose="05000000000000000000" pitchFamily="2" charset="2"/>
              <a:buChar char="ü"/>
            </a:pPr>
            <a:r>
              <a:rPr lang="en-US" sz="1200" dirty="0">
                <a:solidFill>
                  <a:schemeClr val="tx1"/>
                </a:solidFill>
                <a:latin typeface="Univers 45 Light" pitchFamily="2" charset="0"/>
              </a:rPr>
              <a:t>Employees dissatisfaction and loss of staff due to delays in renewal of employees' contracts (verify information)</a:t>
            </a:r>
          </a:p>
        </p:txBody>
      </p:sp>
      <p:sp>
        <p:nvSpPr>
          <p:cNvPr id="9" name="Oval 8">
            <a:extLst>
              <a:ext uri="{FF2B5EF4-FFF2-40B4-BE49-F238E27FC236}">
                <a16:creationId xmlns:a16="http://schemas.microsoft.com/office/drawing/2014/main" id="{FCDA305E-FC5A-42B8-AC83-EE91914FA13A}"/>
              </a:ext>
            </a:extLst>
          </p:cNvPr>
          <p:cNvSpPr/>
          <p:nvPr/>
        </p:nvSpPr>
        <p:spPr>
          <a:xfrm>
            <a:off x="11121342" y="1592573"/>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CEB16985-F757-49E7-9F0F-E2309E37D3BB}"/>
              </a:ext>
            </a:extLst>
          </p:cNvPr>
          <p:cNvSpPr/>
          <p:nvPr/>
        </p:nvSpPr>
        <p:spPr>
          <a:xfrm>
            <a:off x="12804952" y="1592573"/>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A16A7B-24DC-4AA3-B5E9-B2E436E2B242}"/>
              </a:ext>
            </a:extLst>
          </p:cNvPr>
          <p:cNvSpPr txBox="1"/>
          <p:nvPr/>
        </p:nvSpPr>
        <p:spPr>
          <a:xfrm>
            <a:off x="11337024" y="1460589"/>
            <a:ext cx="1485911" cy="461665"/>
          </a:xfrm>
          <a:prstGeom prst="rect">
            <a:avLst/>
          </a:prstGeom>
          <a:noFill/>
        </p:spPr>
        <p:txBody>
          <a:bodyPr wrap="square" rtlCol="0">
            <a:spAutoFit/>
          </a:bodyPr>
          <a:lstStyle/>
          <a:p>
            <a:r>
              <a:rPr lang="en-US" sz="1200" dirty="0">
                <a:latin typeface="Univers 45 Light" pitchFamily="2" charset="0"/>
              </a:rPr>
              <a:t>Active Management</a:t>
            </a:r>
          </a:p>
        </p:txBody>
      </p:sp>
      <p:sp>
        <p:nvSpPr>
          <p:cNvPr id="108" name="TextBox 107">
            <a:extLst>
              <a:ext uri="{FF2B5EF4-FFF2-40B4-BE49-F238E27FC236}">
                <a16:creationId xmlns:a16="http://schemas.microsoft.com/office/drawing/2014/main" id="{441AEB9F-3981-4FE9-9AC5-B6C8171DFED9}"/>
              </a:ext>
            </a:extLst>
          </p:cNvPr>
          <p:cNvSpPr txBox="1"/>
          <p:nvPr/>
        </p:nvSpPr>
        <p:spPr>
          <a:xfrm>
            <a:off x="13047733" y="1460589"/>
            <a:ext cx="1485911" cy="461665"/>
          </a:xfrm>
          <a:prstGeom prst="rect">
            <a:avLst/>
          </a:prstGeom>
          <a:noFill/>
        </p:spPr>
        <p:txBody>
          <a:bodyPr wrap="square" rtlCol="0">
            <a:spAutoFit/>
          </a:bodyPr>
          <a:lstStyle/>
          <a:p>
            <a:r>
              <a:rPr lang="en-US" sz="1200" dirty="0">
                <a:latin typeface="Univers 45 Light" pitchFamily="2" charset="0"/>
              </a:rPr>
              <a:t>Continuous Review</a:t>
            </a:r>
          </a:p>
        </p:txBody>
      </p:sp>
      <p:sp>
        <p:nvSpPr>
          <p:cNvPr id="109" name="Oval 108">
            <a:extLst>
              <a:ext uri="{FF2B5EF4-FFF2-40B4-BE49-F238E27FC236}">
                <a16:creationId xmlns:a16="http://schemas.microsoft.com/office/drawing/2014/main" id="{084364F9-6B9E-4155-BCC4-6B90E2F6971A}"/>
              </a:ext>
            </a:extLst>
          </p:cNvPr>
          <p:cNvSpPr/>
          <p:nvPr/>
        </p:nvSpPr>
        <p:spPr>
          <a:xfrm>
            <a:off x="457200" y="2738060"/>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5DD8ACF0-2840-403F-B2AE-234431B6E23A}"/>
              </a:ext>
            </a:extLst>
          </p:cNvPr>
          <p:cNvSpPr/>
          <p:nvPr/>
        </p:nvSpPr>
        <p:spPr>
          <a:xfrm>
            <a:off x="457200" y="3157525"/>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08FB16A-4E9E-4E56-9F19-4041F35F3E11}"/>
              </a:ext>
            </a:extLst>
          </p:cNvPr>
          <p:cNvSpPr/>
          <p:nvPr/>
        </p:nvSpPr>
        <p:spPr>
          <a:xfrm>
            <a:off x="457200" y="3573526"/>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D5A7BAD6-820D-407E-8B6F-E70AB04E022C}"/>
              </a:ext>
            </a:extLst>
          </p:cNvPr>
          <p:cNvSpPr/>
          <p:nvPr/>
        </p:nvSpPr>
        <p:spPr>
          <a:xfrm>
            <a:off x="7772400" y="2738060"/>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7D3736FB-E641-4543-928A-1F6045FF393F}"/>
              </a:ext>
            </a:extLst>
          </p:cNvPr>
          <p:cNvSpPr/>
          <p:nvPr/>
        </p:nvSpPr>
        <p:spPr>
          <a:xfrm>
            <a:off x="7772400" y="3157525"/>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62E90C3-2363-462E-8B59-FE92A2826FFD}"/>
              </a:ext>
            </a:extLst>
          </p:cNvPr>
          <p:cNvSpPr/>
          <p:nvPr/>
        </p:nvSpPr>
        <p:spPr>
          <a:xfrm>
            <a:off x="7772400" y="3572850"/>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DFDDD81A-CF3D-44FB-93F2-1846E3A555F7}"/>
              </a:ext>
            </a:extLst>
          </p:cNvPr>
          <p:cNvSpPr/>
          <p:nvPr/>
        </p:nvSpPr>
        <p:spPr>
          <a:xfrm>
            <a:off x="457200" y="5606370"/>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69D94CF9-F2F4-4F3B-A1ED-0A33B38C482C}"/>
              </a:ext>
            </a:extLst>
          </p:cNvPr>
          <p:cNvSpPr/>
          <p:nvPr/>
        </p:nvSpPr>
        <p:spPr>
          <a:xfrm>
            <a:off x="7772400" y="4027127"/>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EFDCA196-241B-40FF-93AF-79AC2C30FC6F}"/>
              </a:ext>
            </a:extLst>
          </p:cNvPr>
          <p:cNvSpPr/>
          <p:nvPr/>
        </p:nvSpPr>
        <p:spPr>
          <a:xfrm>
            <a:off x="457200" y="4027127"/>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9919C151-9193-4466-9455-B1C5A3BCF8FF}"/>
              </a:ext>
            </a:extLst>
          </p:cNvPr>
          <p:cNvSpPr/>
          <p:nvPr/>
        </p:nvSpPr>
        <p:spPr>
          <a:xfrm>
            <a:off x="457200" y="6067469"/>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55832546-A665-43F5-9E70-D0A1B28A72E0}"/>
              </a:ext>
            </a:extLst>
          </p:cNvPr>
          <p:cNvSpPr/>
          <p:nvPr/>
        </p:nvSpPr>
        <p:spPr>
          <a:xfrm>
            <a:off x="457200" y="6650550"/>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04D4AC3-DEBE-41A9-BC8E-78FC562A0177}"/>
              </a:ext>
            </a:extLst>
          </p:cNvPr>
          <p:cNvSpPr/>
          <p:nvPr/>
        </p:nvSpPr>
        <p:spPr>
          <a:xfrm>
            <a:off x="7772400" y="5604956"/>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80CB53F9-5CDB-4B82-82B2-7C9DD7213016}"/>
              </a:ext>
            </a:extLst>
          </p:cNvPr>
          <p:cNvSpPr/>
          <p:nvPr/>
        </p:nvSpPr>
        <p:spPr>
          <a:xfrm>
            <a:off x="7772400" y="6028200"/>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B01F8DD0-8AA6-47D9-AA77-9E78C9A815E8}"/>
              </a:ext>
            </a:extLst>
          </p:cNvPr>
          <p:cNvSpPr/>
          <p:nvPr/>
        </p:nvSpPr>
        <p:spPr>
          <a:xfrm>
            <a:off x="7772400" y="6400800"/>
            <a:ext cx="197698" cy="19769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630348FD-7E32-46F7-A23E-2FF3D45D5A0D}"/>
              </a:ext>
            </a:extLst>
          </p:cNvPr>
          <p:cNvSpPr/>
          <p:nvPr/>
        </p:nvSpPr>
        <p:spPr>
          <a:xfrm>
            <a:off x="7772400" y="6666440"/>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8DC3038-EA54-4B18-9FBF-9E14F105473B}"/>
              </a:ext>
            </a:extLst>
          </p:cNvPr>
          <p:cNvSpPr/>
          <p:nvPr/>
        </p:nvSpPr>
        <p:spPr>
          <a:xfrm>
            <a:off x="7772400" y="6947391"/>
            <a:ext cx="197698" cy="19769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448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2A5704E-157A-459A-AA1E-D67AB518AEEA}"/>
              </a:ext>
            </a:extLst>
          </p:cNvPr>
          <p:cNvSpPr/>
          <p:nvPr/>
        </p:nvSpPr>
        <p:spPr>
          <a:xfrm flipH="1" flipV="1">
            <a:off x="-1" y="0"/>
            <a:ext cx="14630400" cy="8229600"/>
          </a:xfrm>
          <a:prstGeom prst="rect">
            <a:avLst/>
          </a:prstGeom>
          <a:gradFill>
            <a:gsLst>
              <a:gs pos="0">
                <a:srgbClr val="005EB8"/>
              </a:gs>
              <a:gs pos="0">
                <a:srgbClr val="005EB8"/>
              </a:gs>
              <a:gs pos="100000">
                <a:srgbClr val="470A6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54136" tIns="54136" rIns="54136" bIns="54136" rtlCol="0" anchor="ctr"/>
          <a:lstStyle/>
          <a:p>
            <a:pPr algn="ctr"/>
            <a:endParaRPr lang="en-GB" sz="1806" dirty="0"/>
          </a:p>
        </p:txBody>
      </p:sp>
      <p:sp>
        <p:nvSpPr>
          <p:cNvPr id="33" name="Title 3">
            <a:extLst>
              <a:ext uri="{FF2B5EF4-FFF2-40B4-BE49-F238E27FC236}">
                <a16:creationId xmlns:a16="http://schemas.microsoft.com/office/drawing/2014/main" id="{88942086-3EAC-4B24-BE5D-12CA74FE7F7E}"/>
              </a:ext>
            </a:extLst>
          </p:cNvPr>
          <p:cNvSpPr txBox="1">
            <a:spLocks/>
          </p:cNvSpPr>
          <p:nvPr/>
        </p:nvSpPr>
        <p:spPr>
          <a:xfrm>
            <a:off x="249032" y="762000"/>
            <a:ext cx="13567246" cy="690510"/>
          </a:xfrm>
          <a:prstGeom prst="rect">
            <a:avLst/>
          </a:prstGeom>
        </p:spPr>
        <p:txBody>
          <a:bodyPr vert="horz" lIns="0" tIns="0" rIns="0" bIns="0" rtlCol="0" anchor="t" anchorCtr="0">
            <a:noAutofit/>
          </a:bodyPr>
          <a:lstStyle>
            <a:lvl1pPr algn="l" defTabSz="914400" rtl="0" eaLnBrk="1" latinLnBrk="0" hangingPunct="1">
              <a:lnSpc>
                <a:spcPct val="70000"/>
              </a:lnSpc>
              <a:spcBef>
                <a:spcPct val="0"/>
              </a:spcBef>
              <a:buNone/>
              <a:defRPr sz="5400" kern="1200">
                <a:solidFill>
                  <a:schemeClr val="tx2"/>
                </a:solidFill>
                <a:latin typeface="+mj-lt"/>
                <a:ea typeface="+mj-ea"/>
                <a:cs typeface="+mj-cs"/>
              </a:defRPr>
            </a:lvl1pPr>
          </a:lstStyle>
          <a:p>
            <a:pPr marL="0" marR="0" lvl="0" indent="0" algn="l" defTabSz="914400" rtl="0" eaLnBrk="1" fontAlgn="auto" latinLnBrk="0" hangingPunct="1">
              <a:lnSpc>
                <a:spcPct val="70000"/>
              </a:lnSpc>
              <a:spcBef>
                <a:spcPct val="0"/>
              </a:spcBef>
              <a:spcAft>
                <a:spcPts val="0"/>
              </a:spcAft>
              <a:buClrTx/>
              <a:buSzTx/>
              <a:buFontTx/>
              <a:buNone/>
              <a:tabLst/>
              <a:defRPr/>
            </a:pPr>
            <a:r>
              <a:rPr kumimoji="0" lang="en-US" sz="10800" b="0" i="0" u="none" strike="noStrike" kern="1200" cap="none" spc="0" normalizeH="0" baseline="0" noProof="0" dirty="0">
                <a:ln>
                  <a:noFill/>
                </a:ln>
                <a:solidFill>
                  <a:sysClr val="window" lastClr="FFFFFF"/>
                </a:solidFill>
                <a:effectLst/>
                <a:uLnTx/>
                <a:uFillTx/>
                <a:latin typeface="KPMG Extralight"/>
                <a:ea typeface="+mj-ea"/>
                <a:cs typeface="+mj-cs"/>
              </a:rPr>
              <a:t>Thank you.</a:t>
            </a:r>
          </a:p>
        </p:txBody>
      </p:sp>
      <p:sp>
        <p:nvSpPr>
          <p:cNvPr id="38" name="Text Box 3">
            <a:extLst>
              <a:ext uri="{FF2B5EF4-FFF2-40B4-BE49-F238E27FC236}">
                <a16:creationId xmlns:a16="http://schemas.microsoft.com/office/drawing/2014/main" id="{9BE6644C-3CA6-4555-9BD3-E02FB3AB501F}"/>
              </a:ext>
            </a:extLst>
          </p:cNvPr>
          <p:cNvSpPr txBox="1">
            <a:spLocks noChangeArrowheads="1"/>
          </p:cNvSpPr>
          <p:nvPr>
            <p:custDataLst>
              <p:tags r:id="rId1"/>
            </p:custDataLst>
          </p:nvPr>
        </p:nvSpPr>
        <p:spPr bwMode="auto">
          <a:xfrm>
            <a:off x="238593" y="5868351"/>
            <a:ext cx="14163207" cy="2357501"/>
          </a:xfrm>
          <a:prstGeom prst="rect">
            <a:avLst/>
          </a:prstGeom>
          <a:noFill/>
          <a:ln w="9525">
            <a:noFill/>
            <a:miter lim="800000"/>
            <a:headEnd/>
            <a:tailEnd/>
          </a:ln>
        </p:spPr>
        <p:txBody>
          <a:bodyPr lIns="0" tIns="0" rIns="0" bIns="0"/>
          <a:lstStyle/>
          <a:p>
            <a:pPr algn="just" defTabSz="1367087"/>
            <a:r>
              <a:rPr lang="en-US" sz="1000" dirty="0">
                <a:solidFill>
                  <a:prstClr val="white"/>
                </a:solidFill>
                <a:latin typeface="Univers 45 Light" pitchFamily="2" charset="0"/>
                <a:cs typeface="Arial" pitchFamily="34" charset="0"/>
              </a:rPr>
              <a:t>This presentation is made by KPMG, the United Arab Emirates member firm of the KPMG network of independent firms affiliated with KPMG International Cooperative (“KPMG International”), and is in all respects subject to the negotiation, agreement, satisfactory clearance of KPMG’s client and engagement evaluation process, and signing of a specific engagement letter or contracts. KPMG International provides no client services. No member firm has any authority to obligate or bind KPMG International or any other member firm vis-à-vis third parties, nor does KPMG International have any such authority to obligate or bind any member firm. </a:t>
            </a:r>
          </a:p>
          <a:p>
            <a:pPr algn="just" defTabSz="1367087"/>
            <a:endParaRPr lang="en-US" sz="1000" dirty="0">
              <a:solidFill>
                <a:prstClr val="white"/>
              </a:solidFill>
              <a:latin typeface="Univers 45 Light" pitchFamily="2" charset="0"/>
              <a:cs typeface="Arial" pitchFamily="34" charset="0"/>
            </a:endParaRPr>
          </a:p>
          <a:p>
            <a:pPr algn="just" defTabSz="1367087"/>
            <a:r>
              <a:rPr lang="en-US" sz="1000" dirty="0">
                <a:solidFill>
                  <a:prstClr val="white"/>
                </a:solidFill>
                <a:latin typeface="Univers 45 Light" pitchFamily="2" charset="0"/>
                <a:cs typeface="Arial" pitchFamily="34" charset="0"/>
              </a:rPr>
              <a:t>This presentation does not guarantee lack of spreading of COVID19, but it aims to ‘flatten the curve’ by enhancing overall hygiene and slowing the spread.</a:t>
            </a:r>
          </a:p>
          <a:p>
            <a:pPr algn="just" defTabSz="1367087"/>
            <a:br>
              <a:rPr lang="en-US" sz="1000" dirty="0">
                <a:solidFill>
                  <a:prstClr val="white"/>
                </a:solidFill>
                <a:latin typeface="Univers 45 Light" pitchFamily="2" charset="0"/>
                <a:cs typeface="Arial" pitchFamily="34" charset="0"/>
              </a:rPr>
            </a:br>
            <a:r>
              <a:rPr lang="en-US" sz="1000" dirty="0">
                <a:solidFill>
                  <a:prstClr val="white"/>
                </a:solidFill>
                <a:latin typeface="Univers 45 Light" pitchFamily="2" charset="0"/>
                <a:cs typeface="Arial" pitchFamily="34" charset="0"/>
              </a:rPr>
              <a:t>© 2021 KPMG Lower Gulf Limited and KPMG LLP, operating in the UAE and member firms of the KPMG network of independent member firms affiliated with KPMG International Cooperative (“KPMG International”), a Swiss entity. All rights reserved. Printed in the United Arab Emirates.</a:t>
            </a:r>
          </a:p>
          <a:p>
            <a:pPr algn="just" defTabSz="1367087"/>
            <a:r>
              <a:rPr lang="en-US" sz="1000" dirty="0">
                <a:solidFill>
                  <a:prstClr val="white"/>
                </a:solidFill>
                <a:latin typeface="Univers 45 Light" pitchFamily="2" charset="0"/>
                <a:cs typeface="Arial" pitchFamily="34" charset="0"/>
              </a:rPr>
              <a:t> </a:t>
            </a:r>
          </a:p>
          <a:p>
            <a:pPr algn="just" defTabSz="1367087"/>
            <a:r>
              <a:rPr lang="en-US" sz="1000" dirty="0">
                <a:solidFill>
                  <a:prstClr val="white"/>
                </a:solidFill>
                <a:latin typeface="Univers 45 Light" pitchFamily="2" charset="0"/>
                <a:cs typeface="Arial" pitchFamily="34" charset="0"/>
              </a:rPr>
              <a:t>The KPMG name and logo are registered trademarks or trademarks of KPMG International.</a:t>
            </a:r>
          </a:p>
        </p:txBody>
      </p:sp>
      <p:sp>
        <p:nvSpPr>
          <p:cNvPr id="39" name="object 8">
            <a:extLst>
              <a:ext uri="{FF2B5EF4-FFF2-40B4-BE49-F238E27FC236}">
                <a16:creationId xmlns:a16="http://schemas.microsoft.com/office/drawing/2014/main" id="{8154D22C-95DA-4BC4-996C-58B213AEB30C}"/>
              </a:ext>
            </a:extLst>
          </p:cNvPr>
          <p:cNvSpPr txBox="1"/>
          <p:nvPr/>
        </p:nvSpPr>
        <p:spPr>
          <a:xfrm>
            <a:off x="13183817" y="5247827"/>
            <a:ext cx="1217983" cy="138499"/>
          </a:xfrm>
          <a:prstGeom prst="rect">
            <a:avLst/>
          </a:prstGeom>
        </p:spPr>
        <p:txBody>
          <a:bodyPr vert="horz" wrap="square" lIns="0" tIns="0" rIns="0" bIns="0" rtlCol="0">
            <a:spAutoFit/>
          </a:bodyPr>
          <a:lstStyle/>
          <a:p>
            <a:pPr defTabSz="1367087">
              <a:spcAft>
                <a:spcPts val="600"/>
              </a:spcAft>
              <a:defRPr/>
            </a:pPr>
            <a:r>
              <a:rPr sz="900" b="1" kern="0" spc="-10" dirty="0">
                <a:solidFill>
                  <a:prstClr val="white"/>
                </a:solidFill>
                <a:latin typeface="Univers 45 Light"/>
                <a:cs typeface="Univers 45 Light"/>
              </a:rPr>
              <a:t>@kpmg_lowergulf</a:t>
            </a:r>
            <a:endParaRPr lang="en-US" sz="700" kern="0" dirty="0">
              <a:solidFill>
                <a:prstClr val="white"/>
              </a:solidFill>
              <a:latin typeface="Univers 45 Light" pitchFamily="2" charset="0"/>
              <a:cs typeface="Arial" pitchFamily="34" charset="0"/>
            </a:endParaRPr>
          </a:p>
        </p:txBody>
      </p:sp>
      <p:sp>
        <p:nvSpPr>
          <p:cNvPr id="40" name="object 9">
            <a:extLst>
              <a:ext uri="{FF2B5EF4-FFF2-40B4-BE49-F238E27FC236}">
                <a16:creationId xmlns:a16="http://schemas.microsoft.com/office/drawing/2014/main" id="{BBBDF0C5-D4A1-4AEF-81D4-8986D945811C}"/>
              </a:ext>
            </a:extLst>
          </p:cNvPr>
          <p:cNvSpPr txBox="1"/>
          <p:nvPr/>
        </p:nvSpPr>
        <p:spPr>
          <a:xfrm>
            <a:off x="8285854" y="5059184"/>
            <a:ext cx="1556312" cy="367938"/>
          </a:xfrm>
          <a:prstGeom prst="rect">
            <a:avLst/>
          </a:prstGeom>
        </p:spPr>
        <p:txBody>
          <a:bodyPr vert="horz" wrap="square" lIns="0" tIns="0" rIns="0" bIns="0" rtlCol="0">
            <a:spAutoFit/>
          </a:bodyPr>
          <a:lstStyle/>
          <a:p>
            <a:pPr marL="12700" marR="5080" defTabSz="1367087">
              <a:lnSpc>
                <a:spcPct val="101899"/>
              </a:lnSpc>
              <a:defRPr/>
            </a:pPr>
            <a:r>
              <a:rPr sz="900" b="1" kern="0" spc="-15" dirty="0">
                <a:solidFill>
                  <a:prstClr val="white"/>
                </a:solidFill>
                <a:latin typeface="Univers 45 Light"/>
                <a:cs typeface="Univers 45 Light"/>
              </a:rPr>
              <a:t>www.kpmg.com/ae</a:t>
            </a:r>
            <a:r>
              <a:rPr sz="900" b="1" kern="0" spc="-10" dirty="0">
                <a:solidFill>
                  <a:prstClr val="white"/>
                </a:solidFill>
                <a:latin typeface="Univers 45 Light"/>
                <a:cs typeface="Univers 45 Light"/>
              </a:rPr>
              <a:t> </a:t>
            </a:r>
            <a:r>
              <a:rPr sz="900" b="1" kern="0" spc="-15" dirty="0">
                <a:solidFill>
                  <a:prstClr val="white"/>
                </a:solidFill>
                <a:latin typeface="Univers 45 Light"/>
                <a:cs typeface="Univers 45 Light"/>
              </a:rPr>
              <a:t>www.kpmg.com/om</a:t>
            </a:r>
            <a:endParaRPr sz="900" kern="0" dirty="0">
              <a:solidFill>
                <a:prstClr val="white"/>
              </a:solidFill>
              <a:latin typeface="Univers 45 Light"/>
              <a:cs typeface="Univers 45 Light"/>
            </a:endParaRPr>
          </a:p>
        </p:txBody>
      </p:sp>
      <p:grpSp>
        <p:nvGrpSpPr>
          <p:cNvPr id="41" name="Group 40">
            <a:extLst>
              <a:ext uri="{FF2B5EF4-FFF2-40B4-BE49-F238E27FC236}">
                <a16:creationId xmlns:a16="http://schemas.microsoft.com/office/drawing/2014/main" id="{EF9D528C-2AC3-4AFB-B0E7-C30888369B6F}"/>
              </a:ext>
            </a:extLst>
          </p:cNvPr>
          <p:cNvGrpSpPr/>
          <p:nvPr/>
        </p:nvGrpSpPr>
        <p:grpSpPr>
          <a:xfrm>
            <a:off x="10162604" y="5045872"/>
            <a:ext cx="2761945" cy="476981"/>
            <a:chOff x="1213640" y="4225939"/>
            <a:chExt cx="2073528" cy="358093"/>
          </a:xfrm>
        </p:grpSpPr>
        <p:sp>
          <p:nvSpPr>
            <p:cNvPr id="42" name="Freeform 5">
              <a:extLst>
                <a:ext uri="{FF2B5EF4-FFF2-40B4-BE49-F238E27FC236}">
                  <a16:creationId xmlns:a16="http://schemas.microsoft.com/office/drawing/2014/main" id="{D919746A-8FE6-40B8-86F6-A17D0D0F5318}"/>
                </a:ext>
              </a:extLst>
            </p:cNvPr>
            <p:cNvSpPr>
              <a:spLocks/>
            </p:cNvSpPr>
            <p:nvPr userDrawn="1"/>
          </p:nvSpPr>
          <p:spPr bwMode="auto">
            <a:xfrm>
              <a:off x="2210489" y="4326282"/>
              <a:ext cx="74861" cy="160343"/>
            </a:xfrm>
            <a:custGeom>
              <a:avLst/>
              <a:gdLst>
                <a:gd name="T0" fmla="*/ 67 w 323"/>
                <a:gd name="T1" fmla="*/ 524 h 698"/>
                <a:gd name="T2" fmla="*/ 67 w 323"/>
                <a:gd name="T3" fmla="*/ 360 h 698"/>
                <a:gd name="T4" fmla="*/ 66 w 323"/>
                <a:gd name="T5" fmla="*/ 352 h 698"/>
                <a:gd name="T6" fmla="*/ 58 w 323"/>
                <a:gd name="T7" fmla="*/ 351 h 698"/>
                <a:gd name="T8" fmla="*/ 7 w 323"/>
                <a:gd name="T9" fmla="*/ 351 h 698"/>
                <a:gd name="T10" fmla="*/ 3 w 323"/>
                <a:gd name="T11" fmla="*/ 351 h 698"/>
                <a:gd name="T12" fmla="*/ 0 w 323"/>
                <a:gd name="T13" fmla="*/ 346 h 698"/>
                <a:gd name="T14" fmla="*/ 0 w 323"/>
                <a:gd name="T15" fmla="*/ 343 h 698"/>
                <a:gd name="T16" fmla="*/ 0 w 323"/>
                <a:gd name="T17" fmla="*/ 235 h 698"/>
                <a:gd name="T18" fmla="*/ 1 w 323"/>
                <a:gd name="T19" fmla="*/ 227 h 698"/>
                <a:gd name="T20" fmla="*/ 7 w 323"/>
                <a:gd name="T21" fmla="*/ 225 h 698"/>
                <a:gd name="T22" fmla="*/ 59 w 323"/>
                <a:gd name="T23" fmla="*/ 225 h 698"/>
                <a:gd name="T24" fmla="*/ 62 w 323"/>
                <a:gd name="T25" fmla="*/ 225 h 698"/>
                <a:gd name="T26" fmla="*/ 67 w 323"/>
                <a:gd name="T27" fmla="*/ 222 h 698"/>
                <a:gd name="T28" fmla="*/ 67 w 323"/>
                <a:gd name="T29" fmla="*/ 217 h 698"/>
                <a:gd name="T30" fmla="*/ 67 w 323"/>
                <a:gd name="T31" fmla="*/ 142 h 698"/>
                <a:gd name="T32" fmla="*/ 70 w 323"/>
                <a:gd name="T33" fmla="*/ 117 h 698"/>
                <a:gd name="T34" fmla="*/ 77 w 323"/>
                <a:gd name="T35" fmla="*/ 93 h 698"/>
                <a:gd name="T36" fmla="*/ 86 w 323"/>
                <a:gd name="T37" fmla="*/ 70 h 698"/>
                <a:gd name="T38" fmla="*/ 100 w 323"/>
                <a:gd name="T39" fmla="*/ 48 h 698"/>
                <a:gd name="T40" fmla="*/ 108 w 323"/>
                <a:gd name="T41" fmla="*/ 38 h 698"/>
                <a:gd name="T42" fmla="*/ 127 w 323"/>
                <a:gd name="T43" fmla="*/ 22 h 698"/>
                <a:gd name="T44" fmla="*/ 149 w 323"/>
                <a:gd name="T45" fmla="*/ 11 h 698"/>
                <a:gd name="T46" fmla="*/ 172 w 323"/>
                <a:gd name="T47" fmla="*/ 5 h 698"/>
                <a:gd name="T48" fmla="*/ 185 w 323"/>
                <a:gd name="T49" fmla="*/ 4 h 698"/>
                <a:gd name="T50" fmla="*/ 249 w 323"/>
                <a:gd name="T51" fmla="*/ 0 h 698"/>
                <a:gd name="T52" fmla="*/ 315 w 323"/>
                <a:gd name="T53" fmla="*/ 0 h 698"/>
                <a:gd name="T54" fmla="*/ 320 w 323"/>
                <a:gd name="T55" fmla="*/ 4 h 698"/>
                <a:gd name="T56" fmla="*/ 322 w 323"/>
                <a:gd name="T57" fmla="*/ 8 h 698"/>
                <a:gd name="T58" fmla="*/ 322 w 323"/>
                <a:gd name="T59" fmla="*/ 114 h 698"/>
                <a:gd name="T60" fmla="*/ 322 w 323"/>
                <a:gd name="T61" fmla="*/ 118 h 698"/>
                <a:gd name="T62" fmla="*/ 317 w 323"/>
                <a:gd name="T63" fmla="*/ 121 h 698"/>
                <a:gd name="T64" fmla="*/ 314 w 323"/>
                <a:gd name="T65" fmla="*/ 121 h 698"/>
                <a:gd name="T66" fmla="*/ 253 w 323"/>
                <a:gd name="T67" fmla="*/ 121 h 698"/>
                <a:gd name="T68" fmla="*/ 237 w 323"/>
                <a:gd name="T69" fmla="*/ 123 h 698"/>
                <a:gd name="T70" fmla="*/ 221 w 323"/>
                <a:gd name="T71" fmla="*/ 131 h 698"/>
                <a:gd name="T72" fmla="*/ 215 w 323"/>
                <a:gd name="T73" fmla="*/ 147 h 698"/>
                <a:gd name="T74" fmla="*/ 215 w 323"/>
                <a:gd name="T75" fmla="*/ 219 h 698"/>
                <a:gd name="T76" fmla="*/ 215 w 323"/>
                <a:gd name="T77" fmla="*/ 224 h 698"/>
                <a:gd name="T78" fmla="*/ 223 w 323"/>
                <a:gd name="T79" fmla="*/ 225 h 698"/>
                <a:gd name="T80" fmla="*/ 312 w 323"/>
                <a:gd name="T81" fmla="*/ 225 h 698"/>
                <a:gd name="T82" fmla="*/ 319 w 323"/>
                <a:gd name="T83" fmla="*/ 225 h 698"/>
                <a:gd name="T84" fmla="*/ 323 w 323"/>
                <a:gd name="T85" fmla="*/ 231 h 698"/>
                <a:gd name="T86" fmla="*/ 323 w 323"/>
                <a:gd name="T87" fmla="*/ 238 h 698"/>
                <a:gd name="T88" fmla="*/ 312 w 323"/>
                <a:gd name="T89" fmla="*/ 345 h 698"/>
                <a:gd name="T90" fmla="*/ 309 w 323"/>
                <a:gd name="T91" fmla="*/ 349 h 698"/>
                <a:gd name="T92" fmla="*/ 303 w 323"/>
                <a:gd name="T93" fmla="*/ 351 h 698"/>
                <a:gd name="T94" fmla="*/ 227 w 323"/>
                <a:gd name="T95" fmla="*/ 351 h 698"/>
                <a:gd name="T96" fmla="*/ 216 w 323"/>
                <a:gd name="T97" fmla="*/ 352 h 698"/>
                <a:gd name="T98" fmla="*/ 215 w 323"/>
                <a:gd name="T99" fmla="*/ 363 h 698"/>
                <a:gd name="T100" fmla="*/ 215 w 323"/>
                <a:gd name="T101" fmla="*/ 678 h 698"/>
                <a:gd name="T102" fmla="*/ 215 w 323"/>
                <a:gd name="T103" fmla="*/ 684 h 698"/>
                <a:gd name="T104" fmla="*/ 215 w 323"/>
                <a:gd name="T105" fmla="*/ 692 h 698"/>
                <a:gd name="T106" fmla="*/ 209 w 323"/>
                <a:gd name="T107" fmla="*/ 698 h 698"/>
                <a:gd name="T108" fmla="*/ 201 w 323"/>
                <a:gd name="T109" fmla="*/ 698 h 698"/>
                <a:gd name="T110" fmla="*/ 78 w 323"/>
                <a:gd name="T111" fmla="*/ 698 h 698"/>
                <a:gd name="T112" fmla="*/ 69 w 323"/>
                <a:gd name="T113" fmla="*/ 697 h 698"/>
                <a:gd name="T114" fmla="*/ 67 w 323"/>
                <a:gd name="T115" fmla="*/ 687 h 698"/>
                <a:gd name="T116" fmla="*/ 67 w 323"/>
                <a:gd name="T117" fmla="*/ 52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3" h="698">
                  <a:moveTo>
                    <a:pt x="67" y="524"/>
                  </a:moveTo>
                  <a:lnTo>
                    <a:pt x="67" y="524"/>
                  </a:lnTo>
                  <a:lnTo>
                    <a:pt x="67" y="360"/>
                  </a:lnTo>
                  <a:lnTo>
                    <a:pt x="67" y="360"/>
                  </a:lnTo>
                  <a:lnTo>
                    <a:pt x="67" y="356"/>
                  </a:lnTo>
                  <a:lnTo>
                    <a:pt x="66" y="352"/>
                  </a:lnTo>
                  <a:lnTo>
                    <a:pt x="62" y="351"/>
                  </a:lnTo>
                  <a:lnTo>
                    <a:pt x="58" y="351"/>
                  </a:lnTo>
                  <a:lnTo>
                    <a:pt x="58" y="351"/>
                  </a:lnTo>
                  <a:lnTo>
                    <a:pt x="7" y="351"/>
                  </a:lnTo>
                  <a:lnTo>
                    <a:pt x="7" y="351"/>
                  </a:lnTo>
                  <a:lnTo>
                    <a:pt x="3" y="351"/>
                  </a:lnTo>
                  <a:lnTo>
                    <a:pt x="1" y="349"/>
                  </a:lnTo>
                  <a:lnTo>
                    <a:pt x="0" y="346"/>
                  </a:lnTo>
                  <a:lnTo>
                    <a:pt x="0" y="343"/>
                  </a:lnTo>
                  <a:lnTo>
                    <a:pt x="0" y="343"/>
                  </a:lnTo>
                  <a:lnTo>
                    <a:pt x="0" y="235"/>
                  </a:lnTo>
                  <a:lnTo>
                    <a:pt x="0" y="235"/>
                  </a:lnTo>
                  <a:lnTo>
                    <a:pt x="0" y="230"/>
                  </a:lnTo>
                  <a:lnTo>
                    <a:pt x="1" y="227"/>
                  </a:lnTo>
                  <a:lnTo>
                    <a:pt x="4" y="225"/>
                  </a:lnTo>
                  <a:lnTo>
                    <a:pt x="7" y="225"/>
                  </a:lnTo>
                  <a:lnTo>
                    <a:pt x="7" y="225"/>
                  </a:lnTo>
                  <a:lnTo>
                    <a:pt x="59" y="225"/>
                  </a:lnTo>
                  <a:lnTo>
                    <a:pt x="59" y="225"/>
                  </a:lnTo>
                  <a:lnTo>
                    <a:pt x="62" y="225"/>
                  </a:lnTo>
                  <a:lnTo>
                    <a:pt x="66" y="224"/>
                  </a:lnTo>
                  <a:lnTo>
                    <a:pt x="67" y="222"/>
                  </a:lnTo>
                  <a:lnTo>
                    <a:pt x="67" y="217"/>
                  </a:lnTo>
                  <a:lnTo>
                    <a:pt x="67" y="217"/>
                  </a:lnTo>
                  <a:lnTo>
                    <a:pt x="67" y="180"/>
                  </a:lnTo>
                  <a:lnTo>
                    <a:pt x="67" y="142"/>
                  </a:lnTo>
                  <a:lnTo>
                    <a:pt x="67" y="142"/>
                  </a:lnTo>
                  <a:lnTo>
                    <a:pt x="70" y="117"/>
                  </a:lnTo>
                  <a:lnTo>
                    <a:pt x="72" y="104"/>
                  </a:lnTo>
                  <a:lnTo>
                    <a:pt x="77" y="93"/>
                  </a:lnTo>
                  <a:lnTo>
                    <a:pt x="80" y="81"/>
                  </a:lnTo>
                  <a:lnTo>
                    <a:pt x="86" y="70"/>
                  </a:lnTo>
                  <a:lnTo>
                    <a:pt x="92" y="59"/>
                  </a:lnTo>
                  <a:lnTo>
                    <a:pt x="100" y="48"/>
                  </a:lnTo>
                  <a:lnTo>
                    <a:pt x="100" y="48"/>
                  </a:lnTo>
                  <a:lnTo>
                    <a:pt x="108" y="38"/>
                  </a:lnTo>
                  <a:lnTo>
                    <a:pt x="117" y="30"/>
                  </a:lnTo>
                  <a:lnTo>
                    <a:pt x="127" y="22"/>
                  </a:lnTo>
                  <a:lnTo>
                    <a:pt x="138" y="16"/>
                  </a:lnTo>
                  <a:lnTo>
                    <a:pt x="149" y="11"/>
                  </a:lnTo>
                  <a:lnTo>
                    <a:pt x="160" y="8"/>
                  </a:lnTo>
                  <a:lnTo>
                    <a:pt x="172" y="5"/>
                  </a:lnTo>
                  <a:lnTo>
                    <a:pt x="185" y="4"/>
                  </a:lnTo>
                  <a:lnTo>
                    <a:pt x="185" y="4"/>
                  </a:lnTo>
                  <a:lnTo>
                    <a:pt x="218" y="0"/>
                  </a:lnTo>
                  <a:lnTo>
                    <a:pt x="249" y="0"/>
                  </a:lnTo>
                  <a:lnTo>
                    <a:pt x="315" y="0"/>
                  </a:lnTo>
                  <a:lnTo>
                    <a:pt x="315" y="0"/>
                  </a:lnTo>
                  <a:lnTo>
                    <a:pt x="319" y="2"/>
                  </a:lnTo>
                  <a:lnTo>
                    <a:pt x="320" y="4"/>
                  </a:lnTo>
                  <a:lnTo>
                    <a:pt x="322" y="5"/>
                  </a:lnTo>
                  <a:lnTo>
                    <a:pt x="322" y="8"/>
                  </a:lnTo>
                  <a:lnTo>
                    <a:pt x="322" y="8"/>
                  </a:lnTo>
                  <a:lnTo>
                    <a:pt x="322" y="114"/>
                  </a:lnTo>
                  <a:lnTo>
                    <a:pt x="322" y="114"/>
                  </a:lnTo>
                  <a:lnTo>
                    <a:pt x="322" y="118"/>
                  </a:lnTo>
                  <a:lnTo>
                    <a:pt x="320" y="120"/>
                  </a:lnTo>
                  <a:lnTo>
                    <a:pt x="317" y="121"/>
                  </a:lnTo>
                  <a:lnTo>
                    <a:pt x="314" y="121"/>
                  </a:lnTo>
                  <a:lnTo>
                    <a:pt x="314" y="121"/>
                  </a:lnTo>
                  <a:lnTo>
                    <a:pt x="253" y="121"/>
                  </a:lnTo>
                  <a:lnTo>
                    <a:pt x="253" y="121"/>
                  </a:lnTo>
                  <a:lnTo>
                    <a:pt x="237" y="123"/>
                  </a:lnTo>
                  <a:lnTo>
                    <a:pt x="237" y="123"/>
                  </a:lnTo>
                  <a:lnTo>
                    <a:pt x="227" y="126"/>
                  </a:lnTo>
                  <a:lnTo>
                    <a:pt x="221" y="131"/>
                  </a:lnTo>
                  <a:lnTo>
                    <a:pt x="216" y="137"/>
                  </a:lnTo>
                  <a:lnTo>
                    <a:pt x="215" y="147"/>
                  </a:lnTo>
                  <a:lnTo>
                    <a:pt x="215" y="147"/>
                  </a:lnTo>
                  <a:lnTo>
                    <a:pt x="215" y="219"/>
                  </a:lnTo>
                  <a:lnTo>
                    <a:pt x="215" y="219"/>
                  </a:lnTo>
                  <a:lnTo>
                    <a:pt x="215" y="224"/>
                  </a:lnTo>
                  <a:lnTo>
                    <a:pt x="216" y="225"/>
                  </a:lnTo>
                  <a:lnTo>
                    <a:pt x="223" y="225"/>
                  </a:lnTo>
                  <a:lnTo>
                    <a:pt x="223" y="225"/>
                  </a:lnTo>
                  <a:lnTo>
                    <a:pt x="312" y="225"/>
                  </a:lnTo>
                  <a:lnTo>
                    <a:pt x="312" y="225"/>
                  </a:lnTo>
                  <a:lnTo>
                    <a:pt x="319" y="225"/>
                  </a:lnTo>
                  <a:lnTo>
                    <a:pt x="322" y="227"/>
                  </a:lnTo>
                  <a:lnTo>
                    <a:pt x="323" y="231"/>
                  </a:lnTo>
                  <a:lnTo>
                    <a:pt x="323" y="238"/>
                  </a:lnTo>
                  <a:lnTo>
                    <a:pt x="323" y="238"/>
                  </a:lnTo>
                  <a:lnTo>
                    <a:pt x="312" y="345"/>
                  </a:lnTo>
                  <a:lnTo>
                    <a:pt x="312" y="345"/>
                  </a:lnTo>
                  <a:lnTo>
                    <a:pt x="311" y="348"/>
                  </a:lnTo>
                  <a:lnTo>
                    <a:pt x="309" y="349"/>
                  </a:lnTo>
                  <a:lnTo>
                    <a:pt x="303" y="351"/>
                  </a:lnTo>
                  <a:lnTo>
                    <a:pt x="303" y="351"/>
                  </a:lnTo>
                  <a:lnTo>
                    <a:pt x="227" y="351"/>
                  </a:lnTo>
                  <a:lnTo>
                    <a:pt x="227" y="351"/>
                  </a:lnTo>
                  <a:lnTo>
                    <a:pt x="220" y="351"/>
                  </a:lnTo>
                  <a:lnTo>
                    <a:pt x="216" y="352"/>
                  </a:lnTo>
                  <a:lnTo>
                    <a:pt x="215" y="356"/>
                  </a:lnTo>
                  <a:lnTo>
                    <a:pt x="215" y="363"/>
                  </a:lnTo>
                  <a:lnTo>
                    <a:pt x="215" y="363"/>
                  </a:lnTo>
                  <a:lnTo>
                    <a:pt x="215" y="678"/>
                  </a:lnTo>
                  <a:lnTo>
                    <a:pt x="215" y="678"/>
                  </a:lnTo>
                  <a:lnTo>
                    <a:pt x="215" y="684"/>
                  </a:lnTo>
                  <a:lnTo>
                    <a:pt x="215" y="684"/>
                  </a:lnTo>
                  <a:lnTo>
                    <a:pt x="215" y="692"/>
                  </a:lnTo>
                  <a:lnTo>
                    <a:pt x="213" y="697"/>
                  </a:lnTo>
                  <a:lnTo>
                    <a:pt x="209" y="698"/>
                  </a:lnTo>
                  <a:lnTo>
                    <a:pt x="201" y="698"/>
                  </a:lnTo>
                  <a:lnTo>
                    <a:pt x="201" y="698"/>
                  </a:lnTo>
                  <a:lnTo>
                    <a:pt x="78" y="698"/>
                  </a:lnTo>
                  <a:lnTo>
                    <a:pt x="78" y="698"/>
                  </a:lnTo>
                  <a:lnTo>
                    <a:pt x="72" y="698"/>
                  </a:lnTo>
                  <a:lnTo>
                    <a:pt x="69" y="697"/>
                  </a:lnTo>
                  <a:lnTo>
                    <a:pt x="67" y="693"/>
                  </a:lnTo>
                  <a:lnTo>
                    <a:pt x="67" y="687"/>
                  </a:lnTo>
                  <a:lnTo>
                    <a:pt x="67" y="687"/>
                  </a:lnTo>
                  <a:lnTo>
                    <a:pt x="67" y="524"/>
                  </a:lnTo>
                  <a:lnTo>
                    <a:pt x="67" y="52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sp>
          <p:nvSpPr>
            <p:cNvPr id="43" name="Freeform 6">
              <a:extLst>
                <a:ext uri="{FF2B5EF4-FFF2-40B4-BE49-F238E27FC236}">
                  <a16:creationId xmlns:a16="http://schemas.microsoft.com/office/drawing/2014/main" id="{9D5CFD6C-812D-4900-B40F-64D1F4B0F80F}"/>
                </a:ext>
              </a:extLst>
            </p:cNvPr>
            <p:cNvSpPr>
              <a:spLocks/>
            </p:cNvSpPr>
            <p:nvPr userDrawn="1"/>
          </p:nvSpPr>
          <p:spPr bwMode="auto">
            <a:xfrm>
              <a:off x="1304333" y="4332355"/>
              <a:ext cx="178790" cy="145259"/>
            </a:xfrm>
            <a:custGeom>
              <a:avLst/>
              <a:gdLst>
                <a:gd name="T0" fmla="*/ 1590 w 1631"/>
                <a:gd name="T1" fmla="*/ 217 h 1331"/>
                <a:gd name="T2" fmla="*/ 1510 w 1631"/>
                <a:gd name="T3" fmla="*/ 299 h 1331"/>
                <a:gd name="T4" fmla="*/ 1467 w 1631"/>
                <a:gd name="T5" fmla="*/ 344 h 1331"/>
                <a:gd name="T6" fmla="*/ 1459 w 1631"/>
                <a:gd name="T7" fmla="*/ 489 h 1331"/>
                <a:gd name="T8" fmla="*/ 1411 w 1631"/>
                <a:gd name="T9" fmla="*/ 696 h 1331"/>
                <a:gd name="T10" fmla="*/ 1318 w 1631"/>
                <a:gd name="T11" fmla="*/ 888 h 1331"/>
                <a:gd name="T12" fmla="*/ 1216 w 1631"/>
                <a:gd name="T13" fmla="*/ 1026 h 1331"/>
                <a:gd name="T14" fmla="*/ 1073 w 1631"/>
                <a:gd name="T15" fmla="*/ 1155 h 1331"/>
                <a:gd name="T16" fmla="*/ 909 w 1631"/>
                <a:gd name="T17" fmla="*/ 1249 h 1331"/>
                <a:gd name="T18" fmla="*/ 726 w 1631"/>
                <a:gd name="T19" fmla="*/ 1309 h 1331"/>
                <a:gd name="T20" fmla="*/ 587 w 1631"/>
                <a:gd name="T21" fmla="*/ 1328 h 1331"/>
                <a:gd name="T22" fmla="*/ 449 w 1631"/>
                <a:gd name="T23" fmla="*/ 1328 h 1331"/>
                <a:gd name="T24" fmla="*/ 163 w 1631"/>
                <a:gd name="T25" fmla="*/ 1265 h 1331"/>
                <a:gd name="T26" fmla="*/ 0 w 1631"/>
                <a:gd name="T27" fmla="*/ 1179 h 1331"/>
                <a:gd name="T28" fmla="*/ 28 w 1631"/>
                <a:gd name="T29" fmla="*/ 1179 h 1331"/>
                <a:gd name="T30" fmla="*/ 177 w 1631"/>
                <a:gd name="T31" fmla="*/ 1174 h 1331"/>
                <a:gd name="T32" fmla="*/ 317 w 1631"/>
                <a:gd name="T33" fmla="*/ 1136 h 1331"/>
                <a:gd name="T34" fmla="*/ 449 w 1631"/>
                <a:gd name="T35" fmla="*/ 1069 h 1331"/>
                <a:gd name="T36" fmla="*/ 482 w 1631"/>
                <a:gd name="T37" fmla="*/ 1042 h 1331"/>
                <a:gd name="T38" fmla="*/ 469 w 1631"/>
                <a:gd name="T39" fmla="*/ 1039 h 1331"/>
                <a:gd name="T40" fmla="*/ 356 w 1631"/>
                <a:gd name="T41" fmla="*/ 1009 h 1331"/>
                <a:gd name="T42" fmla="*/ 260 w 1631"/>
                <a:gd name="T43" fmla="*/ 940 h 1331"/>
                <a:gd name="T44" fmla="*/ 193 w 1631"/>
                <a:gd name="T45" fmla="*/ 842 h 1331"/>
                <a:gd name="T46" fmla="*/ 183 w 1631"/>
                <a:gd name="T47" fmla="*/ 808 h 1331"/>
                <a:gd name="T48" fmla="*/ 259 w 1631"/>
                <a:gd name="T49" fmla="*/ 811 h 1331"/>
                <a:gd name="T50" fmla="*/ 268 w 1631"/>
                <a:gd name="T51" fmla="*/ 783 h 1331"/>
                <a:gd name="T52" fmla="*/ 188 w 1631"/>
                <a:gd name="T53" fmla="*/ 736 h 1331"/>
                <a:gd name="T54" fmla="*/ 103 w 1631"/>
                <a:gd name="T55" fmla="*/ 633 h 1331"/>
                <a:gd name="T56" fmla="*/ 64 w 1631"/>
                <a:gd name="T57" fmla="*/ 504 h 1331"/>
                <a:gd name="T58" fmla="*/ 75 w 1631"/>
                <a:gd name="T59" fmla="*/ 473 h 1331"/>
                <a:gd name="T60" fmla="*/ 176 w 1631"/>
                <a:gd name="T61" fmla="*/ 504 h 1331"/>
                <a:gd name="T62" fmla="*/ 201 w 1631"/>
                <a:gd name="T63" fmla="*/ 501 h 1331"/>
                <a:gd name="T64" fmla="*/ 113 w 1631"/>
                <a:gd name="T65" fmla="*/ 404 h 1331"/>
                <a:gd name="T66" fmla="*/ 69 w 1631"/>
                <a:gd name="T67" fmla="*/ 281 h 1331"/>
                <a:gd name="T68" fmla="*/ 75 w 1631"/>
                <a:gd name="T69" fmla="*/ 148 h 1331"/>
                <a:gd name="T70" fmla="*/ 110 w 1631"/>
                <a:gd name="T71" fmla="*/ 66 h 1331"/>
                <a:gd name="T72" fmla="*/ 124 w 1631"/>
                <a:gd name="T73" fmla="*/ 72 h 1331"/>
                <a:gd name="T74" fmla="*/ 251 w 1631"/>
                <a:gd name="T75" fmla="*/ 200 h 1331"/>
                <a:gd name="T76" fmla="*/ 383 w 1631"/>
                <a:gd name="T77" fmla="*/ 289 h 1331"/>
                <a:gd name="T78" fmla="*/ 526 w 1631"/>
                <a:gd name="T79" fmla="*/ 355 h 1331"/>
                <a:gd name="T80" fmla="*/ 678 w 1631"/>
                <a:gd name="T81" fmla="*/ 396 h 1331"/>
                <a:gd name="T82" fmla="*/ 782 w 1631"/>
                <a:gd name="T83" fmla="*/ 409 h 1331"/>
                <a:gd name="T84" fmla="*/ 798 w 1631"/>
                <a:gd name="T85" fmla="*/ 391 h 1331"/>
                <a:gd name="T86" fmla="*/ 796 w 1631"/>
                <a:gd name="T87" fmla="*/ 284 h 1331"/>
                <a:gd name="T88" fmla="*/ 829 w 1631"/>
                <a:gd name="T89" fmla="*/ 182 h 1331"/>
                <a:gd name="T90" fmla="*/ 889 w 1631"/>
                <a:gd name="T91" fmla="*/ 101 h 1331"/>
                <a:gd name="T92" fmla="*/ 964 w 1631"/>
                <a:gd name="T93" fmla="*/ 41 h 1331"/>
                <a:gd name="T94" fmla="*/ 1059 w 1631"/>
                <a:gd name="T95" fmla="*/ 8 h 1331"/>
                <a:gd name="T96" fmla="*/ 1140 w 1631"/>
                <a:gd name="T97" fmla="*/ 0 h 1331"/>
                <a:gd name="T98" fmla="*/ 1233 w 1631"/>
                <a:gd name="T99" fmla="*/ 16 h 1331"/>
                <a:gd name="T100" fmla="*/ 1318 w 1631"/>
                <a:gd name="T101" fmla="*/ 58 h 1331"/>
                <a:gd name="T102" fmla="*/ 1370 w 1631"/>
                <a:gd name="T103" fmla="*/ 101 h 1331"/>
                <a:gd name="T104" fmla="*/ 1436 w 1631"/>
                <a:gd name="T105" fmla="*/ 90 h 1331"/>
                <a:gd name="T106" fmla="*/ 1571 w 1631"/>
                <a:gd name="T107" fmla="*/ 33 h 1331"/>
                <a:gd name="T108" fmla="*/ 1587 w 1631"/>
                <a:gd name="T109" fmla="*/ 31 h 1331"/>
                <a:gd name="T110" fmla="*/ 1560 w 1631"/>
                <a:gd name="T111" fmla="*/ 91 h 1331"/>
                <a:gd name="T112" fmla="*/ 1475 w 1631"/>
                <a:gd name="T113" fmla="*/ 190 h 1331"/>
                <a:gd name="T114" fmla="*/ 1546 w 1631"/>
                <a:gd name="T115" fmla="*/ 187 h 1331"/>
                <a:gd name="T116" fmla="*/ 1631 w 1631"/>
                <a:gd name="T117" fmla="*/ 159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631" h="1331">
                  <a:moveTo>
                    <a:pt x="1631" y="165"/>
                  </a:moveTo>
                  <a:lnTo>
                    <a:pt x="1631" y="165"/>
                  </a:lnTo>
                  <a:lnTo>
                    <a:pt x="1617" y="181"/>
                  </a:lnTo>
                  <a:lnTo>
                    <a:pt x="1604" y="200"/>
                  </a:lnTo>
                  <a:lnTo>
                    <a:pt x="1590" y="217"/>
                  </a:lnTo>
                  <a:lnTo>
                    <a:pt x="1576" y="234"/>
                  </a:lnTo>
                  <a:lnTo>
                    <a:pt x="1576" y="234"/>
                  </a:lnTo>
                  <a:lnTo>
                    <a:pt x="1554" y="256"/>
                  </a:lnTo>
                  <a:lnTo>
                    <a:pt x="1533" y="278"/>
                  </a:lnTo>
                  <a:lnTo>
                    <a:pt x="1510" y="299"/>
                  </a:lnTo>
                  <a:lnTo>
                    <a:pt x="1486" y="317"/>
                  </a:lnTo>
                  <a:lnTo>
                    <a:pt x="1486" y="317"/>
                  </a:lnTo>
                  <a:lnTo>
                    <a:pt x="1477" y="325"/>
                  </a:lnTo>
                  <a:lnTo>
                    <a:pt x="1470" y="335"/>
                  </a:lnTo>
                  <a:lnTo>
                    <a:pt x="1467" y="344"/>
                  </a:lnTo>
                  <a:lnTo>
                    <a:pt x="1466" y="357"/>
                  </a:lnTo>
                  <a:lnTo>
                    <a:pt x="1466" y="357"/>
                  </a:lnTo>
                  <a:lnTo>
                    <a:pt x="1466" y="402"/>
                  </a:lnTo>
                  <a:lnTo>
                    <a:pt x="1464" y="446"/>
                  </a:lnTo>
                  <a:lnTo>
                    <a:pt x="1459" y="489"/>
                  </a:lnTo>
                  <a:lnTo>
                    <a:pt x="1453" y="531"/>
                  </a:lnTo>
                  <a:lnTo>
                    <a:pt x="1445" y="574"/>
                  </a:lnTo>
                  <a:lnTo>
                    <a:pt x="1436" y="616"/>
                  </a:lnTo>
                  <a:lnTo>
                    <a:pt x="1425" y="657"/>
                  </a:lnTo>
                  <a:lnTo>
                    <a:pt x="1411" y="696"/>
                  </a:lnTo>
                  <a:lnTo>
                    <a:pt x="1397" y="737"/>
                  </a:lnTo>
                  <a:lnTo>
                    <a:pt x="1379" y="775"/>
                  </a:lnTo>
                  <a:lnTo>
                    <a:pt x="1360" y="814"/>
                  </a:lnTo>
                  <a:lnTo>
                    <a:pt x="1340" y="852"/>
                  </a:lnTo>
                  <a:lnTo>
                    <a:pt x="1318" y="888"/>
                  </a:lnTo>
                  <a:lnTo>
                    <a:pt x="1294" y="924"/>
                  </a:lnTo>
                  <a:lnTo>
                    <a:pt x="1268" y="960"/>
                  </a:lnTo>
                  <a:lnTo>
                    <a:pt x="1241" y="995"/>
                  </a:lnTo>
                  <a:lnTo>
                    <a:pt x="1241" y="995"/>
                  </a:lnTo>
                  <a:lnTo>
                    <a:pt x="1216" y="1026"/>
                  </a:lnTo>
                  <a:lnTo>
                    <a:pt x="1189" y="1055"/>
                  </a:lnTo>
                  <a:lnTo>
                    <a:pt x="1161" y="1081"/>
                  </a:lnTo>
                  <a:lnTo>
                    <a:pt x="1133" y="1108"/>
                  </a:lnTo>
                  <a:lnTo>
                    <a:pt x="1104" y="1132"/>
                  </a:lnTo>
                  <a:lnTo>
                    <a:pt x="1073" y="1155"/>
                  </a:lnTo>
                  <a:lnTo>
                    <a:pt x="1043" y="1177"/>
                  </a:lnTo>
                  <a:lnTo>
                    <a:pt x="1010" y="1198"/>
                  </a:lnTo>
                  <a:lnTo>
                    <a:pt x="979" y="1216"/>
                  </a:lnTo>
                  <a:lnTo>
                    <a:pt x="944" y="1234"/>
                  </a:lnTo>
                  <a:lnTo>
                    <a:pt x="909" y="1249"/>
                  </a:lnTo>
                  <a:lnTo>
                    <a:pt x="875" y="1264"/>
                  </a:lnTo>
                  <a:lnTo>
                    <a:pt x="839" y="1278"/>
                  </a:lnTo>
                  <a:lnTo>
                    <a:pt x="801" y="1289"/>
                  </a:lnTo>
                  <a:lnTo>
                    <a:pt x="763" y="1300"/>
                  </a:lnTo>
                  <a:lnTo>
                    <a:pt x="726" y="1309"/>
                  </a:lnTo>
                  <a:lnTo>
                    <a:pt x="726" y="1309"/>
                  </a:lnTo>
                  <a:lnTo>
                    <a:pt x="691" y="1315"/>
                  </a:lnTo>
                  <a:lnTo>
                    <a:pt x="656" y="1322"/>
                  </a:lnTo>
                  <a:lnTo>
                    <a:pt x="622" y="1325"/>
                  </a:lnTo>
                  <a:lnTo>
                    <a:pt x="587" y="1328"/>
                  </a:lnTo>
                  <a:lnTo>
                    <a:pt x="553" y="1330"/>
                  </a:lnTo>
                  <a:lnTo>
                    <a:pt x="518" y="1331"/>
                  </a:lnTo>
                  <a:lnTo>
                    <a:pt x="484" y="1330"/>
                  </a:lnTo>
                  <a:lnTo>
                    <a:pt x="449" y="1328"/>
                  </a:lnTo>
                  <a:lnTo>
                    <a:pt x="449" y="1328"/>
                  </a:lnTo>
                  <a:lnTo>
                    <a:pt x="391" y="1323"/>
                  </a:lnTo>
                  <a:lnTo>
                    <a:pt x="333" y="1314"/>
                  </a:lnTo>
                  <a:lnTo>
                    <a:pt x="275" y="1301"/>
                  </a:lnTo>
                  <a:lnTo>
                    <a:pt x="218" y="1284"/>
                  </a:lnTo>
                  <a:lnTo>
                    <a:pt x="163" y="1265"/>
                  </a:lnTo>
                  <a:lnTo>
                    <a:pt x="110" y="1242"/>
                  </a:lnTo>
                  <a:lnTo>
                    <a:pt x="58" y="1215"/>
                  </a:lnTo>
                  <a:lnTo>
                    <a:pt x="6" y="1185"/>
                  </a:lnTo>
                  <a:lnTo>
                    <a:pt x="6" y="1185"/>
                  </a:lnTo>
                  <a:lnTo>
                    <a:pt x="0" y="1179"/>
                  </a:lnTo>
                  <a:lnTo>
                    <a:pt x="0" y="1179"/>
                  </a:lnTo>
                  <a:lnTo>
                    <a:pt x="7" y="1177"/>
                  </a:lnTo>
                  <a:lnTo>
                    <a:pt x="14" y="1177"/>
                  </a:lnTo>
                  <a:lnTo>
                    <a:pt x="28" y="1179"/>
                  </a:lnTo>
                  <a:lnTo>
                    <a:pt x="28" y="1179"/>
                  </a:lnTo>
                  <a:lnTo>
                    <a:pt x="58" y="1180"/>
                  </a:lnTo>
                  <a:lnTo>
                    <a:pt x="88" y="1180"/>
                  </a:lnTo>
                  <a:lnTo>
                    <a:pt x="117" y="1179"/>
                  </a:lnTo>
                  <a:lnTo>
                    <a:pt x="147" y="1177"/>
                  </a:lnTo>
                  <a:lnTo>
                    <a:pt x="177" y="1174"/>
                  </a:lnTo>
                  <a:lnTo>
                    <a:pt x="205" y="1169"/>
                  </a:lnTo>
                  <a:lnTo>
                    <a:pt x="234" y="1163"/>
                  </a:lnTo>
                  <a:lnTo>
                    <a:pt x="262" y="1155"/>
                  </a:lnTo>
                  <a:lnTo>
                    <a:pt x="290" y="1147"/>
                  </a:lnTo>
                  <a:lnTo>
                    <a:pt x="317" y="1136"/>
                  </a:lnTo>
                  <a:lnTo>
                    <a:pt x="344" y="1125"/>
                  </a:lnTo>
                  <a:lnTo>
                    <a:pt x="370" y="1113"/>
                  </a:lnTo>
                  <a:lnTo>
                    <a:pt x="397" y="1100"/>
                  </a:lnTo>
                  <a:lnTo>
                    <a:pt x="424" y="1084"/>
                  </a:lnTo>
                  <a:lnTo>
                    <a:pt x="449" y="1069"/>
                  </a:lnTo>
                  <a:lnTo>
                    <a:pt x="474" y="1051"/>
                  </a:lnTo>
                  <a:lnTo>
                    <a:pt x="474" y="1051"/>
                  </a:lnTo>
                  <a:lnTo>
                    <a:pt x="480" y="1048"/>
                  </a:lnTo>
                  <a:lnTo>
                    <a:pt x="482" y="1047"/>
                  </a:lnTo>
                  <a:lnTo>
                    <a:pt x="482" y="1042"/>
                  </a:lnTo>
                  <a:lnTo>
                    <a:pt x="482" y="1042"/>
                  </a:lnTo>
                  <a:lnTo>
                    <a:pt x="479" y="1040"/>
                  </a:lnTo>
                  <a:lnTo>
                    <a:pt x="477" y="1039"/>
                  </a:lnTo>
                  <a:lnTo>
                    <a:pt x="469" y="1039"/>
                  </a:lnTo>
                  <a:lnTo>
                    <a:pt x="469" y="1039"/>
                  </a:lnTo>
                  <a:lnTo>
                    <a:pt x="447" y="1037"/>
                  </a:lnTo>
                  <a:lnTo>
                    <a:pt x="424" y="1033"/>
                  </a:lnTo>
                  <a:lnTo>
                    <a:pt x="400" y="1026"/>
                  </a:lnTo>
                  <a:lnTo>
                    <a:pt x="378" y="1018"/>
                  </a:lnTo>
                  <a:lnTo>
                    <a:pt x="356" y="1009"/>
                  </a:lnTo>
                  <a:lnTo>
                    <a:pt x="336" y="998"/>
                  </a:lnTo>
                  <a:lnTo>
                    <a:pt x="315" y="985"/>
                  </a:lnTo>
                  <a:lnTo>
                    <a:pt x="297" y="971"/>
                  </a:lnTo>
                  <a:lnTo>
                    <a:pt x="278" y="957"/>
                  </a:lnTo>
                  <a:lnTo>
                    <a:pt x="260" y="940"/>
                  </a:lnTo>
                  <a:lnTo>
                    <a:pt x="243" y="923"/>
                  </a:lnTo>
                  <a:lnTo>
                    <a:pt x="229" y="904"/>
                  </a:lnTo>
                  <a:lnTo>
                    <a:pt x="215" y="885"/>
                  </a:lnTo>
                  <a:lnTo>
                    <a:pt x="204" y="864"/>
                  </a:lnTo>
                  <a:lnTo>
                    <a:pt x="193" y="842"/>
                  </a:lnTo>
                  <a:lnTo>
                    <a:pt x="185" y="820"/>
                  </a:lnTo>
                  <a:lnTo>
                    <a:pt x="185" y="820"/>
                  </a:lnTo>
                  <a:lnTo>
                    <a:pt x="182" y="814"/>
                  </a:lnTo>
                  <a:lnTo>
                    <a:pt x="183" y="809"/>
                  </a:lnTo>
                  <a:lnTo>
                    <a:pt x="183" y="808"/>
                  </a:lnTo>
                  <a:lnTo>
                    <a:pt x="187" y="806"/>
                  </a:lnTo>
                  <a:lnTo>
                    <a:pt x="196" y="806"/>
                  </a:lnTo>
                  <a:lnTo>
                    <a:pt x="196" y="806"/>
                  </a:lnTo>
                  <a:lnTo>
                    <a:pt x="227" y="811"/>
                  </a:lnTo>
                  <a:lnTo>
                    <a:pt x="259" y="811"/>
                  </a:lnTo>
                  <a:lnTo>
                    <a:pt x="290" y="806"/>
                  </a:lnTo>
                  <a:lnTo>
                    <a:pt x="322" y="802"/>
                  </a:lnTo>
                  <a:lnTo>
                    <a:pt x="322" y="802"/>
                  </a:lnTo>
                  <a:lnTo>
                    <a:pt x="286" y="789"/>
                  </a:lnTo>
                  <a:lnTo>
                    <a:pt x="268" y="783"/>
                  </a:lnTo>
                  <a:lnTo>
                    <a:pt x="251" y="775"/>
                  </a:lnTo>
                  <a:lnTo>
                    <a:pt x="235" y="767"/>
                  </a:lnTo>
                  <a:lnTo>
                    <a:pt x="220" y="758"/>
                  </a:lnTo>
                  <a:lnTo>
                    <a:pt x="204" y="747"/>
                  </a:lnTo>
                  <a:lnTo>
                    <a:pt x="188" y="736"/>
                  </a:lnTo>
                  <a:lnTo>
                    <a:pt x="188" y="736"/>
                  </a:lnTo>
                  <a:lnTo>
                    <a:pt x="163" y="712"/>
                  </a:lnTo>
                  <a:lnTo>
                    <a:pt x="139" y="687"/>
                  </a:lnTo>
                  <a:lnTo>
                    <a:pt x="119" y="662"/>
                  </a:lnTo>
                  <a:lnTo>
                    <a:pt x="103" y="633"/>
                  </a:lnTo>
                  <a:lnTo>
                    <a:pt x="89" y="603"/>
                  </a:lnTo>
                  <a:lnTo>
                    <a:pt x="77" y="572"/>
                  </a:lnTo>
                  <a:lnTo>
                    <a:pt x="69" y="539"/>
                  </a:lnTo>
                  <a:lnTo>
                    <a:pt x="64" y="504"/>
                  </a:lnTo>
                  <a:lnTo>
                    <a:pt x="64" y="504"/>
                  </a:lnTo>
                  <a:lnTo>
                    <a:pt x="62" y="482"/>
                  </a:lnTo>
                  <a:lnTo>
                    <a:pt x="64" y="476"/>
                  </a:lnTo>
                  <a:lnTo>
                    <a:pt x="66" y="473"/>
                  </a:lnTo>
                  <a:lnTo>
                    <a:pt x="69" y="471"/>
                  </a:lnTo>
                  <a:lnTo>
                    <a:pt x="75" y="473"/>
                  </a:lnTo>
                  <a:lnTo>
                    <a:pt x="95" y="481"/>
                  </a:lnTo>
                  <a:lnTo>
                    <a:pt x="95" y="481"/>
                  </a:lnTo>
                  <a:lnTo>
                    <a:pt x="122" y="492"/>
                  </a:lnTo>
                  <a:lnTo>
                    <a:pt x="149" y="498"/>
                  </a:lnTo>
                  <a:lnTo>
                    <a:pt x="176" y="504"/>
                  </a:lnTo>
                  <a:lnTo>
                    <a:pt x="204" y="506"/>
                  </a:lnTo>
                  <a:lnTo>
                    <a:pt x="204" y="506"/>
                  </a:lnTo>
                  <a:lnTo>
                    <a:pt x="204" y="504"/>
                  </a:lnTo>
                  <a:lnTo>
                    <a:pt x="204" y="503"/>
                  </a:lnTo>
                  <a:lnTo>
                    <a:pt x="201" y="501"/>
                  </a:lnTo>
                  <a:lnTo>
                    <a:pt x="201" y="501"/>
                  </a:lnTo>
                  <a:lnTo>
                    <a:pt x="174" y="479"/>
                  </a:lnTo>
                  <a:lnTo>
                    <a:pt x="150" y="456"/>
                  </a:lnTo>
                  <a:lnTo>
                    <a:pt x="130" y="431"/>
                  </a:lnTo>
                  <a:lnTo>
                    <a:pt x="113" y="404"/>
                  </a:lnTo>
                  <a:lnTo>
                    <a:pt x="97" y="376"/>
                  </a:lnTo>
                  <a:lnTo>
                    <a:pt x="84" y="346"/>
                  </a:lnTo>
                  <a:lnTo>
                    <a:pt x="75" y="314"/>
                  </a:lnTo>
                  <a:lnTo>
                    <a:pt x="69" y="281"/>
                  </a:lnTo>
                  <a:lnTo>
                    <a:pt x="69" y="281"/>
                  </a:lnTo>
                  <a:lnTo>
                    <a:pt x="66" y="253"/>
                  </a:lnTo>
                  <a:lnTo>
                    <a:pt x="66" y="226"/>
                  </a:lnTo>
                  <a:lnTo>
                    <a:pt x="66" y="200"/>
                  </a:lnTo>
                  <a:lnTo>
                    <a:pt x="70" y="174"/>
                  </a:lnTo>
                  <a:lnTo>
                    <a:pt x="75" y="148"/>
                  </a:lnTo>
                  <a:lnTo>
                    <a:pt x="83" y="123"/>
                  </a:lnTo>
                  <a:lnTo>
                    <a:pt x="94" y="97"/>
                  </a:lnTo>
                  <a:lnTo>
                    <a:pt x="105" y="72"/>
                  </a:lnTo>
                  <a:lnTo>
                    <a:pt x="105" y="72"/>
                  </a:lnTo>
                  <a:lnTo>
                    <a:pt x="110" y="66"/>
                  </a:lnTo>
                  <a:lnTo>
                    <a:pt x="113" y="64"/>
                  </a:lnTo>
                  <a:lnTo>
                    <a:pt x="114" y="64"/>
                  </a:lnTo>
                  <a:lnTo>
                    <a:pt x="119" y="68"/>
                  </a:lnTo>
                  <a:lnTo>
                    <a:pt x="124" y="72"/>
                  </a:lnTo>
                  <a:lnTo>
                    <a:pt x="124" y="72"/>
                  </a:lnTo>
                  <a:lnTo>
                    <a:pt x="154" y="107"/>
                  </a:lnTo>
                  <a:lnTo>
                    <a:pt x="183" y="138"/>
                  </a:lnTo>
                  <a:lnTo>
                    <a:pt x="216" y="170"/>
                  </a:lnTo>
                  <a:lnTo>
                    <a:pt x="251" y="200"/>
                  </a:lnTo>
                  <a:lnTo>
                    <a:pt x="251" y="200"/>
                  </a:lnTo>
                  <a:lnTo>
                    <a:pt x="276" y="218"/>
                  </a:lnTo>
                  <a:lnTo>
                    <a:pt x="303" y="237"/>
                  </a:lnTo>
                  <a:lnTo>
                    <a:pt x="330" y="256"/>
                  </a:lnTo>
                  <a:lnTo>
                    <a:pt x="356" y="273"/>
                  </a:lnTo>
                  <a:lnTo>
                    <a:pt x="383" y="289"/>
                  </a:lnTo>
                  <a:lnTo>
                    <a:pt x="411" y="305"/>
                  </a:lnTo>
                  <a:lnTo>
                    <a:pt x="438" y="319"/>
                  </a:lnTo>
                  <a:lnTo>
                    <a:pt x="468" y="332"/>
                  </a:lnTo>
                  <a:lnTo>
                    <a:pt x="496" y="344"/>
                  </a:lnTo>
                  <a:lnTo>
                    <a:pt x="526" y="355"/>
                  </a:lnTo>
                  <a:lnTo>
                    <a:pt x="556" y="365"/>
                  </a:lnTo>
                  <a:lnTo>
                    <a:pt x="586" y="374"/>
                  </a:lnTo>
                  <a:lnTo>
                    <a:pt x="616" y="382"/>
                  </a:lnTo>
                  <a:lnTo>
                    <a:pt x="647" y="390"/>
                  </a:lnTo>
                  <a:lnTo>
                    <a:pt x="678" y="396"/>
                  </a:lnTo>
                  <a:lnTo>
                    <a:pt x="711" y="402"/>
                  </a:lnTo>
                  <a:lnTo>
                    <a:pt x="711" y="402"/>
                  </a:lnTo>
                  <a:lnTo>
                    <a:pt x="746" y="405"/>
                  </a:lnTo>
                  <a:lnTo>
                    <a:pt x="782" y="409"/>
                  </a:lnTo>
                  <a:lnTo>
                    <a:pt x="782" y="409"/>
                  </a:lnTo>
                  <a:lnTo>
                    <a:pt x="790" y="409"/>
                  </a:lnTo>
                  <a:lnTo>
                    <a:pt x="793" y="409"/>
                  </a:lnTo>
                  <a:lnTo>
                    <a:pt x="796" y="405"/>
                  </a:lnTo>
                  <a:lnTo>
                    <a:pt x="798" y="401"/>
                  </a:lnTo>
                  <a:lnTo>
                    <a:pt x="798" y="391"/>
                  </a:lnTo>
                  <a:lnTo>
                    <a:pt x="798" y="391"/>
                  </a:lnTo>
                  <a:lnTo>
                    <a:pt x="793" y="365"/>
                  </a:lnTo>
                  <a:lnTo>
                    <a:pt x="792" y="338"/>
                  </a:lnTo>
                  <a:lnTo>
                    <a:pt x="793" y="311"/>
                  </a:lnTo>
                  <a:lnTo>
                    <a:pt x="796" y="284"/>
                  </a:lnTo>
                  <a:lnTo>
                    <a:pt x="801" y="258"/>
                  </a:lnTo>
                  <a:lnTo>
                    <a:pt x="809" y="233"/>
                  </a:lnTo>
                  <a:lnTo>
                    <a:pt x="818" y="207"/>
                  </a:lnTo>
                  <a:lnTo>
                    <a:pt x="829" y="182"/>
                  </a:lnTo>
                  <a:lnTo>
                    <a:pt x="829" y="182"/>
                  </a:lnTo>
                  <a:lnTo>
                    <a:pt x="840" y="165"/>
                  </a:lnTo>
                  <a:lnTo>
                    <a:pt x="851" y="148"/>
                  </a:lnTo>
                  <a:lnTo>
                    <a:pt x="862" y="130"/>
                  </a:lnTo>
                  <a:lnTo>
                    <a:pt x="875" y="115"/>
                  </a:lnTo>
                  <a:lnTo>
                    <a:pt x="889" y="101"/>
                  </a:lnTo>
                  <a:lnTo>
                    <a:pt x="903" y="86"/>
                  </a:lnTo>
                  <a:lnTo>
                    <a:pt x="917" y="74"/>
                  </a:lnTo>
                  <a:lnTo>
                    <a:pt x="933" y="61"/>
                  </a:lnTo>
                  <a:lnTo>
                    <a:pt x="949" y="52"/>
                  </a:lnTo>
                  <a:lnTo>
                    <a:pt x="964" y="41"/>
                  </a:lnTo>
                  <a:lnTo>
                    <a:pt x="983" y="33"/>
                  </a:lnTo>
                  <a:lnTo>
                    <a:pt x="1001" y="25"/>
                  </a:lnTo>
                  <a:lnTo>
                    <a:pt x="1019" y="19"/>
                  </a:lnTo>
                  <a:lnTo>
                    <a:pt x="1040" y="13"/>
                  </a:lnTo>
                  <a:lnTo>
                    <a:pt x="1059" y="8"/>
                  </a:lnTo>
                  <a:lnTo>
                    <a:pt x="1081" y="5"/>
                  </a:lnTo>
                  <a:lnTo>
                    <a:pt x="1081" y="5"/>
                  </a:lnTo>
                  <a:lnTo>
                    <a:pt x="1101" y="2"/>
                  </a:lnTo>
                  <a:lnTo>
                    <a:pt x="1120" y="0"/>
                  </a:lnTo>
                  <a:lnTo>
                    <a:pt x="1140" y="0"/>
                  </a:lnTo>
                  <a:lnTo>
                    <a:pt x="1159" y="2"/>
                  </a:lnTo>
                  <a:lnTo>
                    <a:pt x="1178" y="3"/>
                  </a:lnTo>
                  <a:lnTo>
                    <a:pt x="1197" y="6"/>
                  </a:lnTo>
                  <a:lnTo>
                    <a:pt x="1214" y="11"/>
                  </a:lnTo>
                  <a:lnTo>
                    <a:pt x="1233" y="16"/>
                  </a:lnTo>
                  <a:lnTo>
                    <a:pt x="1250" y="22"/>
                  </a:lnTo>
                  <a:lnTo>
                    <a:pt x="1268" y="30"/>
                  </a:lnTo>
                  <a:lnTo>
                    <a:pt x="1285" y="38"/>
                  </a:lnTo>
                  <a:lnTo>
                    <a:pt x="1301" y="47"/>
                  </a:lnTo>
                  <a:lnTo>
                    <a:pt x="1318" y="58"/>
                  </a:lnTo>
                  <a:lnTo>
                    <a:pt x="1334" y="69"/>
                  </a:lnTo>
                  <a:lnTo>
                    <a:pt x="1349" y="82"/>
                  </a:lnTo>
                  <a:lnTo>
                    <a:pt x="1364" y="96"/>
                  </a:lnTo>
                  <a:lnTo>
                    <a:pt x="1364" y="96"/>
                  </a:lnTo>
                  <a:lnTo>
                    <a:pt x="1370" y="101"/>
                  </a:lnTo>
                  <a:lnTo>
                    <a:pt x="1375" y="102"/>
                  </a:lnTo>
                  <a:lnTo>
                    <a:pt x="1381" y="104"/>
                  </a:lnTo>
                  <a:lnTo>
                    <a:pt x="1387" y="102"/>
                  </a:lnTo>
                  <a:lnTo>
                    <a:pt x="1387" y="102"/>
                  </a:lnTo>
                  <a:lnTo>
                    <a:pt x="1436" y="90"/>
                  </a:lnTo>
                  <a:lnTo>
                    <a:pt x="1481" y="74"/>
                  </a:lnTo>
                  <a:lnTo>
                    <a:pt x="1527" y="55"/>
                  </a:lnTo>
                  <a:lnTo>
                    <a:pt x="1549" y="44"/>
                  </a:lnTo>
                  <a:lnTo>
                    <a:pt x="1571" y="33"/>
                  </a:lnTo>
                  <a:lnTo>
                    <a:pt x="1571" y="33"/>
                  </a:lnTo>
                  <a:lnTo>
                    <a:pt x="1577" y="28"/>
                  </a:lnTo>
                  <a:lnTo>
                    <a:pt x="1580" y="27"/>
                  </a:lnTo>
                  <a:lnTo>
                    <a:pt x="1585" y="28"/>
                  </a:lnTo>
                  <a:lnTo>
                    <a:pt x="1585" y="28"/>
                  </a:lnTo>
                  <a:lnTo>
                    <a:pt x="1587" y="31"/>
                  </a:lnTo>
                  <a:lnTo>
                    <a:pt x="1585" y="35"/>
                  </a:lnTo>
                  <a:lnTo>
                    <a:pt x="1582" y="42"/>
                  </a:lnTo>
                  <a:lnTo>
                    <a:pt x="1582" y="42"/>
                  </a:lnTo>
                  <a:lnTo>
                    <a:pt x="1571" y="68"/>
                  </a:lnTo>
                  <a:lnTo>
                    <a:pt x="1560" y="91"/>
                  </a:lnTo>
                  <a:lnTo>
                    <a:pt x="1546" y="113"/>
                  </a:lnTo>
                  <a:lnTo>
                    <a:pt x="1530" y="135"/>
                  </a:lnTo>
                  <a:lnTo>
                    <a:pt x="1513" y="154"/>
                  </a:lnTo>
                  <a:lnTo>
                    <a:pt x="1494" y="173"/>
                  </a:lnTo>
                  <a:lnTo>
                    <a:pt x="1475" y="190"/>
                  </a:lnTo>
                  <a:lnTo>
                    <a:pt x="1453" y="207"/>
                  </a:lnTo>
                  <a:lnTo>
                    <a:pt x="1453" y="207"/>
                  </a:lnTo>
                  <a:lnTo>
                    <a:pt x="1499" y="200"/>
                  </a:lnTo>
                  <a:lnTo>
                    <a:pt x="1499" y="200"/>
                  </a:lnTo>
                  <a:lnTo>
                    <a:pt x="1546" y="187"/>
                  </a:lnTo>
                  <a:lnTo>
                    <a:pt x="1546" y="187"/>
                  </a:lnTo>
                  <a:lnTo>
                    <a:pt x="1593" y="173"/>
                  </a:lnTo>
                  <a:lnTo>
                    <a:pt x="1593" y="173"/>
                  </a:lnTo>
                  <a:lnTo>
                    <a:pt x="1631" y="159"/>
                  </a:lnTo>
                  <a:lnTo>
                    <a:pt x="1631" y="159"/>
                  </a:lnTo>
                  <a:lnTo>
                    <a:pt x="1631" y="165"/>
                  </a:lnTo>
                  <a:lnTo>
                    <a:pt x="1631" y="165"/>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grpSp>
          <p:nvGrpSpPr>
            <p:cNvPr id="44" name="Group 43">
              <a:extLst>
                <a:ext uri="{FF2B5EF4-FFF2-40B4-BE49-F238E27FC236}">
                  <a16:creationId xmlns:a16="http://schemas.microsoft.com/office/drawing/2014/main" id="{93ABDCC3-9DBA-49F0-803E-0E1CD566FEC2}"/>
                </a:ext>
              </a:extLst>
            </p:cNvPr>
            <p:cNvGrpSpPr>
              <a:grpSpLocks/>
            </p:cNvGrpSpPr>
            <p:nvPr userDrawn="1"/>
          </p:nvGrpSpPr>
          <p:grpSpPr>
            <a:xfrm>
              <a:off x="1740130" y="4312368"/>
              <a:ext cx="162408" cy="154418"/>
              <a:chOff x="11114088" y="2808288"/>
              <a:chExt cx="1090612" cy="1042987"/>
            </a:xfrm>
            <a:solidFill>
              <a:sysClr val="window" lastClr="FFFFFF"/>
            </a:solidFill>
          </p:grpSpPr>
          <p:sp>
            <p:nvSpPr>
              <p:cNvPr id="55" name="Freeform 7">
                <a:extLst>
                  <a:ext uri="{FF2B5EF4-FFF2-40B4-BE49-F238E27FC236}">
                    <a16:creationId xmlns:a16="http://schemas.microsoft.com/office/drawing/2014/main" id="{9EA22643-C14C-490D-90E1-A2F5B3C5DA1C}"/>
                  </a:ext>
                </a:extLst>
              </p:cNvPr>
              <p:cNvSpPr>
                <a:spLocks/>
              </p:cNvSpPr>
              <p:nvPr/>
            </p:nvSpPr>
            <p:spPr bwMode="auto">
              <a:xfrm>
                <a:off x="11114088" y="2808288"/>
                <a:ext cx="265112" cy="246063"/>
              </a:xfrm>
              <a:custGeom>
                <a:avLst/>
                <a:gdLst>
                  <a:gd name="T0" fmla="*/ 0 w 333"/>
                  <a:gd name="T1" fmla="*/ 127 h 311"/>
                  <a:gd name="T2" fmla="*/ 0 w 333"/>
                  <a:gd name="T3" fmla="*/ 127 h 311"/>
                  <a:gd name="T4" fmla="*/ 4 w 333"/>
                  <a:gd name="T5" fmla="*/ 110 h 311"/>
                  <a:gd name="T6" fmla="*/ 11 w 333"/>
                  <a:gd name="T7" fmla="*/ 94 h 311"/>
                  <a:gd name="T8" fmla="*/ 17 w 333"/>
                  <a:gd name="T9" fmla="*/ 80 h 311"/>
                  <a:gd name="T10" fmla="*/ 26 w 333"/>
                  <a:gd name="T11" fmla="*/ 66 h 311"/>
                  <a:gd name="T12" fmla="*/ 36 w 333"/>
                  <a:gd name="T13" fmla="*/ 53 h 311"/>
                  <a:gd name="T14" fmla="*/ 48 w 333"/>
                  <a:gd name="T15" fmla="*/ 41 h 311"/>
                  <a:gd name="T16" fmla="*/ 62 w 333"/>
                  <a:gd name="T17" fmla="*/ 31 h 311"/>
                  <a:gd name="T18" fmla="*/ 77 w 333"/>
                  <a:gd name="T19" fmla="*/ 22 h 311"/>
                  <a:gd name="T20" fmla="*/ 77 w 333"/>
                  <a:gd name="T21" fmla="*/ 22 h 311"/>
                  <a:gd name="T22" fmla="*/ 102 w 333"/>
                  <a:gd name="T23" fmla="*/ 13 h 311"/>
                  <a:gd name="T24" fmla="*/ 125 w 333"/>
                  <a:gd name="T25" fmla="*/ 5 h 311"/>
                  <a:gd name="T26" fmla="*/ 149 w 333"/>
                  <a:gd name="T27" fmla="*/ 0 h 311"/>
                  <a:gd name="T28" fmla="*/ 174 w 333"/>
                  <a:gd name="T29" fmla="*/ 0 h 311"/>
                  <a:gd name="T30" fmla="*/ 198 w 333"/>
                  <a:gd name="T31" fmla="*/ 2 h 311"/>
                  <a:gd name="T32" fmla="*/ 221 w 333"/>
                  <a:gd name="T33" fmla="*/ 8 h 311"/>
                  <a:gd name="T34" fmla="*/ 245 w 333"/>
                  <a:gd name="T35" fmla="*/ 17 h 311"/>
                  <a:gd name="T36" fmla="*/ 267 w 333"/>
                  <a:gd name="T37" fmla="*/ 30 h 311"/>
                  <a:gd name="T38" fmla="*/ 267 w 333"/>
                  <a:gd name="T39" fmla="*/ 30 h 311"/>
                  <a:gd name="T40" fmla="*/ 286 w 333"/>
                  <a:gd name="T41" fmla="*/ 46 h 311"/>
                  <a:gd name="T42" fmla="*/ 301 w 333"/>
                  <a:gd name="T43" fmla="*/ 61 h 311"/>
                  <a:gd name="T44" fmla="*/ 314 w 333"/>
                  <a:gd name="T45" fmla="*/ 79 h 311"/>
                  <a:gd name="T46" fmla="*/ 323 w 333"/>
                  <a:gd name="T47" fmla="*/ 97 h 311"/>
                  <a:gd name="T48" fmla="*/ 330 w 333"/>
                  <a:gd name="T49" fmla="*/ 118 h 311"/>
                  <a:gd name="T50" fmla="*/ 333 w 333"/>
                  <a:gd name="T51" fmla="*/ 140 h 311"/>
                  <a:gd name="T52" fmla="*/ 331 w 333"/>
                  <a:gd name="T53" fmla="*/ 162 h 311"/>
                  <a:gd name="T54" fmla="*/ 330 w 333"/>
                  <a:gd name="T55" fmla="*/ 185 h 311"/>
                  <a:gd name="T56" fmla="*/ 330 w 333"/>
                  <a:gd name="T57" fmla="*/ 185 h 311"/>
                  <a:gd name="T58" fmla="*/ 323 w 333"/>
                  <a:gd name="T59" fmla="*/ 209 h 311"/>
                  <a:gd name="T60" fmla="*/ 314 w 333"/>
                  <a:gd name="T61" fmla="*/ 229 h 311"/>
                  <a:gd name="T62" fmla="*/ 303 w 333"/>
                  <a:gd name="T63" fmla="*/ 248 h 311"/>
                  <a:gd name="T64" fmla="*/ 289 w 333"/>
                  <a:gd name="T65" fmla="*/ 264 h 311"/>
                  <a:gd name="T66" fmla="*/ 273 w 333"/>
                  <a:gd name="T67" fmla="*/ 278 h 311"/>
                  <a:gd name="T68" fmla="*/ 254 w 333"/>
                  <a:gd name="T69" fmla="*/ 289 h 311"/>
                  <a:gd name="T70" fmla="*/ 234 w 333"/>
                  <a:gd name="T71" fmla="*/ 299 h 311"/>
                  <a:gd name="T72" fmla="*/ 210 w 333"/>
                  <a:gd name="T73" fmla="*/ 305 h 311"/>
                  <a:gd name="T74" fmla="*/ 210 w 333"/>
                  <a:gd name="T75" fmla="*/ 305 h 311"/>
                  <a:gd name="T76" fmla="*/ 185 w 333"/>
                  <a:gd name="T77" fmla="*/ 310 h 311"/>
                  <a:gd name="T78" fmla="*/ 160 w 333"/>
                  <a:gd name="T79" fmla="*/ 311 h 311"/>
                  <a:gd name="T80" fmla="*/ 133 w 333"/>
                  <a:gd name="T81" fmla="*/ 308 h 311"/>
                  <a:gd name="T82" fmla="*/ 108 w 333"/>
                  <a:gd name="T83" fmla="*/ 302 h 311"/>
                  <a:gd name="T84" fmla="*/ 108 w 333"/>
                  <a:gd name="T85" fmla="*/ 302 h 311"/>
                  <a:gd name="T86" fmla="*/ 88 w 333"/>
                  <a:gd name="T87" fmla="*/ 296 h 311"/>
                  <a:gd name="T88" fmla="*/ 70 w 333"/>
                  <a:gd name="T89" fmla="*/ 286 h 311"/>
                  <a:gd name="T90" fmla="*/ 55 w 333"/>
                  <a:gd name="T91" fmla="*/ 275 h 311"/>
                  <a:gd name="T92" fmla="*/ 40 w 333"/>
                  <a:gd name="T93" fmla="*/ 263 h 311"/>
                  <a:gd name="T94" fmla="*/ 28 w 333"/>
                  <a:gd name="T95" fmla="*/ 248 h 311"/>
                  <a:gd name="T96" fmla="*/ 18 w 333"/>
                  <a:gd name="T97" fmla="*/ 233 h 311"/>
                  <a:gd name="T98" fmla="*/ 9 w 333"/>
                  <a:gd name="T99" fmla="*/ 214 h 311"/>
                  <a:gd name="T100" fmla="*/ 3 w 333"/>
                  <a:gd name="T101" fmla="*/ 193 h 311"/>
                  <a:gd name="T102" fmla="*/ 3 w 333"/>
                  <a:gd name="T103" fmla="*/ 193 h 311"/>
                  <a:gd name="T104" fmla="*/ 0 w 333"/>
                  <a:gd name="T105" fmla="*/ 184 h 311"/>
                  <a:gd name="T106" fmla="*/ 0 w 333"/>
                  <a:gd name="T107" fmla="*/ 184 h 311"/>
                  <a:gd name="T108" fmla="*/ 0 w 333"/>
                  <a:gd name="T109" fmla="*/ 127 h 311"/>
                  <a:gd name="T110" fmla="*/ 0 w 333"/>
                  <a:gd name="T111" fmla="*/ 127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3" h="311">
                    <a:moveTo>
                      <a:pt x="0" y="127"/>
                    </a:moveTo>
                    <a:lnTo>
                      <a:pt x="0" y="127"/>
                    </a:lnTo>
                    <a:lnTo>
                      <a:pt x="4" y="110"/>
                    </a:lnTo>
                    <a:lnTo>
                      <a:pt x="11" y="94"/>
                    </a:lnTo>
                    <a:lnTo>
                      <a:pt x="17" y="80"/>
                    </a:lnTo>
                    <a:lnTo>
                      <a:pt x="26" y="66"/>
                    </a:lnTo>
                    <a:lnTo>
                      <a:pt x="36" y="53"/>
                    </a:lnTo>
                    <a:lnTo>
                      <a:pt x="48" y="41"/>
                    </a:lnTo>
                    <a:lnTo>
                      <a:pt x="62" y="31"/>
                    </a:lnTo>
                    <a:lnTo>
                      <a:pt x="77" y="22"/>
                    </a:lnTo>
                    <a:lnTo>
                      <a:pt x="77" y="22"/>
                    </a:lnTo>
                    <a:lnTo>
                      <a:pt x="102" y="13"/>
                    </a:lnTo>
                    <a:lnTo>
                      <a:pt x="125" y="5"/>
                    </a:lnTo>
                    <a:lnTo>
                      <a:pt x="149" y="0"/>
                    </a:lnTo>
                    <a:lnTo>
                      <a:pt x="174" y="0"/>
                    </a:lnTo>
                    <a:lnTo>
                      <a:pt x="198" y="2"/>
                    </a:lnTo>
                    <a:lnTo>
                      <a:pt x="221" y="8"/>
                    </a:lnTo>
                    <a:lnTo>
                      <a:pt x="245" y="17"/>
                    </a:lnTo>
                    <a:lnTo>
                      <a:pt x="267" y="30"/>
                    </a:lnTo>
                    <a:lnTo>
                      <a:pt x="267" y="30"/>
                    </a:lnTo>
                    <a:lnTo>
                      <a:pt x="286" y="46"/>
                    </a:lnTo>
                    <a:lnTo>
                      <a:pt x="301" y="61"/>
                    </a:lnTo>
                    <a:lnTo>
                      <a:pt x="314" y="79"/>
                    </a:lnTo>
                    <a:lnTo>
                      <a:pt x="323" y="97"/>
                    </a:lnTo>
                    <a:lnTo>
                      <a:pt x="330" y="118"/>
                    </a:lnTo>
                    <a:lnTo>
                      <a:pt x="333" y="140"/>
                    </a:lnTo>
                    <a:lnTo>
                      <a:pt x="331" y="162"/>
                    </a:lnTo>
                    <a:lnTo>
                      <a:pt x="330" y="185"/>
                    </a:lnTo>
                    <a:lnTo>
                      <a:pt x="330" y="185"/>
                    </a:lnTo>
                    <a:lnTo>
                      <a:pt x="323" y="209"/>
                    </a:lnTo>
                    <a:lnTo>
                      <a:pt x="314" y="229"/>
                    </a:lnTo>
                    <a:lnTo>
                      <a:pt x="303" y="248"/>
                    </a:lnTo>
                    <a:lnTo>
                      <a:pt x="289" y="264"/>
                    </a:lnTo>
                    <a:lnTo>
                      <a:pt x="273" y="278"/>
                    </a:lnTo>
                    <a:lnTo>
                      <a:pt x="254" y="289"/>
                    </a:lnTo>
                    <a:lnTo>
                      <a:pt x="234" y="299"/>
                    </a:lnTo>
                    <a:lnTo>
                      <a:pt x="210" y="305"/>
                    </a:lnTo>
                    <a:lnTo>
                      <a:pt x="210" y="305"/>
                    </a:lnTo>
                    <a:lnTo>
                      <a:pt x="185" y="310"/>
                    </a:lnTo>
                    <a:lnTo>
                      <a:pt x="160" y="311"/>
                    </a:lnTo>
                    <a:lnTo>
                      <a:pt x="133" y="308"/>
                    </a:lnTo>
                    <a:lnTo>
                      <a:pt x="108" y="302"/>
                    </a:lnTo>
                    <a:lnTo>
                      <a:pt x="108" y="302"/>
                    </a:lnTo>
                    <a:lnTo>
                      <a:pt x="88" y="296"/>
                    </a:lnTo>
                    <a:lnTo>
                      <a:pt x="70" y="286"/>
                    </a:lnTo>
                    <a:lnTo>
                      <a:pt x="55" y="275"/>
                    </a:lnTo>
                    <a:lnTo>
                      <a:pt x="40" y="263"/>
                    </a:lnTo>
                    <a:lnTo>
                      <a:pt x="28" y="248"/>
                    </a:lnTo>
                    <a:lnTo>
                      <a:pt x="18" y="233"/>
                    </a:lnTo>
                    <a:lnTo>
                      <a:pt x="9" y="214"/>
                    </a:lnTo>
                    <a:lnTo>
                      <a:pt x="3" y="193"/>
                    </a:lnTo>
                    <a:lnTo>
                      <a:pt x="3" y="193"/>
                    </a:lnTo>
                    <a:lnTo>
                      <a:pt x="0" y="184"/>
                    </a:lnTo>
                    <a:lnTo>
                      <a:pt x="0" y="184"/>
                    </a:lnTo>
                    <a:lnTo>
                      <a:pt x="0" y="127"/>
                    </a:lnTo>
                    <a:lnTo>
                      <a:pt x="0"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sp>
            <p:nvSpPr>
              <p:cNvPr id="56" name="Freeform 8">
                <a:extLst>
                  <a:ext uri="{FF2B5EF4-FFF2-40B4-BE49-F238E27FC236}">
                    <a16:creationId xmlns:a16="http://schemas.microsoft.com/office/drawing/2014/main" id="{9CF42354-6257-4F17-8B8A-D45E5D105694}"/>
                  </a:ext>
                </a:extLst>
              </p:cNvPr>
              <p:cNvSpPr>
                <a:spLocks/>
              </p:cNvSpPr>
              <p:nvPr/>
            </p:nvSpPr>
            <p:spPr bwMode="auto">
              <a:xfrm>
                <a:off x="11490325" y="3130550"/>
                <a:ext cx="714375" cy="720725"/>
              </a:xfrm>
              <a:custGeom>
                <a:avLst/>
                <a:gdLst>
                  <a:gd name="T0" fmla="*/ 297 w 900"/>
                  <a:gd name="T1" fmla="*/ 140 h 908"/>
                  <a:gd name="T2" fmla="*/ 325 w 900"/>
                  <a:gd name="T3" fmla="*/ 104 h 908"/>
                  <a:gd name="T4" fmla="*/ 369 w 900"/>
                  <a:gd name="T5" fmla="*/ 61 h 908"/>
                  <a:gd name="T6" fmla="*/ 419 w 900"/>
                  <a:gd name="T7" fmla="*/ 30 h 908"/>
                  <a:gd name="T8" fmla="*/ 474 w 900"/>
                  <a:gd name="T9" fmla="*/ 10 h 908"/>
                  <a:gd name="T10" fmla="*/ 535 w 900"/>
                  <a:gd name="T11" fmla="*/ 2 h 908"/>
                  <a:gd name="T12" fmla="*/ 559 w 900"/>
                  <a:gd name="T13" fmla="*/ 0 h 908"/>
                  <a:gd name="T14" fmla="*/ 605 w 900"/>
                  <a:gd name="T15" fmla="*/ 3 h 908"/>
                  <a:gd name="T16" fmla="*/ 650 w 900"/>
                  <a:gd name="T17" fmla="*/ 10 h 908"/>
                  <a:gd name="T18" fmla="*/ 694 w 900"/>
                  <a:gd name="T19" fmla="*/ 24 h 908"/>
                  <a:gd name="T20" fmla="*/ 716 w 900"/>
                  <a:gd name="T21" fmla="*/ 33 h 908"/>
                  <a:gd name="T22" fmla="*/ 763 w 900"/>
                  <a:gd name="T23" fmla="*/ 61 h 908"/>
                  <a:gd name="T24" fmla="*/ 804 w 900"/>
                  <a:gd name="T25" fmla="*/ 98 h 908"/>
                  <a:gd name="T26" fmla="*/ 837 w 900"/>
                  <a:gd name="T27" fmla="*/ 142 h 908"/>
                  <a:gd name="T28" fmla="*/ 862 w 900"/>
                  <a:gd name="T29" fmla="*/ 190 h 908"/>
                  <a:gd name="T30" fmla="*/ 872 w 900"/>
                  <a:gd name="T31" fmla="*/ 214 h 908"/>
                  <a:gd name="T32" fmla="*/ 886 w 900"/>
                  <a:gd name="T33" fmla="*/ 261 h 908"/>
                  <a:gd name="T34" fmla="*/ 895 w 900"/>
                  <a:gd name="T35" fmla="*/ 310 h 908"/>
                  <a:gd name="T36" fmla="*/ 900 w 900"/>
                  <a:gd name="T37" fmla="*/ 360 h 908"/>
                  <a:gd name="T38" fmla="*/ 900 w 900"/>
                  <a:gd name="T39" fmla="*/ 385 h 908"/>
                  <a:gd name="T40" fmla="*/ 900 w 900"/>
                  <a:gd name="T41" fmla="*/ 891 h 908"/>
                  <a:gd name="T42" fmla="*/ 897 w 900"/>
                  <a:gd name="T43" fmla="*/ 905 h 908"/>
                  <a:gd name="T44" fmla="*/ 883 w 900"/>
                  <a:gd name="T45" fmla="*/ 908 h 908"/>
                  <a:gd name="T46" fmla="*/ 620 w 900"/>
                  <a:gd name="T47" fmla="*/ 908 h 908"/>
                  <a:gd name="T48" fmla="*/ 612 w 900"/>
                  <a:gd name="T49" fmla="*/ 908 h 908"/>
                  <a:gd name="T50" fmla="*/ 603 w 900"/>
                  <a:gd name="T51" fmla="*/ 899 h 908"/>
                  <a:gd name="T52" fmla="*/ 603 w 900"/>
                  <a:gd name="T53" fmla="*/ 891 h 908"/>
                  <a:gd name="T54" fmla="*/ 603 w 900"/>
                  <a:gd name="T55" fmla="*/ 437 h 908"/>
                  <a:gd name="T56" fmla="*/ 601 w 900"/>
                  <a:gd name="T57" fmla="*/ 390 h 908"/>
                  <a:gd name="T58" fmla="*/ 592 w 900"/>
                  <a:gd name="T59" fmla="*/ 343 h 908"/>
                  <a:gd name="T60" fmla="*/ 586 w 900"/>
                  <a:gd name="T61" fmla="*/ 325 h 908"/>
                  <a:gd name="T62" fmla="*/ 570 w 900"/>
                  <a:gd name="T63" fmla="*/ 292 h 908"/>
                  <a:gd name="T64" fmla="*/ 548 w 900"/>
                  <a:gd name="T65" fmla="*/ 266 h 908"/>
                  <a:gd name="T66" fmla="*/ 517 w 900"/>
                  <a:gd name="T67" fmla="*/ 247 h 908"/>
                  <a:gd name="T68" fmla="*/ 498 w 900"/>
                  <a:gd name="T69" fmla="*/ 241 h 908"/>
                  <a:gd name="T70" fmla="*/ 462 w 900"/>
                  <a:gd name="T71" fmla="*/ 236 h 908"/>
                  <a:gd name="T72" fmla="*/ 427 w 900"/>
                  <a:gd name="T73" fmla="*/ 237 h 908"/>
                  <a:gd name="T74" fmla="*/ 397 w 900"/>
                  <a:gd name="T75" fmla="*/ 247 h 908"/>
                  <a:gd name="T76" fmla="*/ 369 w 900"/>
                  <a:gd name="T77" fmla="*/ 261 h 908"/>
                  <a:gd name="T78" fmla="*/ 345 w 900"/>
                  <a:gd name="T79" fmla="*/ 281 h 908"/>
                  <a:gd name="T80" fmla="*/ 325 w 900"/>
                  <a:gd name="T81" fmla="*/ 307 h 908"/>
                  <a:gd name="T82" fmla="*/ 311 w 900"/>
                  <a:gd name="T83" fmla="*/ 335 h 908"/>
                  <a:gd name="T84" fmla="*/ 301 w 900"/>
                  <a:gd name="T85" fmla="*/ 365 h 908"/>
                  <a:gd name="T86" fmla="*/ 298 w 900"/>
                  <a:gd name="T87" fmla="*/ 379 h 908"/>
                  <a:gd name="T88" fmla="*/ 297 w 900"/>
                  <a:gd name="T89" fmla="*/ 418 h 908"/>
                  <a:gd name="T90" fmla="*/ 297 w 900"/>
                  <a:gd name="T91" fmla="*/ 890 h 908"/>
                  <a:gd name="T92" fmla="*/ 297 w 900"/>
                  <a:gd name="T93" fmla="*/ 901 h 908"/>
                  <a:gd name="T94" fmla="*/ 293 w 900"/>
                  <a:gd name="T95" fmla="*/ 907 h 908"/>
                  <a:gd name="T96" fmla="*/ 289 w 900"/>
                  <a:gd name="T97" fmla="*/ 908 h 908"/>
                  <a:gd name="T98" fmla="*/ 276 w 900"/>
                  <a:gd name="T99" fmla="*/ 908 h 908"/>
                  <a:gd name="T100" fmla="*/ 18 w 900"/>
                  <a:gd name="T101" fmla="*/ 908 h 908"/>
                  <a:gd name="T102" fmla="*/ 4 w 900"/>
                  <a:gd name="T103" fmla="*/ 908 h 908"/>
                  <a:gd name="T104" fmla="*/ 1 w 900"/>
                  <a:gd name="T105" fmla="*/ 904 h 908"/>
                  <a:gd name="T106" fmla="*/ 0 w 900"/>
                  <a:gd name="T107" fmla="*/ 891 h 908"/>
                  <a:gd name="T108" fmla="*/ 0 w 900"/>
                  <a:gd name="T109" fmla="*/ 38 h 908"/>
                  <a:gd name="T110" fmla="*/ 1 w 900"/>
                  <a:gd name="T111" fmla="*/ 30 h 908"/>
                  <a:gd name="T112" fmla="*/ 9 w 900"/>
                  <a:gd name="T113" fmla="*/ 21 h 908"/>
                  <a:gd name="T114" fmla="*/ 17 w 900"/>
                  <a:gd name="T115" fmla="*/ 21 h 908"/>
                  <a:gd name="T116" fmla="*/ 279 w 900"/>
                  <a:gd name="T117" fmla="*/ 21 h 908"/>
                  <a:gd name="T118" fmla="*/ 293 w 900"/>
                  <a:gd name="T119" fmla="*/ 24 h 908"/>
                  <a:gd name="T120" fmla="*/ 297 w 900"/>
                  <a:gd name="T121" fmla="*/ 38 h 908"/>
                  <a:gd name="T122" fmla="*/ 297 w 900"/>
                  <a:gd name="T123" fmla="*/ 88 h 908"/>
                  <a:gd name="T124" fmla="*/ 297 w 900"/>
                  <a:gd name="T125" fmla="*/ 14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0" h="908">
                    <a:moveTo>
                      <a:pt x="297" y="140"/>
                    </a:moveTo>
                    <a:lnTo>
                      <a:pt x="297" y="140"/>
                    </a:lnTo>
                    <a:lnTo>
                      <a:pt x="325" y="104"/>
                    </a:lnTo>
                    <a:lnTo>
                      <a:pt x="325" y="104"/>
                    </a:lnTo>
                    <a:lnTo>
                      <a:pt x="347" y="82"/>
                    </a:lnTo>
                    <a:lnTo>
                      <a:pt x="369" y="61"/>
                    </a:lnTo>
                    <a:lnTo>
                      <a:pt x="394" y="44"/>
                    </a:lnTo>
                    <a:lnTo>
                      <a:pt x="419" y="30"/>
                    </a:lnTo>
                    <a:lnTo>
                      <a:pt x="446" y="19"/>
                    </a:lnTo>
                    <a:lnTo>
                      <a:pt x="474" y="10"/>
                    </a:lnTo>
                    <a:lnTo>
                      <a:pt x="504" y="5"/>
                    </a:lnTo>
                    <a:lnTo>
                      <a:pt x="535" y="2"/>
                    </a:lnTo>
                    <a:lnTo>
                      <a:pt x="535" y="2"/>
                    </a:lnTo>
                    <a:lnTo>
                      <a:pt x="559" y="0"/>
                    </a:lnTo>
                    <a:lnTo>
                      <a:pt x="583" y="0"/>
                    </a:lnTo>
                    <a:lnTo>
                      <a:pt x="605" y="3"/>
                    </a:lnTo>
                    <a:lnTo>
                      <a:pt x="628" y="5"/>
                    </a:lnTo>
                    <a:lnTo>
                      <a:pt x="650" y="10"/>
                    </a:lnTo>
                    <a:lnTo>
                      <a:pt x="672" y="16"/>
                    </a:lnTo>
                    <a:lnTo>
                      <a:pt x="694" y="24"/>
                    </a:lnTo>
                    <a:lnTo>
                      <a:pt x="716" y="33"/>
                    </a:lnTo>
                    <a:lnTo>
                      <a:pt x="716" y="33"/>
                    </a:lnTo>
                    <a:lnTo>
                      <a:pt x="741" y="47"/>
                    </a:lnTo>
                    <a:lnTo>
                      <a:pt x="763" y="61"/>
                    </a:lnTo>
                    <a:lnTo>
                      <a:pt x="785" y="79"/>
                    </a:lnTo>
                    <a:lnTo>
                      <a:pt x="804" y="98"/>
                    </a:lnTo>
                    <a:lnTo>
                      <a:pt x="821" y="120"/>
                    </a:lnTo>
                    <a:lnTo>
                      <a:pt x="837" y="142"/>
                    </a:lnTo>
                    <a:lnTo>
                      <a:pt x="850" y="165"/>
                    </a:lnTo>
                    <a:lnTo>
                      <a:pt x="862" y="190"/>
                    </a:lnTo>
                    <a:lnTo>
                      <a:pt x="862" y="190"/>
                    </a:lnTo>
                    <a:lnTo>
                      <a:pt x="872" y="214"/>
                    </a:lnTo>
                    <a:lnTo>
                      <a:pt x="880" y="237"/>
                    </a:lnTo>
                    <a:lnTo>
                      <a:pt x="886" y="261"/>
                    </a:lnTo>
                    <a:lnTo>
                      <a:pt x="891" y="286"/>
                    </a:lnTo>
                    <a:lnTo>
                      <a:pt x="895" y="310"/>
                    </a:lnTo>
                    <a:lnTo>
                      <a:pt x="897" y="335"/>
                    </a:lnTo>
                    <a:lnTo>
                      <a:pt x="900" y="360"/>
                    </a:lnTo>
                    <a:lnTo>
                      <a:pt x="900" y="385"/>
                    </a:lnTo>
                    <a:lnTo>
                      <a:pt x="900" y="385"/>
                    </a:lnTo>
                    <a:lnTo>
                      <a:pt x="900" y="891"/>
                    </a:lnTo>
                    <a:lnTo>
                      <a:pt x="900" y="891"/>
                    </a:lnTo>
                    <a:lnTo>
                      <a:pt x="900" y="901"/>
                    </a:lnTo>
                    <a:lnTo>
                      <a:pt x="897" y="905"/>
                    </a:lnTo>
                    <a:lnTo>
                      <a:pt x="891" y="908"/>
                    </a:lnTo>
                    <a:lnTo>
                      <a:pt x="883" y="908"/>
                    </a:lnTo>
                    <a:lnTo>
                      <a:pt x="883" y="908"/>
                    </a:lnTo>
                    <a:lnTo>
                      <a:pt x="620" y="908"/>
                    </a:lnTo>
                    <a:lnTo>
                      <a:pt x="620" y="908"/>
                    </a:lnTo>
                    <a:lnTo>
                      <a:pt x="612" y="908"/>
                    </a:lnTo>
                    <a:lnTo>
                      <a:pt x="606" y="905"/>
                    </a:lnTo>
                    <a:lnTo>
                      <a:pt x="603" y="899"/>
                    </a:lnTo>
                    <a:lnTo>
                      <a:pt x="603" y="891"/>
                    </a:lnTo>
                    <a:lnTo>
                      <a:pt x="603" y="891"/>
                    </a:lnTo>
                    <a:lnTo>
                      <a:pt x="603" y="437"/>
                    </a:lnTo>
                    <a:lnTo>
                      <a:pt x="603" y="437"/>
                    </a:lnTo>
                    <a:lnTo>
                      <a:pt x="603" y="413"/>
                    </a:lnTo>
                    <a:lnTo>
                      <a:pt x="601" y="390"/>
                    </a:lnTo>
                    <a:lnTo>
                      <a:pt x="597" y="366"/>
                    </a:lnTo>
                    <a:lnTo>
                      <a:pt x="592" y="343"/>
                    </a:lnTo>
                    <a:lnTo>
                      <a:pt x="592" y="343"/>
                    </a:lnTo>
                    <a:lnTo>
                      <a:pt x="586" y="325"/>
                    </a:lnTo>
                    <a:lnTo>
                      <a:pt x="579" y="308"/>
                    </a:lnTo>
                    <a:lnTo>
                      <a:pt x="570" y="292"/>
                    </a:lnTo>
                    <a:lnTo>
                      <a:pt x="561" y="278"/>
                    </a:lnTo>
                    <a:lnTo>
                      <a:pt x="548" y="266"/>
                    </a:lnTo>
                    <a:lnTo>
                      <a:pt x="534" y="255"/>
                    </a:lnTo>
                    <a:lnTo>
                      <a:pt x="517" y="247"/>
                    </a:lnTo>
                    <a:lnTo>
                      <a:pt x="498" y="241"/>
                    </a:lnTo>
                    <a:lnTo>
                      <a:pt x="498" y="241"/>
                    </a:lnTo>
                    <a:lnTo>
                      <a:pt x="480" y="237"/>
                    </a:lnTo>
                    <a:lnTo>
                      <a:pt x="462" y="236"/>
                    </a:lnTo>
                    <a:lnTo>
                      <a:pt x="444" y="236"/>
                    </a:lnTo>
                    <a:lnTo>
                      <a:pt x="427" y="237"/>
                    </a:lnTo>
                    <a:lnTo>
                      <a:pt x="411" y="242"/>
                    </a:lnTo>
                    <a:lnTo>
                      <a:pt x="397" y="247"/>
                    </a:lnTo>
                    <a:lnTo>
                      <a:pt x="381" y="253"/>
                    </a:lnTo>
                    <a:lnTo>
                      <a:pt x="369" y="261"/>
                    </a:lnTo>
                    <a:lnTo>
                      <a:pt x="356" y="270"/>
                    </a:lnTo>
                    <a:lnTo>
                      <a:pt x="345" y="281"/>
                    </a:lnTo>
                    <a:lnTo>
                      <a:pt x="334" y="294"/>
                    </a:lnTo>
                    <a:lnTo>
                      <a:pt x="325" y="307"/>
                    </a:lnTo>
                    <a:lnTo>
                      <a:pt x="317" y="321"/>
                    </a:lnTo>
                    <a:lnTo>
                      <a:pt x="311" y="335"/>
                    </a:lnTo>
                    <a:lnTo>
                      <a:pt x="304" y="349"/>
                    </a:lnTo>
                    <a:lnTo>
                      <a:pt x="301" y="365"/>
                    </a:lnTo>
                    <a:lnTo>
                      <a:pt x="301" y="365"/>
                    </a:lnTo>
                    <a:lnTo>
                      <a:pt x="298" y="379"/>
                    </a:lnTo>
                    <a:lnTo>
                      <a:pt x="297" y="391"/>
                    </a:lnTo>
                    <a:lnTo>
                      <a:pt x="297" y="418"/>
                    </a:lnTo>
                    <a:lnTo>
                      <a:pt x="297" y="418"/>
                    </a:lnTo>
                    <a:lnTo>
                      <a:pt x="297" y="890"/>
                    </a:lnTo>
                    <a:lnTo>
                      <a:pt x="297" y="890"/>
                    </a:lnTo>
                    <a:lnTo>
                      <a:pt x="297" y="901"/>
                    </a:lnTo>
                    <a:lnTo>
                      <a:pt x="295" y="904"/>
                    </a:lnTo>
                    <a:lnTo>
                      <a:pt x="293" y="907"/>
                    </a:lnTo>
                    <a:lnTo>
                      <a:pt x="292" y="908"/>
                    </a:lnTo>
                    <a:lnTo>
                      <a:pt x="289" y="908"/>
                    </a:lnTo>
                    <a:lnTo>
                      <a:pt x="276" y="908"/>
                    </a:lnTo>
                    <a:lnTo>
                      <a:pt x="276" y="908"/>
                    </a:lnTo>
                    <a:lnTo>
                      <a:pt x="18" y="908"/>
                    </a:lnTo>
                    <a:lnTo>
                      <a:pt x="18" y="908"/>
                    </a:lnTo>
                    <a:lnTo>
                      <a:pt x="7" y="908"/>
                    </a:lnTo>
                    <a:lnTo>
                      <a:pt x="4" y="908"/>
                    </a:lnTo>
                    <a:lnTo>
                      <a:pt x="3" y="907"/>
                    </a:lnTo>
                    <a:lnTo>
                      <a:pt x="1" y="904"/>
                    </a:lnTo>
                    <a:lnTo>
                      <a:pt x="0" y="901"/>
                    </a:lnTo>
                    <a:lnTo>
                      <a:pt x="0" y="891"/>
                    </a:lnTo>
                    <a:lnTo>
                      <a:pt x="0" y="891"/>
                    </a:lnTo>
                    <a:lnTo>
                      <a:pt x="0" y="38"/>
                    </a:lnTo>
                    <a:lnTo>
                      <a:pt x="0" y="38"/>
                    </a:lnTo>
                    <a:lnTo>
                      <a:pt x="1" y="30"/>
                    </a:lnTo>
                    <a:lnTo>
                      <a:pt x="3" y="24"/>
                    </a:lnTo>
                    <a:lnTo>
                      <a:pt x="9" y="21"/>
                    </a:lnTo>
                    <a:lnTo>
                      <a:pt x="17" y="21"/>
                    </a:lnTo>
                    <a:lnTo>
                      <a:pt x="17" y="21"/>
                    </a:lnTo>
                    <a:lnTo>
                      <a:pt x="279" y="21"/>
                    </a:lnTo>
                    <a:lnTo>
                      <a:pt x="279" y="21"/>
                    </a:lnTo>
                    <a:lnTo>
                      <a:pt x="289" y="21"/>
                    </a:lnTo>
                    <a:lnTo>
                      <a:pt x="293" y="24"/>
                    </a:lnTo>
                    <a:lnTo>
                      <a:pt x="297" y="30"/>
                    </a:lnTo>
                    <a:lnTo>
                      <a:pt x="297" y="38"/>
                    </a:lnTo>
                    <a:lnTo>
                      <a:pt x="297" y="38"/>
                    </a:lnTo>
                    <a:lnTo>
                      <a:pt x="297" y="88"/>
                    </a:lnTo>
                    <a:lnTo>
                      <a:pt x="297" y="140"/>
                    </a:lnTo>
                    <a:lnTo>
                      <a:pt x="297"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sp>
            <p:nvSpPr>
              <p:cNvPr id="57" name="Freeform 9">
                <a:extLst>
                  <a:ext uri="{FF2B5EF4-FFF2-40B4-BE49-F238E27FC236}">
                    <a16:creationId xmlns:a16="http://schemas.microsoft.com/office/drawing/2014/main" id="{E4E13AB9-2951-40F8-BDD1-1CF0CCB27E3E}"/>
                  </a:ext>
                </a:extLst>
              </p:cNvPr>
              <p:cNvSpPr>
                <a:spLocks/>
              </p:cNvSpPr>
              <p:nvPr/>
            </p:nvSpPr>
            <p:spPr bwMode="auto">
              <a:xfrm>
                <a:off x="11126788" y="3146425"/>
                <a:ext cx="236537" cy="704850"/>
              </a:xfrm>
              <a:custGeom>
                <a:avLst/>
                <a:gdLst>
                  <a:gd name="T0" fmla="*/ 0 w 299"/>
                  <a:gd name="T1" fmla="*/ 443 h 887"/>
                  <a:gd name="T2" fmla="*/ 0 w 299"/>
                  <a:gd name="T3" fmla="*/ 443 h 887"/>
                  <a:gd name="T4" fmla="*/ 0 w 299"/>
                  <a:gd name="T5" fmla="*/ 18 h 887"/>
                  <a:gd name="T6" fmla="*/ 0 w 299"/>
                  <a:gd name="T7" fmla="*/ 18 h 887"/>
                  <a:gd name="T8" fmla="*/ 0 w 299"/>
                  <a:gd name="T9" fmla="*/ 7 h 887"/>
                  <a:gd name="T10" fmla="*/ 2 w 299"/>
                  <a:gd name="T11" fmla="*/ 4 h 887"/>
                  <a:gd name="T12" fmla="*/ 2 w 299"/>
                  <a:gd name="T13" fmla="*/ 1 h 887"/>
                  <a:gd name="T14" fmla="*/ 5 w 299"/>
                  <a:gd name="T15" fmla="*/ 0 h 887"/>
                  <a:gd name="T16" fmla="*/ 8 w 299"/>
                  <a:gd name="T17" fmla="*/ 0 h 887"/>
                  <a:gd name="T18" fmla="*/ 19 w 299"/>
                  <a:gd name="T19" fmla="*/ 0 h 887"/>
                  <a:gd name="T20" fmla="*/ 19 w 299"/>
                  <a:gd name="T21" fmla="*/ 0 h 887"/>
                  <a:gd name="T22" fmla="*/ 282 w 299"/>
                  <a:gd name="T23" fmla="*/ 0 h 887"/>
                  <a:gd name="T24" fmla="*/ 282 w 299"/>
                  <a:gd name="T25" fmla="*/ 0 h 887"/>
                  <a:gd name="T26" fmla="*/ 289 w 299"/>
                  <a:gd name="T27" fmla="*/ 0 h 887"/>
                  <a:gd name="T28" fmla="*/ 294 w 299"/>
                  <a:gd name="T29" fmla="*/ 3 h 887"/>
                  <a:gd name="T30" fmla="*/ 297 w 299"/>
                  <a:gd name="T31" fmla="*/ 7 h 887"/>
                  <a:gd name="T32" fmla="*/ 299 w 299"/>
                  <a:gd name="T33" fmla="*/ 17 h 887"/>
                  <a:gd name="T34" fmla="*/ 299 w 299"/>
                  <a:gd name="T35" fmla="*/ 17 h 887"/>
                  <a:gd name="T36" fmla="*/ 299 w 299"/>
                  <a:gd name="T37" fmla="*/ 872 h 887"/>
                  <a:gd name="T38" fmla="*/ 299 w 299"/>
                  <a:gd name="T39" fmla="*/ 872 h 887"/>
                  <a:gd name="T40" fmla="*/ 297 w 299"/>
                  <a:gd name="T41" fmla="*/ 880 h 887"/>
                  <a:gd name="T42" fmla="*/ 296 w 299"/>
                  <a:gd name="T43" fmla="*/ 884 h 887"/>
                  <a:gd name="T44" fmla="*/ 289 w 299"/>
                  <a:gd name="T45" fmla="*/ 887 h 887"/>
                  <a:gd name="T46" fmla="*/ 282 w 299"/>
                  <a:gd name="T47" fmla="*/ 887 h 887"/>
                  <a:gd name="T48" fmla="*/ 282 w 299"/>
                  <a:gd name="T49" fmla="*/ 887 h 887"/>
                  <a:gd name="T50" fmla="*/ 18 w 299"/>
                  <a:gd name="T51" fmla="*/ 887 h 887"/>
                  <a:gd name="T52" fmla="*/ 18 w 299"/>
                  <a:gd name="T53" fmla="*/ 887 h 887"/>
                  <a:gd name="T54" fmla="*/ 8 w 299"/>
                  <a:gd name="T55" fmla="*/ 887 h 887"/>
                  <a:gd name="T56" fmla="*/ 5 w 299"/>
                  <a:gd name="T57" fmla="*/ 887 h 887"/>
                  <a:gd name="T58" fmla="*/ 2 w 299"/>
                  <a:gd name="T59" fmla="*/ 886 h 887"/>
                  <a:gd name="T60" fmla="*/ 2 w 299"/>
                  <a:gd name="T61" fmla="*/ 883 h 887"/>
                  <a:gd name="T62" fmla="*/ 0 w 299"/>
                  <a:gd name="T63" fmla="*/ 880 h 887"/>
                  <a:gd name="T64" fmla="*/ 0 w 299"/>
                  <a:gd name="T65" fmla="*/ 870 h 887"/>
                  <a:gd name="T66" fmla="*/ 0 w 299"/>
                  <a:gd name="T67" fmla="*/ 870 h 887"/>
                  <a:gd name="T68" fmla="*/ 0 w 299"/>
                  <a:gd name="T69" fmla="*/ 443 h 887"/>
                  <a:gd name="T70" fmla="*/ 0 w 299"/>
                  <a:gd name="T71" fmla="*/ 443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9" h="887">
                    <a:moveTo>
                      <a:pt x="0" y="443"/>
                    </a:moveTo>
                    <a:lnTo>
                      <a:pt x="0" y="443"/>
                    </a:lnTo>
                    <a:lnTo>
                      <a:pt x="0" y="18"/>
                    </a:lnTo>
                    <a:lnTo>
                      <a:pt x="0" y="18"/>
                    </a:lnTo>
                    <a:lnTo>
                      <a:pt x="0" y="7"/>
                    </a:lnTo>
                    <a:lnTo>
                      <a:pt x="2" y="4"/>
                    </a:lnTo>
                    <a:lnTo>
                      <a:pt x="2" y="1"/>
                    </a:lnTo>
                    <a:lnTo>
                      <a:pt x="5" y="0"/>
                    </a:lnTo>
                    <a:lnTo>
                      <a:pt x="8" y="0"/>
                    </a:lnTo>
                    <a:lnTo>
                      <a:pt x="19" y="0"/>
                    </a:lnTo>
                    <a:lnTo>
                      <a:pt x="19" y="0"/>
                    </a:lnTo>
                    <a:lnTo>
                      <a:pt x="282" y="0"/>
                    </a:lnTo>
                    <a:lnTo>
                      <a:pt x="282" y="0"/>
                    </a:lnTo>
                    <a:lnTo>
                      <a:pt x="289" y="0"/>
                    </a:lnTo>
                    <a:lnTo>
                      <a:pt x="294" y="3"/>
                    </a:lnTo>
                    <a:lnTo>
                      <a:pt x="297" y="7"/>
                    </a:lnTo>
                    <a:lnTo>
                      <a:pt x="299" y="17"/>
                    </a:lnTo>
                    <a:lnTo>
                      <a:pt x="299" y="17"/>
                    </a:lnTo>
                    <a:lnTo>
                      <a:pt x="299" y="872"/>
                    </a:lnTo>
                    <a:lnTo>
                      <a:pt x="299" y="872"/>
                    </a:lnTo>
                    <a:lnTo>
                      <a:pt x="297" y="880"/>
                    </a:lnTo>
                    <a:lnTo>
                      <a:pt x="296" y="884"/>
                    </a:lnTo>
                    <a:lnTo>
                      <a:pt x="289" y="887"/>
                    </a:lnTo>
                    <a:lnTo>
                      <a:pt x="282" y="887"/>
                    </a:lnTo>
                    <a:lnTo>
                      <a:pt x="282" y="887"/>
                    </a:lnTo>
                    <a:lnTo>
                      <a:pt x="18" y="887"/>
                    </a:lnTo>
                    <a:lnTo>
                      <a:pt x="18" y="887"/>
                    </a:lnTo>
                    <a:lnTo>
                      <a:pt x="8" y="887"/>
                    </a:lnTo>
                    <a:lnTo>
                      <a:pt x="5" y="887"/>
                    </a:lnTo>
                    <a:lnTo>
                      <a:pt x="2" y="886"/>
                    </a:lnTo>
                    <a:lnTo>
                      <a:pt x="2" y="883"/>
                    </a:lnTo>
                    <a:lnTo>
                      <a:pt x="0" y="880"/>
                    </a:lnTo>
                    <a:lnTo>
                      <a:pt x="0" y="870"/>
                    </a:lnTo>
                    <a:lnTo>
                      <a:pt x="0" y="870"/>
                    </a:lnTo>
                    <a:lnTo>
                      <a:pt x="0" y="443"/>
                    </a:lnTo>
                    <a:lnTo>
                      <a:pt x="0" y="4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grpSp>
        <p:sp>
          <p:nvSpPr>
            <p:cNvPr id="45" name="Freeform 10">
              <a:extLst>
                <a:ext uri="{FF2B5EF4-FFF2-40B4-BE49-F238E27FC236}">
                  <a16:creationId xmlns:a16="http://schemas.microsoft.com/office/drawing/2014/main" id="{7B347EE5-4E54-4230-BD7C-EC4869801118}"/>
                </a:ext>
              </a:extLst>
            </p:cNvPr>
            <p:cNvSpPr>
              <a:spLocks noEditPoints="1"/>
            </p:cNvSpPr>
            <p:nvPr userDrawn="1"/>
          </p:nvSpPr>
          <p:spPr bwMode="auto">
            <a:xfrm>
              <a:off x="2582956" y="4343184"/>
              <a:ext cx="191290" cy="123601"/>
            </a:xfrm>
            <a:custGeom>
              <a:avLst/>
              <a:gdLst>
                <a:gd name="T0" fmla="*/ 1034 w 1034"/>
                <a:gd name="T1" fmla="*/ 154 h 671"/>
                <a:gd name="T2" fmla="*/ 1034 w 1034"/>
                <a:gd name="T3" fmla="*/ 517 h 671"/>
                <a:gd name="T4" fmla="*/ 1029 w 1034"/>
                <a:gd name="T5" fmla="*/ 539 h 671"/>
                <a:gd name="T6" fmla="*/ 1015 w 1034"/>
                <a:gd name="T7" fmla="*/ 578 h 671"/>
                <a:gd name="T8" fmla="*/ 995 w 1034"/>
                <a:gd name="T9" fmla="*/ 613 h 671"/>
                <a:gd name="T10" fmla="*/ 967 w 1034"/>
                <a:gd name="T11" fmla="*/ 639 h 671"/>
                <a:gd name="T12" fmla="*/ 929 w 1034"/>
                <a:gd name="T13" fmla="*/ 660 h 671"/>
                <a:gd name="T14" fmla="*/ 919 w 1034"/>
                <a:gd name="T15" fmla="*/ 663 h 671"/>
                <a:gd name="T16" fmla="*/ 885 w 1034"/>
                <a:gd name="T17" fmla="*/ 671 h 671"/>
                <a:gd name="T18" fmla="*/ 148 w 1034"/>
                <a:gd name="T19" fmla="*/ 671 h 671"/>
                <a:gd name="T20" fmla="*/ 127 w 1034"/>
                <a:gd name="T21" fmla="*/ 666 h 671"/>
                <a:gd name="T22" fmla="*/ 107 w 1034"/>
                <a:gd name="T23" fmla="*/ 661 h 671"/>
                <a:gd name="T24" fmla="*/ 74 w 1034"/>
                <a:gd name="T25" fmla="*/ 644 h 671"/>
                <a:gd name="T26" fmla="*/ 46 w 1034"/>
                <a:gd name="T27" fmla="*/ 620 h 671"/>
                <a:gd name="T28" fmla="*/ 24 w 1034"/>
                <a:gd name="T29" fmla="*/ 589 h 671"/>
                <a:gd name="T30" fmla="*/ 14 w 1034"/>
                <a:gd name="T31" fmla="*/ 572 h 671"/>
                <a:gd name="T32" fmla="*/ 5 w 1034"/>
                <a:gd name="T33" fmla="*/ 545 h 671"/>
                <a:gd name="T34" fmla="*/ 0 w 1034"/>
                <a:gd name="T35" fmla="*/ 517 h 671"/>
                <a:gd name="T36" fmla="*/ 0 w 1034"/>
                <a:gd name="T37" fmla="*/ 152 h 671"/>
                <a:gd name="T38" fmla="*/ 6 w 1034"/>
                <a:gd name="T39" fmla="*/ 118 h 671"/>
                <a:gd name="T40" fmla="*/ 11 w 1034"/>
                <a:gd name="T41" fmla="*/ 105 h 671"/>
                <a:gd name="T42" fmla="*/ 28 w 1034"/>
                <a:gd name="T43" fmla="*/ 72 h 671"/>
                <a:gd name="T44" fmla="*/ 52 w 1034"/>
                <a:gd name="T45" fmla="*/ 42 h 671"/>
                <a:gd name="T46" fmla="*/ 82 w 1034"/>
                <a:gd name="T47" fmla="*/ 20 h 671"/>
                <a:gd name="T48" fmla="*/ 118 w 1034"/>
                <a:gd name="T49" fmla="*/ 6 h 671"/>
                <a:gd name="T50" fmla="*/ 132 w 1034"/>
                <a:gd name="T51" fmla="*/ 1 h 671"/>
                <a:gd name="T52" fmla="*/ 148 w 1034"/>
                <a:gd name="T53" fmla="*/ 0 h 671"/>
                <a:gd name="T54" fmla="*/ 885 w 1034"/>
                <a:gd name="T55" fmla="*/ 0 h 671"/>
                <a:gd name="T56" fmla="*/ 901 w 1034"/>
                <a:gd name="T57" fmla="*/ 1 h 671"/>
                <a:gd name="T58" fmla="*/ 940 w 1034"/>
                <a:gd name="T59" fmla="*/ 14 h 671"/>
                <a:gd name="T60" fmla="*/ 971 w 1034"/>
                <a:gd name="T61" fmla="*/ 34 h 671"/>
                <a:gd name="T62" fmla="*/ 998 w 1034"/>
                <a:gd name="T63" fmla="*/ 63 h 671"/>
                <a:gd name="T64" fmla="*/ 1018 w 1034"/>
                <a:gd name="T65" fmla="*/ 97 h 671"/>
                <a:gd name="T66" fmla="*/ 1025 w 1034"/>
                <a:gd name="T67" fmla="*/ 111 h 671"/>
                <a:gd name="T68" fmla="*/ 1031 w 1034"/>
                <a:gd name="T69" fmla="*/ 140 h 671"/>
                <a:gd name="T70" fmla="*/ 1034 w 1034"/>
                <a:gd name="T71" fmla="*/ 154 h 671"/>
                <a:gd name="T72" fmla="*/ 399 w 1034"/>
                <a:gd name="T73" fmla="*/ 334 h 671"/>
                <a:gd name="T74" fmla="*/ 399 w 1034"/>
                <a:gd name="T75" fmla="*/ 536 h 671"/>
                <a:gd name="T76" fmla="*/ 401 w 1034"/>
                <a:gd name="T77" fmla="*/ 543 h 671"/>
                <a:gd name="T78" fmla="*/ 407 w 1034"/>
                <a:gd name="T79" fmla="*/ 540 h 671"/>
                <a:gd name="T80" fmla="*/ 761 w 1034"/>
                <a:gd name="T81" fmla="*/ 339 h 671"/>
                <a:gd name="T82" fmla="*/ 764 w 1034"/>
                <a:gd name="T83" fmla="*/ 338 h 671"/>
                <a:gd name="T84" fmla="*/ 765 w 1034"/>
                <a:gd name="T85" fmla="*/ 334 h 671"/>
                <a:gd name="T86" fmla="*/ 764 w 1034"/>
                <a:gd name="T87" fmla="*/ 333 h 671"/>
                <a:gd name="T88" fmla="*/ 761 w 1034"/>
                <a:gd name="T89" fmla="*/ 331 h 671"/>
                <a:gd name="T90" fmla="*/ 759 w 1034"/>
                <a:gd name="T91" fmla="*/ 331 h 671"/>
                <a:gd name="T92" fmla="*/ 453 w 1034"/>
                <a:gd name="T93" fmla="*/ 155 h 671"/>
                <a:gd name="T94" fmla="*/ 404 w 1034"/>
                <a:gd name="T95" fmla="*/ 129 h 671"/>
                <a:gd name="T96" fmla="*/ 402 w 1034"/>
                <a:gd name="T97" fmla="*/ 127 h 671"/>
                <a:gd name="T98" fmla="*/ 399 w 1034"/>
                <a:gd name="T99" fmla="*/ 129 h 671"/>
                <a:gd name="T100" fmla="*/ 399 w 1034"/>
                <a:gd name="T101" fmla="*/ 132 h 671"/>
                <a:gd name="T102" fmla="*/ 399 w 1034"/>
                <a:gd name="T103" fmla="*/ 136 h 671"/>
                <a:gd name="T104" fmla="*/ 399 w 1034"/>
                <a:gd name="T105" fmla="*/ 334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34" h="671">
                  <a:moveTo>
                    <a:pt x="1034" y="154"/>
                  </a:moveTo>
                  <a:lnTo>
                    <a:pt x="1034" y="154"/>
                  </a:lnTo>
                  <a:lnTo>
                    <a:pt x="1034" y="517"/>
                  </a:lnTo>
                  <a:lnTo>
                    <a:pt x="1034" y="517"/>
                  </a:lnTo>
                  <a:lnTo>
                    <a:pt x="1029" y="539"/>
                  </a:lnTo>
                  <a:lnTo>
                    <a:pt x="1029" y="539"/>
                  </a:lnTo>
                  <a:lnTo>
                    <a:pt x="1023" y="559"/>
                  </a:lnTo>
                  <a:lnTo>
                    <a:pt x="1015" y="578"/>
                  </a:lnTo>
                  <a:lnTo>
                    <a:pt x="1006" y="595"/>
                  </a:lnTo>
                  <a:lnTo>
                    <a:pt x="995" y="613"/>
                  </a:lnTo>
                  <a:lnTo>
                    <a:pt x="981" y="627"/>
                  </a:lnTo>
                  <a:lnTo>
                    <a:pt x="967" y="639"/>
                  </a:lnTo>
                  <a:lnTo>
                    <a:pt x="949" y="650"/>
                  </a:lnTo>
                  <a:lnTo>
                    <a:pt x="929" y="660"/>
                  </a:lnTo>
                  <a:lnTo>
                    <a:pt x="929" y="660"/>
                  </a:lnTo>
                  <a:lnTo>
                    <a:pt x="919" y="663"/>
                  </a:lnTo>
                  <a:lnTo>
                    <a:pt x="907" y="666"/>
                  </a:lnTo>
                  <a:lnTo>
                    <a:pt x="885" y="671"/>
                  </a:lnTo>
                  <a:lnTo>
                    <a:pt x="885" y="671"/>
                  </a:lnTo>
                  <a:lnTo>
                    <a:pt x="148" y="671"/>
                  </a:lnTo>
                  <a:lnTo>
                    <a:pt x="148" y="671"/>
                  </a:lnTo>
                  <a:lnTo>
                    <a:pt x="127" y="666"/>
                  </a:lnTo>
                  <a:lnTo>
                    <a:pt x="127" y="666"/>
                  </a:lnTo>
                  <a:lnTo>
                    <a:pt x="107" y="661"/>
                  </a:lnTo>
                  <a:lnTo>
                    <a:pt x="90" y="653"/>
                  </a:lnTo>
                  <a:lnTo>
                    <a:pt x="74" y="644"/>
                  </a:lnTo>
                  <a:lnTo>
                    <a:pt x="58" y="633"/>
                  </a:lnTo>
                  <a:lnTo>
                    <a:pt x="46" y="620"/>
                  </a:lnTo>
                  <a:lnTo>
                    <a:pt x="33" y="605"/>
                  </a:lnTo>
                  <a:lnTo>
                    <a:pt x="24" y="589"/>
                  </a:lnTo>
                  <a:lnTo>
                    <a:pt x="14" y="572"/>
                  </a:lnTo>
                  <a:lnTo>
                    <a:pt x="14" y="572"/>
                  </a:lnTo>
                  <a:lnTo>
                    <a:pt x="10" y="558"/>
                  </a:lnTo>
                  <a:lnTo>
                    <a:pt x="5" y="545"/>
                  </a:lnTo>
                  <a:lnTo>
                    <a:pt x="0" y="517"/>
                  </a:lnTo>
                  <a:lnTo>
                    <a:pt x="0" y="517"/>
                  </a:lnTo>
                  <a:lnTo>
                    <a:pt x="0" y="152"/>
                  </a:lnTo>
                  <a:lnTo>
                    <a:pt x="0" y="152"/>
                  </a:lnTo>
                  <a:lnTo>
                    <a:pt x="5" y="129"/>
                  </a:lnTo>
                  <a:lnTo>
                    <a:pt x="6" y="118"/>
                  </a:lnTo>
                  <a:lnTo>
                    <a:pt x="11" y="105"/>
                  </a:lnTo>
                  <a:lnTo>
                    <a:pt x="11" y="105"/>
                  </a:lnTo>
                  <a:lnTo>
                    <a:pt x="19" y="88"/>
                  </a:lnTo>
                  <a:lnTo>
                    <a:pt x="28" y="72"/>
                  </a:lnTo>
                  <a:lnTo>
                    <a:pt x="39" y="56"/>
                  </a:lnTo>
                  <a:lnTo>
                    <a:pt x="52" y="42"/>
                  </a:lnTo>
                  <a:lnTo>
                    <a:pt x="66" y="31"/>
                  </a:lnTo>
                  <a:lnTo>
                    <a:pt x="82" y="20"/>
                  </a:lnTo>
                  <a:lnTo>
                    <a:pt x="99" y="12"/>
                  </a:lnTo>
                  <a:lnTo>
                    <a:pt x="118" y="6"/>
                  </a:lnTo>
                  <a:lnTo>
                    <a:pt x="118" y="6"/>
                  </a:lnTo>
                  <a:lnTo>
                    <a:pt x="132" y="1"/>
                  </a:lnTo>
                  <a:lnTo>
                    <a:pt x="148" y="0"/>
                  </a:lnTo>
                  <a:lnTo>
                    <a:pt x="148" y="0"/>
                  </a:lnTo>
                  <a:lnTo>
                    <a:pt x="885" y="0"/>
                  </a:lnTo>
                  <a:lnTo>
                    <a:pt x="885" y="0"/>
                  </a:lnTo>
                  <a:lnTo>
                    <a:pt x="901" y="1"/>
                  </a:lnTo>
                  <a:lnTo>
                    <a:pt x="901" y="1"/>
                  </a:lnTo>
                  <a:lnTo>
                    <a:pt x="921" y="8"/>
                  </a:lnTo>
                  <a:lnTo>
                    <a:pt x="940" y="14"/>
                  </a:lnTo>
                  <a:lnTo>
                    <a:pt x="957" y="23"/>
                  </a:lnTo>
                  <a:lnTo>
                    <a:pt x="971" y="34"/>
                  </a:lnTo>
                  <a:lnTo>
                    <a:pt x="985" y="48"/>
                  </a:lnTo>
                  <a:lnTo>
                    <a:pt x="998" y="63"/>
                  </a:lnTo>
                  <a:lnTo>
                    <a:pt x="1009" y="80"/>
                  </a:lnTo>
                  <a:lnTo>
                    <a:pt x="1018" y="97"/>
                  </a:lnTo>
                  <a:lnTo>
                    <a:pt x="1018" y="97"/>
                  </a:lnTo>
                  <a:lnTo>
                    <a:pt x="1025" y="111"/>
                  </a:lnTo>
                  <a:lnTo>
                    <a:pt x="1028" y="125"/>
                  </a:lnTo>
                  <a:lnTo>
                    <a:pt x="1031" y="140"/>
                  </a:lnTo>
                  <a:lnTo>
                    <a:pt x="1034" y="154"/>
                  </a:lnTo>
                  <a:lnTo>
                    <a:pt x="1034" y="154"/>
                  </a:lnTo>
                  <a:close/>
                  <a:moveTo>
                    <a:pt x="399" y="334"/>
                  </a:moveTo>
                  <a:lnTo>
                    <a:pt x="399" y="334"/>
                  </a:lnTo>
                  <a:lnTo>
                    <a:pt x="399" y="536"/>
                  </a:lnTo>
                  <a:lnTo>
                    <a:pt x="399" y="536"/>
                  </a:lnTo>
                  <a:lnTo>
                    <a:pt x="399" y="540"/>
                  </a:lnTo>
                  <a:lnTo>
                    <a:pt x="401" y="543"/>
                  </a:lnTo>
                  <a:lnTo>
                    <a:pt x="402" y="542"/>
                  </a:lnTo>
                  <a:lnTo>
                    <a:pt x="407" y="540"/>
                  </a:lnTo>
                  <a:lnTo>
                    <a:pt x="407" y="540"/>
                  </a:lnTo>
                  <a:lnTo>
                    <a:pt x="761" y="339"/>
                  </a:lnTo>
                  <a:lnTo>
                    <a:pt x="761" y="339"/>
                  </a:lnTo>
                  <a:lnTo>
                    <a:pt x="764" y="338"/>
                  </a:lnTo>
                  <a:lnTo>
                    <a:pt x="765" y="336"/>
                  </a:lnTo>
                  <a:lnTo>
                    <a:pt x="765" y="334"/>
                  </a:lnTo>
                  <a:lnTo>
                    <a:pt x="765" y="334"/>
                  </a:lnTo>
                  <a:lnTo>
                    <a:pt x="764" y="333"/>
                  </a:lnTo>
                  <a:lnTo>
                    <a:pt x="764" y="333"/>
                  </a:lnTo>
                  <a:lnTo>
                    <a:pt x="761" y="331"/>
                  </a:lnTo>
                  <a:lnTo>
                    <a:pt x="761" y="331"/>
                  </a:lnTo>
                  <a:lnTo>
                    <a:pt x="759" y="331"/>
                  </a:lnTo>
                  <a:lnTo>
                    <a:pt x="759" y="331"/>
                  </a:lnTo>
                  <a:lnTo>
                    <a:pt x="453" y="155"/>
                  </a:lnTo>
                  <a:lnTo>
                    <a:pt x="453" y="155"/>
                  </a:lnTo>
                  <a:lnTo>
                    <a:pt x="404" y="129"/>
                  </a:lnTo>
                  <a:lnTo>
                    <a:pt x="404" y="129"/>
                  </a:lnTo>
                  <a:lnTo>
                    <a:pt x="402" y="127"/>
                  </a:lnTo>
                  <a:lnTo>
                    <a:pt x="401" y="127"/>
                  </a:lnTo>
                  <a:lnTo>
                    <a:pt x="399" y="129"/>
                  </a:lnTo>
                  <a:lnTo>
                    <a:pt x="399" y="132"/>
                  </a:lnTo>
                  <a:lnTo>
                    <a:pt x="399" y="132"/>
                  </a:lnTo>
                  <a:lnTo>
                    <a:pt x="399" y="136"/>
                  </a:lnTo>
                  <a:lnTo>
                    <a:pt x="399" y="136"/>
                  </a:lnTo>
                  <a:lnTo>
                    <a:pt x="399" y="334"/>
                  </a:lnTo>
                  <a:lnTo>
                    <a:pt x="399" y="33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grpSp>
          <p:nvGrpSpPr>
            <p:cNvPr id="46" name="Group 45">
              <a:extLst>
                <a:ext uri="{FF2B5EF4-FFF2-40B4-BE49-F238E27FC236}">
                  <a16:creationId xmlns:a16="http://schemas.microsoft.com/office/drawing/2014/main" id="{4D97FDE3-C48C-4D2E-B0CF-B78672BA5B3F}"/>
                </a:ext>
              </a:extLst>
            </p:cNvPr>
            <p:cNvGrpSpPr>
              <a:grpSpLocks/>
            </p:cNvGrpSpPr>
            <p:nvPr userDrawn="1"/>
          </p:nvGrpSpPr>
          <p:grpSpPr>
            <a:xfrm>
              <a:off x="3026417" y="4324788"/>
              <a:ext cx="161327" cy="160394"/>
              <a:chOff x="9602788" y="4976813"/>
              <a:chExt cx="722312" cy="722313"/>
            </a:xfrm>
            <a:solidFill>
              <a:sysClr val="window" lastClr="FFFFFF"/>
            </a:solidFill>
          </p:grpSpPr>
          <p:sp>
            <p:nvSpPr>
              <p:cNvPr id="52" name="Freeform 11">
                <a:extLst>
                  <a:ext uri="{FF2B5EF4-FFF2-40B4-BE49-F238E27FC236}">
                    <a16:creationId xmlns:a16="http://schemas.microsoft.com/office/drawing/2014/main" id="{8FDF1C7B-C79B-4F14-9FDB-D1948EEF5679}"/>
                  </a:ext>
                </a:extLst>
              </p:cNvPr>
              <p:cNvSpPr>
                <a:spLocks noEditPoints="1"/>
              </p:cNvSpPr>
              <p:nvPr/>
            </p:nvSpPr>
            <p:spPr bwMode="auto">
              <a:xfrm>
                <a:off x="9602788" y="4976813"/>
                <a:ext cx="722312" cy="722313"/>
              </a:xfrm>
              <a:custGeom>
                <a:avLst/>
                <a:gdLst>
                  <a:gd name="T0" fmla="*/ 358 w 910"/>
                  <a:gd name="T1" fmla="*/ 910 h 910"/>
                  <a:gd name="T2" fmla="*/ 225 w 910"/>
                  <a:gd name="T3" fmla="*/ 904 h 910"/>
                  <a:gd name="T4" fmla="*/ 148 w 910"/>
                  <a:gd name="T5" fmla="*/ 882 h 910"/>
                  <a:gd name="T6" fmla="*/ 90 w 910"/>
                  <a:gd name="T7" fmla="*/ 846 h 910"/>
                  <a:gd name="T8" fmla="*/ 28 w 910"/>
                  <a:gd name="T9" fmla="*/ 762 h 910"/>
                  <a:gd name="T10" fmla="*/ 8 w 910"/>
                  <a:gd name="T11" fmla="*/ 687 h 910"/>
                  <a:gd name="T12" fmla="*/ 0 w 910"/>
                  <a:gd name="T13" fmla="*/ 498 h 910"/>
                  <a:gd name="T14" fmla="*/ 2 w 910"/>
                  <a:gd name="T15" fmla="*/ 289 h 910"/>
                  <a:gd name="T16" fmla="*/ 14 w 910"/>
                  <a:gd name="T17" fmla="*/ 190 h 910"/>
                  <a:gd name="T18" fmla="*/ 42 w 910"/>
                  <a:gd name="T19" fmla="*/ 121 h 910"/>
                  <a:gd name="T20" fmla="*/ 91 w 910"/>
                  <a:gd name="T21" fmla="*/ 64 h 910"/>
                  <a:gd name="T22" fmla="*/ 154 w 910"/>
                  <a:gd name="T23" fmla="*/ 25 h 910"/>
                  <a:gd name="T24" fmla="*/ 211 w 910"/>
                  <a:gd name="T25" fmla="*/ 9 h 910"/>
                  <a:gd name="T26" fmla="*/ 300 w 910"/>
                  <a:gd name="T27" fmla="*/ 2 h 910"/>
                  <a:gd name="T28" fmla="*/ 585 w 910"/>
                  <a:gd name="T29" fmla="*/ 2 h 910"/>
                  <a:gd name="T30" fmla="*/ 713 w 910"/>
                  <a:gd name="T31" fmla="*/ 13 h 910"/>
                  <a:gd name="T32" fmla="*/ 765 w 910"/>
                  <a:gd name="T33" fmla="*/ 30 h 910"/>
                  <a:gd name="T34" fmla="*/ 825 w 910"/>
                  <a:gd name="T35" fmla="*/ 69 h 910"/>
                  <a:gd name="T36" fmla="*/ 869 w 910"/>
                  <a:gd name="T37" fmla="*/ 124 h 910"/>
                  <a:gd name="T38" fmla="*/ 896 w 910"/>
                  <a:gd name="T39" fmla="*/ 190 h 910"/>
                  <a:gd name="T40" fmla="*/ 908 w 910"/>
                  <a:gd name="T41" fmla="*/ 297 h 910"/>
                  <a:gd name="T42" fmla="*/ 910 w 910"/>
                  <a:gd name="T43" fmla="*/ 538 h 910"/>
                  <a:gd name="T44" fmla="*/ 900 w 910"/>
                  <a:gd name="T45" fmla="*/ 701 h 910"/>
                  <a:gd name="T46" fmla="*/ 885 w 910"/>
                  <a:gd name="T47" fmla="*/ 756 h 910"/>
                  <a:gd name="T48" fmla="*/ 845 w 910"/>
                  <a:gd name="T49" fmla="*/ 820 h 910"/>
                  <a:gd name="T50" fmla="*/ 789 w 910"/>
                  <a:gd name="T51" fmla="*/ 868 h 910"/>
                  <a:gd name="T52" fmla="*/ 720 w 910"/>
                  <a:gd name="T53" fmla="*/ 897 h 910"/>
                  <a:gd name="T54" fmla="*/ 608 w 910"/>
                  <a:gd name="T55" fmla="*/ 908 h 910"/>
                  <a:gd name="T56" fmla="*/ 454 w 910"/>
                  <a:gd name="T57" fmla="*/ 910 h 910"/>
                  <a:gd name="T58" fmla="*/ 823 w 910"/>
                  <a:gd name="T59" fmla="*/ 325 h 910"/>
                  <a:gd name="T60" fmla="*/ 817 w 910"/>
                  <a:gd name="T61" fmla="*/ 234 h 910"/>
                  <a:gd name="T62" fmla="*/ 803 w 910"/>
                  <a:gd name="T63" fmla="*/ 181 h 910"/>
                  <a:gd name="T64" fmla="*/ 773 w 910"/>
                  <a:gd name="T65" fmla="*/ 138 h 910"/>
                  <a:gd name="T66" fmla="*/ 729 w 910"/>
                  <a:gd name="T67" fmla="*/ 107 h 910"/>
                  <a:gd name="T68" fmla="*/ 677 w 910"/>
                  <a:gd name="T69" fmla="*/ 93 h 910"/>
                  <a:gd name="T70" fmla="*/ 498 w 910"/>
                  <a:gd name="T71" fmla="*/ 86 h 910"/>
                  <a:gd name="T72" fmla="*/ 324 w 910"/>
                  <a:gd name="T73" fmla="*/ 86 h 910"/>
                  <a:gd name="T74" fmla="*/ 233 w 910"/>
                  <a:gd name="T75" fmla="*/ 93 h 910"/>
                  <a:gd name="T76" fmla="*/ 179 w 910"/>
                  <a:gd name="T77" fmla="*/ 107 h 910"/>
                  <a:gd name="T78" fmla="*/ 137 w 910"/>
                  <a:gd name="T79" fmla="*/ 138 h 910"/>
                  <a:gd name="T80" fmla="*/ 107 w 910"/>
                  <a:gd name="T81" fmla="*/ 181 h 910"/>
                  <a:gd name="T82" fmla="*/ 93 w 910"/>
                  <a:gd name="T83" fmla="*/ 233 h 910"/>
                  <a:gd name="T84" fmla="*/ 85 w 910"/>
                  <a:gd name="T85" fmla="*/ 412 h 910"/>
                  <a:gd name="T86" fmla="*/ 86 w 910"/>
                  <a:gd name="T87" fmla="*/ 580 h 910"/>
                  <a:gd name="T88" fmla="*/ 93 w 910"/>
                  <a:gd name="T89" fmla="*/ 677 h 910"/>
                  <a:gd name="T90" fmla="*/ 107 w 910"/>
                  <a:gd name="T91" fmla="*/ 729 h 910"/>
                  <a:gd name="T92" fmla="*/ 137 w 910"/>
                  <a:gd name="T93" fmla="*/ 773 h 910"/>
                  <a:gd name="T94" fmla="*/ 181 w 910"/>
                  <a:gd name="T95" fmla="*/ 803 h 910"/>
                  <a:gd name="T96" fmla="*/ 233 w 910"/>
                  <a:gd name="T97" fmla="*/ 819 h 910"/>
                  <a:gd name="T98" fmla="*/ 409 w 910"/>
                  <a:gd name="T99" fmla="*/ 825 h 910"/>
                  <a:gd name="T100" fmla="*/ 578 w 910"/>
                  <a:gd name="T101" fmla="*/ 824 h 910"/>
                  <a:gd name="T102" fmla="*/ 679 w 910"/>
                  <a:gd name="T103" fmla="*/ 819 h 910"/>
                  <a:gd name="T104" fmla="*/ 743 w 910"/>
                  <a:gd name="T105" fmla="*/ 795 h 910"/>
                  <a:gd name="T106" fmla="*/ 800 w 910"/>
                  <a:gd name="T107" fmla="*/ 736 h 910"/>
                  <a:gd name="T108" fmla="*/ 820 w 910"/>
                  <a:gd name="T109" fmla="*/ 654 h 910"/>
                  <a:gd name="T110" fmla="*/ 823 w 910"/>
                  <a:gd name="T111" fmla="*/ 45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10" h="910">
                    <a:moveTo>
                      <a:pt x="454" y="910"/>
                    </a:moveTo>
                    <a:lnTo>
                      <a:pt x="454" y="910"/>
                    </a:lnTo>
                    <a:lnTo>
                      <a:pt x="405" y="910"/>
                    </a:lnTo>
                    <a:lnTo>
                      <a:pt x="358" y="910"/>
                    </a:lnTo>
                    <a:lnTo>
                      <a:pt x="266" y="907"/>
                    </a:lnTo>
                    <a:lnTo>
                      <a:pt x="266" y="907"/>
                    </a:lnTo>
                    <a:lnTo>
                      <a:pt x="245" y="905"/>
                    </a:lnTo>
                    <a:lnTo>
                      <a:pt x="225" y="904"/>
                    </a:lnTo>
                    <a:lnTo>
                      <a:pt x="204" y="901"/>
                    </a:lnTo>
                    <a:lnTo>
                      <a:pt x="185" y="896"/>
                    </a:lnTo>
                    <a:lnTo>
                      <a:pt x="167" y="890"/>
                    </a:lnTo>
                    <a:lnTo>
                      <a:pt x="148" y="882"/>
                    </a:lnTo>
                    <a:lnTo>
                      <a:pt x="129" y="872"/>
                    </a:lnTo>
                    <a:lnTo>
                      <a:pt x="112" y="861"/>
                    </a:lnTo>
                    <a:lnTo>
                      <a:pt x="112" y="861"/>
                    </a:lnTo>
                    <a:lnTo>
                      <a:pt x="90" y="846"/>
                    </a:lnTo>
                    <a:lnTo>
                      <a:pt x="71" y="827"/>
                    </a:lnTo>
                    <a:lnTo>
                      <a:pt x="53" y="808"/>
                    </a:lnTo>
                    <a:lnTo>
                      <a:pt x="39" y="786"/>
                    </a:lnTo>
                    <a:lnTo>
                      <a:pt x="28" y="762"/>
                    </a:lnTo>
                    <a:lnTo>
                      <a:pt x="19" y="739"/>
                    </a:lnTo>
                    <a:lnTo>
                      <a:pt x="13" y="714"/>
                    </a:lnTo>
                    <a:lnTo>
                      <a:pt x="8" y="687"/>
                    </a:lnTo>
                    <a:lnTo>
                      <a:pt x="8" y="687"/>
                    </a:lnTo>
                    <a:lnTo>
                      <a:pt x="3" y="657"/>
                    </a:lnTo>
                    <a:lnTo>
                      <a:pt x="2" y="629"/>
                    </a:lnTo>
                    <a:lnTo>
                      <a:pt x="2" y="629"/>
                    </a:lnTo>
                    <a:lnTo>
                      <a:pt x="0" y="498"/>
                    </a:lnTo>
                    <a:lnTo>
                      <a:pt x="0" y="434"/>
                    </a:lnTo>
                    <a:lnTo>
                      <a:pt x="0" y="369"/>
                    </a:lnTo>
                    <a:lnTo>
                      <a:pt x="0" y="369"/>
                    </a:lnTo>
                    <a:lnTo>
                      <a:pt x="2" y="289"/>
                    </a:lnTo>
                    <a:lnTo>
                      <a:pt x="5" y="250"/>
                    </a:lnTo>
                    <a:lnTo>
                      <a:pt x="9" y="211"/>
                    </a:lnTo>
                    <a:lnTo>
                      <a:pt x="9" y="211"/>
                    </a:lnTo>
                    <a:lnTo>
                      <a:pt x="14" y="190"/>
                    </a:lnTo>
                    <a:lnTo>
                      <a:pt x="19" y="171"/>
                    </a:lnTo>
                    <a:lnTo>
                      <a:pt x="25" y="154"/>
                    </a:lnTo>
                    <a:lnTo>
                      <a:pt x="33" y="137"/>
                    </a:lnTo>
                    <a:lnTo>
                      <a:pt x="42" y="121"/>
                    </a:lnTo>
                    <a:lnTo>
                      <a:pt x="53" y="105"/>
                    </a:lnTo>
                    <a:lnTo>
                      <a:pt x="64" y="91"/>
                    </a:lnTo>
                    <a:lnTo>
                      <a:pt x="77" y="77"/>
                    </a:lnTo>
                    <a:lnTo>
                      <a:pt x="91" y="64"/>
                    </a:lnTo>
                    <a:lnTo>
                      <a:pt x="105" y="53"/>
                    </a:lnTo>
                    <a:lnTo>
                      <a:pt x="121" y="42"/>
                    </a:lnTo>
                    <a:lnTo>
                      <a:pt x="138" y="33"/>
                    </a:lnTo>
                    <a:lnTo>
                      <a:pt x="154" y="25"/>
                    </a:lnTo>
                    <a:lnTo>
                      <a:pt x="173" y="19"/>
                    </a:lnTo>
                    <a:lnTo>
                      <a:pt x="192" y="14"/>
                    </a:lnTo>
                    <a:lnTo>
                      <a:pt x="211" y="9"/>
                    </a:lnTo>
                    <a:lnTo>
                      <a:pt x="211" y="9"/>
                    </a:lnTo>
                    <a:lnTo>
                      <a:pt x="233" y="6"/>
                    </a:lnTo>
                    <a:lnTo>
                      <a:pt x="255" y="5"/>
                    </a:lnTo>
                    <a:lnTo>
                      <a:pt x="300" y="2"/>
                    </a:lnTo>
                    <a:lnTo>
                      <a:pt x="300" y="2"/>
                    </a:lnTo>
                    <a:lnTo>
                      <a:pt x="421" y="0"/>
                    </a:lnTo>
                    <a:lnTo>
                      <a:pt x="541" y="2"/>
                    </a:lnTo>
                    <a:lnTo>
                      <a:pt x="541" y="2"/>
                    </a:lnTo>
                    <a:lnTo>
                      <a:pt x="585" y="2"/>
                    </a:lnTo>
                    <a:lnTo>
                      <a:pt x="627" y="3"/>
                    </a:lnTo>
                    <a:lnTo>
                      <a:pt x="671" y="5"/>
                    </a:lnTo>
                    <a:lnTo>
                      <a:pt x="691" y="8"/>
                    </a:lnTo>
                    <a:lnTo>
                      <a:pt x="713" y="13"/>
                    </a:lnTo>
                    <a:lnTo>
                      <a:pt x="713" y="13"/>
                    </a:lnTo>
                    <a:lnTo>
                      <a:pt x="731" y="17"/>
                    </a:lnTo>
                    <a:lnTo>
                      <a:pt x="748" y="24"/>
                    </a:lnTo>
                    <a:lnTo>
                      <a:pt x="765" y="30"/>
                    </a:lnTo>
                    <a:lnTo>
                      <a:pt x="781" y="38"/>
                    </a:lnTo>
                    <a:lnTo>
                      <a:pt x="797" y="47"/>
                    </a:lnTo>
                    <a:lnTo>
                      <a:pt x="811" y="58"/>
                    </a:lnTo>
                    <a:lnTo>
                      <a:pt x="825" y="69"/>
                    </a:lnTo>
                    <a:lnTo>
                      <a:pt x="838" y="82"/>
                    </a:lnTo>
                    <a:lnTo>
                      <a:pt x="849" y="94"/>
                    </a:lnTo>
                    <a:lnTo>
                      <a:pt x="860" y="108"/>
                    </a:lnTo>
                    <a:lnTo>
                      <a:pt x="869" y="124"/>
                    </a:lnTo>
                    <a:lnTo>
                      <a:pt x="877" y="140"/>
                    </a:lnTo>
                    <a:lnTo>
                      <a:pt x="885" y="156"/>
                    </a:lnTo>
                    <a:lnTo>
                      <a:pt x="891" y="173"/>
                    </a:lnTo>
                    <a:lnTo>
                      <a:pt x="896" y="190"/>
                    </a:lnTo>
                    <a:lnTo>
                      <a:pt x="900" y="209"/>
                    </a:lnTo>
                    <a:lnTo>
                      <a:pt x="900" y="209"/>
                    </a:lnTo>
                    <a:lnTo>
                      <a:pt x="905" y="253"/>
                    </a:lnTo>
                    <a:lnTo>
                      <a:pt x="908" y="297"/>
                    </a:lnTo>
                    <a:lnTo>
                      <a:pt x="908" y="297"/>
                    </a:lnTo>
                    <a:lnTo>
                      <a:pt x="910" y="417"/>
                    </a:lnTo>
                    <a:lnTo>
                      <a:pt x="910" y="476"/>
                    </a:lnTo>
                    <a:lnTo>
                      <a:pt x="910" y="538"/>
                    </a:lnTo>
                    <a:lnTo>
                      <a:pt x="910" y="538"/>
                    </a:lnTo>
                    <a:lnTo>
                      <a:pt x="908" y="619"/>
                    </a:lnTo>
                    <a:lnTo>
                      <a:pt x="905" y="660"/>
                    </a:lnTo>
                    <a:lnTo>
                      <a:pt x="900" y="701"/>
                    </a:lnTo>
                    <a:lnTo>
                      <a:pt x="900" y="701"/>
                    </a:lnTo>
                    <a:lnTo>
                      <a:pt x="896" y="720"/>
                    </a:lnTo>
                    <a:lnTo>
                      <a:pt x="891" y="739"/>
                    </a:lnTo>
                    <a:lnTo>
                      <a:pt x="885" y="756"/>
                    </a:lnTo>
                    <a:lnTo>
                      <a:pt x="877" y="773"/>
                    </a:lnTo>
                    <a:lnTo>
                      <a:pt x="867" y="791"/>
                    </a:lnTo>
                    <a:lnTo>
                      <a:pt x="856" y="806"/>
                    </a:lnTo>
                    <a:lnTo>
                      <a:pt x="845" y="820"/>
                    </a:lnTo>
                    <a:lnTo>
                      <a:pt x="833" y="833"/>
                    </a:lnTo>
                    <a:lnTo>
                      <a:pt x="819" y="846"/>
                    </a:lnTo>
                    <a:lnTo>
                      <a:pt x="805" y="858"/>
                    </a:lnTo>
                    <a:lnTo>
                      <a:pt x="789" y="868"/>
                    </a:lnTo>
                    <a:lnTo>
                      <a:pt x="773" y="877"/>
                    </a:lnTo>
                    <a:lnTo>
                      <a:pt x="756" y="885"/>
                    </a:lnTo>
                    <a:lnTo>
                      <a:pt x="737" y="891"/>
                    </a:lnTo>
                    <a:lnTo>
                      <a:pt x="720" y="897"/>
                    </a:lnTo>
                    <a:lnTo>
                      <a:pt x="699" y="901"/>
                    </a:lnTo>
                    <a:lnTo>
                      <a:pt x="699" y="901"/>
                    </a:lnTo>
                    <a:lnTo>
                      <a:pt x="654" y="907"/>
                    </a:lnTo>
                    <a:lnTo>
                      <a:pt x="608" y="908"/>
                    </a:lnTo>
                    <a:lnTo>
                      <a:pt x="608" y="908"/>
                    </a:lnTo>
                    <a:lnTo>
                      <a:pt x="530" y="910"/>
                    </a:lnTo>
                    <a:lnTo>
                      <a:pt x="492" y="910"/>
                    </a:lnTo>
                    <a:lnTo>
                      <a:pt x="454" y="910"/>
                    </a:lnTo>
                    <a:lnTo>
                      <a:pt x="454" y="910"/>
                    </a:lnTo>
                    <a:close/>
                    <a:moveTo>
                      <a:pt x="823" y="456"/>
                    </a:moveTo>
                    <a:lnTo>
                      <a:pt x="823" y="456"/>
                    </a:lnTo>
                    <a:lnTo>
                      <a:pt x="823" y="325"/>
                    </a:lnTo>
                    <a:lnTo>
                      <a:pt x="823" y="325"/>
                    </a:lnTo>
                    <a:lnTo>
                      <a:pt x="822" y="280"/>
                    </a:lnTo>
                    <a:lnTo>
                      <a:pt x="817" y="234"/>
                    </a:lnTo>
                    <a:lnTo>
                      <a:pt x="817" y="234"/>
                    </a:lnTo>
                    <a:lnTo>
                      <a:pt x="816" y="220"/>
                    </a:lnTo>
                    <a:lnTo>
                      <a:pt x="812" y="206"/>
                    </a:lnTo>
                    <a:lnTo>
                      <a:pt x="808" y="193"/>
                    </a:lnTo>
                    <a:lnTo>
                      <a:pt x="803" y="181"/>
                    </a:lnTo>
                    <a:lnTo>
                      <a:pt x="797" y="168"/>
                    </a:lnTo>
                    <a:lnTo>
                      <a:pt x="789" y="157"/>
                    </a:lnTo>
                    <a:lnTo>
                      <a:pt x="781" y="148"/>
                    </a:lnTo>
                    <a:lnTo>
                      <a:pt x="773" y="138"/>
                    </a:lnTo>
                    <a:lnTo>
                      <a:pt x="764" y="129"/>
                    </a:lnTo>
                    <a:lnTo>
                      <a:pt x="753" y="121"/>
                    </a:lnTo>
                    <a:lnTo>
                      <a:pt x="742" y="113"/>
                    </a:lnTo>
                    <a:lnTo>
                      <a:pt x="729" y="107"/>
                    </a:lnTo>
                    <a:lnTo>
                      <a:pt x="718" y="102"/>
                    </a:lnTo>
                    <a:lnTo>
                      <a:pt x="704" y="97"/>
                    </a:lnTo>
                    <a:lnTo>
                      <a:pt x="691" y="94"/>
                    </a:lnTo>
                    <a:lnTo>
                      <a:pt x="677" y="93"/>
                    </a:lnTo>
                    <a:lnTo>
                      <a:pt x="677" y="93"/>
                    </a:lnTo>
                    <a:lnTo>
                      <a:pt x="632" y="88"/>
                    </a:lnTo>
                    <a:lnTo>
                      <a:pt x="588" y="86"/>
                    </a:lnTo>
                    <a:lnTo>
                      <a:pt x="498" y="86"/>
                    </a:lnTo>
                    <a:lnTo>
                      <a:pt x="498" y="86"/>
                    </a:lnTo>
                    <a:lnTo>
                      <a:pt x="454" y="85"/>
                    </a:lnTo>
                    <a:lnTo>
                      <a:pt x="410" y="86"/>
                    </a:lnTo>
                    <a:lnTo>
                      <a:pt x="324" y="86"/>
                    </a:lnTo>
                    <a:lnTo>
                      <a:pt x="324" y="86"/>
                    </a:lnTo>
                    <a:lnTo>
                      <a:pt x="278" y="88"/>
                    </a:lnTo>
                    <a:lnTo>
                      <a:pt x="233" y="93"/>
                    </a:lnTo>
                    <a:lnTo>
                      <a:pt x="233" y="93"/>
                    </a:lnTo>
                    <a:lnTo>
                      <a:pt x="218" y="94"/>
                    </a:lnTo>
                    <a:lnTo>
                      <a:pt x="204" y="97"/>
                    </a:lnTo>
                    <a:lnTo>
                      <a:pt x="192" y="102"/>
                    </a:lnTo>
                    <a:lnTo>
                      <a:pt x="179" y="107"/>
                    </a:lnTo>
                    <a:lnTo>
                      <a:pt x="168" y="113"/>
                    </a:lnTo>
                    <a:lnTo>
                      <a:pt x="157" y="121"/>
                    </a:lnTo>
                    <a:lnTo>
                      <a:pt x="146" y="129"/>
                    </a:lnTo>
                    <a:lnTo>
                      <a:pt x="137" y="138"/>
                    </a:lnTo>
                    <a:lnTo>
                      <a:pt x="129" y="148"/>
                    </a:lnTo>
                    <a:lnTo>
                      <a:pt x="121" y="157"/>
                    </a:lnTo>
                    <a:lnTo>
                      <a:pt x="113" y="170"/>
                    </a:lnTo>
                    <a:lnTo>
                      <a:pt x="107" y="181"/>
                    </a:lnTo>
                    <a:lnTo>
                      <a:pt x="102" y="193"/>
                    </a:lnTo>
                    <a:lnTo>
                      <a:pt x="97" y="206"/>
                    </a:lnTo>
                    <a:lnTo>
                      <a:pt x="94" y="220"/>
                    </a:lnTo>
                    <a:lnTo>
                      <a:pt x="93" y="233"/>
                    </a:lnTo>
                    <a:lnTo>
                      <a:pt x="93" y="233"/>
                    </a:lnTo>
                    <a:lnTo>
                      <a:pt x="88" y="278"/>
                    </a:lnTo>
                    <a:lnTo>
                      <a:pt x="86" y="322"/>
                    </a:lnTo>
                    <a:lnTo>
                      <a:pt x="85" y="412"/>
                    </a:lnTo>
                    <a:lnTo>
                      <a:pt x="85" y="412"/>
                    </a:lnTo>
                    <a:lnTo>
                      <a:pt x="85" y="454"/>
                    </a:lnTo>
                    <a:lnTo>
                      <a:pt x="85" y="495"/>
                    </a:lnTo>
                    <a:lnTo>
                      <a:pt x="86" y="580"/>
                    </a:lnTo>
                    <a:lnTo>
                      <a:pt x="86" y="580"/>
                    </a:lnTo>
                    <a:lnTo>
                      <a:pt x="88" y="629"/>
                    </a:lnTo>
                    <a:lnTo>
                      <a:pt x="93" y="677"/>
                    </a:lnTo>
                    <a:lnTo>
                      <a:pt x="93" y="677"/>
                    </a:lnTo>
                    <a:lnTo>
                      <a:pt x="94" y="692"/>
                    </a:lnTo>
                    <a:lnTo>
                      <a:pt x="97" y="704"/>
                    </a:lnTo>
                    <a:lnTo>
                      <a:pt x="102" y="718"/>
                    </a:lnTo>
                    <a:lnTo>
                      <a:pt x="107" y="729"/>
                    </a:lnTo>
                    <a:lnTo>
                      <a:pt x="113" y="742"/>
                    </a:lnTo>
                    <a:lnTo>
                      <a:pt x="121" y="753"/>
                    </a:lnTo>
                    <a:lnTo>
                      <a:pt x="129" y="764"/>
                    </a:lnTo>
                    <a:lnTo>
                      <a:pt x="137" y="773"/>
                    </a:lnTo>
                    <a:lnTo>
                      <a:pt x="146" y="781"/>
                    </a:lnTo>
                    <a:lnTo>
                      <a:pt x="157" y="789"/>
                    </a:lnTo>
                    <a:lnTo>
                      <a:pt x="168" y="797"/>
                    </a:lnTo>
                    <a:lnTo>
                      <a:pt x="181" y="803"/>
                    </a:lnTo>
                    <a:lnTo>
                      <a:pt x="192" y="808"/>
                    </a:lnTo>
                    <a:lnTo>
                      <a:pt x="206" y="813"/>
                    </a:lnTo>
                    <a:lnTo>
                      <a:pt x="218" y="816"/>
                    </a:lnTo>
                    <a:lnTo>
                      <a:pt x="233" y="819"/>
                    </a:lnTo>
                    <a:lnTo>
                      <a:pt x="233" y="819"/>
                    </a:lnTo>
                    <a:lnTo>
                      <a:pt x="277" y="822"/>
                    </a:lnTo>
                    <a:lnTo>
                      <a:pt x="321" y="824"/>
                    </a:lnTo>
                    <a:lnTo>
                      <a:pt x="409" y="825"/>
                    </a:lnTo>
                    <a:lnTo>
                      <a:pt x="409" y="825"/>
                    </a:lnTo>
                    <a:lnTo>
                      <a:pt x="451" y="825"/>
                    </a:lnTo>
                    <a:lnTo>
                      <a:pt x="493" y="825"/>
                    </a:lnTo>
                    <a:lnTo>
                      <a:pt x="578" y="824"/>
                    </a:lnTo>
                    <a:lnTo>
                      <a:pt x="578" y="824"/>
                    </a:lnTo>
                    <a:lnTo>
                      <a:pt x="655" y="820"/>
                    </a:lnTo>
                    <a:lnTo>
                      <a:pt x="655" y="820"/>
                    </a:lnTo>
                    <a:lnTo>
                      <a:pt x="679" y="819"/>
                    </a:lnTo>
                    <a:lnTo>
                      <a:pt x="701" y="814"/>
                    </a:lnTo>
                    <a:lnTo>
                      <a:pt x="723" y="806"/>
                    </a:lnTo>
                    <a:lnTo>
                      <a:pt x="743" y="795"/>
                    </a:lnTo>
                    <a:lnTo>
                      <a:pt x="743" y="795"/>
                    </a:lnTo>
                    <a:lnTo>
                      <a:pt x="762" y="783"/>
                    </a:lnTo>
                    <a:lnTo>
                      <a:pt x="778" y="769"/>
                    </a:lnTo>
                    <a:lnTo>
                      <a:pt x="790" y="753"/>
                    </a:lnTo>
                    <a:lnTo>
                      <a:pt x="800" y="736"/>
                    </a:lnTo>
                    <a:lnTo>
                      <a:pt x="808" y="717"/>
                    </a:lnTo>
                    <a:lnTo>
                      <a:pt x="814" y="696"/>
                    </a:lnTo>
                    <a:lnTo>
                      <a:pt x="817" y="676"/>
                    </a:lnTo>
                    <a:lnTo>
                      <a:pt x="820" y="654"/>
                    </a:lnTo>
                    <a:lnTo>
                      <a:pt x="820" y="654"/>
                    </a:lnTo>
                    <a:lnTo>
                      <a:pt x="822" y="605"/>
                    </a:lnTo>
                    <a:lnTo>
                      <a:pt x="823" y="555"/>
                    </a:lnTo>
                    <a:lnTo>
                      <a:pt x="823" y="456"/>
                    </a:lnTo>
                    <a:lnTo>
                      <a:pt x="823" y="4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sp>
            <p:nvSpPr>
              <p:cNvPr id="53" name="Freeform 12">
                <a:extLst>
                  <a:ext uri="{FF2B5EF4-FFF2-40B4-BE49-F238E27FC236}">
                    <a16:creationId xmlns:a16="http://schemas.microsoft.com/office/drawing/2014/main" id="{70CA59FF-17A3-4834-8968-135B846E03D5}"/>
                  </a:ext>
                </a:extLst>
              </p:cNvPr>
              <p:cNvSpPr>
                <a:spLocks noEditPoints="1"/>
              </p:cNvSpPr>
              <p:nvPr/>
            </p:nvSpPr>
            <p:spPr bwMode="auto">
              <a:xfrm>
                <a:off x="9777413" y="5153025"/>
                <a:ext cx="373062" cy="371475"/>
              </a:xfrm>
              <a:custGeom>
                <a:avLst/>
                <a:gdLst>
                  <a:gd name="T0" fmla="*/ 211 w 470"/>
                  <a:gd name="T1" fmla="*/ 466 h 468"/>
                  <a:gd name="T2" fmla="*/ 143 w 470"/>
                  <a:gd name="T3" fmla="*/ 449 h 468"/>
                  <a:gd name="T4" fmla="*/ 85 w 470"/>
                  <a:gd name="T5" fmla="*/ 413 h 468"/>
                  <a:gd name="T6" fmla="*/ 39 w 470"/>
                  <a:gd name="T7" fmla="*/ 363 h 468"/>
                  <a:gd name="T8" fmla="*/ 11 w 470"/>
                  <a:gd name="T9" fmla="*/ 301 h 468"/>
                  <a:gd name="T10" fmla="*/ 0 w 470"/>
                  <a:gd name="T11" fmla="*/ 231 h 468"/>
                  <a:gd name="T12" fmla="*/ 6 w 470"/>
                  <a:gd name="T13" fmla="*/ 184 h 468"/>
                  <a:gd name="T14" fmla="*/ 30 w 470"/>
                  <a:gd name="T15" fmla="*/ 119 h 468"/>
                  <a:gd name="T16" fmla="*/ 71 w 470"/>
                  <a:gd name="T17" fmla="*/ 66 h 468"/>
                  <a:gd name="T18" fmla="*/ 126 w 470"/>
                  <a:gd name="T19" fmla="*/ 26 h 468"/>
                  <a:gd name="T20" fmla="*/ 190 w 470"/>
                  <a:gd name="T21" fmla="*/ 3 h 468"/>
                  <a:gd name="T22" fmla="*/ 239 w 470"/>
                  <a:gd name="T23" fmla="*/ 0 h 468"/>
                  <a:gd name="T24" fmla="*/ 308 w 470"/>
                  <a:gd name="T25" fmla="*/ 11 h 468"/>
                  <a:gd name="T26" fmla="*/ 368 w 470"/>
                  <a:gd name="T27" fmla="*/ 41 h 468"/>
                  <a:gd name="T28" fmla="*/ 416 w 470"/>
                  <a:gd name="T29" fmla="*/ 86 h 468"/>
                  <a:gd name="T30" fmla="*/ 451 w 470"/>
                  <a:gd name="T31" fmla="*/ 144 h 468"/>
                  <a:gd name="T32" fmla="*/ 468 w 470"/>
                  <a:gd name="T33" fmla="*/ 213 h 468"/>
                  <a:gd name="T34" fmla="*/ 468 w 470"/>
                  <a:gd name="T35" fmla="*/ 261 h 468"/>
                  <a:gd name="T36" fmla="*/ 451 w 470"/>
                  <a:gd name="T37" fmla="*/ 327 h 468"/>
                  <a:gd name="T38" fmla="*/ 415 w 470"/>
                  <a:gd name="T39" fmla="*/ 383 h 468"/>
                  <a:gd name="T40" fmla="*/ 365 w 470"/>
                  <a:gd name="T41" fmla="*/ 429 h 468"/>
                  <a:gd name="T42" fmla="*/ 303 w 470"/>
                  <a:gd name="T43" fmla="*/ 457 h 468"/>
                  <a:gd name="T44" fmla="*/ 234 w 470"/>
                  <a:gd name="T45" fmla="*/ 468 h 468"/>
                  <a:gd name="T46" fmla="*/ 383 w 470"/>
                  <a:gd name="T47" fmla="*/ 234 h 468"/>
                  <a:gd name="T48" fmla="*/ 377 w 470"/>
                  <a:gd name="T49" fmla="*/ 190 h 468"/>
                  <a:gd name="T50" fmla="*/ 358 w 470"/>
                  <a:gd name="T51" fmla="*/ 151 h 468"/>
                  <a:gd name="T52" fmla="*/ 330 w 470"/>
                  <a:gd name="T53" fmla="*/ 119 h 468"/>
                  <a:gd name="T54" fmla="*/ 294 w 470"/>
                  <a:gd name="T55" fmla="*/ 97 h 468"/>
                  <a:gd name="T56" fmla="*/ 251 w 470"/>
                  <a:gd name="T57" fmla="*/ 85 h 468"/>
                  <a:gd name="T58" fmla="*/ 222 w 470"/>
                  <a:gd name="T59" fmla="*/ 85 h 468"/>
                  <a:gd name="T60" fmla="*/ 178 w 470"/>
                  <a:gd name="T61" fmla="*/ 96 h 468"/>
                  <a:gd name="T62" fmla="*/ 141 w 470"/>
                  <a:gd name="T63" fmla="*/ 118 h 468"/>
                  <a:gd name="T64" fmla="*/ 112 w 470"/>
                  <a:gd name="T65" fmla="*/ 149 h 468"/>
                  <a:gd name="T66" fmla="*/ 93 w 470"/>
                  <a:gd name="T67" fmla="*/ 188 h 468"/>
                  <a:gd name="T68" fmla="*/ 86 w 470"/>
                  <a:gd name="T69" fmla="*/ 232 h 468"/>
                  <a:gd name="T70" fmla="*/ 88 w 470"/>
                  <a:gd name="T71" fmla="*/ 262 h 468"/>
                  <a:gd name="T72" fmla="*/ 104 w 470"/>
                  <a:gd name="T73" fmla="*/ 305 h 468"/>
                  <a:gd name="T74" fmla="*/ 129 w 470"/>
                  <a:gd name="T75" fmla="*/ 339 h 468"/>
                  <a:gd name="T76" fmla="*/ 163 w 470"/>
                  <a:gd name="T77" fmla="*/ 364 h 468"/>
                  <a:gd name="T78" fmla="*/ 204 w 470"/>
                  <a:gd name="T79" fmla="*/ 380 h 468"/>
                  <a:gd name="T80" fmla="*/ 236 w 470"/>
                  <a:gd name="T81" fmla="*/ 383 h 468"/>
                  <a:gd name="T82" fmla="*/ 280 w 470"/>
                  <a:gd name="T83" fmla="*/ 375 h 468"/>
                  <a:gd name="T84" fmla="*/ 317 w 470"/>
                  <a:gd name="T85" fmla="*/ 356 h 468"/>
                  <a:gd name="T86" fmla="*/ 349 w 470"/>
                  <a:gd name="T87" fmla="*/ 328 h 468"/>
                  <a:gd name="T88" fmla="*/ 372 w 470"/>
                  <a:gd name="T89" fmla="*/ 292 h 468"/>
                  <a:gd name="T90" fmla="*/ 383 w 470"/>
                  <a:gd name="T91" fmla="*/ 25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68">
                    <a:moveTo>
                      <a:pt x="234" y="468"/>
                    </a:moveTo>
                    <a:lnTo>
                      <a:pt x="234" y="468"/>
                    </a:lnTo>
                    <a:lnTo>
                      <a:pt x="211" y="466"/>
                    </a:lnTo>
                    <a:lnTo>
                      <a:pt x="187" y="463"/>
                    </a:lnTo>
                    <a:lnTo>
                      <a:pt x="163" y="457"/>
                    </a:lnTo>
                    <a:lnTo>
                      <a:pt x="143" y="449"/>
                    </a:lnTo>
                    <a:lnTo>
                      <a:pt x="123" y="440"/>
                    </a:lnTo>
                    <a:lnTo>
                      <a:pt x="102" y="427"/>
                    </a:lnTo>
                    <a:lnTo>
                      <a:pt x="85" y="413"/>
                    </a:lnTo>
                    <a:lnTo>
                      <a:pt x="68" y="399"/>
                    </a:lnTo>
                    <a:lnTo>
                      <a:pt x="53" y="382"/>
                    </a:lnTo>
                    <a:lnTo>
                      <a:pt x="39" y="363"/>
                    </a:lnTo>
                    <a:lnTo>
                      <a:pt x="28" y="344"/>
                    </a:lnTo>
                    <a:lnTo>
                      <a:pt x="19" y="323"/>
                    </a:lnTo>
                    <a:lnTo>
                      <a:pt x="11" y="301"/>
                    </a:lnTo>
                    <a:lnTo>
                      <a:pt x="5" y="278"/>
                    </a:lnTo>
                    <a:lnTo>
                      <a:pt x="2" y="254"/>
                    </a:lnTo>
                    <a:lnTo>
                      <a:pt x="0" y="231"/>
                    </a:lnTo>
                    <a:lnTo>
                      <a:pt x="0" y="231"/>
                    </a:lnTo>
                    <a:lnTo>
                      <a:pt x="2" y="207"/>
                    </a:lnTo>
                    <a:lnTo>
                      <a:pt x="6" y="184"/>
                    </a:lnTo>
                    <a:lnTo>
                      <a:pt x="11" y="162"/>
                    </a:lnTo>
                    <a:lnTo>
                      <a:pt x="19" y="140"/>
                    </a:lnTo>
                    <a:lnTo>
                      <a:pt x="30" y="119"/>
                    </a:lnTo>
                    <a:lnTo>
                      <a:pt x="41" y="100"/>
                    </a:lnTo>
                    <a:lnTo>
                      <a:pt x="55" y="83"/>
                    </a:lnTo>
                    <a:lnTo>
                      <a:pt x="71" y="66"/>
                    </a:lnTo>
                    <a:lnTo>
                      <a:pt x="88" y="52"/>
                    </a:lnTo>
                    <a:lnTo>
                      <a:pt x="105" y="37"/>
                    </a:lnTo>
                    <a:lnTo>
                      <a:pt x="126" y="26"/>
                    </a:lnTo>
                    <a:lnTo>
                      <a:pt x="146" y="17"/>
                    </a:lnTo>
                    <a:lnTo>
                      <a:pt x="168" y="9"/>
                    </a:lnTo>
                    <a:lnTo>
                      <a:pt x="190" y="3"/>
                    </a:lnTo>
                    <a:lnTo>
                      <a:pt x="214" y="0"/>
                    </a:lnTo>
                    <a:lnTo>
                      <a:pt x="239" y="0"/>
                    </a:lnTo>
                    <a:lnTo>
                      <a:pt x="239" y="0"/>
                    </a:lnTo>
                    <a:lnTo>
                      <a:pt x="262" y="0"/>
                    </a:lnTo>
                    <a:lnTo>
                      <a:pt x="286" y="4"/>
                    </a:lnTo>
                    <a:lnTo>
                      <a:pt x="308" y="11"/>
                    </a:lnTo>
                    <a:lnTo>
                      <a:pt x="328" y="19"/>
                    </a:lnTo>
                    <a:lnTo>
                      <a:pt x="349" y="28"/>
                    </a:lnTo>
                    <a:lnTo>
                      <a:pt x="368" y="41"/>
                    </a:lnTo>
                    <a:lnTo>
                      <a:pt x="387" y="53"/>
                    </a:lnTo>
                    <a:lnTo>
                      <a:pt x="402" y="69"/>
                    </a:lnTo>
                    <a:lnTo>
                      <a:pt x="416" y="86"/>
                    </a:lnTo>
                    <a:lnTo>
                      <a:pt x="431" y="105"/>
                    </a:lnTo>
                    <a:lnTo>
                      <a:pt x="442" y="124"/>
                    </a:lnTo>
                    <a:lnTo>
                      <a:pt x="451" y="144"/>
                    </a:lnTo>
                    <a:lnTo>
                      <a:pt x="459" y="166"/>
                    </a:lnTo>
                    <a:lnTo>
                      <a:pt x="465" y="190"/>
                    </a:lnTo>
                    <a:lnTo>
                      <a:pt x="468" y="213"/>
                    </a:lnTo>
                    <a:lnTo>
                      <a:pt x="470" y="237"/>
                    </a:lnTo>
                    <a:lnTo>
                      <a:pt x="470" y="237"/>
                    </a:lnTo>
                    <a:lnTo>
                      <a:pt x="468" y="261"/>
                    </a:lnTo>
                    <a:lnTo>
                      <a:pt x="464" y="283"/>
                    </a:lnTo>
                    <a:lnTo>
                      <a:pt x="459" y="306"/>
                    </a:lnTo>
                    <a:lnTo>
                      <a:pt x="451" y="327"/>
                    </a:lnTo>
                    <a:lnTo>
                      <a:pt x="440" y="347"/>
                    </a:lnTo>
                    <a:lnTo>
                      <a:pt x="429" y="366"/>
                    </a:lnTo>
                    <a:lnTo>
                      <a:pt x="415" y="383"/>
                    </a:lnTo>
                    <a:lnTo>
                      <a:pt x="399" y="400"/>
                    </a:lnTo>
                    <a:lnTo>
                      <a:pt x="383" y="415"/>
                    </a:lnTo>
                    <a:lnTo>
                      <a:pt x="365" y="429"/>
                    </a:lnTo>
                    <a:lnTo>
                      <a:pt x="346" y="440"/>
                    </a:lnTo>
                    <a:lnTo>
                      <a:pt x="325" y="449"/>
                    </a:lnTo>
                    <a:lnTo>
                      <a:pt x="303" y="457"/>
                    </a:lnTo>
                    <a:lnTo>
                      <a:pt x="281" y="463"/>
                    </a:lnTo>
                    <a:lnTo>
                      <a:pt x="258" y="466"/>
                    </a:lnTo>
                    <a:lnTo>
                      <a:pt x="234" y="468"/>
                    </a:lnTo>
                    <a:lnTo>
                      <a:pt x="234" y="468"/>
                    </a:lnTo>
                    <a:close/>
                    <a:moveTo>
                      <a:pt x="383" y="234"/>
                    </a:moveTo>
                    <a:lnTo>
                      <a:pt x="383" y="234"/>
                    </a:lnTo>
                    <a:lnTo>
                      <a:pt x="383" y="218"/>
                    </a:lnTo>
                    <a:lnTo>
                      <a:pt x="382" y="204"/>
                    </a:lnTo>
                    <a:lnTo>
                      <a:pt x="377" y="190"/>
                    </a:lnTo>
                    <a:lnTo>
                      <a:pt x="372" y="176"/>
                    </a:lnTo>
                    <a:lnTo>
                      <a:pt x="366" y="163"/>
                    </a:lnTo>
                    <a:lnTo>
                      <a:pt x="358" y="151"/>
                    </a:lnTo>
                    <a:lnTo>
                      <a:pt x="350" y="140"/>
                    </a:lnTo>
                    <a:lnTo>
                      <a:pt x="341" y="129"/>
                    </a:lnTo>
                    <a:lnTo>
                      <a:pt x="330" y="119"/>
                    </a:lnTo>
                    <a:lnTo>
                      <a:pt x="319" y="110"/>
                    </a:lnTo>
                    <a:lnTo>
                      <a:pt x="306" y="103"/>
                    </a:lnTo>
                    <a:lnTo>
                      <a:pt x="294" y="97"/>
                    </a:lnTo>
                    <a:lnTo>
                      <a:pt x="280" y="91"/>
                    </a:lnTo>
                    <a:lnTo>
                      <a:pt x="266" y="88"/>
                    </a:lnTo>
                    <a:lnTo>
                      <a:pt x="251" y="85"/>
                    </a:lnTo>
                    <a:lnTo>
                      <a:pt x="236" y="85"/>
                    </a:lnTo>
                    <a:lnTo>
                      <a:pt x="236" y="85"/>
                    </a:lnTo>
                    <a:lnTo>
                      <a:pt x="222" y="85"/>
                    </a:lnTo>
                    <a:lnTo>
                      <a:pt x="206" y="88"/>
                    </a:lnTo>
                    <a:lnTo>
                      <a:pt x="192" y="91"/>
                    </a:lnTo>
                    <a:lnTo>
                      <a:pt x="178" y="96"/>
                    </a:lnTo>
                    <a:lnTo>
                      <a:pt x="165" y="102"/>
                    </a:lnTo>
                    <a:lnTo>
                      <a:pt x="152" y="110"/>
                    </a:lnTo>
                    <a:lnTo>
                      <a:pt x="141" y="118"/>
                    </a:lnTo>
                    <a:lnTo>
                      <a:pt x="130" y="127"/>
                    </a:lnTo>
                    <a:lnTo>
                      <a:pt x="121" y="138"/>
                    </a:lnTo>
                    <a:lnTo>
                      <a:pt x="112" y="149"/>
                    </a:lnTo>
                    <a:lnTo>
                      <a:pt x="104" y="162"/>
                    </a:lnTo>
                    <a:lnTo>
                      <a:pt x="97" y="174"/>
                    </a:lnTo>
                    <a:lnTo>
                      <a:pt x="93" y="188"/>
                    </a:lnTo>
                    <a:lnTo>
                      <a:pt x="90" y="202"/>
                    </a:lnTo>
                    <a:lnTo>
                      <a:pt x="86" y="218"/>
                    </a:lnTo>
                    <a:lnTo>
                      <a:pt x="86" y="232"/>
                    </a:lnTo>
                    <a:lnTo>
                      <a:pt x="86" y="232"/>
                    </a:lnTo>
                    <a:lnTo>
                      <a:pt x="86" y="248"/>
                    </a:lnTo>
                    <a:lnTo>
                      <a:pt x="88" y="262"/>
                    </a:lnTo>
                    <a:lnTo>
                      <a:pt x="93" y="276"/>
                    </a:lnTo>
                    <a:lnTo>
                      <a:pt x="97" y="290"/>
                    </a:lnTo>
                    <a:lnTo>
                      <a:pt x="104" y="305"/>
                    </a:lnTo>
                    <a:lnTo>
                      <a:pt x="112" y="316"/>
                    </a:lnTo>
                    <a:lnTo>
                      <a:pt x="119" y="328"/>
                    </a:lnTo>
                    <a:lnTo>
                      <a:pt x="129" y="339"/>
                    </a:lnTo>
                    <a:lnTo>
                      <a:pt x="140" y="349"/>
                    </a:lnTo>
                    <a:lnTo>
                      <a:pt x="151" y="356"/>
                    </a:lnTo>
                    <a:lnTo>
                      <a:pt x="163" y="364"/>
                    </a:lnTo>
                    <a:lnTo>
                      <a:pt x="178" y="371"/>
                    </a:lnTo>
                    <a:lnTo>
                      <a:pt x="190" y="375"/>
                    </a:lnTo>
                    <a:lnTo>
                      <a:pt x="204" y="380"/>
                    </a:lnTo>
                    <a:lnTo>
                      <a:pt x="220" y="382"/>
                    </a:lnTo>
                    <a:lnTo>
                      <a:pt x="236" y="383"/>
                    </a:lnTo>
                    <a:lnTo>
                      <a:pt x="236" y="383"/>
                    </a:lnTo>
                    <a:lnTo>
                      <a:pt x="250" y="382"/>
                    </a:lnTo>
                    <a:lnTo>
                      <a:pt x="266" y="380"/>
                    </a:lnTo>
                    <a:lnTo>
                      <a:pt x="280" y="375"/>
                    </a:lnTo>
                    <a:lnTo>
                      <a:pt x="292" y="371"/>
                    </a:lnTo>
                    <a:lnTo>
                      <a:pt x="305" y="364"/>
                    </a:lnTo>
                    <a:lnTo>
                      <a:pt x="317" y="356"/>
                    </a:lnTo>
                    <a:lnTo>
                      <a:pt x="330" y="349"/>
                    </a:lnTo>
                    <a:lnTo>
                      <a:pt x="339" y="339"/>
                    </a:lnTo>
                    <a:lnTo>
                      <a:pt x="349" y="328"/>
                    </a:lnTo>
                    <a:lnTo>
                      <a:pt x="358" y="317"/>
                    </a:lnTo>
                    <a:lnTo>
                      <a:pt x="366" y="305"/>
                    </a:lnTo>
                    <a:lnTo>
                      <a:pt x="372" y="292"/>
                    </a:lnTo>
                    <a:lnTo>
                      <a:pt x="377" y="278"/>
                    </a:lnTo>
                    <a:lnTo>
                      <a:pt x="380" y="264"/>
                    </a:lnTo>
                    <a:lnTo>
                      <a:pt x="383" y="250"/>
                    </a:lnTo>
                    <a:lnTo>
                      <a:pt x="383" y="234"/>
                    </a:lnTo>
                    <a:lnTo>
                      <a:pt x="383"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sp>
            <p:nvSpPr>
              <p:cNvPr id="54" name="Freeform 13">
                <a:extLst>
                  <a:ext uri="{FF2B5EF4-FFF2-40B4-BE49-F238E27FC236}">
                    <a16:creationId xmlns:a16="http://schemas.microsoft.com/office/drawing/2014/main" id="{D3B53FCE-B711-4377-B672-1EC4C4799AB6}"/>
                  </a:ext>
                </a:extLst>
              </p:cNvPr>
              <p:cNvSpPr>
                <a:spLocks/>
              </p:cNvSpPr>
              <p:nvPr/>
            </p:nvSpPr>
            <p:spPr bwMode="auto">
              <a:xfrm>
                <a:off x="10110788" y="5102225"/>
                <a:ext cx="88900" cy="88900"/>
              </a:xfrm>
              <a:custGeom>
                <a:avLst/>
                <a:gdLst>
                  <a:gd name="T0" fmla="*/ 113 w 113"/>
                  <a:gd name="T1" fmla="*/ 57 h 113"/>
                  <a:gd name="T2" fmla="*/ 113 w 113"/>
                  <a:gd name="T3" fmla="*/ 57 h 113"/>
                  <a:gd name="T4" fmla="*/ 111 w 113"/>
                  <a:gd name="T5" fmla="*/ 68 h 113"/>
                  <a:gd name="T6" fmla="*/ 108 w 113"/>
                  <a:gd name="T7" fmla="*/ 79 h 113"/>
                  <a:gd name="T8" fmla="*/ 103 w 113"/>
                  <a:gd name="T9" fmla="*/ 88 h 113"/>
                  <a:gd name="T10" fmla="*/ 95 w 113"/>
                  <a:gd name="T11" fmla="*/ 96 h 113"/>
                  <a:gd name="T12" fmla="*/ 88 w 113"/>
                  <a:gd name="T13" fmla="*/ 104 h 113"/>
                  <a:gd name="T14" fmla="*/ 78 w 113"/>
                  <a:gd name="T15" fmla="*/ 109 h 113"/>
                  <a:gd name="T16" fmla="*/ 67 w 113"/>
                  <a:gd name="T17" fmla="*/ 112 h 113"/>
                  <a:gd name="T18" fmla="*/ 56 w 113"/>
                  <a:gd name="T19" fmla="*/ 113 h 113"/>
                  <a:gd name="T20" fmla="*/ 56 w 113"/>
                  <a:gd name="T21" fmla="*/ 113 h 113"/>
                  <a:gd name="T22" fmla="*/ 45 w 113"/>
                  <a:gd name="T23" fmla="*/ 112 h 113"/>
                  <a:gd name="T24" fmla="*/ 34 w 113"/>
                  <a:gd name="T25" fmla="*/ 109 h 113"/>
                  <a:gd name="T26" fmla="*/ 25 w 113"/>
                  <a:gd name="T27" fmla="*/ 104 h 113"/>
                  <a:gd name="T28" fmla="*/ 17 w 113"/>
                  <a:gd name="T29" fmla="*/ 96 h 113"/>
                  <a:gd name="T30" fmla="*/ 11 w 113"/>
                  <a:gd name="T31" fmla="*/ 88 h 113"/>
                  <a:gd name="T32" fmla="*/ 4 w 113"/>
                  <a:gd name="T33" fmla="*/ 79 h 113"/>
                  <a:gd name="T34" fmla="*/ 1 w 113"/>
                  <a:gd name="T35" fmla="*/ 68 h 113"/>
                  <a:gd name="T36" fmla="*/ 0 w 113"/>
                  <a:gd name="T37" fmla="*/ 57 h 113"/>
                  <a:gd name="T38" fmla="*/ 0 w 113"/>
                  <a:gd name="T39" fmla="*/ 57 h 113"/>
                  <a:gd name="T40" fmla="*/ 1 w 113"/>
                  <a:gd name="T41" fmla="*/ 46 h 113"/>
                  <a:gd name="T42" fmla="*/ 4 w 113"/>
                  <a:gd name="T43" fmla="*/ 35 h 113"/>
                  <a:gd name="T44" fmla="*/ 11 w 113"/>
                  <a:gd name="T45" fmla="*/ 25 h 113"/>
                  <a:gd name="T46" fmla="*/ 17 w 113"/>
                  <a:gd name="T47" fmla="*/ 17 h 113"/>
                  <a:gd name="T48" fmla="*/ 25 w 113"/>
                  <a:gd name="T49" fmla="*/ 10 h 113"/>
                  <a:gd name="T50" fmla="*/ 34 w 113"/>
                  <a:gd name="T51" fmla="*/ 5 h 113"/>
                  <a:gd name="T52" fmla="*/ 45 w 113"/>
                  <a:gd name="T53" fmla="*/ 2 h 113"/>
                  <a:gd name="T54" fmla="*/ 56 w 113"/>
                  <a:gd name="T55" fmla="*/ 0 h 113"/>
                  <a:gd name="T56" fmla="*/ 56 w 113"/>
                  <a:gd name="T57" fmla="*/ 0 h 113"/>
                  <a:gd name="T58" fmla="*/ 69 w 113"/>
                  <a:gd name="T59" fmla="*/ 2 h 113"/>
                  <a:gd name="T60" fmla="*/ 78 w 113"/>
                  <a:gd name="T61" fmla="*/ 5 h 113"/>
                  <a:gd name="T62" fmla="*/ 88 w 113"/>
                  <a:gd name="T63" fmla="*/ 10 h 113"/>
                  <a:gd name="T64" fmla="*/ 97 w 113"/>
                  <a:gd name="T65" fmla="*/ 17 h 113"/>
                  <a:gd name="T66" fmla="*/ 103 w 113"/>
                  <a:gd name="T67" fmla="*/ 25 h 113"/>
                  <a:gd name="T68" fmla="*/ 108 w 113"/>
                  <a:gd name="T69" fmla="*/ 35 h 113"/>
                  <a:gd name="T70" fmla="*/ 111 w 113"/>
                  <a:gd name="T71" fmla="*/ 44 h 113"/>
                  <a:gd name="T72" fmla="*/ 113 w 113"/>
                  <a:gd name="T73" fmla="*/ 57 h 113"/>
                  <a:gd name="T74" fmla="*/ 113 w 113"/>
                  <a:gd name="T75" fmla="*/ 5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13">
                    <a:moveTo>
                      <a:pt x="113" y="57"/>
                    </a:moveTo>
                    <a:lnTo>
                      <a:pt x="113" y="57"/>
                    </a:lnTo>
                    <a:lnTo>
                      <a:pt x="111" y="68"/>
                    </a:lnTo>
                    <a:lnTo>
                      <a:pt x="108" y="79"/>
                    </a:lnTo>
                    <a:lnTo>
                      <a:pt x="103" y="88"/>
                    </a:lnTo>
                    <a:lnTo>
                      <a:pt x="95" y="96"/>
                    </a:lnTo>
                    <a:lnTo>
                      <a:pt x="88" y="104"/>
                    </a:lnTo>
                    <a:lnTo>
                      <a:pt x="78" y="109"/>
                    </a:lnTo>
                    <a:lnTo>
                      <a:pt x="67" y="112"/>
                    </a:lnTo>
                    <a:lnTo>
                      <a:pt x="56" y="113"/>
                    </a:lnTo>
                    <a:lnTo>
                      <a:pt x="56" y="113"/>
                    </a:lnTo>
                    <a:lnTo>
                      <a:pt x="45" y="112"/>
                    </a:lnTo>
                    <a:lnTo>
                      <a:pt x="34" y="109"/>
                    </a:lnTo>
                    <a:lnTo>
                      <a:pt x="25" y="104"/>
                    </a:lnTo>
                    <a:lnTo>
                      <a:pt x="17" y="96"/>
                    </a:lnTo>
                    <a:lnTo>
                      <a:pt x="11" y="88"/>
                    </a:lnTo>
                    <a:lnTo>
                      <a:pt x="4" y="79"/>
                    </a:lnTo>
                    <a:lnTo>
                      <a:pt x="1" y="68"/>
                    </a:lnTo>
                    <a:lnTo>
                      <a:pt x="0" y="57"/>
                    </a:lnTo>
                    <a:lnTo>
                      <a:pt x="0" y="57"/>
                    </a:lnTo>
                    <a:lnTo>
                      <a:pt x="1" y="46"/>
                    </a:lnTo>
                    <a:lnTo>
                      <a:pt x="4" y="35"/>
                    </a:lnTo>
                    <a:lnTo>
                      <a:pt x="11" y="25"/>
                    </a:lnTo>
                    <a:lnTo>
                      <a:pt x="17" y="17"/>
                    </a:lnTo>
                    <a:lnTo>
                      <a:pt x="25" y="10"/>
                    </a:lnTo>
                    <a:lnTo>
                      <a:pt x="34" y="5"/>
                    </a:lnTo>
                    <a:lnTo>
                      <a:pt x="45" y="2"/>
                    </a:lnTo>
                    <a:lnTo>
                      <a:pt x="56" y="0"/>
                    </a:lnTo>
                    <a:lnTo>
                      <a:pt x="56" y="0"/>
                    </a:lnTo>
                    <a:lnTo>
                      <a:pt x="69" y="2"/>
                    </a:lnTo>
                    <a:lnTo>
                      <a:pt x="78" y="5"/>
                    </a:lnTo>
                    <a:lnTo>
                      <a:pt x="88" y="10"/>
                    </a:lnTo>
                    <a:lnTo>
                      <a:pt x="97" y="17"/>
                    </a:lnTo>
                    <a:lnTo>
                      <a:pt x="103" y="25"/>
                    </a:lnTo>
                    <a:lnTo>
                      <a:pt x="108" y="35"/>
                    </a:lnTo>
                    <a:lnTo>
                      <a:pt x="111" y="44"/>
                    </a:lnTo>
                    <a:lnTo>
                      <a:pt x="113" y="57"/>
                    </a:lnTo>
                    <a:lnTo>
                      <a:pt x="113"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srgbClr val="000000"/>
                  </a:solidFill>
                  <a:effectLst/>
                  <a:uLnTx/>
                  <a:uFillTx/>
                </a:endParaRPr>
              </a:p>
            </p:txBody>
          </p:sp>
        </p:grpSp>
        <p:sp>
          <p:nvSpPr>
            <p:cNvPr id="47" name="Oval 46">
              <a:extLst>
                <a:ext uri="{FF2B5EF4-FFF2-40B4-BE49-F238E27FC236}">
                  <a16:creationId xmlns:a16="http://schemas.microsoft.com/office/drawing/2014/main" id="{1C69C540-95A9-497D-99A6-F42E8F83DFD6}"/>
                </a:ext>
              </a:extLst>
            </p:cNvPr>
            <p:cNvSpPr>
              <a:spLocks/>
            </p:cNvSpPr>
            <p:nvPr userDrawn="1"/>
          </p:nvSpPr>
          <p:spPr>
            <a:xfrm>
              <a:off x="1213640" y="4225939"/>
              <a:ext cx="360175" cy="358093"/>
            </a:xfrm>
            <a:prstGeom prst="ellipse">
              <a:avLst/>
            </a:prstGeom>
            <a:noFill/>
            <a:ln w="6350" cap="flat" cmpd="sng" algn="ctr">
              <a:solidFill>
                <a:sysClr val="window" lastClr="FFFFFF"/>
              </a:solidFill>
              <a:prstDash val="solid"/>
              <a:miter lim="800000"/>
            </a:ln>
            <a:effectLst/>
          </p:spPr>
          <p:txBody>
            <a:bodyPr rtlCol="0" anchor="ctr"/>
            <a:lstStyle/>
            <a:p>
              <a:pPr marL="0" marR="0" lvl="0" indent="0" algn="ctr"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prstClr val="white"/>
                </a:solidFill>
                <a:effectLst/>
                <a:uLnTx/>
                <a:uFillTx/>
              </a:endParaRPr>
            </a:p>
          </p:txBody>
        </p:sp>
        <p:sp>
          <p:nvSpPr>
            <p:cNvPr id="48" name="Oval 47">
              <a:extLst>
                <a:ext uri="{FF2B5EF4-FFF2-40B4-BE49-F238E27FC236}">
                  <a16:creationId xmlns:a16="http://schemas.microsoft.com/office/drawing/2014/main" id="{BB681398-DDB0-4704-AEE9-92D3F77C221E}"/>
                </a:ext>
              </a:extLst>
            </p:cNvPr>
            <p:cNvSpPr>
              <a:spLocks/>
            </p:cNvSpPr>
            <p:nvPr userDrawn="1"/>
          </p:nvSpPr>
          <p:spPr>
            <a:xfrm>
              <a:off x="1641246" y="4225939"/>
              <a:ext cx="360175" cy="358093"/>
            </a:xfrm>
            <a:prstGeom prst="ellipse">
              <a:avLst/>
            </a:prstGeom>
            <a:noFill/>
            <a:ln w="6350" cap="flat" cmpd="sng" algn="ctr">
              <a:solidFill>
                <a:sysClr val="window" lastClr="FFFFFF"/>
              </a:solidFill>
              <a:prstDash val="solid"/>
              <a:miter lim="800000"/>
            </a:ln>
            <a:effectLst/>
          </p:spPr>
          <p:txBody>
            <a:bodyPr rtlCol="0" anchor="ctr"/>
            <a:lstStyle/>
            <a:p>
              <a:pPr marL="0" marR="0" lvl="0" indent="0" algn="ctr"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prstClr val="white"/>
                </a:solidFill>
                <a:effectLst/>
                <a:uLnTx/>
                <a:uFillTx/>
              </a:endParaRPr>
            </a:p>
          </p:txBody>
        </p:sp>
        <p:sp>
          <p:nvSpPr>
            <p:cNvPr id="49" name="Oval 48">
              <a:extLst>
                <a:ext uri="{FF2B5EF4-FFF2-40B4-BE49-F238E27FC236}">
                  <a16:creationId xmlns:a16="http://schemas.microsoft.com/office/drawing/2014/main" id="{20C8134F-945B-4BB9-9800-F2F3EB9C2F59}"/>
                </a:ext>
              </a:extLst>
            </p:cNvPr>
            <p:cNvSpPr>
              <a:spLocks/>
            </p:cNvSpPr>
            <p:nvPr userDrawn="1"/>
          </p:nvSpPr>
          <p:spPr>
            <a:xfrm>
              <a:off x="2067832" y="4225939"/>
              <a:ext cx="360175" cy="358093"/>
            </a:xfrm>
            <a:prstGeom prst="ellipse">
              <a:avLst/>
            </a:prstGeom>
            <a:noFill/>
            <a:ln w="6350" cap="flat" cmpd="sng" algn="ctr">
              <a:solidFill>
                <a:sysClr val="window" lastClr="FFFFFF"/>
              </a:solidFill>
              <a:prstDash val="solid"/>
              <a:miter lim="800000"/>
            </a:ln>
            <a:effectLst/>
          </p:spPr>
          <p:txBody>
            <a:bodyPr rtlCol="0" anchor="ctr"/>
            <a:lstStyle/>
            <a:p>
              <a:pPr marL="0" marR="0" lvl="0" indent="0" algn="ctr"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prstClr val="white"/>
                </a:solidFill>
                <a:effectLst/>
                <a:uLnTx/>
                <a:uFillTx/>
              </a:endParaRPr>
            </a:p>
          </p:txBody>
        </p:sp>
        <p:sp>
          <p:nvSpPr>
            <p:cNvPr id="50" name="Oval 49">
              <a:extLst>
                <a:ext uri="{FF2B5EF4-FFF2-40B4-BE49-F238E27FC236}">
                  <a16:creationId xmlns:a16="http://schemas.microsoft.com/office/drawing/2014/main" id="{1FD404A3-FC0D-4425-856F-17FD2B2DD0A8}"/>
                </a:ext>
              </a:extLst>
            </p:cNvPr>
            <p:cNvSpPr>
              <a:spLocks/>
            </p:cNvSpPr>
            <p:nvPr userDrawn="1"/>
          </p:nvSpPr>
          <p:spPr>
            <a:xfrm>
              <a:off x="2498513" y="4225939"/>
              <a:ext cx="360175" cy="358093"/>
            </a:xfrm>
            <a:prstGeom prst="ellipse">
              <a:avLst/>
            </a:prstGeom>
            <a:noFill/>
            <a:ln w="6350" cap="flat" cmpd="sng" algn="ctr">
              <a:solidFill>
                <a:sysClr val="window" lastClr="FFFFFF"/>
              </a:solidFill>
              <a:prstDash val="solid"/>
              <a:miter lim="800000"/>
            </a:ln>
            <a:effectLst/>
          </p:spPr>
          <p:txBody>
            <a:bodyPr rtlCol="0" anchor="ctr"/>
            <a:lstStyle/>
            <a:p>
              <a:pPr marL="0" marR="0" lvl="0" indent="0" algn="ctr"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prstClr val="white"/>
                </a:solidFill>
                <a:effectLst/>
                <a:uLnTx/>
                <a:uFillTx/>
              </a:endParaRPr>
            </a:p>
          </p:txBody>
        </p:sp>
        <p:sp>
          <p:nvSpPr>
            <p:cNvPr id="51" name="Oval 50">
              <a:extLst>
                <a:ext uri="{FF2B5EF4-FFF2-40B4-BE49-F238E27FC236}">
                  <a16:creationId xmlns:a16="http://schemas.microsoft.com/office/drawing/2014/main" id="{CE19CB3E-1449-4791-AF7B-DB3D3D77012B}"/>
                </a:ext>
              </a:extLst>
            </p:cNvPr>
            <p:cNvSpPr>
              <a:spLocks/>
            </p:cNvSpPr>
            <p:nvPr userDrawn="1"/>
          </p:nvSpPr>
          <p:spPr>
            <a:xfrm>
              <a:off x="2926993" y="4225939"/>
              <a:ext cx="360175" cy="358093"/>
            </a:xfrm>
            <a:prstGeom prst="ellipse">
              <a:avLst/>
            </a:prstGeom>
            <a:noFill/>
            <a:ln w="6350" cap="flat" cmpd="sng" algn="ctr">
              <a:solidFill>
                <a:sysClr val="window" lastClr="FFFFFF"/>
              </a:solidFill>
              <a:prstDash val="solid"/>
              <a:miter lim="800000"/>
            </a:ln>
            <a:effectLst/>
          </p:spPr>
          <p:txBody>
            <a:bodyPr rtlCol="0" anchor="ctr"/>
            <a:lstStyle/>
            <a:p>
              <a:pPr marL="0" marR="0" lvl="0" indent="0" algn="ctr" defTabSz="1367087" eaLnBrk="1" fontAlgn="auto" latinLnBrk="0" hangingPunct="1">
                <a:lnSpc>
                  <a:spcPct val="100000"/>
                </a:lnSpc>
                <a:spcBef>
                  <a:spcPts val="0"/>
                </a:spcBef>
                <a:spcAft>
                  <a:spcPts val="0"/>
                </a:spcAft>
                <a:buClrTx/>
                <a:buSzTx/>
                <a:buFontTx/>
                <a:buNone/>
                <a:tabLst/>
                <a:defRPr/>
              </a:pPr>
              <a:endParaRPr kumimoji="0" lang="en-US" sz="2691" b="0" i="0" u="none" strike="noStrike" kern="0" cap="none" spc="0" normalizeH="0" baseline="0" noProof="0" dirty="0">
                <a:ln>
                  <a:noFill/>
                </a:ln>
                <a:solidFill>
                  <a:prstClr val="white"/>
                </a:solidFill>
                <a:effectLst/>
                <a:uLnTx/>
                <a:uFillTx/>
              </a:endParaRPr>
            </a:p>
          </p:txBody>
        </p:sp>
      </p:grpSp>
      <p:sp>
        <p:nvSpPr>
          <p:cNvPr id="58" name="object 8">
            <a:extLst>
              <a:ext uri="{FF2B5EF4-FFF2-40B4-BE49-F238E27FC236}">
                <a16:creationId xmlns:a16="http://schemas.microsoft.com/office/drawing/2014/main" id="{B4190FFD-0765-48DB-864B-735C62B60071}"/>
              </a:ext>
            </a:extLst>
          </p:cNvPr>
          <p:cNvSpPr txBox="1"/>
          <p:nvPr/>
        </p:nvSpPr>
        <p:spPr>
          <a:xfrm>
            <a:off x="10210894" y="4785379"/>
            <a:ext cx="2435966" cy="183414"/>
          </a:xfrm>
          <a:prstGeom prst="rect">
            <a:avLst/>
          </a:prstGeom>
        </p:spPr>
        <p:txBody>
          <a:bodyPr vert="horz" wrap="square" lIns="0" tIns="0" rIns="0" bIns="0" rtlCol="0">
            <a:spAutoFit/>
          </a:bodyPr>
          <a:lstStyle/>
          <a:p>
            <a:pPr defTabSz="1367087">
              <a:spcAft>
                <a:spcPts val="600"/>
              </a:spcAft>
              <a:defRPr/>
            </a:pPr>
            <a:r>
              <a:rPr lang="en-US" sz="900" b="1" kern="0" spc="-10" dirty="0">
                <a:solidFill>
                  <a:prstClr val="white"/>
                </a:solidFill>
                <a:latin typeface="Univers 45 Light"/>
                <a:cs typeface="Univers 45 Light"/>
              </a:rPr>
              <a:t>Follow us on</a:t>
            </a:r>
            <a:endParaRPr lang="en-US" sz="700" kern="0" dirty="0">
              <a:solidFill>
                <a:prstClr val="white"/>
              </a:solidFill>
              <a:latin typeface="Univers 45 Light" pitchFamily="2" charset="0"/>
              <a:cs typeface="Arial" pitchFamily="34" charset="0"/>
            </a:endParaRPr>
          </a:p>
        </p:txBody>
      </p:sp>
    </p:spTree>
    <p:extLst>
      <p:ext uri="{BB962C8B-B14F-4D97-AF65-F5344CB8AC3E}">
        <p14:creationId xmlns:p14="http://schemas.microsoft.com/office/powerpoint/2010/main" val="1033020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ASFONT" val="Univers55"/>
  <p:tag name="COPYRIGHT1"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7402</TotalTime>
  <Words>628</Words>
  <Application>Microsoft Office PowerPoint</Application>
  <PresentationFormat>Custom</PresentationFormat>
  <Paragraphs>44</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KPMG Extralight</vt:lpstr>
      <vt:lpstr>Times New Roman</vt:lpstr>
      <vt:lpstr>Univers 45 Light</vt:lpstr>
      <vt:lpstr>Wingdings</vt:lpstr>
      <vt:lpstr>Office Theme</vt:lpstr>
      <vt:lpstr>Continuous Auditing &amp; Continuous Monitoring (CACM)</vt:lpstr>
      <vt:lpstr>Meeting Objective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Khalifa University  Continuous Auditing &amp; Continuous Monitoring (CACM)</dc:title>
  <dc:creator>Bhalla, Ravneet</dc:creator>
  <cp:lastModifiedBy>Hatem Samir Haddad</cp:lastModifiedBy>
  <cp:revision>65</cp:revision>
  <dcterms:created xsi:type="dcterms:W3CDTF">2020-11-17T15:08:25Z</dcterms:created>
  <dcterms:modified xsi:type="dcterms:W3CDTF">2022-06-27T08:55:26Z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2020-11-11T00:00:00Z</vt:filetime>
  </property>
  <property fmtid="{D5CDD505-2E9C-101B-9397-08002B2CF9AE}" pid="3" name="Creator">
    <vt:lpwstr>Microsoft® PowerPoint® for Office 365</vt:lpwstr>
  </property>
  <property fmtid="{D5CDD505-2E9C-101B-9397-08002B2CF9AE}" pid="4" name="LastSaved">
    <vt:filetime>2020-11-17T00:00:00Z</vt:filetime>
  </property>
</Properties>
</file>