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58" r:id="rId3"/>
    <p:sldId id="257" r:id="rId4"/>
    <p:sldId id="260" r:id="rId5"/>
    <p:sldId id="281" r:id="rId6"/>
    <p:sldId id="282" r:id="rId7"/>
    <p:sldId id="283" r:id="rId8"/>
    <p:sldId id="284" r:id="rId9"/>
    <p:sldId id="285" r:id="rId10"/>
    <p:sldId id="261" r:id="rId11"/>
    <p:sldId id="286" r:id="rId12"/>
    <p:sldId id="305" r:id="rId13"/>
    <p:sldId id="287" r:id="rId14"/>
    <p:sldId id="268" r:id="rId15"/>
    <p:sldId id="290" r:id="rId16"/>
    <p:sldId id="289" r:id="rId17"/>
    <p:sldId id="308" r:id="rId18"/>
    <p:sldId id="306" r:id="rId19"/>
    <p:sldId id="307" r:id="rId20"/>
    <p:sldId id="309" r:id="rId21"/>
    <p:sldId id="294" r:id="rId22"/>
    <p:sldId id="298" r:id="rId23"/>
    <p:sldId id="270" r:id="rId24"/>
    <p:sldId id="302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B24D-2C1E-BE49-9785-CB5305719F1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12989-2315-DE48-8CE6-F542342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0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4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9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6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2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2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2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2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7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5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1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1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7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2989-2315-DE48-8CE6-F54234214F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4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2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51B2-0665-8F4A-8A48-2A6F7E3B4D2A}" type="datetimeFigureOut">
              <a:rPr lang="en-US" smtClean="0"/>
              <a:t>25/06/2012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09F8-85E1-2249-BF82-D72D1877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complete example of </a:t>
            </a:r>
            <a:br>
              <a:rPr lang="en-US" dirty="0" smtClean="0"/>
            </a:br>
            <a:r>
              <a:rPr lang="en-US" dirty="0" smtClean="0"/>
              <a:t>how to link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latc-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9" y="4339206"/>
            <a:ext cx="4040937" cy="9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940" y="201641"/>
            <a:ext cx="462847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for?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70" y="479737"/>
            <a:ext cx="4013200" cy="9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354" y="5732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34694" y="3480019"/>
            <a:ext cx="2289112" cy="2289491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onut 6"/>
          <p:cNvSpPr/>
          <p:nvPr/>
        </p:nvSpPr>
        <p:spPr>
          <a:xfrm>
            <a:off x="3594793" y="1794009"/>
            <a:ext cx="679849" cy="679413"/>
          </a:xfrm>
          <a:prstGeom prst="donut">
            <a:avLst>
              <a:gd name="adj" fmla="val 7460"/>
            </a:avLst>
          </a:prstGeom>
        </p:spPr>
        <p:style>
          <a:lnRef idx="2">
            <a:schemeClr val="accent4">
              <a:hueOff val="-892954"/>
              <a:satOff val="5380"/>
              <a:lumOff val="431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/>
          <p:cNvSpPr/>
          <p:nvPr/>
        </p:nvSpPr>
        <p:spPr>
          <a:xfrm>
            <a:off x="2222664" y="3567878"/>
            <a:ext cx="2114130" cy="2113773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/>
          <p:cNvSpPr/>
          <p:nvPr/>
        </p:nvSpPr>
        <p:spPr>
          <a:xfrm>
            <a:off x="4590184" y="3912553"/>
            <a:ext cx="1198102" cy="1197818"/>
          </a:xfrm>
          <a:prstGeom prst="ellipse">
            <a:avLst/>
          </a:prstGeom>
        </p:spPr>
        <p:style>
          <a:lnRef idx="2">
            <a:schemeClr val="accent4">
              <a:hueOff val="-1785909"/>
              <a:satOff val="10760"/>
              <a:lumOff val="862"/>
              <a:alphaOff val="0"/>
            </a:schemeClr>
          </a:lnRef>
          <a:fillRef idx="1">
            <a:schemeClr val="accent4">
              <a:hueOff val="-1785909"/>
              <a:satOff val="10760"/>
              <a:lumOff val="862"/>
              <a:alphaOff val="0"/>
            </a:schemeClr>
          </a:fillRef>
          <a:effectRef idx="0">
            <a:schemeClr val="accent4">
              <a:hueOff val="-1785909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4660942" y="3983317"/>
            <a:ext cx="1056587" cy="1056688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1990641"/>
              <a:satOff val="11305"/>
              <a:lumOff val="89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/>
          <p:cNvSpPr/>
          <p:nvPr/>
        </p:nvSpPr>
        <p:spPr>
          <a:xfrm>
            <a:off x="4132509" y="2268333"/>
            <a:ext cx="1535637" cy="1536133"/>
          </a:xfrm>
          <a:prstGeom prst="ellipse">
            <a:avLst/>
          </a:prstGeom>
        </p:spPr>
        <p:style>
          <a:lnRef idx="2">
            <a:schemeClr val="accent4">
              <a:hueOff val="-2678863"/>
              <a:satOff val="16139"/>
              <a:lumOff val="1294"/>
              <a:alphaOff val="0"/>
            </a:schemeClr>
          </a:lnRef>
          <a:fillRef idx="1">
            <a:schemeClr val="accent4">
              <a:hueOff val="-2678863"/>
              <a:satOff val="16139"/>
              <a:lumOff val="1294"/>
              <a:alphaOff val="0"/>
            </a:schemeClr>
          </a:fillRef>
          <a:effectRef idx="0">
            <a:schemeClr val="accent4">
              <a:hueOff val="-2678863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Donut 11"/>
          <p:cNvSpPr/>
          <p:nvPr/>
        </p:nvSpPr>
        <p:spPr>
          <a:xfrm>
            <a:off x="5405812" y="1844498"/>
            <a:ext cx="502954" cy="503298"/>
          </a:xfrm>
          <a:prstGeom prst="donut">
            <a:avLst>
              <a:gd name="adj" fmla="val 7460"/>
            </a:avLst>
          </a:prstGeom>
        </p:spPr>
        <p:style>
          <a:lnRef idx="2">
            <a:schemeClr val="accent4">
              <a:hueOff val="-3571817"/>
              <a:satOff val="21519"/>
              <a:lumOff val="1725"/>
              <a:alphaOff val="0"/>
            </a:schemeClr>
          </a:lnRef>
          <a:fillRef idx="1">
            <a:schemeClr val="accent4">
              <a:hueOff val="-3571817"/>
              <a:satOff val="21519"/>
              <a:lumOff val="1725"/>
              <a:alphaOff val="0"/>
            </a:schemeClr>
          </a:fillRef>
          <a:effectRef idx="0">
            <a:schemeClr val="accent4">
              <a:hueOff val="-3571817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Donut 12"/>
          <p:cNvSpPr/>
          <p:nvPr/>
        </p:nvSpPr>
        <p:spPr>
          <a:xfrm>
            <a:off x="5846136" y="5110371"/>
            <a:ext cx="377694" cy="377275"/>
          </a:xfrm>
          <a:prstGeom prst="donut">
            <a:avLst>
              <a:gd name="adj" fmla="val 7460"/>
            </a:avLst>
          </a:prstGeom>
        </p:spPr>
        <p:style>
          <a:lnRef idx="2">
            <a:schemeClr val="accent4">
              <a:hueOff val="-4464771"/>
              <a:satOff val="26899"/>
              <a:lumOff val="2156"/>
              <a:alphaOff val="0"/>
            </a:schemeClr>
          </a:lnRef>
          <a:fillRef idx="1">
            <a:schemeClr val="accent4">
              <a:hueOff val="-4464771"/>
              <a:satOff val="26899"/>
              <a:lumOff val="2156"/>
              <a:alphaOff val="0"/>
            </a:schemeClr>
          </a:fillRef>
          <a:effectRef idx="0">
            <a:schemeClr val="accent4">
              <a:hueOff val="-4464771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4213783" y="2349436"/>
            <a:ext cx="1374041" cy="1373933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3981282"/>
              <a:satOff val="22610"/>
              <a:lumOff val="179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-129557" y="2302873"/>
            <a:ext cx="3397334" cy="1103201"/>
            <a:chOff x="0" y="1411765"/>
            <a:chExt cx="3397334" cy="1103201"/>
          </a:xfrm>
        </p:grpSpPr>
        <p:sp>
          <p:nvSpPr>
            <p:cNvPr id="22" name="Rectangle 21"/>
            <p:cNvSpPr/>
            <p:nvPr/>
          </p:nvSpPr>
          <p:spPr>
            <a:xfrm>
              <a:off x="0" y="1411765"/>
              <a:ext cx="3397334" cy="110320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0" y="1411765"/>
              <a:ext cx="3397334" cy="1103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27940" rIns="27940" bIns="2794" numCol="1" spcCol="1270" anchor="t" anchorCtr="0">
              <a:noAutofit/>
            </a:bodyPr>
            <a:lstStyle/>
            <a:p>
              <a:pPr lvl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Clean up raw data</a:t>
              </a:r>
              <a:endParaRPr lang="en-US" sz="2200" kern="1200" dirty="0"/>
            </a:p>
            <a:p>
              <a:pPr marL="171450" lvl="1" indent="-171450" algn="r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700" kern="1200" dirty="0"/>
            </a:p>
            <a:p>
              <a:pPr marL="171450" lvl="1" indent="-171450" algn="r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kern="1200" dirty="0" smtClean="0"/>
                <a:t>Identify duplicates</a:t>
              </a:r>
              <a:endParaRPr lang="en-US" sz="1700" kern="1200" dirty="0"/>
            </a:p>
            <a:p>
              <a:pPr marL="171450" lvl="1" indent="-171450" algn="r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700" kern="1200" dirty="0"/>
            </a:p>
            <a:p>
              <a:pPr marL="171450" lvl="1" indent="-171450" algn="r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700" kern="1200" dirty="0"/>
            </a:p>
            <a:p>
              <a:pPr marL="171450" lvl="1" indent="-171450" algn="r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kern="1200" dirty="0" smtClean="0"/>
                <a:t>Discover patterns</a:t>
              </a:r>
              <a:endParaRPr lang="en-US" sz="1700" kern="1200" dirty="0"/>
            </a:p>
            <a:p>
              <a:pPr marL="171450" lvl="1" indent="-171450" algn="r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700" kern="1200" dirty="0"/>
            </a:p>
            <a:p>
              <a:pPr marL="171450" lvl="1" indent="-171450" algn="r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700" kern="1200" dirty="0"/>
            </a:p>
            <a:p>
              <a:pPr marL="171450" lvl="1" indent="-171450" algn="r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7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4983" y="3983317"/>
            <a:ext cx="3397334" cy="1056688"/>
            <a:chOff x="6164540" y="3092209"/>
            <a:chExt cx="3397334" cy="1056688"/>
          </a:xfrm>
        </p:grpSpPr>
        <p:sp>
          <p:nvSpPr>
            <p:cNvPr id="20" name="Rectangle 19"/>
            <p:cNvSpPr/>
            <p:nvPr/>
          </p:nvSpPr>
          <p:spPr>
            <a:xfrm>
              <a:off x="6164540" y="3092209"/>
              <a:ext cx="3397334" cy="10566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6164540" y="3092209"/>
              <a:ext cx="3397334" cy="105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27940" rIns="27940" bIns="27940" numCol="1" spcCol="1270" anchor="t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Make data consistent</a:t>
              </a:r>
              <a:endParaRPr lang="en-US" sz="2200" kern="1200" dirty="0"/>
            </a:p>
            <a:p>
              <a:pPr marL="171450" lvl="1" indent="-171450" algn="l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700" kern="1200" dirty="0"/>
            </a:p>
            <a:p>
              <a:pPr marL="171450" lvl="1" indent="-171450" algn="l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kern="1200" dirty="0" smtClean="0"/>
                <a:t>Spot inconsistencies</a:t>
              </a:r>
              <a:endParaRPr lang="en-US" sz="17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09723" y="2302873"/>
            <a:ext cx="3397334" cy="1373933"/>
            <a:chOff x="6039280" y="1411765"/>
            <a:chExt cx="3397334" cy="1373933"/>
          </a:xfrm>
        </p:grpSpPr>
        <p:sp>
          <p:nvSpPr>
            <p:cNvPr id="18" name="Rectangle 17"/>
            <p:cNvSpPr/>
            <p:nvPr/>
          </p:nvSpPr>
          <p:spPr>
            <a:xfrm>
              <a:off x="6039280" y="1411765"/>
              <a:ext cx="3397334" cy="137393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6039280" y="1411765"/>
              <a:ext cx="3397334" cy="1373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27940" rIns="27940" bIns="27940" numCol="1" spcCol="1270" anchor="t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Link data to registry</a:t>
              </a:r>
              <a:endParaRPr lang="en-US" sz="2200" kern="1200" dirty="0"/>
            </a:p>
            <a:p>
              <a:pPr marL="171450" lvl="1" indent="-171450" algn="l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700" kern="1200" dirty="0"/>
            </a:p>
            <a:p>
              <a:pPr marL="171450" lvl="1" indent="-171450" algn="l" defTabSz="755650">
                <a:lnSpc>
                  <a:spcPct val="15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700" kern="1200" dirty="0" smtClean="0"/>
                <a:t>e.g. Freebase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17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5-23 at 12.4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8978627" cy="65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6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485" y="289237"/>
            <a:ext cx="44763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Formats supported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05" y="562573"/>
            <a:ext cx="4013200" cy="952500"/>
          </a:xfrm>
          <a:prstGeom prst="rect">
            <a:avLst/>
          </a:prstGeom>
        </p:spPr>
      </p:pic>
      <p:sp>
        <p:nvSpPr>
          <p:cNvPr id="6" name="Block Arc 5"/>
          <p:cNvSpPr/>
          <p:nvPr/>
        </p:nvSpPr>
        <p:spPr>
          <a:xfrm>
            <a:off x="-4639643" y="806639"/>
            <a:ext cx="6093694" cy="6093694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841664" y="1828841"/>
            <a:ext cx="7802801" cy="476493"/>
            <a:chOff x="364315" y="238337"/>
            <a:chExt cx="7802801" cy="476493"/>
          </a:xfrm>
          <a:scene3d>
            <a:camera prst="orthographicFront"/>
            <a:lightRig rig="flat" dir="t"/>
          </a:scene3d>
        </p:grpSpPr>
        <p:sp>
          <p:nvSpPr>
            <p:cNvPr id="29" name="Rectangle 28"/>
            <p:cNvSpPr/>
            <p:nvPr/>
          </p:nvSpPr>
          <p:spPr>
            <a:xfrm>
              <a:off x="364315" y="238337"/>
              <a:ext cx="7802801" cy="47649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364315" y="238337"/>
              <a:ext cx="7802801" cy="4764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78217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TSV, CSV or values separated by a custom separator you specify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543856" y="1769279"/>
            <a:ext cx="595616" cy="595616"/>
          </a:xfrm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1233612" y="2543490"/>
            <a:ext cx="7410853" cy="476493"/>
            <a:chOff x="756263" y="952986"/>
            <a:chExt cx="7410853" cy="476493"/>
          </a:xfrm>
          <a:scene3d>
            <a:camera prst="orthographicFront"/>
            <a:lightRig rig="flat" dir="t"/>
          </a:scene3d>
        </p:grpSpPr>
        <p:sp>
          <p:nvSpPr>
            <p:cNvPr id="27" name="Rectangle 26"/>
            <p:cNvSpPr/>
            <p:nvPr/>
          </p:nvSpPr>
          <p:spPr>
            <a:xfrm>
              <a:off x="756263" y="952986"/>
              <a:ext cx="7410853" cy="47649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936304"/>
                <a:satOff val="-1168"/>
                <a:lumOff val="275"/>
                <a:alphaOff val="0"/>
              </a:schemeClr>
            </a:fillRef>
            <a:effectRef idx="1">
              <a:schemeClr val="accent2">
                <a:hueOff val="936304"/>
                <a:satOff val="-1168"/>
                <a:lumOff val="27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756263" y="952986"/>
              <a:ext cx="7410853" cy="4764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78217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Excel</a:t>
              </a:r>
              <a:endParaRPr lang="en-US" sz="2200" kern="1200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935804" y="2483929"/>
            <a:ext cx="595616" cy="595616"/>
          </a:xfrm>
          <a:prstGeom prst="ellipse">
            <a:avLst/>
          </a:prstGeom>
        </p:spPr>
        <p:style>
          <a:lnRef idx="1">
            <a:schemeClr val="accent2">
              <a:hueOff val="936304"/>
              <a:satOff val="-1168"/>
              <a:lumOff val="275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1412841" y="3258140"/>
            <a:ext cx="7231625" cy="476493"/>
            <a:chOff x="935492" y="1667636"/>
            <a:chExt cx="7231625" cy="476493"/>
          </a:xfrm>
          <a:scene3d>
            <a:camera prst="orthographicFront"/>
            <a:lightRig rig="flat" dir="t"/>
          </a:scene3d>
        </p:grpSpPr>
        <p:sp>
          <p:nvSpPr>
            <p:cNvPr id="25" name="Rectangle 24"/>
            <p:cNvSpPr/>
            <p:nvPr/>
          </p:nvSpPr>
          <p:spPr>
            <a:xfrm>
              <a:off x="935492" y="1667636"/>
              <a:ext cx="7231625" cy="47649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1872608"/>
                <a:satOff val="-2336"/>
                <a:lumOff val="549"/>
                <a:alphaOff val="0"/>
              </a:schemeClr>
            </a:fillRef>
            <a:effectRef idx="1">
              <a:schemeClr val="accent2">
                <a:hueOff val="1872608"/>
                <a:satOff val="-2336"/>
                <a:lumOff val="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5492" y="1667636"/>
              <a:ext cx="7231625" cy="4764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78217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Google spreadsheets</a:t>
              </a:r>
              <a:endParaRPr lang="en-US" sz="2200" kern="12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1115032" y="3198578"/>
            <a:ext cx="595616" cy="595616"/>
          </a:xfrm>
          <a:prstGeom prst="ellipse">
            <a:avLst/>
          </a:prstGeom>
        </p:spPr>
        <p:style>
          <a:lnRef idx="1">
            <a:schemeClr val="accent2">
              <a:hueOff val="1872608"/>
              <a:satOff val="-2336"/>
              <a:lumOff val="549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412841" y="3972337"/>
            <a:ext cx="7231625" cy="476493"/>
            <a:chOff x="935492" y="2381833"/>
            <a:chExt cx="7231625" cy="476493"/>
          </a:xfrm>
          <a:scene3d>
            <a:camera prst="orthographicFront"/>
            <a:lightRig rig="flat" dir="t"/>
          </a:scene3d>
        </p:grpSpPr>
        <p:sp>
          <p:nvSpPr>
            <p:cNvPr id="23" name="Rectangle 22"/>
            <p:cNvSpPr/>
            <p:nvPr/>
          </p:nvSpPr>
          <p:spPr>
            <a:xfrm>
              <a:off x="935492" y="2381833"/>
              <a:ext cx="7231625" cy="47649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808912"/>
                <a:satOff val="-3503"/>
                <a:lumOff val="824"/>
                <a:alphaOff val="0"/>
              </a:schemeClr>
            </a:fillRef>
            <a:effectRef idx="1">
              <a:schemeClr val="accent2">
                <a:hueOff val="2808912"/>
                <a:satOff val="-3503"/>
                <a:lumOff val="8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935492" y="2381833"/>
              <a:ext cx="7231625" cy="4764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78217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XML, RDF as XML</a:t>
              </a:r>
              <a:endParaRPr lang="en-US" sz="2200" kern="12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115032" y="3912775"/>
            <a:ext cx="595616" cy="595616"/>
          </a:xfrm>
          <a:prstGeom prst="ellipse">
            <a:avLst/>
          </a:prstGeom>
        </p:spPr>
        <p:style>
          <a:lnRef idx="1">
            <a:schemeClr val="accent2">
              <a:hueOff val="2808912"/>
              <a:satOff val="-3503"/>
              <a:lumOff val="824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1233612" y="4686986"/>
            <a:ext cx="7410853" cy="476493"/>
            <a:chOff x="756263" y="3096482"/>
            <a:chExt cx="7410853" cy="476493"/>
          </a:xfrm>
          <a:scene3d>
            <a:camera prst="orthographicFront"/>
            <a:lightRig rig="flat" dir="t"/>
          </a:scene3d>
        </p:grpSpPr>
        <p:sp>
          <p:nvSpPr>
            <p:cNvPr id="21" name="Rectangle 20"/>
            <p:cNvSpPr/>
            <p:nvPr/>
          </p:nvSpPr>
          <p:spPr>
            <a:xfrm>
              <a:off x="756263" y="3096482"/>
              <a:ext cx="7410853" cy="47649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3745216"/>
                <a:satOff val="-4671"/>
                <a:lumOff val="1098"/>
                <a:alphaOff val="0"/>
              </a:schemeClr>
            </a:fillRef>
            <a:effectRef idx="1">
              <a:schemeClr val="accent2">
                <a:hueOff val="3745216"/>
                <a:satOff val="-4671"/>
                <a:lumOff val="109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56263" y="3096482"/>
              <a:ext cx="7410853" cy="4764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78217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RDF N3 files</a:t>
              </a:r>
              <a:endParaRPr lang="en-US" sz="2200" kern="12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935804" y="4627425"/>
            <a:ext cx="595616" cy="595616"/>
          </a:xfrm>
          <a:prstGeom prst="ellipse">
            <a:avLst/>
          </a:prstGeom>
        </p:spPr>
        <p:style>
          <a:lnRef idx="1">
            <a:schemeClr val="accent2">
              <a:hueOff val="3745216"/>
              <a:satOff val="-4671"/>
              <a:lumOff val="1098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841664" y="5401636"/>
            <a:ext cx="7802801" cy="476493"/>
            <a:chOff x="364315" y="3811132"/>
            <a:chExt cx="7802801" cy="476493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364315" y="3811132"/>
              <a:ext cx="7802801" cy="476493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20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20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64315" y="3811132"/>
              <a:ext cx="7802801" cy="4764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78217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JSON</a:t>
              </a:r>
              <a:endParaRPr lang="en-US" sz="2200" kern="12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543856" y="5342074"/>
            <a:ext cx="595616" cy="595616"/>
          </a:xfrm>
          <a:prstGeom prst="ellipse">
            <a:avLst/>
          </a:prstGeom>
        </p:spPr>
        <p:style>
          <a:lnRef idx="1">
            <a:schemeClr val="accent2">
              <a:hueOff val="4681520"/>
              <a:satOff val="-5839"/>
              <a:lumOff val="1373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0777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444239" y="1307056"/>
            <a:ext cx="4010846" cy="31164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/>
          <p:cNvSpPr/>
          <p:nvPr/>
        </p:nvSpPr>
        <p:spPr>
          <a:xfrm rot="16200000">
            <a:off x="-25799" y="2381392"/>
            <a:ext cx="2466444" cy="899028"/>
          </a:xfrm>
          <a:prstGeom prst="ellipse">
            <a:avLst/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loud 6"/>
          <p:cNvSpPr/>
          <p:nvPr/>
        </p:nvSpPr>
        <p:spPr>
          <a:xfrm>
            <a:off x="7401404" y="2263037"/>
            <a:ext cx="1369786" cy="1297215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249781" y="3409916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929769" y="1952372"/>
            <a:ext cx="1005272" cy="996040"/>
            <a:chOff x="598651" y="1097635"/>
            <a:chExt cx="1005272" cy="996040"/>
          </a:xfrm>
          <a:scene3d>
            <a:camera prst="orthographicFront"/>
            <a:lightRig rig="flat" dir="t"/>
          </a:scene3d>
        </p:grpSpPr>
        <p:sp>
          <p:nvSpPr>
            <p:cNvPr id="10" name="Oval 9"/>
            <p:cNvSpPr/>
            <p:nvPr/>
          </p:nvSpPr>
          <p:spPr>
            <a:xfrm>
              <a:off x="598651" y="1097635"/>
              <a:ext cx="1005272" cy="996040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2232386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6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745870" y="1243502"/>
              <a:ext cx="710834" cy="7043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Energy consumption</a:t>
              </a:r>
              <a:endParaRPr lang="en-US" sz="1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33037" y="2809926"/>
            <a:ext cx="902226" cy="937368"/>
            <a:chOff x="925292" y="1886893"/>
            <a:chExt cx="902226" cy="937368"/>
          </a:xfrm>
          <a:scene3d>
            <a:camera prst="orthographicFront"/>
            <a:lightRig rig="flat" dir="t"/>
          </a:scene3d>
        </p:grpSpPr>
        <p:sp>
          <p:nvSpPr>
            <p:cNvPr id="13" name="Oval 12"/>
            <p:cNvSpPr/>
            <p:nvPr/>
          </p:nvSpPr>
          <p:spPr>
            <a:xfrm>
              <a:off x="925292" y="1886893"/>
              <a:ext cx="902226" cy="93736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057420" y="2024167"/>
              <a:ext cx="637970" cy="6628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Borough profiles</a:t>
              </a:r>
              <a:endParaRPr lang="en-US" sz="10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33177" y="2318585"/>
            <a:ext cx="740908" cy="740908"/>
            <a:chOff x="1506107" y="1466035"/>
            <a:chExt cx="740908" cy="740908"/>
          </a:xfrm>
          <a:scene3d>
            <a:camera prst="orthographicFront"/>
            <a:lightRig rig="flat" dir="t"/>
          </a:scene3d>
        </p:grpSpPr>
        <p:sp>
          <p:nvSpPr>
            <p:cNvPr id="16" name="Oval 15"/>
            <p:cNvSpPr/>
            <p:nvPr/>
          </p:nvSpPr>
          <p:spPr>
            <a:xfrm>
              <a:off x="1506107" y="1466035"/>
              <a:ext cx="740908" cy="74090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4464771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1"/>
                <a:satOff val="26899"/>
                <a:lumOff val="215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614610" y="1574538"/>
              <a:ext cx="523902" cy="523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Crime data</a:t>
              </a:r>
              <a:endParaRPr lang="en-US" sz="1000" kern="1200" dirty="0"/>
            </a:p>
          </p:txBody>
        </p:sp>
      </p:grpSp>
      <p:sp>
        <p:nvSpPr>
          <p:cNvPr id="18" name="Down Arrow 17"/>
          <p:cNvSpPr/>
          <p:nvPr/>
        </p:nvSpPr>
        <p:spPr>
          <a:xfrm rot="16200000">
            <a:off x="2770078" y="2619687"/>
            <a:ext cx="771006" cy="486850"/>
          </a:xfrm>
          <a:prstGeom prst="down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Shape 18"/>
          <p:cNvSpPr/>
          <p:nvPr/>
        </p:nvSpPr>
        <p:spPr>
          <a:xfrm rot="16200000">
            <a:off x="412938" y="1783387"/>
            <a:ext cx="2675609" cy="2164330"/>
          </a:xfrm>
          <a:prstGeom prst="funnel">
            <a:avLst/>
          </a:prstGeom>
          <a:solidFill>
            <a:schemeClr val="lt1">
              <a:alpha val="2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3578090" y="2319021"/>
            <a:ext cx="744692" cy="1042606"/>
            <a:chOff x="133852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1" name="Rounded Rectangle 20"/>
            <p:cNvSpPr/>
            <p:nvPr/>
          </p:nvSpPr>
          <p:spPr>
            <a:xfrm>
              <a:off x="133852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Rounded Rectangle 5"/>
            <p:cNvSpPr/>
            <p:nvPr/>
          </p:nvSpPr>
          <p:spPr>
            <a:xfrm>
              <a:off x="170205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Unifying and cleaning</a:t>
              </a:r>
              <a:endParaRPr lang="en-US" sz="10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25392" y="2319021"/>
            <a:ext cx="744692" cy="1042606"/>
            <a:chOff x="981154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981154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3750089"/>
                <a:satOff val="-5627"/>
                <a:lumOff val="-915"/>
                <a:alphaOff val="0"/>
              </a:schemeClr>
            </a:fillRef>
            <a:effectRef idx="1">
              <a:schemeClr val="accent3">
                <a:hueOff val="3750089"/>
                <a:satOff val="-5627"/>
                <a:lumOff val="-91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Rounded Rectangle 7"/>
            <p:cNvSpPr/>
            <p:nvPr/>
          </p:nvSpPr>
          <p:spPr>
            <a:xfrm>
              <a:off x="1017507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Converting to RDF</a:t>
              </a: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2694" y="2319021"/>
            <a:ext cx="744692" cy="1042606"/>
            <a:chOff x="1828456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828456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7500177"/>
                <a:satOff val="-11253"/>
                <a:lumOff val="-1830"/>
                <a:alphaOff val="0"/>
              </a:schemeClr>
            </a:fillRef>
            <a:effectRef idx="1">
              <a:schemeClr val="accent3">
                <a:hueOff val="7500177"/>
                <a:satOff val="-11253"/>
                <a:lumOff val="-183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ounded Rectangle 9"/>
            <p:cNvSpPr/>
            <p:nvPr/>
          </p:nvSpPr>
          <p:spPr>
            <a:xfrm>
              <a:off x="1864809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Linking to other data sources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19996" y="2319021"/>
            <a:ext cx="744692" cy="1042606"/>
            <a:chOff x="2675758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2675758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11250266"/>
                <a:satOff val="-16880"/>
                <a:lumOff val="-2745"/>
                <a:alphaOff val="0"/>
              </a:schemeClr>
            </a:fillRef>
            <a:effectRef idx="1">
              <a:schemeClr val="accent3">
                <a:hueOff val="11250266"/>
                <a:satOff val="-16880"/>
                <a:lumOff val="-274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Rounded Rectangle 11"/>
            <p:cNvSpPr/>
            <p:nvPr/>
          </p:nvSpPr>
          <p:spPr>
            <a:xfrm>
              <a:off x="2712111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Publishing on the Web</a:t>
              </a:r>
              <a:endParaRPr lang="en-US" sz="1000" kern="1200" dirty="0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4582453" y="3431939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Down Arrow 32"/>
          <p:cNvSpPr/>
          <p:nvPr/>
        </p:nvSpPr>
        <p:spPr>
          <a:xfrm>
            <a:off x="5430638" y="3431939"/>
            <a:ext cx="356052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280833" y="3768889"/>
            <a:ext cx="2639785" cy="430953"/>
            <a:chOff x="1193154" y="1011965"/>
            <a:chExt cx="651208" cy="1042606"/>
          </a:xfrm>
          <a:scene3d>
            <a:camera prst="orthographicFront"/>
            <a:lightRig rig="flat" dir="t"/>
          </a:scene3d>
        </p:grpSpPr>
        <p:sp>
          <p:nvSpPr>
            <p:cNvPr id="35" name="Rounded Rectangle 34"/>
            <p:cNvSpPr/>
            <p:nvPr/>
          </p:nvSpPr>
          <p:spPr>
            <a:xfrm>
              <a:off x="1193154" y="1011965"/>
              <a:ext cx="651208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5625133"/>
                <a:satOff val="-8440"/>
                <a:lumOff val="-1373"/>
                <a:alphaOff val="0"/>
              </a:schemeClr>
            </a:fillRef>
            <a:effectRef idx="1">
              <a:schemeClr val="accent3">
                <a:hueOff val="5625133"/>
                <a:satOff val="-8440"/>
                <a:lumOff val="-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1224943" y="1043754"/>
              <a:ext cx="587630" cy="9790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Storing</a:t>
              </a:r>
              <a:endParaRPr lang="en-US" sz="1000" kern="120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3526564" y="1792522"/>
            <a:ext cx="1687620" cy="1626626"/>
          </a:xfrm>
          <a:prstGeom prst="roundRect">
            <a:avLst>
              <a:gd name="adj" fmla="val 9166"/>
            </a:avLst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Google Refine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Straight Connector 41"/>
          <p:cNvSpPr/>
          <p:nvPr/>
        </p:nvSpPr>
        <p:spPr>
          <a:xfrm rot="3657353">
            <a:off x="4124480" y="3909311"/>
            <a:ext cx="1859741" cy="99306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4" name="Group 43"/>
          <p:cNvGrpSpPr/>
          <p:nvPr/>
        </p:nvGrpSpPr>
        <p:grpSpPr>
          <a:xfrm>
            <a:off x="2528190" y="3164134"/>
            <a:ext cx="1950720" cy="1005840"/>
            <a:chOff x="1023213" y="2126487"/>
            <a:chExt cx="1950720" cy="1005840"/>
          </a:xfrm>
        </p:grpSpPr>
        <p:sp>
          <p:nvSpPr>
            <p:cNvPr id="57" name="Rectangle 56"/>
            <p:cNvSpPr/>
            <p:nvPr/>
          </p:nvSpPr>
          <p:spPr>
            <a:xfrm>
              <a:off x="1023213" y="2126487"/>
              <a:ext cx="1950720" cy="100584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1023213" y="2126487"/>
              <a:ext cx="1950720" cy="10058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</p:grpSp>
      <p:sp>
        <p:nvSpPr>
          <p:cNvPr id="45" name="Oval 44"/>
          <p:cNvSpPr/>
          <p:nvPr/>
        </p:nvSpPr>
        <p:spPr>
          <a:xfrm>
            <a:off x="4252184" y="5276147"/>
            <a:ext cx="1630745" cy="4144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 smtClean="0"/>
              <a:t>Building a skeleton</a:t>
            </a:r>
            <a:endParaRPr lang="en-US" sz="1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7020942" y="1545646"/>
            <a:ext cx="105460" cy="914400"/>
            <a:chOff x="5515965" y="507999"/>
            <a:chExt cx="105460" cy="914400"/>
          </a:xfrm>
        </p:grpSpPr>
        <p:sp>
          <p:nvSpPr>
            <p:cNvPr id="55" name="Rectangle 54"/>
            <p:cNvSpPr/>
            <p:nvPr/>
          </p:nvSpPr>
          <p:spPr>
            <a:xfrm>
              <a:off x="5515965" y="507999"/>
              <a:ext cx="105460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5515965" y="507999"/>
              <a:ext cx="105460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2030" y="2612446"/>
            <a:ext cx="149351" cy="914400"/>
            <a:chOff x="5077053" y="1574799"/>
            <a:chExt cx="149351" cy="914400"/>
          </a:xfrm>
        </p:grpSpPr>
        <p:sp>
          <p:nvSpPr>
            <p:cNvPr id="53" name="Rectangle 52"/>
            <p:cNvSpPr/>
            <p:nvPr/>
          </p:nvSpPr>
          <p:spPr>
            <a:xfrm>
              <a:off x="5077053" y="1574799"/>
              <a:ext cx="149351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5077053" y="1574799"/>
              <a:ext cx="149351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0942" y="3679247"/>
            <a:ext cx="105460" cy="914400"/>
            <a:chOff x="5515965" y="2641600"/>
            <a:chExt cx="105460" cy="914400"/>
          </a:xfrm>
        </p:grpSpPr>
        <p:sp>
          <p:nvSpPr>
            <p:cNvPr id="51" name="Rectangle 50"/>
            <p:cNvSpPr/>
            <p:nvPr/>
          </p:nvSpPr>
          <p:spPr>
            <a:xfrm>
              <a:off x="5515965" y="2641600"/>
              <a:ext cx="105460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5515965" y="2641600"/>
              <a:ext cx="105460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59" name="Straight Connector 58"/>
          <p:cNvSpPr/>
          <p:nvPr/>
        </p:nvSpPr>
        <p:spPr>
          <a:xfrm rot="3657353">
            <a:off x="3914317" y="3706481"/>
            <a:ext cx="1198114" cy="665896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Oval 48"/>
          <p:cNvSpPr/>
          <p:nvPr/>
        </p:nvSpPr>
        <p:spPr>
          <a:xfrm>
            <a:off x="3799664" y="4517643"/>
            <a:ext cx="1416390" cy="4056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 smtClean="0"/>
              <a:t>Reconciliation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941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829E-6 5.87691E-6 C 0.01319 -0.0185 0.02656 -0.03678 0.04148 -0.04766 C 0.05641 -0.05853 0.07308 -0.06223 0.08974 -0.0657 " pathEditMode="relative" ptsTypes="a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9" grpId="0" animBg="1"/>
      <p:bldP spid="4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4-03 at 12.22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88"/>
          <a:stretch/>
        </p:blipFill>
        <p:spPr>
          <a:xfrm>
            <a:off x="184333" y="161174"/>
            <a:ext cx="6025404" cy="475999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8" name="Oval 7"/>
          <p:cNvSpPr/>
          <p:nvPr/>
        </p:nvSpPr>
        <p:spPr>
          <a:xfrm>
            <a:off x="1028926" y="1465361"/>
            <a:ext cx="1114818" cy="234192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2-05-23 at 22.34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50" y="1775232"/>
            <a:ext cx="6849486" cy="4598696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0" name="Oval 9"/>
          <p:cNvSpPr/>
          <p:nvPr/>
        </p:nvSpPr>
        <p:spPr>
          <a:xfrm>
            <a:off x="1995438" y="1658135"/>
            <a:ext cx="4037353" cy="570665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2" name="Curved Connector 11"/>
          <p:cNvCxnSpPr>
            <a:stCxn id="8" idx="0"/>
            <a:endCxn id="10" idx="0"/>
          </p:cNvCxnSpPr>
          <p:nvPr/>
        </p:nvCxnSpPr>
        <p:spPr>
          <a:xfrm rot="16200000" flipH="1">
            <a:off x="2703838" y="347858"/>
            <a:ext cx="192774" cy="2427780"/>
          </a:xfrm>
          <a:prstGeom prst="curvedConnector3">
            <a:avLst>
              <a:gd name="adj1" fmla="val -118584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4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444239" y="1307056"/>
            <a:ext cx="4010846" cy="31164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/>
          <p:cNvSpPr/>
          <p:nvPr/>
        </p:nvSpPr>
        <p:spPr>
          <a:xfrm rot="16200000">
            <a:off x="-25799" y="2381392"/>
            <a:ext cx="2466444" cy="899028"/>
          </a:xfrm>
          <a:prstGeom prst="ellipse">
            <a:avLst/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loud 6"/>
          <p:cNvSpPr/>
          <p:nvPr/>
        </p:nvSpPr>
        <p:spPr>
          <a:xfrm>
            <a:off x="7401404" y="2263037"/>
            <a:ext cx="1369786" cy="1297215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249781" y="3409916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929769" y="1952372"/>
            <a:ext cx="1005272" cy="996040"/>
            <a:chOff x="598651" y="1097635"/>
            <a:chExt cx="1005272" cy="996040"/>
          </a:xfrm>
          <a:scene3d>
            <a:camera prst="orthographicFront"/>
            <a:lightRig rig="flat" dir="t"/>
          </a:scene3d>
        </p:grpSpPr>
        <p:sp>
          <p:nvSpPr>
            <p:cNvPr id="10" name="Oval 9"/>
            <p:cNvSpPr/>
            <p:nvPr/>
          </p:nvSpPr>
          <p:spPr>
            <a:xfrm>
              <a:off x="598651" y="1097635"/>
              <a:ext cx="1005272" cy="996040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2232386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6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745870" y="1243502"/>
              <a:ext cx="710834" cy="7043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Energy consumption</a:t>
              </a:r>
              <a:endParaRPr lang="en-US" sz="1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33037" y="2809926"/>
            <a:ext cx="902226" cy="937368"/>
            <a:chOff x="925292" y="1886893"/>
            <a:chExt cx="902226" cy="937368"/>
          </a:xfrm>
          <a:scene3d>
            <a:camera prst="orthographicFront"/>
            <a:lightRig rig="flat" dir="t"/>
          </a:scene3d>
        </p:grpSpPr>
        <p:sp>
          <p:nvSpPr>
            <p:cNvPr id="13" name="Oval 12"/>
            <p:cNvSpPr/>
            <p:nvPr/>
          </p:nvSpPr>
          <p:spPr>
            <a:xfrm>
              <a:off x="925292" y="1886893"/>
              <a:ext cx="902226" cy="93736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057420" y="2024167"/>
              <a:ext cx="637970" cy="6628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Census data</a:t>
              </a:r>
              <a:endParaRPr lang="en-US" sz="10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33177" y="2318585"/>
            <a:ext cx="740908" cy="740908"/>
            <a:chOff x="1506107" y="1466035"/>
            <a:chExt cx="740908" cy="740908"/>
          </a:xfrm>
          <a:scene3d>
            <a:camera prst="orthographicFront"/>
            <a:lightRig rig="flat" dir="t"/>
          </a:scene3d>
        </p:grpSpPr>
        <p:sp>
          <p:nvSpPr>
            <p:cNvPr id="16" name="Oval 15"/>
            <p:cNvSpPr/>
            <p:nvPr/>
          </p:nvSpPr>
          <p:spPr>
            <a:xfrm>
              <a:off x="1506107" y="1466035"/>
              <a:ext cx="740908" cy="74090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4464771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1"/>
                <a:satOff val="26899"/>
                <a:lumOff val="215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614610" y="1574538"/>
              <a:ext cx="523902" cy="523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Crime data</a:t>
              </a:r>
              <a:endParaRPr lang="en-US" sz="1000" kern="1200" dirty="0"/>
            </a:p>
          </p:txBody>
        </p:sp>
      </p:grpSp>
      <p:sp>
        <p:nvSpPr>
          <p:cNvPr id="18" name="Down Arrow 17"/>
          <p:cNvSpPr/>
          <p:nvPr/>
        </p:nvSpPr>
        <p:spPr>
          <a:xfrm rot="16200000">
            <a:off x="2770078" y="2619687"/>
            <a:ext cx="771006" cy="486850"/>
          </a:xfrm>
          <a:prstGeom prst="down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Shape 18"/>
          <p:cNvSpPr/>
          <p:nvPr/>
        </p:nvSpPr>
        <p:spPr>
          <a:xfrm rot="16200000">
            <a:off x="412938" y="1783387"/>
            <a:ext cx="2675609" cy="2164330"/>
          </a:xfrm>
          <a:prstGeom prst="funnel">
            <a:avLst/>
          </a:prstGeom>
          <a:solidFill>
            <a:schemeClr val="lt1">
              <a:alpha val="2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3578090" y="2319021"/>
            <a:ext cx="744692" cy="1042606"/>
            <a:chOff x="133852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1" name="Rounded Rectangle 20"/>
            <p:cNvSpPr/>
            <p:nvPr/>
          </p:nvSpPr>
          <p:spPr>
            <a:xfrm>
              <a:off x="133852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Rounded Rectangle 5"/>
            <p:cNvSpPr/>
            <p:nvPr/>
          </p:nvSpPr>
          <p:spPr>
            <a:xfrm>
              <a:off x="170205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Unifying and cleaning</a:t>
              </a:r>
              <a:endParaRPr lang="en-US" sz="10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25392" y="2319021"/>
            <a:ext cx="744692" cy="1042606"/>
            <a:chOff x="981154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981154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3750089"/>
                <a:satOff val="-5627"/>
                <a:lumOff val="-915"/>
                <a:alphaOff val="0"/>
              </a:schemeClr>
            </a:fillRef>
            <a:effectRef idx="1">
              <a:schemeClr val="accent3">
                <a:hueOff val="3750089"/>
                <a:satOff val="-5627"/>
                <a:lumOff val="-91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Rounded Rectangle 7"/>
            <p:cNvSpPr/>
            <p:nvPr/>
          </p:nvSpPr>
          <p:spPr>
            <a:xfrm>
              <a:off x="1017507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Converting to RDF</a:t>
              </a: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2694" y="2319021"/>
            <a:ext cx="744692" cy="1042606"/>
            <a:chOff x="1828456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828456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7500177"/>
                <a:satOff val="-11253"/>
                <a:lumOff val="-1830"/>
                <a:alphaOff val="0"/>
              </a:schemeClr>
            </a:fillRef>
            <a:effectRef idx="1">
              <a:schemeClr val="accent3">
                <a:hueOff val="7500177"/>
                <a:satOff val="-11253"/>
                <a:lumOff val="-183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ounded Rectangle 9"/>
            <p:cNvSpPr/>
            <p:nvPr/>
          </p:nvSpPr>
          <p:spPr>
            <a:xfrm>
              <a:off x="1864809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Linking to other data sources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19996" y="2319021"/>
            <a:ext cx="744692" cy="1042606"/>
            <a:chOff x="2675758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2675758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11250266"/>
                <a:satOff val="-16880"/>
                <a:lumOff val="-2745"/>
                <a:alphaOff val="0"/>
              </a:schemeClr>
            </a:fillRef>
            <a:effectRef idx="1">
              <a:schemeClr val="accent3">
                <a:hueOff val="11250266"/>
                <a:satOff val="-16880"/>
                <a:lumOff val="-274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Rounded Rectangle 11"/>
            <p:cNvSpPr/>
            <p:nvPr/>
          </p:nvSpPr>
          <p:spPr>
            <a:xfrm>
              <a:off x="2712111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Publishing on the Web</a:t>
              </a:r>
              <a:endParaRPr lang="en-US" sz="1000" kern="1200" dirty="0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4582453" y="3431939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Down Arrow 32"/>
          <p:cNvSpPr/>
          <p:nvPr/>
        </p:nvSpPr>
        <p:spPr>
          <a:xfrm>
            <a:off x="5430638" y="3431939"/>
            <a:ext cx="356052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280833" y="3768889"/>
            <a:ext cx="2639785" cy="430953"/>
            <a:chOff x="1193154" y="1011965"/>
            <a:chExt cx="651208" cy="1042606"/>
          </a:xfrm>
          <a:scene3d>
            <a:camera prst="orthographicFront"/>
            <a:lightRig rig="flat" dir="t"/>
          </a:scene3d>
        </p:grpSpPr>
        <p:sp>
          <p:nvSpPr>
            <p:cNvPr id="35" name="Rounded Rectangle 34"/>
            <p:cNvSpPr/>
            <p:nvPr/>
          </p:nvSpPr>
          <p:spPr>
            <a:xfrm>
              <a:off x="1193154" y="1011965"/>
              <a:ext cx="651208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5625133"/>
                <a:satOff val="-8440"/>
                <a:lumOff val="-1373"/>
                <a:alphaOff val="0"/>
              </a:schemeClr>
            </a:fillRef>
            <a:effectRef idx="1">
              <a:schemeClr val="accent3">
                <a:hueOff val="5625133"/>
                <a:satOff val="-8440"/>
                <a:lumOff val="-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1224943" y="1043754"/>
              <a:ext cx="587630" cy="9790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Storing</a:t>
              </a:r>
              <a:endParaRPr lang="en-US" sz="1000" kern="120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3526564" y="1792522"/>
            <a:ext cx="1687620" cy="1626626"/>
          </a:xfrm>
          <a:prstGeom prst="roundRect">
            <a:avLst>
              <a:gd name="adj" fmla="val 9166"/>
            </a:avLst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Google Refine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Straight Connector 41"/>
          <p:cNvSpPr/>
          <p:nvPr/>
        </p:nvSpPr>
        <p:spPr>
          <a:xfrm rot="3657353">
            <a:off x="4124480" y="3909311"/>
            <a:ext cx="1859741" cy="99306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4" name="Group 43"/>
          <p:cNvGrpSpPr/>
          <p:nvPr/>
        </p:nvGrpSpPr>
        <p:grpSpPr>
          <a:xfrm>
            <a:off x="2528190" y="3164134"/>
            <a:ext cx="1950720" cy="1005840"/>
            <a:chOff x="1023213" y="2126487"/>
            <a:chExt cx="1950720" cy="1005840"/>
          </a:xfrm>
        </p:grpSpPr>
        <p:sp>
          <p:nvSpPr>
            <p:cNvPr id="57" name="Rectangle 56"/>
            <p:cNvSpPr/>
            <p:nvPr/>
          </p:nvSpPr>
          <p:spPr>
            <a:xfrm>
              <a:off x="1023213" y="2126487"/>
              <a:ext cx="1950720" cy="100584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1023213" y="2126487"/>
              <a:ext cx="1950720" cy="10058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</p:grpSp>
      <p:sp>
        <p:nvSpPr>
          <p:cNvPr id="45" name="Oval 44"/>
          <p:cNvSpPr/>
          <p:nvPr/>
        </p:nvSpPr>
        <p:spPr>
          <a:xfrm>
            <a:off x="4252184" y="5276147"/>
            <a:ext cx="1630745" cy="4144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 smtClean="0"/>
              <a:t>Building a skeleton</a:t>
            </a:r>
            <a:endParaRPr lang="en-US" sz="1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7020942" y="1545646"/>
            <a:ext cx="105460" cy="914400"/>
            <a:chOff x="5515965" y="507999"/>
            <a:chExt cx="105460" cy="914400"/>
          </a:xfrm>
        </p:grpSpPr>
        <p:sp>
          <p:nvSpPr>
            <p:cNvPr id="55" name="Rectangle 54"/>
            <p:cNvSpPr/>
            <p:nvPr/>
          </p:nvSpPr>
          <p:spPr>
            <a:xfrm>
              <a:off x="5515965" y="507999"/>
              <a:ext cx="105460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5515965" y="507999"/>
              <a:ext cx="105460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2030" y="2612446"/>
            <a:ext cx="149351" cy="914400"/>
            <a:chOff x="5077053" y="1574799"/>
            <a:chExt cx="149351" cy="914400"/>
          </a:xfrm>
        </p:grpSpPr>
        <p:sp>
          <p:nvSpPr>
            <p:cNvPr id="53" name="Rectangle 52"/>
            <p:cNvSpPr/>
            <p:nvPr/>
          </p:nvSpPr>
          <p:spPr>
            <a:xfrm>
              <a:off x="5077053" y="1574799"/>
              <a:ext cx="149351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5077053" y="1574799"/>
              <a:ext cx="149351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0942" y="3679247"/>
            <a:ext cx="105460" cy="914400"/>
            <a:chOff x="5515965" y="2641600"/>
            <a:chExt cx="105460" cy="914400"/>
          </a:xfrm>
        </p:grpSpPr>
        <p:sp>
          <p:nvSpPr>
            <p:cNvPr id="51" name="Rectangle 50"/>
            <p:cNvSpPr/>
            <p:nvPr/>
          </p:nvSpPr>
          <p:spPr>
            <a:xfrm>
              <a:off x="5515965" y="2641600"/>
              <a:ext cx="105460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5515965" y="2641600"/>
              <a:ext cx="105460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59" name="Straight Connector 58"/>
          <p:cNvSpPr/>
          <p:nvPr/>
        </p:nvSpPr>
        <p:spPr>
          <a:xfrm rot="3657353">
            <a:off x="3914317" y="3706481"/>
            <a:ext cx="1198114" cy="665896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Oval 48"/>
          <p:cNvSpPr/>
          <p:nvPr/>
        </p:nvSpPr>
        <p:spPr>
          <a:xfrm>
            <a:off x="3799664" y="4517643"/>
            <a:ext cx="1416390" cy="4056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 smtClean="0"/>
              <a:t>Reconciliation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271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829E-6 5.87691E-6 C 0.01319 -0.0185 0.02656 -0.03678 0.04148 -0.04766 C 0.05641 -0.05853 0.07308 -0.06223 0.08974 -0.0657 " pathEditMode="relative" ptsTypes="a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 animBg="1"/>
      <p:bldP spid="45" grpId="2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5-24 at 10.46.35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8" y="469393"/>
            <a:ext cx="8627363" cy="5259988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9518" y="100062"/>
            <a:ext cx="18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London boroughs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69518" y="1145874"/>
            <a:ext cx="2039261" cy="82834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649278" y="606994"/>
            <a:ext cx="676480" cy="401280"/>
          </a:xfrm>
          <a:prstGeom prst="curvedConnector3">
            <a:avLst>
              <a:gd name="adj1" fmla="val 4387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1063914" y="574650"/>
            <a:ext cx="827858" cy="307777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dirty="0" smtClean="0"/>
              <a:t>as label</a:t>
            </a:r>
            <a:endParaRPr lang="en-US" sz="1400" dirty="0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2188897" y="1581630"/>
            <a:ext cx="799033" cy="75926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2540097" y="1564489"/>
            <a:ext cx="1146468" cy="307777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dirty="0" smtClean="0"/>
              <a:t>as structure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2636731" y="2309362"/>
            <a:ext cx="1776967" cy="54842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Defined by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13699" y="2471227"/>
            <a:ext cx="873566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4317064" y="2110890"/>
            <a:ext cx="1096023" cy="30777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components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5287265" y="2188055"/>
            <a:ext cx="2039261" cy="54842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Specified by  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303931" y="2750290"/>
            <a:ext cx="0" cy="414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6369641" y="2760298"/>
            <a:ext cx="942085" cy="30777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properties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4776485" y="3164717"/>
            <a:ext cx="3037071" cy="74230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Defined by columns in the table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76256" y="3905444"/>
            <a:ext cx="0" cy="68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6934148" y="3967712"/>
            <a:ext cx="928059" cy="307777"/>
          </a:xfrm>
          <a:prstGeom prst="rect">
            <a:avLst/>
          </a:prstGeom>
          <a:solidFill>
            <a:srgbClr val="FFFFFF">
              <a:alpha val="5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label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5824665" y="4624922"/>
            <a:ext cx="2039261" cy="73170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of the column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02195" y="3905444"/>
            <a:ext cx="1" cy="156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Oval 35"/>
          <p:cNvSpPr/>
          <p:nvPr/>
        </p:nvSpPr>
        <p:spPr>
          <a:xfrm>
            <a:off x="4572381" y="5467393"/>
            <a:ext cx="2059555" cy="54842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measure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17064" y="4093988"/>
            <a:ext cx="1262498" cy="307777"/>
          </a:xfrm>
          <a:prstGeom prst="rect">
            <a:avLst/>
          </a:prstGeom>
          <a:solidFill>
            <a:srgbClr val="FFFFFF">
              <a:alpha val="2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epresent type</a:t>
            </a:r>
            <a:endParaRPr lang="en-US" sz="1400" dirty="0"/>
          </a:p>
        </p:txBody>
      </p:sp>
      <p:sp>
        <p:nvSpPr>
          <p:cNvPr id="43" name="Freeform 42"/>
          <p:cNvSpPr/>
          <p:nvPr/>
        </p:nvSpPr>
        <p:spPr>
          <a:xfrm>
            <a:off x="7241113" y="917193"/>
            <a:ext cx="1102096" cy="3915707"/>
          </a:xfrm>
          <a:custGeom>
            <a:avLst/>
            <a:gdLst>
              <a:gd name="connsiteX0" fmla="*/ 564472 w 1102096"/>
              <a:gd name="connsiteY0" fmla="*/ 3915707 h 3915707"/>
              <a:gd name="connsiteX1" fmla="*/ 1084844 w 1102096"/>
              <a:gd name="connsiteY1" fmla="*/ 1755013 h 3915707"/>
              <a:gd name="connsiteX2" fmla="*/ 0 w 1102096"/>
              <a:gd name="connsiteY2" fmla="*/ 0 h 3915707"/>
              <a:gd name="connsiteX3" fmla="*/ 0 w 1102096"/>
              <a:gd name="connsiteY3" fmla="*/ 0 h 391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096" h="3915707">
                <a:moveTo>
                  <a:pt x="564472" y="3915707"/>
                </a:moveTo>
                <a:cubicBezTo>
                  <a:pt x="871697" y="3161669"/>
                  <a:pt x="1178923" y="2407631"/>
                  <a:pt x="1084844" y="1755013"/>
                </a:cubicBezTo>
                <a:cubicBezTo>
                  <a:pt x="990765" y="110239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cap="flat">
            <a:prstDash val="dash"/>
            <a:round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44" name="Picture 43" descr="Screen shot 2012-05-24 at 12.18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82" y="488140"/>
            <a:ext cx="1234422" cy="3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0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20" grpId="0" animBg="1"/>
      <p:bldP spid="21" grpId="0" animBg="1"/>
      <p:bldP spid="24" grpId="0" animBg="1"/>
      <p:bldP spid="25" grpId="0" animBg="1"/>
      <p:bldP spid="28" grpId="0" animBg="1"/>
      <p:bldP spid="29" grpId="0" animBg="1"/>
      <p:bldP spid="33" grpId="0" animBg="1"/>
      <p:bldP spid="34" grpId="0" animBg="1"/>
      <p:bldP spid="36" grpId="0" animBg="1"/>
      <p:bldP spid="39" grpId="0" animBg="1"/>
      <p:bldP spid="43" grpId="0" animBg="1"/>
      <p:bldP spid="4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518" y="100062"/>
            <a:ext cx="18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London boroughs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69518" y="1145874"/>
            <a:ext cx="2039261" cy="82834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649278" y="606994"/>
            <a:ext cx="676480" cy="401280"/>
          </a:xfrm>
          <a:prstGeom prst="curvedConnector3">
            <a:avLst>
              <a:gd name="adj1" fmla="val 4387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1063914" y="574650"/>
            <a:ext cx="827858" cy="307777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dirty="0" smtClean="0"/>
              <a:t>as label</a:t>
            </a:r>
            <a:endParaRPr lang="en-US" sz="1400" dirty="0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2188897" y="1581630"/>
            <a:ext cx="799033" cy="75926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2540097" y="1564489"/>
            <a:ext cx="1146468" cy="307777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dirty="0" smtClean="0"/>
              <a:t>as structure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2636731" y="2309362"/>
            <a:ext cx="1776967" cy="54842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Defined by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13699" y="2471227"/>
            <a:ext cx="873566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4317064" y="2110890"/>
            <a:ext cx="1096023" cy="30777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components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5287265" y="2188055"/>
            <a:ext cx="2039261" cy="54842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Specified by  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303931" y="2750290"/>
            <a:ext cx="0" cy="414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6369641" y="2760298"/>
            <a:ext cx="942085" cy="30777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properties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4776485" y="3164717"/>
            <a:ext cx="3037071" cy="74230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Defined by columns in the table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76256" y="3905444"/>
            <a:ext cx="0" cy="68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6934148" y="3967712"/>
            <a:ext cx="928059" cy="307777"/>
          </a:xfrm>
          <a:prstGeom prst="rect">
            <a:avLst/>
          </a:prstGeom>
          <a:solidFill>
            <a:srgbClr val="FFFFFF">
              <a:alpha val="5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label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5824665" y="4624922"/>
            <a:ext cx="2039261" cy="73170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of the column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02195" y="3905444"/>
            <a:ext cx="1" cy="156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Oval 35"/>
          <p:cNvSpPr/>
          <p:nvPr/>
        </p:nvSpPr>
        <p:spPr>
          <a:xfrm>
            <a:off x="4572381" y="5467393"/>
            <a:ext cx="2059555" cy="54842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measure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17064" y="4093988"/>
            <a:ext cx="1262498" cy="307777"/>
          </a:xfrm>
          <a:prstGeom prst="rect">
            <a:avLst/>
          </a:prstGeom>
          <a:solidFill>
            <a:srgbClr val="FFFFFF">
              <a:alpha val="2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epresent 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165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20" grpId="0" animBg="1"/>
      <p:bldP spid="21" grpId="0" animBg="1"/>
      <p:bldP spid="24" grpId="0" animBg="1"/>
      <p:bldP spid="25" grpId="0" animBg="1"/>
      <p:bldP spid="28" grpId="0" animBg="1"/>
      <p:bldP spid="29" grpId="0" animBg="1"/>
      <p:bldP spid="33" grpId="0" animBg="1"/>
      <p:bldP spid="34" grpId="0" animBg="1"/>
      <p:bldP spid="36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5-24 at 10.46.35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8" y="469393"/>
            <a:ext cx="8627363" cy="5259988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9518" y="100062"/>
            <a:ext cx="18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London boroughs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0" y="592156"/>
            <a:ext cx="1125637" cy="548429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630331" y="469393"/>
            <a:ext cx="1334019" cy="548429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3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624" y="1813699"/>
            <a:ext cx="6269492" cy="4975668"/>
            <a:chOff x="2402048" y="1475322"/>
            <a:chExt cx="6396831" cy="4975668"/>
          </a:xfrm>
        </p:grpSpPr>
        <p:pic>
          <p:nvPicPr>
            <p:cNvPr id="6" name="Picture 5" descr="Screen shot 2012-05-24 at 11.35.58.png"/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6302"/>
            <a:stretch/>
          </p:blipFill>
          <p:spPr>
            <a:xfrm>
              <a:off x="2402048" y="1872266"/>
              <a:ext cx="6396831" cy="4578724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024034" y="1475322"/>
              <a:ext cx="1774845" cy="369332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Cube vocabulary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04100" y="-65433"/>
            <a:ext cx="4022387" cy="3124216"/>
            <a:chOff x="169518" y="100062"/>
            <a:chExt cx="7972622" cy="5915760"/>
          </a:xfrm>
        </p:grpSpPr>
        <p:sp>
          <p:nvSpPr>
            <p:cNvPr id="7" name="TextBox 6"/>
            <p:cNvSpPr txBox="1"/>
            <p:nvPr/>
          </p:nvSpPr>
          <p:spPr>
            <a:xfrm>
              <a:off x="169518" y="100062"/>
              <a:ext cx="1814846" cy="407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008000"/>
                  </a:solidFill>
                </a:rPr>
                <a:t>London boroughs</a:t>
              </a:r>
              <a:endParaRPr 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9518" y="1145874"/>
              <a:ext cx="2039261" cy="828345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Dataset</a:t>
              </a:r>
              <a:endParaRPr lang="en-US" sz="800" dirty="0"/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649278" y="606994"/>
              <a:ext cx="676480" cy="401280"/>
            </a:xfrm>
            <a:prstGeom prst="curvedConnector3">
              <a:avLst>
                <a:gd name="adj1" fmla="val 43878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63916" y="574650"/>
              <a:ext cx="1103143" cy="407947"/>
            </a:xfrm>
            <a:prstGeom prst="rect">
              <a:avLst/>
            </a:prstGeom>
            <a:solidFill>
              <a:srgbClr val="FFFFFF">
                <a:alpha val="53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h</a:t>
              </a:r>
              <a:r>
                <a:rPr lang="en-US" sz="800" dirty="0" smtClean="0"/>
                <a:t>as label</a:t>
              </a:r>
              <a:endParaRPr lang="en-US" sz="800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16200000" flipH="1">
              <a:off x="2188897" y="1581630"/>
              <a:ext cx="799033" cy="759268"/>
            </a:xfrm>
            <a:prstGeom prst="curved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40096" y="1564490"/>
              <a:ext cx="1458994" cy="407947"/>
            </a:xfrm>
            <a:prstGeom prst="rect">
              <a:avLst/>
            </a:prstGeom>
            <a:solidFill>
              <a:srgbClr val="FFFFFF">
                <a:alpha val="55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h</a:t>
              </a:r>
              <a:r>
                <a:rPr lang="en-US" sz="800" dirty="0" smtClean="0"/>
                <a:t>as structure</a:t>
              </a:r>
              <a:endParaRPr lang="en-US" sz="8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636731" y="2309362"/>
              <a:ext cx="1776967" cy="548429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Defined by</a:t>
              </a:r>
              <a:endParaRPr lang="en-US" sz="8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413699" y="2471227"/>
              <a:ext cx="873566" cy="138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17065" y="2110891"/>
              <a:ext cx="1398230" cy="407947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components</a:t>
              </a:r>
              <a:endParaRPr lang="en-US" sz="8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287265" y="2188055"/>
              <a:ext cx="2039261" cy="548429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Specified by  </a:t>
              </a:r>
              <a:endParaRPr lang="en-US" sz="8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303931" y="2750290"/>
              <a:ext cx="0" cy="414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69643" y="2760298"/>
              <a:ext cx="1230232" cy="407947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properties</a:t>
              </a:r>
              <a:endParaRPr lang="en-US" sz="8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776485" y="3164717"/>
              <a:ext cx="3037071" cy="74230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Defined by columns in the table</a:t>
              </a:r>
              <a:endParaRPr lang="en-US" sz="8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876256" y="3905444"/>
              <a:ext cx="0" cy="689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34148" y="3967711"/>
              <a:ext cx="1207992" cy="407947"/>
            </a:xfrm>
            <a:prstGeom prst="rect">
              <a:avLst/>
            </a:prstGeom>
            <a:solidFill>
              <a:srgbClr val="FFFFFF">
                <a:alpha val="52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have label</a:t>
              </a:r>
              <a:endParaRPr lang="en-US" sz="8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824665" y="4624922"/>
              <a:ext cx="2039261" cy="73170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Header of the column</a:t>
              </a:r>
              <a:endParaRPr lang="en-US" sz="8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02195" y="3905444"/>
              <a:ext cx="1" cy="1561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572381" y="5467393"/>
              <a:ext cx="2059555" cy="548429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e.g. measure </a:t>
              </a:r>
              <a:endParaRPr 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17065" y="4093988"/>
              <a:ext cx="1586780" cy="407947"/>
            </a:xfrm>
            <a:prstGeom prst="rect">
              <a:avLst/>
            </a:prstGeom>
            <a:solidFill>
              <a:srgbClr val="FFFFFF">
                <a:alpha val="21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</a:t>
              </a:r>
              <a:r>
                <a:rPr lang="en-US" sz="800" dirty="0" smtClean="0"/>
                <a:t>epresent type</a:t>
              </a:r>
              <a:endParaRPr lang="en-US" sz="8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>
            <a:off x="1242438" y="1297739"/>
            <a:ext cx="4955948" cy="132535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451217" y="1297739"/>
            <a:ext cx="4280056" cy="132535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07119" y="1918996"/>
            <a:ext cx="3258495" cy="18223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936094" y="3078679"/>
            <a:ext cx="1795179" cy="17257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rough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016000"/>
            <a:ext cx="6159500" cy="481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4140" y="64748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6899" y="3093649"/>
            <a:ext cx="29676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Real estate agency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17561" y="4695117"/>
            <a:ext cx="104903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Client</a:t>
            </a:r>
            <a:endParaRPr lang="en-US" sz="2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6" y="1049236"/>
            <a:ext cx="2420657" cy="20442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6741"/>
          <a:stretch/>
        </p:blipFill>
        <p:spPr>
          <a:xfrm>
            <a:off x="7239537" y="2727869"/>
            <a:ext cx="1527861" cy="177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561" y="1639124"/>
            <a:ext cx="1458643" cy="11824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65731">
            <a:off x="7139978" y="1823614"/>
            <a:ext cx="769581" cy="6499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0413">
            <a:off x="7934933" y="2010596"/>
            <a:ext cx="754709" cy="6373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873" y="1489783"/>
            <a:ext cx="3683000" cy="1384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508575">
            <a:off x="4074997" y="1888755"/>
            <a:ext cx="1276994" cy="66697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949628">
            <a:off x="1697629" y="4614272"/>
            <a:ext cx="359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halkduster"/>
                <a:cs typeface="Chalkduster"/>
              </a:rPr>
              <a:t>Here is your dream home!</a:t>
            </a:r>
            <a:endParaRPr lang="en-US" b="1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57189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6725" y="274638"/>
            <a:ext cx="7970586" cy="5872768"/>
            <a:chOff x="169518" y="100062"/>
            <a:chExt cx="7694408" cy="5915760"/>
          </a:xfrm>
        </p:grpSpPr>
        <p:sp>
          <p:nvSpPr>
            <p:cNvPr id="5" name="TextBox 4"/>
            <p:cNvSpPr txBox="1"/>
            <p:nvPr/>
          </p:nvSpPr>
          <p:spPr>
            <a:xfrm>
              <a:off x="169518" y="100062"/>
              <a:ext cx="1433650" cy="313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London boroughs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69518" y="1145874"/>
              <a:ext cx="2039261" cy="828345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q</a:t>
              </a:r>
              <a:r>
                <a:rPr lang="en-US" sz="1400" dirty="0" err="1" smtClean="0"/>
                <a:t>b:dataSet</a:t>
              </a:r>
              <a:endParaRPr lang="en-US" sz="1400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rot="16200000" flipV="1">
              <a:off x="649278" y="606994"/>
              <a:ext cx="676480" cy="401280"/>
            </a:xfrm>
            <a:prstGeom prst="curvedConnector3">
              <a:avLst>
                <a:gd name="adj1" fmla="val 43878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63915" y="574651"/>
              <a:ext cx="836663" cy="310030"/>
            </a:xfrm>
            <a:prstGeom prst="rect">
              <a:avLst/>
            </a:prstGeom>
            <a:solidFill>
              <a:srgbClr val="FFFFFF">
                <a:alpha val="53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dirty="0" err="1" smtClean="0"/>
                <a:t>dfs:label</a:t>
              </a:r>
              <a:endParaRPr lang="en-US" sz="1400" dirty="0"/>
            </a:p>
          </p:txBody>
        </p:sp>
        <p:cxnSp>
          <p:nvCxnSpPr>
            <p:cNvPr id="9" name="Curved Connector 8"/>
            <p:cNvCxnSpPr/>
            <p:nvPr/>
          </p:nvCxnSpPr>
          <p:spPr>
            <a:xfrm rot="16200000" flipH="1">
              <a:off x="2188897" y="1581630"/>
              <a:ext cx="799033" cy="759268"/>
            </a:xfrm>
            <a:prstGeom prst="curved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40098" y="1564489"/>
              <a:ext cx="1086773" cy="313645"/>
            </a:xfrm>
            <a:prstGeom prst="rect">
              <a:avLst/>
            </a:prstGeom>
            <a:solidFill>
              <a:srgbClr val="FFFFFF">
                <a:alpha val="55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qb:structure</a:t>
              </a:r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636731" y="2309362"/>
              <a:ext cx="1776967" cy="548429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qb:DataStructureDefinition</a:t>
              </a:r>
              <a:endParaRPr lang="en-US" sz="1400" dirty="0" smtClean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413699" y="2471227"/>
              <a:ext cx="873566" cy="138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92819" y="2110890"/>
              <a:ext cx="1246838" cy="313645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</a:t>
              </a:r>
              <a:r>
                <a:rPr lang="en-US" sz="1400" dirty="0" err="1" smtClean="0"/>
                <a:t>b:component</a:t>
              </a:r>
              <a:endParaRPr lang="en-US" sz="1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287265" y="2188055"/>
              <a:ext cx="2039261" cy="548429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qb:ComponentSpecification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303931" y="2750290"/>
              <a:ext cx="0" cy="414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369642" y="2760298"/>
              <a:ext cx="1339344" cy="313645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e.g. </a:t>
              </a:r>
              <a:r>
                <a:rPr lang="en-US" sz="1400" dirty="0" err="1" smtClean="0"/>
                <a:t>qb:measure</a:t>
              </a:r>
              <a:endParaRPr lang="en-US" sz="1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76485" y="3164717"/>
              <a:ext cx="3037071" cy="74230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qb:ComponentProperty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876256" y="3905444"/>
              <a:ext cx="0" cy="689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34148" y="3967712"/>
              <a:ext cx="836663" cy="310030"/>
            </a:xfrm>
            <a:prstGeom prst="rect">
              <a:avLst/>
            </a:prstGeom>
            <a:solidFill>
              <a:srgbClr val="FFFFFF">
                <a:alpha val="52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dirty="0" err="1" smtClean="0"/>
                <a:t>dfs:label</a:t>
              </a:r>
              <a:endParaRPr lang="en-US" sz="1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824665" y="4624922"/>
              <a:ext cx="2039261" cy="731704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“Area name”</a:t>
              </a:r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602195" y="3905444"/>
              <a:ext cx="1" cy="1561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572381" y="5467393"/>
              <a:ext cx="2059555" cy="548429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e.g. measure 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17064" y="4093988"/>
              <a:ext cx="1983304" cy="313645"/>
            </a:xfrm>
            <a:prstGeom prst="rect">
              <a:avLst/>
            </a:prstGeom>
            <a:solidFill>
              <a:srgbClr val="FFFFFF">
                <a:alpha val="21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e.g. </a:t>
              </a:r>
              <a:r>
                <a:rPr lang="en-US" sz="1400" dirty="0" err="1" smtClean="0"/>
                <a:t>qb</a:t>
              </a:r>
              <a:r>
                <a:rPr lang="en-US" sz="1400" dirty="0" smtClean="0"/>
                <a:t>: </a:t>
              </a:r>
              <a:r>
                <a:rPr lang="en-US" sz="1400" dirty="0" err="1" smtClean="0"/>
                <a:t>MeasureProperty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680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444239" y="1307056"/>
            <a:ext cx="4010846" cy="31164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/>
          <p:cNvSpPr/>
          <p:nvPr/>
        </p:nvSpPr>
        <p:spPr>
          <a:xfrm rot="16200000">
            <a:off x="-25799" y="2381392"/>
            <a:ext cx="2466444" cy="899028"/>
          </a:xfrm>
          <a:prstGeom prst="ellipse">
            <a:avLst/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loud 6"/>
          <p:cNvSpPr/>
          <p:nvPr/>
        </p:nvSpPr>
        <p:spPr>
          <a:xfrm>
            <a:off x="7401404" y="2263037"/>
            <a:ext cx="1369786" cy="1297215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249781" y="3409916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929769" y="1952372"/>
            <a:ext cx="1005272" cy="996040"/>
            <a:chOff x="598651" y="1097635"/>
            <a:chExt cx="1005272" cy="996040"/>
          </a:xfrm>
          <a:scene3d>
            <a:camera prst="orthographicFront"/>
            <a:lightRig rig="flat" dir="t"/>
          </a:scene3d>
        </p:grpSpPr>
        <p:sp>
          <p:nvSpPr>
            <p:cNvPr id="10" name="Oval 9"/>
            <p:cNvSpPr/>
            <p:nvPr/>
          </p:nvSpPr>
          <p:spPr>
            <a:xfrm>
              <a:off x="598651" y="1097635"/>
              <a:ext cx="1005272" cy="996040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2232386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6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745870" y="1243502"/>
              <a:ext cx="710834" cy="7043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Energy consumption</a:t>
              </a:r>
              <a:endParaRPr lang="en-US" sz="1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33037" y="2809926"/>
            <a:ext cx="902226" cy="937368"/>
            <a:chOff x="925292" y="1886893"/>
            <a:chExt cx="902226" cy="937368"/>
          </a:xfrm>
          <a:scene3d>
            <a:camera prst="orthographicFront"/>
            <a:lightRig rig="flat" dir="t"/>
          </a:scene3d>
        </p:grpSpPr>
        <p:sp>
          <p:nvSpPr>
            <p:cNvPr id="13" name="Oval 12"/>
            <p:cNvSpPr/>
            <p:nvPr/>
          </p:nvSpPr>
          <p:spPr>
            <a:xfrm>
              <a:off x="925292" y="1886893"/>
              <a:ext cx="902226" cy="93736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057420" y="2024167"/>
              <a:ext cx="637970" cy="6628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Census data</a:t>
              </a:r>
              <a:endParaRPr lang="en-US" sz="10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33177" y="2318585"/>
            <a:ext cx="740908" cy="740908"/>
            <a:chOff x="1506107" y="1466035"/>
            <a:chExt cx="740908" cy="740908"/>
          </a:xfrm>
          <a:scene3d>
            <a:camera prst="orthographicFront"/>
            <a:lightRig rig="flat" dir="t"/>
          </a:scene3d>
        </p:grpSpPr>
        <p:sp>
          <p:nvSpPr>
            <p:cNvPr id="16" name="Oval 15"/>
            <p:cNvSpPr/>
            <p:nvPr/>
          </p:nvSpPr>
          <p:spPr>
            <a:xfrm>
              <a:off x="1506107" y="1466035"/>
              <a:ext cx="740908" cy="74090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4464771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1"/>
                <a:satOff val="26899"/>
                <a:lumOff val="215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614610" y="1574538"/>
              <a:ext cx="523902" cy="523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Crime data</a:t>
              </a:r>
              <a:endParaRPr lang="en-US" sz="1000" kern="1200" dirty="0"/>
            </a:p>
          </p:txBody>
        </p:sp>
      </p:grpSp>
      <p:sp>
        <p:nvSpPr>
          <p:cNvPr id="18" name="Down Arrow 17"/>
          <p:cNvSpPr/>
          <p:nvPr/>
        </p:nvSpPr>
        <p:spPr>
          <a:xfrm rot="16200000">
            <a:off x="2770078" y="2619687"/>
            <a:ext cx="771006" cy="486850"/>
          </a:xfrm>
          <a:prstGeom prst="down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Shape 18"/>
          <p:cNvSpPr/>
          <p:nvPr/>
        </p:nvSpPr>
        <p:spPr>
          <a:xfrm rot="16200000">
            <a:off x="412938" y="1783387"/>
            <a:ext cx="2675609" cy="2164330"/>
          </a:xfrm>
          <a:prstGeom prst="funnel">
            <a:avLst/>
          </a:prstGeom>
          <a:solidFill>
            <a:schemeClr val="lt1">
              <a:alpha val="2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3578090" y="2319021"/>
            <a:ext cx="744692" cy="1042606"/>
            <a:chOff x="133852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1" name="Rounded Rectangle 20"/>
            <p:cNvSpPr/>
            <p:nvPr/>
          </p:nvSpPr>
          <p:spPr>
            <a:xfrm>
              <a:off x="133852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Rounded Rectangle 5"/>
            <p:cNvSpPr/>
            <p:nvPr/>
          </p:nvSpPr>
          <p:spPr>
            <a:xfrm>
              <a:off x="170205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Unifying and cleaning</a:t>
              </a:r>
              <a:endParaRPr lang="en-US" sz="10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25392" y="2319021"/>
            <a:ext cx="744692" cy="1042606"/>
            <a:chOff x="981154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981154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3750089"/>
                <a:satOff val="-5627"/>
                <a:lumOff val="-915"/>
                <a:alphaOff val="0"/>
              </a:schemeClr>
            </a:fillRef>
            <a:effectRef idx="1">
              <a:schemeClr val="accent3">
                <a:hueOff val="3750089"/>
                <a:satOff val="-5627"/>
                <a:lumOff val="-91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Rounded Rectangle 7"/>
            <p:cNvSpPr/>
            <p:nvPr/>
          </p:nvSpPr>
          <p:spPr>
            <a:xfrm>
              <a:off x="1017507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Converting to RDF</a:t>
              </a: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2694" y="2319021"/>
            <a:ext cx="744692" cy="1042606"/>
            <a:chOff x="1828456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828456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7500177"/>
                <a:satOff val="-11253"/>
                <a:lumOff val="-1830"/>
                <a:alphaOff val="0"/>
              </a:schemeClr>
            </a:fillRef>
            <a:effectRef idx="1">
              <a:schemeClr val="accent3">
                <a:hueOff val="7500177"/>
                <a:satOff val="-11253"/>
                <a:lumOff val="-183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ounded Rectangle 9"/>
            <p:cNvSpPr/>
            <p:nvPr/>
          </p:nvSpPr>
          <p:spPr>
            <a:xfrm>
              <a:off x="1864809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Linking to other data sources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19996" y="2319021"/>
            <a:ext cx="744692" cy="1042606"/>
            <a:chOff x="2675758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2675758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11250266"/>
                <a:satOff val="-16880"/>
                <a:lumOff val="-2745"/>
                <a:alphaOff val="0"/>
              </a:schemeClr>
            </a:fillRef>
            <a:effectRef idx="1">
              <a:schemeClr val="accent3">
                <a:hueOff val="11250266"/>
                <a:satOff val="-16880"/>
                <a:lumOff val="-274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Rounded Rectangle 11"/>
            <p:cNvSpPr/>
            <p:nvPr/>
          </p:nvSpPr>
          <p:spPr>
            <a:xfrm>
              <a:off x="2712111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Publishing on the Web</a:t>
              </a:r>
              <a:endParaRPr lang="en-US" sz="1000" kern="1200" dirty="0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4582453" y="3431939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Down Arrow 32"/>
          <p:cNvSpPr/>
          <p:nvPr/>
        </p:nvSpPr>
        <p:spPr>
          <a:xfrm>
            <a:off x="5430638" y="3431939"/>
            <a:ext cx="356052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280833" y="3768889"/>
            <a:ext cx="2639785" cy="430953"/>
            <a:chOff x="1193154" y="1011965"/>
            <a:chExt cx="651208" cy="1042606"/>
          </a:xfrm>
          <a:scene3d>
            <a:camera prst="orthographicFront"/>
            <a:lightRig rig="flat" dir="t"/>
          </a:scene3d>
        </p:grpSpPr>
        <p:sp>
          <p:nvSpPr>
            <p:cNvPr id="35" name="Rounded Rectangle 34"/>
            <p:cNvSpPr/>
            <p:nvPr/>
          </p:nvSpPr>
          <p:spPr>
            <a:xfrm>
              <a:off x="1193154" y="1011965"/>
              <a:ext cx="651208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5625133"/>
                <a:satOff val="-8440"/>
                <a:lumOff val="-1373"/>
                <a:alphaOff val="0"/>
              </a:schemeClr>
            </a:fillRef>
            <a:effectRef idx="1">
              <a:schemeClr val="accent3">
                <a:hueOff val="5625133"/>
                <a:satOff val="-8440"/>
                <a:lumOff val="-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1224943" y="1043754"/>
              <a:ext cx="587630" cy="9790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Storing</a:t>
              </a:r>
              <a:endParaRPr lang="en-US" sz="1000" kern="120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3526564" y="1792522"/>
            <a:ext cx="1687620" cy="1626626"/>
          </a:xfrm>
          <a:prstGeom prst="roundRect">
            <a:avLst>
              <a:gd name="adj" fmla="val 9166"/>
            </a:avLst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Google Refine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Straight Connector 41"/>
          <p:cNvSpPr/>
          <p:nvPr/>
        </p:nvSpPr>
        <p:spPr>
          <a:xfrm rot="3657353">
            <a:off x="4124480" y="3909311"/>
            <a:ext cx="1859741" cy="99306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4" name="Group 43"/>
          <p:cNvGrpSpPr/>
          <p:nvPr/>
        </p:nvGrpSpPr>
        <p:grpSpPr>
          <a:xfrm>
            <a:off x="2528190" y="3164134"/>
            <a:ext cx="1950720" cy="1005840"/>
            <a:chOff x="1023213" y="2126487"/>
            <a:chExt cx="1950720" cy="1005840"/>
          </a:xfrm>
        </p:grpSpPr>
        <p:sp>
          <p:nvSpPr>
            <p:cNvPr id="57" name="Rectangle 56"/>
            <p:cNvSpPr/>
            <p:nvPr/>
          </p:nvSpPr>
          <p:spPr>
            <a:xfrm>
              <a:off x="1023213" y="2126487"/>
              <a:ext cx="1950720" cy="100584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1023213" y="2126487"/>
              <a:ext cx="1950720" cy="10058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</p:grpSp>
      <p:sp>
        <p:nvSpPr>
          <p:cNvPr id="45" name="Oval 44"/>
          <p:cNvSpPr/>
          <p:nvPr/>
        </p:nvSpPr>
        <p:spPr>
          <a:xfrm>
            <a:off x="4252184" y="5276147"/>
            <a:ext cx="1630745" cy="4144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 smtClean="0"/>
              <a:t>Building a skeleton</a:t>
            </a:r>
            <a:endParaRPr lang="en-US" sz="1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7020942" y="1545646"/>
            <a:ext cx="105460" cy="914400"/>
            <a:chOff x="5515965" y="507999"/>
            <a:chExt cx="105460" cy="914400"/>
          </a:xfrm>
        </p:grpSpPr>
        <p:sp>
          <p:nvSpPr>
            <p:cNvPr id="55" name="Rectangle 54"/>
            <p:cNvSpPr/>
            <p:nvPr/>
          </p:nvSpPr>
          <p:spPr>
            <a:xfrm>
              <a:off x="5515965" y="507999"/>
              <a:ext cx="105460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5515965" y="507999"/>
              <a:ext cx="105460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2030" y="2612446"/>
            <a:ext cx="149351" cy="914400"/>
            <a:chOff x="5077053" y="1574799"/>
            <a:chExt cx="149351" cy="914400"/>
          </a:xfrm>
        </p:grpSpPr>
        <p:sp>
          <p:nvSpPr>
            <p:cNvPr id="53" name="Rectangle 52"/>
            <p:cNvSpPr/>
            <p:nvPr/>
          </p:nvSpPr>
          <p:spPr>
            <a:xfrm>
              <a:off x="5077053" y="1574799"/>
              <a:ext cx="149351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5077053" y="1574799"/>
              <a:ext cx="149351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0942" y="3679247"/>
            <a:ext cx="105460" cy="914400"/>
            <a:chOff x="5515965" y="2641600"/>
            <a:chExt cx="105460" cy="914400"/>
          </a:xfrm>
        </p:grpSpPr>
        <p:sp>
          <p:nvSpPr>
            <p:cNvPr id="51" name="Rectangle 50"/>
            <p:cNvSpPr/>
            <p:nvPr/>
          </p:nvSpPr>
          <p:spPr>
            <a:xfrm>
              <a:off x="5515965" y="2641600"/>
              <a:ext cx="105460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5515965" y="2641600"/>
              <a:ext cx="105460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59" name="Straight Connector 58"/>
          <p:cNvSpPr/>
          <p:nvPr/>
        </p:nvSpPr>
        <p:spPr>
          <a:xfrm rot="3657353">
            <a:off x="3914317" y="3706481"/>
            <a:ext cx="1198114" cy="665896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Oval 48"/>
          <p:cNvSpPr/>
          <p:nvPr/>
        </p:nvSpPr>
        <p:spPr>
          <a:xfrm>
            <a:off x="3799664" y="4517643"/>
            <a:ext cx="1416390" cy="4056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 smtClean="0"/>
              <a:t>Reconciliation</a:t>
            </a:r>
            <a:endParaRPr lang="en-US" sz="1000" dirty="0"/>
          </a:p>
        </p:txBody>
      </p:sp>
      <p:sp>
        <p:nvSpPr>
          <p:cNvPr id="73" name="Oval 72"/>
          <p:cNvSpPr/>
          <p:nvPr/>
        </p:nvSpPr>
        <p:spPr>
          <a:xfrm>
            <a:off x="1958165" y="4829276"/>
            <a:ext cx="1998487" cy="44107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dirty="0" smtClean="0"/>
              <a:t>Defining structure</a:t>
            </a:r>
            <a:endParaRPr lang="en-US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2743081" y="5250592"/>
            <a:ext cx="545831" cy="498640"/>
            <a:chOff x="693464" y="1602556"/>
            <a:chExt cx="858887" cy="858887"/>
          </a:xfrm>
        </p:grpSpPr>
        <p:sp>
          <p:nvSpPr>
            <p:cNvPr id="71" name="Plus 70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Plus 6"/>
            <p:cNvSpPr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69" name="Oval 68"/>
          <p:cNvSpPr/>
          <p:nvPr/>
        </p:nvSpPr>
        <p:spPr>
          <a:xfrm>
            <a:off x="1987022" y="5742645"/>
            <a:ext cx="1965161" cy="4651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dirty="0" smtClean="0"/>
              <a:t>Filling with  values</a:t>
            </a:r>
            <a:endParaRPr lang="en-US" sz="1200" dirty="0"/>
          </a:p>
        </p:txBody>
      </p:sp>
      <p:sp>
        <p:nvSpPr>
          <p:cNvPr id="75" name="Down Arrow 74"/>
          <p:cNvSpPr/>
          <p:nvPr/>
        </p:nvSpPr>
        <p:spPr>
          <a:xfrm rot="16200000">
            <a:off x="3676299" y="5161228"/>
            <a:ext cx="318162" cy="666890"/>
          </a:xfrm>
          <a:prstGeom prst="down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8072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444239" y="1307056"/>
            <a:ext cx="4010846" cy="31164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/>
          <p:cNvSpPr/>
          <p:nvPr/>
        </p:nvSpPr>
        <p:spPr>
          <a:xfrm rot="16200000">
            <a:off x="-25799" y="2381392"/>
            <a:ext cx="2466444" cy="899028"/>
          </a:xfrm>
          <a:prstGeom prst="ellipse">
            <a:avLst/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loud 6"/>
          <p:cNvSpPr/>
          <p:nvPr/>
        </p:nvSpPr>
        <p:spPr>
          <a:xfrm>
            <a:off x="7401404" y="2263037"/>
            <a:ext cx="1369786" cy="1297215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249781" y="3409916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929769" y="1952372"/>
            <a:ext cx="1005272" cy="996040"/>
            <a:chOff x="598651" y="1097635"/>
            <a:chExt cx="1005272" cy="996040"/>
          </a:xfrm>
          <a:scene3d>
            <a:camera prst="orthographicFront"/>
            <a:lightRig rig="flat" dir="t"/>
          </a:scene3d>
        </p:grpSpPr>
        <p:sp>
          <p:nvSpPr>
            <p:cNvPr id="10" name="Oval 9"/>
            <p:cNvSpPr/>
            <p:nvPr/>
          </p:nvSpPr>
          <p:spPr>
            <a:xfrm>
              <a:off x="598651" y="1097635"/>
              <a:ext cx="1005272" cy="996040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2232386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6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745870" y="1243502"/>
              <a:ext cx="710834" cy="7043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Energy consumption</a:t>
              </a:r>
              <a:endParaRPr lang="en-US" sz="1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33037" y="2809926"/>
            <a:ext cx="902226" cy="937368"/>
            <a:chOff x="925292" y="1886893"/>
            <a:chExt cx="902226" cy="937368"/>
          </a:xfrm>
          <a:scene3d>
            <a:camera prst="orthographicFront"/>
            <a:lightRig rig="flat" dir="t"/>
          </a:scene3d>
        </p:grpSpPr>
        <p:sp>
          <p:nvSpPr>
            <p:cNvPr id="13" name="Oval 12"/>
            <p:cNvSpPr/>
            <p:nvPr/>
          </p:nvSpPr>
          <p:spPr>
            <a:xfrm>
              <a:off x="925292" y="1886893"/>
              <a:ext cx="902226" cy="93736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057420" y="2024167"/>
              <a:ext cx="637970" cy="6628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Census data</a:t>
              </a:r>
              <a:endParaRPr lang="en-US" sz="10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33177" y="2318585"/>
            <a:ext cx="740908" cy="740908"/>
            <a:chOff x="1506107" y="1466035"/>
            <a:chExt cx="740908" cy="740908"/>
          </a:xfrm>
          <a:scene3d>
            <a:camera prst="orthographicFront"/>
            <a:lightRig rig="flat" dir="t"/>
          </a:scene3d>
        </p:grpSpPr>
        <p:sp>
          <p:nvSpPr>
            <p:cNvPr id="16" name="Oval 15"/>
            <p:cNvSpPr/>
            <p:nvPr/>
          </p:nvSpPr>
          <p:spPr>
            <a:xfrm>
              <a:off x="1506107" y="1466035"/>
              <a:ext cx="740908" cy="74090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4464771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1"/>
                <a:satOff val="26899"/>
                <a:lumOff val="215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614610" y="1574538"/>
              <a:ext cx="523902" cy="523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Crime data</a:t>
              </a:r>
              <a:endParaRPr lang="en-US" sz="1000" kern="1200" dirty="0"/>
            </a:p>
          </p:txBody>
        </p:sp>
      </p:grpSp>
      <p:sp>
        <p:nvSpPr>
          <p:cNvPr id="18" name="Down Arrow 17"/>
          <p:cNvSpPr/>
          <p:nvPr/>
        </p:nvSpPr>
        <p:spPr>
          <a:xfrm rot="16200000">
            <a:off x="2770078" y="2619687"/>
            <a:ext cx="771006" cy="486850"/>
          </a:xfrm>
          <a:prstGeom prst="down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Shape 18"/>
          <p:cNvSpPr/>
          <p:nvPr/>
        </p:nvSpPr>
        <p:spPr>
          <a:xfrm rot="16200000">
            <a:off x="412938" y="1783387"/>
            <a:ext cx="2675609" cy="2164330"/>
          </a:xfrm>
          <a:prstGeom prst="funnel">
            <a:avLst/>
          </a:prstGeom>
          <a:solidFill>
            <a:schemeClr val="lt1">
              <a:alpha val="2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3578090" y="2319021"/>
            <a:ext cx="744692" cy="1042606"/>
            <a:chOff x="133852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1" name="Rounded Rectangle 20"/>
            <p:cNvSpPr/>
            <p:nvPr/>
          </p:nvSpPr>
          <p:spPr>
            <a:xfrm>
              <a:off x="133852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Rounded Rectangle 5"/>
            <p:cNvSpPr/>
            <p:nvPr/>
          </p:nvSpPr>
          <p:spPr>
            <a:xfrm>
              <a:off x="170205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Unifying and cleaning</a:t>
              </a:r>
              <a:endParaRPr lang="en-US" sz="10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25392" y="2319021"/>
            <a:ext cx="744692" cy="1042606"/>
            <a:chOff x="981154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981154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3750089"/>
                <a:satOff val="-5627"/>
                <a:lumOff val="-915"/>
                <a:alphaOff val="0"/>
              </a:schemeClr>
            </a:fillRef>
            <a:effectRef idx="1">
              <a:schemeClr val="accent3">
                <a:hueOff val="3750089"/>
                <a:satOff val="-5627"/>
                <a:lumOff val="-91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Rounded Rectangle 7"/>
            <p:cNvSpPr/>
            <p:nvPr/>
          </p:nvSpPr>
          <p:spPr>
            <a:xfrm>
              <a:off x="1017507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Converting to RDF</a:t>
              </a: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2694" y="2319021"/>
            <a:ext cx="744692" cy="1042606"/>
            <a:chOff x="1828456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828456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7500177"/>
                <a:satOff val="-11253"/>
                <a:lumOff val="-1830"/>
                <a:alphaOff val="0"/>
              </a:schemeClr>
            </a:fillRef>
            <a:effectRef idx="1">
              <a:schemeClr val="accent3">
                <a:hueOff val="7500177"/>
                <a:satOff val="-11253"/>
                <a:lumOff val="-183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ounded Rectangle 9"/>
            <p:cNvSpPr/>
            <p:nvPr/>
          </p:nvSpPr>
          <p:spPr>
            <a:xfrm>
              <a:off x="1864809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Linking to other data sources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19996" y="2319021"/>
            <a:ext cx="744692" cy="1042606"/>
            <a:chOff x="2675758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2675758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11250266"/>
                <a:satOff val="-16880"/>
                <a:lumOff val="-2745"/>
                <a:alphaOff val="0"/>
              </a:schemeClr>
            </a:fillRef>
            <a:effectRef idx="1">
              <a:schemeClr val="accent3">
                <a:hueOff val="11250266"/>
                <a:satOff val="-16880"/>
                <a:lumOff val="-274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Rounded Rectangle 11"/>
            <p:cNvSpPr/>
            <p:nvPr/>
          </p:nvSpPr>
          <p:spPr>
            <a:xfrm>
              <a:off x="2712111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Publishing on the Web</a:t>
              </a:r>
              <a:endParaRPr lang="en-US" sz="1000" kern="1200" dirty="0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4582453" y="3431939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Down Arrow 32"/>
          <p:cNvSpPr/>
          <p:nvPr/>
        </p:nvSpPr>
        <p:spPr>
          <a:xfrm>
            <a:off x="5430638" y="3431939"/>
            <a:ext cx="356052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280833" y="3768889"/>
            <a:ext cx="2639785" cy="430953"/>
            <a:chOff x="1193154" y="1011965"/>
            <a:chExt cx="651208" cy="1042606"/>
          </a:xfrm>
          <a:scene3d>
            <a:camera prst="orthographicFront"/>
            <a:lightRig rig="flat" dir="t"/>
          </a:scene3d>
        </p:grpSpPr>
        <p:sp>
          <p:nvSpPr>
            <p:cNvPr id="35" name="Rounded Rectangle 34"/>
            <p:cNvSpPr/>
            <p:nvPr/>
          </p:nvSpPr>
          <p:spPr>
            <a:xfrm>
              <a:off x="1193154" y="1011965"/>
              <a:ext cx="651208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5625133"/>
                <a:satOff val="-8440"/>
                <a:lumOff val="-1373"/>
                <a:alphaOff val="0"/>
              </a:schemeClr>
            </a:fillRef>
            <a:effectRef idx="1">
              <a:schemeClr val="accent3">
                <a:hueOff val="5625133"/>
                <a:satOff val="-8440"/>
                <a:lumOff val="-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1224943" y="1043754"/>
              <a:ext cx="587630" cy="9790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Storing</a:t>
              </a:r>
              <a:endParaRPr lang="en-US" sz="1000" kern="120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3526564" y="1792522"/>
            <a:ext cx="1687620" cy="1626626"/>
          </a:xfrm>
          <a:prstGeom prst="roundRect">
            <a:avLst>
              <a:gd name="adj" fmla="val 9166"/>
            </a:avLst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Google Refine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28190" y="3164134"/>
            <a:ext cx="1950720" cy="1005840"/>
            <a:chOff x="1023213" y="2126487"/>
            <a:chExt cx="1950720" cy="1005840"/>
          </a:xfrm>
        </p:grpSpPr>
        <p:sp>
          <p:nvSpPr>
            <p:cNvPr id="57" name="Rectangle 56"/>
            <p:cNvSpPr/>
            <p:nvPr/>
          </p:nvSpPr>
          <p:spPr>
            <a:xfrm>
              <a:off x="1023213" y="2126487"/>
              <a:ext cx="1950720" cy="100584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1023213" y="2126487"/>
              <a:ext cx="1950720" cy="10058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020942" y="1545646"/>
            <a:ext cx="105460" cy="914400"/>
            <a:chOff x="5515965" y="507999"/>
            <a:chExt cx="105460" cy="914400"/>
          </a:xfrm>
        </p:grpSpPr>
        <p:sp>
          <p:nvSpPr>
            <p:cNvPr id="55" name="Rectangle 54"/>
            <p:cNvSpPr/>
            <p:nvPr/>
          </p:nvSpPr>
          <p:spPr>
            <a:xfrm>
              <a:off x="5515965" y="507999"/>
              <a:ext cx="105460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5515965" y="507999"/>
              <a:ext cx="105460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2030" y="2612446"/>
            <a:ext cx="149351" cy="914400"/>
            <a:chOff x="5077053" y="1574799"/>
            <a:chExt cx="149351" cy="914400"/>
          </a:xfrm>
        </p:grpSpPr>
        <p:sp>
          <p:nvSpPr>
            <p:cNvPr id="53" name="Rectangle 52"/>
            <p:cNvSpPr/>
            <p:nvPr/>
          </p:nvSpPr>
          <p:spPr>
            <a:xfrm>
              <a:off x="5077053" y="1574799"/>
              <a:ext cx="149351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5077053" y="1574799"/>
              <a:ext cx="149351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0942" y="3679247"/>
            <a:ext cx="105460" cy="914400"/>
            <a:chOff x="5515965" y="2641600"/>
            <a:chExt cx="105460" cy="914400"/>
          </a:xfrm>
        </p:grpSpPr>
        <p:sp>
          <p:nvSpPr>
            <p:cNvPr id="51" name="Rectangle 50"/>
            <p:cNvSpPr/>
            <p:nvPr/>
          </p:nvSpPr>
          <p:spPr>
            <a:xfrm>
              <a:off x="5515965" y="2641600"/>
              <a:ext cx="105460" cy="914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5515965" y="2641600"/>
              <a:ext cx="105460" cy="914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0" rIns="19050" bIns="0" numCol="1" spcCol="1270" anchor="ctr" anchorCtr="0">
              <a:noAutofit/>
            </a:bodyPr>
            <a:lstStyle/>
            <a:p>
              <a:pPr lvl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251140" y="1471301"/>
            <a:ext cx="784388" cy="1942496"/>
          </a:xfrm>
          <a:prstGeom prst="roundRect">
            <a:avLst>
              <a:gd name="adj" fmla="val 9166"/>
            </a:avLst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Silk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083712" y="990351"/>
            <a:ext cx="818764" cy="2423445"/>
          </a:xfrm>
          <a:prstGeom prst="roundRect">
            <a:avLst>
              <a:gd name="adj" fmla="val 9166"/>
            </a:avLst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Pubby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235614" y="3737801"/>
            <a:ext cx="2730360" cy="1060983"/>
          </a:xfrm>
          <a:prstGeom prst="roundRect">
            <a:avLst>
              <a:gd name="adj" fmla="val 9166"/>
            </a:avLst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Fuseki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6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829E-6 5.87691E-6 C 0.01319 -0.0185 0.02656 -0.03678 0.04148 -0.04766 C 0.05641 -0.05853 0.07308 -0.06223 0.08974 -0.0657 " pathEditMode="relative" ptsTypes="a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1" grpId="0" animBg="1"/>
      <p:bldP spid="62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4308973" y="-651"/>
            <a:ext cx="4757959" cy="3385285"/>
            <a:chOff x="1334861" y="1180431"/>
            <a:chExt cx="6895432" cy="472632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848531" y="3256235"/>
              <a:ext cx="0" cy="20261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334861" y="1180431"/>
              <a:ext cx="6895432" cy="3838365"/>
              <a:chOff x="129463" y="553045"/>
              <a:chExt cx="9006889" cy="468072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906777" y="3100941"/>
                <a:ext cx="1" cy="15619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29463" y="553045"/>
                <a:ext cx="1862144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8000"/>
                    </a:solidFill>
                  </a:rPr>
                  <a:t>London boroughs</a:t>
                </a:r>
                <a:endParaRPr lang="en-US" sz="10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3256" y="1384906"/>
                <a:ext cx="1694560" cy="510013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qb:dataSet</a:t>
                </a:r>
                <a:endParaRPr lang="en-US" sz="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88157" y="957313"/>
                <a:ext cx="973131" cy="331526"/>
              </a:xfrm>
              <a:prstGeom prst="rect">
                <a:avLst/>
              </a:prstGeom>
              <a:solidFill>
                <a:srgbClr val="FFFFFF">
                  <a:alpha val="53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r</a:t>
                </a:r>
                <a:r>
                  <a:rPr lang="en-US" sz="800" dirty="0" err="1" smtClean="0"/>
                  <a:t>dfs:label</a:t>
                </a:r>
                <a:endParaRPr lang="en-US" sz="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41661" y="1304144"/>
                <a:ext cx="1174247" cy="331526"/>
              </a:xfrm>
              <a:prstGeom prst="rect">
                <a:avLst/>
              </a:prstGeom>
              <a:solidFill>
                <a:srgbClr val="FFFFFF">
                  <a:alpha val="55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qb:structure</a:t>
                </a:r>
                <a:endParaRPr lang="en-US" sz="8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995192" y="1370252"/>
                <a:ext cx="2017189" cy="54842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qb:DataStructureDefinition</a:t>
                </a:r>
                <a:endParaRPr lang="en-US" sz="800" dirty="0" smtClean="0"/>
              </a:p>
            </p:txBody>
          </p:sp>
          <p:cxnSp>
            <p:nvCxnSpPr>
              <p:cNvPr id="13" name="Straight Arrow Connector 12"/>
              <p:cNvCxnSpPr>
                <a:stCxn id="12" idx="6"/>
                <a:endCxn id="15" idx="2"/>
              </p:cNvCxnSpPr>
              <p:nvPr/>
            </p:nvCxnSpPr>
            <p:spPr>
              <a:xfrm>
                <a:off x="5012381" y="1644466"/>
                <a:ext cx="1333803" cy="44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012382" y="1320119"/>
                <a:ext cx="1338105" cy="33152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q</a:t>
                </a:r>
                <a:r>
                  <a:rPr lang="en-US" sz="800" dirty="0" err="1" smtClean="0"/>
                  <a:t>b:component</a:t>
                </a:r>
                <a:endParaRPr lang="en-US" sz="8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46185" y="1374728"/>
                <a:ext cx="1806579" cy="54842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qb:ComponentSpecification</a:t>
                </a:r>
                <a:endParaRPr lang="en-US" sz="800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7253037" y="1945788"/>
                <a:ext cx="0" cy="4144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318747" y="1955796"/>
                <a:ext cx="1432802" cy="33152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e.g. </a:t>
                </a:r>
                <a:r>
                  <a:rPr lang="en-US" sz="800" dirty="0" err="1" smtClean="0"/>
                  <a:t>qb:measure</a:t>
                </a:r>
                <a:endParaRPr lang="en-US" sz="8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150190" y="2360214"/>
                <a:ext cx="2612472" cy="742306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qb:ComponentProperty</a:t>
                </a:r>
                <a:endParaRPr lang="en-US" sz="8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7825362" y="3100941"/>
                <a:ext cx="0" cy="6897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883255" y="3163209"/>
                <a:ext cx="973131" cy="331526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r</a:t>
                </a:r>
                <a:r>
                  <a:rPr lang="en-US" sz="800" dirty="0" err="1" smtClean="0"/>
                  <a:t>dfs:label</a:t>
                </a:r>
                <a:endParaRPr lang="en-US" sz="8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773772" y="3790693"/>
                <a:ext cx="2362580" cy="761431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008000"/>
                    </a:solidFill>
                  </a:rPr>
                  <a:t>“Area name”</a:t>
                </a:r>
                <a:endParaRPr lang="en-US" sz="8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877000" y="4685336"/>
                <a:ext cx="2059555" cy="54842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e.g. measure 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08647" y="3446307"/>
                <a:ext cx="2090242" cy="331526"/>
              </a:xfrm>
              <a:prstGeom prst="rect">
                <a:avLst/>
              </a:prstGeom>
              <a:solidFill>
                <a:srgbClr val="FFFFFF">
                  <a:alpha val="21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e.g. </a:t>
                </a:r>
                <a:r>
                  <a:rPr lang="en-US" sz="800" dirty="0" err="1" smtClean="0"/>
                  <a:t>qb</a:t>
                </a:r>
                <a:r>
                  <a:rPr lang="en-US" sz="800" dirty="0" smtClean="0"/>
                  <a:t>: </a:t>
                </a:r>
                <a:r>
                  <a:rPr lang="en-US" sz="800" dirty="0" err="1" smtClean="0"/>
                  <a:t>MeasureProperty</a:t>
                </a:r>
                <a:endParaRPr lang="en-US" sz="800" dirty="0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5944167" y="5282357"/>
              <a:ext cx="1808728" cy="62440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8000"/>
                  </a:solidFill>
                </a:rPr>
                <a:t>Area name URI</a:t>
              </a:r>
              <a:endParaRPr lang="en-US" sz="8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7" idx="6"/>
              <a:endCxn id="12" idx="2"/>
            </p:cNvCxnSpPr>
            <p:nvPr/>
          </p:nvCxnSpPr>
          <p:spPr>
            <a:xfrm>
              <a:off x="2696320" y="2071703"/>
              <a:ext cx="832466" cy="37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51" idx="2"/>
            </p:cNvCxnSpPr>
            <p:nvPr/>
          </p:nvCxnSpPr>
          <p:spPr>
            <a:xfrm>
              <a:off x="4197814" y="2303974"/>
              <a:ext cx="363284" cy="286188"/>
            </a:xfrm>
            <a:prstGeom prst="bentConnector3">
              <a:avLst>
                <a:gd name="adj1" fmla="val 2556"/>
              </a:avLst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16200000" flipH="1">
              <a:off x="4061414" y="2437831"/>
              <a:ext cx="627761" cy="35270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561098" y="2470298"/>
              <a:ext cx="936187" cy="23972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525177" y="2811548"/>
              <a:ext cx="972108" cy="23972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63220" y="2322533"/>
              <a:ext cx="326939" cy="27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63220" y="2662379"/>
              <a:ext cx="326939" cy="27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7" idx="0"/>
              <a:endCxn id="6" idx="2"/>
            </p:cNvCxnSpPr>
            <p:nvPr/>
          </p:nvCxnSpPr>
          <p:spPr>
            <a:xfrm flipV="1">
              <a:off x="2047665" y="1491131"/>
              <a:ext cx="0" cy="371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rot="16200000" flipH="1">
              <a:off x="4061413" y="2713444"/>
              <a:ext cx="627761" cy="35270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4525176" y="3087161"/>
              <a:ext cx="972108" cy="23972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63218" y="2937991"/>
              <a:ext cx="326939" cy="27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3" name="Elbow Connector 72"/>
            <p:cNvCxnSpPr/>
            <p:nvPr/>
          </p:nvCxnSpPr>
          <p:spPr>
            <a:xfrm rot="16200000" flipH="1">
              <a:off x="4060285" y="3027325"/>
              <a:ext cx="627761" cy="35270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514977" y="3401042"/>
              <a:ext cx="972108" cy="23972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53020" y="3251872"/>
              <a:ext cx="326939" cy="27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2297351" y="1652564"/>
            <a:ext cx="4828865" cy="3385285"/>
            <a:chOff x="1080410" y="1014156"/>
            <a:chExt cx="5469004" cy="3745476"/>
          </a:xfrm>
        </p:grpSpPr>
        <p:cxnSp>
          <p:nvCxnSpPr>
            <p:cNvPr id="224" name="Straight Arrow Connector 223"/>
            <p:cNvCxnSpPr/>
            <p:nvPr/>
          </p:nvCxnSpPr>
          <p:spPr>
            <a:xfrm>
              <a:off x="5469583" y="2659170"/>
              <a:ext cx="0" cy="1605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5215490" y="2669920"/>
              <a:ext cx="1" cy="1015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1080410" y="1014156"/>
              <a:ext cx="1274708" cy="2462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558ED5"/>
                  </a:solidFill>
                </a:rPr>
                <a:t>Energy consumption</a:t>
              </a:r>
              <a:endParaRPr lang="en-US" sz="1000" b="1" dirty="0">
                <a:solidFill>
                  <a:srgbClr val="558ED5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1210848" y="1554745"/>
              <a:ext cx="1013832" cy="331435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qb:dataSet</a:t>
              </a:r>
              <a:endParaRPr lang="en-US" sz="8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794118" y="1276872"/>
              <a:ext cx="582211" cy="215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/>
                <a:t>r</a:t>
              </a:r>
              <a:r>
                <a:rPr lang="en-US" sz="800" dirty="0" err="1" smtClean="0"/>
                <a:t>dfs:label</a:t>
              </a:r>
              <a:endParaRPr lang="en-US" sz="8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244929" y="1502262"/>
              <a:ext cx="702536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qb:structure</a:t>
              </a:r>
              <a:endParaRPr lang="en-US" sz="800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2875242" y="1545222"/>
              <a:ext cx="1206857" cy="35640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qb:DataStructureDefinition</a:t>
              </a:r>
              <a:endParaRPr lang="en-US" sz="800" dirty="0" smtClean="0"/>
            </a:p>
          </p:txBody>
        </p:sp>
        <p:cxnSp>
          <p:nvCxnSpPr>
            <p:cNvPr id="231" name="Straight Arrow Connector 230"/>
            <p:cNvCxnSpPr>
              <a:stCxn id="230" idx="6"/>
              <a:endCxn id="233" idx="2"/>
            </p:cNvCxnSpPr>
            <p:nvPr/>
          </p:nvCxnSpPr>
          <p:spPr>
            <a:xfrm>
              <a:off x="4082099" y="1723422"/>
              <a:ext cx="797996" cy="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4082099" y="1467288"/>
              <a:ext cx="800570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/>
                <a:t>q</a:t>
              </a:r>
              <a:r>
                <a:rPr lang="en-US" sz="800" dirty="0" err="1" smtClean="0"/>
                <a:t>b:component</a:t>
              </a:r>
              <a:endParaRPr lang="en-US" sz="800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4880095" y="1548131"/>
              <a:ext cx="1080851" cy="35640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qb:ComponentSpecification</a:t>
              </a:r>
              <a:endParaRPr lang="en-US" sz="800" dirty="0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>
              <a:off x="5422652" y="1919238"/>
              <a:ext cx="0" cy="269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5461966" y="1925741"/>
              <a:ext cx="857226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smtClean="0"/>
                <a:t>e.g. </a:t>
              </a:r>
              <a:r>
                <a:rPr lang="en-US" sz="800" dirty="0" err="1" smtClean="0"/>
                <a:t>qb:measure</a:t>
              </a:r>
              <a:endParaRPr lang="en-US" sz="800" dirty="0"/>
            </a:p>
          </p:txBody>
        </p:sp>
        <p:sp>
          <p:nvSpPr>
            <p:cNvPr id="236" name="Oval 235"/>
            <p:cNvSpPr/>
            <p:nvPr/>
          </p:nvSpPr>
          <p:spPr>
            <a:xfrm>
              <a:off x="4762834" y="2188554"/>
              <a:ext cx="1563006" cy="482392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qb:ComponentProperty</a:t>
              </a:r>
              <a:endParaRPr lang="en-US" sz="800" dirty="0"/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>
              <a:off x="5765067" y="2669920"/>
              <a:ext cx="0" cy="448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5799703" y="2710385"/>
              <a:ext cx="582211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/>
                <a:t>r</a:t>
              </a:r>
              <a:r>
                <a:rPr lang="en-US" sz="800" dirty="0" err="1" smtClean="0"/>
                <a:t>dfs:label</a:t>
              </a:r>
              <a:endParaRPr lang="en-US" sz="800" dirty="0"/>
            </a:p>
          </p:txBody>
        </p:sp>
        <p:sp>
          <p:nvSpPr>
            <p:cNvPr id="239" name="Oval 238"/>
            <p:cNvSpPr/>
            <p:nvPr/>
          </p:nvSpPr>
          <p:spPr>
            <a:xfrm>
              <a:off x="5135915" y="3118159"/>
              <a:ext cx="1413499" cy="49482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“LAU1 Area”</a:t>
              </a:r>
              <a:endPara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4599388" y="3699547"/>
              <a:ext cx="1232204" cy="35640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e.g. measure </a:t>
              </a:r>
              <a:endParaRPr lang="en-US" sz="8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379008" y="2894358"/>
              <a:ext cx="1250563" cy="215444"/>
            </a:xfrm>
            <a:prstGeom prst="rect">
              <a:avLst/>
            </a:prstGeom>
            <a:solidFill>
              <a:srgbClr val="FFFFFF">
                <a:alpha val="21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e.g. </a:t>
              </a:r>
              <a:r>
                <a:rPr lang="en-US" sz="800" dirty="0" err="1" smtClean="0"/>
                <a:t>qb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MeasureProperty</a:t>
              </a:r>
              <a:endParaRPr lang="en-US" sz="800" dirty="0"/>
            </a:p>
          </p:txBody>
        </p:sp>
        <p:sp>
          <p:nvSpPr>
            <p:cNvPr id="242" name="Oval 241"/>
            <p:cNvSpPr/>
            <p:nvPr/>
          </p:nvSpPr>
          <p:spPr>
            <a:xfrm>
              <a:off x="4762834" y="4264812"/>
              <a:ext cx="1413500" cy="494820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558ED5"/>
                  </a:solidFill>
                </a:rPr>
                <a:t>Area name URI</a:t>
              </a:r>
              <a:endParaRPr lang="en-US" sz="800" b="1" dirty="0">
                <a:solidFill>
                  <a:srgbClr val="558ED5"/>
                </a:solidFill>
              </a:endParaRPr>
            </a:p>
          </p:txBody>
        </p:sp>
        <p:cxnSp>
          <p:nvCxnSpPr>
            <p:cNvPr id="243" name="Straight Arrow Connector 242"/>
            <p:cNvCxnSpPr>
              <a:stCxn id="227" idx="6"/>
              <a:endCxn id="230" idx="2"/>
            </p:cNvCxnSpPr>
            <p:nvPr/>
          </p:nvCxnSpPr>
          <p:spPr>
            <a:xfrm>
              <a:off x="2224680" y="1720463"/>
              <a:ext cx="650562" cy="2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44" name="Elbow Connector 243"/>
            <p:cNvCxnSpPr>
              <a:endCxn id="246" idx="2"/>
            </p:cNvCxnSpPr>
            <p:nvPr/>
          </p:nvCxnSpPr>
          <p:spPr>
            <a:xfrm>
              <a:off x="3398079" y="1904531"/>
              <a:ext cx="283902" cy="226796"/>
            </a:xfrm>
            <a:prstGeom prst="bentConnector3">
              <a:avLst>
                <a:gd name="adj1" fmla="val 2556"/>
              </a:avLst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Elbow Connector 244"/>
            <p:cNvCxnSpPr/>
            <p:nvPr/>
          </p:nvCxnSpPr>
          <p:spPr>
            <a:xfrm rot="16200000" flipH="1">
              <a:off x="3288037" y="2012545"/>
              <a:ext cx="497482" cy="27563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/>
            <p:cNvSpPr/>
            <p:nvPr/>
          </p:nvSpPr>
          <p:spPr>
            <a:xfrm>
              <a:off x="3681982" y="2036338"/>
              <a:ext cx="731619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3653910" y="2306768"/>
              <a:ext cx="759691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386979" y="1919238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386979" y="2188556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0" name="Straight Arrow Connector 249"/>
            <p:cNvCxnSpPr>
              <a:stCxn id="227" idx="0"/>
              <a:endCxn id="226" idx="2"/>
            </p:cNvCxnSpPr>
            <p:nvPr/>
          </p:nvCxnSpPr>
          <p:spPr>
            <a:xfrm flipV="1">
              <a:off x="1717764" y="1260377"/>
              <a:ext cx="0" cy="2943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51" name="Elbow Connector 250"/>
            <p:cNvCxnSpPr/>
            <p:nvPr/>
          </p:nvCxnSpPr>
          <p:spPr>
            <a:xfrm rot="16200000" flipH="1">
              <a:off x="3288036" y="2230961"/>
              <a:ext cx="497482" cy="27563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3653909" y="2525183"/>
              <a:ext cx="759691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386978" y="2406971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54" name="Elbow Connector 253"/>
            <p:cNvCxnSpPr/>
            <p:nvPr/>
          </p:nvCxnSpPr>
          <p:spPr>
            <a:xfrm rot="16200000" flipH="1">
              <a:off x="3287155" y="2479702"/>
              <a:ext cx="497482" cy="27563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/>
            <p:cNvSpPr/>
            <p:nvPr/>
          </p:nvSpPr>
          <p:spPr>
            <a:xfrm>
              <a:off x="3645939" y="2773925"/>
              <a:ext cx="759691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379008" y="2655712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75872" y="3367723"/>
            <a:ext cx="4909225" cy="3385285"/>
            <a:chOff x="989396" y="1014157"/>
            <a:chExt cx="5560022" cy="3745486"/>
          </a:xfrm>
        </p:grpSpPr>
        <p:cxnSp>
          <p:nvCxnSpPr>
            <p:cNvPr id="259" name="Straight Arrow Connector 258"/>
            <p:cNvCxnSpPr/>
            <p:nvPr/>
          </p:nvCxnSpPr>
          <p:spPr>
            <a:xfrm>
              <a:off x="5469586" y="2659175"/>
              <a:ext cx="0" cy="16056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215493" y="2669925"/>
              <a:ext cx="1" cy="10150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61" name="TextBox 260"/>
            <p:cNvSpPr txBox="1"/>
            <p:nvPr/>
          </p:nvSpPr>
          <p:spPr>
            <a:xfrm>
              <a:off x="989396" y="1014157"/>
              <a:ext cx="1456737" cy="246222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Crime rates in boroughs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1210848" y="1554747"/>
              <a:ext cx="1013832" cy="331436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qb:dataSet</a:t>
              </a:r>
              <a:endParaRPr lang="en-US" sz="8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794118" y="1276873"/>
              <a:ext cx="582211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/>
                <a:t>r</a:t>
              </a:r>
              <a:r>
                <a:rPr lang="en-US" sz="800" dirty="0" err="1" smtClean="0"/>
                <a:t>dfs:label</a:t>
              </a:r>
              <a:endParaRPr lang="en-US" sz="800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244929" y="1502264"/>
              <a:ext cx="702536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qb:structure</a:t>
              </a:r>
              <a:endParaRPr lang="en-US" sz="800" dirty="0"/>
            </a:p>
          </p:txBody>
        </p:sp>
        <p:sp>
          <p:nvSpPr>
            <p:cNvPr id="265" name="Oval 264"/>
            <p:cNvSpPr/>
            <p:nvPr/>
          </p:nvSpPr>
          <p:spPr>
            <a:xfrm>
              <a:off x="2875243" y="1545224"/>
              <a:ext cx="1206858" cy="35640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qb:DataStructureDefinition</a:t>
              </a:r>
              <a:endParaRPr lang="en-US" sz="800" dirty="0" smtClean="0"/>
            </a:p>
          </p:txBody>
        </p:sp>
        <p:cxnSp>
          <p:nvCxnSpPr>
            <p:cNvPr id="266" name="Straight Arrow Connector 265"/>
            <p:cNvCxnSpPr>
              <a:stCxn id="265" idx="6"/>
              <a:endCxn id="268" idx="2"/>
            </p:cNvCxnSpPr>
            <p:nvPr/>
          </p:nvCxnSpPr>
          <p:spPr>
            <a:xfrm>
              <a:off x="4082101" y="1723425"/>
              <a:ext cx="797997" cy="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4082101" y="1467290"/>
              <a:ext cx="800570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/>
                <a:t>q</a:t>
              </a:r>
              <a:r>
                <a:rPr lang="en-US" sz="800" dirty="0" err="1" smtClean="0"/>
                <a:t>b:component</a:t>
              </a:r>
              <a:endParaRPr lang="en-US" sz="800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4880098" y="1548133"/>
              <a:ext cx="1080852" cy="35640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qb:ComponentSpecification</a:t>
              </a:r>
              <a:endParaRPr lang="en-US" sz="800" dirty="0"/>
            </a:p>
          </p:txBody>
        </p:sp>
        <p:cxnSp>
          <p:nvCxnSpPr>
            <p:cNvPr id="269" name="Straight Arrow Connector 268"/>
            <p:cNvCxnSpPr/>
            <p:nvPr/>
          </p:nvCxnSpPr>
          <p:spPr>
            <a:xfrm>
              <a:off x="5422655" y="1919241"/>
              <a:ext cx="0" cy="269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5461969" y="1925745"/>
              <a:ext cx="857227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smtClean="0"/>
                <a:t>e.g. </a:t>
              </a:r>
              <a:r>
                <a:rPr lang="en-US" sz="800" dirty="0" err="1" smtClean="0"/>
                <a:t>qb:measure</a:t>
              </a:r>
              <a:endParaRPr lang="en-US" sz="800" dirty="0"/>
            </a:p>
          </p:txBody>
        </p:sp>
        <p:sp>
          <p:nvSpPr>
            <p:cNvPr id="271" name="Oval 270"/>
            <p:cNvSpPr/>
            <p:nvPr/>
          </p:nvSpPr>
          <p:spPr>
            <a:xfrm>
              <a:off x="4762837" y="2188558"/>
              <a:ext cx="1563007" cy="482393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qb:ComponentProperty</a:t>
              </a:r>
              <a:endParaRPr lang="en-US" sz="800" dirty="0"/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>
              <a:off x="5765071" y="2669925"/>
              <a:ext cx="0" cy="448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799707" y="2710391"/>
              <a:ext cx="582211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/>
                <a:t>r</a:t>
              </a:r>
              <a:r>
                <a:rPr lang="en-US" sz="800" dirty="0" err="1" smtClean="0"/>
                <a:t>dfs:label</a:t>
              </a:r>
              <a:endParaRPr lang="en-US" sz="800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5135918" y="3118165"/>
              <a:ext cx="1413500" cy="494822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“Borough”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4599390" y="3699555"/>
              <a:ext cx="1232205" cy="35640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e.g. measure </a:t>
              </a:r>
              <a:endParaRPr lang="en-US" sz="8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379010" y="2894364"/>
              <a:ext cx="1250564" cy="215444"/>
            </a:xfrm>
            <a:prstGeom prst="rect">
              <a:avLst/>
            </a:prstGeom>
            <a:solidFill>
              <a:srgbClr val="FFFFFF">
                <a:alpha val="21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e.g. </a:t>
              </a:r>
              <a:r>
                <a:rPr lang="en-US" sz="800" dirty="0" err="1" smtClean="0"/>
                <a:t>qb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MeasureProperty</a:t>
              </a:r>
              <a:endParaRPr lang="en-US" sz="8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4762837" y="4264821"/>
              <a:ext cx="1413501" cy="494822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Area name URI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8" name="Straight Arrow Connector 277"/>
            <p:cNvCxnSpPr>
              <a:stCxn id="262" idx="6"/>
              <a:endCxn id="265" idx="2"/>
            </p:cNvCxnSpPr>
            <p:nvPr/>
          </p:nvCxnSpPr>
          <p:spPr>
            <a:xfrm>
              <a:off x="2224681" y="1720466"/>
              <a:ext cx="650563" cy="2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79" name="Elbow Connector 278"/>
            <p:cNvCxnSpPr>
              <a:endCxn id="281" idx="2"/>
            </p:cNvCxnSpPr>
            <p:nvPr/>
          </p:nvCxnSpPr>
          <p:spPr>
            <a:xfrm>
              <a:off x="3398081" y="1904534"/>
              <a:ext cx="283903" cy="226797"/>
            </a:xfrm>
            <a:prstGeom prst="bentConnector3">
              <a:avLst>
                <a:gd name="adj1" fmla="val 2556"/>
              </a:avLst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279"/>
            <p:cNvCxnSpPr/>
            <p:nvPr/>
          </p:nvCxnSpPr>
          <p:spPr>
            <a:xfrm rot="16200000" flipH="1">
              <a:off x="3288038" y="2012549"/>
              <a:ext cx="497484" cy="275633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/>
            <p:cNvSpPr/>
            <p:nvPr/>
          </p:nvSpPr>
          <p:spPr>
            <a:xfrm>
              <a:off x="3681984" y="2036342"/>
              <a:ext cx="731620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3653912" y="2306772"/>
              <a:ext cx="759691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386981" y="1919241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386981" y="2188560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85" name="Straight Arrow Connector 284"/>
            <p:cNvCxnSpPr>
              <a:stCxn id="262" idx="0"/>
              <a:endCxn id="261" idx="2"/>
            </p:cNvCxnSpPr>
            <p:nvPr/>
          </p:nvCxnSpPr>
          <p:spPr>
            <a:xfrm flipV="1">
              <a:off x="1717764" y="1260380"/>
              <a:ext cx="0" cy="2943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86" name="Elbow Connector 285"/>
            <p:cNvCxnSpPr/>
            <p:nvPr/>
          </p:nvCxnSpPr>
          <p:spPr>
            <a:xfrm rot="16200000" flipH="1">
              <a:off x="3288037" y="2230968"/>
              <a:ext cx="497484" cy="275633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3653911" y="2525191"/>
              <a:ext cx="759691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386981" y="2406978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89" name="Elbow Connector 288"/>
            <p:cNvCxnSpPr/>
            <p:nvPr/>
          </p:nvCxnSpPr>
          <p:spPr>
            <a:xfrm rot="16200000" flipH="1">
              <a:off x="3287157" y="2479709"/>
              <a:ext cx="497484" cy="275633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3645942" y="2773930"/>
              <a:ext cx="759691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379008" y="2655712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95" name="Freeform 294"/>
          <p:cNvSpPr/>
          <p:nvPr/>
        </p:nvSpPr>
        <p:spPr>
          <a:xfrm>
            <a:off x="6796805" y="3456214"/>
            <a:ext cx="1331195" cy="1277225"/>
          </a:xfrm>
          <a:custGeom>
            <a:avLst/>
            <a:gdLst>
              <a:gd name="connsiteX0" fmla="*/ 1242786 w 1242786"/>
              <a:gd name="connsiteY0" fmla="*/ 0 h 1360715"/>
              <a:gd name="connsiteX1" fmla="*/ 834572 w 1242786"/>
              <a:gd name="connsiteY1" fmla="*/ 852715 h 1360715"/>
              <a:gd name="connsiteX2" fmla="*/ 0 w 1242786"/>
              <a:gd name="connsiteY2" fmla="*/ 1360715 h 1360715"/>
              <a:gd name="connsiteX3" fmla="*/ 0 w 1242786"/>
              <a:gd name="connsiteY3" fmla="*/ 1360715 h 136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786" h="1360715">
                <a:moveTo>
                  <a:pt x="1242786" y="0"/>
                </a:moveTo>
                <a:cubicBezTo>
                  <a:pt x="1142244" y="312964"/>
                  <a:pt x="1041703" y="625929"/>
                  <a:pt x="834572" y="852715"/>
                </a:cubicBezTo>
                <a:cubicBezTo>
                  <a:pt x="627441" y="1079501"/>
                  <a:pt x="0" y="1360715"/>
                  <a:pt x="0" y="1360715"/>
                </a:cubicBezTo>
                <a:lnTo>
                  <a:pt x="0" y="1360715"/>
                </a:lnTo>
              </a:path>
            </a:pathLst>
          </a:cu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>
            <a:off x="4594413" y="5084831"/>
            <a:ext cx="1575733" cy="1292383"/>
          </a:xfrm>
          <a:custGeom>
            <a:avLst/>
            <a:gdLst>
              <a:gd name="connsiteX0" fmla="*/ 1242786 w 1242786"/>
              <a:gd name="connsiteY0" fmla="*/ 0 h 1360715"/>
              <a:gd name="connsiteX1" fmla="*/ 834572 w 1242786"/>
              <a:gd name="connsiteY1" fmla="*/ 852715 h 1360715"/>
              <a:gd name="connsiteX2" fmla="*/ 0 w 1242786"/>
              <a:gd name="connsiteY2" fmla="*/ 1360715 h 1360715"/>
              <a:gd name="connsiteX3" fmla="*/ 0 w 1242786"/>
              <a:gd name="connsiteY3" fmla="*/ 1360715 h 136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786" h="1360715">
                <a:moveTo>
                  <a:pt x="1242786" y="0"/>
                </a:moveTo>
                <a:cubicBezTo>
                  <a:pt x="1142244" y="312964"/>
                  <a:pt x="1041703" y="625929"/>
                  <a:pt x="834572" y="852715"/>
                </a:cubicBezTo>
                <a:cubicBezTo>
                  <a:pt x="627441" y="1079501"/>
                  <a:pt x="0" y="1360715"/>
                  <a:pt x="0" y="1360715"/>
                </a:cubicBezTo>
                <a:lnTo>
                  <a:pt x="0" y="1360715"/>
                </a:lnTo>
              </a:path>
            </a:pathLst>
          </a:cu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7"/>
          <p:cNvSpPr/>
          <p:nvPr/>
        </p:nvSpPr>
        <p:spPr>
          <a:xfrm>
            <a:off x="4755686" y="3372724"/>
            <a:ext cx="3754850" cy="3222205"/>
          </a:xfrm>
          <a:custGeom>
            <a:avLst/>
            <a:gdLst>
              <a:gd name="connsiteX0" fmla="*/ 1242786 w 1242786"/>
              <a:gd name="connsiteY0" fmla="*/ 0 h 1360715"/>
              <a:gd name="connsiteX1" fmla="*/ 834572 w 1242786"/>
              <a:gd name="connsiteY1" fmla="*/ 852715 h 1360715"/>
              <a:gd name="connsiteX2" fmla="*/ 0 w 1242786"/>
              <a:gd name="connsiteY2" fmla="*/ 1360715 h 1360715"/>
              <a:gd name="connsiteX3" fmla="*/ 0 w 1242786"/>
              <a:gd name="connsiteY3" fmla="*/ 1360715 h 136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786" h="1360715">
                <a:moveTo>
                  <a:pt x="1242786" y="0"/>
                </a:moveTo>
                <a:cubicBezTo>
                  <a:pt x="1142244" y="312964"/>
                  <a:pt x="1041703" y="625929"/>
                  <a:pt x="834572" y="852715"/>
                </a:cubicBezTo>
                <a:cubicBezTo>
                  <a:pt x="627441" y="1079501"/>
                  <a:pt x="0" y="1360715"/>
                  <a:pt x="0" y="1360715"/>
                </a:cubicBezTo>
                <a:lnTo>
                  <a:pt x="0" y="1360715"/>
                </a:lnTo>
              </a:path>
            </a:pathLst>
          </a:cu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Arrow Connector 299"/>
          <p:cNvCxnSpPr>
            <a:stCxn id="21" idx="3"/>
            <a:endCxn id="239" idx="0"/>
          </p:cNvCxnSpPr>
          <p:nvPr/>
        </p:nvCxnSpPr>
        <p:spPr>
          <a:xfrm flipH="1">
            <a:off x="6502191" y="2282756"/>
            <a:ext cx="1499463" cy="1271475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239" idx="3"/>
            <a:endCxn id="274" idx="7"/>
          </p:cNvCxnSpPr>
          <p:nvPr/>
        </p:nvCxnSpPr>
        <p:spPr>
          <a:xfrm flipH="1">
            <a:off x="4902324" y="3935970"/>
            <a:ext cx="1158614" cy="1398916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1" idx="4"/>
            <a:endCxn id="274" idx="6"/>
          </p:cNvCxnSpPr>
          <p:nvPr/>
        </p:nvCxnSpPr>
        <p:spPr>
          <a:xfrm flipH="1">
            <a:off x="5085097" y="2348252"/>
            <a:ext cx="3357810" cy="3144756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 rot="19985735">
            <a:off x="6807367" y="4128363"/>
            <a:ext cx="91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sameAs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 rot="19985735">
            <a:off x="5925448" y="5573918"/>
            <a:ext cx="91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sameAs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7" name="TextBox 316"/>
          <p:cNvSpPr txBox="1"/>
          <p:nvPr/>
        </p:nvSpPr>
        <p:spPr>
          <a:xfrm rot="20277870">
            <a:off x="4706734" y="5821684"/>
            <a:ext cx="91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sameAs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/>
      <p:bldP spid="297" grpId="0" animBg="1"/>
      <p:bldP spid="298" grpId="0" animBg="1"/>
      <p:bldP spid="315" grpId="0"/>
      <p:bldP spid="316" grpId="0"/>
      <p:bldP spid="3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355535" y="565094"/>
            <a:ext cx="4757959" cy="3385285"/>
            <a:chOff x="1334861" y="1180431"/>
            <a:chExt cx="6895432" cy="472632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848531" y="3256235"/>
              <a:ext cx="0" cy="20261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334861" y="1180431"/>
              <a:ext cx="6895432" cy="3838365"/>
              <a:chOff x="129463" y="553045"/>
              <a:chExt cx="9006889" cy="468072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906777" y="3100941"/>
                <a:ext cx="1" cy="15619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29463" y="553045"/>
                <a:ext cx="1862144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8000"/>
                    </a:solidFill>
                  </a:rPr>
                  <a:t>London boroughs</a:t>
                </a:r>
                <a:endParaRPr lang="en-US" sz="10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3256" y="1384906"/>
                <a:ext cx="1694560" cy="510013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qb:dataSet</a:t>
                </a:r>
                <a:endParaRPr lang="en-US" sz="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88157" y="957313"/>
                <a:ext cx="973131" cy="331526"/>
              </a:xfrm>
              <a:prstGeom prst="rect">
                <a:avLst/>
              </a:prstGeom>
              <a:solidFill>
                <a:srgbClr val="FFFFFF">
                  <a:alpha val="53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r</a:t>
                </a:r>
                <a:r>
                  <a:rPr lang="en-US" sz="800" dirty="0" err="1" smtClean="0"/>
                  <a:t>dfs:label</a:t>
                </a:r>
                <a:endParaRPr lang="en-US" sz="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41661" y="1304144"/>
                <a:ext cx="1174247" cy="331526"/>
              </a:xfrm>
              <a:prstGeom prst="rect">
                <a:avLst/>
              </a:prstGeom>
              <a:solidFill>
                <a:srgbClr val="FFFFFF">
                  <a:alpha val="55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qb:structure</a:t>
                </a:r>
                <a:endParaRPr lang="en-US" sz="8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995192" y="1370252"/>
                <a:ext cx="2017189" cy="54842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qb:DataStructureDefinition</a:t>
                </a:r>
                <a:endParaRPr lang="en-US" sz="800" dirty="0" smtClean="0"/>
              </a:p>
            </p:txBody>
          </p:sp>
          <p:cxnSp>
            <p:nvCxnSpPr>
              <p:cNvPr id="13" name="Straight Arrow Connector 12"/>
              <p:cNvCxnSpPr>
                <a:stCxn id="12" idx="6"/>
                <a:endCxn id="15" idx="2"/>
              </p:cNvCxnSpPr>
              <p:nvPr/>
            </p:nvCxnSpPr>
            <p:spPr>
              <a:xfrm>
                <a:off x="5012381" y="1644466"/>
                <a:ext cx="1333803" cy="44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012382" y="1320119"/>
                <a:ext cx="1338105" cy="33152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q</a:t>
                </a:r>
                <a:r>
                  <a:rPr lang="en-US" sz="800" dirty="0" err="1" smtClean="0"/>
                  <a:t>b:component</a:t>
                </a:r>
                <a:endParaRPr lang="en-US" sz="8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46185" y="1374728"/>
                <a:ext cx="1806579" cy="54842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qb:ComponentSpecification</a:t>
                </a:r>
                <a:endParaRPr lang="en-US" sz="800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7253037" y="1945788"/>
                <a:ext cx="0" cy="4144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318747" y="1955796"/>
                <a:ext cx="1432802" cy="33152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e.g. </a:t>
                </a:r>
                <a:r>
                  <a:rPr lang="en-US" sz="800" dirty="0" err="1" smtClean="0"/>
                  <a:t>qb:measure</a:t>
                </a:r>
                <a:endParaRPr lang="en-US" sz="8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150190" y="2360214"/>
                <a:ext cx="2612472" cy="742306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qb:ComponentProperty</a:t>
                </a:r>
                <a:endParaRPr lang="en-US" sz="8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7825362" y="3100941"/>
                <a:ext cx="0" cy="6897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883255" y="3163209"/>
                <a:ext cx="973131" cy="331526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r</a:t>
                </a:r>
                <a:r>
                  <a:rPr lang="en-US" sz="800" dirty="0" err="1" smtClean="0"/>
                  <a:t>dfs:label</a:t>
                </a:r>
                <a:endParaRPr lang="en-US" sz="8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773772" y="3790693"/>
                <a:ext cx="2362580" cy="761431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008000"/>
                    </a:solidFill>
                  </a:rPr>
                  <a:t>“Area name”</a:t>
                </a:r>
                <a:endParaRPr lang="en-US" sz="8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877000" y="4685336"/>
                <a:ext cx="2059555" cy="548429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e.g. measure 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08647" y="3446307"/>
                <a:ext cx="2090242" cy="331526"/>
              </a:xfrm>
              <a:prstGeom prst="rect">
                <a:avLst/>
              </a:prstGeom>
              <a:solidFill>
                <a:srgbClr val="FFFFFF">
                  <a:alpha val="21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e.g. </a:t>
                </a:r>
                <a:r>
                  <a:rPr lang="en-US" sz="800" dirty="0" err="1" smtClean="0"/>
                  <a:t>qb</a:t>
                </a:r>
                <a:r>
                  <a:rPr lang="en-US" sz="800" dirty="0" smtClean="0"/>
                  <a:t>: </a:t>
                </a:r>
                <a:r>
                  <a:rPr lang="en-US" sz="800" dirty="0" err="1" smtClean="0"/>
                  <a:t>MeasureProperty</a:t>
                </a:r>
                <a:endParaRPr lang="en-US" sz="800" dirty="0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5944167" y="5282357"/>
              <a:ext cx="1808728" cy="624402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8000"/>
                  </a:solidFill>
                </a:rPr>
                <a:t>Area name URI</a:t>
              </a:r>
              <a:endParaRPr lang="en-US" sz="800" b="1" dirty="0">
                <a:solidFill>
                  <a:srgbClr val="008000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7" idx="6"/>
              <a:endCxn id="12" idx="2"/>
            </p:cNvCxnSpPr>
            <p:nvPr/>
          </p:nvCxnSpPr>
          <p:spPr>
            <a:xfrm>
              <a:off x="2696320" y="2071703"/>
              <a:ext cx="832466" cy="37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51" idx="2"/>
            </p:cNvCxnSpPr>
            <p:nvPr/>
          </p:nvCxnSpPr>
          <p:spPr>
            <a:xfrm>
              <a:off x="4197814" y="2303974"/>
              <a:ext cx="363284" cy="286188"/>
            </a:xfrm>
            <a:prstGeom prst="bentConnector3">
              <a:avLst>
                <a:gd name="adj1" fmla="val 2556"/>
              </a:avLst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16200000" flipH="1">
              <a:off x="4061414" y="2437831"/>
              <a:ext cx="627761" cy="35270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561098" y="2470298"/>
              <a:ext cx="936187" cy="23972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525177" y="2811548"/>
              <a:ext cx="972108" cy="23972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63220" y="2322533"/>
              <a:ext cx="326939" cy="27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63220" y="2662379"/>
              <a:ext cx="326939" cy="27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7" idx="0"/>
              <a:endCxn id="6" idx="2"/>
            </p:cNvCxnSpPr>
            <p:nvPr/>
          </p:nvCxnSpPr>
          <p:spPr>
            <a:xfrm flipV="1">
              <a:off x="2047665" y="1491131"/>
              <a:ext cx="0" cy="371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rot="16200000" flipH="1">
              <a:off x="4061413" y="2713444"/>
              <a:ext cx="627761" cy="35270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4525176" y="3087161"/>
              <a:ext cx="972108" cy="23972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63218" y="2937991"/>
              <a:ext cx="326939" cy="27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3" name="Elbow Connector 72"/>
            <p:cNvCxnSpPr/>
            <p:nvPr/>
          </p:nvCxnSpPr>
          <p:spPr>
            <a:xfrm rot="16200000" flipH="1">
              <a:off x="4060285" y="3027325"/>
              <a:ext cx="627761" cy="35270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514977" y="3401042"/>
              <a:ext cx="972108" cy="23972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53020" y="3251872"/>
              <a:ext cx="326939" cy="27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225077" y="2519396"/>
            <a:ext cx="4909225" cy="3385285"/>
            <a:chOff x="989396" y="1014157"/>
            <a:chExt cx="5560022" cy="3745486"/>
          </a:xfrm>
        </p:grpSpPr>
        <p:cxnSp>
          <p:nvCxnSpPr>
            <p:cNvPr id="259" name="Straight Arrow Connector 258"/>
            <p:cNvCxnSpPr/>
            <p:nvPr/>
          </p:nvCxnSpPr>
          <p:spPr>
            <a:xfrm>
              <a:off x="5469586" y="2659175"/>
              <a:ext cx="0" cy="16056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215493" y="2669925"/>
              <a:ext cx="1" cy="10150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61" name="TextBox 260"/>
            <p:cNvSpPr txBox="1"/>
            <p:nvPr/>
          </p:nvSpPr>
          <p:spPr>
            <a:xfrm>
              <a:off x="989396" y="1014157"/>
              <a:ext cx="1456737" cy="246222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Crime rates in boroughs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1210848" y="1554747"/>
              <a:ext cx="1013832" cy="331436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qb:dataSet</a:t>
              </a:r>
              <a:endParaRPr lang="en-US" sz="8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794118" y="1276873"/>
              <a:ext cx="582211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/>
                <a:t>r</a:t>
              </a:r>
              <a:r>
                <a:rPr lang="en-US" sz="800" dirty="0" err="1" smtClean="0"/>
                <a:t>dfs:label</a:t>
              </a:r>
              <a:endParaRPr lang="en-US" sz="800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244929" y="1502264"/>
              <a:ext cx="702536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qb:structure</a:t>
              </a:r>
              <a:endParaRPr lang="en-US" sz="800" dirty="0"/>
            </a:p>
          </p:txBody>
        </p:sp>
        <p:sp>
          <p:nvSpPr>
            <p:cNvPr id="265" name="Oval 264"/>
            <p:cNvSpPr/>
            <p:nvPr/>
          </p:nvSpPr>
          <p:spPr>
            <a:xfrm>
              <a:off x="2875243" y="1545224"/>
              <a:ext cx="1206858" cy="35640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qb:DataStructureDefinition</a:t>
              </a:r>
              <a:endParaRPr lang="en-US" sz="800" dirty="0" smtClean="0"/>
            </a:p>
          </p:txBody>
        </p:sp>
        <p:cxnSp>
          <p:nvCxnSpPr>
            <p:cNvPr id="266" name="Straight Arrow Connector 265"/>
            <p:cNvCxnSpPr>
              <a:stCxn id="265" idx="6"/>
              <a:endCxn id="268" idx="2"/>
            </p:cNvCxnSpPr>
            <p:nvPr/>
          </p:nvCxnSpPr>
          <p:spPr>
            <a:xfrm>
              <a:off x="4082101" y="1723425"/>
              <a:ext cx="797997" cy="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4082101" y="1467290"/>
              <a:ext cx="800570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/>
                <a:t>q</a:t>
              </a:r>
              <a:r>
                <a:rPr lang="en-US" sz="800" dirty="0" err="1" smtClean="0"/>
                <a:t>b:component</a:t>
              </a:r>
              <a:endParaRPr lang="en-US" sz="800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4880098" y="1548133"/>
              <a:ext cx="1080852" cy="35640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qb:ComponentSpecification</a:t>
              </a:r>
              <a:endParaRPr lang="en-US" sz="800" dirty="0"/>
            </a:p>
          </p:txBody>
        </p:sp>
        <p:cxnSp>
          <p:nvCxnSpPr>
            <p:cNvPr id="269" name="Straight Arrow Connector 268"/>
            <p:cNvCxnSpPr/>
            <p:nvPr/>
          </p:nvCxnSpPr>
          <p:spPr>
            <a:xfrm>
              <a:off x="5422655" y="1919241"/>
              <a:ext cx="0" cy="269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5461969" y="1925745"/>
              <a:ext cx="857227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smtClean="0"/>
                <a:t>e.g. </a:t>
              </a:r>
              <a:r>
                <a:rPr lang="en-US" sz="800" dirty="0" err="1" smtClean="0"/>
                <a:t>qb:measure</a:t>
              </a:r>
              <a:endParaRPr lang="en-US" sz="800" dirty="0"/>
            </a:p>
          </p:txBody>
        </p:sp>
        <p:sp>
          <p:nvSpPr>
            <p:cNvPr id="271" name="Oval 270"/>
            <p:cNvSpPr/>
            <p:nvPr/>
          </p:nvSpPr>
          <p:spPr>
            <a:xfrm>
              <a:off x="4762837" y="2188558"/>
              <a:ext cx="1563007" cy="482393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qb:ComponentProperty</a:t>
              </a:r>
              <a:endParaRPr lang="en-US" sz="800" dirty="0"/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>
              <a:off x="5765071" y="2669925"/>
              <a:ext cx="0" cy="448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799707" y="2710391"/>
              <a:ext cx="582211" cy="21544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dirty="0" err="1"/>
                <a:t>r</a:t>
              </a:r>
              <a:r>
                <a:rPr lang="en-US" sz="800" dirty="0" err="1" smtClean="0"/>
                <a:t>dfs:label</a:t>
              </a:r>
              <a:endParaRPr lang="en-US" sz="800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5135918" y="3118165"/>
              <a:ext cx="1413500" cy="494822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“Borough”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4599390" y="3699555"/>
              <a:ext cx="1232205" cy="35640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e.g. measure </a:t>
              </a:r>
              <a:endParaRPr lang="en-US" sz="8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379010" y="2894364"/>
              <a:ext cx="1250564" cy="215444"/>
            </a:xfrm>
            <a:prstGeom prst="rect">
              <a:avLst/>
            </a:prstGeom>
            <a:solidFill>
              <a:srgbClr val="FFFFFF">
                <a:alpha val="21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e.g. </a:t>
              </a:r>
              <a:r>
                <a:rPr lang="en-US" sz="800" dirty="0" err="1" smtClean="0"/>
                <a:t>qb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MeasureProperty</a:t>
              </a:r>
              <a:endParaRPr lang="en-US" sz="8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4762837" y="4264821"/>
              <a:ext cx="1413501" cy="494822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</a:rPr>
                <a:t>Area name URI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8" name="Straight Arrow Connector 277"/>
            <p:cNvCxnSpPr>
              <a:stCxn id="262" idx="6"/>
              <a:endCxn id="265" idx="2"/>
            </p:cNvCxnSpPr>
            <p:nvPr/>
          </p:nvCxnSpPr>
          <p:spPr>
            <a:xfrm>
              <a:off x="2224681" y="1720466"/>
              <a:ext cx="650563" cy="2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79" name="Elbow Connector 278"/>
            <p:cNvCxnSpPr>
              <a:endCxn id="281" idx="2"/>
            </p:cNvCxnSpPr>
            <p:nvPr/>
          </p:nvCxnSpPr>
          <p:spPr>
            <a:xfrm>
              <a:off x="3398081" y="1904534"/>
              <a:ext cx="283903" cy="226797"/>
            </a:xfrm>
            <a:prstGeom prst="bentConnector3">
              <a:avLst>
                <a:gd name="adj1" fmla="val 2556"/>
              </a:avLst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279"/>
            <p:cNvCxnSpPr/>
            <p:nvPr/>
          </p:nvCxnSpPr>
          <p:spPr>
            <a:xfrm rot="16200000" flipH="1">
              <a:off x="3288038" y="2012549"/>
              <a:ext cx="497484" cy="275633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/>
            <p:cNvSpPr/>
            <p:nvPr/>
          </p:nvSpPr>
          <p:spPr>
            <a:xfrm>
              <a:off x="3681984" y="2036342"/>
              <a:ext cx="731620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3653912" y="2306772"/>
              <a:ext cx="759691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386981" y="1919241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386981" y="2188560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85" name="Straight Arrow Connector 284"/>
            <p:cNvCxnSpPr>
              <a:stCxn id="262" idx="0"/>
              <a:endCxn id="261" idx="2"/>
            </p:cNvCxnSpPr>
            <p:nvPr/>
          </p:nvCxnSpPr>
          <p:spPr>
            <a:xfrm flipV="1">
              <a:off x="1717764" y="1260380"/>
              <a:ext cx="0" cy="2943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86" name="Elbow Connector 285"/>
            <p:cNvCxnSpPr/>
            <p:nvPr/>
          </p:nvCxnSpPr>
          <p:spPr>
            <a:xfrm rot="16200000" flipH="1">
              <a:off x="3288037" y="2230968"/>
              <a:ext cx="497484" cy="275633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3653911" y="2525191"/>
              <a:ext cx="759691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386981" y="2406978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89" name="Elbow Connector 288"/>
            <p:cNvCxnSpPr/>
            <p:nvPr/>
          </p:nvCxnSpPr>
          <p:spPr>
            <a:xfrm rot="16200000" flipH="1">
              <a:off x="3287157" y="2479709"/>
              <a:ext cx="497484" cy="275633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3645942" y="2773930"/>
              <a:ext cx="759691" cy="189977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err="1" smtClean="0">
                  <a:solidFill>
                    <a:schemeClr val="bg1">
                      <a:lumMod val="65000"/>
                    </a:schemeClr>
                  </a:solidFill>
                </a:rPr>
                <a:t>qb:ComponentSpecification</a:t>
              </a:r>
              <a:endParaRPr lang="en-US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379008" y="2655712"/>
              <a:ext cx="2554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98" name="Freeform 297"/>
          <p:cNvSpPr/>
          <p:nvPr/>
        </p:nvSpPr>
        <p:spPr>
          <a:xfrm>
            <a:off x="6009948" y="4037622"/>
            <a:ext cx="2568822" cy="1643441"/>
          </a:xfrm>
          <a:custGeom>
            <a:avLst/>
            <a:gdLst>
              <a:gd name="connsiteX0" fmla="*/ 1242786 w 1242786"/>
              <a:gd name="connsiteY0" fmla="*/ 0 h 1360715"/>
              <a:gd name="connsiteX1" fmla="*/ 834572 w 1242786"/>
              <a:gd name="connsiteY1" fmla="*/ 852715 h 1360715"/>
              <a:gd name="connsiteX2" fmla="*/ 0 w 1242786"/>
              <a:gd name="connsiteY2" fmla="*/ 1360715 h 1360715"/>
              <a:gd name="connsiteX3" fmla="*/ 0 w 1242786"/>
              <a:gd name="connsiteY3" fmla="*/ 1360715 h 136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786" h="1360715">
                <a:moveTo>
                  <a:pt x="1242786" y="0"/>
                </a:moveTo>
                <a:cubicBezTo>
                  <a:pt x="1142244" y="312964"/>
                  <a:pt x="1041703" y="625929"/>
                  <a:pt x="834572" y="852715"/>
                </a:cubicBezTo>
                <a:cubicBezTo>
                  <a:pt x="627441" y="1079501"/>
                  <a:pt x="0" y="1360715"/>
                  <a:pt x="0" y="1360715"/>
                </a:cubicBezTo>
                <a:lnTo>
                  <a:pt x="0" y="1360715"/>
                </a:lnTo>
              </a:path>
            </a:pathLst>
          </a:cu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 rot="20508840">
            <a:off x="6508193" y="5060171"/>
            <a:ext cx="95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sameAs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023419" y="2311655"/>
            <a:ext cx="2966357" cy="1729484"/>
            <a:chOff x="6023419" y="2311655"/>
            <a:chExt cx="2966357" cy="1729484"/>
          </a:xfrm>
        </p:grpSpPr>
        <p:sp>
          <p:nvSpPr>
            <p:cNvPr id="10" name="Rounded Rectangle 9"/>
            <p:cNvSpPr/>
            <p:nvPr/>
          </p:nvSpPr>
          <p:spPr>
            <a:xfrm>
              <a:off x="6023419" y="2311655"/>
              <a:ext cx="2966357" cy="172948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97197" y="2311655"/>
              <a:ext cx="9925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rgbClr val="FF0000"/>
                  </a:solidFill>
                </a:rPr>
                <a:t>q</a:t>
              </a:r>
              <a:r>
                <a:rPr lang="en-US" sz="1000" dirty="0" err="1" smtClean="0">
                  <a:solidFill>
                    <a:srgbClr val="FF0000"/>
                  </a:solidFill>
                </a:rPr>
                <a:t>b:Observation</a:t>
              </a:r>
              <a:endParaRPr lang="en-US" sz="1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043591" y="4254427"/>
            <a:ext cx="2966357" cy="1729484"/>
            <a:chOff x="6023419" y="2311655"/>
            <a:chExt cx="2966357" cy="1729484"/>
          </a:xfrm>
        </p:grpSpPr>
        <p:sp>
          <p:nvSpPr>
            <p:cNvPr id="84" name="Rounded Rectangle 83"/>
            <p:cNvSpPr/>
            <p:nvPr/>
          </p:nvSpPr>
          <p:spPr>
            <a:xfrm>
              <a:off x="6023419" y="2311655"/>
              <a:ext cx="2966357" cy="172948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97197" y="2311655"/>
              <a:ext cx="9925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rgbClr val="FF0000"/>
                  </a:solidFill>
                </a:rPr>
                <a:t>q</a:t>
              </a:r>
              <a:r>
                <a:rPr lang="en-US" sz="1000" dirty="0" err="1" smtClean="0">
                  <a:solidFill>
                    <a:srgbClr val="FF0000"/>
                  </a:solidFill>
                </a:rPr>
                <a:t>b:Observation</a:t>
              </a:r>
              <a:endParaRPr lang="en-US" sz="1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305678" y="5452931"/>
            <a:ext cx="3736920" cy="646331"/>
          </a:xfrm>
          <a:prstGeom prst="rect">
            <a:avLst/>
          </a:prstGeom>
          <a:solidFill>
            <a:srgbClr val="EEFF85"/>
          </a:solidFill>
          <a:ln w="25400" cap="flat">
            <a:solidFill>
              <a:srgbClr val="4F81BD"/>
            </a:solidFill>
            <a:round/>
          </a:ln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http://example.org/def/statistical-dimension/area-name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291596" y="3479363"/>
            <a:ext cx="3736920" cy="646331"/>
          </a:xfrm>
          <a:prstGeom prst="rect">
            <a:avLst/>
          </a:prstGeom>
          <a:solidFill>
            <a:srgbClr val="EEFF85"/>
          </a:solidFill>
          <a:ln w="25400" cap="flat">
            <a:solidFill>
              <a:srgbClr val="4F81BD"/>
            </a:solidFill>
            <a:round/>
          </a:ln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http://example.org/def/statistical-dimension/area-name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5134302" y="2913997"/>
            <a:ext cx="2355167" cy="1730684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291597" y="4125694"/>
            <a:ext cx="1738760" cy="1327237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828143" y="1389016"/>
            <a:ext cx="2205384" cy="1232627"/>
          </a:xfrm>
          <a:custGeom>
            <a:avLst/>
            <a:gdLst>
              <a:gd name="connsiteX0" fmla="*/ 2186215 w 2186215"/>
              <a:gd name="connsiteY0" fmla="*/ 1342572 h 1360715"/>
              <a:gd name="connsiteX1" fmla="*/ 0 w 2186215"/>
              <a:gd name="connsiteY1" fmla="*/ 1360715 h 1360715"/>
              <a:gd name="connsiteX2" fmla="*/ 0 w 2186215"/>
              <a:gd name="connsiteY2" fmla="*/ 0 h 136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215" h="1360715">
                <a:moveTo>
                  <a:pt x="2186215" y="1342572"/>
                </a:moveTo>
                <a:lnTo>
                  <a:pt x="0" y="1360715"/>
                </a:ln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prstDash val="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 92"/>
          <p:cNvSpPr/>
          <p:nvPr/>
        </p:nvSpPr>
        <p:spPr>
          <a:xfrm>
            <a:off x="841922" y="3337439"/>
            <a:ext cx="2205384" cy="1232627"/>
          </a:xfrm>
          <a:custGeom>
            <a:avLst/>
            <a:gdLst>
              <a:gd name="connsiteX0" fmla="*/ 2186215 w 2186215"/>
              <a:gd name="connsiteY0" fmla="*/ 1342572 h 1360715"/>
              <a:gd name="connsiteX1" fmla="*/ 0 w 2186215"/>
              <a:gd name="connsiteY1" fmla="*/ 1360715 h 1360715"/>
              <a:gd name="connsiteX2" fmla="*/ 0 w 2186215"/>
              <a:gd name="connsiteY2" fmla="*/ 0 h 136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215" h="1360715">
                <a:moveTo>
                  <a:pt x="2186215" y="1342572"/>
                </a:moveTo>
                <a:lnTo>
                  <a:pt x="0" y="1360715"/>
                </a:ln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prstDash val="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4052286" y="2379935"/>
            <a:ext cx="752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q</a:t>
            </a:r>
            <a:r>
              <a:rPr lang="en-US" sz="1000" dirty="0" err="1" smtClean="0">
                <a:solidFill>
                  <a:srgbClr val="FF0000"/>
                </a:solidFill>
              </a:rPr>
              <a:t>b:dataSet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73368" y="4330455"/>
            <a:ext cx="752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q</a:t>
            </a:r>
            <a:r>
              <a:rPr lang="en-US" sz="1000" dirty="0" err="1" smtClean="0">
                <a:solidFill>
                  <a:srgbClr val="FF0000"/>
                </a:solidFill>
              </a:rPr>
              <a:t>b:dataSet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8" grpId="1" animBg="1"/>
      <p:bldP spid="316" grpId="0"/>
      <p:bldP spid="316" grpId="1"/>
      <p:bldP spid="86" grpId="1" animBg="1"/>
      <p:bldP spid="87" grpId="1" animBg="1"/>
      <p:bldP spid="31" grpId="0" animBg="1"/>
      <p:bldP spid="31" grpId="1" animBg="1"/>
      <p:bldP spid="93" grpId="0" animBg="1"/>
      <p:bldP spid="93" grpId="1" animBg="1"/>
      <p:bldP spid="256" grpId="0"/>
      <p:bldP spid="256" grpId="1"/>
      <p:bldP spid="95" grpId="0"/>
      <p:bldP spid="9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69" y="3541913"/>
            <a:ext cx="3581400" cy="265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74" y="2435524"/>
            <a:ext cx="2309567" cy="1788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90" y="2512506"/>
            <a:ext cx="2363725" cy="1871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460" y="1150064"/>
            <a:ext cx="2002110" cy="1567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02" y="972583"/>
            <a:ext cx="1703448" cy="1719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5030" y="1150064"/>
            <a:ext cx="2059723" cy="1568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0354" y="4525229"/>
            <a:ext cx="766092" cy="7191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0980" y="5212064"/>
            <a:ext cx="766092" cy="719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1232" y="4439720"/>
            <a:ext cx="545453" cy="5120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040" y="4122553"/>
            <a:ext cx="557263" cy="523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57833" y="4668459"/>
            <a:ext cx="5380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/>
              </a:rPr>
              <a:t>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95845" y="506856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$$$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49612" y="1996010"/>
            <a:ext cx="1379900" cy="1184462"/>
            <a:chOff x="1186901" y="1289954"/>
            <a:chExt cx="1379900" cy="1184462"/>
          </a:xfrm>
        </p:grpSpPr>
        <p:sp>
          <p:nvSpPr>
            <p:cNvPr id="4" name="Hexagon 3"/>
            <p:cNvSpPr/>
            <p:nvPr/>
          </p:nvSpPr>
          <p:spPr>
            <a:xfrm>
              <a:off x="1186901" y="1289954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1170380"/>
                <a:satOff val="-1460"/>
                <a:lumOff val="343"/>
                <a:alphaOff val="0"/>
              </a:schemeClr>
            </a:lnRef>
            <a:fillRef idx="1">
              <a:schemeClr val="accent2">
                <a:hueOff val="1170380"/>
                <a:satOff val="-1460"/>
                <a:lumOff val="343"/>
                <a:alphaOff val="0"/>
              </a:schemeClr>
            </a:fillRef>
            <a:effectRef idx="0">
              <a:schemeClr val="accent2">
                <a:hueOff val="1170380"/>
                <a:satOff val="-1460"/>
                <a:lumOff val="3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Hexagon 4"/>
            <p:cNvSpPr/>
            <p:nvPr/>
          </p:nvSpPr>
          <p:spPr>
            <a:xfrm>
              <a:off x="1400598" y="1473385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Robberies</a:t>
              </a:r>
              <a:endParaRPr lang="en-US" sz="14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49612" y="3225912"/>
            <a:ext cx="1379900" cy="1184462"/>
            <a:chOff x="1186901" y="2599357"/>
            <a:chExt cx="1379900" cy="1184462"/>
          </a:xfrm>
        </p:grpSpPr>
        <p:sp>
          <p:nvSpPr>
            <p:cNvPr id="7" name="Hexagon 6"/>
            <p:cNvSpPr/>
            <p:nvPr/>
          </p:nvSpPr>
          <p:spPr>
            <a:xfrm>
              <a:off x="1186901" y="2599357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Hexagon 4"/>
            <p:cNvSpPr/>
            <p:nvPr/>
          </p:nvSpPr>
          <p:spPr>
            <a:xfrm>
              <a:off x="1400598" y="2782788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Structure of population</a:t>
              </a:r>
              <a:endParaRPr lang="en-US" sz="1400" kern="1200" dirty="0"/>
            </a:p>
          </p:txBody>
        </p:sp>
      </p:grpSp>
      <p:sp>
        <p:nvSpPr>
          <p:cNvPr id="9" name="Hexagon 8"/>
          <p:cNvSpPr/>
          <p:nvPr/>
        </p:nvSpPr>
        <p:spPr>
          <a:xfrm>
            <a:off x="263932" y="2588241"/>
            <a:ext cx="1379900" cy="1184462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Hexagon 9"/>
          <p:cNvSpPr/>
          <p:nvPr/>
        </p:nvSpPr>
        <p:spPr>
          <a:xfrm>
            <a:off x="2615815" y="1244693"/>
            <a:ext cx="1379900" cy="1184462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accent2">
              <a:hueOff val="1170380"/>
              <a:satOff val="-1460"/>
              <a:lumOff val="343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2615815" y="2588241"/>
            <a:ext cx="1379900" cy="1184462"/>
            <a:chOff x="2374653" y="1941073"/>
            <a:chExt cx="1379900" cy="1184462"/>
          </a:xfrm>
        </p:grpSpPr>
        <p:sp>
          <p:nvSpPr>
            <p:cNvPr id="12" name="Hexagon 11"/>
            <p:cNvSpPr/>
            <p:nvPr/>
          </p:nvSpPr>
          <p:spPr>
            <a:xfrm>
              <a:off x="2374653" y="1941073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585190"/>
                <a:satOff val="-730"/>
                <a:lumOff val="172"/>
                <a:alphaOff val="0"/>
              </a:schemeClr>
            </a:lnRef>
            <a:fillRef idx="1">
              <a:schemeClr val="accent2">
                <a:hueOff val="585190"/>
                <a:satOff val="-730"/>
                <a:lumOff val="172"/>
                <a:alphaOff val="0"/>
              </a:schemeClr>
            </a:fillRef>
            <a:effectRef idx="0">
              <a:schemeClr val="accent2">
                <a:hueOff val="585190"/>
                <a:satOff val="-730"/>
                <a:lumOff val="1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Hexagon 4"/>
            <p:cNvSpPr/>
            <p:nvPr/>
          </p:nvSpPr>
          <p:spPr>
            <a:xfrm>
              <a:off x="2588350" y="2124504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Crimes</a:t>
              </a:r>
              <a:endParaRPr lang="en-US" sz="1400" kern="1200" dirty="0"/>
            </a:p>
          </p:txBody>
        </p:sp>
      </p:grpSp>
      <p:sp>
        <p:nvSpPr>
          <p:cNvPr id="14" name="Hexagon 13"/>
          <p:cNvSpPr/>
          <p:nvPr/>
        </p:nvSpPr>
        <p:spPr>
          <a:xfrm>
            <a:off x="3835676" y="3225912"/>
            <a:ext cx="1379900" cy="1184462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accent2">
              <a:hueOff val="585190"/>
              <a:satOff val="-730"/>
              <a:lumOff val="172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2615815" y="3843784"/>
            <a:ext cx="1379900" cy="1184462"/>
            <a:chOff x="2373803" y="3253610"/>
            <a:chExt cx="1379900" cy="1184462"/>
          </a:xfrm>
        </p:grpSpPr>
        <p:sp>
          <p:nvSpPr>
            <p:cNvPr id="16" name="Hexagon 15"/>
            <p:cNvSpPr/>
            <p:nvPr/>
          </p:nvSpPr>
          <p:spPr>
            <a:xfrm>
              <a:off x="2373803" y="3253610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3511140"/>
                <a:satOff val="-4379"/>
                <a:lumOff val="1030"/>
                <a:alphaOff val="0"/>
              </a:schemeClr>
            </a:lnRef>
            <a:fillRef idx="1">
              <a:schemeClr val="accent2">
                <a:hueOff val="3511140"/>
                <a:satOff val="-4379"/>
                <a:lumOff val="1030"/>
                <a:alphaOff val="0"/>
              </a:schemeClr>
            </a:fillRef>
            <a:effectRef idx="0">
              <a:schemeClr val="accent2">
                <a:hueOff val="3511140"/>
                <a:satOff val="-4379"/>
                <a:lumOff val="10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/>
            <p:cNvSpPr/>
            <p:nvPr/>
          </p:nvSpPr>
          <p:spPr>
            <a:xfrm>
              <a:off x="2587500" y="3437041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Immigrants</a:t>
              </a:r>
              <a:endParaRPr lang="en-US" sz="1400" kern="1200" dirty="0"/>
            </a:p>
          </p:txBody>
        </p:sp>
      </p:grpSp>
      <p:sp>
        <p:nvSpPr>
          <p:cNvPr id="18" name="Hexagon 17"/>
          <p:cNvSpPr/>
          <p:nvPr/>
        </p:nvSpPr>
        <p:spPr>
          <a:xfrm>
            <a:off x="1449612" y="4510346"/>
            <a:ext cx="1379900" cy="1184462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accent2">
              <a:hueOff val="3511140"/>
              <a:satOff val="-4379"/>
              <a:lumOff val="103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835676" y="1960234"/>
            <a:ext cx="1379900" cy="1184462"/>
            <a:chOff x="3561554" y="1287267"/>
            <a:chExt cx="1379900" cy="1184462"/>
          </a:xfrm>
        </p:grpSpPr>
        <p:sp>
          <p:nvSpPr>
            <p:cNvPr id="21" name="Hexagon 20"/>
            <p:cNvSpPr/>
            <p:nvPr/>
          </p:nvSpPr>
          <p:spPr>
            <a:xfrm>
              <a:off x="3561554" y="1287267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1755570"/>
                <a:satOff val="-2190"/>
                <a:lumOff val="515"/>
                <a:alphaOff val="0"/>
              </a:schemeClr>
            </a:lnRef>
            <a:fillRef idx="1">
              <a:schemeClr val="accent2">
                <a:hueOff val="1755570"/>
                <a:satOff val="-2190"/>
                <a:lumOff val="515"/>
                <a:alphaOff val="0"/>
              </a:schemeClr>
            </a:fillRef>
            <a:effectRef idx="0">
              <a:schemeClr val="accent2">
                <a:hueOff val="1755570"/>
                <a:satOff val="-2190"/>
                <a:lumOff val="5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Hexagon 4"/>
            <p:cNvSpPr/>
            <p:nvPr/>
          </p:nvSpPr>
          <p:spPr>
            <a:xfrm>
              <a:off x="3775251" y="1470698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Young</a:t>
              </a:r>
              <a:endParaRPr lang="en-US" sz="1400" kern="1200" dirty="0"/>
            </a:p>
          </p:txBody>
        </p:sp>
      </p:grpSp>
      <p:sp>
        <p:nvSpPr>
          <p:cNvPr id="23" name="Hexagon 22"/>
          <p:cNvSpPr/>
          <p:nvPr/>
        </p:nvSpPr>
        <p:spPr>
          <a:xfrm>
            <a:off x="5001879" y="2588241"/>
            <a:ext cx="1379900" cy="1184462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accent2">
              <a:hueOff val="1755570"/>
              <a:satOff val="-2190"/>
              <a:lumOff val="515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/>
          <p:cNvGrpSpPr/>
          <p:nvPr/>
        </p:nvGrpSpPr>
        <p:grpSpPr>
          <a:xfrm>
            <a:off x="5001879" y="1244693"/>
            <a:ext cx="1379900" cy="1184462"/>
            <a:chOff x="4748456" y="643761"/>
            <a:chExt cx="1379900" cy="1184462"/>
          </a:xfrm>
        </p:grpSpPr>
        <p:sp>
          <p:nvSpPr>
            <p:cNvPr id="25" name="Hexagon 24"/>
            <p:cNvSpPr/>
            <p:nvPr/>
          </p:nvSpPr>
          <p:spPr>
            <a:xfrm>
              <a:off x="4748456" y="643761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2340760"/>
                <a:satOff val="-2919"/>
                <a:lumOff val="686"/>
                <a:alphaOff val="0"/>
              </a:schemeClr>
            </a:lnRef>
            <a:fillRef idx="1">
              <a:schemeClr val="accent2">
                <a:hueOff val="2340760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60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Hexagon 4"/>
            <p:cNvSpPr/>
            <p:nvPr/>
          </p:nvSpPr>
          <p:spPr>
            <a:xfrm>
              <a:off x="4962153" y="827192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Mature</a:t>
              </a:r>
              <a:endParaRPr lang="en-US" sz="1400" kern="1200" dirty="0"/>
            </a:p>
          </p:txBody>
        </p:sp>
      </p:grpSp>
      <p:sp>
        <p:nvSpPr>
          <p:cNvPr id="27" name="Hexagon 26"/>
          <p:cNvSpPr/>
          <p:nvPr/>
        </p:nvSpPr>
        <p:spPr>
          <a:xfrm>
            <a:off x="6203854" y="1960234"/>
            <a:ext cx="1379900" cy="1184462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accent2">
              <a:hueOff val="2340760"/>
              <a:satOff val="-2919"/>
              <a:lumOff val="686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6168082" y="3245569"/>
            <a:ext cx="1379900" cy="1184462"/>
            <a:chOff x="5936208" y="2612343"/>
            <a:chExt cx="1379900" cy="1184462"/>
          </a:xfrm>
        </p:grpSpPr>
        <p:sp>
          <p:nvSpPr>
            <p:cNvPr id="29" name="Hexagon 28"/>
            <p:cNvSpPr/>
            <p:nvPr/>
          </p:nvSpPr>
          <p:spPr>
            <a:xfrm>
              <a:off x="5936208" y="2612343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2925950"/>
                <a:satOff val="-3649"/>
                <a:lumOff val="858"/>
                <a:alphaOff val="0"/>
              </a:schemeClr>
            </a:lnRef>
            <a:fillRef idx="1">
              <a:schemeClr val="accent2">
                <a:hueOff val="2925950"/>
                <a:satOff val="-3649"/>
                <a:lumOff val="858"/>
                <a:alphaOff val="0"/>
              </a:schemeClr>
            </a:fillRef>
            <a:effectRef idx="0">
              <a:schemeClr val="accent2">
                <a:hueOff val="2925950"/>
                <a:satOff val="-3649"/>
                <a:lumOff val="8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Hexagon 4"/>
            <p:cNvSpPr/>
            <p:nvPr/>
          </p:nvSpPr>
          <p:spPr>
            <a:xfrm>
              <a:off x="6149905" y="2795774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Retired</a:t>
              </a:r>
              <a:endParaRPr lang="en-US" sz="1400" kern="1200" dirty="0"/>
            </a:p>
          </p:txBody>
        </p:sp>
      </p:grpSp>
      <p:sp>
        <p:nvSpPr>
          <p:cNvPr id="31" name="Hexagon 30"/>
          <p:cNvSpPr/>
          <p:nvPr/>
        </p:nvSpPr>
        <p:spPr>
          <a:xfrm>
            <a:off x="4983993" y="3900227"/>
            <a:ext cx="1379900" cy="1184462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9"/>
            <a:stretch>
              <a:fillRect/>
            </a:stretch>
          </a:blipFill>
        </p:spPr>
        <p:style>
          <a:lnRef idx="2">
            <a:schemeClr val="accent2">
              <a:hueOff val="2925950"/>
              <a:satOff val="-3649"/>
              <a:lumOff val="858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7386192" y="1244693"/>
            <a:ext cx="1379900" cy="1184462"/>
            <a:chOff x="7122259" y="656748"/>
            <a:chExt cx="1379900" cy="1184462"/>
          </a:xfrm>
        </p:grpSpPr>
        <p:sp>
          <p:nvSpPr>
            <p:cNvPr id="33" name="Hexagon 32"/>
            <p:cNvSpPr/>
            <p:nvPr/>
          </p:nvSpPr>
          <p:spPr>
            <a:xfrm>
              <a:off x="7122259" y="656748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4681520"/>
                <a:satOff val="-5839"/>
                <a:lumOff val="1373"/>
                <a:alphaOff val="0"/>
              </a:schemeClr>
            </a:lnRef>
            <a:fillRef idx="1">
              <a:schemeClr val="accent2">
                <a:hueOff val="4681520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20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Hexagon 4"/>
            <p:cNvSpPr/>
            <p:nvPr/>
          </p:nvSpPr>
          <p:spPr>
            <a:xfrm>
              <a:off x="7335956" y="840179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Green spaces</a:t>
              </a:r>
              <a:endParaRPr lang="en-US" sz="1400" kern="1200" dirty="0"/>
            </a:p>
          </p:txBody>
        </p:sp>
      </p:grpSp>
      <p:sp>
        <p:nvSpPr>
          <p:cNvPr id="35" name="Hexagon 34"/>
          <p:cNvSpPr/>
          <p:nvPr/>
        </p:nvSpPr>
        <p:spPr>
          <a:xfrm>
            <a:off x="7386192" y="2616659"/>
            <a:ext cx="1379900" cy="1184462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10"/>
            <a:stretch>
              <a:fillRect/>
            </a:stretch>
          </a:blipFill>
        </p:spPr>
        <p:style>
          <a:lnRef idx="2">
            <a:schemeClr val="accent2">
              <a:hueOff val="4681520"/>
              <a:satOff val="-5839"/>
              <a:lumOff val="1373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oup 35"/>
          <p:cNvGrpSpPr/>
          <p:nvPr/>
        </p:nvGrpSpPr>
        <p:grpSpPr>
          <a:xfrm>
            <a:off x="7386192" y="3918115"/>
            <a:ext cx="1379900" cy="1184462"/>
            <a:chOff x="7117158" y="3276001"/>
            <a:chExt cx="1379900" cy="1184462"/>
          </a:xfrm>
        </p:grpSpPr>
        <p:sp>
          <p:nvSpPr>
            <p:cNvPr id="37" name="Hexagon 36"/>
            <p:cNvSpPr/>
            <p:nvPr/>
          </p:nvSpPr>
          <p:spPr>
            <a:xfrm>
              <a:off x="7117158" y="3276001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4096330"/>
                <a:satOff val="-5109"/>
                <a:lumOff val="1201"/>
                <a:alphaOff val="0"/>
              </a:schemeClr>
            </a:lnRef>
            <a:fillRef idx="1">
              <a:schemeClr val="accent2">
                <a:hueOff val="4096330"/>
                <a:satOff val="-5109"/>
                <a:lumOff val="1201"/>
                <a:alphaOff val="0"/>
              </a:schemeClr>
            </a:fillRef>
            <a:effectRef idx="0">
              <a:schemeClr val="accent2">
                <a:hueOff val="4096330"/>
                <a:satOff val="-5109"/>
                <a:lumOff val="120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Hexagon 4"/>
            <p:cNvSpPr/>
            <p:nvPr/>
          </p:nvSpPr>
          <p:spPr>
            <a:xfrm>
              <a:off x="7330855" y="3459432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Nationalities</a:t>
              </a:r>
              <a:endParaRPr lang="en-US" sz="1400" kern="1200" dirty="0"/>
            </a:p>
          </p:txBody>
        </p:sp>
      </p:grpSp>
      <p:sp>
        <p:nvSpPr>
          <p:cNvPr id="39" name="Hexagon 38"/>
          <p:cNvSpPr/>
          <p:nvPr/>
        </p:nvSpPr>
        <p:spPr>
          <a:xfrm>
            <a:off x="6203854" y="4546122"/>
            <a:ext cx="1379900" cy="1184462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11"/>
            <a:stretch>
              <a:fillRect/>
            </a:stretch>
          </a:blipFill>
        </p:spPr>
        <p:style>
          <a:lnRef idx="2">
            <a:schemeClr val="accent2">
              <a:hueOff val="4096330"/>
              <a:satOff val="-5109"/>
              <a:lumOff val="1201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" name="Group 39"/>
          <p:cNvGrpSpPr/>
          <p:nvPr/>
        </p:nvGrpSpPr>
        <p:grpSpPr>
          <a:xfrm>
            <a:off x="3782018" y="4492458"/>
            <a:ext cx="1379900" cy="1184462"/>
            <a:chOff x="5936208" y="2612343"/>
            <a:chExt cx="1379900" cy="1184462"/>
          </a:xfrm>
        </p:grpSpPr>
        <p:sp>
          <p:nvSpPr>
            <p:cNvPr id="41" name="Hexagon 40"/>
            <p:cNvSpPr/>
            <p:nvPr/>
          </p:nvSpPr>
          <p:spPr>
            <a:xfrm>
              <a:off x="5936208" y="2612343"/>
              <a:ext cx="1379900" cy="118446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2925950"/>
                <a:satOff val="-3649"/>
                <a:lumOff val="858"/>
                <a:alphaOff val="0"/>
              </a:schemeClr>
            </a:lnRef>
            <a:fillRef idx="1">
              <a:schemeClr val="accent2">
                <a:hueOff val="2925950"/>
                <a:satOff val="-3649"/>
                <a:lumOff val="858"/>
                <a:alphaOff val="0"/>
              </a:schemeClr>
            </a:fillRef>
            <a:effectRef idx="0">
              <a:schemeClr val="accent2">
                <a:hueOff val="2925950"/>
                <a:satOff val="-3649"/>
                <a:lumOff val="8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Hexagon 4"/>
            <p:cNvSpPr/>
            <p:nvPr/>
          </p:nvSpPr>
          <p:spPr>
            <a:xfrm>
              <a:off x="6149905" y="2795774"/>
              <a:ext cx="952506" cy="81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7780" rIns="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Energy consumption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163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London borough profiles</a:t>
            </a:r>
            <a:endParaRPr lang="en-US" dirty="0"/>
          </a:p>
        </p:txBody>
      </p:sp>
      <p:pic>
        <p:nvPicPr>
          <p:cNvPr id="3" name="Picture 2" descr="Screen shot 2012-04-03 at 12.22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88"/>
          <a:stretch/>
        </p:blipFill>
        <p:spPr>
          <a:xfrm>
            <a:off x="1453845" y="1417638"/>
            <a:ext cx="6025404" cy="47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rates in boroughs</a:t>
            </a:r>
            <a:endParaRPr lang="en-US" dirty="0"/>
          </a:p>
        </p:txBody>
      </p:sp>
      <p:pic>
        <p:nvPicPr>
          <p:cNvPr id="5" name="Picture 4" descr="Screen shot 2012-04-03 at 12.29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8"/>
          <a:stretch/>
        </p:blipFill>
        <p:spPr>
          <a:xfrm>
            <a:off x="963828" y="1417638"/>
            <a:ext cx="7135274" cy="49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7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energy consumption</a:t>
            </a:r>
            <a:endParaRPr lang="en-US" dirty="0"/>
          </a:p>
        </p:txBody>
      </p:sp>
      <p:pic>
        <p:nvPicPr>
          <p:cNvPr id="4" name="Picture 3" descr="Screen shot 2012-04-03 at 13.44.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8"/>
          <a:stretch/>
        </p:blipFill>
        <p:spPr>
          <a:xfrm>
            <a:off x="553856" y="1417638"/>
            <a:ext cx="8062385" cy="48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Screen shot 2012-06-25 at 09.1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" y="-1"/>
            <a:ext cx="9148609" cy="68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9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ight Arrow 38"/>
          <p:cNvSpPr/>
          <p:nvPr/>
        </p:nvSpPr>
        <p:spPr>
          <a:xfrm>
            <a:off x="3214773" y="2213093"/>
            <a:ext cx="4010846" cy="31164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Oval 26"/>
          <p:cNvSpPr/>
          <p:nvPr/>
        </p:nvSpPr>
        <p:spPr>
          <a:xfrm rot="16200000">
            <a:off x="-255265" y="3287429"/>
            <a:ext cx="2466444" cy="899028"/>
          </a:xfrm>
          <a:prstGeom prst="ellipse">
            <a:avLst/>
          </a:prstGeom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data?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171938" y="3169074"/>
            <a:ext cx="1369786" cy="1297215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6020315" y="4315953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/>
          <p:cNvGrpSpPr/>
          <p:nvPr/>
        </p:nvGrpSpPr>
        <p:grpSpPr>
          <a:xfrm>
            <a:off x="700303" y="2858409"/>
            <a:ext cx="1005272" cy="996040"/>
            <a:chOff x="598651" y="1097635"/>
            <a:chExt cx="1005272" cy="996040"/>
          </a:xfrm>
          <a:scene3d>
            <a:camera prst="orthographicFront"/>
            <a:lightRig rig="flat" dir="t"/>
          </a:scene3d>
        </p:grpSpPr>
        <p:sp>
          <p:nvSpPr>
            <p:cNvPr id="30" name="Oval 29"/>
            <p:cNvSpPr/>
            <p:nvPr/>
          </p:nvSpPr>
          <p:spPr>
            <a:xfrm>
              <a:off x="598651" y="1097635"/>
              <a:ext cx="1005272" cy="996040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2232386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6"/>
                <a:satOff val="13449"/>
                <a:lumOff val="107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Oval 4"/>
            <p:cNvSpPr/>
            <p:nvPr/>
          </p:nvSpPr>
          <p:spPr>
            <a:xfrm>
              <a:off x="745870" y="1243502"/>
              <a:ext cx="710834" cy="7043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Energy consumption</a:t>
              </a: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3571" y="3715963"/>
            <a:ext cx="902226" cy="937368"/>
            <a:chOff x="925292" y="1886893"/>
            <a:chExt cx="902226" cy="937368"/>
          </a:xfrm>
          <a:scene3d>
            <a:camera prst="orthographicFront"/>
            <a:lightRig rig="flat" dir="t"/>
          </a:scene3d>
        </p:grpSpPr>
        <p:sp>
          <p:nvSpPr>
            <p:cNvPr id="33" name="Oval 32"/>
            <p:cNvSpPr/>
            <p:nvPr/>
          </p:nvSpPr>
          <p:spPr>
            <a:xfrm>
              <a:off x="925292" y="1886893"/>
              <a:ext cx="902226" cy="93736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4" name="Oval 4"/>
            <p:cNvSpPr/>
            <p:nvPr/>
          </p:nvSpPr>
          <p:spPr>
            <a:xfrm>
              <a:off x="1057420" y="2024167"/>
              <a:ext cx="637970" cy="6628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Census data</a:t>
              </a:r>
              <a:endParaRPr lang="en-US" sz="10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03711" y="3224622"/>
            <a:ext cx="740908" cy="740908"/>
            <a:chOff x="1506107" y="1466035"/>
            <a:chExt cx="740908" cy="740908"/>
          </a:xfrm>
          <a:scene3d>
            <a:camera prst="orthographicFront"/>
            <a:lightRig rig="flat" dir="t"/>
          </a:scene3d>
        </p:grpSpPr>
        <p:sp>
          <p:nvSpPr>
            <p:cNvPr id="36" name="Oval 35"/>
            <p:cNvSpPr/>
            <p:nvPr/>
          </p:nvSpPr>
          <p:spPr>
            <a:xfrm>
              <a:off x="1506107" y="1466035"/>
              <a:ext cx="740908" cy="74090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-4464771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1"/>
                <a:satOff val="26899"/>
                <a:lumOff val="215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7" name="Oval 4"/>
            <p:cNvSpPr/>
            <p:nvPr/>
          </p:nvSpPr>
          <p:spPr>
            <a:xfrm>
              <a:off x="1614610" y="1574538"/>
              <a:ext cx="523902" cy="523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Crime data</a:t>
              </a:r>
              <a:endParaRPr lang="en-US" sz="1000" kern="1200" dirty="0"/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2540612" y="3525724"/>
            <a:ext cx="771006" cy="486850"/>
          </a:xfrm>
          <a:prstGeom prst="down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Shape 27"/>
          <p:cNvSpPr/>
          <p:nvPr/>
        </p:nvSpPr>
        <p:spPr>
          <a:xfrm rot="16200000">
            <a:off x="183472" y="2689424"/>
            <a:ext cx="2675609" cy="2164330"/>
          </a:xfrm>
          <a:prstGeom prst="funnel">
            <a:avLst/>
          </a:prstGeom>
          <a:solidFill>
            <a:schemeClr val="lt1">
              <a:alpha val="2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" name="Group 39"/>
          <p:cNvGrpSpPr/>
          <p:nvPr/>
        </p:nvGrpSpPr>
        <p:grpSpPr>
          <a:xfrm>
            <a:off x="3348624" y="3225058"/>
            <a:ext cx="744692" cy="1042606"/>
            <a:chOff x="133852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50" name="Rounded Rectangle 49"/>
            <p:cNvSpPr/>
            <p:nvPr/>
          </p:nvSpPr>
          <p:spPr>
            <a:xfrm>
              <a:off x="133852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1" name="Rounded Rectangle 5"/>
            <p:cNvSpPr/>
            <p:nvPr/>
          </p:nvSpPr>
          <p:spPr>
            <a:xfrm>
              <a:off x="170205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Unifying and cleaning</a:t>
              </a:r>
              <a:endParaRPr lang="en-US" sz="10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95926" y="3225058"/>
            <a:ext cx="744692" cy="1042606"/>
            <a:chOff x="981154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48" name="Rounded Rectangle 47"/>
            <p:cNvSpPr/>
            <p:nvPr/>
          </p:nvSpPr>
          <p:spPr>
            <a:xfrm>
              <a:off x="981154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3750089"/>
                <a:satOff val="-5627"/>
                <a:lumOff val="-915"/>
                <a:alphaOff val="0"/>
              </a:schemeClr>
            </a:fillRef>
            <a:effectRef idx="1">
              <a:schemeClr val="accent3">
                <a:hueOff val="3750089"/>
                <a:satOff val="-5627"/>
                <a:lumOff val="-91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9" name="Rounded Rectangle 7"/>
            <p:cNvSpPr/>
            <p:nvPr/>
          </p:nvSpPr>
          <p:spPr>
            <a:xfrm>
              <a:off x="1017507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Converting to RDF</a:t>
              </a:r>
              <a:endParaRPr lang="en-US" sz="10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43228" y="3225058"/>
            <a:ext cx="744692" cy="1042606"/>
            <a:chOff x="1828456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46" name="Rounded Rectangle 45"/>
            <p:cNvSpPr/>
            <p:nvPr/>
          </p:nvSpPr>
          <p:spPr>
            <a:xfrm>
              <a:off x="1828456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7500177"/>
                <a:satOff val="-11253"/>
                <a:lumOff val="-1830"/>
                <a:alphaOff val="0"/>
              </a:schemeClr>
            </a:fillRef>
            <a:effectRef idx="1">
              <a:schemeClr val="accent3">
                <a:hueOff val="7500177"/>
                <a:satOff val="-11253"/>
                <a:lumOff val="-183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ounded Rectangle 9"/>
            <p:cNvSpPr/>
            <p:nvPr/>
          </p:nvSpPr>
          <p:spPr>
            <a:xfrm>
              <a:off x="1864809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Linking to other data sources</a:t>
              </a:r>
              <a:endParaRPr lang="en-US" sz="10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90530" y="3225058"/>
            <a:ext cx="744692" cy="1042606"/>
            <a:chOff x="2675758" y="1011965"/>
            <a:chExt cx="744692" cy="1042606"/>
          </a:xfrm>
          <a:scene3d>
            <a:camera prst="orthographicFront"/>
            <a:lightRig rig="flat" dir="t"/>
          </a:scene3d>
        </p:grpSpPr>
        <p:sp>
          <p:nvSpPr>
            <p:cNvPr id="44" name="Rounded Rectangle 43"/>
            <p:cNvSpPr/>
            <p:nvPr/>
          </p:nvSpPr>
          <p:spPr>
            <a:xfrm>
              <a:off x="2675758" y="1011965"/>
              <a:ext cx="744692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11250266"/>
                <a:satOff val="-16880"/>
                <a:lumOff val="-2745"/>
                <a:alphaOff val="0"/>
              </a:schemeClr>
            </a:fillRef>
            <a:effectRef idx="1">
              <a:schemeClr val="accent3">
                <a:hueOff val="11250266"/>
                <a:satOff val="-16880"/>
                <a:lumOff val="-274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5" name="Rounded Rectangle 11"/>
            <p:cNvSpPr/>
            <p:nvPr/>
          </p:nvSpPr>
          <p:spPr>
            <a:xfrm>
              <a:off x="2712111" y="1048318"/>
              <a:ext cx="671986" cy="96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Publishing on the Web</a:t>
              </a:r>
              <a:endParaRPr lang="en-US" sz="1000" kern="1200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4352987" y="4337976"/>
            <a:ext cx="387809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Down Arrow 13"/>
          <p:cNvSpPr/>
          <p:nvPr/>
        </p:nvSpPr>
        <p:spPr>
          <a:xfrm>
            <a:off x="5201172" y="4337976"/>
            <a:ext cx="356052" cy="300672"/>
          </a:xfrm>
          <a:prstGeom prst="downArrow">
            <a:avLst>
              <a:gd name="adj1" fmla="val 50000"/>
              <a:gd name="adj2" fmla="val 52208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51367" y="4674926"/>
            <a:ext cx="2639785" cy="430953"/>
            <a:chOff x="1193154" y="1011965"/>
            <a:chExt cx="651208" cy="1042606"/>
          </a:xfrm>
          <a:scene3d>
            <a:camera prst="orthographicFront"/>
            <a:lightRig rig="flat" dir="t"/>
          </a:scene3d>
        </p:grpSpPr>
        <p:sp>
          <p:nvSpPr>
            <p:cNvPr id="23" name="Rounded Rectangle 22"/>
            <p:cNvSpPr/>
            <p:nvPr/>
          </p:nvSpPr>
          <p:spPr>
            <a:xfrm>
              <a:off x="1193154" y="1011965"/>
              <a:ext cx="651208" cy="104260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5625133"/>
                <a:satOff val="-8440"/>
                <a:lumOff val="-1373"/>
                <a:alphaOff val="0"/>
              </a:schemeClr>
            </a:fillRef>
            <a:effectRef idx="1">
              <a:schemeClr val="accent3">
                <a:hueOff val="5625133"/>
                <a:satOff val="-8440"/>
                <a:lumOff val="-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1224943" y="1043754"/>
              <a:ext cx="587630" cy="9790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Storing</a:t>
              </a:r>
              <a:endParaRPr lang="en-US" sz="1000" kern="1200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3291879" y="2703718"/>
            <a:ext cx="1687620" cy="1626626"/>
          </a:xfrm>
          <a:prstGeom prst="roundRect">
            <a:avLst>
              <a:gd name="adj" fmla="val 9166"/>
            </a:avLst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Google </a:t>
            </a:r>
            <a:r>
              <a:rPr lang="en-US" dirty="0" err="1" smtClean="0">
                <a:solidFill>
                  <a:srgbClr val="FF0000"/>
                </a:solidFill>
              </a:rPr>
              <a:t>Refne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7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52" grpId="0" animBg="1"/>
      <p:bldP spid="5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90949</TotalTime>
  <Words>609</Words>
  <Application>Microsoft Macintosh PowerPoint</Application>
  <PresentationFormat>On-screen Show (4:3)</PresentationFormat>
  <Paragraphs>328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 complete example of  how to link data</vt:lpstr>
      <vt:lpstr>PowerPoint Presentation</vt:lpstr>
      <vt:lpstr>PowerPoint Presentation</vt:lpstr>
      <vt:lpstr>PowerPoint Presentation</vt:lpstr>
      <vt:lpstr>London borough profiles</vt:lpstr>
      <vt:lpstr>Crime rates in boroughs</vt:lpstr>
      <vt:lpstr>Total energy consumption</vt:lpstr>
      <vt:lpstr>PowerPoint Presentation</vt:lpstr>
      <vt:lpstr>How to connect data?</vt:lpstr>
      <vt:lpstr>What for?</vt:lpstr>
      <vt:lpstr>PowerPoint Presentation</vt:lpstr>
      <vt:lpstr>Formats supported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Company>DERI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Dabrowska</dc:creator>
  <cp:lastModifiedBy>Anna Dabrowska</cp:lastModifiedBy>
  <cp:revision>124</cp:revision>
  <dcterms:created xsi:type="dcterms:W3CDTF">2012-03-08T10:54:57Z</dcterms:created>
  <dcterms:modified xsi:type="dcterms:W3CDTF">2012-06-25T08:15:47Z</dcterms:modified>
</cp:coreProperties>
</file>