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>
        <p:scale>
          <a:sx n="92" d="100"/>
          <a:sy n="92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11372760" y="6333120"/>
            <a:ext cx="731160" cy="5245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8B699CB7-F37F-49FD-BDFB-96D895942FB8}" type="slidenum">
              <a:rPr lang="en" sz="1340" b="0" strike="noStrike" spc="-1">
                <a:solidFill>
                  <a:srgbClr val="FFFFFF"/>
                </a:solidFill>
                <a:latin typeface="Muli"/>
                <a:ea typeface="Muli"/>
              </a:rPr>
              <a:t>‹#›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 rot="10800000">
            <a:off x="5095440" y="-69120"/>
            <a:ext cx="2001600" cy="996840"/>
          </a:xfrm>
          <a:prstGeom prst="triangle">
            <a:avLst>
              <a:gd name="adj" fmla="val 50000"/>
            </a:avLst>
          </a:prstGeom>
          <a:noFill/>
          <a:ln w="76320">
            <a:solidFill>
              <a:srgbClr val="CC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PlaceHolder 2"/>
          <p:cNvSpPr>
            <a:spLocks noGrp="1"/>
          </p:cNvSpPr>
          <p:nvPr>
            <p:ph type="sldNum"/>
          </p:nvPr>
        </p:nvSpPr>
        <p:spPr>
          <a:xfrm>
            <a:off x="0" y="6417720"/>
            <a:ext cx="12191760" cy="439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fld id="{5305D103-2F28-4FF9-AF4B-375B70339E54}" type="slidenum">
              <a:rPr lang="en" sz="1600" b="0" strike="noStrike" spc="-1">
                <a:solidFill>
                  <a:srgbClr val="CC0000"/>
                </a:solidFill>
                <a:latin typeface="Playfair Display"/>
                <a:ea typeface="Playfair Display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2191760" cy="6891480"/>
          </a:xfrm>
          <a:prstGeom prst="rect">
            <a:avLst/>
          </a:prstGeom>
          <a:solidFill>
            <a:srgbClr val="FFFFFF">
              <a:alpha val="2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64080" y="996840"/>
            <a:ext cx="4863600" cy="4863600"/>
          </a:xfrm>
          <a:prstGeom prst="ellipse">
            <a:avLst/>
          </a:prstGeom>
          <a:solidFill>
            <a:srgbClr val="00B2FF">
              <a:alpha val="7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64080" y="997200"/>
            <a:ext cx="4863600" cy="48636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408040" y="6102000"/>
            <a:ext cx="580320" cy="580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11407680" y="6102000"/>
            <a:ext cx="580320" cy="580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E10119B9-EADF-4B3E-9607-CFD232FAEFB5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81" name="Group 3"/>
          <p:cNvGrpSpPr/>
          <p:nvPr/>
        </p:nvGrpSpPr>
        <p:grpSpPr>
          <a:xfrm>
            <a:off x="1091880" y="669600"/>
            <a:ext cx="3099240" cy="3099240"/>
            <a:chOff x="1091880" y="669600"/>
            <a:chExt cx="3099240" cy="3099240"/>
          </a:xfrm>
        </p:grpSpPr>
        <p:sp>
          <p:nvSpPr>
            <p:cNvPr id="82" name="CustomShape 4"/>
            <p:cNvSpPr/>
            <p:nvPr/>
          </p:nvSpPr>
          <p:spPr>
            <a:xfrm>
              <a:off x="1091880" y="669600"/>
              <a:ext cx="3099240" cy="309924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5"/>
            <p:cNvSpPr/>
            <p:nvPr/>
          </p:nvSpPr>
          <p:spPr>
            <a:xfrm>
              <a:off x="1886040" y="1464120"/>
              <a:ext cx="1510920" cy="1510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6"/>
            <p:cNvSpPr/>
            <p:nvPr/>
          </p:nvSpPr>
          <p:spPr>
            <a:xfrm>
              <a:off x="1542240" y="1120320"/>
              <a:ext cx="2198520" cy="2198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7"/>
            <p:cNvSpPr/>
            <p:nvPr/>
          </p:nvSpPr>
          <p:spPr>
            <a:xfrm>
              <a:off x="2143080" y="1721160"/>
              <a:ext cx="996480" cy="99648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6" name="CustomShape 8"/>
          <p:cNvSpPr/>
          <p:nvPr/>
        </p:nvSpPr>
        <p:spPr>
          <a:xfrm>
            <a:off x="2392560" y="-543960"/>
            <a:ext cx="7945200" cy="794520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109000" y="1018800"/>
            <a:ext cx="4820400" cy="4820400"/>
          </a:xfrm>
          <a:prstGeom prst="ellipse">
            <a:avLst/>
          </a:prstGeom>
          <a:noFill/>
          <a:ln w="9360">
            <a:solidFill>
              <a:srgbClr val="E8E8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" name="Group 2"/>
          <p:cNvGrpSpPr/>
          <p:nvPr/>
        </p:nvGrpSpPr>
        <p:grpSpPr>
          <a:xfrm>
            <a:off x="-590400" y="449640"/>
            <a:ext cx="3099240" cy="3099240"/>
            <a:chOff x="-590400" y="449640"/>
            <a:chExt cx="3099240" cy="3099240"/>
          </a:xfrm>
        </p:grpSpPr>
        <p:sp>
          <p:nvSpPr>
            <p:cNvPr id="127" name="CustomShape 3"/>
            <p:cNvSpPr/>
            <p:nvPr/>
          </p:nvSpPr>
          <p:spPr>
            <a:xfrm>
              <a:off x="-590400" y="449640"/>
              <a:ext cx="3099240" cy="309924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"/>
            <p:cNvSpPr/>
            <p:nvPr/>
          </p:nvSpPr>
          <p:spPr>
            <a:xfrm>
              <a:off x="203760" y="1243800"/>
              <a:ext cx="1510920" cy="1510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5"/>
            <p:cNvSpPr/>
            <p:nvPr/>
          </p:nvSpPr>
          <p:spPr>
            <a:xfrm>
              <a:off x="-140040" y="900000"/>
              <a:ext cx="2198520" cy="2198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6"/>
            <p:cNvSpPr/>
            <p:nvPr/>
          </p:nvSpPr>
          <p:spPr>
            <a:xfrm>
              <a:off x="461160" y="1501200"/>
              <a:ext cx="996480" cy="99648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" name="CustomShape 7"/>
          <p:cNvSpPr/>
          <p:nvPr/>
        </p:nvSpPr>
        <p:spPr>
          <a:xfrm>
            <a:off x="11408040" y="6102000"/>
            <a:ext cx="580320" cy="580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laceHolder 8"/>
          <p:cNvSpPr>
            <a:spLocks noGrp="1"/>
          </p:cNvSpPr>
          <p:nvPr>
            <p:ph type="title"/>
          </p:nvPr>
        </p:nvSpPr>
        <p:spPr>
          <a:xfrm>
            <a:off x="609480" y="1554840"/>
            <a:ext cx="6959880" cy="910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3" name="PlaceHolder 9"/>
          <p:cNvSpPr>
            <a:spLocks noGrp="1"/>
          </p:cNvSpPr>
          <p:nvPr>
            <p:ph type="body"/>
          </p:nvPr>
        </p:nvSpPr>
        <p:spPr>
          <a:xfrm>
            <a:off x="1426320" y="2610720"/>
            <a:ext cx="614376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4" name="PlaceHolder 10"/>
          <p:cNvSpPr>
            <a:spLocks noGrp="1"/>
          </p:cNvSpPr>
          <p:nvPr>
            <p:ph type="sldNum"/>
          </p:nvPr>
        </p:nvSpPr>
        <p:spPr>
          <a:xfrm>
            <a:off x="11407680" y="6102000"/>
            <a:ext cx="580320" cy="580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A105B4BE-A8EA-4CAD-836C-F2FE65D73D88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‹#›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8363880" y="1273680"/>
            <a:ext cx="4310280" cy="43102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-590400" y="449640"/>
            <a:ext cx="3099240" cy="3099240"/>
            <a:chOff x="-590400" y="449640"/>
            <a:chExt cx="3099240" cy="3099240"/>
          </a:xfrm>
        </p:grpSpPr>
        <p:sp>
          <p:nvSpPr>
            <p:cNvPr id="173" name="CustomShape 2"/>
            <p:cNvSpPr/>
            <p:nvPr/>
          </p:nvSpPr>
          <p:spPr>
            <a:xfrm>
              <a:off x="-590400" y="449640"/>
              <a:ext cx="3099240" cy="309924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3"/>
            <p:cNvSpPr/>
            <p:nvPr/>
          </p:nvSpPr>
          <p:spPr>
            <a:xfrm>
              <a:off x="203760" y="1243800"/>
              <a:ext cx="1510920" cy="1510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4"/>
            <p:cNvSpPr/>
            <p:nvPr/>
          </p:nvSpPr>
          <p:spPr>
            <a:xfrm>
              <a:off x="-140040" y="900000"/>
              <a:ext cx="2198520" cy="2198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5"/>
            <p:cNvSpPr/>
            <p:nvPr/>
          </p:nvSpPr>
          <p:spPr>
            <a:xfrm>
              <a:off x="461160" y="1501200"/>
              <a:ext cx="996480" cy="99648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CustomShape 6"/>
          <p:cNvSpPr/>
          <p:nvPr/>
        </p:nvSpPr>
        <p:spPr>
          <a:xfrm>
            <a:off x="11408040" y="6102000"/>
            <a:ext cx="580320" cy="580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7"/>
          <p:cNvSpPr>
            <a:spLocks noGrp="1"/>
          </p:cNvSpPr>
          <p:nvPr>
            <p:ph type="title"/>
          </p:nvPr>
        </p:nvSpPr>
        <p:spPr>
          <a:xfrm>
            <a:off x="609480" y="1554840"/>
            <a:ext cx="6959880" cy="910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9" name="PlaceHolder 8"/>
          <p:cNvSpPr>
            <a:spLocks noGrp="1"/>
          </p:cNvSpPr>
          <p:nvPr>
            <p:ph type="body"/>
          </p:nvPr>
        </p:nvSpPr>
        <p:spPr>
          <a:xfrm>
            <a:off x="1426320" y="2610720"/>
            <a:ext cx="298188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0" name="PlaceHolder 9"/>
          <p:cNvSpPr>
            <a:spLocks noGrp="1"/>
          </p:cNvSpPr>
          <p:nvPr>
            <p:ph type="body"/>
          </p:nvPr>
        </p:nvSpPr>
        <p:spPr>
          <a:xfrm>
            <a:off x="4587840" y="2610720"/>
            <a:ext cx="298188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1" name="PlaceHolder 10"/>
          <p:cNvSpPr>
            <a:spLocks noGrp="1"/>
          </p:cNvSpPr>
          <p:nvPr>
            <p:ph type="sldNum"/>
          </p:nvPr>
        </p:nvSpPr>
        <p:spPr>
          <a:xfrm>
            <a:off x="11407680" y="6102000"/>
            <a:ext cx="580320" cy="580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0F0D124A-0C0F-41F6-AA4B-52C5657BFAAB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‹#›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8109000" y="1018800"/>
            <a:ext cx="4820400" cy="4820400"/>
          </a:xfrm>
          <a:prstGeom prst="ellipse">
            <a:avLst/>
          </a:prstGeom>
          <a:noFill/>
          <a:ln w="9360">
            <a:solidFill>
              <a:srgbClr val="E8E8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2"/>
          <p:cNvSpPr/>
          <p:nvPr/>
        </p:nvSpPr>
        <p:spPr>
          <a:xfrm>
            <a:off x="8363880" y="1273680"/>
            <a:ext cx="4310280" cy="43102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-590400" y="449640"/>
            <a:ext cx="3099240" cy="3099240"/>
            <a:chOff x="-590400" y="449640"/>
            <a:chExt cx="3099240" cy="3099240"/>
          </a:xfrm>
        </p:grpSpPr>
        <p:sp>
          <p:nvSpPr>
            <p:cNvPr id="221" name="CustomShape 2"/>
            <p:cNvSpPr/>
            <p:nvPr/>
          </p:nvSpPr>
          <p:spPr>
            <a:xfrm>
              <a:off x="-590400" y="449640"/>
              <a:ext cx="3099240" cy="309924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203760" y="1243800"/>
              <a:ext cx="1510920" cy="1510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4"/>
            <p:cNvSpPr/>
            <p:nvPr/>
          </p:nvSpPr>
          <p:spPr>
            <a:xfrm>
              <a:off x="-140040" y="900000"/>
              <a:ext cx="2198520" cy="2198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"/>
            <p:cNvSpPr/>
            <p:nvPr/>
          </p:nvSpPr>
          <p:spPr>
            <a:xfrm>
              <a:off x="461160" y="1501200"/>
              <a:ext cx="996480" cy="99648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CustomShape 6"/>
          <p:cNvSpPr/>
          <p:nvPr/>
        </p:nvSpPr>
        <p:spPr>
          <a:xfrm>
            <a:off x="11408040" y="6102000"/>
            <a:ext cx="580320" cy="580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7"/>
          <p:cNvSpPr>
            <a:spLocks noGrp="1"/>
          </p:cNvSpPr>
          <p:nvPr>
            <p:ph type="title"/>
          </p:nvPr>
        </p:nvSpPr>
        <p:spPr>
          <a:xfrm>
            <a:off x="609480" y="1554840"/>
            <a:ext cx="6959880" cy="910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8"/>
          <p:cNvSpPr>
            <a:spLocks noGrp="1"/>
          </p:cNvSpPr>
          <p:nvPr>
            <p:ph type="body"/>
          </p:nvPr>
        </p:nvSpPr>
        <p:spPr>
          <a:xfrm>
            <a:off x="1426320" y="2610720"/>
            <a:ext cx="198000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8" name="PlaceHolder 9"/>
          <p:cNvSpPr>
            <a:spLocks noGrp="1"/>
          </p:cNvSpPr>
          <p:nvPr>
            <p:ph type="body"/>
          </p:nvPr>
        </p:nvSpPr>
        <p:spPr>
          <a:xfrm>
            <a:off x="3507840" y="2610720"/>
            <a:ext cx="198000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9" name="PlaceHolder 10"/>
          <p:cNvSpPr>
            <a:spLocks noGrp="1"/>
          </p:cNvSpPr>
          <p:nvPr>
            <p:ph type="body"/>
          </p:nvPr>
        </p:nvSpPr>
        <p:spPr>
          <a:xfrm>
            <a:off x="5589720" y="2610720"/>
            <a:ext cx="1980000" cy="3490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0" name="PlaceHolder 11"/>
          <p:cNvSpPr>
            <a:spLocks noGrp="1"/>
          </p:cNvSpPr>
          <p:nvPr>
            <p:ph type="sldNum"/>
          </p:nvPr>
        </p:nvSpPr>
        <p:spPr>
          <a:xfrm>
            <a:off x="11407680" y="6102000"/>
            <a:ext cx="580320" cy="580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AC6F573A-BDED-4CDD-B6A0-930EF7CED1A6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‹#›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8109000" y="1018800"/>
            <a:ext cx="4820400" cy="4820400"/>
          </a:xfrm>
          <a:prstGeom prst="ellipse">
            <a:avLst/>
          </a:prstGeom>
          <a:noFill/>
          <a:ln w="9360">
            <a:solidFill>
              <a:srgbClr val="E8E8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3"/>
          <p:cNvSpPr/>
          <p:nvPr/>
        </p:nvSpPr>
        <p:spPr>
          <a:xfrm>
            <a:off x="8363880" y="1273680"/>
            <a:ext cx="4310280" cy="43102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375200" y="1000080"/>
            <a:ext cx="9441360" cy="718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0" name="CustomShape 2"/>
          <p:cNvSpPr/>
          <p:nvPr/>
        </p:nvSpPr>
        <p:spPr>
          <a:xfrm rot="10800000">
            <a:off x="5095440" y="-69120"/>
            <a:ext cx="2001600" cy="996840"/>
          </a:xfrm>
          <a:prstGeom prst="triangle">
            <a:avLst>
              <a:gd name="adj" fmla="val 50000"/>
            </a:avLst>
          </a:prstGeom>
          <a:noFill/>
          <a:ln w="76320">
            <a:solidFill>
              <a:srgbClr val="CC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PlaceHolder 3"/>
          <p:cNvSpPr>
            <a:spLocks noGrp="1"/>
          </p:cNvSpPr>
          <p:nvPr>
            <p:ph type="sldNum"/>
          </p:nvPr>
        </p:nvSpPr>
        <p:spPr>
          <a:xfrm>
            <a:off x="0" y="6417720"/>
            <a:ext cx="12191760" cy="439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fld id="{0741F6B0-295B-4183-8194-F6B6A30486B9}" type="slidenum">
              <a:rPr lang="en" sz="1600" b="0" strike="noStrike" spc="-1">
                <a:solidFill>
                  <a:srgbClr val="CC0000"/>
                </a:solidFill>
                <a:latin typeface="Playfair Display"/>
                <a:ea typeface="Playfair Display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375200" y="1000080"/>
            <a:ext cx="9441360" cy="718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375200" y="1801440"/>
            <a:ext cx="9441360" cy="46159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11" name="CustomShape 3"/>
          <p:cNvSpPr/>
          <p:nvPr/>
        </p:nvSpPr>
        <p:spPr>
          <a:xfrm rot="10800000">
            <a:off x="5095440" y="-69120"/>
            <a:ext cx="2001600" cy="996840"/>
          </a:xfrm>
          <a:prstGeom prst="triangle">
            <a:avLst>
              <a:gd name="adj" fmla="val 50000"/>
            </a:avLst>
          </a:prstGeom>
          <a:noFill/>
          <a:ln w="76320">
            <a:solidFill>
              <a:srgbClr val="CC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PlaceHolder 4"/>
          <p:cNvSpPr>
            <a:spLocks noGrp="1"/>
          </p:cNvSpPr>
          <p:nvPr>
            <p:ph type="sldNum"/>
          </p:nvPr>
        </p:nvSpPr>
        <p:spPr>
          <a:xfrm>
            <a:off x="0" y="6417720"/>
            <a:ext cx="12191760" cy="439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fld id="{AE195E5C-60E2-4C35-95FB-25644BA4E36F}" type="slidenum">
              <a:rPr lang="en" sz="1600" b="0" strike="noStrike" spc="-1">
                <a:solidFill>
                  <a:srgbClr val="CC0000"/>
                </a:solidFill>
                <a:latin typeface="Playfair Display"/>
                <a:ea typeface="Playfair Display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1"/>
          <p:cNvGrpSpPr/>
          <p:nvPr/>
        </p:nvGrpSpPr>
        <p:grpSpPr>
          <a:xfrm>
            <a:off x="-590400" y="449640"/>
            <a:ext cx="3099240" cy="3099240"/>
            <a:chOff x="-590400" y="449640"/>
            <a:chExt cx="3099240" cy="3099240"/>
          </a:xfrm>
        </p:grpSpPr>
        <p:sp>
          <p:nvSpPr>
            <p:cNvPr id="350" name="CustomShape 2"/>
            <p:cNvSpPr/>
            <p:nvPr/>
          </p:nvSpPr>
          <p:spPr>
            <a:xfrm>
              <a:off x="-590400" y="449640"/>
              <a:ext cx="3099240" cy="309924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3"/>
            <p:cNvSpPr/>
            <p:nvPr/>
          </p:nvSpPr>
          <p:spPr>
            <a:xfrm>
              <a:off x="203760" y="1243800"/>
              <a:ext cx="1510920" cy="1510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4"/>
            <p:cNvSpPr/>
            <p:nvPr/>
          </p:nvSpPr>
          <p:spPr>
            <a:xfrm>
              <a:off x="-140040" y="900000"/>
              <a:ext cx="2198520" cy="2198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5"/>
            <p:cNvSpPr/>
            <p:nvPr/>
          </p:nvSpPr>
          <p:spPr>
            <a:xfrm>
              <a:off x="461160" y="1501200"/>
              <a:ext cx="996480" cy="99648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4" name="CustomShape 6"/>
          <p:cNvSpPr/>
          <p:nvPr/>
        </p:nvSpPr>
        <p:spPr>
          <a:xfrm>
            <a:off x="11408040" y="6102000"/>
            <a:ext cx="580320" cy="580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PlaceHolder 7"/>
          <p:cNvSpPr>
            <a:spLocks noGrp="1"/>
          </p:cNvSpPr>
          <p:nvPr>
            <p:ph type="title"/>
          </p:nvPr>
        </p:nvSpPr>
        <p:spPr>
          <a:xfrm>
            <a:off x="609480" y="1554840"/>
            <a:ext cx="6959880" cy="91044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6" name="PlaceHolder 8"/>
          <p:cNvSpPr>
            <a:spLocks noGrp="1"/>
          </p:cNvSpPr>
          <p:nvPr>
            <p:ph type="sldNum"/>
          </p:nvPr>
        </p:nvSpPr>
        <p:spPr>
          <a:xfrm>
            <a:off x="11407680" y="6102000"/>
            <a:ext cx="580320" cy="580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fld id="{BB93A6EB-28E2-44F6-9152-DBAB2E965A9C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‹#›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357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429360" y="0"/>
            <a:ext cx="5332680" cy="6857640"/>
          </a:xfrm>
          <a:prstGeom prst="rect">
            <a:avLst/>
          </a:prstGeom>
          <a:solidFill>
            <a:srgbClr val="00B2FF">
              <a:alpha val="7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TextShape 2"/>
          <p:cNvSpPr txBox="1"/>
          <p:nvPr/>
        </p:nvSpPr>
        <p:spPr>
          <a:xfrm>
            <a:off x="3429360" y="2600640"/>
            <a:ext cx="5332680" cy="2152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940" b="0" strike="noStrike" spc="398">
                <a:solidFill>
                  <a:srgbClr val="FFFFFF"/>
                </a:solidFill>
                <a:latin typeface="Comic Sans MS"/>
              </a:rPr>
              <a:t>Arabic letter recognition and pronunciation evaluation</a:t>
            </a:r>
            <a:endParaRPr lang="en-US" sz="2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3189600" y="5131800"/>
            <a:ext cx="5797800" cy="10461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457200" indent="-355320" algn="ctr">
              <a:lnSpc>
                <a:spcPct val="100000"/>
              </a:lnSpc>
              <a:buClr>
                <a:srgbClr val="FFFFFF"/>
              </a:buClr>
              <a:buFont typeface="Muli"/>
              <a:buChar char="➜"/>
            </a:pPr>
            <a:r>
              <a:rPr lang="en-US" sz="2000" b="0" strike="noStrike" spc="-1" dirty="0">
                <a:solidFill>
                  <a:srgbClr val="FFFFFF"/>
                </a:solidFill>
                <a:latin typeface="Muli"/>
                <a:ea typeface="Muli"/>
              </a:rPr>
              <a:t>May Hanoon, Dalal Yassin and Hatem Ratrout</a:t>
            </a:r>
            <a:endParaRPr lang="en-US" sz="2000" b="0" strike="noStrike" spc="-1" dirty="0">
              <a:latin typeface="Arial"/>
            </a:endParaRPr>
          </a:p>
          <a:p>
            <a:pPr marL="101880" algn="ctr">
              <a:lnSpc>
                <a:spcPct val="100000"/>
              </a:lnSpc>
              <a:buClr>
                <a:srgbClr val="FFFFFF"/>
              </a:buClr>
            </a:pP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Muli"/>
                <a:ea typeface="Muli"/>
              </a:rPr>
              <a:t>Supervisor: Dr. Othman Othman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Muli"/>
                <a:ea typeface="Muli"/>
              </a:rPr>
              <a:t>Department: Computer Science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437" name="Group 4"/>
          <p:cNvGrpSpPr/>
          <p:nvPr/>
        </p:nvGrpSpPr>
        <p:grpSpPr>
          <a:xfrm>
            <a:off x="5616360" y="1114920"/>
            <a:ext cx="936720" cy="1485360"/>
            <a:chOff x="5616360" y="1114920"/>
            <a:chExt cx="936720" cy="1485360"/>
          </a:xfrm>
        </p:grpSpPr>
        <p:sp>
          <p:nvSpPr>
            <p:cNvPr id="438" name="CustomShape 5"/>
            <p:cNvSpPr/>
            <p:nvPr/>
          </p:nvSpPr>
          <p:spPr>
            <a:xfrm>
              <a:off x="5898240" y="2409480"/>
              <a:ext cx="372600" cy="81720"/>
            </a:xfrm>
            <a:custGeom>
              <a:avLst/>
              <a:gdLst/>
              <a:ahLst/>
              <a:cxn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6"/>
            <p:cNvSpPr/>
            <p:nvPr/>
          </p:nvSpPr>
          <p:spPr>
            <a:xfrm>
              <a:off x="5898240" y="2325240"/>
              <a:ext cx="372600" cy="81720"/>
            </a:xfrm>
            <a:custGeom>
              <a:avLst/>
              <a:gdLst/>
              <a:ahLst/>
              <a:cxn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7"/>
            <p:cNvSpPr/>
            <p:nvPr/>
          </p:nvSpPr>
          <p:spPr>
            <a:xfrm>
              <a:off x="5898240" y="2491560"/>
              <a:ext cx="372600" cy="108720"/>
            </a:xfrm>
            <a:custGeom>
              <a:avLst/>
              <a:gdLst/>
              <a:ahLst/>
              <a:cxn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8"/>
            <p:cNvSpPr/>
            <p:nvPr/>
          </p:nvSpPr>
          <p:spPr>
            <a:xfrm>
              <a:off x="5858280" y="1627920"/>
              <a:ext cx="128520" cy="608040"/>
            </a:xfrm>
            <a:custGeom>
              <a:avLst/>
              <a:gdLst/>
              <a:ahLst/>
              <a:cxn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9"/>
            <p:cNvSpPr/>
            <p:nvPr/>
          </p:nvSpPr>
          <p:spPr>
            <a:xfrm>
              <a:off x="5616360" y="1114920"/>
              <a:ext cx="936720" cy="1121040"/>
            </a:xfrm>
            <a:custGeom>
              <a:avLst/>
              <a:gdLst/>
              <a:ahLst/>
              <a:cxn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10"/>
            <p:cNvSpPr/>
            <p:nvPr/>
          </p:nvSpPr>
          <p:spPr>
            <a:xfrm>
              <a:off x="6182280" y="1627920"/>
              <a:ext cx="128520" cy="608040"/>
            </a:xfrm>
            <a:custGeom>
              <a:avLst/>
              <a:gdLst/>
              <a:ahLst/>
              <a:cxn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11"/>
            <p:cNvSpPr/>
            <p:nvPr/>
          </p:nvSpPr>
          <p:spPr>
            <a:xfrm>
              <a:off x="5920560" y="1605960"/>
              <a:ext cx="328320" cy="70920"/>
            </a:xfrm>
            <a:custGeom>
              <a:avLst/>
              <a:gdLst/>
              <a:ahLst/>
              <a:cxn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2"/>
            <p:cNvSpPr/>
            <p:nvPr/>
          </p:nvSpPr>
          <p:spPr>
            <a:xfrm>
              <a:off x="5898240" y="2245320"/>
              <a:ext cx="372600" cy="360"/>
            </a:xfrm>
            <a:custGeom>
              <a:avLst/>
              <a:gdLst/>
              <a:ahLst/>
              <a:cxn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6" name="TextShape 13"/>
          <p:cNvSpPr txBox="1"/>
          <p:nvPr/>
        </p:nvSpPr>
        <p:spPr>
          <a:xfrm>
            <a:off x="11372760" y="633312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r">
              <a:lnSpc>
                <a:spcPct val="100000"/>
              </a:lnSpc>
            </a:pPr>
            <a:fld id="{FC1FB3DB-9D4B-4CE4-9961-BE1E0C06D2B3}" type="slidenum">
              <a:rPr lang="en" sz="1340" b="0" strike="noStrike" spc="-1">
                <a:solidFill>
                  <a:srgbClr val="FFFFFF"/>
                </a:solidFill>
                <a:latin typeface="Muli"/>
                <a:ea typeface="Muli"/>
              </a:rPr>
              <a:t>1</a:t>
            </a:fld>
            <a:endParaRPr lang="en-US" sz="134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609480" y="1554840"/>
            <a:ext cx="771660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4000" b="1" strike="noStrike" spc="-1">
                <a:solidFill>
                  <a:srgbClr val="000000"/>
                </a:solidFill>
                <a:latin typeface="Agency FB"/>
                <a:ea typeface="Poppins"/>
              </a:rPr>
              <a:t>The methods to use recognition system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1345680" y="2688480"/>
            <a:ext cx="5706000" cy="35870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Sound pre-process.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Extract features.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Load the model.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Input the sound.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Evaluate the prediction.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Get the output which is text.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SzPct val="110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Compare text with correct text.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01040732-3D4B-4518-BC42-C72D71B04413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10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8496360" y="1405800"/>
            <a:ext cx="4045680" cy="4045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5" name="Group 5"/>
          <p:cNvGrpSpPr/>
          <p:nvPr/>
        </p:nvGrpSpPr>
        <p:grpSpPr>
          <a:xfrm>
            <a:off x="7804080" y="4091400"/>
            <a:ext cx="2052360" cy="2052360"/>
            <a:chOff x="7804080" y="4091400"/>
            <a:chExt cx="2052360" cy="2052360"/>
          </a:xfrm>
        </p:grpSpPr>
        <p:sp>
          <p:nvSpPr>
            <p:cNvPr id="506" name="CustomShape 6"/>
            <p:cNvSpPr/>
            <p:nvPr/>
          </p:nvSpPr>
          <p:spPr>
            <a:xfrm>
              <a:off x="7997400" y="4284720"/>
              <a:ext cx="1666080" cy="166608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"/>
            <p:cNvSpPr/>
            <p:nvPr/>
          </p:nvSpPr>
          <p:spPr>
            <a:xfrm>
              <a:off x="8089560" y="4376880"/>
              <a:ext cx="1481400" cy="1481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8"/>
            <p:cNvSpPr/>
            <p:nvPr/>
          </p:nvSpPr>
          <p:spPr>
            <a:xfrm>
              <a:off x="7804080" y="4091400"/>
              <a:ext cx="2052360" cy="205236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9" name="Group 9"/>
          <p:cNvGrpSpPr/>
          <p:nvPr/>
        </p:nvGrpSpPr>
        <p:grpSpPr>
          <a:xfrm>
            <a:off x="8601840" y="4884480"/>
            <a:ext cx="457200" cy="466560"/>
            <a:chOff x="8601840" y="4884480"/>
            <a:chExt cx="457200" cy="466560"/>
          </a:xfrm>
        </p:grpSpPr>
        <p:sp>
          <p:nvSpPr>
            <p:cNvPr id="510" name="CustomShape 10"/>
            <p:cNvSpPr/>
            <p:nvPr/>
          </p:nvSpPr>
          <p:spPr>
            <a:xfrm>
              <a:off x="8601840" y="4884480"/>
              <a:ext cx="352440" cy="352440"/>
            </a:xfrm>
            <a:custGeom>
              <a:avLst/>
              <a:gdLst/>
              <a:ahLst/>
              <a:cxn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1"/>
            <p:cNvSpPr/>
            <p:nvPr/>
          </p:nvSpPr>
          <p:spPr>
            <a:xfrm>
              <a:off x="8642880" y="4925520"/>
              <a:ext cx="270720" cy="270720"/>
            </a:xfrm>
            <a:custGeom>
              <a:avLst/>
              <a:gdLst/>
              <a:ahLst/>
              <a:cxn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2"/>
            <p:cNvSpPr/>
            <p:nvPr/>
          </p:nvSpPr>
          <p:spPr>
            <a:xfrm>
              <a:off x="8683200" y="4966560"/>
              <a:ext cx="94680" cy="94680"/>
            </a:xfrm>
            <a:custGeom>
              <a:avLst/>
              <a:gdLst/>
              <a:ahLst/>
              <a:cxn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3"/>
            <p:cNvSpPr/>
            <p:nvPr/>
          </p:nvSpPr>
          <p:spPr>
            <a:xfrm>
              <a:off x="8886600" y="5179320"/>
              <a:ext cx="172440" cy="171720"/>
            </a:xfrm>
            <a:custGeom>
              <a:avLst/>
              <a:gdLst/>
              <a:ahLst/>
              <a:cxn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753120" y="1830960"/>
            <a:ext cx="4025880" cy="2755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0" i="1" strike="noStrike" spc="-1">
                <a:solidFill>
                  <a:srgbClr val="000000"/>
                </a:solidFill>
                <a:latin typeface="Palatino Linotype"/>
                <a:ea typeface="Playfair Display"/>
              </a:rPr>
              <a:t>The flowchart for how to use this model to check if the pronounce is correct or not: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Line 2"/>
          <p:cNvSpPr/>
          <p:nvPr/>
        </p:nvSpPr>
        <p:spPr>
          <a:xfrm>
            <a:off x="765360" y="1672560"/>
            <a:ext cx="4026240" cy="0"/>
          </a:xfrm>
          <a:prstGeom prst="line">
            <a:avLst/>
          </a:prstGeom>
          <a:ln>
            <a:solidFill>
              <a:srgbClr val="BC253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3"/>
          <p:cNvSpPr/>
          <p:nvPr/>
        </p:nvSpPr>
        <p:spPr>
          <a:xfrm>
            <a:off x="765360" y="4101480"/>
            <a:ext cx="4026240" cy="0"/>
          </a:xfrm>
          <a:prstGeom prst="line">
            <a:avLst/>
          </a:prstGeom>
          <a:ln>
            <a:solidFill>
              <a:srgbClr val="BC253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7" name="Group 4"/>
          <p:cNvGrpSpPr/>
          <p:nvPr/>
        </p:nvGrpSpPr>
        <p:grpSpPr>
          <a:xfrm>
            <a:off x="5844240" y="86760"/>
            <a:ext cx="502560" cy="424800"/>
            <a:chOff x="5844240" y="86760"/>
            <a:chExt cx="502560" cy="424800"/>
          </a:xfrm>
        </p:grpSpPr>
        <p:sp>
          <p:nvSpPr>
            <p:cNvPr id="518" name="CustomShape 5"/>
            <p:cNvSpPr/>
            <p:nvPr/>
          </p:nvSpPr>
          <p:spPr>
            <a:xfrm>
              <a:off x="6015960" y="87480"/>
              <a:ext cx="158760" cy="424080"/>
            </a:xfrm>
            <a:custGeom>
              <a:avLst/>
              <a:gdLst/>
              <a:ahLst/>
              <a:cxn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6"/>
            <p:cNvSpPr/>
            <p:nvPr/>
          </p:nvSpPr>
          <p:spPr>
            <a:xfrm>
              <a:off x="5844240" y="86760"/>
              <a:ext cx="158040" cy="419040"/>
            </a:xfrm>
            <a:custGeom>
              <a:avLst/>
              <a:gdLst/>
              <a:ahLst/>
              <a:cxn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7"/>
            <p:cNvSpPr/>
            <p:nvPr/>
          </p:nvSpPr>
          <p:spPr>
            <a:xfrm>
              <a:off x="6188760" y="92520"/>
              <a:ext cx="158040" cy="418320"/>
            </a:xfrm>
            <a:custGeom>
              <a:avLst/>
              <a:gdLst/>
              <a:ahLst/>
              <a:cxn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21" name="Picture 10"/>
          <p:cNvPicPr/>
          <p:nvPr/>
        </p:nvPicPr>
        <p:blipFill>
          <a:blip r:embed="rId2"/>
          <a:stretch/>
        </p:blipFill>
        <p:spPr>
          <a:xfrm>
            <a:off x="7237440" y="0"/>
            <a:ext cx="5549400" cy="68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609480" y="1554840"/>
            <a:ext cx="695988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4400" b="1" strike="noStrike" spc="-1">
                <a:solidFill>
                  <a:srgbClr val="000000"/>
                </a:solidFill>
                <a:latin typeface="Agency FB"/>
                <a:ea typeface="Poppins"/>
              </a:rPr>
              <a:t>Results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1426320" y="2610720"/>
            <a:ext cx="6143760" cy="34909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7632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Poppins"/>
                <a:ea typeface="Montserrat"/>
              </a:rPr>
              <a:t>The result of training differs from model to another, they are vary between good and bad results.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9C75E0CA-40B0-4136-8881-BA64567A5AFE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12</a:t>
            </a:fld>
            <a:endParaRPr lang="en-US" sz="1340" b="0" strike="noStrike" spc="-1">
              <a:latin typeface="Times New Roman"/>
            </a:endParaRPr>
          </a:p>
        </p:txBody>
      </p:sp>
      <p:grpSp>
        <p:nvGrpSpPr>
          <p:cNvPr id="525" name="Group 4"/>
          <p:cNvGrpSpPr/>
          <p:nvPr/>
        </p:nvGrpSpPr>
        <p:grpSpPr>
          <a:xfrm>
            <a:off x="9433800" y="2464560"/>
            <a:ext cx="2170800" cy="1928880"/>
            <a:chOff x="9433800" y="2464560"/>
            <a:chExt cx="2170800" cy="1928880"/>
          </a:xfrm>
        </p:grpSpPr>
        <p:sp>
          <p:nvSpPr>
            <p:cNvPr id="526" name="CustomShape 5"/>
            <p:cNvSpPr/>
            <p:nvPr/>
          </p:nvSpPr>
          <p:spPr>
            <a:xfrm>
              <a:off x="9433800" y="2593800"/>
              <a:ext cx="2170800" cy="1377720"/>
            </a:xfrm>
            <a:custGeom>
              <a:avLst/>
              <a:gdLst/>
              <a:ahLst/>
              <a:cxnLst/>
              <a:rect l="l" t="t" r="r" b="b"/>
              <a:pathLst>
                <a:path w="16806" h="10668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6"/>
            <p:cNvSpPr/>
            <p:nvPr/>
          </p:nvSpPr>
          <p:spPr>
            <a:xfrm>
              <a:off x="10456200" y="2464560"/>
              <a:ext cx="125640" cy="128880"/>
            </a:xfrm>
            <a:custGeom>
              <a:avLst/>
              <a:gdLst/>
              <a:ahLst/>
              <a:cxnLst/>
              <a:rect l="l" t="t" r="r" b="b"/>
              <a:pathLst>
                <a:path w="975" h="100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7"/>
            <p:cNvSpPr/>
            <p:nvPr/>
          </p:nvSpPr>
          <p:spPr>
            <a:xfrm>
              <a:off x="9773640" y="3971880"/>
              <a:ext cx="314280" cy="421560"/>
            </a:xfrm>
            <a:custGeom>
              <a:avLst/>
              <a:gdLst/>
              <a:ahLst/>
              <a:cxnLst/>
              <a:rect l="l" t="t" r="r" b="b"/>
              <a:pathLst>
                <a:path w="2436" h="3265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8"/>
            <p:cNvSpPr/>
            <p:nvPr/>
          </p:nvSpPr>
          <p:spPr>
            <a:xfrm>
              <a:off x="10950120" y="3971880"/>
              <a:ext cx="314280" cy="421560"/>
            </a:xfrm>
            <a:custGeom>
              <a:avLst/>
              <a:gdLst/>
              <a:ahLst/>
              <a:cxnLst/>
              <a:rect l="l" t="t" r="r" b="b"/>
              <a:pathLst>
                <a:path w="2437" h="3265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"/>
            <p:cNvSpPr/>
            <p:nvPr/>
          </p:nvSpPr>
          <p:spPr>
            <a:xfrm>
              <a:off x="9559440" y="2719440"/>
              <a:ext cx="1919160" cy="1126080"/>
            </a:xfrm>
            <a:custGeom>
              <a:avLst/>
              <a:gdLst/>
              <a:ahLst/>
              <a:cxnLst/>
              <a:rect l="l" t="t" r="r" b="b"/>
              <a:pathLst>
                <a:path w="14858" h="872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0"/>
            <p:cNvSpPr/>
            <p:nvPr/>
          </p:nvSpPr>
          <p:spPr>
            <a:xfrm>
              <a:off x="9886680" y="2996280"/>
              <a:ext cx="1189080" cy="597600"/>
            </a:xfrm>
            <a:custGeom>
              <a:avLst/>
              <a:gdLst/>
              <a:ahLst/>
              <a:cxnLst/>
              <a:rect l="l" t="t" r="r" b="b"/>
              <a:pathLst>
                <a:path w="9208" h="4629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1"/>
            <p:cNvSpPr/>
            <p:nvPr/>
          </p:nvSpPr>
          <p:spPr>
            <a:xfrm>
              <a:off x="10752120" y="2971080"/>
              <a:ext cx="355320" cy="355320"/>
            </a:xfrm>
            <a:custGeom>
              <a:avLst/>
              <a:gdLst/>
              <a:ahLst/>
              <a:cxnLst/>
              <a:rect l="l" t="t" r="r" b="b"/>
              <a:pathLst>
                <a:path w="2753" h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1"/>
          <p:cNvGrpSpPr/>
          <p:nvPr/>
        </p:nvGrpSpPr>
        <p:grpSpPr>
          <a:xfrm>
            <a:off x="5878080" y="136080"/>
            <a:ext cx="466200" cy="341640"/>
            <a:chOff x="5878080" y="136080"/>
            <a:chExt cx="466200" cy="341640"/>
          </a:xfrm>
        </p:grpSpPr>
        <p:sp>
          <p:nvSpPr>
            <p:cNvPr id="534" name="CustomShape 2"/>
            <p:cNvSpPr/>
            <p:nvPr/>
          </p:nvSpPr>
          <p:spPr>
            <a:xfrm>
              <a:off x="5878080" y="136080"/>
              <a:ext cx="466200" cy="34164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3"/>
            <p:cNvSpPr/>
            <p:nvPr/>
          </p:nvSpPr>
          <p:spPr>
            <a:xfrm>
              <a:off x="5910480" y="163080"/>
              <a:ext cx="400680" cy="25596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36" name="Picture 15"/>
          <p:cNvPicPr/>
          <p:nvPr/>
        </p:nvPicPr>
        <p:blipFill>
          <a:blip r:embed="rId2"/>
          <a:stretch/>
        </p:blipFill>
        <p:spPr>
          <a:xfrm>
            <a:off x="2209320" y="1288080"/>
            <a:ext cx="7077960" cy="5129280"/>
          </a:xfrm>
          <a:prstGeom prst="rect">
            <a:avLst/>
          </a:prstGeom>
          <a:ln>
            <a:noFill/>
          </a:ln>
        </p:spPr>
      </p:pic>
      <p:sp>
        <p:nvSpPr>
          <p:cNvPr id="537" name="CustomShape 4"/>
          <p:cNvSpPr/>
          <p:nvPr/>
        </p:nvSpPr>
        <p:spPr>
          <a:xfrm>
            <a:off x="-10440" y="191880"/>
            <a:ext cx="2219760" cy="7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CNN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8" name="Line 5"/>
          <p:cNvSpPr/>
          <p:nvPr/>
        </p:nvSpPr>
        <p:spPr>
          <a:xfrm flipH="1">
            <a:off x="580712" y="1049040"/>
            <a:ext cx="1040223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Picture 7"/>
          <p:cNvPicPr/>
          <p:nvPr/>
        </p:nvPicPr>
        <p:blipFill>
          <a:blip r:embed="rId2"/>
          <a:stretch/>
        </p:blipFill>
        <p:spPr>
          <a:xfrm>
            <a:off x="2742480" y="414000"/>
            <a:ext cx="7211880" cy="6105240"/>
          </a:xfrm>
          <a:prstGeom prst="rect">
            <a:avLst/>
          </a:prstGeom>
          <a:ln>
            <a:noFill/>
          </a:ln>
        </p:spPr>
      </p:pic>
      <p:sp>
        <p:nvSpPr>
          <p:cNvPr id="5" name="CustomShape 4">
            <a:extLst>
              <a:ext uri="{FF2B5EF4-FFF2-40B4-BE49-F238E27FC236}">
                <a16:creationId xmlns:a16="http://schemas.microsoft.com/office/drawing/2014/main" id="{AE86004A-5E0F-4741-89F5-7FC4EB2E52E0}"/>
              </a:ext>
            </a:extLst>
          </p:cNvPr>
          <p:cNvSpPr/>
          <p:nvPr/>
        </p:nvSpPr>
        <p:spPr>
          <a:xfrm>
            <a:off x="-10440" y="191880"/>
            <a:ext cx="2219760" cy="7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CNN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EDDB7AD-4975-3840-B0AA-8F5C464C3755}"/>
              </a:ext>
            </a:extLst>
          </p:cNvPr>
          <p:cNvSpPr/>
          <p:nvPr/>
        </p:nvSpPr>
        <p:spPr>
          <a:xfrm flipH="1">
            <a:off x="580712" y="1049040"/>
            <a:ext cx="1040223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204616" y="250200"/>
            <a:ext cx="221976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4000" b="1" strike="noStrike" spc="-1" dirty="0">
                <a:solidFill>
                  <a:srgbClr val="BC1800"/>
                </a:solidFill>
                <a:latin typeface="Agency FB"/>
                <a:ea typeface="Playfair Display"/>
              </a:rPr>
              <a:t>Alexnet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3" name="Group 2"/>
          <p:cNvGrpSpPr/>
          <p:nvPr/>
        </p:nvGrpSpPr>
        <p:grpSpPr>
          <a:xfrm>
            <a:off x="5878080" y="136080"/>
            <a:ext cx="466200" cy="341640"/>
            <a:chOff x="5878080" y="136080"/>
            <a:chExt cx="466200" cy="341640"/>
          </a:xfrm>
        </p:grpSpPr>
        <p:sp>
          <p:nvSpPr>
            <p:cNvPr id="544" name="CustomShape 3"/>
            <p:cNvSpPr/>
            <p:nvPr/>
          </p:nvSpPr>
          <p:spPr>
            <a:xfrm>
              <a:off x="5878080" y="136080"/>
              <a:ext cx="466200" cy="34164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4"/>
            <p:cNvSpPr/>
            <p:nvPr/>
          </p:nvSpPr>
          <p:spPr>
            <a:xfrm>
              <a:off x="5910480" y="163080"/>
              <a:ext cx="400680" cy="25596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6" name="Line 5"/>
          <p:cNvSpPr/>
          <p:nvPr/>
        </p:nvSpPr>
        <p:spPr>
          <a:xfrm flipH="1">
            <a:off x="757112" y="1132200"/>
            <a:ext cx="1087375" cy="108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47" name="Picture 546"/>
          <p:cNvPicPr/>
          <p:nvPr/>
        </p:nvPicPr>
        <p:blipFill>
          <a:blip r:embed="rId2"/>
          <a:stretch/>
        </p:blipFill>
        <p:spPr>
          <a:xfrm>
            <a:off x="2454120" y="1389375"/>
            <a:ext cx="6912720" cy="50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Picture 549"/>
          <p:cNvPicPr/>
          <p:nvPr/>
        </p:nvPicPr>
        <p:blipFill>
          <a:blip r:embed="rId2"/>
          <a:stretch/>
        </p:blipFill>
        <p:spPr>
          <a:xfrm>
            <a:off x="3278505" y="609480"/>
            <a:ext cx="6492240" cy="578340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D8DCB314-1307-EF42-8A86-1C1E9EAD98ED}"/>
              </a:ext>
            </a:extLst>
          </p:cNvPr>
          <p:cNvSpPr txBox="1"/>
          <p:nvPr/>
        </p:nvSpPr>
        <p:spPr>
          <a:xfrm>
            <a:off x="204616" y="250200"/>
            <a:ext cx="221976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4000" b="1" strike="noStrike" spc="-1" dirty="0">
                <a:solidFill>
                  <a:srgbClr val="BC1800"/>
                </a:solidFill>
                <a:latin typeface="Agency FB"/>
                <a:ea typeface="Playfair Display"/>
              </a:rPr>
              <a:t>Alexnet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BFDC635-A04C-C24D-BA7C-4CE1C521CCA4}"/>
              </a:ext>
            </a:extLst>
          </p:cNvPr>
          <p:cNvSpPr/>
          <p:nvPr/>
        </p:nvSpPr>
        <p:spPr>
          <a:xfrm flipH="1">
            <a:off x="746545" y="1132200"/>
            <a:ext cx="1122798" cy="108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icture 7"/>
          <p:cNvPicPr/>
          <p:nvPr/>
        </p:nvPicPr>
        <p:blipFill>
          <a:blip r:embed="rId2"/>
          <a:stretch/>
        </p:blipFill>
        <p:spPr>
          <a:xfrm>
            <a:off x="1634760" y="0"/>
            <a:ext cx="10556640" cy="6857640"/>
          </a:xfrm>
          <a:prstGeom prst="rect">
            <a:avLst/>
          </a:prstGeom>
          <a:ln>
            <a:noFill/>
          </a:ln>
        </p:spPr>
      </p:pic>
      <p:sp>
        <p:nvSpPr>
          <p:cNvPr id="552" name="TextShape 1"/>
          <p:cNvSpPr txBox="1"/>
          <p:nvPr/>
        </p:nvSpPr>
        <p:spPr>
          <a:xfrm>
            <a:off x="-264288" y="254248"/>
            <a:ext cx="221976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 rtl="1">
              <a:lnSpc>
                <a:spcPct val="100000"/>
              </a:lnSpc>
            </a:pPr>
            <a:r>
              <a:rPr lang="en-US" sz="3470" b="1" strike="noStrike" spc="-1" dirty="0">
                <a:solidFill>
                  <a:srgbClr val="BC1800"/>
                </a:solidFill>
                <a:latin typeface="Agency FB"/>
                <a:ea typeface="Playfair Display"/>
              </a:rPr>
              <a:t>Yamnet</a:t>
            </a:r>
            <a:endParaRPr lang="en-US" sz="34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Line 2"/>
          <p:cNvSpPr/>
          <p:nvPr/>
        </p:nvSpPr>
        <p:spPr>
          <a:xfrm flipH="1">
            <a:off x="324013" y="1003952"/>
            <a:ext cx="1012382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147960" y="163080"/>
            <a:ext cx="431280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74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Vgg16 - without tuning</a:t>
            </a:r>
            <a:endParaRPr lang="en-US" sz="374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5" name="Group 2"/>
          <p:cNvGrpSpPr/>
          <p:nvPr/>
        </p:nvGrpSpPr>
        <p:grpSpPr>
          <a:xfrm>
            <a:off x="5878080" y="136080"/>
            <a:ext cx="466200" cy="341640"/>
            <a:chOff x="5878080" y="136080"/>
            <a:chExt cx="466200" cy="341640"/>
          </a:xfrm>
        </p:grpSpPr>
        <p:sp>
          <p:nvSpPr>
            <p:cNvPr id="556" name="CustomShape 3"/>
            <p:cNvSpPr/>
            <p:nvPr/>
          </p:nvSpPr>
          <p:spPr>
            <a:xfrm>
              <a:off x="5878080" y="136080"/>
              <a:ext cx="466200" cy="34164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4"/>
            <p:cNvSpPr/>
            <p:nvPr/>
          </p:nvSpPr>
          <p:spPr>
            <a:xfrm>
              <a:off x="5910480" y="163080"/>
              <a:ext cx="400680" cy="25596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58" name="Picture 9"/>
          <p:cNvPicPr/>
          <p:nvPr/>
        </p:nvPicPr>
        <p:blipFill>
          <a:blip r:embed="rId2"/>
          <a:stretch/>
        </p:blipFill>
        <p:spPr>
          <a:xfrm>
            <a:off x="1325160" y="1735560"/>
            <a:ext cx="9269640" cy="4432680"/>
          </a:xfrm>
          <a:prstGeom prst="rect">
            <a:avLst/>
          </a:prstGeom>
          <a:ln>
            <a:noFill/>
          </a:ln>
        </p:spPr>
      </p:pic>
      <p:sp>
        <p:nvSpPr>
          <p:cNvPr id="559" name="Line 5"/>
          <p:cNvSpPr/>
          <p:nvPr/>
        </p:nvSpPr>
        <p:spPr>
          <a:xfrm flipH="1">
            <a:off x="1110797" y="1085400"/>
            <a:ext cx="2387127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Picture 7"/>
          <p:cNvPicPr/>
          <p:nvPr/>
        </p:nvPicPr>
        <p:blipFill>
          <a:blip r:embed="rId2"/>
          <a:stretch/>
        </p:blipFill>
        <p:spPr>
          <a:xfrm>
            <a:off x="4201920" y="510840"/>
            <a:ext cx="7007760" cy="590652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2FC39D4-73AD-F240-9A55-3B4A057D79D3}"/>
              </a:ext>
            </a:extLst>
          </p:cNvPr>
          <p:cNvSpPr txBox="1"/>
          <p:nvPr/>
        </p:nvSpPr>
        <p:spPr>
          <a:xfrm>
            <a:off x="147960" y="163080"/>
            <a:ext cx="431280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74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Vgg16 - without tuning</a:t>
            </a:r>
            <a:endParaRPr lang="en-US" sz="37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78C14FF-6B4D-6447-B081-3C78E0467A7F}"/>
              </a:ext>
            </a:extLst>
          </p:cNvPr>
          <p:cNvSpPr/>
          <p:nvPr/>
        </p:nvSpPr>
        <p:spPr>
          <a:xfrm flipH="1">
            <a:off x="1110797" y="1085400"/>
            <a:ext cx="2387127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714750" y="1000125"/>
            <a:ext cx="4786313" cy="4860675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340" b="1" strike="noStrike" spc="-1" dirty="0">
                <a:solidFill>
                  <a:srgbClr val="FFFFFF"/>
                </a:solidFill>
                <a:latin typeface="Agency FB"/>
                <a:ea typeface="Muli"/>
              </a:rPr>
              <a:t>Introduction</a:t>
            </a:r>
            <a:r>
              <a:rPr lang="en-US" sz="4270" b="1" strike="noStrike" spc="-1" dirty="0">
                <a:solidFill>
                  <a:srgbClr val="FFFFFF"/>
                </a:solidFill>
                <a:latin typeface="Muli"/>
                <a:ea typeface="Muli"/>
              </a:rPr>
              <a:t> </a:t>
            </a:r>
            <a:br>
              <a:rPr dirty="0"/>
            </a:br>
            <a:br>
              <a:rPr dirty="0"/>
            </a:br>
            <a:r>
              <a:rPr lang="en-US" sz="3200" b="1" strike="noStrike" spc="-1" dirty="0">
                <a:solidFill>
                  <a:srgbClr val="FFFFFF"/>
                </a:solidFill>
                <a:latin typeface="Muli"/>
                <a:ea typeface="Muli"/>
              </a:rPr>
              <a:t>What is the program?</a:t>
            </a:r>
            <a:br>
              <a:rPr sz="3200" dirty="0"/>
            </a:br>
            <a:r>
              <a:rPr lang="en-US" sz="3200" b="1" strike="noStrike" spc="-1" dirty="0">
                <a:solidFill>
                  <a:srgbClr val="FFFFFF"/>
                </a:solidFill>
                <a:latin typeface="Muli"/>
                <a:ea typeface="Muli"/>
              </a:rPr>
              <a:t>What does it do?</a:t>
            </a:r>
            <a:br>
              <a:rPr sz="3200" dirty="0"/>
            </a:br>
            <a:r>
              <a:rPr lang="en-US" sz="3200" b="1" strike="noStrike" spc="-1" dirty="0">
                <a:solidFill>
                  <a:srgbClr val="FFFFFF"/>
                </a:solidFill>
                <a:latin typeface="Muli"/>
                <a:ea typeface="Muli"/>
              </a:rPr>
              <a:t>How it work?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Shape 13">
            <a:extLst>
              <a:ext uri="{FF2B5EF4-FFF2-40B4-BE49-F238E27FC236}">
                <a16:creationId xmlns:a16="http://schemas.microsoft.com/office/drawing/2014/main" id="{4E6F015C-30F6-8F4A-8256-5B0160AB35C3}"/>
              </a:ext>
            </a:extLst>
          </p:cNvPr>
          <p:cNvSpPr txBox="1"/>
          <p:nvPr/>
        </p:nvSpPr>
        <p:spPr>
          <a:xfrm>
            <a:off x="11372760" y="633312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r">
              <a:lnSpc>
                <a:spcPct val="100000"/>
              </a:lnSpc>
            </a:pPr>
            <a:fld id="{FC1FB3DB-9D4B-4CE4-9961-BE1E0C06D2B3}" type="slidenum">
              <a:rPr lang="en" sz="1340" b="0" strike="noStrike" spc="-1">
                <a:solidFill>
                  <a:srgbClr val="FFFFFF"/>
                </a:solidFill>
                <a:latin typeface="Muli"/>
                <a:ea typeface="Muli"/>
              </a:rPr>
              <a:t>2</a:t>
            </a:fld>
            <a:endParaRPr lang="en-US" sz="134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roup 1"/>
          <p:cNvGrpSpPr/>
          <p:nvPr/>
        </p:nvGrpSpPr>
        <p:grpSpPr>
          <a:xfrm>
            <a:off x="5878080" y="136080"/>
            <a:ext cx="466200" cy="341640"/>
            <a:chOff x="5878080" y="136080"/>
            <a:chExt cx="466200" cy="341640"/>
          </a:xfrm>
        </p:grpSpPr>
        <p:sp>
          <p:nvSpPr>
            <p:cNvPr id="564" name="CustomShape 2"/>
            <p:cNvSpPr/>
            <p:nvPr/>
          </p:nvSpPr>
          <p:spPr>
            <a:xfrm>
              <a:off x="5878080" y="136080"/>
              <a:ext cx="466200" cy="34164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3"/>
            <p:cNvSpPr/>
            <p:nvPr/>
          </p:nvSpPr>
          <p:spPr>
            <a:xfrm>
              <a:off x="5910480" y="163080"/>
              <a:ext cx="400680" cy="25596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66" name="Picture 7"/>
          <p:cNvPicPr/>
          <p:nvPr/>
        </p:nvPicPr>
        <p:blipFill>
          <a:blip r:embed="rId2"/>
          <a:stretch/>
        </p:blipFill>
        <p:spPr>
          <a:xfrm>
            <a:off x="1291680" y="1878480"/>
            <a:ext cx="9411480" cy="4410000"/>
          </a:xfrm>
          <a:prstGeom prst="rect">
            <a:avLst/>
          </a:prstGeom>
          <a:ln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1AF71B43-CB28-794B-84F6-7821FE543C20}"/>
              </a:ext>
            </a:extLst>
          </p:cNvPr>
          <p:cNvSpPr txBox="1"/>
          <p:nvPr/>
        </p:nvSpPr>
        <p:spPr>
          <a:xfrm>
            <a:off x="-115200" y="163080"/>
            <a:ext cx="431280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74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Vgg16 - with tuning</a:t>
            </a:r>
            <a:endParaRPr lang="en-US" sz="37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146A8178-EAB2-834D-B180-B3807E4DB910}"/>
              </a:ext>
            </a:extLst>
          </p:cNvPr>
          <p:cNvSpPr/>
          <p:nvPr/>
        </p:nvSpPr>
        <p:spPr>
          <a:xfrm flipH="1">
            <a:off x="956291" y="1085400"/>
            <a:ext cx="2169818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7232-2915-8B4D-AAAD-5792AEC54005}"/>
              </a:ext>
            </a:extLst>
          </p:cNvPr>
          <p:cNvSpPr txBox="1"/>
          <p:nvPr/>
        </p:nvSpPr>
        <p:spPr>
          <a:xfrm>
            <a:off x="1316183" y="-595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Picture 6"/>
          <p:cNvPicPr/>
          <p:nvPr/>
        </p:nvPicPr>
        <p:blipFill>
          <a:blip r:embed="rId2"/>
          <a:stretch/>
        </p:blipFill>
        <p:spPr>
          <a:xfrm>
            <a:off x="4197960" y="522360"/>
            <a:ext cx="6831360" cy="5892120"/>
          </a:xfrm>
          <a:prstGeom prst="rect">
            <a:avLst/>
          </a:prstGeom>
          <a:ln>
            <a:noFill/>
          </a:ln>
        </p:spPr>
      </p:pic>
      <p:sp>
        <p:nvSpPr>
          <p:cNvPr id="570" name="TextShape 1"/>
          <p:cNvSpPr txBox="1"/>
          <p:nvPr/>
        </p:nvSpPr>
        <p:spPr>
          <a:xfrm>
            <a:off x="-115200" y="163080"/>
            <a:ext cx="4312800" cy="7185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740" b="1" strike="noStrike" spc="-1">
                <a:solidFill>
                  <a:srgbClr val="BC1800"/>
                </a:solidFill>
                <a:latin typeface="Agency FB"/>
                <a:ea typeface="Playfair Display"/>
              </a:rPr>
              <a:t>Vgg16 - with tuning</a:t>
            </a:r>
            <a:endParaRPr lang="en-US" sz="37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Line 2"/>
          <p:cNvSpPr/>
          <p:nvPr/>
        </p:nvSpPr>
        <p:spPr>
          <a:xfrm flipH="1">
            <a:off x="956291" y="1085400"/>
            <a:ext cx="2169818" cy="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609480" y="1554840"/>
            <a:ext cx="484812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n" sz="4000" b="1" strike="noStrike" spc="-1">
                <a:solidFill>
                  <a:srgbClr val="000000"/>
                </a:solidFill>
                <a:latin typeface="Agency FB"/>
                <a:ea typeface="Poppins"/>
              </a:rPr>
              <a:t>Challenges and difficulties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42D8B361-DD36-467E-AA0A-D3A697484065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22</a:t>
            </a:fld>
            <a:endParaRPr lang="en-US" sz="1340" b="0" strike="noStrike" spc="-1">
              <a:latin typeface="Times New Roman"/>
            </a:endParaRPr>
          </a:p>
        </p:txBody>
      </p:sp>
      <p:grpSp>
        <p:nvGrpSpPr>
          <p:cNvPr id="574" name="Group 3"/>
          <p:cNvGrpSpPr/>
          <p:nvPr/>
        </p:nvGrpSpPr>
        <p:grpSpPr>
          <a:xfrm>
            <a:off x="1567080" y="3371040"/>
            <a:ext cx="4055760" cy="761760"/>
            <a:chOff x="1567080" y="3371040"/>
            <a:chExt cx="4055760" cy="761760"/>
          </a:xfrm>
        </p:grpSpPr>
        <p:sp>
          <p:nvSpPr>
            <p:cNvPr id="575" name="CustomShape 4"/>
            <p:cNvSpPr/>
            <p:nvPr/>
          </p:nvSpPr>
          <p:spPr>
            <a:xfrm rot="5411400">
              <a:off x="3220560" y="1725120"/>
              <a:ext cx="748440" cy="405324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5"/>
            <p:cNvSpPr/>
            <p:nvPr/>
          </p:nvSpPr>
          <p:spPr>
            <a:xfrm rot="266400">
              <a:off x="1713960" y="3489120"/>
              <a:ext cx="498600" cy="49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600" b="1" strike="noStrike" spc="-1">
                  <a:solidFill>
                    <a:srgbClr val="000000"/>
                  </a:solidFill>
                  <a:latin typeface="Poppins"/>
                  <a:ea typeface="Poppins"/>
                </a:rPr>
                <a:t>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77" name="CustomShape 6"/>
            <p:cNvSpPr/>
            <p:nvPr/>
          </p:nvSpPr>
          <p:spPr>
            <a:xfrm rot="11400">
              <a:off x="2222280" y="3497040"/>
              <a:ext cx="3109680" cy="524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strike="noStrike" spc="-1">
                  <a:solidFill>
                    <a:srgbClr val="FFFFFF"/>
                  </a:solidFill>
                  <a:latin typeface="Poppins"/>
                  <a:ea typeface="Poppins"/>
                </a:rPr>
                <a:t>Small Data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578" name="Group 7"/>
          <p:cNvGrpSpPr/>
          <p:nvPr/>
        </p:nvGrpSpPr>
        <p:grpSpPr>
          <a:xfrm>
            <a:off x="2058120" y="4271040"/>
            <a:ext cx="4053960" cy="752040"/>
            <a:chOff x="2058120" y="4271040"/>
            <a:chExt cx="4053960" cy="752040"/>
          </a:xfrm>
        </p:grpSpPr>
        <p:sp>
          <p:nvSpPr>
            <p:cNvPr id="579" name="CustomShape 8"/>
            <p:cNvSpPr/>
            <p:nvPr/>
          </p:nvSpPr>
          <p:spPr>
            <a:xfrm rot="5403000">
              <a:off x="3710880" y="2620440"/>
              <a:ext cx="748440" cy="4053240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9"/>
            <p:cNvSpPr/>
            <p:nvPr/>
          </p:nvSpPr>
          <p:spPr>
            <a:xfrm>
              <a:off x="2203920" y="4388400"/>
              <a:ext cx="498600" cy="49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600" b="1" strike="noStrike" spc="-1">
                  <a:solidFill>
                    <a:srgbClr val="666666"/>
                  </a:solidFill>
                  <a:latin typeface="Poppins"/>
                  <a:ea typeface="Poppins"/>
                </a:rPr>
                <a:t>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81" name="CustomShape 10"/>
            <p:cNvSpPr/>
            <p:nvPr/>
          </p:nvSpPr>
          <p:spPr>
            <a:xfrm rot="3000">
              <a:off x="2711880" y="4390920"/>
              <a:ext cx="3111480" cy="524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strike="noStrike" spc="-1">
                  <a:solidFill>
                    <a:srgbClr val="FFFFFF"/>
                  </a:solidFill>
                  <a:latin typeface="Poppins"/>
                  <a:ea typeface="Poppins"/>
                </a:rPr>
                <a:t>Noise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582" name="Group 11"/>
          <p:cNvGrpSpPr/>
          <p:nvPr/>
        </p:nvGrpSpPr>
        <p:grpSpPr>
          <a:xfrm>
            <a:off x="2556000" y="5179680"/>
            <a:ext cx="4055400" cy="760320"/>
            <a:chOff x="2556000" y="5179680"/>
            <a:chExt cx="4055400" cy="760320"/>
          </a:xfrm>
        </p:grpSpPr>
        <p:sp>
          <p:nvSpPr>
            <p:cNvPr id="583" name="CustomShape 12"/>
            <p:cNvSpPr/>
            <p:nvPr/>
          </p:nvSpPr>
          <p:spPr>
            <a:xfrm rot="5410200">
              <a:off x="4209120" y="3533040"/>
              <a:ext cx="748440" cy="405324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3"/>
            <p:cNvSpPr/>
            <p:nvPr/>
          </p:nvSpPr>
          <p:spPr>
            <a:xfrm>
              <a:off x="2702880" y="5297760"/>
              <a:ext cx="498600" cy="49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600" b="1" strike="noStrike" spc="-1">
                  <a:solidFill>
                    <a:srgbClr val="B7B7B7"/>
                  </a:solidFill>
                  <a:latin typeface="Poppins"/>
                  <a:ea typeface="Poppins"/>
                </a:rPr>
                <a:t>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85" name="CustomShape 14"/>
            <p:cNvSpPr/>
            <p:nvPr/>
          </p:nvSpPr>
          <p:spPr>
            <a:xfrm rot="10200">
              <a:off x="3205080" y="5298480"/>
              <a:ext cx="3121560" cy="524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2000" b="1" strike="noStrike" spc="-1">
                  <a:solidFill>
                    <a:srgbClr val="FFFFFF"/>
                  </a:solidFill>
                  <a:latin typeface="Poppins"/>
                  <a:ea typeface="Poppins"/>
                </a:rPr>
                <a:t>Overfitting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268800" y="1852560"/>
            <a:ext cx="5653800" cy="4001400"/>
          </a:xfrm>
          <a:custGeom>
            <a:avLst/>
            <a:gdLst/>
            <a:ahLst/>
            <a:cxn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"/>
          <p:cNvSpPr/>
          <p:nvPr/>
        </p:nvSpPr>
        <p:spPr>
          <a:xfrm>
            <a:off x="3505680" y="2064960"/>
            <a:ext cx="5180760" cy="30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0" strike="noStrike" spc="-1">
                <a:solidFill>
                  <a:srgbClr val="999999"/>
                </a:solidFill>
                <a:latin typeface="Lora"/>
                <a:ea typeface="Lora"/>
              </a:rPr>
              <a:t>Place your screenshot here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8" name="Group 3"/>
          <p:cNvGrpSpPr/>
          <p:nvPr/>
        </p:nvGrpSpPr>
        <p:grpSpPr>
          <a:xfrm>
            <a:off x="5826600" y="84600"/>
            <a:ext cx="476280" cy="458280"/>
            <a:chOff x="5826600" y="84600"/>
            <a:chExt cx="476280" cy="458280"/>
          </a:xfrm>
        </p:grpSpPr>
        <p:sp>
          <p:nvSpPr>
            <p:cNvPr id="589" name="CustomShape 4"/>
            <p:cNvSpPr/>
            <p:nvPr/>
          </p:nvSpPr>
          <p:spPr>
            <a:xfrm>
              <a:off x="5948640" y="445320"/>
              <a:ext cx="232200" cy="97560"/>
            </a:xfrm>
            <a:custGeom>
              <a:avLst/>
              <a:gdLst/>
              <a:ahLst/>
              <a:cxn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5"/>
            <p:cNvSpPr/>
            <p:nvPr/>
          </p:nvSpPr>
          <p:spPr>
            <a:xfrm>
              <a:off x="5826600" y="84600"/>
              <a:ext cx="476280" cy="346680"/>
            </a:xfrm>
            <a:custGeom>
              <a:avLst/>
              <a:gdLst/>
              <a:ahLst/>
              <a:cxn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91" name="Picture 1"/>
          <p:cNvPicPr/>
          <p:nvPr/>
        </p:nvPicPr>
        <p:blipFill>
          <a:blip r:embed="rId2"/>
          <a:stretch/>
        </p:blipFill>
        <p:spPr>
          <a:xfrm>
            <a:off x="-204232" y="2529360"/>
            <a:ext cx="3851640" cy="1798560"/>
          </a:xfrm>
          <a:prstGeom prst="rect">
            <a:avLst/>
          </a:prstGeom>
          <a:ln>
            <a:noFill/>
          </a:ln>
        </p:spPr>
      </p:pic>
      <p:pic>
        <p:nvPicPr>
          <p:cNvPr id="592" name="Picture 6"/>
          <p:cNvPicPr/>
          <p:nvPr/>
        </p:nvPicPr>
        <p:blipFill>
          <a:blip r:embed="rId3"/>
          <a:stretch/>
        </p:blipFill>
        <p:spPr>
          <a:xfrm>
            <a:off x="3510000" y="2085120"/>
            <a:ext cx="5173560" cy="2971440"/>
          </a:xfrm>
          <a:prstGeom prst="rect">
            <a:avLst/>
          </a:prstGeom>
          <a:ln>
            <a:noFill/>
          </a:ln>
        </p:spPr>
      </p:pic>
      <p:pic>
        <p:nvPicPr>
          <p:cNvPr id="593" name="Picture 8"/>
          <p:cNvPicPr/>
          <p:nvPr/>
        </p:nvPicPr>
        <p:blipFill>
          <a:blip r:embed="rId4"/>
          <a:stretch/>
        </p:blipFill>
        <p:spPr>
          <a:xfrm>
            <a:off x="9351000" y="3110760"/>
            <a:ext cx="2514240" cy="913320"/>
          </a:xfrm>
          <a:prstGeom prst="rect">
            <a:avLst/>
          </a:prstGeom>
          <a:ln>
            <a:noFill/>
          </a:ln>
        </p:spPr>
      </p:pic>
      <p:sp>
        <p:nvSpPr>
          <p:cNvPr id="594" name="Line 6"/>
          <p:cNvSpPr/>
          <p:nvPr/>
        </p:nvSpPr>
        <p:spPr>
          <a:xfrm flipH="1">
            <a:off x="710280" y="3957480"/>
            <a:ext cx="200808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5" name="Line 7"/>
          <p:cNvSpPr/>
          <p:nvPr/>
        </p:nvSpPr>
        <p:spPr>
          <a:xfrm flipH="1">
            <a:off x="719640" y="3009600"/>
            <a:ext cx="200844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3297600" y="4752000"/>
            <a:ext cx="5596920" cy="104616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34343"/>
                </a:solidFill>
                <a:latin typeface="Lora"/>
                <a:ea typeface="Lora"/>
              </a:rPr>
              <a:t>Any question?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6330960" y="3018600"/>
            <a:ext cx="260640" cy="2487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8" name="Group 3"/>
          <p:cNvGrpSpPr/>
          <p:nvPr/>
        </p:nvGrpSpPr>
        <p:grpSpPr>
          <a:xfrm>
            <a:off x="6006960" y="1618920"/>
            <a:ext cx="1117800" cy="1118160"/>
            <a:chOff x="6006960" y="1618920"/>
            <a:chExt cx="1117800" cy="1118160"/>
          </a:xfrm>
        </p:grpSpPr>
        <p:sp>
          <p:nvSpPr>
            <p:cNvPr id="599" name="CustomShape 4"/>
            <p:cNvSpPr/>
            <p:nvPr/>
          </p:nvSpPr>
          <p:spPr>
            <a:xfrm>
              <a:off x="6427440" y="2039760"/>
              <a:ext cx="578880" cy="578880"/>
            </a:xfrm>
            <a:custGeom>
              <a:avLst/>
              <a:gdLst/>
              <a:ahLst/>
              <a:cxn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5"/>
            <p:cNvSpPr/>
            <p:nvPr/>
          </p:nvSpPr>
          <p:spPr>
            <a:xfrm>
              <a:off x="6006960" y="1618920"/>
              <a:ext cx="1117800" cy="1118160"/>
            </a:xfrm>
            <a:custGeom>
              <a:avLst/>
              <a:gdLst/>
              <a:ahLst/>
              <a:cxn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1" name="Group 6"/>
          <p:cNvGrpSpPr/>
          <p:nvPr/>
        </p:nvGrpSpPr>
        <p:grpSpPr>
          <a:xfrm>
            <a:off x="4834800" y="2404080"/>
            <a:ext cx="927360" cy="927720"/>
            <a:chOff x="4834800" y="2404080"/>
            <a:chExt cx="927360" cy="927720"/>
          </a:xfrm>
        </p:grpSpPr>
        <p:sp>
          <p:nvSpPr>
            <p:cNvPr id="602" name="CustomShape 7"/>
            <p:cNvSpPr/>
            <p:nvPr/>
          </p:nvSpPr>
          <p:spPr>
            <a:xfrm rot="1057200">
              <a:off x="4929120" y="2498400"/>
              <a:ext cx="738360" cy="738720"/>
            </a:xfrm>
            <a:custGeom>
              <a:avLst/>
              <a:gdLst/>
              <a:ahLst/>
              <a:cxn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8"/>
            <p:cNvSpPr/>
            <p:nvPr/>
          </p:nvSpPr>
          <p:spPr>
            <a:xfrm rot="1057200">
              <a:off x="4906080" y="2978280"/>
              <a:ext cx="121680" cy="121680"/>
            </a:xfrm>
            <a:custGeom>
              <a:avLst/>
              <a:gdLst/>
              <a:ahLst/>
              <a:cxn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9"/>
            <p:cNvSpPr/>
            <p:nvPr/>
          </p:nvSpPr>
          <p:spPr>
            <a:xfrm rot="1057200">
              <a:off x="4982760" y="30690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0"/>
            <p:cNvSpPr/>
            <p:nvPr/>
          </p:nvSpPr>
          <p:spPr>
            <a:xfrm rot="1057200">
              <a:off x="4903200" y="291564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6" name="CustomShape 11"/>
          <p:cNvSpPr/>
          <p:nvPr/>
        </p:nvSpPr>
        <p:spPr>
          <a:xfrm rot="2466600">
            <a:off x="5012280" y="1835640"/>
            <a:ext cx="362160" cy="3459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12"/>
          <p:cNvSpPr/>
          <p:nvPr/>
        </p:nvSpPr>
        <p:spPr>
          <a:xfrm rot="19990800">
            <a:off x="5542200" y="2053800"/>
            <a:ext cx="260640" cy="2487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13"/>
          <p:cNvSpPr/>
          <p:nvPr/>
        </p:nvSpPr>
        <p:spPr>
          <a:xfrm rot="2926200">
            <a:off x="7125120" y="2250720"/>
            <a:ext cx="195120" cy="18612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14"/>
          <p:cNvSpPr/>
          <p:nvPr/>
        </p:nvSpPr>
        <p:spPr>
          <a:xfrm rot="19990800">
            <a:off x="6126120" y="1419840"/>
            <a:ext cx="175680" cy="1677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5"/>
          <p:cNvSpPr/>
          <p:nvPr/>
        </p:nvSpPr>
        <p:spPr>
          <a:xfrm>
            <a:off x="5965560" y="226080"/>
            <a:ext cx="260640" cy="248760"/>
          </a:xfrm>
          <a:custGeom>
            <a:avLst/>
            <a:gdLst/>
            <a:ahLst/>
            <a:cxn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1" name="Picture 1"/>
          <p:cNvPicPr/>
          <p:nvPr/>
        </p:nvPicPr>
        <p:blipFill>
          <a:blip r:embed="rId2"/>
          <a:stretch/>
        </p:blipFill>
        <p:spPr>
          <a:xfrm>
            <a:off x="1207800" y="3260880"/>
            <a:ext cx="9775800" cy="20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3A436915-CAB2-45A6-BCAB-8CAC721AD8A6}" type="slidenum">
              <a:rPr lang="en" sz="1200" b="0" strike="noStrike" spc="-1">
                <a:solidFill>
                  <a:schemeClr val="bg1"/>
                </a:solidFill>
                <a:latin typeface="Calibri"/>
              </a:rPr>
              <a:t>3</a:t>
            </a:fld>
            <a:endParaRPr lang="en-US" sz="12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3135600" y="1075320"/>
            <a:ext cx="6143760" cy="15462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1" strike="noStrike" spc="-1">
                <a:solidFill>
                  <a:srgbClr val="000000"/>
                </a:solidFill>
                <a:latin typeface="Agency FB"/>
              </a:rPr>
              <a:t>Our Target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482280" y="2716200"/>
            <a:ext cx="6143760" cy="2371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Our main target is for children elementary school student, Non native children even the blind children.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451" name="Group 4"/>
          <p:cNvGrpSpPr/>
          <p:nvPr/>
        </p:nvGrpSpPr>
        <p:grpSpPr>
          <a:xfrm>
            <a:off x="2416680" y="1947600"/>
            <a:ext cx="461160" cy="433800"/>
            <a:chOff x="2416680" y="1947600"/>
            <a:chExt cx="461160" cy="433800"/>
          </a:xfrm>
        </p:grpSpPr>
        <p:sp>
          <p:nvSpPr>
            <p:cNvPr id="452" name="CustomShape 5"/>
            <p:cNvSpPr/>
            <p:nvPr/>
          </p:nvSpPr>
          <p:spPr>
            <a:xfrm>
              <a:off x="2416680" y="2112120"/>
              <a:ext cx="109440" cy="245880"/>
            </a:xfrm>
            <a:custGeom>
              <a:avLst/>
              <a:gdLst/>
              <a:ahLst/>
              <a:cxn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6"/>
            <p:cNvSpPr/>
            <p:nvPr/>
          </p:nvSpPr>
          <p:spPr>
            <a:xfrm>
              <a:off x="2534760" y="1947600"/>
              <a:ext cx="343080" cy="433800"/>
            </a:xfrm>
            <a:custGeom>
              <a:avLst/>
              <a:gdLst/>
              <a:ahLst/>
              <a:cxn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96360" y="1405800"/>
            <a:ext cx="4045680" cy="4045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5" name="Group 2"/>
          <p:cNvGrpSpPr/>
          <p:nvPr/>
        </p:nvGrpSpPr>
        <p:grpSpPr>
          <a:xfrm>
            <a:off x="7804080" y="4091400"/>
            <a:ext cx="2052360" cy="2052360"/>
            <a:chOff x="7804080" y="4091400"/>
            <a:chExt cx="2052360" cy="2052360"/>
          </a:xfrm>
        </p:grpSpPr>
        <p:sp>
          <p:nvSpPr>
            <p:cNvPr id="456" name="CustomShape 3"/>
            <p:cNvSpPr/>
            <p:nvPr/>
          </p:nvSpPr>
          <p:spPr>
            <a:xfrm>
              <a:off x="7997400" y="4284720"/>
              <a:ext cx="1666080" cy="166608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4"/>
            <p:cNvSpPr/>
            <p:nvPr/>
          </p:nvSpPr>
          <p:spPr>
            <a:xfrm>
              <a:off x="8089560" y="4376880"/>
              <a:ext cx="1481400" cy="1481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5"/>
            <p:cNvSpPr/>
            <p:nvPr/>
          </p:nvSpPr>
          <p:spPr>
            <a:xfrm>
              <a:off x="7804080" y="4091400"/>
              <a:ext cx="2052360" cy="205236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9" name="TextShape 6"/>
          <p:cNvSpPr txBox="1"/>
          <p:nvPr/>
        </p:nvSpPr>
        <p:spPr>
          <a:xfrm>
            <a:off x="609480" y="1554840"/>
            <a:ext cx="695988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gency FB"/>
                <a:ea typeface="Poppins"/>
              </a:rPr>
              <a:t>Aims and problems we solved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7"/>
          <p:cNvSpPr txBox="1"/>
          <p:nvPr/>
        </p:nvSpPr>
        <p:spPr>
          <a:xfrm>
            <a:off x="1426320" y="2610720"/>
            <a:ext cx="6662880" cy="34909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419040" indent="-3427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Little work is done for Arabic speech recognition especially for kids.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19040" indent="-34272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The teaching problems with E-learning.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19040" indent="-34272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Letting them pronounce well.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19040" indent="-34272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Games are the fun way to learn.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8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102AD31B-62A8-4A3F-BA7B-017DD7180FC5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4</a:t>
            </a:fld>
            <a:endParaRPr lang="en-US" sz="1340" b="0" strike="noStrike" spc="-1">
              <a:latin typeface="Times New Roman"/>
            </a:endParaRPr>
          </a:p>
        </p:txBody>
      </p:sp>
      <p:grpSp>
        <p:nvGrpSpPr>
          <p:cNvPr id="462" name="Group 9"/>
          <p:cNvGrpSpPr/>
          <p:nvPr/>
        </p:nvGrpSpPr>
        <p:grpSpPr>
          <a:xfrm>
            <a:off x="8584200" y="4871160"/>
            <a:ext cx="492480" cy="492480"/>
            <a:chOff x="8584200" y="4871160"/>
            <a:chExt cx="492480" cy="492480"/>
          </a:xfrm>
        </p:grpSpPr>
        <p:sp>
          <p:nvSpPr>
            <p:cNvPr id="463" name="CustomShape 10"/>
            <p:cNvSpPr/>
            <p:nvPr/>
          </p:nvSpPr>
          <p:spPr>
            <a:xfrm>
              <a:off x="8584200" y="5153040"/>
              <a:ext cx="210600" cy="210600"/>
            </a:xfrm>
            <a:custGeom>
              <a:avLst/>
              <a:gdLst/>
              <a:ahLst/>
              <a:cxn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1"/>
            <p:cNvSpPr/>
            <p:nvPr/>
          </p:nvSpPr>
          <p:spPr>
            <a:xfrm>
              <a:off x="8879760" y="4871160"/>
              <a:ext cx="196920" cy="196920"/>
            </a:xfrm>
            <a:custGeom>
              <a:avLst/>
              <a:gdLst/>
              <a:ahLst/>
              <a:cxn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2"/>
            <p:cNvSpPr/>
            <p:nvPr/>
          </p:nvSpPr>
          <p:spPr>
            <a:xfrm>
              <a:off x="8661240" y="4947120"/>
              <a:ext cx="339480" cy="339480"/>
            </a:xfrm>
            <a:custGeom>
              <a:avLst/>
              <a:gdLst/>
              <a:ahLst/>
              <a:cxn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3"/>
            <p:cNvSpPr/>
            <p:nvPr/>
          </p:nvSpPr>
          <p:spPr>
            <a:xfrm>
              <a:off x="8816760" y="4993560"/>
              <a:ext cx="55440" cy="55440"/>
            </a:xfrm>
            <a:custGeom>
              <a:avLst/>
              <a:gdLst/>
              <a:ahLst/>
              <a:cxn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09480" y="1554840"/>
            <a:ext cx="695988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4400" b="1" strike="noStrike" spc="-1">
                <a:solidFill>
                  <a:srgbClr val="000000"/>
                </a:solidFill>
                <a:latin typeface="Agency FB"/>
                <a:ea typeface="Poppins"/>
              </a:rPr>
              <a:t>Methods and Tools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426320" y="2679840"/>
            <a:ext cx="5195880" cy="299448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We used Python language, Matlab and C# for Unity Engine.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We used Tensorflow and Keras framework and used in Matlab Deep Learning Toolbox and Audio Toolbox.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DEC23DF1-5B90-4AFE-A5F3-6F619C7998BA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5</a:t>
            </a:fld>
            <a:endParaRPr lang="en-US" sz="1340" b="0" strike="noStrike" spc="-1">
              <a:latin typeface="Times New Roman"/>
            </a:endParaRPr>
          </a:p>
        </p:txBody>
      </p:sp>
      <p:grpSp>
        <p:nvGrpSpPr>
          <p:cNvPr id="470" name="Group 4"/>
          <p:cNvGrpSpPr/>
          <p:nvPr/>
        </p:nvGrpSpPr>
        <p:grpSpPr>
          <a:xfrm>
            <a:off x="9637200" y="2737080"/>
            <a:ext cx="1616040" cy="1383840"/>
            <a:chOff x="9637200" y="2737080"/>
            <a:chExt cx="1616040" cy="1383840"/>
          </a:xfrm>
        </p:grpSpPr>
        <p:sp>
          <p:nvSpPr>
            <p:cNvPr id="471" name="CustomShape 5"/>
            <p:cNvSpPr/>
            <p:nvPr/>
          </p:nvSpPr>
          <p:spPr>
            <a:xfrm>
              <a:off x="9637200" y="3912480"/>
              <a:ext cx="807840" cy="208440"/>
            </a:xfrm>
            <a:custGeom>
              <a:avLst/>
              <a:gdLst/>
              <a:ahLst/>
              <a:cxnLst/>
              <a:rect l="l" t="t" r="r" b="b"/>
              <a:pathLst>
                <a:path w="8306" h="2144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6"/>
            <p:cNvSpPr/>
            <p:nvPr/>
          </p:nvSpPr>
          <p:spPr>
            <a:xfrm>
              <a:off x="10445400" y="3912480"/>
              <a:ext cx="807840" cy="208440"/>
            </a:xfrm>
            <a:custGeom>
              <a:avLst/>
              <a:gdLst/>
              <a:ahLst/>
              <a:cxnLst/>
              <a:rect l="l" t="t" r="r" b="b"/>
              <a:pathLst>
                <a:path w="8307" h="2144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7"/>
            <p:cNvSpPr/>
            <p:nvPr/>
          </p:nvSpPr>
          <p:spPr>
            <a:xfrm>
              <a:off x="9637200" y="2737080"/>
              <a:ext cx="807840" cy="1288800"/>
            </a:xfrm>
            <a:custGeom>
              <a:avLst/>
              <a:gdLst/>
              <a:ahLst/>
              <a:cxnLst/>
              <a:rect l="l" t="t" r="r" b="b"/>
              <a:pathLst>
                <a:path w="8306" h="1325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8"/>
            <p:cNvSpPr/>
            <p:nvPr/>
          </p:nvSpPr>
          <p:spPr>
            <a:xfrm>
              <a:off x="10445400" y="2737080"/>
              <a:ext cx="807840" cy="1288800"/>
            </a:xfrm>
            <a:custGeom>
              <a:avLst/>
              <a:gdLst/>
              <a:ahLst/>
              <a:cxnLst/>
              <a:rect l="l" t="t" r="r" b="b"/>
              <a:pathLst>
                <a:path w="8307" h="1325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609480" y="1554840"/>
            <a:ext cx="6959880" cy="910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gency FB"/>
                <a:ea typeface="Comic Sans MS"/>
              </a:rPr>
              <a:t>The models we used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1426320" y="2610720"/>
            <a:ext cx="5195880" cy="299448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65000"/>
              <a:buFont typeface="Wingdings" charset="2"/>
              <a:buChar char=""/>
            </a:pPr>
            <a:r>
              <a:rPr lang="en-US" sz="27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Our </a:t>
            </a:r>
            <a:r>
              <a:rPr lang="en-US" sz="2700" b="1" strike="noStrike" spc="-1" dirty="0">
                <a:solidFill>
                  <a:srgbClr val="C00000"/>
                </a:solidFill>
                <a:latin typeface="Poppins Light"/>
                <a:ea typeface="Poppins Light"/>
              </a:rPr>
              <a:t>CNN</a:t>
            </a:r>
            <a:r>
              <a:rPr lang="en-US" sz="27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 layers. </a:t>
            </a:r>
            <a:endParaRPr lang="en-US" sz="27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65000"/>
              <a:buFont typeface="Wingdings" charset="2"/>
              <a:buChar char=""/>
            </a:pPr>
            <a:r>
              <a:rPr lang="en-US" sz="2700" b="1" strike="noStrike" spc="-1" dirty="0" err="1">
                <a:solidFill>
                  <a:srgbClr val="C00000"/>
                </a:solidFill>
                <a:latin typeface="Poppins Light"/>
                <a:ea typeface="Poppins Light"/>
              </a:rPr>
              <a:t>Alexnet</a:t>
            </a:r>
            <a:r>
              <a:rPr lang="en-US" sz="27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.</a:t>
            </a:r>
            <a:endParaRPr lang="en-US" sz="27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65000"/>
              <a:buFont typeface="Wingdings" charset="2"/>
              <a:buChar char=""/>
            </a:pPr>
            <a:r>
              <a:rPr lang="en-US" sz="2700" b="1" strike="noStrike" spc="-1" dirty="0">
                <a:solidFill>
                  <a:srgbClr val="C00000"/>
                </a:solidFill>
                <a:latin typeface="Poppins Light"/>
                <a:ea typeface="Poppins Light"/>
              </a:rPr>
              <a:t>Vgg16</a:t>
            </a:r>
            <a:r>
              <a:rPr lang="en-US" sz="27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 use transfer learning with and without tuning.</a:t>
            </a:r>
            <a:endParaRPr lang="en-US" sz="27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65000"/>
              <a:buFont typeface="Wingdings" charset="2"/>
              <a:buChar char=""/>
            </a:pPr>
            <a:r>
              <a:rPr lang="en-US" sz="2700" b="1" strike="noStrike" spc="-1" dirty="0">
                <a:solidFill>
                  <a:srgbClr val="C00000"/>
                </a:solidFill>
                <a:latin typeface="Poppins Light"/>
                <a:ea typeface="Poppins Light"/>
              </a:rPr>
              <a:t>Yamnet</a:t>
            </a:r>
            <a:r>
              <a:rPr lang="en-US" sz="27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 use transfer learning.</a:t>
            </a:r>
            <a:endParaRPr lang="en-US" sz="2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C1AE2FC9-1527-420D-9126-4324AB8EF133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6</a:t>
            </a:fld>
            <a:endParaRPr lang="en-US" sz="1340" b="0" strike="noStrike" spc="-1">
              <a:latin typeface="Times New Roman"/>
            </a:endParaRPr>
          </a:p>
        </p:txBody>
      </p:sp>
      <p:grpSp>
        <p:nvGrpSpPr>
          <p:cNvPr id="478" name="Group 4"/>
          <p:cNvGrpSpPr/>
          <p:nvPr/>
        </p:nvGrpSpPr>
        <p:grpSpPr>
          <a:xfrm>
            <a:off x="9637200" y="2737080"/>
            <a:ext cx="1616040" cy="1383840"/>
            <a:chOff x="9637200" y="2737080"/>
            <a:chExt cx="1616040" cy="1383840"/>
          </a:xfrm>
        </p:grpSpPr>
        <p:sp>
          <p:nvSpPr>
            <p:cNvPr id="479" name="CustomShape 5"/>
            <p:cNvSpPr/>
            <p:nvPr/>
          </p:nvSpPr>
          <p:spPr>
            <a:xfrm>
              <a:off x="9637200" y="3912480"/>
              <a:ext cx="807840" cy="208440"/>
            </a:xfrm>
            <a:custGeom>
              <a:avLst/>
              <a:gdLst/>
              <a:ahLst/>
              <a:cxnLst/>
              <a:rect l="l" t="t" r="r" b="b"/>
              <a:pathLst>
                <a:path w="8306" h="2144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6"/>
            <p:cNvSpPr/>
            <p:nvPr/>
          </p:nvSpPr>
          <p:spPr>
            <a:xfrm>
              <a:off x="10445400" y="3912480"/>
              <a:ext cx="807840" cy="208440"/>
            </a:xfrm>
            <a:custGeom>
              <a:avLst/>
              <a:gdLst/>
              <a:ahLst/>
              <a:cxnLst/>
              <a:rect l="l" t="t" r="r" b="b"/>
              <a:pathLst>
                <a:path w="8307" h="2144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7"/>
            <p:cNvSpPr/>
            <p:nvPr/>
          </p:nvSpPr>
          <p:spPr>
            <a:xfrm>
              <a:off x="9637200" y="2737080"/>
              <a:ext cx="807840" cy="1288800"/>
            </a:xfrm>
            <a:custGeom>
              <a:avLst/>
              <a:gdLst/>
              <a:ahLst/>
              <a:cxnLst/>
              <a:rect l="l" t="t" r="r" b="b"/>
              <a:pathLst>
                <a:path w="8306" h="1325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8"/>
            <p:cNvSpPr/>
            <p:nvPr/>
          </p:nvSpPr>
          <p:spPr>
            <a:xfrm>
              <a:off x="10445400" y="2737080"/>
              <a:ext cx="807840" cy="1288800"/>
            </a:xfrm>
            <a:custGeom>
              <a:avLst/>
              <a:gdLst/>
              <a:ahLst/>
              <a:cxnLst/>
              <a:rect l="l" t="t" r="r" b="b"/>
              <a:pathLst>
                <a:path w="8307" h="1325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36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84920" y="1634040"/>
            <a:ext cx="8825040" cy="7524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latin typeface="Agency FB"/>
                <a:ea typeface="Comic Sans MS"/>
              </a:rPr>
              <a:t>The methods we used to build the recognition system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425160" y="2631240"/>
            <a:ext cx="3692160" cy="34909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Collected the data set for the 28 Arabic letters.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Pre-processed the audio dataset.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Split the audio dataset to train, test and validation sets.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latin typeface="Poppins Light"/>
                <a:ea typeface="Poppins Light"/>
              </a:rPr>
              <a:t>Extracted features from the audio.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4366800" y="2624760"/>
            <a:ext cx="3984120" cy="34909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 startAt="5"/>
            </a:pP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We had 2 form datasets one is </a:t>
            </a:r>
            <a:r>
              <a:rPr lang="en-US" sz="2000" b="1" strike="noStrike" spc="-1" dirty="0">
                <a:solidFill>
                  <a:srgbClr val="C00000"/>
                </a:solidFill>
                <a:latin typeface="Poppins Light"/>
                <a:ea typeface="Poppins Light"/>
              </a:rPr>
              <a:t>MFCCS</a:t>
            </a: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 startAt="5"/>
            </a:pP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The second one is </a:t>
            </a:r>
            <a:r>
              <a:rPr lang="en-US" sz="2000" b="1" strike="noStrike" spc="-1" dirty="0" err="1">
                <a:solidFill>
                  <a:srgbClr val="C00000"/>
                </a:solidFill>
                <a:latin typeface="Poppins Light"/>
                <a:ea typeface="Poppins Light"/>
              </a:rPr>
              <a:t>mel</a:t>
            </a:r>
            <a:r>
              <a:rPr lang="en-US" sz="2000" b="1" strike="noStrike" spc="-1" dirty="0">
                <a:solidFill>
                  <a:srgbClr val="C00000"/>
                </a:solidFill>
                <a:latin typeface="Poppins Light"/>
                <a:ea typeface="Poppins Light"/>
              </a:rPr>
              <a:t>-spectrogram</a:t>
            </a: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 startAt="5"/>
            </a:pP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Then we used these data as inputs for the models we use and built.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C00000"/>
              </a:buClr>
              <a:buFont typeface="Arial"/>
              <a:buAutoNum type="arabicPeriod" startAt="5"/>
            </a:pPr>
            <a:r>
              <a:rPr lang="en-US" sz="2000" b="1" strike="noStrike" spc="-1" dirty="0">
                <a:solidFill>
                  <a:srgbClr val="000000"/>
                </a:solidFill>
                <a:latin typeface="Poppins Light"/>
                <a:ea typeface="Poppins Light"/>
              </a:rPr>
              <a:t>Then trained the model with different epochs and batch size and learning rate.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Shape 4"/>
          <p:cNvSpPr txBox="1"/>
          <p:nvPr/>
        </p:nvSpPr>
        <p:spPr>
          <a:xfrm>
            <a:off x="11407680" y="6102000"/>
            <a:ext cx="580320" cy="5803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fld id="{64DAE63A-83C6-41BA-A3CD-0DCF15BD1B11}" type="slidenum">
              <a:rPr lang="en" sz="1340" b="1" strike="noStrike" spc="-1">
                <a:solidFill>
                  <a:srgbClr val="FFFFFF"/>
                </a:solidFill>
                <a:latin typeface="Poppins"/>
                <a:ea typeface="Poppins"/>
              </a:rPr>
              <a:t>7</a:t>
            </a:fld>
            <a:endParaRPr lang="en-US" sz="1340" b="0" strike="noStrike" spc="-1">
              <a:latin typeface="Times New Roman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8496360" y="1405800"/>
            <a:ext cx="4045680" cy="40456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8" name="Group 6"/>
          <p:cNvGrpSpPr/>
          <p:nvPr/>
        </p:nvGrpSpPr>
        <p:grpSpPr>
          <a:xfrm>
            <a:off x="8540640" y="4902120"/>
            <a:ext cx="579600" cy="430920"/>
            <a:chOff x="8540640" y="4902120"/>
            <a:chExt cx="579600" cy="430920"/>
          </a:xfrm>
        </p:grpSpPr>
        <p:sp>
          <p:nvSpPr>
            <p:cNvPr id="489" name="CustomShape 7"/>
            <p:cNvSpPr/>
            <p:nvPr/>
          </p:nvSpPr>
          <p:spPr>
            <a:xfrm>
              <a:off x="8540640" y="4902120"/>
              <a:ext cx="390600" cy="390600"/>
            </a:xfrm>
            <a:custGeom>
              <a:avLst/>
              <a:gdLst/>
              <a:ahLst/>
              <a:cxn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8"/>
            <p:cNvSpPr/>
            <p:nvPr/>
          </p:nvSpPr>
          <p:spPr>
            <a:xfrm>
              <a:off x="8898120" y="5110920"/>
              <a:ext cx="222120" cy="222120"/>
            </a:xfrm>
            <a:custGeom>
              <a:avLst/>
              <a:gdLst/>
              <a:ahLst/>
              <a:cxn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24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490"/>
          <p:cNvPicPr/>
          <p:nvPr/>
        </p:nvPicPr>
        <p:blipFill>
          <a:blip r:embed="rId2"/>
          <a:stretch/>
        </p:blipFill>
        <p:spPr>
          <a:xfrm>
            <a:off x="6762541" y="1582819"/>
            <a:ext cx="4545360" cy="331380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3"/>
          <a:stretch/>
        </p:blipFill>
        <p:spPr>
          <a:xfrm>
            <a:off x="520281" y="1740420"/>
            <a:ext cx="5028120" cy="337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950040" y="1922760"/>
            <a:ext cx="3571920" cy="27554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0" i="1" strike="noStrike" spc="-1">
                <a:solidFill>
                  <a:srgbClr val="000000"/>
                </a:solidFill>
                <a:latin typeface="Palatino Linotype"/>
                <a:ea typeface="Playfair Display"/>
              </a:rPr>
              <a:t>The flowchart show the steps to make the CNN models: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4" name="Picture 12"/>
          <p:cNvPicPr/>
          <p:nvPr/>
        </p:nvPicPr>
        <p:blipFill>
          <a:blip r:embed="rId2"/>
          <a:stretch/>
        </p:blipFill>
        <p:spPr>
          <a:xfrm>
            <a:off x="7394760" y="0"/>
            <a:ext cx="4632120" cy="6856560"/>
          </a:xfrm>
          <a:prstGeom prst="rect">
            <a:avLst/>
          </a:prstGeom>
          <a:ln>
            <a:noFill/>
          </a:ln>
        </p:spPr>
      </p:pic>
      <p:sp>
        <p:nvSpPr>
          <p:cNvPr id="495" name="Line 2"/>
          <p:cNvSpPr/>
          <p:nvPr/>
        </p:nvSpPr>
        <p:spPr>
          <a:xfrm>
            <a:off x="765360" y="1672560"/>
            <a:ext cx="4026240" cy="0"/>
          </a:xfrm>
          <a:prstGeom prst="line">
            <a:avLst/>
          </a:prstGeom>
          <a:ln>
            <a:solidFill>
              <a:srgbClr val="BC253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Line 3"/>
          <p:cNvSpPr/>
          <p:nvPr/>
        </p:nvSpPr>
        <p:spPr>
          <a:xfrm>
            <a:off x="765360" y="3775680"/>
            <a:ext cx="4026240" cy="0"/>
          </a:xfrm>
          <a:prstGeom prst="line">
            <a:avLst/>
          </a:prstGeom>
          <a:ln>
            <a:solidFill>
              <a:srgbClr val="BC253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7" name="Group 4"/>
          <p:cNvGrpSpPr/>
          <p:nvPr/>
        </p:nvGrpSpPr>
        <p:grpSpPr>
          <a:xfrm>
            <a:off x="5844240" y="86760"/>
            <a:ext cx="502560" cy="424800"/>
            <a:chOff x="5844240" y="86760"/>
            <a:chExt cx="502560" cy="424800"/>
          </a:xfrm>
        </p:grpSpPr>
        <p:sp>
          <p:nvSpPr>
            <p:cNvPr id="498" name="CustomShape 5"/>
            <p:cNvSpPr/>
            <p:nvPr/>
          </p:nvSpPr>
          <p:spPr>
            <a:xfrm>
              <a:off x="6015960" y="87480"/>
              <a:ext cx="158760" cy="424080"/>
            </a:xfrm>
            <a:custGeom>
              <a:avLst/>
              <a:gdLst/>
              <a:ahLst/>
              <a:cxn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"/>
            <p:cNvSpPr/>
            <p:nvPr/>
          </p:nvSpPr>
          <p:spPr>
            <a:xfrm>
              <a:off x="5844240" y="86760"/>
              <a:ext cx="158040" cy="419040"/>
            </a:xfrm>
            <a:custGeom>
              <a:avLst/>
              <a:gdLst/>
              <a:ahLst/>
              <a:cxn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7"/>
            <p:cNvSpPr/>
            <p:nvPr/>
          </p:nvSpPr>
          <p:spPr>
            <a:xfrm>
              <a:off x="6188760" y="92520"/>
              <a:ext cx="158040" cy="418320"/>
            </a:xfrm>
            <a:custGeom>
              <a:avLst/>
              <a:gdLst/>
              <a:ahLst/>
              <a:cxn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3EEEE"/>
      </a:lt2>
      <a:accent1>
        <a:srgbClr val="BD2A35"/>
      </a:accent1>
      <a:accent2>
        <a:srgbClr val="FF8671"/>
      </a:accent2>
      <a:accent3>
        <a:srgbClr val="111111"/>
      </a:accent3>
      <a:accent4>
        <a:srgbClr val="666666"/>
      </a:accent4>
      <a:accent5>
        <a:srgbClr val="999999"/>
      </a:accent5>
      <a:accent6>
        <a:srgbClr val="CCCCCC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378</Words>
  <Application>Microsoft Macintosh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24</vt:i4>
      </vt:variant>
    </vt:vector>
  </HeadingPairs>
  <TitlesOfParts>
    <vt:vector size="48" baseType="lpstr">
      <vt:lpstr>Agency FB</vt:lpstr>
      <vt:lpstr>Arial</vt:lpstr>
      <vt:lpstr>Calibri</vt:lpstr>
      <vt:lpstr>Comic Sans MS</vt:lpstr>
      <vt:lpstr>Lora</vt:lpstr>
      <vt:lpstr>Montserrat</vt:lpstr>
      <vt:lpstr>Muli</vt:lpstr>
      <vt:lpstr>Palatino Linotype</vt:lpstr>
      <vt:lpstr>Playfair Display</vt:lpstr>
      <vt:lpstr>Poppins</vt:lpstr>
      <vt:lpstr>Poppins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Pankaj Sharma</dc:creator>
  <dc:description/>
  <cp:lastModifiedBy>Microsoft Office User</cp:lastModifiedBy>
  <cp:revision>38</cp:revision>
  <dcterms:created xsi:type="dcterms:W3CDTF">2018-06-09T14:21:55Z</dcterms:created>
  <dcterms:modified xsi:type="dcterms:W3CDTF">2021-06-05T06:09:47Z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