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F0502020204030203" pitchFamily="34" charset="0"/>
      <p:regular r:id="rId7"/>
      <p:bold r:id="rId8"/>
      <p:italic r:id="rId9"/>
      <p:boldItalic r:id="rId10"/>
    </p:embeddedFont>
    <p:embeddedFont>
      <p:font typeface="Montserrat" panose="00000500000000000000" pitchFamily="2" charset="0"/>
      <p:regular r:id="rId11"/>
      <p:bold r:id="rId12"/>
      <p:italic r:id="rId13"/>
      <p:boldItalic r:id="rId14"/>
    </p:embeddedFont>
    <p:embeddedFont>
      <p:font typeface="Montserrat ExtraLight" panose="00000300000000000000" pitchFamily="2" charset="0"/>
      <p:regular r:id="rId15"/>
      <p:bold r:id="rId16"/>
      <p:italic r:id="rId17"/>
      <p:boldItalic r:id="rId18"/>
    </p:embeddedFont>
    <p:embeddedFont>
      <p:font typeface="Montserrat Light" panose="00000400000000000000" pitchFamily="2" charset="0"/>
      <p:regular r:id="rId19"/>
      <p:bold r:id="rId20"/>
      <p:italic r:id="rId21"/>
      <p:boldItalic r:id="rId22"/>
    </p:embeddedFont>
    <p:embeddedFont>
      <p:font typeface="Montserrat Medium" panose="00000600000000000000" pitchFamily="2" charset="0"/>
      <p:regular r:id="rId23"/>
      <p:bold r:id="rId24"/>
      <p:italic r:id="rId25"/>
      <p:boldItalic r:id="rId26"/>
    </p:embeddedFont>
    <p:embeddedFont>
      <p:font typeface="Montserrat SemiBold" panose="000007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15.fntdata"/><Relationship Id="rId34"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font" Target="fonts/font1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font" Target="fonts/font1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font" Target="fonts/font22.fntdata"/><Relationship Id="rId10" Type="http://schemas.openxmlformats.org/officeDocument/2006/relationships/font" Target="fonts/font4.fntdata"/><Relationship Id="rId19" Type="http://schemas.openxmlformats.org/officeDocument/2006/relationships/font" Target="fonts/font1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font" Target="fonts/font21.fntdata"/><Relationship Id="rId30" Type="http://schemas.openxmlformats.org/officeDocument/2006/relationships/font" Target="fonts/font24.fntdata"/><Relationship Id="rId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9d4dc03db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9d4dc03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9d4dc03db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9d4dc03d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9d4dc03db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9d4dc03d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ithub.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66900" y="1942925"/>
            <a:ext cx="56319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Montserrat Medium"/>
                <a:ea typeface="Montserrat Medium"/>
                <a:cs typeface="Montserrat Medium"/>
                <a:sym typeface="Montserrat Medium"/>
              </a:rPr>
              <a:t>WEB Fundamentals</a:t>
            </a:r>
            <a:endParaRPr>
              <a:latin typeface="Montserrat Medium"/>
              <a:ea typeface="Montserrat Medium"/>
              <a:cs typeface="Montserrat Medium"/>
              <a:sym typeface="Montserrat Medium"/>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3212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a:latin typeface="Montserrat Medium"/>
                <a:ea typeface="Montserrat Medium"/>
                <a:cs typeface="Montserrat Medium"/>
                <a:sym typeface="Montserrat Medium"/>
              </a:rPr>
              <a:t>How the WEB works</a:t>
            </a:r>
            <a:endParaRPr sz="2600">
              <a:latin typeface="Montserrat Medium"/>
              <a:ea typeface="Montserrat Medium"/>
              <a:cs typeface="Montserrat Medium"/>
              <a:sym typeface="Montserrat Medium"/>
            </a:endParaRPr>
          </a:p>
        </p:txBody>
      </p:sp>
      <p:sp>
        <p:nvSpPr>
          <p:cNvPr id="140" name="Google Shape;140;p14"/>
          <p:cNvSpPr txBox="1">
            <a:spLocks noGrp="1"/>
          </p:cNvSpPr>
          <p:nvPr>
            <p:ph type="body" idx="1"/>
          </p:nvPr>
        </p:nvSpPr>
        <p:spPr>
          <a:xfrm>
            <a:off x="1297500" y="896700"/>
            <a:ext cx="7038900" cy="33501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 sz="1700">
                <a:latin typeface="Montserrat Medium"/>
                <a:ea typeface="Montserrat Medium"/>
                <a:cs typeface="Montserrat Medium"/>
                <a:sym typeface="Montserrat Medium"/>
              </a:rPr>
              <a:t>Clients and servers </a:t>
            </a:r>
            <a:endParaRPr sz="1700">
              <a:latin typeface="Montserrat Medium"/>
              <a:ea typeface="Montserrat Medium"/>
              <a:cs typeface="Montserrat Medium"/>
              <a:sym typeface="Montserrat Medium"/>
            </a:endParaRPr>
          </a:p>
          <a:p>
            <a:pPr marL="0" lvl="0" indent="0" algn="l" rtl="0">
              <a:spcBef>
                <a:spcPts val="1200"/>
              </a:spcBef>
              <a:spcAft>
                <a:spcPts val="1200"/>
              </a:spcAft>
              <a:buNone/>
            </a:pPr>
            <a:r>
              <a:rPr lang="en" sz="1200">
                <a:solidFill>
                  <a:srgbClr val="FBFBFE"/>
                </a:solidFill>
                <a:latin typeface="Montserrat Light"/>
                <a:ea typeface="Montserrat Light"/>
                <a:cs typeface="Montserrat Light"/>
                <a:sym typeface="Montserrat Light"/>
              </a:rPr>
              <a:t>Computers connected to the web are called clients and servers. A simplified diagram of how they interact might look like this:</a:t>
            </a:r>
            <a:endParaRPr/>
          </a:p>
        </p:txBody>
      </p:sp>
      <p:pic>
        <p:nvPicPr>
          <p:cNvPr id="141" name="Google Shape;141;p14"/>
          <p:cNvPicPr preferRelativeResize="0"/>
          <p:nvPr/>
        </p:nvPicPr>
        <p:blipFill>
          <a:blip r:embed="rId3">
            <a:alphaModFix/>
          </a:blip>
          <a:stretch>
            <a:fillRect/>
          </a:stretch>
        </p:blipFill>
        <p:spPr>
          <a:xfrm>
            <a:off x="3007075" y="2017800"/>
            <a:ext cx="3290977" cy="1968474"/>
          </a:xfrm>
          <a:prstGeom prst="rect">
            <a:avLst/>
          </a:prstGeom>
          <a:noFill/>
          <a:ln>
            <a:noFill/>
          </a:ln>
        </p:spPr>
      </p:pic>
      <p:sp>
        <p:nvSpPr>
          <p:cNvPr id="142" name="Google Shape;142;p14"/>
          <p:cNvSpPr txBox="1"/>
          <p:nvPr/>
        </p:nvSpPr>
        <p:spPr>
          <a:xfrm>
            <a:off x="331500" y="4131375"/>
            <a:ext cx="8481000" cy="869700"/>
          </a:xfrm>
          <a:prstGeom prst="rect">
            <a:avLst/>
          </a:prstGeom>
          <a:noFill/>
          <a:ln>
            <a:noFill/>
          </a:ln>
        </p:spPr>
        <p:txBody>
          <a:bodyPr spcFirstLastPara="1" wrap="square" lIns="91425" tIns="91425" rIns="91425" bIns="91425" anchor="t" anchorCtr="0">
            <a:spAutoFit/>
          </a:bodyPr>
          <a:lstStyle/>
          <a:p>
            <a:pPr marL="457200" lvl="0" indent="-292100" algn="l" rtl="0">
              <a:lnSpc>
                <a:spcPct val="115000"/>
              </a:lnSpc>
              <a:spcBef>
                <a:spcPts val="1200"/>
              </a:spcBef>
              <a:spcAft>
                <a:spcPts val="0"/>
              </a:spcAft>
              <a:buClr>
                <a:srgbClr val="FBFBFE"/>
              </a:buClr>
              <a:buSzPts val="1000"/>
              <a:buFont typeface="Montserrat ExtraLight"/>
              <a:buChar char="●"/>
            </a:pPr>
            <a:r>
              <a:rPr lang="en" sz="1000">
                <a:solidFill>
                  <a:srgbClr val="FBFBFE"/>
                </a:solidFill>
                <a:latin typeface="Montserrat ExtraLight"/>
                <a:ea typeface="Montserrat ExtraLight"/>
                <a:cs typeface="Montserrat ExtraLight"/>
                <a:sym typeface="Montserrat ExtraLight"/>
              </a:rPr>
              <a:t>Clients are the typical web user's internet-connected devices (for example, your computer connected to your Wi-Fi) and web-accessing software available on those devices (usually a web browser like Firefox or Chrome).</a:t>
            </a:r>
            <a:endParaRPr sz="1000">
              <a:solidFill>
                <a:srgbClr val="FBFBFE"/>
              </a:solidFill>
              <a:latin typeface="Montserrat ExtraLight"/>
              <a:ea typeface="Montserrat ExtraLight"/>
              <a:cs typeface="Montserrat ExtraLight"/>
              <a:sym typeface="Montserrat ExtraLight"/>
            </a:endParaRPr>
          </a:p>
          <a:p>
            <a:pPr marL="457200" lvl="0" indent="-292100" algn="l" rtl="0">
              <a:lnSpc>
                <a:spcPct val="115000"/>
              </a:lnSpc>
              <a:spcBef>
                <a:spcPts val="0"/>
              </a:spcBef>
              <a:spcAft>
                <a:spcPts val="0"/>
              </a:spcAft>
              <a:buClr>
                <a:srgbClr val="FBFBFE"/>
              </a:buClr>
              <a:buSzPts val="1000"/>
              <a:buFont typeface="Montserrat ExtraLight"/>
              <a:buChar char="●"/>
            </a:pPr>
            <a:r>
              <a:rPr lang="en" sz="1000">
                <a:solidFill>
                  <a:srgbClr val="FBFBFE"/>
                </a:solidFill>
                <a:latin typeface="Montserrat ExtraLight"/>
                <a:ea typeface="Montserrat ExtraLight"/>
                <a:cs typeface="Montserrat ExtraLight"/>
                <a:sym typeface="Montserrat ExtraLight"/>
              </a:rPr>
              <a:t>Servers are computers that store webpages, sites, or apps. When a client device wants to access a webpage, a copy of the webpage is downloaded from the server onto the client machine to be displayed in the user's web browser.</a:t>
            </a:r>
            <a:endParaRPr sz="1200">
              <a:latin typeface="Montserrat ExtraLight"/>
              <a:ea typeface="Montserrat ExtraLight"/>
              <a:cs typeface="Montserrat ExtraLight"/>
              <a:sym typeface="Montserrat Extra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WEB Developer tools</a:t>
            </a:r>
            <a:endParaRPr/>
          </a:p>
        </p:txBody>
      </p:sp>
      <p:sp>
        <p:nvSpPr>
          <p:cNvPr id="148" name="Google Shape;148;p15"/>
          <p:cNvSpPr txBox="1">
            <a:spLocks noGrp="1"/>
          </p:cNvSpPr>
          <p:nvPr>
            <p:ph type="body" idx="1"/>
          </p:nvPr>
        </p:nvSpPr>
        <p:spPr>
          <a:xfrm>
            <a:off x="1337825" y="1306800"/>
            <a:ext cx="7038900" cy="3430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solidFill>
                  <a:srgbClr val="FBFBFE"/>
                </a:solidFill>
                <a:latin typeface="Montserrat SemiBold"/>
                <a:ea typeface="Montserrat SemiBold"/>
                <a:cs typeface="Montserrat SemiBold"/>
                <a:sym typeface="Montserrat SemiBold"/>
              </a:rPr>
              <a:t>A computer :</a:t>
            </a:r>
            <a:r>
              <a:rPr lang="en" sz="1400">
                <a:solidFill>
                  <a:srgbClr val="FBFBFE"/>
                </a:solidFill>
                <a:latin typeface="Montserrat"/>
                <a:ea typeface="Montserrat"/>
                <a:cs typeface="Montserrat"/>
                <a:sym typeface="Montserrat"/>
              </a:rPr>
              <a:t> </a:t>
            </a:r>
            <a:r>
              <a:rPr lang="en" sz="1400">
                <a:solidFill>
                  <a:srgbClr val="FBFBFE"/>
                </a:solidFill>
                <a:latin typeface="Montserrat Light"/>
                <a:ea typeface="Montserrat Light"/>
                <a:cs typeface="Montserrat Light"/>
                <a:sym typeface="Montserrat Light"/>
              </a:rPr>
              <a:t>Obviously</a:t>
            </a:r>
            <a:endParaRPr sz="1500">
              <a:latin typeface="Montserrat Light"/>
              <a:ea typeface="Montserrat Light"/>
              <a:cs typeface="Montserrat Light"/>
              <a:sym typeface="Montserrat Light"/>
            </a:endParaRPr>
          </a:p>
          <a:p>
            <a:pPr marL="0" lvl="0" indent="0" algn="l" rtl="0">
              <a:spcBef>
                <a:spcPts val="1200"/>
              </a:spcBef>
              <a:spcAft>
                <a:spcPts val="0"/>
              </a:spcAft>
              <a:buNone/>
            </a:pPr>
            <a:r>
              <a:rPr lang="en" sz="1500">
                <a:latin typeface="Montserrat SemiBold"/>
                <a:ea typeface="Montserrat SemiBold"/>
                <a:cs typeface="Montserrat SemiBold"/>
                <a:sym typeface="Montserrat SemiBold"/>
              </a:rPr>
              <a:t>A text editor :</a:t>
            </a:r>
            <a:r>
              <a:rPr lang="en" sz="1500">
                <a:latin typeface="Montserrat"/>
                <a:ea typeface="Montserrat"/>
                <a:cs typeface="Montserrat"/>
                <a:sym typeface="Montserrat"/>
              </a:rPr>
              <a:t> </a:t>
            </a:r>
            <a:r>
              <a:rPr lang="en" sz="1400">
                <a:solidFill>
                  <a:srgbClr val="FBFBFE"/>
                </a:solidFill>
                <a:latin typeface="Montserrat Light"/>
                <a:ea typeface="Montserrat Light"/>
                <a:cs typeface="Montserrat Light"/>
                <a:sym typeface="Montserrat Light"/>
              </a:rPr>
              <a:t>to write code in such as</a:t>
            </a:r>
            <a:r>
              <a:rPr lang="en" sz="1400">
                <a:solidFill>
                  <a:srgbClr val="FBFBFE"/>
                </a:solidFill>
                <a:latin typeface="Montserrat ExtraLight"/>
                <a:ea typeface="Montserrat ExtraLight"/>
                <a:cs typeface="Montserrat ExtraLight"/>
                <a:sym typeface="Montserrat ExtraLight"/>
              </a:rPr>
              <a:t> </a:t>
            </a:r>
            <a:r>
              <a:rPr lang="en" sz="1400">
                <a:uFill>
                  <a:noFill/>
                </a:uFill>
                <a:latin typeface="Montserrat"/>
                <a:ea typeface="Montserrat"/>
                <a:cs typeface="Montserrat"/>
                <a:sym typeface="Montserrat"/>
                <a:hlinkClick r:id="rId3"/>
              </a:rPr>
              <a:t>Visual Studio Code</a:t>
            </a:r>
            <a:r>
              <a:rPr lang="en" sz="1500">
                <a:latin typeface="Montserrat"/>
                <a:ea typeface="Montserrat"/>
                <a:cs typeface="Montserrat"/>
                <a:sym typeface="Montserrat"/>
              </a:rPr>
              <a:t>, sublime text, vim, notepad+++ ...</a:t>
            </a:r>
            <a:endParaRPr sz="1500">
              <a:latin typeface="Montserrat"/>
              <a:ea typeface="Montserrat"/>
              <a:cs typeface="Montserrat"/>
              <a:sym typeface="Montserrat"/>
            </a:endParaRPr>
          </a:p>
          <a:p>
            <a:pPr marL="0" lvl="0" indent="0" algn="l" rtl="0">
              <a:spcBef>
                <a:spcPts val="1200"/>
              </a:spcBef>
              <a:spcAft>
                <a:spcPts val="0"/>
              </a:spcAft>
              <a:buNone/>
            </a:pPr>
            <a:r>
              <a:rPr lang="en" sz="1500">
                <a:latin typeface="Montserrat SemiBold"/>
                <a:ea typeface="Montserrat SemiBold"/>
                <a:cs typeface="Montserrat SemiBold"/>
                <a:sym typeface="Montserrat SemiBold"/>
              </a:rPr>
              <a:t>Web Browser :</a:t>
            </a:r>
            <a:r>
              <a:rPr lang="en" sz="1500">
                <a:latin typeface="Montserrat"/>
                <a:ea typeface="Montserrat"/>
                <a:cs typeface="Montserrat"/>
                <a:sym typeface="Montserrat"/>
              </a:rPr>
              <a:t> </a:t>
            </a:r>
            <a:r>
              <a:rPr lang="en" sz="1400">
                <a:solidFill>
                  <a:srgbClr val="FBFBFE"/>
                </a:solidFill>
                <a:latin typeface="Montserrat Light"/>
                <a:ea typeface="Montserrat Light"/>
                <a:cs typeface="Montserrat Light"/>
                <a:sym typeface="Montserrat Light"/>
              </a:rPr>
              <a:t>to test code in. Currently, the most-used browsers are :</a:t>
            </a:r>
            <a:r>
              <a:rPr lang="en" sz="1400">
                <a:solidFill>
                  <a:srgbClr val="FBFBFE"/>
                </a:solidFill>
                <a:latin typeface="Montserrat"/>
                <a:ea typeface="Montserrat"/>
                <a:cs typeface="Montserrat"/>
                <a:sym typeface="Montserrat"/>
              </a:rPr>
              <a:t> </a:t>
            </a:r>
            <a:r>
              <a:rPr lang="en" sz="1500">
                <a:latin typeface="Montserrat"/>
                <a:ea typeface="Montserrat"/>
                <a:cs typeface="Montserrat"/>
                <a:sym typeface="Montserrat"/>
              </a:rPr>
              <a:t>Chrome, Firefox …</a:t>
            </a:r>
            <a:endParaRPr sz="1500">
              <a:latin typeface="Montserrat"/>
              <a:ea typeface="Montserrat"/>
              <a:cs typeface="Montserrat"/>
              <a:sym typeface="Montserrat"/>
            </a:endParaRPr>
          </a:p>
          <a:p>
            <a:pPr marL="0" lvl="0" indent="0" algn="l" rtl="0">
              <a:spcBef>
                <a:spcPts val="1200"/>
              </a:spcBef>
              <a:spcAft>
                <a:spcPts val="0"/>
              </a:spcAft>
              <a:buNone/>
            </a:pPr>
            <a:r>
              <a:rPr lang="en" sz="1500">
                <a:latin typeface="Montserrat SemiBold"/>
                <a:ea typeface="Montserrat SemiBold"/>
                <a:cs typeface="Montserrat SemiBold"/>
                <a:sym typeface="Montserrat SemiBold"/>
              </a:rPr>
              <a:t>A graphics editor :</a:t>
            </a:r>
            <a:r>
              <a:rPr lang="en" sz="1500">
                <a:latin typeface="Montserrat"/>
                <a:ea typeface="Montserrat"/>
                <a:cs typeface="Montserrat"/>
                <a:sym typeface="Montserrat"/>
              </a:rPr>
              <a:t> </a:t>
            </a:r>
            <a:r>
              <a:rPr lang="en" sz="1400">
                <a:solidFill>
                  <a:srgbClr val="FBFBFE"/>
                </a:solidFill>
                <a:latin typeface="Montserrat Light"/>
                <a:ea typeface="Montserrat Light"/>
                <a:cs typeface="Montserrat Light"/>
                <a:sym typeface="Montserrat Light"/>
              </a:rPr>
              <a:t>to make images or graphics for your web pages : </a:t>
            </a:r>
            <a:r>
              <a:rPr lang="en" sz="1500">
                <a:latin typeface="Montserrat"/>
                <a:ea typeface="Montserrat"/>
                <a:cs typeface="Montserrat"/>
                <a:sym typeface="Montserrat"/>
              </a:rPr>
              <a:t>Photoshop, GIMP, XD …</a:t>
            </a:r>
            <a:endParaRPr sz="1500">
              <a:latin typeface="Montserrat"/>
              <a:ea typeface="Montserrat"/>
              <a:cs typeface="Montserrat"/>
              <a:sym typeface="Montserrat"/>
            </a:endParaRPr>
          </a:p>
          <a:p>
            <a:pPr marL="0" lvl="0" indent="0" algn="l" rtl="0">
              <a:spcBef>
                <a:spcPts val="1200"/>
              </a:spcBef>
              <a:spcAft>
                <a:spcPts val="1200"/>
              </a:spcAft>
              <a:buNone/>
            </a:pPr>
            <a:r>
              <a:rPr lang="en" sz="1400">
                <a:solidFill>
                  <a:srgbClr val="FBFBFE"/>
                </a:solidFill>
                <a:latin typeface="Montserrat SemiBold"/>
                <a:ea typeface="Montserrat SemiBold"/>
                <a:cs typeface="Montserrat SemiBold"/>
                <a:sym typeface="Montserrat SemiBold"/>
              </a:rPr>
              <a:t>A version control system : </a:t>
            </a:r>
            <a:r>
              <a:rPr lang="en" sz="1400">
                <a:solidFill>
                  <a:srgbClr val="FBFBFE"/>
                </a:solidFill>
                <a:latin typeface="Montserrat"/>
                <a:ea typeface="Montserrat"/>
                <a:cs typeface="Montserrat"/>
                <a:sym typeface="Montserrat"/>
              </a:rPr>
              <a:t> </a:t>
            </a:r>
            <a:r>
              <a:rPr lang="en" sz="1400">
                <a:solidFill>
                  <a:srgbClr val="FBFBFE"/>
                </a:solidFill>
                <a:latin typeface="Montserrat Light"/>
                <a:ea typeface="Montserrat Light"/>
                <a:cs typeface="Montserrat Light"/>
                <a:sym typeface="Montserrat Light"/>
              </a:rPr>
              <a:t>to manage files on servers, collaborate on a project with a team, share code and assets and avoid editing conflicts :</a:t>
            </a:r>
            <a:r>
              <a:rPr lang="en" sz="1400">
                <a:solidFill>
                  <a:srgbClr val="FBFBFE"/>
                </a:solidFill>
                <a:latin typeface="Montserrat"/>
                <a:ea typeface="Montserrat"/>
                <a:cs typeface="Montserrat"/>
                <a:sym typeface="Montserrat"/>
              </a:rPr>
              <a:t> </a:t>
            </a:r>
            <a:r>
              <a:rPr lang="en" sz="1400" b="1" u="sng">
                <a:solidFill>
                  <a:schemeClr val="hlink"/>
                </a:solidFill>
                <a:latin typeface="Montserrat"/>
                <a:ea typeface="Montserrat"/>
                <a:cs typeface="Montserrat"/>
                <a:sym typeface="Montserrat"/>
                <a:hlinkClick r:id="rId4"/>
              </a:rPr>
              <a:t>GitHub</a:t>
            </a:r>
            <a:endParaRPr sz="1500" b="1">
              <a:latin typeface="Montserrat"/>
              <a:ea typeface="Montserrat"/>
              <a:cs typeface="Montserrat"/>
              <a:sym typeface="Montserra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2889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Montserrat SemiBold"/>
                <a:ea typeface="Montserrat SemiBold"/>
                <a:cs typeface="Montserrat SemiBold"/>
                <a:sym typeface="Montserrat SemiBold"/>
              </a:rPr>
              <a:t>Web Developer roles and duties</a:t>
            </a:r>
            <a:endParaRPr>
              <a:latin typeface="Montserrat SemiBold"/>
              <a:ea typeface="Montserrat SemiBold"/>
              <a:cs typeface="Montserrat SemiBold"/>
              <a:sym typeface="Montserrat SemiBold"/>
            </a:endParaRPr>
          </a:p>
        </p:txBody>
      </p:sp>
      <p:sp>
        <p:nvSpPr>
          <p:cNvPr id="154" name="Google Shape;154;p16"/>
          <p:cNvSpPr txBox="1">
            <a:spLocks noGrp="1"/>
          </p:cNvSpPr>
          <p:nvPr>
            <p:ph type="body" idx="1"/>
          </p:nvPr>
        </p:nvSpPr>
        <p:spPr>
          <a:xfrm>
            <a:off x="1297500" y="747327"/>
            <a:ext cx="7038900" cy="1888948"/>
          </a:xfrm>
          <a:prstGeom prst="rect">
            <a:avLst/>
          </a:prstGeom>
        </p:spPr>
        <p:txBody>
          <a:bodyPr spcFirstLastPara="1" wrap="square" lIns="91425" tIns="91425" rIns="91425" bIns="91425" anchor="t" anchorCtr="0">
            <a:spAutoFit/>
          </a:bodyPr>
          <a:lstStyle/>
          <a:p>
            <a:pPr marL="0" lvl="0" indent="0" algn="l" rtl="0">
              <a:lnSpc>
                <a:spcPct val="80000"/>
              </a:lnSpc>
              <a:spcBef>
                <a:spcPts val="1800"/>
              </a:spcBef>
              <a:spcAft>
                <a:spcPts val="0"/>
              </a:spcAft>
              <a:buNone/>
            </a:pPr>
            <a:r>
              <a:rPr lang="en" sz="1800" dirty="0">
                <a:latin typeface="Montserrat"/>
                <a:ea typeface="Montserrat"/>
                <a:cs typeface="Montserrat"/>
                <a:sym typeface="Montserrat"/>
              </a:rPr>
              <a:t>What is web development?</a:t>
            </a:r>
            <a:endParaRPr sz="1800" dirty="0">
              <a:latin typeface="Montserrat"/>
              <a:ea typeface="Montserrat"/>
              <a:cs typeface="Montserrat"/>
              <a:sym typeface="Montserrat"/>
            </a:endParaRPr>
          </a:p>
          <a:p>
            <a:pPr marL="0" lvl="0" indent="0" algn="l" rtl="0">
              <a:spcBef>
                <a:spcPts val="1800"/>
              </a:spcBef>
              <a:spcAft>
                <a:spcPts val="0"/>
              </a:spcAft>
              <a:buNone/>
            </a:pPr>
            <a:r>
              <a:rPr lang="en" sz="1200" dirty="0">
                <a:latin typeface="Montserrat"/>
                <a:ea typeface="Montserrat"/>
                <a:cs typeface="Montserrat"/>
                <a:sym typeface="Montserrat"/>
              </a:rPr>
              <a:t>A web developer’s job is to create websites. While their primary role is to ensure the website is visually appealing and easy to navigate, many web developers are also responsible for the website’s performance and capacity.</a:t>
            </a:r>
            <a:endParaRPr sz="1200" dirty="0">
              <a:latin typeface="Montserrat"/>
              <a:ea typeface="Montserrat"/>
              <a:cs typeface="Montserrat"/>
              <a:sym typeface="Montserrat"/>
            </a:endParaRPr>
          </a:p>
          <a:p>
            <a:pPr marL="0" lvl="0" indent="0" algn="l" rtl="0">
              <a:spcBef>
                <a:spcPts val="0"/>
              </a:spcBef>
              <a:spcAft>
                <a:spcPts val="1200"/>
              </a:spcAft>
              <a:buNone/>
            </a:pPr>
            <a:endParaRPr dirty="0">
              <a:latin typeface="Montserrat"/>
              <a:ea typeface="Montserrat"/>
              <a:cs typeface="Montserrat"/>
              <a:sym typeface="Montserrat"/>
            </a:endParaRPr>
          </a:p>
        </p:txBody>
      </p:sp>
      <p:pic>
        <p:nvPicPr>
          <p:cNvPr id="155" name="Google Shape;155;p16"/>
          <p:cNvPicPr preferRelativeResize="0"/>
          <p:nvPr/>
        </p:nvPicPr>
        <p:blipFill>
          <a:blip r:embed="rId3">
            <a:alphaModFix/>
          </a:blip>
          <a:stretch>
            <a:fillRect/>
          </a:stretch>
        </p:blipFill>
        <p:spPr>
          <a:xfrm>
            <a:off x="6049000" y="2636275"/>
            <a:ext cx="2803374" cy="2055800"/>
          </a:xfrm>
          <a:prstGeom prst="rect">
            <a:avLst/>
          </a:prstGeom>
          <a:noFill/>
          <a:ln>
            <a:noFill/>
          </a:ln>
        </p:spPr>
      </p:pic>
      <p:sp>
        <p:nvSpPr>
          <p:cNvPr id="156" name="Google Shape;156;p16"/>
          <p:cNvSpPr txBox="1"/>
          <p:nvPr/>
        </p:nvSpPr>
        <p:spPr>
          <a:xfrm>
            <a:off x="776500" y="2021950"/>
            <a:ext cx="5272500" cy="28326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800"/>
              </a:spcBef>
              <a:spcAft>
                <a:spcPts val="0"/>
              </a:spcAft>
              <a:buNone/>
            </a:pPr>
            <a:r>
              <a:rPr lang="en" sz="1500" dirty="0">
                <a:solidFill>
                  <a:schemeClr val="lt1"/>
                </a:solidFill>
                <a:latin typeface="Montserrat"/>
                <a:ea typeface="Montserrat"/>
                <a:cs typeface="Montserrat"/>
                <a:sym typeface="Montserrat"/>
              </a:rPr>
              <a:t>Types of Web Developers :</a:t>
            </a:r>
            <a:endParaRPr sz="1500" dirty="0">
              <a:solidFill>
                <a:schemeClr val="lt1"/>
              </a:solidFill>
              <a:latin typeface="Montserrat"/>
              <a:ea typeface="Montserrat"/>
              <a:cs typeface="Montserrat"/>
              <a:sym typeface="Montserrat"/>
            </a:endParaRPr>
          </a:p>
          <a:p>
            <a:pPr marL="457200" lvl="0" indent="-317500" algn="l" rtl="0">
              <a:lnSpc>
                <a:spcPct val="115000"/>
              </a:lnSpc>
              <a:spcBef>
                <a:spcPts val="1800"/>
              </a:spcBef>
              <a:spcAft>
                <a:spcPts val="0"/>
              </a:spcAft>
              <a:buClr>
                <a:schemeClr val="lt1"/>
              </a:buClr>
              <a:buSzPts val="1400"/>
              <a:buFont typeface="Montserrat"/>
              <a:buChar char="●"/>
            </a:pPr>
            <a:r>
              <a:rPr lang="en" dirty="0">
                <a:solidFill>
                  <a:schemeClr val="lt1"/>
                </a:solidFill>
                <a:latin typeface="Montserrat"/>
                <a:ea typeface="Montserrat"/>
                <a:cs typeface="Montserrat"/>
                <a:sym typeface="Montserrat"/>
              </a:rPr>
              <a:t>Front-End web developer : </a:t>
            </a:r>
            <a:r>
              <a:rPr lang="en" sz="1150" dirty="0">
                <a:solidFill>
                  <a:schemeClr val="lt1"/>
                </a:solidFill>
                <a:latin typeface="Montserrat ExtraLight"/>
                <a:ea typeface="Montserrat ExtraLight"/>
                <a:cs typeface="Montserrat ExtraLight"/>
                <a:sym typeface="Montserrat ExtraLight"/>
              </a:rPr>
              <a:t>work on the visual part of the website, the pages visitors see and interact with. They design the physical layout of each page, integrate graphics, and use HTML and JavaScript to enhance the site.</a:t>
            </a:r>
            <a:endParaRPr sz="1200" dirty="0">
              <a:solidFill>
                <a:schemeClr val="lt1"/>
              </a:solidFill>
              <a:latin typeface="Montserrat ExtraLight"/>
              <a:ea typeface="Montserrat ExtraLight"/>
              <a:cs typeface="Montserrat ExtraLight"/>
              <a:sym typeface="Montserrat ExtraLight"/>
            </a:endParaRPr>
          </a:p>
          <a:p>
            <a:pPr marL="457200" lvl="0" indent="-317500" algn="l" rtl="0">
              <a:lnSpc>
                <a:spcPct val="115000"/>
              </a:lnSpc>
              <a:spcBef>
                <a:spcPts val="0"/>
              </a:spcBef>
              <a:spcAft>
                <a:spcPts val="0"/>
              </a:spcAft>
              <a:buClr>
                <a:schemeClr val="lt1"/>
              </a:buClr>
              <a:buSzPts val="1400"/>
              <a:buFont typeface="Montserrat"/>
              <a:buChar char="●"/>
            </a:pPr>
            <a:r>
              <a:rPr lang="en" dirty="0">
                <a:solidFill>
                  <a:schemeClr val="lt1"/>
                </a:solidFill>
                <a:latin typeface="Montserrat"/>
                <a:ea typeface="Montserrat"/>
                <a:cs typeface="Montserrat"/>
                <a:sym typeface="Montserrat"/>
              </a:rPr>
              <a:t>Back-End web developer : </a:t>
            </a:r>
            <a:r>
              <a:rPr lang="en" sz="1150" dirty="0">
                <a:solidFill>
                  <a:schemeClr val="lt1"/>
                </a:solidFill>
                <a:latin typeface="Montserrat ExtraLight"/>
                <a:ea typeface="Montserrat ExtraLight"/>
                <a:cs typeface="Montserrat ExtraLight"/>
                <a:sym typeface="Montserrat ExtraLight"/>
              </a:rPr>
              <a:t>create the website’s structure, write code, and verify the code works.</a:t>
            </a:r>
            <a:endParaRPr sz="1200" dirty="0">
              <a:solidFill>
                <a:schemeClr val="lt1"/>
              </a:solidFill>
              <a:latin typeface="Montserrat ExtraLight"/>
              <a:ea typeface="Montserrat ExtraLight"/>
              <a:cs typeface="Montserrat ExtraLight"/>
              <a:sym typeface="Montserrat ExtraLight"/>
            </a:endParaRPr>
          </a:p>
          <a:p>
            <a:pPr marL="457200" lvl="0" indent="-317500" algn="l" rtl="0">
              <a:lnSpc>
                <a:spcPct val="115000"/>
              </a:lnSpc>
              <a:spcBef>
                <a:spcPts val="0"/>
              </a:spcBef>
              <a:spcAft>
                <a:spcPts val="0"/>
              </a:spcAft>
              <a:buClr>
                <a:schemeClr val="lt1"/>
              </a:buClr>
              <a:buSzPts val="1400"/>
              <a:buFont typeface="Montserrat"/>
              <a:buChar char="●"/>
            </a:pPr>
            <a:r>
              <a:rPr lang="en" dirty="0">
                <a:solidFill>
                  <a:schemeClr val="lt1"/>
                </a:solidFill>
                <a:latin typeface="Montserrat"/>
                <a:ea typeface="Montserrat"/>
                <a:cs typeface="Montserrat"/>
                <a:sym typeface="Montserrat"/>
              </a:rPr>
              <a:t>Full-Stack Developer : </a:t>
            </a:r>
            <a:r>
              <a:rPr lang="en" sz="1150" dirty="0">
                <a:solidFill>
                  <a:schemeClr val="lt1"/>
                </a:solidFill>
                <a:latin typeface="Montserrat ExtraLight"/>
                <a:ea typeface="Montserrat ExtraLight"/>
                <a:cs typeface="Montserrat ExtraLight"/>
                <a:sym typeface="Montserrat ExtraLight"/>
              </a:rPr>
              <a:t>do the work of both a back-end and front-end developer</a:t>
            </a:r>
            <a:endParaRPr sz="1200" dirty="0">
              <a:solidFill>
                <a:schemeClr val="lt1"/>
              </a:solidFill>
              <a:latin typeface="Montserrat ExtraLight"/>
              <a:ea typeface="Montserrat ExtraLight"/>
              <a:cs typeface="Montserrat ExtraLight"/>
              <a:sym typeface="Montserrat ExtraLight"/>
            </a:endParaRPr>
          </a:p>
          <a:p>
            <a:pPr marL="457200" lvl="0" indent="-317500" algn="l" rtl="0">
              <a:lnSpc>
                <a:spcPct val="115000"/>
              </a:lnSpc>
              <a:spcBef>
                <a:spcPts val="0"/>
              </a:spcBef>
              <a:spcAft>
                <a:spcPts val="0"/>
              </a:spcAft>
              <a:buClr>
                <a:schemeClr val="lt1"/>
              </a:buClr>
              <a:buSzPts val="1400"/>
              <a:buFont typeface="Montserrat"/>
              <a:buChar char="●"/>
            </a:pPr>
            <a:r>
              <a:rPr lang="en" dirty="0">
                <a:solidFill>
                  <a:schemeClr val="lt1"/>
                </a:solidFill>
                <a:latin typeface="Montserrat"/>
                <a:ea typeface="Montserrat"/>
                <a:cs typeface="Montserrat"/>
                <a:sym typeface="Montserrat"/>
              </a:rPr>
              <a:t>WebMasters : </a:t>
            </a:r>
            <a:r>
              <a:rPr lang="en" sz="1150" dirty="0">
                <a:solidFill>
                  <a:schemeClr val="lt1"/>
                </a:solidFill>
                <a:latin typeface="Montserrat ExtraLight"/>
                <a:ea typeface="Montserrat ExtraLight"/>
                <a:cs typeface="Montserrat ExtraLight"/>
                <a:sym typeface="Montserrat ExtraLight"/>
              </a:rPr>
              <a:t>are essentially website managers. Their primary responsibility is to keep the website updated</a:t>
            </a:r>
            <a:endParaRPr sz="1200" dirty="0">
              <a:solidFill>
                <a:schemeClr val="lt1"/>
              </a:solidFill>
              <a:latin typeface="Montserrat ExtraLight"/>
              <a:ea typeface="Montserrat ExtraLight"/>
              <a:cs typeface="Montserrat ExtraLight"/>
              <a:sym typeface="Montserrat Extra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354</Words>
  <Application>Microsoft Office PowerPoint</Application>
  <PresentationFormat>On-screen Show (16:9)</PresentationFormat>
  <Paragraphs>20</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Montserrat</vt:lpstr>
      <vt:lpstr>Montserrat SemiBold</vt:lpstr>
      <vt:lpstr>Montserrat Medium</vt:lpstr>
      <vt:lpstr>Lato</vt:lpstr>
      <vt:lpstr>Montserrat ExtraLight</vt:lpstr>
      <vt:lpstr>Arial</vt:lpstr>
      <vt:lpstr>Montserrat Light</vt:lpstr>
      <vt:lpstr>Focus</vt:lpstr>
      <vt:lpstr>WEB Fundamentals</vt:lpstr>
      <vt:lpstr>How the WEB works</vt:lpstr>
      <vt:lpstr>WEB Developer tools</vt:lpstr>
      <vt:lpstr>Web Developer roles and duties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dc:title>
  <cp:lastModifiedBy>Hatem Masmoudi</cp:lastModifiedBy>
  <cp:revision>1</cp:revision>
  <dcterms:modified xsi:type="dcterms:W3CDTF">2022-03-14T16:31:02Z</dcterms:modified>
</cp:coreProperties>
</file>