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79" r:id="rId5"/>
    <p:sldId id="280" r:id="rId6"/>
    <p:sldId id="281" r:id="rId7"/>
    <p:sldId id="282" r:id="rId8"/>
    <p:sldId id="283" r:id="rId9"/>
  </p:sldIdLst>
  <p:sldSz cx="9144000" cy="6858000" type="screen4x3"/>
  <p:notesSz cx="6858000" cy="9144000"/>
  <p:custDataLst>
    <p:tags r:id="rId11"/>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251"/>
    <a:srgbClr val="002052"/>
    <a:srgbClr val="002A0A"/>
    <a:srgbClr val="001405"/>
    <a:srgbClr val="003D14"/>
    <a:srgbClr val="646464"/>
    <a:srgbClr val="B9C4CA"/>
    <a:srgbClr val="90989E"/>
    <a:srgbClr val="3F050D"/>
    <a:srgbClr val="5C0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5330" autoAdjust="0"/>
  </p:normalViewPr>
  <p:slideViewPr>
    <p:cSldViewPr showGuides="1">
      <p:cViewPr varScale="1">
        <p:scale>
          <a:sx n="118" d="100"/>
          <a:sy n="118" d="100"/>
        </p:scale>
        <p:origin x="996" y="102"/>
      </p:cViewPr>
      <p:guideLst>
        <p:guide orient="horz" pos="2160"/>
        <p:guide orient="horz" pos="81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DC714-B8C8-41CC-8B32-1E23D8396FA6}" type="datetimeFigureOut">
              <a:rPr lang="fr-FR" smtClean="0"/>
              <a:t>02/10/2017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440946-B3FE-4062-9BAE-4125F5E6CB49}" type="slidenum">
              <a:rPr lang="fr-FR" smtClean="0"/>
              <a:t>‹#›</a:t>
            </a:fld>
            <a:endParaRPr lang="fr-FR"/>
          </a:p>
        </p:txBody>
      </p:sp>
    </p:spTree>
    <p:extLst>
      <p:ext uri="{BB962C8B-B14F-4D97-AF65-F5344CB8AC3E}">
        <p14:creationId xmlns:p14="http://schemas.microsoft.com/office/powerpoint/2010/main" val="90526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451" y="-171400"/>
            <a:ext cx="9281195" cy="756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701284" y="1687556"/>
            <a:ext cx="7772400" cy="1470025"/>
          </a:xfrm>
        </p:spPr>
        <p:txBody>
          <a:bodyPr anchor="b"/>
          <a:lstStyle>
            <a:lvl1pPr algn="l">
              <a:defRPr/>
            </a:lvl1pPr>
          </a:lstStyle>
          <a:p>
            <a:r>
              <a:rPr lang="en-US" noProof="0" smtClean="0"/>
              <a:t>Click to edit Master title style</a:t>
            </a:r>
            <a:endParaRPr lang="en-US" noProof="0"/>
          </a:p>
        </p:txBody>
      </p:sp>
      <p:sp>
        <p:nvSpPr>
          <p:cNvPr id="3" name="Sous-titre 2"/>
          <p:cNvSpPr>
            <a:spLocks noGrp="1"/>
          </p:cNvSpPr>
          <p:nvPr>
            <p:ph type="subTitle" idx="1" hasCustomPrompt="1"/>
          </p:nvPr>
        </p:nvSpPr>
        <p:spPr>
          <a:xfrm>
            <a:off x="701284" y="3402496"/>
            <a:ext cx="6400800" cy="1752600"/>
          </a:xfrm>
        </p:spPr>
        <p:txBody>
          <a:bodyPr>
            <a:normAutofit/>
          </a:bodyPr>
          <a:lstStyle>
            <a:lvl1pPr marL="0" indent="0" algn="l">
              <a:buNone/>
              <a:defRPr sz="14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pic>
        <p:nvPicPr>
          <p:cNvPr id="9" name="Picture 4" descr="D:\Le sel en +\Realisations\TBWA\120117 Microelectronics\ST_Bloc marque_Qi_H.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3568" y="5878420"/>
            <a:ext cx="2448000" cy="79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US" noProof="0" smtClean="0"/>
              <a:t>Click to edit Master title style</a:t>
            </a:r>
            <a:endParaRPr lang="en-US" noProof="0"/>
          </a:p>
        </p:txBody>
      </p:sp>
      <p:sp>
        <p:nvSpPr>
          <p:cNvPr id="3" name="Espace réservé du contenu 2"/>
          <p:cNvSpPr>
            <a:spLocks noGrp="1"/>
          </p:cNvSpPr>
          <p:nvPr>
            <p:ph idx="1" hasCustomPrompt="1"/>
          </p:nvPr>
        </p:nvSpPr>
        <p:spPr>
          <a:xfrm>
            <a:off x="457200" y="1277496"/>
            <a:ext cx="8229600" cy="1238801"/>
          </a:xfrm>
        </p:spPr>
        <p:txBody>
          <a:bodyPr>
            <a:spAutoFit/>
          </a:bodyPr>
          <a:lstStyle>
            <a:lvl1pPr>
              <a:lnSpc>
                <a:spcPct val="100000"/>
              </a:lnSpc>
              <a:spcBef>
                <a:spcPts val="1800"/>
              </a:spcBef>
              <a:defRPr baseline="0"/>
            </a:lvl1pPr>
            <a:lvl2pPr>
              <a:lnSpc>
                <a:spcPct val="100000"/>
              </a:lnSpc>
              <a:buClr>
                <a:schemeClr val="accent4">
                  <a:lumMod val="90000"/>
                  <a:lumOff val="10000"/>
                </a:schemeClr>
              </a:buClr>
              <a:defRPr>
                <a:solidFill>
                  <a:schemeClr val="accent4">
                    <a:lumMod val="90000"/>
                    <a:lumOff val="10000"/>
                  </a:schemeClr>
                </a:solidFill>
              </a:defRPr>
            </a:lvl2pPr>
            <a:lvl3pPr>
              <a:lnSpc>
                <a:spcPct val="100000"/>
              </a:lnSpc>
              <a:defRPr>
                <a:solidFill>
                  <a:schemeClr val="accent3">
                    <a:lumMod val="50000"/>
                  </a:schemeClr>
                </a:solidFill>
              </a:defRPr>
            </a:lvl3pPr>
            <a:lvl4pPr>
              <a:lnSpc>
                <a:spcPct val="100000"/>
              </a:lnSpc>
              <a:defRPr>
                <a:solidFill>
                  <a:schemeClr val="accent3">
                    <a:lumMod val="75000"/>
                  </a:schemeClr>
                </a:solidFill>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12"/>
          </p:nvPr>
        </p:nvSpPr>
        <p:spPr/>
        <p:txBody>
          <a:bodyPr/>
          <a:lstStyle>
            <a:lvl1pPr>
              <a:defRPr b="0"/>
            </a:lvl1pPr>
          </a:lstStyle>
          <a:p>
            <a:fld id="{5B31B9E4-8E4D-4C86-BFD7-412B282B373B}" type="slidenum">
              <a:rPr lang="fr-FR" smtClean="0"/>
              <a:pPr/>
              <a:t>‹#›</a:t>
            </a:fld>
            <a:endParaRPr lang="fr-FR" dirty="0"/>
          </a:p>
        </p:txBody>
      </p:sp>
      <p:sp>
        <p:nvSpPr>
          <p:cNvPr id="9" name="Espace réservé du pied de page 4"/>
          <p:cNvSpPr>
            <a:spLocks noGrp="1"/>
          </p:cNvSpPr>
          <p:nvPr>
            <p:ph type="ftr" sz="quarter" idx="3"/>
          </p:nvPr>
        </p:nvSpPr>
        <p:spPr>
          <a:xfrm>
            <a:off x="1066800"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4595192"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3E8DDD64-71C5-400C-82FC-43022155770F}" type="datetime1">
              <a:rPr lang="fr-FR" smtClean="0"/>
              <a:t>02/10/2017</a:t>
            </a:fld>
            <a:endParaRPr lang="fr-FR"/>
          </a:p>
        </p:txBody>
      </p:sp>
    </p:spTree>
    <p:extLst>
      <p:ext uri="{BB962C8B-B14F-4D97-AF65-F5344CB8AC3E}">
        <p14:creationId xmlns:p14="http://schemas.microsoft.com/office/powerpoint/2010/main" val="2578274968"/>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168"/>
            <a:ext cx="8075240" cy="797768"/>
          </a:xfrm>
        </p:spPr>
        <p:txBody>
          <a:bodyPr anchor="b"/>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a:t>
            </a:fld>
            <a:endParaRPr lang="fr-FR"/>
          </a:p>
        </p:txBody>
      </p:sp>
      <p:sp>
        <p:nvSpPr>
          <p:cNvPr id="4" name="Footer Placeholder 3"/>
          <p:cNvSpPr>
            <a:spLocks noGrp="1"/>
          </p:cNvSpPr>
          <p:nvPr>
            <p:ph type="ftr" sz="quarter" idx="11"/>
          </p:nvPr>
        </p:nvSpPr>
        <p:spPr/>
        <p:txBody>
          <a:bodyPr/>
          <a:lstStyle/>
          <a:p>
            <a:r>
              <a:rPr lang="en-US" noProof="0" smtClean="0"/>
              <a:t>Presentation Title</a:t>
            </a:r>
            <a:endParaRPr lang="en-US" noProof="0"/>
          </a:p>
        </p:txBody>
      </p:sp>
      <p:sp>
        <p:nvSpPr>
          <p:cNvPr id="5" name="Date Placeholder 4"/>
          <p:cNvSpPr>
            <a:spLocks noGrp="1"/>
          </p:cNvSpPr>
          <p:nvPr>
            <p:ph type="dt" sz="half" idx="12"/>
          </p:nvPr>
        </p:nvSpPr>
        <p:spPr/>
        <p:txBody>
          <a:bodyPr/>
          <a:lstStyle/>
          <a:p>
            <a:fld id="{2356BC70-7CEE-40A3-B0E7-C3CF3E064629}" type="datetime1">
              <a:rPr lang="fr-FR" smtClean="0"/>
              <a:t>02/10/2017</a:t>
            </a:fld>
            <a:endParaRPr lang="fr-FR"/>
          </a:p>
        </p:txBody>
      </p:sp>
      <p:sp>
        <p:nvSpPr>
          <p:cNvPr id="10" name="Espace réservé du contenu 2"/>
          <p:cNvSpPr>
            <a:spLocks noGrp="1"/>
          </p:cNvSpPr>
          <p:nvPr>
            <p:ph idx="1" hasCustomPrompt="1"/>
          </p:nvPr>
        </p:nvSpPr>
        <p:spPr>
          <a:xfrm>
            <a:off x="457200" y="1351999"/>
            <a:ext cx="8229600" cy="1238801"/>
          </a:xfrm>
        </p:spPr>
        <p:txBody>
          <a:bodyPr>
            <a:spAutoFit/>
          </a:bodyPr>
          <a:lstStyle>
            <a:lvl1pPr>
              <a:lnSpc>
                <a:spcPct val="100000"/>
              </a:lnSpc>
              <a:spcBef>
                <a:spcPts val="1800"/>
              </a:spcBef>
              <a:defRPr baseline="0"/>
            </a:lvl1pPr>
            <a:lvl2pPr>
              <a:lnSpc>
                <a:spcPct val="100000"/>
              </a:lnSpc>
              <a:defRPr/>
            </a:lvl2pPr>
            <a:lvl3pPr>
              <a:lnSpc>
                <a:spcPct val="100000"/>
              </a:lnSpc>
              <a:defRPr/>
            </a:lvl3pPr>
            <a:lvl4pPr>
              <a:lnSpc>
                <a:spcPct val="100000"/>
              </a:lnSpc>
              <a:defRPr>
                <a:solidFill>
                  <a:srgbClr val="646464"/>
                </a:solidFill>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12" name="Content Placeholder 11"/>
          <p:cNvSpPr>
            <a:spLocks noGrp="1"/>
          </p:cNvSpPr>
          <p:nvPr>
            <p:ph sz="quarter" idx="13" hasCustomPrompt="1"/>
          </p:nvPr>
        </p:nvSpPr>
        <p:spPr>
          <a:xfrm>
            <a:off x="457200" y="990600"/>
            <a:ext cx="8077200" cy="304800"/>
          </a:xfrm>
        </p:spPr>
        <p:txBody>
          <a:bodyPr>
            <a:noAutofit/>
          </a:bodyPr>
          <a:lstStyle>
            <a:lvl1pPr marL="0" indent="0" algn="r">
              <a:buNone/>
              <a:defRPr sz="2000"/>
            </a:lvl1pPr>
          </a:lstStyle>
          <a:p>
            <a:pPr lvl="0"/>
            <a:r>
              <a:rPr lang="en-US" dirty="0" smtClean="0"/>
              <a:t>Click to edit Master subtitle</a:t>
            </a:r>
            <a:endParaRPr lang="en-US" dirty="0"/>
          </a:p>
        </p:txBody>
      </p:sp>
    </p:spTree>
    <p:extLst>
      <p:ext uri="{BB962C8B-B14F-4D97-AF65-F5344CB8AC3E}">
        <p14:creationId xmlns:p14="http://schemas.microsoft.com/office/powerpoint/2010/main" val="2375480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328" r="11042"/>
          <a:stretch/>
        </p:blipFill>
        <p:spPr bwMode="auto">
          <a:xfrm>
            <a:off x="0" y="228600"/>
            <a:ext cx="9143999" cy="390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585056" y="4281115"/>
            <a:ext cx="7772400" cy="1362075"/>
          </a:xfrm>
        </p:spPr>
        <p:txBody>
          <a:bodyPr anchor="t">
            <a:normAutofit/>
          </a:bodyPr>
          <a:lstStyle>
            <a:lvl1pPr algn="l">
              <a:defRPr sz="4000" b="0" cap="none"/>
            </a:lvl1pPr>
          </a:lstStyle>
          <a:p>
            <a:r>
              <a:rPr lang="en-US" noProof="0" smtClean="0"/>
              <a:t>Click to edit Master title style</a:t>
            </a:r>
            <a:endParaRPr lang="en-US" noProof="0"/>
          </a:p>
        </p:txBody>
      </p:sp>
      <p:sp>
        <p:nvSpPr>
          <p:cNvPr id="8" name="Espace réservé du pied de page 4"/>
          <p:cNvSpPr>
            <a:spLocks noGrp="1"/>
          </p:cNvSpPr>
          <p:nvPr>
            <p:ph type="ftr" sz="quarter" idx="3"/>
          </p:nvPr>
        </p:nvSpPr>
        <p:spPr>
          <a:xfrm>
            <a:off x="1066800"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9" name="Espace réservé de la date 3"/>
          <p:cNvSpPr>
            <a:spLocks noGrp="1"/>
          </p:cNvSpPr>
          <p:nvPr>
            <p:ph type="dt" sz="half" idx="2"/>
          </p:nvPr>
        </p:nvSpPr>
        <p:spPr>
          <a:xfrm>
            <a:off x="4595192"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9F26F07D-9358-421A-A361-031971621BE1}" type="datetime1">
              <a:rPr lang="fr-FR" smtClean="0"/>
              <a:t>02/10/2017</a:t>
            </a:fld>
            <a:endParaRPr lang="fr-FR"/>
          </a:p>
        </p:txBody>
      </p:sp>
    </p:spTree>
    <p:extLst>
      <p:ext uri="{BB962C8B-B14F-4D97-AF65-F5344CB8AC3E}">
        <p14:creationId xmlns:p14="http://schemas.microsoft.com/office/powerpoint/2010/main" val="2915907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457200"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dirty="0" smtClean="0"/>
              <a:t>Click to edit Master text </a:t>
            </a:r>
            <a:r>
              <a:rPr lang="en-US" noProof="0" dirty="0" err="1" smtClean="0"/>
              <a:t>sytles</a:t>
            </a:r>
            <a:endParaRPr lang="en-US" noProof="0" dirty="0" smtClean="0"/>
          </a:p>
          <a:p>
            <a:pPr lvl="1"/>
            <a:r>
              <a:rPr lang="en-US" noProof="0" dirty="0" smtClean="0"/>
              <a:t>Second level</a:t>
            </a:r>
          </a:p>
          <a:p>
            <a:pPr lvl="2"/>
            <a:r>
              <a:rPr lang="en-US" noProof="0" dirty="0" smtClean="0"/>
              <a:t>Third level</a:t>
            </a:r>
          </a:p>
        </p:txBody>
      </p:sp>
      <p:sp>
        <p:nvSpPr>
          <p:cNvPr id="7" name="Espace réservé du numéro de diapositive 6"/>
          <p:cNvSpPr>
            <a:spLocks noGrp="1"/>
          </p:cNvSpPr>
          <p:nvPr>
            <p:ph type="sldNum" sz="quarter" idx="12"/>
          </p:nvPr>
        </p:nvSpPr>
        <p:spPr/>
        <p:txBody>
          <a:bodyPr/>
          <a:lstStyle/>
          <a:p>
            <a:fld id="{5B31B9E4-8E4D-4C86-BFD7-412B282B373B}" type="slidenum">
              <a:rPr lang="fr-FR" smtClean="0"/>
              <a:t>‹#›</a:t>
            </a:fld>
            <a:endParaRPr lang="fr-FR"/>
          </a:p>
        </p:txBody>
      </p:sp>
      <p:sp>
        <p:nvSpPr>
          <p:cNvPr id="10" name="Espace réservé du contenu 2"/>
          <p:cNvSpPr>
            <a:spLocks noGrp="1"/>
          </p:cNvSpPr>
          <p:nvPr>
            <p:ph sz="half" idx="14" hasCustomPrompt="1"/>
          </p:nvPr>
        </p:nvSpPr>
        <p:spPr>
          <a:xfrm>
            <a:off x="4637856"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
        <p:nvSpPr>
          <p:cNvPr id="11" name="Espace réservé du pied de page 4"/>
          <p:cNvSpPr>
            <a:spLocks noGrp="1"/>
          </p:cNvSpPr>
          <p:nvPr>
            <p:ph type="ftr" sz="quarter" idx="3"/>
          </p:nvPr>
        </p:nvSpPr>
        <p:spPr>
          <a:xfrm>
            <a:off x="1066800"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2" name="Espace réservé de la date 3"/>
          <p:cNvSpPr>
            <a:spLocks noGrp="1"/>
          </p:cNvSpPr>
          <p:nvPr>
            <p:ph type="dt" sz="half" idx="2"/>
          </p:nvPr>
        </p:nvSpPr>
        <p:spPr>
          <a:xfrm>
            <a:off x="4595192"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AC14C0B4-B6C6-493B-AF49-CF601917093D}" type="datetime1">
              <a:rPr lang="fr-FR" smtClean="0"/>
              <a:t>02/10/2017</a:t>
            </a:fld>
            <a:endParaRPr lang="fr-FR"/>
          </a:p>
        </p:txBody>
      </p:sp>
    </p:spTree>
    <p:extLst>
      <p:ext uri="{BB962C8B-B14F-4D97-AF65-F5344CB8AC3E}">
        <p14:creationId xmlns:p14="http://schemas.microsoft.com/office/powerpoint/2010/main" val="3876699190"/>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5" name="Espace réservé du numéro de diapositive 4"/>
          <p:cNvSpPr>
            <a:spLocks noGrp="1"/>
          </p:cNvSpPr>
          <p:nvPr>
            <p:ph type="sldNum" sz="quarter" idx="12"/>
          </p:nvPr>
        </p:nvSpPr>
        <p:spPr/>
        <p:txBody>
          <a:bodyPr/>
          <a:lstStyle/>
          <a:p>
            <a:fld id="{5B31B9E4-8E4D-4C86-BFD7-412B282B373B}" type="slidenum">
              <a:rPr lang="fr-FR" smtClean="0"/>
              <a:t>‹#›</a:t>
            </a:fld>
            <a:endParaRPr lang="fr-FR"/>
          </a:p>
        </p:txBody>
      </p:sp>
      <p:sp>
        <p:nvSpPr>
          <p:cNvPr id="8" name="Espace réservé du pied de page 4"/>
          <p:cNvSpPr>
            <a:spLocks noGrp="1"/>
          </p:cNvSpPr>
          <p:nvPr>
            <p:ph type="ftr" sz="quarter" idx="3"/>
          </p:nvPr>
        </p:nvSpPr>
        <p:spPr>
          <a:xfrm>
            <a:off x="1066800"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9" name="Espace réservé de la date 3"/>
          <p:cNvSpPr>
            <a:spLocks noGrp="1"/>
          </p:cNvSpPr>
          <p:nvPr>
            <p:ph type="dt" sz="half" idx="2"/>
          </p:nvPr>
        </p:nvSpPr>
        <p:spPr>
          <a:xfrm>
            <a:off x="4595192"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098C4145-E662-4661-8E87-CFD806B22EBB}" type="datetime1">
              <a:rPr lang="fr-FR" smtClean="0"/>
              <a:t>02/10/2017</a:t>
            </a:fld>
            <a:endParaRPr lang="fr-FR"/>
          </a:p>
        </p:txBody>
      </p:sp>
    </p:spTree>
    <p:extLst>
      <p:ext uri="{BB962C8B-B14F-4D97-AF65-F5344CB8AC3E}">
        <p14:creationId xmlns:p14="http://schemas.microsoft.com/office/powerpoint/2010/main" val="1104769617"/>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B31B9E4-8E4D-4C86-BFD7-412B282B373B}" type="slidenum">
              <a:rPr lang="fr-FR" smtClean="0"/>
              <a:t>‹#›</a:t>
            </a:fld>
            <a:endParaRPr lang="fr-FR"/>
          </a:p>
        </p:txBody>
      </p:sp>
      <p:sp>
        <p:nvSpPr>
          <p:cNvPr id="7" name="Espace réservé du pied de page 4"/>
          <p:cNvSpPr>
            <a:spLocks noGrp="1"/>
          </p:cNvSpPr>
          <p:nvPr>
            <p:ph type="ftr" sz="quarter" idx="3"/>
          </p:nvPr>
        </p:nvSpPr>
        <p:spPr>
          <a:xfrm>
            <a:off x="1066800"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8" name="Espace réservé de la date 3"/>
          <p:cNvSpPr>
            <a:spLocks noGrp="1"/>
          </p:cNvSpPr>
          <p:nvPr>
            <p:ph type="dt" sz="half" idx="2"/>
          </p:nvPr>
        </p:nvSpPr>
        <p:spPr>
          <a:xfrm>
            <a:off x="4595192"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9BCDA36E-892F-42E3-9FFA-082033406B05}" type="datetime1">
              <a:rPr lang="fr-FR" smtClean="0"/>
              <a:t>02/10/2017</a:t>
            </a:fld>
            <a:endParaRPr lang="fr-FR"/>
          </a:p>
        </p:txBody>
      </p:sp>
    </p:spTree>
    <p:extLst>
      <p:ext uri="{BB962C8B-B14F-4D97-AF65-F5344CB8AC3E}">
        <p14:creationId xmlns:p14="http://schemas.microsoft.com/office/powerpoint/2010/main" val="1250098650"/>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16632"/>
            <a:ext cx="8075240" cy="1143000"/>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Espace réservé du texte 2"/>
          <p:cNvSpPr>
            <a:spLocks noGrp="1"/>
          </p:cNvSpPr>
          <p:nvPr>
            <p:ph type="body" idx="1"/>
          </p:nvPr>
        </p:nvSpPr>
        <p:spPr>
          <a:xfrm>
            <a:off x="457200" y="1288150"/>
            <a:ext cx="8229600" cy="452596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4"/>
          </p:nvPr>
        </p:nvSpPr>
        <p:spPr>
          <a:xfrm>
            <a:off x="8617744" y="678629"/>
            <a:ext cx="544994" cy="198000"/>
          </a:xfrm>
          <a:prstGeom prst="rect">
            <a:avLst/>
          </a:prstGeom>
          <a:solidFill>
            <a:schemeClr val="accent2"/>
          </a:solidFill>
        </p:spPr>
        <p:txBody>
          <a:bodyPr vert="horz" wrap="none" lIns="91440" tIns="45720" rIns="91440" bIns="45720" rtlCol="0" anchor="ctr"/>
          <a:lstStyle>
            <a:lvl1pPr algn="r">
              <a:defRPr sz="1200">
                <a:solidFill>
                  <a:schemeClr val="bg1"/>
                </a:solidFill>
                <a:latin typeface="Arial" pitchFamily="34" charset="0"/>
                <a:cs typeface="Arial" pitchFamily="34" charset="0"/>
              </a:defRPr>
            </a:lvl1pPr>
          </a:lstStyle>
          <a:p>
            <a:fld id="{5B31B9E4-8E4D-4C86-BFD7-412B282B373B}" type="slidenum">
              <a:rPr lang="fr-FR" smtClean="0"/>
              <a:pPr/>
              <a:t>‹#›</a:t>
            </a:fld>
            <a:endParaRPr lang="fr-FR"/>
          </a:p>
        </p:txBody>
      </p:sp>
      <p:pic>
        <p:nvPicPr>
          <p:cNvPr id="2051" name="Picture 3" descr="D:\Le sel en +\Realisations\TBWA\120117 Microelectronics\ST_Bloc marque_Qi_V.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6120" y="6235154"/>
            <a:ext cx="667138" cy="489992"/>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pied de page 4"/>
          <p:cNvSpPr>
            <a:spLocks noGrp="1"/>
          </p:cNvSpPr>
          <p:nvPr>
            <p:ph type="ftr" sz="quarter" idx="3"/>
          </p:nvPr>
        </p:nvSpPr>
        <p:spPr>
          <a:xfrm>
            <a:off x="1066800"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4595192"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ACECF462-CC52-41A0-B75C-654FB56E3FF5}" type="datetime1">
              <a:rPr lang="fr-FR" smtClean="0"/>
              <a:t>02/10/2017</a:t>
            </a:fld>
            <a:endParaRPr lang="fr-FR"/>
          </a:p>
        </p:txBody>
      </p:sp>
    </p:spTree>
    <p:extLst>
      <p:ext uri="{BB962C8B-B14F-4D97-AF65-F5344CB8AC3E}">
        <p14:creationId xmlns:p14="http://schemas.microsoft.com/office/powerpoint/2010/main" val="16004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52" r:id="rId5"/>
    <p:sldLayoutId id="2147483654" r:id="rId6"/>
    <p:sldLayoutId id="2147483655" r:id="rId7"/>
  </p:sldLayoutIdLst>
  <p:timing>
    <p:tnLst>
      <p:par>
        <p:cTn id="1" dur="indefinite" restart="never" nodeType="tmRoot"/>
      </p:par>
    </p:tnLst>
  </p:timing>
  <p:hf hdr="0" ftr="0" dt="0"/>
  <p:txStyles>
    <p:title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p:titleStyle>
    <p:body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lumMod val="90000"/>
            <a:lumOff val="10000"/>
          </a:schemeClr>
        </a:buClr>
        <a:buFont typeface="Arial" pitchFamily="34" charset="0"/>
        <a:buChar char="•"/>
        <a:defRPr sz="1600" kern="1200">
          <a:solidFill>
            <a:schemeClr val="accent4">
              <a:lumMod val="90000"/>
              <a:lumOff val="10000"/>
            </a:schemeClr>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smtClean="0"/>
              <a:t>Kernel</a:t>
            </a:r>
            <a:r>
              <a:rPr lang="fr-FR" dirty="0" smtClean="0"/>
              <a:t> </a:t>
            </a:r>
            <a:r>
              <a:rPr lang="fr-FR" dirty="0" err="1" smtClean="0"/>
              <a:t>Integration</a:t>
            </a:r>
            <a:endParaRPr lang="fr-FR" dirty="0"/>
          </a:p>
        </p:txBody>
      </p:sp>
    </p:spTree>
    <p:extLst>
      <p:ext uri="{BB962C8B-B14F-4D97-AF65-F5344CB8AC3E}">
        <p14:creationId xmlns:p14="http://schemas.microsoft.com/office/powerpoint/2010/main" val="21461208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Kernel Integration – how to integrate driver into the kernel – Introduction</a:t>
            </a:r>
            <a:endParaRPr lang="en-US" dirty="0"/>
          </a:p>
        </p:txBody>
      </p:sp>
      <p:sp>
        <p:nvSpPr>
          <p:cNvPr id="3" name="Espace réservé du contenu 2"/>
          <p:cNvSpPr>
            <a:spLocks noGrp="1"/>
          </p:cNvSpPr>
          <p:nvPr>
            <p:ph idx="1"/>
          </p:nvPr>
        </p:nvSpPr>
        <p:spPr>
          <a:xfrm>
            <a:off x="457439" y="1814462"/>
            <a:ext cx="8229124" cy="5769475"/>
          </a:xfrm>
        </p:spPr>
        <p:txBody>
          <a:bodyPr/>
          <a:lstStyle/>
          <a:p>
            <a:r>
              <a:rPr lang="en-US" dirty="0"/>
              <a:t>The NFC reference stack communicates with the ST21NFCD NFC controller via the ST HAL component through the st21nfc kernel driver. The HAL uses the /dev/st21nfc device node and the read/write/poll/</a:t>
            </a:r>
            <a:r>
              <a:rPr lang="en-US" dirty="0" err="1"/>
              <a:t>ioctl</a:t>
            </a:r>
            <a:r>
              <a:rPr lang="en-US" dirty="0"/>
              <a:t> interfaces of this driver to manage ST21NFCD device access. The I2C communication is realized through the I2C client driver st21nfc.c. This client driver must be registered in the kernel during the board initialization. </a:t>
            </a:r>
          </a:p>
          <a:p>
            <a:pPr lvl="1"/>
            <a:r>
              <a:rPr lang="en-US" i="1" dirty="0" err="1"/>
              <a:t>Note:The</a:t>
            </a:r>
            <a:r>
              <a:rPr lang="en-US" i="1" dirty="0"/>
              <a:t> I2C client address of the ST21NFCD device is </a:t>
            </a:r>
            <a:r>
              <a:rPr lang="en-US" b="1" i="1" dirty="0"/>
              <a:t>0x08 </a:t>
            </a:r>
            <a:r>
              <a:rPr lang="en-US" i="1" dirty="0"/>
              <a:t>by default. </a:t>
            </a:r>
            <a:endParaRPr lang="en-US" i="1" dirty="0" smtClean="0"/>
          </a:p>
          <a:p>
            <a:r>
              <a:rPr lang="en-US" dirty="0"/>
              <a:t>The device host needs to provide 2 GPIOs in order to manage the ST21NFCD efficiently: </a:t>
            </a:r>
            <a:endParaRPr lang="en-US" dirty="0" smtClean="0"/>
          </a:p>
          <a:p>
            <a:pPr marL="266843" lvl="1" indent="0">
              <a:buNone/>
            </a:pPr>
            <a:r>
              <a:rPr lang="en-US" dirty="0" smtClean="0"/>
              <a:t>• </a:t>
            </a:r>
            <a:r>
              <a:rPr lang="en-US" dirty="0"/>
              <a:t>A GPIO configured as input connected to the wake-up pin of ST21NFCD, used to interrupt the NFC stack upon events on the NFC RF interface. Any GPIO pin can be used as long as it is able to generate interrupts. On the </a:t>
            </a:r>
            <a:r>
              <a:rPr lang="en-US" dirty="0" smtClean="0"/>
              <a:t>ST21NFCD </a:t>
            </a:r>
            <a:r>
              <a:rPr lang="en-US" dirty="0"/>
              <a:t>side, it is a push-pull bi-directional</a:t>
            </a:r>
            <a:r>
              <a:rPr lang="en-US" dirty="0" smtClean="0"/>
              <a:t>…</a:t>
            </a:r>
          </a:p>
          <a:p>
            <a:pPr marL="266843" lvl="1" indent="0">
              <a:buNone/>
            </a:pPr>
            <a:r>
              <a:rPr lang="en-US" dirty="0" smtClean="0"/>
              <a:t>• </a:t>
            </a:r>
            <a:r>
              <a:rPr lang="en-US" dirty="0"/>
              <a:t>A GPIO configured as output connected to the reset pin of ST21NFCD, used to reset the NFC microcontroller. Also any GPIO pin can be used. </a:t>
            </a:r>
            <a:endParaRPr lang="en-US" dirty="0" smtClean="0"/>
          </a:p>
          <a:p>
            <a:pPr marL="266843" lvl="1" indent="0">
              <a:buNone/>
            </a:pPr>
            <a:r>
              <a:rPr lang="en-US" dirty="0" smtClean="0"/>
              <a:t>Management </a:t>
            </a:r>
            <a:r>
              <a:rPr lang="en-US" dirty="0"/>
              <a:t>of those GPIOs is done inside the st21nfc kernel driver. </a:t>
            </a:r>
            <a:endParaRPr lang="en-US" dirty="0" smtClean="0"/>
          </a:p>
          <a:p>
            <a:pPr lvl="1"/>
            <a:endParaRPr lang="en-US" dirty="0" smtClean="0"/>
          </a:p>
        </p:txBody>
      </p:sp>
      <p:sp>
        <p:nvSpPr>
          <p:cNvPr id="10" name="Espace réservé du numéro de diapositive 9"/>
          <p:cNvSpPr>
            <a:spLocks noGrp="1"/>
          </p:cNvSpPr>
          <p:nvPr>
            <p:ph type="sldNum" sz="quarter" idx="12"/>
          </p:nvPr>
        </p:nvSpPr>
        <p:spPr/>
        <p:txBody>
          <a:bodyPr/>
          <a:lstStyle/>
          <a:p>
            <a:fld id="{5B31B9E4-8E4D-4C86-BFD7-412B282B373B}" type="slidenum">
              <a:rPr lang="fr-FR" smtClean="0"/>
              <a:pPr/>
              <a:t>2</a:t>
            </a:fld>
            <a:endParaRPr lang="fr-FR" dirty="0"/>
          </a:p>
        </p:txBody>
      </p:sp>
    </p:spTree>
    <p:extLst>
      <p:ext uri="{BB962C8B-B14F-4D97-AF65-F5344CB8AC3E}">
        <p14:creationId xmlns:p14="http://schemas.microsoft.com/office/powerpoint/2010/main" val="26985368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Kernel Integration – how to integrate driver into the kernel – </a:t>
            </a:r>
            <a:r>
              <a:rPr lang="en-US" dirty="0"/>
              <a:t>Configure the kernel driver with DTS </a:t>
            </a:r>
          </a:p>
        </p:txBody>
      </p:sp>
      <p:sp>
        <p:nvSpPr>
          <p:cNvPr id="3" name="Espace réservé du contenu 2"/>
          <p:cNvSpPr>
            <a:spLocks noGrp="1"/>
          </p:cNvSpPr>
          <p:nvPr>
            <p:ph idx="1"/>
          </p:nvPr>
        </p:nvSpPr>
        <p:spPr>
          <a:xfrm>
            <a:off x="457439" y="1814462"/>
            <a:ext cx="8229124" cy="5415614"/>
          </a:xfrm>
        </p:spPr>
        <p:txBody>
          <a:bodyPr/>
          <a:lstStyle/>
          <a:p>
            <a:r>
              <a:rPr lang="en-US" dirty="0"/>
              <a:t>This section describes how to integrate the ST21NFC driver when your kernel supports the device tree (DTS</a:t>
            </a:r>
            <a:r>
              <a:rPr lang="en-US" dirty="0" smtClean="0"/>
              <a:t>).</a:t>
            </a:r>
            <a:endParaRPr lang="en-US" dirty="0"/>
          </a:p>
          <a:p>
            <a:r>
              <a:rPr lang="en-US" dirty="0"/>
              <a:t>1.Edit the file $KERNEL_DIR/drivers/</a:t>
            </a:r>
            <a:r>
              <a:rPr lang="en-US" dirty="0" err="1"/>
              <a:t>nfc</a:t>
            </a:r>
            <a:r>
              <a:rPr lang="en-US" dirty="0"/>
              <a:t>/</a:t>
            </a:r>
            <a:r>
              <a:rPr lang="en-US" dirty="0" err="1"/>
              <a:t>Kconfig</a:t>
            </a:r>
            <a:r>
              <a:rPr lang="en-US" dirty="0"/>
              <a:t> and add the following to include the driver: </a:t>
            </a:r>
            <a:endParaRPr lang="en-US" dirty="0" smtClean="0"/>
          </a:p>
          <a:p>
            <a:pPr marL="266843" lvl="1" indent="0">
              <a:buNone/>
            </a:pPr>
            <a:r>
              <a:rPr lang="en-US" dirty="0" err="1"/>
              <a:t>config</a:t>
            </a:r>
            <a:r>
              <a:rPr lang="en-US" dirty="0"/>
              <a:t> NFC_ST21NFC </a:t>
            </a:r>
            <a:endParaRPr lang="en-US" dirty="0" smtClean="0"/>
          </a:p>
          <a:p>
            <a:pPr marL="266843" lvl="1" indent="0">
              <a:buNone/>
            </a:pPr>
            <a:r>
              <a:rPr lang="en-US" dirty="0" smtClean="0"/>
              <a:t>bool </a:t>
            </a:r>
            <a:r>
              <a:rPr lang="en-US" dirty="0"/>
              <a:t>"ST Microelectronics ST21NFC NFC Controller Driver" </a:t>
            </a:r>
            <a:endParaRPr lang="en-US" dirty="0" smtClean="0"/>
          </a:p>
          <a:p>
            <a:pPr marL="266843" lvl="1" indent="0">
              <a:buNone/>
            </a:pPr>
            <a:r>
              <a:rPr lang="en-US" dirty="0" smtClean="0"/>
              <a:t>depends </a:t>
            </a:r>
            <a:r>
              <a:rPr lang="en-US" dirty="0"/>
              <a:t>on I2C </a:t>
            </a:r>
            <a:endParaRPr lang="en-US" dirty="0" smtClean="0"/>
          </a:p>
          <a:p>
            <a:pPr marL="266843" lvl="1" indent="0">
              <a:buNone/>
            </a:pPr>
            <a:r>
              <a:rPr lang="en-US" dirty="0" smtClean="0"/>
              <a:t>help </a:t>
            </a:r>
          </a:p>
          <a:p>
            <a:pPr marL="266843" lvl="1" indent="0">
              <a:buNone/>
            </a:pPr>
            <a:r>
              <a:rPr lang="en-US" dirty="0" smtClean="0"/>
              <a:t>ST </a:t>
            </a:r>
            <a:r>
              <a:rPr lang="en-US" dirty="0"/>
              <a:t>Microelectronics ST21NFC Near Field Communication controller support. </a:t>
            </a:r>
          </a:p>
          <a:p>
            <a:r>
              <a:rPr lang="en-US" dirty="0"/>
              <a:t>2. Edit the file $KERNEL_DIR/drivers/</a:t>
            </a:r>
            <a:r>
              <a:rPr lang="en-US" dirty="0" err="1"/>
              <a:t>nfc</a:t>
            </a:r>
            <a:r>
              <a:rPr lang="en-US" dirty="0"/>
              <a:t>/</a:t>
            </a:r>
            <a:r>
              <a:rPr lang="en-US" dirty="0" err="1"/>
              <a:t>Makefile</a:t>
            </a:r>
            <a:r>
              <a:rPr lang="en-US" dirty="0"/>
              <a:t> and add the following to compile the driver code: </a:t>
            </a:r>
            <a:endParaRPr lang="en-US" dirty="0" smtClean="0"/>
          </a:p>
          <a:p>
            <a:pPr marL="266843" lvl="1" indent="0">
              <a:buNone/>
            </a:pPr>
            <a:r>
              <a:rPr lang="en-US" dirty="0" err="1"/>
              <a:t>obj</a:t>
            </a:r>
            <a:r>
              <a:rPr lang="en-US" dirty="0"/>
              <a:t>-$(CONFIG_NFC_ST21NFC) += st21nfc.o </a:t>
            </a:r>
          </a:p>
          <a:p>
            <a:r>
              <a:rPr lang="en-US" dirty="0"/>
              <a:t>3. Copy the st21nfc</a:t>
            </a:r>
            <a:r>
              <a:rPr lang="en-US" dirty="0" smtClean="0"/>
              <a:t>.* </a:t>
            </a:r>
            <a:r>
              <a:rPr lang="en-US" dirty="0"/>
              <a:t>file </a:t>
            </a:r>
            <a:r>
              <a:rPr lang="en-US" dirty="0" smtClean="0"/>
              <a:t>into </a:t>
            </a:r>
            <a:r>
              <a:rPr lang="en-US" dirty="0"/>
              <a:t>$</a:t>
            </a:r>
            <a:r>
              <a:rPr lang="en-US" dirty="0" smtClean="0"/>
              <a:t>KERNEL_DIR/drivers/misc. </a:t>
            </a:r>
            <a:r>
              <a:rPr lang="en-US" dirty="0"/>
              <a:t>The I2C driver is of class misc</a:t>
            </a:r>
            <a:r>
              <a:rPr lang="en-US" dirty="0" smtClean="0"/>
              <a:t>.</a:t>
            </a:r>
            <a:endParaRPr lang="en-US" dirty="0"/>
          </a:p>
        </p:txBody>
      </p:sp>
      <p:sp>
        <p:nvSpPr>
          <p:cNvPr id="10" name="Espace réservé du numéro de diapositive 9"/>
          <p:cNvSpPr>
            <a:spLocks noGrp="1"/>
          </p:cNvSpPr>
          <p:nvPr>
            <p:ph type="sldNum" sz="quarter" idx="12"/>
          </p:nvPr>
        </p:nvSpPr>
        <p:spPr/>
        <p:txBody>
          <a:bodyPr/>
          <a:lstStyle/>
          <a:p>
            <a:fld id="{5B31B9E4-8E4D-4C86-BFD7-412B282B373B}" type="slidenum">
              <a:rPr lang="fr-FR" smtClean="0"/>
              <a:pPr/>
              <a:t>3</a:t>
            </a:fld>
            <a:endParaRPr lang="fr-FR" dirty="0"/>
          </a:p>
        </p:txBody>
      </p:sp>
    </p:spTree>
    <p:extLst>
      <p:ext uri="{BB962C8B-B14F-4D97-AF65-F5344CB8AC3E}">
        <p14:creationId xmlns:p14="http://schemas.microsoft.com/office/powerpoint/2010/main" val="24141341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Kernel Integration – how to integrate driver into the kernel – </a:t>
            </a:r>
            <a:r>
              <a:rPr lang="en-US" dirty="0"/>
              <a:t>Configure the kernel driver with DTS </a:t>
            </a:r>
          </a:p>
        </p:txBody>
      </p:sp>
      <p:sp>
        <p:nvSpPr>
          <p:cNvPr id="3" name="Espace réservé du contenu 2"/>
          <p:cNvSpPr>
            <a:spLocks noGrp="1"/>
          </p:cNvSpPr>
          <p:nvPr>
            <p:ph idx="1"/>
          </p:nvPr>
        </p:nvSpPr>
        <p:spPr>
          <a:xfrm>
            <a:off x="457439" y="1814462"/>
            <a:ext cx="8229124" cy="6161800"/>
          </a:xfrm>
        </p:spPr>
        <p:txBody>
          <a:bodyPr/>
          <a:lstStyle/>
          <a:p>
            <a:r>
              <a:rPr lang="en-US" dirty="0" smtClean="0"/>
              <a:t>4. </a:t>
            </a:r>
            <a:r>
              <a:rPr lang="en-US" dirty="0"/>
              <a:t>Ensure that 2 GPIOs are assigned to the ST21NFCD </a:t>
            </a:r>
            <a:r>
              <a:rPr lang="en-US" dirty="0" smtClean="0"/>
              <a:t>device:</a:t>
            </a:r>
          </a:p>
          <a:p>
            <a:pPr lvl="1"/>
            <a:r>
              <a:rPr lang="en-US" dirty="0" smtClean="0"/>
              <a:t>An </a:t>
            </a:r>
            <a:r>
              <a:rPr lang="en-US" dirty="0"/>
              <a:t>input reserved for the IRQ pin (Wake Up), associated to an interrupt with rising edge polarity</a:t>
            </a:r>
            <a:r>
              <a:rPr lang="en-US" smtClean="0"/>
              <a:t>. </a:t>
            </a:r>
          </a:p>
          <a:p>
            <a:pPr lvl="1"/>
            <a:r>
              <a:rPr lang="en-US" smtClean="0"/>
              <a:t>An </a:t>
            </a:r>
            <a:r>
              <a:rPr lang="en-US" dirty="0"/>
              <a:t>output reserved for the Reset pin (RSTB). </a:t>
            </a:r>
            <a:r>
              <a:rPr lang="en-US" dirty="0" smtClean="0"/>
              <a:t> (</a:t>
            </a:r>
            <a:r>
              <a:rPr lang="en-US" dirty="0"/>
              <a:t>active low reset </a:t>
            </a:r>
            <a:r>
              <a:rPr lang="en-US" dirty="0" smtClean="0"/>
              <a:t>)</a:t>
            </a:r>
            <a:endParaRPr lang="en-US" dirty="0"/>
          </a:p>
          <a:p>
            <a:r>
              <a:rPr lang="en-US" dirty="0"/>
              <a:t>5</a:t>
            </a:r>
            <a:r>
              <a:rPr lang="en-US" dirty="0" smtClean="0"/>
              <a:t>. </a:t>
            </a:r>
            <a:r>
              <a:rPr lang="en-US" dirty="0"/>
              <a:t>In the board/reference platform start-up code file $KERNEL_DIR/arch/&lt;your-arch&gt;/boot/</a:t>
            </a:r>
            <a:r>
              <a:rPr lang="en-US" dirty="0" err="1"/>
              <a:t>dts</a:t>
            </a:r>
            <a:r>
              <a:rPr lang="en-US" dirty="0"/>
              <a:t>/&lt;your-board&gt;.</a:t>
            </a:r>
            <a:r>
              <a:rPr lang="en-US" dirty="0" err="1"/>
              <a:t>dtsi</a:t>
            </a:r>
            <a:r>
              <a:rPr lang="en-US" dirty="0"/>
              <a:t>, declare the st21nfc device by adding: </a:t>
            </a:r>
          </a:p>
          <a:p>
            <a:pPr marL="266843" lvl="1" indent="0">
              <a:buNone/>
            </a:pPr>
            <a:r>
              <a:rPr lang="en-US" sz="1200" dirty="0">
                <a:solidFill>
                  <a:srgbClr val="002060"/>
                </a:solidFill>
                <a:latin typeface="+mj-lt"/>
              </a:rPr>
              <a:t>st21nfc@08 {</a:t>
            </a:r>
          </a:p>
          <a:p>
            <a:pPr marL="543214" lvl="2" indent="0">
              <a:buNone/>
            </a:pPr>
            <a:r>
              <a:rPr lang="en-US" sz="1200" dirty="0">
                <a:solidFill>
                  <a:srgbClr val="002060"/>
                </a:solidFill>
                <a:latin typeface="+mj-lt"/>
              </a:rPr>
              <a:t>compatible </a:t>
            </a:r>
            <a:r>
              <a:rPr lang="en-US" sz="1200" dirty="0">
                <a:solidFill>
                  <a:srgbClr val="002060"/>
                </a:solidFill>
                <a:latin typeface="+mj-lt"/>
              </a:rPr>
              <a:t>= "st,st21nfc</a:t>
            </a:r>
            <a:r>
              <a:rPr lang="en-US" sz="1200" dirty="0">
                <a:solidFill>
                  <a:srgbClr val="002060"/>
                </a:solidFill>
                <a:latin typeface="+mj-lt"/>
              </a:rPr>
              <a:t>";</a:t>
            </a:r>
          </a:p>
          <a:p>
            <a:pPr marL="543214" lvl="2" indent="0">
              <a:buNone/>
            </a:pPr>
            <a:r>
              <a:rPr lang="en-US" sz="1200" dirty="0" err="1">
                <a:solidFill>
                  <a:srgbClr val="002060"/>
                </a:solidFill>
                <a:latin typeface="+mj-lt"/>
              </a:rPr>
              <a:t>reg</a:t>
            </a:r>
            <a:r>
              <a:rPr lang="en-US" sz="1200" dirty="0">
                <a:solidFill>
                  <a:srgbClr val="002060"/>
                </a:solidFill>
                <a:latin typeface="+mj-lt"/>
              </a:rPr>
              <a:t> </a:t>
            </a:r>
            <a:r>
              <a:rPr lang="en-US" sz="1200" dirty="0">
                <a:solidFill>
                  <a:srgbClr val="002060"/>
                </a:solidFill>
                <a:latin typeface="+mj-lt"/>
              </a:rPr>
              <a:t>= &lt;0x08</a:t>
            </a:r>
            <a:r>
              <a:rPr lang="en-US" sz="1200" dirty="0">
                <a:solidFill>
                  <a:srgbClr val="002060"/>
                </a:solidFill>
                <a:latin typeface="+mj-lt"/>
              </a:rPr>
              <a:t>&gt;;</a:t>
            </a:r>
          </a:p>
          <a:p>
            <a:pPr marL="543214" lvl="2" indent="0">
              <a:buNone/>
            </a:pPr>
            <a:r>
              <a:rPr lang="en-US" sz="1200" dirty="0">
                <a:solidFill>
                  <a:srgbClr val="002060"/>
                </a:solidFill>
                <a:latin typeface="+mj-lt"/>
              </a:rPr>
              <a:t>interrupt-parent </a:t>
            </a:r>
            <a:r>
              <a:rPr lang="en-US" sz="1200" dirty="0">
                <a:solidFill>
                  <a:srgbClr val="002060"/>
                </a:solidFill>
                <a:latin typeface="+mj-lt"/>
              </a:rPr>
              <a:t>= </a:t>
            </a:r>
            <a:r>
              <a:rPr lang="en-US" sz="1200" dirty="0">
                <a:solidFill>
                  <a:srgbClr val="002060"/>
                </a:solidFill>
                <a:latin typeface="+mj-lt"/>
              </a:rPr>
              <a:t>&lt;</a:t>
            </a:r>
            <a:r>
              <a:rPr lang="en-US" sz="1200" dirty="0">
                <a:solidFill>
                  <a:srgbClr val="002060"/>
                </a:solidFill>
                <a:latin typeface="+mj-lt"/>
              </a:rPr>
              <a:t>&amp;</a:t>
            </a:r>
            <a:r>
              <a:rPr lang="en-US" sz="1200" dirty="0" err="1">
                <a:solidFill>
                  <a:srgbClr val="002060"/>
                </a:solidFill>
                <a:latin typeface="+mj-lt"/>
              </a:rPr>
              <a:t>gpio</a:t>
            </a:r>
            <a:r>
              <a:rPr lang="en-US" sz="1200" dirty="0">
                <a:solidFill>
                  <a:srgbClr val="002060"/>
                </a:solidFill>
                <a:latin typeface="+mj-lt"/>
              </a:rPr>
              <a:t> </a:t>
            </a:r>
            <a:r>
              <a:rPr lang="en-US" sz="1200" dirty="0">
                <a:solidFill>
                  <a:srgbClr val="002060"/>
                </a:solidFill>
                <a:latin typeface="+mj-lt"/>
              </a:rPr>
              <a:t>&gt;;</a:t>
            </a:r>
          </a:p>
          <a:p>
            <a:pPr marL="543214" lvl="2" indent="0">
              <a:buNone/>
            </a:pPr>
            <a:r>
              <a:rPr lang="en-US" sz="1200" dirty="0">
                <a:solidFill>
                  <a:srgbClr val="002060"/>
                </a:solidFill>
                <a:latin typeface="+mj-lt"/>
              </a:rPr>
              <a:t>interrupts </a:t>
            </a:r>
            <a:r>
              <a:rPr lang="en-US" sz="1200" dirty="0">
                <a:solidFill>
                  <a:srgbClr val="002060"/>
                </a:solidFill>
                <a:latin typeface="+mj-lt"/>
              </a:rPr>
              <a:t>= </a:t>
            </a:r>
            <a:r>
              <a:rPr lang="en-US" sz="1200" dirty="0">
                <a:solidFill>
                  <a:srgbClr val="002060"/>
                </a:solidFill>
                <a:latin typeface="+mj-lt"/>
              </a:rPr>
              <a:t>&lt;</a:t>
            </a:r>
            <a:r>
              <a:rPr lang="en-US" sz="1200" dirty="0" err="1">
                <a:solidFill>
                  <a:srgbClr val="002060"/>
                </a:solidFill>
                <a:latin typeface="+mj-lt"/>
              </a:rPr>
              <a:t>gpio_nb_for_wakeup</a:t>
            </a:r>
            <a:r>
              <a:rPr lang="en-US" sz="1200" dirty="0">
                <a:solidFill>
                  <a:srgbClr val="002060"/>
                </a:solidFill>
                <a:latin typeface="+mj-lt"/>
              </a:rPr>
              <a:t> </a:t>
            </a:r>
            <a:r>
              <a:rPr lang="en-US" sz="1200" dirty="0">
                <a:solidFill>
                  <a:srgbClr val="002060"/>
                </a:solidFill>
                <a:latin typeface="+mj-lt"/>
              </a:rPr>
              <a:t> 0&gt;;</a:t>
            </a:r>
          </a:p>
          <a:p>
            <a:pPr marL="543214" lvl="2" indent="0">
              <a:buNone/>
            </a:pPr>
            <a:r>
              <a:rPr lang="en-US" sz="1200" dirty="0" err="1">
                <a:solidFill>
                  <a:srgbClr val="002060"/>
                </a:solidFill>
                <a:latin typeface="+mj-lt"/>
              </a:rPr>
              <a:t>st,reset_gpio</a:t>
            </a:r>
            <a:r>
              <a:rPr lang="en-US" sz="1200" dirty="0">
                <a:solidFill>
                  <a:srgbClr val="002060"/>
                </a:solidFill>
                <a:latin typeface="+mj-lt"/>
              </a:rPr>
              <a:t> </a:t>
            </a:r>
            <a:r>
              <a:rPr lang="en-US" sz="1200" dirty="0">
                <a:solidFill>
                  <a:srgbClr val="002060"/>
                </a:solidFill>
                <a:latin typeface="+mj-lt"/>
              </a:rPr>
              <a:t>= &lt;@</a:t>
            </a:r>
            <a:r>
              <a:rPr lang="en-US" sz="1200" dirty="0" err="1">
                <a:solidFill>
                  <a:srgbClr val="002060"/>
                </a:solidFill>
                <a:latin typeface="+mj-lt"/>
              </a:rPr>
              <a:t>gpio</a:t>
            </a:r>
            <a:r>
              <a:rPr lang="en-US" sz="1200" dirty="0">
                <a:solidFill>
                  <a:srgbClr val="002060"/>
                </a:solidFill>
                <a:latin typeface="+mj-lt"/>
              </a:rPr>
              <a:t> </a:t>
            </a:r>
            <a:r>
              <a:rPr lang="en-US" sz="1200" dirty="0" err="1">
                <a:solidFill>
                  <a:srgbClr val="002060"/>
                </a:solidFill>
                <a:latin typeface="+mj-lt"/>
              </a:rPr>
              <a:t>gpio_nb_for_reset</a:t>
            </a:r>
            <a:r>
              <a:rPr lang="en-US" sz="1200" dirty="0">
                <a:solidFill>
                  <a:srgbClr val="002060"/>
                </a:solidFill>
                <a:latin typeface="+mj-lt"/>
              </a:rPr>
              <a:t> </a:t>
            </a:r>
            <a:r>
              <a:rPr lang="en-US" sz="1200" dirty="0">
                <a:solidFill>
                  <a:srgbClr val="002060"/>
                </a:solidFill>
                <a:latin typeface="+mj-lt"/>
              </a:rPr>
              <a:t>0x00&gt;;</a:t>
            </a:r>
          </a:p>
          <a:p>
            <a:pPr marL="543214" lvl="2" indent="0">
              <a:buNone/>
            </a:pPr>
            <a:r>
              <a:rPr lang="en-US" sz="1200" dirty="0" err="1">
                <a:solidFill>
                  <a:srgbClr val="002060"/>
                </a:solidFill>
                <a:latin typeface="+mj-lt"/>
              </a:rPr>
              <a:t>st,irq_gpio</a:t>
            </a:r>
            <a:r>
              <a:rPr lang="en-US" sz="1200" dirty="0">
                <a:solidFill>
                  <a:srgbClr val="002060"/>
                </a:solidFill>
                <a:latin typeface="+mj-lt"/>
              </a:rPr>
              <a:t> </a:t>
            </a:r>
            <a:r>
              <a:rPr lang="en-US" sz="1200" dirty="0">
                <a:solidFill>
                  <a:srgbClr val="002060"/>
                </a:solidFill>
                <a:latin typeface="+mj-lt"/>
              </a:rPr>
              <a:t>= &lt;@</a:t>
            </a:r>
            <a:r>
              <a:rPr lang="en-US" sz="1200" dirty="0" err="1">
                <a:solidFill>
                  <a:srgbClr val="002060"/>
                </a:solidFill>
                <a:latin typeface="+mj-lt"/>
              </a:rPr>
              <a:t>gpio</a:t>
            </a:r>
            <a:r>
              <a:rPr lang="en-US" sz="1200" dirty="0">
                <a:solidFill>
                  <a:srgbClr val="002060"/>
                </a:solidFill>
                <a:latin typeface="+mj-lt"/>
              </a:rPr>
              <a:t> </a:t>
            </a:r>
            <a:r>
              <a:rPr lang="en-US" sz="1200" dirty="0" err="1">
                <a:solidFill>
                  <a:srgbClr val="002060"/>
                </a:solidFill>
                <a:latin typeface="+mj-lt"/>
              </a:rPr>
              <a:t>gpio_nb_for_wakeup</a:t>
            </a:r>
            <a:r>
              <a:rPr lang="en-US" sz="1200" dirty="0">
                <a:solidFill>
                  <a:srgbClr val="002060"/>
                </a:solidFill>
                <a:latin typeface="+mj-lt"/>
              </a:rPr>
              <a:t> </a:t>
            </a:r>
            <a:r>
              <a:rPr lang="en-US" sz="1200" dirty="0">
                <a:solidFill>
                  <a:srgbClr val="002060"/>
                </a:solidFill>
                <a:latin typeface="+mj-lt"/>
              </a:rPr>
              <a:t>0x00&gt;;</a:t>
            </a:r>
          </a:p>
          <a:p>
            <a:pPr marL="543214" lvl="2" indent="0">
              <a:buNone/>
            </a:pPr>
            <a:r>
              <a:rPr lang="en-US" sz="1200" dirty="0">
                <a:solidFill>
                  <a:srgbClr val="002060"/>
                </a:solidFill>
                <a:latin typeface="+mj-lt"/>
              </a:rPr>
              <a:t>status </a:t>
            </a:r>
            <a:r>
              <a:rPr lang="en-US" sz="1200" dirty="0">
                <a:solidFill>
                  <a:srgbClr val="002060"/>
                </a:solidFill>
                <a:latin typeface="+mj-lt"/>
              </a:rPr>
              <a:t>= "ok</a:t>
            </a:r>
            <a:r>
              <a:rPr lang="en-US" sz="1200" dirty="0">
                <a:solidFill>
                  <a:srgbClr val="002060"/>
                </a:solidFill>
                <a:latin typeface="+mj-lt"/>
              </a:rPr>
              <a:t>";</a:t>
            </a:r>
          </a:p>
          <a:p>
            <a:pPr marL="266843" lvl="1" indent="0">
              <a:buNone/>
            </a:pPr>
            <a:r>
              <a:rPr lang="en-US" sz="1200" dirty="0">
                <a:solidFill>
                  <a:srgbClr val="002060"/>
                </a:solidFill>
                <a:latin typeface="+mj-lt"/>
              </a:rPr>
              <a:t>};</a:t>
            </a:r>
            <a:endParaRPr lang="en-US" sz="1200" dirty="0">
              <a:solidFill>
                <a:srgbClr val="002060"/>
              </a:solidFill>
              <a:latin typeface="+mj-lt"/>
            </a:endParaRPr>
          </a:p>
          <a:p>
            <a:r>
              <a:rPr lang="en-US" dirty="0"/>
              <a:t>6</a:t>
            </a:r>
            <a:r>
              <a:rPr lang="en-US" dirty="0" smtClean="0"/>
              <a:t>. </a:t>
            </a:r>
            <a:r>
              <a:rPr lang="en-US" dirty="0"/>
              <a:t>Enable the ST21NFCD in the specific </a:t>
            </a:r>
            <a:r>
              <a:rPr lang="en-US" dirty="0" err="1"/>
              <a:t>defconfig</a:t>
            </a:r>
            <a:r>
              <a:rPr lang="en-US" dirty="0"/>
              <a:t> file ($KERNEL_DIR/arch/&lt;your-arch&gt;/</a:t>
            </a:r>
            <a:r>
              <a:rPr lang="en-US" dirty="0" err="1"/>
              <a:t>configs</a:t>
            </a:r>
            <a:r>
              <a:rPr lang="en-US" dirty="0"/>
              <a:t>/&lt;</a:t>
            </a:r>
            <a:r>
              <a:rPr lang="en-US" dirty="0" err="1"/>
              <a:t>your_config</a:t>
            </a:r>
            <a:r>
              <a:rPr lang="en-US" dirty="0"/>
              <a:t>&gt;_</a:t>
            </a:r>
            <a:r>
              <a:rPr lang="en-US" dirty="0" err="1"/>
              <a:t>defconfig</a:t>
            </a:r>
            <a:r>
              <a:rPr lang="en-US" dirty="0"/>
              <a:t>) by adding the following </a:t>
            </a:r>
            <a:r>
              <a:rPr lang="en-US" dirty="0" smtClean="0"/>
              <a:t>line:</a:t>
            </a:r>
          </a:p>
          <a:p>
            <a:pPr marL="266843" lvl="1" indent="0">
              <a:buNone/>
            </a:pPr>
            <a:r>
              <a:rPr lang="en-US" dirty="0" smtClean="0"/>
              <a:t>CONFIG_NFC_ST21NFC=y </a:t>
            </a:r>
            <a:endParaRPr lang="en-US" dirty="0"/>
          </a:p>
        </p:txBody>
      </p:sp>
      <p:sp>
        <p:nvSpPr>
          <p:cNvPr id="10" name="Espace réservé du numéro de diapositive 9"/>
          <p:cNvSpPr>
            <a:spLocks noGrp="1"/>
          </p:cNvSpPr>
          <p:nvPr>
            <p:ph type="sldNum" sz="quarter" idx="12"/>
          </p:nvPr>
        </p:nvSpPr>
        <p:spPr/>
        <p:txBody>
          <a:bodyPr/>
          <a:lstStyle/>
          <a:p>
            <a:fld id="{5B31B9E4-8E4D-4C86-BFD7-412B282B373B}" type="slidenum">
              <a:rPr lang="fr-FR" smtClean="0"/>
              <a:pPr/>
              <a:t>4</a:t>
            </a:fld>
            <a:endParaRPr lang="fr-FR" dirty="0"/>
          </a:p>
        </p:txBody>
      </p:sp>
    </p:spTree>
    <p:extLst>
      <p:ext uri="{BB962C8B-B14F-4D97-AF65-F5344CB8AC3E}">
        <p14:creationId xmlns:p14="http://schemas.microsoft.com/office/powerpoint/2010/main" val="37682404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Kernel Integration – how to integrate driver into the kernel – </a:t>
            </a:r>
            <a:r>
              <a:rPr lang="en-US" dirty="0"/>
              <a:t>Check the ST21NFCD driver integration </a:t>
            </a:r>
          </a:p>
        </p:txBody>
      </p:sp>
      <p:sp>
        <p:nvSpPr>
          <p:cNvPr id="3" name="Espace réservé du contenu 2"/>
          <p:cNvSpPr>
            <a:spLocks noGrp="1"/>
          </p:cNvSpPr>
          <p:nvPr>
            <p:ph idx="1"/>
          </p:nvPr>
        </p:nvSpPr>
        <p:spPr>
          <a:xfrm>
            <a:off x="457439" y="1814462"/>
            <a:ext cx="8229124" cy="4215563"/>
          </a:xfrm>
        </p:spPr>
        <p:txBody>
          <a:bodyPr/>
          <a:lstStyle/>
          <a:p>
            <a:r>
              <a:rPr lang="en-US" dirty="0"/>
              <a:t>If the ST21NFCD driver is correctly integrated: • </a:t>
            </a:r>
            <a:endParaRPr lang="en-US" dirty="0" smtClean="0"/>
          </a:p>
          <a:p>
            <a:pPr lvl="1"/>
            <a:r>
              <a:rPr lang="en-US" dirty="0" smtClean="0"/>
              <a:t>After </a:t>
            </a:r>
            <a:r>
              <a:rPr lang="en-US" dirty="0"/>
              <a:t>booting, the device node should be visible on the booted Android device. It can be checked within an </a:t>
            </a:r>
            <a:r>
              <a:rPr lang="en-US" dirty="0" err="1"/>
              <a:t>adb</a:t>
            </a:r>
            <a:r>
              <a:rPr lang="en-US" dirty="0"/>
              <a:t> shell. An instance should be returned with: </a:t>
            </a:r>
            <a:endParaRPr lang="en-US" dirty="0" smtClean="0"/>
          </a:p>
          <a:p>
            <a:pPr marL="543214" lvl="2" indent="0">
              <a:buNone/>
            </a:pPr>
            <a:r>
              <a:rPr lang="en-US" dirty="0" smtClean="0"/>
              <a:t>ls </a:t>
            </a:r>
            <a:r>
              <a:rPr lang="en-US" dirty="0"/>
              <a:t>-l /dev/st21nfc </a:t>
            </a:r>
            <a:endParaRPr lang="en-US" dirty="0" smtClean="0"/>
          </a:p>
          <a:p>
            <a:pPr lvl="1"/>
            <a:r>
              <a:rPr lang="en-US" dirty="0" smtClean="0"/>
              <a:t>After </a:t>
            </a:r>
            <a:r>
              <a:rPr lang="en-US" dirty="0"/>
              <a:t>booting, the GPIOs dedicated to the ST21NFC should be visible if you execute the following command on the booted Android device, within an </a:t>
            </a:r>
            <a:r>
              <a:rPr lang="en-US" dirty="0" err="1"/>
              <a:t>adb</a:t>
            </a:r>
            <a:r>
              <a:rPr lang="en-US" dirty="0"/>
              <a:t> shell: </a:t>
            </a:r>
            <a:endParaRPr lang="en-US" dirty="0" smtClean="0"/>
          </a:p>
          <a:p>
            <a:pPr marL="543214" lvl="2" indent="0">
              <a:buNone/>
            </a:pPr>
            <a:r>
              <a:rPr lang="en-US" dirty="0" smtClean="0"/>
              <a:t>cat </a:t>
            </a:r>
            <a:r>
              <a:rPr lang="en-US" dirty="0"/>
              <a:t>/</a:t>
            </a:r>
            <a:r>
              <a:rPr lang="en-US" dirty="0" smtClean="0"/>
              <a:t>sys/kernel/debug/</a:t>
            </a:r>
            <a:r>
              <a:rPr lang="en-US" dirty="0" err="1" smtClean="0"/>
              <a:t>gpio</a:t>
            </a:r>
            <a:r>
              <a:rPr lang="en-US" dirty="0" smtClean="0"/>
              <a:t> </a:t>
            </a:r>
          </a:p>
          <a:p>
            <a:pPr marL="266843" lvl="1" indent="0">
              <a:buNone/>
            </a:pPr>
            <a:r>
              <a:rPr lang="en-US" dirty="0" smtClean="0"/>
              <a:t>Kernel must be configured with CONFIG_DEBUG_GPIO=y. </a:t>
            </a:r>
            <a:endParaRPr lang="en-US" dirty="0"/>
          </a:p>
          <a:p>
            <a:pPr marL="0" indent="0">
              <a:buNone/>
            </a:pPr>
            <a:r>
              <a:rPr lang="en-US" i="1" dirty="0" err="1" smtClean="0"/>
              <a:t>Note:This</a:t>
            </a:r>
            <a:r>
              <a:rPr lang="en-US" i="1" dirty="0" smtClean="0"/>
              <a:t> </a:t>
            </a:r>
            <a:r>
              <a:rPr lang="en-US" i="1" dirty="0"/>
              <a:t>check can be done even if the ST21NFCD is not connected to the platform.</a:t>
            </a:r>
            <a:endParaRPr lang="en-US" dirty="0"/>
          </a:p>
          <a:p>
            <a:pPr marL="0" indent="0">
              <a:buNone/>
            </a:pPr>
            <a:r>
              <a:rPr lang="en-US" i="1" dirty="0" err="1"/>
              <a:t>Note:To</a:t>
            </a:r>
            <a:r>
              <a:rPr lang="en-US" i="1" dirty="0"/>
              <a:t> ensure that the driver is properly integrated, inspect the GPIO and interrupts in /proc/interrupts. </a:t>
            </a:r>
            <a:endParaRPr lang="en-US" dirty="0"/>
          </a:p>
        </p:txBody>
      </p:sp>
      <p:sp>
        <p:nvSpPr>
          <p:cNvPr id="10" name="Espace réservé du numéro de diapositive 9"/>
          <p:cNvSpPr>
            <a:spLocks noGrp="1"/>
          </p:cNvSpPr>
          <p:nvPr>
            <p:ph type="sldNum" sz="quarter" idx="12"/>
          </p:nvPr>
        </p:nvSpPr>
        <p:spPr/>
        <p:txBody>
          <a:bodyPr/>
          <a:lstStyle/>
          <a:p>
            <a:fld id="{5B31B9E4-8E4D-4C86-BFD7-412B282B373B}" type="slidenum">
              <a:rPr lang="fr-FR" smtClean="0"/>
              <a:pPr/>
              <a:t>5</a:t>
            </a:fld>
            <a:endParaRPr lang="fr-FR" dirty="0"/>
          </a:p>
        </p:txBody>
      </p:sp>
    </p:spTree>
    <p:extLst>
      <p:ext uri="{BB962C8B-B14F-4D97-AF65-F5344CB8AC3E}">
        <p14:creationId xmlns:p14="http://schemas.microsoft.com/office/powerpoint/2010/main" val="29809911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ff2bc79a42d4e1134194e983bf134319e6f264"/>
  <p:tag name="CLINAME" val="፥፾ፓ፼፱ᎃᎃ፹፶፹፵፴"/>
  <p:tag name="DATETIME" val="ፇጿፆጿፂፀፁፂጰጰፁፄፊፅፉ፠፝ጰጸፗ፝፤ጻፂፊፀጹ"/>
  <p:tag name="DONEBY" val="፣፤፬፳፼፱ᎂ፱ጰ፳፿፼፿፽፲፿"/>
  <p:tag name="IPADDRESS" val="ፑፗ።ፓ፧፜ፂፁፃፃ"/>
  <p:tag name="APPVER" val="ፃጾፀ"/>
  <p:tag name="RANDOM" val="16"/>
  <p:tag name="CHECKSUM" val="ፄፈፄፆ"/>
  <p:tag name="ISPRING_RESOURCE_PATHS_HASH_2" val="f4d3300a86bcc1ee095f5274cd938995671521"/>
</p:tagLst>
</file>

<file path=ppt/theme/theme1.xml><?xml version="1.0" encoding="utf-8"?>
<a:theme xmlns:a="http://schemas.openxmlformats.org/drawingml/2006/main" name="ST Template [4-3]_updates_13042012">
  <a:themeElements>
    <a:clrScheme name="Custom 1">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61EC21AD8D564990DA5AFE3909BADD" ma:contentTypeVersion="8" ma:contentTypeDescription="Create a new document." ma:contentTypeScope="" ma:versionID="e0940bf9738d186330d230c7c7bf7747">
  <xsd:schema xmlns:xsd="http://www.w3.org/2001/XMLSchema" xmlns:xs="http://www.w3.org/2001/XMLSchema" xmlns:p="http://schemas.microsoft.com/office/2006/metadata/properties" xmlns:ns1="http://schemas.microsoft.com/sharepoint/v3" xmlns:ns2="http://schemas.microsoft.com/sharepoint/v4" xmlns:ns3="3f89eac4-a548-4f18-9b01-6aea538e80e1" targetNamespace="http://schemas.microsoft.com/office/2006/metadata/properties" ma:root="true" ma:fieldsID="3533883129ffc52e8e801114706c5715" ns1:_="" ns2:_="" ns3:_="">
    <xsd:import namespace="http://schemas.microsoft.com/sharepoint/v3"/>
    <xsd:import namespace="http://schemas.microsoft.com/sharepoint/v4"/>
    <xsd:import namespace="3f89eac4-a548-4f18-9b01-6aea538e80e1"/>
    <xsd:element name="properties">
      <xsd:complexType>
        <xsd:sequence>
          <xsd:element name="documentManagement">
            <xsd:complexType>
              <xsd:all>
                <xsd:element ref="ns1:PublishingStartDate" minOccurs="0"/>
                <xsd:element ref="ns1:PublishingExpirationDate" minOccurs="0"/>
                <xsd:element ref="ns1:EmailSender" minOccurs="0"/>
                <xsd:element ref="ns1:EmailTo" minOccurs="0"/>
                <xsd:element ref="ns1:EmailCc" minOccurs="0"/>
                <xsd:element ref="ns1:EmailFrom" minOccurs="0"/>
                <xsd:element ref="ns1:EmailSubject" minOccurs="0"/>
                <xsd:element ref="ns2:EmailHeaders" minOccurs="0"/>
                <xsd:element ref="ns3:Display_x0020_on_x0020_pag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Publishing Date" ma:description="Date when the article is published on ST Intranet. It can be in the future."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element name="EmailSender" ma:index="10" nillable="true" ma:displayName="E-Mail Sender" ma:hidden="true" ma:internalName="EmailSender">
      <xsd:simpleType>
        <xsd:restriction base="dms:Note">
          <xsd:maxLength value="255"/>
        </xsd:restriction>
      </xsd:simpleType>
    </xsd:element>
    <xsd:element name="EmailTo" ma:index="11" nillable="true" ma:displayName="E-Mail To" ma:hidden="true" ma:internalName="EmailTo">
      <xsd:simpleType>
        <xsd:restriction base="dms:Note">
          <xsd:maxLength value="255"/>
        </xsd:restriction>
      </xsd:simpleType>
    </xsd:element>
    <xsd:element name="EmailCc" ma:index="12" nillable="true" ma:displayName="E-Mail Cc" ma:hidden="true" ma:internalName="EmailCc">
      <xsd:simpleType>
        <xsd:restriction base="dms:Note">
          <xsd:maxLength value="255"/>
        </xsd:restriction>
      </xsd:simpleType>
    </xsd:element>
    <xsd:element name="EmailFrom" ma:index="13" nillable="true" ma:displayName="E-Mail From" ma:hidden="true" ma:internalName="EmailFrom">
      <xsd:simpleType>
        <xsd:restriction base="dms:Text"/>
      </xsd:simpleType>
    </xsd:element>
    <xsd:element name="EmailSubject" ma:index="14"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5"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89eac4-a548-4f18-9b01-6aea538e80e1" elementFormDefault="qualified">
    <xsd:import namespace="http://schemas.microsoft.com/office/2006/documentManagement/types"/>
    <xsd:import namespace="http://schemas.microsoft.com/office/infopath/2007/PartnerControls"/>
    <xsd:element name="Display_x0020_on_x0020_page" ma:index="16" nillable="true" ma:displayName="Display on page" ma:format="Dropdown" ma:internalName="Display_x0020_on_x0020_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EmailTo xmlns="http://schemas.microsoft.com/sharepoint/v3" xsi:nil="true"/>
    <EmailHeaders xmlns="http://schemas.microsoft.com/sharepoint/v4" xsi:nil="true"/>
    <EmailSender xmlns="http://schemas.microsoft.com/sharepoint/v3" xsi:nil="true"/>
    <EmailFrom xmlns="http://schemas.microsoft.com/sharepoint/v3" xsi:nil="true"/>
    <Display_x0020_on_x0020_page xmlns="3f89eac4-a548-4f18-9b01-6aea538e80e1">Yes</Display_x0020_on_x0020_page>
    <EmailSubject xmlns="http://schemas.microsoft.com/sharepoint/v3" xsi:nil="true"/>
    <EmailCc xmlns="http://schemas.microsoft.com/sharepoint/v3" xsi:nil="true"/>
  </documentManagement>
</p:properties>
</file>

<file path=customXml/itemProps1.xml><?xml version="1.0" encoding="utf-8"?>
<ds:datastoreItem xmlns:ds="http://schemas.openxmlformats.org/officeDocument/2006/customXml" ds:itemID="{74578E51-F567-4265-8DFD-B159E0FBC4F3}">
  <ds:schemaRefs>
    <ds:schemaRef ds:uri="http://schemas.microsoft.com/sharepoint/v3/contenttype/forms"/>
  </ds:schemaRefs>
</ds:datastoreItem>
</file>

<file path=customXml/itemProps2.xml><?xml version="1.0" encoding="utf-8"?>
<ds:datastoreItem xmlns:ds="http://schemas.openxmlformats.org/officeDocument/2006/customXml" ds:itemID="{ABEC2D49-AAFB-4638-8095-6534A9DCD0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3f89eac4-a548-4f18-9b01-6aea538e80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62EEAC-5282-4C3D-A1DE-F79AD64380EA}">
  <ds:schemaRefs>
    <ds:schemaRef ds:uri="http://www.w3.org/XML/1998/namespace"/>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3f89eac4-a548-4f18-9b01-6aea538e80e1"/>
    <ds:schemaRef ds:uri="http://schemas.microsoft.com/sharepoint/v3"/>
    <ds:schemaRef ds:uri="http://schemas.microsoft.com/sharepoint/v4"/>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3</TotalTime>
  <Words>624</Words>
  <Application>Microsoft Office PowerPoint</Application>
  <PresentationFormat>On-screen Show (4:3)</PresentationFormat>
  <Paragraphs>48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ST Template [4-3]_updates_13042012</vt:lpstr>
      <vt:lpstr>Kernel Integration</vt:lpstr>
      <vt:lpstr>Kernel Integration – how to integrate driver into the kernel – Introduction</vt:lpstr>
      <vt:lpstr>Kernel Integration – how to integrate driver into the kernel – Configure the kernel driver with DTS </vt:lpstr>
      <vt:lpstr>Kernel Integration – how to integrate driver into the kernel – Configure the kernel driver with DTS </vt:lpstr>
      <vt:lpstr>Kernel Integration – how to integrate driver into the kernel – Check the ST21NFCD driver integration </vt:lpstr>
    </vt:vector>
  </TitlesOfParts>
  <Company>STMicroelectronics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Kernel Integration</dc:title>
  <dc:creator>Arnaud MELLIER</dc:creator>
  <cp:lastModifiedBy>Arnaud MELLIER</cp:lastModifiedBy>
  <cp:revision>1</cp:revision>
  <dcterms:created xsi:type="dcterms:W3CDTF">2017-10-02T15:17:34Z</dcterms:created>
  <dcterms:modified xsi:type="dcterms:W3CDTF">2017-10-02T15:20:47Z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0x010100D961EC21AD8D564990DA5AFE3909BADD</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ies>
</file>