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5"/>
  </p:notes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Arial" charset="1" panose="020B0502020202020204"/>
      <p:regular r:id="rId18"/>
    </p:embeddedFont>
    <p:embeddedFont>
      <p:font typeface="Arial Bold" charset="1" panose="020B0802020202020204"/>
      <p:regular r:id="rId20"/>
    </p:embeddedFont>
    <p:embeddedFont>
      <p:font typeface="Times New Roman" charset="1" panose="020305020704050203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notesMasters/notesMaster1.xml" Type="http://schemas.openxmlformats.org/officeDocument/2006/relationships/notesMaster"/><Relationship Id="rId16" Target="theme/theme2.xml" Type="http://schemas.openxmlformats.org/officeDocument/2006/relationships/theme"/><Relationship Id="rId17" Target="notesSlides/notesSlide1.xml" Type="http://schemas.openxmlformats.org/officeDocument/2006/relationships/notesSlide"/><Relationship Id="rId18" Target="fonts/font18.fntdata" Type="http://schemas.openxmlformats.org/officeDocument/2006/relationships/font"/><Relationship Id="rId19" Target="notesSlides/notesSlide2.xml" Type="http://schemas.openxmlformats.org/officeDocument/2006/relationships/note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notesSlides/notesSlide3.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Slides: Prepare a short slide deck (10-12 slides) summarizing the project objectives, methodology, and key results.</a:t>
            </a:r>
          </a:p>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thank you very much for joining this PPT, keep learning.</a:t>
            </a:r>
          </a:p>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jpeg" Type="http://schemas.openxmlformats.org/officeDocument/2006/relationships/image"/><Relationship Id="rId5" Target="../media/image3.png" Type="http://schemas.openxmlformats.org/officeDocument/2006/relationships/image"/><Relationship Id="rId6" Target="../media/image4.png" Type="http://schemas.openxmlformats.org/officeDocument/2006/relationships/image"/><Relationship Id="rId7" Target="../media/image5.png" Type="http://schemas.openxmlformats.org/officeDocument/2006/relationships/image"/><Relationship Id="rId8" Target="../media/image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398" y="-183184"/>
            <a:ext cx="14227248" cy="985378"/>
            <a:chOff x="0" y="0"/>
            <a:chExt cx="18969664" cy="1313837"/>
          </a:xfrm>
        </p:grpSpPr>
        <p:sp>
          <p:nvSpPr>
            <p:cNvPr name="Freeform 3" id="3"/>
            <p:cNvSpPr/>
            <p:nvPr/>
          </p:nvSpPr>
          <p:spPr>
            <a:xfrm flipH="false" flipV="false" rot="0">
              <a:off x="33909" y="33909"/>
              <a:ext cx="18901918" cy="1246124"/>
            </a:xfrm>
            <a:custGeom>
              <a:avLst/>
              <a:gdLst/>
              <a:ahLst/>
              <a:cxnLst/>
              <a:rect r="r" b="b" t="t" l="l"/>
              <a:pathLst>
                <a:path h="1246124" w="18901918">
                  <a:moveTo>
                    <a:pt x="0" y="0"/>
                  </a:moveTo>
                  <a:lnTo>
                    <a:pt x="18901918" y="0"/>
                  </a:lnTo>
                  <a:lnTo>
                    <a:pt x="18901918" y="1246124"/>
                  </a:lnTo>
                  <a:lnTo>
                    <a:pt x="0" y="1246124"/>
                  </a:lnTo>
                  <a:close/>
                </a:path>
              </a:pathLst>
            </a:custGeom>
            <a:solidFill>
              <a:srgbClr val="223366"/>
            </a:solidFill>
          </p:spPr>
        </p:sp>
        <p:sp>
          <p:nvSpPr>
            <p:cNvPr name="Freeform 4" id="4"/>
            <p:cNvSpPr/>
            <p:nvPr/>
          </p:nvSpPr>
          <p:spPr>
            <a:xfrm flipH="false" flipV="false" rot="0">
              <a:off x="0" y="0"/>
              <a:ext cx="18969737" cy="1313942"/>
            </a:xfrm>
            <a:custGeom>
              <a:avLst/>
              <a:gdLst/>
              <a:ahLst/>
              <a:cxnLst/>
              <a:rect r="r" b="b" t="t" l="l"/>
              <a:pathLst>
                <a:path h="1313942" w="18969737">
                  <a:moveTo>
                    <a:pt x="33909" y="0"/>
                  </a:moveTo>
                  <a:lnTo>
                    <a:pt x="18935827" y="0"/>
                  </a:lnTo>
                  <a:cubicBezTo>
                    <a:pt x="18954496" y="0"/>
                    <a:pt x="18969737" y="15113"/>
                    <a:pt x="18969737" y="33909"/>
                  </a:cubicBezTo>
                  <a:lnTo>
                    <a:pt x="18969737" y="1280033"/>
                  </a:lnTo>
                  <a:cubicBezTo>
                    <a:pt x="18969737" y="1298702"/>
                    <a:pt x="18954623" y="1313942"/>
                    <a:pt x="18935827"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18935827" y="1246124"/>
                  </a:lnTo>
                  <a:lnTo>
                    <a:pt x="18935827" y="1280033"/>
                  </a:lnTo>
                  <a:lnTo>
                    <a:pt x="18901918" y="1280033"/>
                  </a:lnTo>
                  <a:lnTo>
                    <a:pt x="18901918" y="33909"/>
                  </a:lnTo>
                  <a:lnTo>
                    <a:pt x="18935827" y="33909"/>
                  </a:lnTo>
                  <a:lnTo>
                    <a:pt x="18935827" y="67691"/>
                  </a:lnTo>
                  <a:lnTo>
                    <a:pt x="33909" y="67691"/>
                  </a:lnTo>
                  <a:close/>
                </a:path>
              </a:pathLst>
            </a:custGeom>
            <a:solidFill>
              <a:srgbClr val="223366"/>
            </a:solidFill>
          </p:spPr>
        </p:sp>
        <p:sp>
          <p:nvSpPr>
            <p:cNvPr name="TextBox 5" id="5"/>
            <p:cNvSpPr txBox="true"/>
            <p:nvPr/>
          </p:nvSpPr>
          <p:spPr>
            <a:xfrm>
              <a:off x="0" y="-57150"/>
              <a:ext cx="18969664" cy="1370987"/>
            </a:xfrm>
            <a:prstGeom prst="rect">
              <a:avLst/>
            </a:prstGeom>
          </p:spPr>
          <p:txBody>
            <a:bodyPr anchor="ctr" rtlCol="false" tIns="50800" lIns="50800" bIns="50800" rIns="50800"/>
            <a:lstStyle/>
            <a:p>
              <a:pPr algn="l">
                <a:lnSpc>
                  <a:spcPts val="3359"/>
                </a:lnSpc>
              </a:pPr>
              <a:r>
                <a:rPr lang="en-US" sz="2799">
                  <a:solidFill>
                    <a:srgbClr val="FFFFFF"/>
                  </a:solidFill>
                  <a:latin typeface="Arial"/>
                  <a:ea typeface="Arial"/>
                  <a:cs typeface="Arial"/>
                  <a:sym typeface="Arial"/>
                </a:rPr>
                <a:t>Spotify Music Recommendation System</a:t>
              </a:r>
            </a:p>
          </p:txBody>
        </p:sp>
      </p:grpSp>
      <p:grpSp>
        <p:nvGrpSpPr>
          <p:cNvPr name="Group 6" id="6"/>
          <p:cNvGrpSpPr/>
          <p:nvPr/>
        </p:nvGrpSpPr>
        <p:grpSpPr>
          <a:xfrm rot="0">
            <a:off x="0" y="9870122"/>
            <a:ext cx="18288000" cy="416878"/>
            <a:chOff x="0" y="0"/>
            <a:chExt cx="24384000" cy="555837"/>
          </a:xfrm>
        </p:grpSpPr>
        <p:sp>
          <p:nvSpPr>
            <p:cNvPr name="Freeform 7" id="7"/>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sp>
        <p:nvSpPr>
          <p:cNvPr name="Freeform 8" id="8"/>
          <p:cNvSpPr/>
          <p:nvPr/>
        </p:nvSpPr>
        <p:spPr>
          <a:xfrm flipH="false" flipV="false" rot="0">
            <a:off x="14870616" y="58058"/>
            <a:ext cx="2490988" cy="810176"/>
          </a:xfrm>
          <a:custGeom>
            <a:avLst/>
            <a:gdLst/>
            <a:ahLst/>
            <a:cxnLst/>
            <a:rect r="r" b="b" t="t" l="l"/>
            <a:pathLst>
              <a:path h="810176" w="2490988">
                <a:moveTo>
                  <a:pt x="0" y="0"/>
                </a:moveTo>
                <a:lnTo>
                  <a:pt x="2490988" y="0"/>
                </a:lnTo>
                <a:lnTo>
                  <a:pt x="2490988" y="810176"/>
                </a:lnTo>
                <a:lnTo>
                  <a:pt x="0" y="810176"/>
                </a:lnTo>
                <a:lnTo>
                  <a:pt x="0" y="0"/>
                </a:lnTo>
                <a:close/>
              </a:path>
            </a:pathLst>
          </a:custGeom>
          <a:blipFill>
            <a:blip r:embed="rId3"/>
            <a:stretch>
              <a:fillRect l="0" t="0" r="0" b="0"/>
            </a:stretch>
          </a:blipFill>
        </p:spPr>
      </p:sp>
      <p:grpSp>
        <p:nvGrpSpPr>
          <p:cNvPr name="Group 9" id="9"/>
          <p:cNvGrpSpPr/>
          <p:nvPr/>
        </p:nvGrpSpPr>
        <p:grpSpPr>
          <a:xfrm rot="0">
            <a:off x="18055772" y="0"/>
            <a:ext cx="232228" cy="934578"/>
            <a:chOff x="0" y="0"/>
            <a:chExt cx="309637" cy="1246104"/>
          </a:xfrm>
        </p:grpSpPr>
        <p:sp>
          <p:nvSpPr>
            <p:cNvPr name="Freeform 10" id="10"/>
            <p:cNvSpPr/>
            <p:nvPr/>
          </p:nvSpPr>
          <p:spPr>
            <a:xfrm flipH="false" flipV="false" rot="0">
              <a:off x="0" y="0"/>
              <a:ext cx="309626" cy="1246124"/>
            </a:xfrm>
            <a:custGeom>
              <a:avLst/>
              <a:gdLst/>
              <a:ahLst/>
              <a:cxnLst/>
              <a:rect r="r" b="b" t="t" l="l"/>
              <a:pathLst>
                <a:path h="1246124" w="309626">
                  <a:moveTo>
                    <a:pt x="0" y="0"/>
                  </a:moveTo>
                  <a:lnTo>
                    <a:pt x="309626" y="0"/>
                  </a:lnTo>
                  <a:lnTo>
                    <a:pt x="309626" y="1246124"/>
                  </a:lnTo>
                  <a:lnTo>
                    <a:pt x="0" y="1246124"/>
                  </a:lnTo>
                  <a:close/>
                </a:path>
              </a:pathLst>
            </a:custGeom>
            <a:solidFill>
              <a:srgbClr val="00B0F0"/>
            </a:solidFill>
          </p:spPr>
        </p:sp>
      </p:grpSp>
      <p:sp>
        <p:nvSpPr>
          <p:cNvPr name="Freeform 11" id="11"/>
          <p:cNvSpPr/>
          <p:nvPr/>
        </p:nvSpPr>
        <p:spPr>
          <a:xfrm flipH="false" flipV="false" rot="0">
            <a:off x="-25400" y="-244928"/>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4"/>
            <a:stretch>
              <a:fillRect l="0" t="0" r="0" b="0"/>
            </a:stretch>
          </a:blipFill>
        </p:spPr>
      </p:sp>
      <p:sp>
        <p:nvSpPr>
          <p:cNvPr name="TextBox 12" id="12"/>
          <p:cNvSpPr txBox="true"/>
          <p:nvPr/>
        </p:nvSpPr>
        <p:spPr>
          <a:xfrm rot="0">
            <a:off x="4640912" y="8936079"/>
            <a:ext cx="9006176" cy="510183"/>
          </a:xfrm>
          <a:prstGeom prst="rect">
            <a:avLst/>
          </a:prstGeom>
        </p:spPr>
        <p:txBody>
          <a:bodyPr anchor="t" rtlCol="false" tIns="0" lIns="0" bIns="0" rIns="0">
            <a:spAutoFit/>
          </a:bodyPr>
          <a:lstStyle/>
          <a:p>
            <a:pPr algn="ctr">
              <a:lnSpc>
                <a:spcPts val="2879"/>
              </a:lnSpc>
            </a:pPr>
            <a:r>
              <a:rPr lang="en-US" sz="2400">
                <a:solidFill>
                  <a:srgbClr val="FFFFFF"/>
                </a:solidFill>
                <a:latin typeface="Arial"/>
                <a:ea typeface="Arial"/>
                <a:cs typeface="Arial"/>
                <a:sym typeface="Arial"/>
              </a:rPr>
              <a:t>Disclaimer: The content is curated for educational purposes only.</a:t>
            </a:r>
          </a:p>
        </p:txBody>
      </p:sp>
      <p:grpSp>
        <p:nvGrpSpPr>
          <p:cNvPr name="Group 13" id="13"/>
          <p:cNvGrpSpPr/>
          <p:nvPr/>
        </p:nvGrpSpPr>
        <p:grpSpPr>
          <a:xfrm rot="0">
            <a:off x="2220088" y="1977986"/>
            <a:ext cx="13847822" cy="6254830"/>
            <a:chOff x="0" y="0"/>
            <a:chExt cx="18463763" cy="8339773"/>
          </a:xfrm>
        </p:grpSpPr>
        <p:sp>
          <p:nvSpPr>
            <p:cNvPr name="Freeform 14" id="14"/>
            <p:cNvSpPr/>
            <p:nvPr/>
          </p:nvSpPr>
          <p:spPr>
            <a:xfrm flipH="false" flipV="false" rot="0">
              <a:off x="33909" y="33909"/>
              <a:ext cx="18395951" cy="8272018"/>
            </a:xfrm>
            <a:custGeom>
              <a:avLst/>
              <a:gdLst/>
              <a:ahLst/>
              <a:cxnLst/>
              <a:rect r="r" b="b" t="t" l="l"/>
              <a:pathLst>
                <a:path h="8272018" w="18395951">
                  <a:moveTo>
                    <a:pt x="0" y="673481"/>
                  </a:moveTo>
                  <a:cubicBezTo>
                    <a:pt x="0" y="301498"/>
                    <a:pt x="302895" y="0"/>
                    <a:pt x="676529" y="0"/>
                  </a:cubicBezTo>
                  <a:lnTo>
                    <a:pt x="17719421" y="0"/>
                  </a:lnTo>
                  <a:cubicBezTo>
                    <a:pt x="18093056" y="0"/>
                    <a:pt x="18395951" y="301498"/>
                    <a:pt x="18395951" y="673481"/>
                  </a:cubicBezTo>
                  <a:lnTo>
                    <a:pt x="18395951" y="7598537"/>
                  </a:lnTo>
                  <a:cubicBezTo>
                    <a:pt x="18395951" y="7970519"/>
                    <a:pt x="18093056" y="8272018"/>
                    <a:pt x="17719421" y="8272018"/>
                  </a:cubicBezTo>
                  <a:lnTo>
                    <a:pt x="676529" y="8272018"/>
                  </a:lnTo>
                  <a:cubicBezTo>
                    <a:pt x="302895" y="8272018"/>
                    <a:pt x="0" y="7970519"/>
                    <a:pt x="0" y="7598537"/>
                  </a:cubicBezTo>
                  <a:close/>
                </a:path>
              </a:pathLst>
            </a:custGeom>
            <a:solidFill>
              <a:srgbClr val="E5EEFF"/>
            </a:solidFill>
          </p:spPr>
        </p:sp>
        <p:sp>
          <p:nvSpPr>
            <p:cNvPr name="Freeform 15" id="15"/>
            <p:cNvSpPr/>
            <p:nvPr/>
          </p:nvSpPr>
          <p:spPr>
            <a:xfrm flipH="false" flipV="false" rot="0">
              <a:off x="0" y="0"/>
              <a:ext cx="18463769" cy="8339836"/>
            </a:xfrm>
            <a:custGeom>
              <a:avLst/>
              <a:gdLst/>
              <a:ahLst/>
              <a:cxnLst/>
              <a:rect r="r" b="b" t="t" l="l"/>
              <a:pathLst>
                <a:path h="8339836" w="18463769">
                  <a:moveTo>
                    <a:pt x="0" y="707390"/>
                  </a:moveTo>
                  <a:cubicBezTo>
                    <a:pt x="0" y="316611"/>
                    <a:pt x="318262" y="0"/>
                    <a:pt x="710438" y="0"/>
                  </a:cubicBezTo>
                  <a:lnTo>
                    <a:pt x="17753330" y="0"/>
                  </a:lnTo>
                  <a:lnTo>
                    <a:pt x="17753330" y="33909"/>
                  </a:lnTo>
                  <a:lnTo>
                    <a:pt x="17753330" y="0"/>
                  </a:lnTo>
                  <a:cubicBezTo>
                    <a:pt x="18145506" y="0"/>
                    <a:pt x="18463769" y="316611"/>
                    <a:pt x="18463769" y="707390"/>
                  </a:cubicBezTo>
                  <a:lnTo>
                    <a:pt x="18429860" y="707390"/>
                  </a:lnTo>
                  <a:lnTo>
                    <a:pt x="18463769" y="707390"/>
                  </a:lnTo>
                  <a:lnTo>
                    <a:pt x="18463769" y="7632446"/>
                  </a:lnTo>
                  <a:lnTo>
                    <a:pt x="18429860" y="7632446"/>
                  </a:lnTo>
                  <a:lnTo>
                    <a:pt x="18463769" y="7632446"/>
                  </a:lnTo>
                  <a:cubicBezTo>
                    <a:pt x="18463769" y="8023225"/>
                    <a:pt x="18145506" y="8339836"/>
                    <a:pt x="17753330" y="8339836"/>
                  </a:cubicBezTo>
                  <a:lnTo>
                    <a:pt x="17753330" y="8305927"/>
                  </a:lnTo>
                  <a:lnTo>
                    <a:pt x="17753330" y="8339836"/>
                  </a:lnTo>
                  <a:lnTo>
                    <a:pt x="710438" y="8339836"/>
                  </a:lnTo>
                  <a:lnTo>
                    <a:pt x="710438" y="8305927"/>
                  </a:lnTo>
                  <a:lnTo>
                    <a:pt x="710438" y="8339836"/>
                  </a:lnTo>
                  <a:cubicBezTo>
                    <a:pt x="318262" y="8339836"/>
                    <a:pt x="0" y="8023225"/>
                    <a:pt x="0" y="7632446"/>
                  </a:cubicBezTo>
                  <a:lnTo>
                    <a:pt x="0" y="707390"/>
                  </a:lnTo>
                  <a:lnTo>
                    <a:pt x="33909" y="707390"/>
                  </a:lnTo>
                  <a:lnTo>
                    <a:pt x="0" y="707390"/>
                  </a:lnTo>
                  <a:moveTo>
                    <a:pt x="67691" y="707390"/>
                  </a:moveTo>
                  <a:lnTo>
                    <a:pt x="67691" y="7632446"/>
                  </a:lnTo>
                  <a:lnTo>
                    <a:pt x="33909" y="7632446"/>
                  </a:lnTo>
                  <a:lnTo>
                    <a:pt x="67691" y="7632446"/>
                  </a:lnTo>
                  <a:cubicBezTo>
                    <a:pt x="67691" y="7985506"/>
                    <a:pt x="355219" y="8272145"/>
                    <a:pt x="710311" y="8272145"/>
                  </a:cubicBezTo>
                  <a:lnTo>
                    <a:pt x="17753330" y="8272145"/>
                  </a:lnTo>
                  <a:cubicBezTo>
                    <a:pt x="18108422" y="8272145"/>
                    <a:pt x="18395950" y="7985633"/>
                    <a:pt x="18395950" y="7632446"/>
                  </a:cubicBezTo>
                  <a:lnTo>
                    <a:pt x="18395950" y="707390"/>
                  </a:lnTo>
                  <a:cubicBezTo>
                    <a:pt x="18395950" y="354330"/>
                    <a:pt x="18108422" y="67691"/>
                    <a:pt x="17753330" y="67691"/>
                  </a:cubicBezTo>
                  <a:lnTo>
                    <a:pt x="710438" y="67691"/>
                  </a:lnTo>
                  <a:lnTo>
                    <a:pt x="710438" y="33909"/>
                  </a:lnTo>
                  <a:lnTo>
                    <a:pt x="710438" y="67691"/>
                  </a:lnTo>
                  <a:cubicBezTo>
                    <a:pt x="355346" y="67691"/>
                    <a:pt x="67818" y="354203"/>
                    <a:pt x="67818" y="707390"/>
                  </a:cubicBezTo>
                  <a:close/>
                </a:path>
              </a:pathLst>
            </a:custGeom>
            <a:solidFill>
              <a:srgbClr val="9BDBFB"/>
            </a:solidFill>
          </p:spPr>
        </p:sp>
      </p:grpSp>
      <p:sp>
        <p:nvSpPr>
          <p:cNvPr name="Freeform 16" id="16" descr="A close up of a sign  Description automatically generated"/>
          <p:cNvSpPr/>
          <p:nvPr/>
        </p:nvSpPr>
        <p:spPr>
          <a:xfrm flipH="false" flipV="false" rot="0">
            <a:off x="9511948" y="3241694"/>
            <a:ext cx="2327956" cy="778220"/>
          </a:xfrm>
          <a:custGeom>
            <a:avLst/>
            <a:gdLst/>
            <a:ahLst/>
            <a:cxnLst/>
            <a:rect r="r" b="b" t="t" l="l"/>
            <a:pathLst>
              <a:path h="778220" w="2327956">
                <a:moveTo>
                  <a:pt x="0" y="0"/>
                </a:moveTo>
                <a:lnTo>
                  <a:pt x="2327956" y="0"/>
                </a:lnTo>
                <a:lnTo>
                  <a:pt x="2327956" y="778220"/>
                </a:lnTo>
                <a:lnTo>
                  <a:pt x="0" y="778220"/>
                </a:lnTo>
                <a:lnTo>
                  <a:pt x="0" y="0"/>
                </a:lnTo>
                <a:close/>
              </a:path>
            </a:pathLst>
          </a:custGeom>
          <a:blipFill>
            <a:blip r:embed="rId5"/>
            <a:stretch>
              <a:fillRect l="0" t="0" r="0" b="0"/>
            </a:stretch>
          </a:blipFill>
        </p:spPr>
      </p:sp>
      <p:sp>
        <p:nvSpPr>
          <p:cNvPr name="Freeform 17" id="17"/>
          <p:cNvSpPr/>
          <p:nvPr/>
        </p:nvSpPr>
        <p:spPr>
          <a:xfrm flipH="false" flipV="false" rot="0">
            <a:off x="7351718" y="3216308"/>
            <a:ext cx="1575550" cy="828994"/>
          </a:xfrm>
          <a:custGeom>
            <a:avLst/>
            <a:gdLst/>
            <a:ahLst/>
            <a:cxnLst/>
            <a:rect r="r" b="b" t="t" l="l"/>
            <a:pathLst>
              <a:path h="828994" w="1575550">
                <a:moveTo>
                  <a:pt x="0" y="0"/>
                </a:moveTo>
                <a:lnTo>
                  <a:pt x="1575550" y="0"/>
                </a:lnTo>
                <a:lnTo>
                  <a:pt x="1575550" y="828994"/>
                </a:lnTo>
                <a:lnTo>
                  <a:pt x="0" y="828994"/>
                </a:lnTo>
                <a:lnTo>
                  <a:pt x="0" y="0"/>
                </a:lnTo>
                <a:close/>
              </a:path>
            </a:pathLst>
          </a:custGeom>
          <a:blipFill>
            <a:blip r:embed="rId6"/>
            <a:stretch>
              <a:fillRect l="0" t="-25868" r="0" b="0"/>
            </a:stretch>
          </a:blipFill>
        </p:spPr>
      </p:sp>
      <p:sp>
        <p:nvSpPr>
          <p:cNvPr name="AutoShape 18" id="18"/>
          <p:cNvSpPr/>
          <p:nvPr/>
        </p:nvSpPr>
        <p:spPr>
          <a:xfrm rot="5342714">
            <a:off x="8647977" y="3630805"/>
            <a:ext cx="1143263" cy="0"/>
          </a:xfrm>
          <a:prstGeom prst="line">
            <a:avLst/>
          </a:prstGeom>
          <a:ln cap="rnd" w="9525">
            <a:solidFill>
              <a:srgbClr val="FFFFFF"/>
            </a:solidFill>
            <a:prstDash val="solid"/>
            <a:headEnd type="none" len="sm" w="sm"/>
            <a:tailEnd type="none" len="sm" w="sm"/>
          </a:ln>
        </p:spPr>
      </p:sp>
      <p:sp>
        <p:nvSpPr>
          <p:cNvPr name="AutoShape 19" id="19"/>
          <p:cNvSpPr/>
          <p:nvPr/>
        </p:nvSpPr>
        <p:spPr>
          <a:xfrm rot="5342714">
            <a:off x="11560613" y="3630805"/>
            <a:ext cx="1143263" cy="0"/>
          </a:xfrm>
          <a:prstGeom prst="line">
            <a:avLst/>
          </a:prstGeom>
          <a:ln cap="rnd" w="9525">
            <a:solidFill>
              <a:srgbClr val="FFFFFF"/>
            </a:solidFill>
            <a:prstDash val="solid"/>
            <a:headEnd type="none" len="sm" w="sm"/>
            <a:tailEnd type="none" len="sm" w="sm"/>
          </a:ln>
        </p:spPr>
      </p:sp>
      <p:sp>
        <p:nvSpPr>
          <p:cNvPr name="Freeform 20" id="20"/>
          <p:cNvSpPr/>
          <p:nvPr/>
        </p:nvSpPr>
        <p:spPr>
          <a:xfrm flipH="false" flipV="false" rot="0">
            <a:off x="12424588" y="3267390"/>
            <a:ext cx="2804762" cy="726828"/>
          </a:xfrm>
          <a:custGeom>
            <a:avLst/>
            <a:gdLst/>
            <a:ahLst/>
            <a:cxnLst/>
            <a:rect r="r" b="b" t="t" l="l"/>
            <a:pathLst>
              <a:path h="726828" w="2804762">
                <a:moveTo>
                  <a:pt x="0" y="0"/>
                </a:moveTo>
                <a:lnTo>
                  <a:pt x="2804762" y="0"/>
                </a:lnTo>
                <a:lnTo>
                  <a:pt x="2804762" y="726828"/>
                </a:lnTo>
                <a:lnTo>
                  <a:pt x="0" y="726828"/>
                </a:lnTo>
                <a:lnTo>
                  <a:pt x="0" y="0"/>
                </a:lnTo>
                <a:close/>
              </a:path>
            </a:pathLst>
          </a:custGeom>
          <a:blipFill>
            <a:blip r:embed="rId7"/>
            <a:stretch>
              <a:fillRect l="-2753" t="0" r="-2753" b="0"/>
            </a:stretch>
          </a:blipFill>
        </p:spPr>
      </p:sp>
      <p:sp>
        <p:nvSpPr>
          <p:cNvPr name="AutoShape 21" id="21"/>
          <p:cNvSpPr/>
          <p:nvPr/>
        </p:nvSpPr>
        <p:spPr>
          <a:xfrm rot="5342714">
            <a:off x="6487747" y="3630805"/>
            <a:ext cx="1143263" cy="0"/>
          </a:xfrm>
          <a:prstGeom prst="line">
            <a:avLst/>
          </a:prstGeom>
          <a:ln cap="rnd" w="9525">
            <a:solidFill>
              <a:srgbClr val="FFFFFF"/>
            </a:solidFill>
            <a:prstDash val="solid"/>
            <a:headEnd type="none" len="sm" w="sm"/>
            <a:tailEnd type="none" len="sm" w="sm"/>
          </a:ln>
        </p:spPr>
      </p:sp>
      <p:sp>
        <p:nvSpPr>
          <p:cNvPr name="Freeform 22" id="22" descr="A blue and black text  Description automatically generated"/>
          <p:cNvSpPr/>
          <p:nvPr/>
        </p:nvSpPr>
        <p:spPr>
          <a:xfrm flipH="false" flipV="false" rot="0">
            <a:off x="3134526" y="2990764"/>
            <a:ext cx="3632512" cy="908128"/>
          </a:xfrm>
          <a:custGeom>
            <a:avLst/>
            <a:gdLst/>
            <a:ahLst/>
            <a:cxnLst/>
            <a:rect r="r" b="b" t="t" l="l"/>
            <a:pathLst>
              <a:path h="908128" w="3632512">
                <a:moveTo>
                  <a:pt x="0" y="0"/>
                </a:moveTo>
                <a:lnTo>
                  <a:pt x="3632512" y="0"/>
                </a:lnTo>
                <a:lnTo>
                  <a:pt x="3632512" y="908128"/>
                </a:lnTo>
                <a:lnTo>
                  <a:pt x="0" y="908128"/>
                </a:lnTo>
                <a:lnTo>
                  <a:pt x="0" y="0"/>
                </a:lnTo>
                <a:close/>
              </a:path>
            </a:pathLst>
          </a:custGeom>
          <a:blipFill>
            <a:blip r:embed="rId8"/>
            <a:stretch>
              <a:fillRect l="0" t="0" r="0" b="0"/>
            </a:stretch>
          </a:blipFill>
        </p:spPr>
      </p:sp>
      <p:sp>
        <p:nvSpPr>
          <p:cNvPr name="TextBox 23" id="23"/>
          <p:cNvSpPr txBox="true"/>
          <p:nvPr/>
        </p:nvSpPr>
        <p:spPr>
          <a:xfrm rot="0">
            <a:off x="2715370" y="4556148"/>
            <a:ext cx="12857256" cy="4743273"/>
          </a:xfrm>
          <a:prstGeom prst="rect">
            <a:avLst/>
          </a:prstGeom>
        </p:spPr>
        <p:txBody>
          <a:bodyPr anchor="t" rtlCol="false" tIns="0" lIns="0" bIns="0" rIns="0">
            <a:spAutoFit/>
          </a:bodyPr>
          <a:lstStyle/>
          <a:p>
            <a:pPr algn="ctr">
              <a:lnSpc>
                <a:spcPts val="6719"/>
              </a:lnSpc>
            </a:pPr>
            <a:r>
              <a:rPr lang="en-US" sz="5599">
                <a:solidFill>
                  <a:srgbClr val="000000"/>
                </a:solidFill>
                <a:latin typeface="Arial"/>
                <a:ea typeface="Arial"/>
                <a:cs typeface="Arial"/>
                <a:sym typeface="Arial"/>
              </a:rPr>
              <a:t>SPOTIFY MUSIC RECOMMENDATION SYSTEM</a:t>
            </a:r>
          </a:p>
          <a:p>
            <a:pPr algn="l">
              <a:lnSpc>
                <a:spcPts val="3359"/>
              </a:lnSpc>
            </a:pPr>
          </a:p>
          <a:p>
            <a:pPr algn="l">
              <a:lnSpc>
                <a:spcPts val="3359"/>
              </a:lnSpc>
            </a:pPr>
            <a:r>
              <a:rPr lang="en-US" sz="2799">
                <a:solidFill>
                  <a:srgbClr val="000000"/>
                </a:solidFill>
                <a:latin typeface="Arial"/>
                <a:ea typeface="Arial"/>
                <a:cs typeface="Arial"/>
                <a:sym typeface="Arial"/>
              </a:rPr>
              <a:t>Name: HATHIM RIYAS S</a:t>
            </a:r>
          </a:p>
          <a:p>
            <a:pPr algn="l">
              <a:lnSpc>
                <a:spcPts val="3359"/>
              </a:lnSpc>
            </a:pPr>
            <a:r>
              <a:rPr lang="en-US" sz="2799">
                <a:solidFill>
                  <a:srgbClr val="000000"/>
                </a:solidFill>
                <a:latin typeface="Arial"/>
                <a:ea typeface="Arial"/>
                <a:cs typeface="Arial"/>
                <a:sym typeface="Arial"/>
              </a:rPr>
              <a:t>Email id: hathimriyas194@gmail.com    Guide: P.RAJA</a:t>
            </a:r>
          </a:p>
          <a:p>
            <a:pPr algn="ctr">
              <a:lnSpc>
                <a:spcPts val="3359"/>
              </a:lnSpc>
            </a:pPr>
          </a:p>
          <a:p>
            <a:pPr algn="ctr">
              <a:lnSpc>
                <a:spcPts val="3359"/>
              </a:lnSpc>
            </a:pPr>
          </a:p>
          <a:p>
            <a:pPr algn="ctr">
              <a:lnSpc>
                <a:spcPts val="3359"/>
              </a:lnSpc>
            </a:pPr>
          </a:p>
          <a:p>
            <a:pPr algn="ctr">
              <a:lnSpc>
                <a:spcPts val="3359"/>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398" y="-183184"/>
            <a:ext cx="14227248" cy="985378"/>
            <a:chOff x="0" y="0"/>
            <a:chExt cx="18969664" cy="1313837"/>
          </a:xfrm>
        </p:grpSpPr>
        <p:sp>
          <p:nvSpPr>
            <p:cNvPr name="Freeform 3" id="3"/>
            <p:cNvSpPr/>
            <p:nvPr/>
          </p:nvSpPr>
          <p:spPr>
            <a:xfrm flipH="false" flipV="false" rot="0">
              <a:off x="33909" y="33909"/>
              <a:ext cx="18901918" cy="1246124"/>
            </a:xfrm>
            <a:custGeom>
              <a:avLst/>
              <a:gdLst/>
              <a:ahLst/>
              <a:cxnLst/>
              <a:rect r="r" b="b" t="t" l="l"/>
              <a:pathLst>
                <a:path h="1246124" w="18901918">
                  <a:moveTo>
                    <a:pt x="0" y="0"/>
                  </a:moveTo>
                  <a:lnTo>
                    <a:pt x="18901918" y="0"/>
                  </a:lnTo>
                  <a:lnTo>
                    <a:pt x="18901918" y="1246124"/>
                  </a:lnTo>
                  <a:lnTo>
                    <a:pt x="0" y="1246124"/>
                  </a:lnTo>
                  <a:close/>
                </a:path>
              </a:pathLst>
            </a:custGeom>
            <a:solidFill>
              <a:srgbClr val="223366"/>
            </a:solidFill>
          </p:spPr>
        </p:sp>
        <p:sp>
          <p:nvSpPr>
            <p:cNvPr name="Freeform 4" id="4"/>
            <p:cNvSpPr/>
            <p:nvPr/>
          </p:nvSpPr>
          <p:spPr>
            <a:xfrm flipH="false" flipV="false" rot="0">
              <a:off x="0" y="0"/>
              <a:ext cx="18969737" cy="1313942"/>
            </a:xfrm>
            <a:custGeom>
              <a:avLst/>
              <a:gdLst/>
              <a:ahLst/>
              <a:cxnLst/>
              <a:rect r="r" b="b" t="t" l="l"/>
              <a:pathLst>
                <a:path h="1313942" w="18969737">
                  <a:moveTo>
                    <a:pt x="33909" y="0"/>
                  </a:moveTo>
                  <a:lnTo>
                    <a:pt x="18935827" y="0"/>
                  </a:lnTo>
                  <a:cubicBezTo>
                    <a:pt x="18954496" y="0"/>
                    <a:pt x="18969737" y="15113"/>
                    <a:pt x="18969737" y="33909"/>
                  </a:cubicBezTo>
                  <a:lnTo>
                    <a:pt x="18969737" y="1280033"/>
                  </a:lnTo>
                  <a:cubicBezTo>
                    <a:pt x="18969737" y="1298702"/>
                    <a:pt x="18954623" y="1313942"/>
                    <a:pt x="18935827"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18935827" y="1246124"/>
                  </a:lnTo>
                  <a:lnTo>
                    <a:pt x="18935827" y="1280033"/>
                  </a:lnTo>
                  <a:lnTo>
                    <a:pt x="18901918" y="1280033"/>
                  </a:lnTo>
                  <a:lnTo>
                    <a:pt x="18901918" y="33909"/>
                  </a:lnTo>
                  <a:lnTo>
                    <a:pt x="18935827" y="33909"/>
                  </a:lnTo>
                  <a:lnTo>
                    <a:pt x="18935827" y="67691"/>
                  </a:lnTo>
                  <a:lnTo>
                    <a:pt x="33909" y="67691"/>
                  </a:lnTo>
                  <a:close/>
                </a:path>
              </a:pathLst>
            </a:custGeom>
            <a:solidFill>
              <a:srgbClr val="223366"/>
            </a:solidFill>
          </p:spPr>
        </p:sp>
        <p:sp>
          <p:nvSpPr>
            <p:cNvPr name="TextBox 5" id="5"/>
            <p:cNvSpPr txBox="true"/>
            <p:nvPr/>
          </p:nvSpPr>
          <p:spPr>
            <a:xfrm>
              <a:off x="0" y="-57150"/>
              <a:ext cx="18969664" cy="1370987"/>
            </a:xfrm>
            <a:prstGeom prst="rect">
              <a:avLst/>
            </a:prstGeom>
          </p:spPr>
          <p:txBody>
            <a:bodyPr anchor="ctr" rtlCol="false" tIns="50800" lIns="50800" bIns="50800" rIns="50800"/>
            <a:lstStyle/>
            <a:p>
              <a:pPr algn="l">
                <a:lnSpc>
                  <a:spcPts val="3359"/>
                </a:lnSpc>
              </a:pPr>
              <a:r>
                <a:rPr lang="en-US" sz="2799">
                  <a:solidFill>
                    <a:srgbClr val="FFFFFF"/>
                  </a:solidFill>
                  <a:latin typeface="Arial"/>
                  <a:ea typeface="Arial"/>
                  <a:cs typeface="Arial"/>
                  <a:sym typeface="Arial"/>
                </a:rPr>
                <a:t>Spotify Music Recommendation System</a:t>
              </a:r>
            </a:p>
          </p:txBody>
        </p:sp>
      </p:grpSp>
      <p:grpSp>
        <p:nvGrpSpPr>
          <p:cNvPr name="Group 6" id="6"/>
          <p:cNvGrpSpPr/>
          <p:nvPr/>
        </p:nvGrpSpPr>
        <p:grpSpPr>
          <a:xfrm rot="0">
            <a:off x="0" y="9870122"/>
            <a:ext cx="18288000" cy="416878"/>
            <a:chOff x="0" y="0"/>
            <a:chExt cx="24384000" cy="555837"/>
          </a:xfrm>
        </p:grpSpPr>
        <p:sp>
          <p:nvSpPr>
            <p:cNvPr name="Freeform 7" id="7"/>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sp>
        <p:nvSpPr>
          <p:cNvPr name="Freeform 8" id="8"/>
          <p:cNvSpPr/>
          <p:nvPr/>
        </p:nvSpPr>
        <p:spPr>
          <a:xfrm flipH="false" flipV="false" rot="0">
            <a:off x="14870616" y="58058"/>
            <a:ext cx="2490988" cy="810176"/>
          </a:xfrm>
          <a:custGeom>
            <a:avLst/>
            <a:gdLst/>
            <a:ahLst/>
            <a:cxnLst/>
            <a:rect r="r" b="b" t="t" l="l"/>
            <a:pathLst>
              <a:path h="810176" w="2490988">
                <a:moveTo>
                  <a:pt x="0" y="0"/>
                </a:moveTo>
                <a:lnTo>
                  <a:pt x="2490988" y="0"/>
                </a:lnTo>
                <a:lnTo>
                  <a:pt x="2490988" y="810176"/>
                </a:lnTo>
                <a:lnTo>
                  <a:pt x="0" y="810176"/>
                </a:lnTo>
                <a:lnTo>
                  <a:pt x="0" y="0"/>
                </a:lnTo>
                <a:close/>
              </a:path>
            </a:pathLst>
          </a:custGeom>
          <a:blipFill>
            <a:blip r:embed="rId3"/>
            <a:stretch>
              <a:fillRect l="0" t="0" r="0" b="0"/>
            </a:stretch>
          </a:blipFill>
        </p:spPr>
      </p:sp>
      <p:grpSp>
        <p:nvGrpSpPr>
          <p:cNvPr name="Group 9" id="9"/>
          <p:cNvGrpSpPr/>
          <p:nvPr/>
        </p:nvGrpSpPr>
        <p:grpSpPr>
          <a:xfrm rot="0">
            <a:off x="18055772" y="0"/>
            <a:ext cx="232228" cy="934578"/>
            <a:chOff x="0" y="0"/>
            <a:chExt cx="309637" cy="1246104"/>
          </a:xfrm>
        </p:grpSpPr>
        <p:sp>
          <p:nvSpPr>
            <p:cNvPr name="Freeform 10" id="10"/>
            <p:cNvSpPr/>
            <p:nvPr/>
          </p:nvSpPr>
          <p:spPr>
            <a:xfrm flipH="false" flipV="false" rot="0">
              <a:off x="0" y="0"/>
              <a:ext cx="309626" cy="1246124"/>
            </a:xfrm>
            <a:custGeom>
              <a:avLst/>
              <a:gdLst/>
              <a:ahLst/>
              <a:cxnLst/>
              <a:rect r="r" b="b" t="t" l="l"/>
              <a:pathLst>
                <a:path h="1246124" w="309626">
                  <a:moveTo>
                    <a:pt x="0" y="0"/>
                  </a:moveTo>
                  <a:lnTo>
                    <a:pt x="309626" y="0"/>
                  </a:lnTo>
                  <a:lnTo>
                    <a:pt x="309626" y="1246124"/>
                  </a:lnTo>
                  <a:lnTo>
                    <a:pt x="0" y="1246124"/>
                  </a:lnTo>
                  <a:close/>
                </a:path>
              </a:pathLst>
            </a:custGeom>
            <a:solidFill>
              <a:srgbClr val="00B0F0"/>
            </a:solidFill>
          </p:spPr>
        </p:sp>
      </p:grpSp>
      <p:sp>
        <p:nvSpPr>
          <p:cNvPr name="TextBox 11" id="11"/>
          <p:cNvSpPr txBox="true"/>
          <p:nvPr/>
        </p:nvSpPr>
        <p:spPr>
          <a:xfrm rot="0">
            <a:off x="823744" y="1147336"/>
            <a:ext cx="9065552" cy="927140"/>
          </a:xfrm>
          <a:prstGeom prst="rect">
            <a:avLst/>
          </a:prstGeom>
        </p:spPr>
        <p:txBody>
          <a:bodyPr anchor="t" rtlCol="false" tIns="0" lIns="0" bIns="0" rIns="0">
            <a:spAutoFit/>
          </a:bodyPr>
          <a:lstStyle/>
          <a:p>
            <a:pPr algn="l">
              <a:lnSpc>
                <a:spcPts val="5759"/>
              </a:lnSpc>
            </a:pPr>
            <a:r>
              <a:rPr lang="en-US" sz="4800" b="true">
                <a:solidFill>
                  <a:srgbClr val="002060"/>
                </a:solidFill>
                <a:latin typeface="Arial Bold"/>
                <a:ea typeface="Arial Bold"/>
                <a:cs typeface="Arial Bold"/>
                <a:sym typeface="Arial Bold"/>
              </a:rPr>
              <a:t>OUTLINE</a:t>
            </a:r>
          </a:p>
        </p:txBody>
      </p:sp>
      <p:sp>
        <p:nvSpPr>
          <p:cNvPr name="TextBox 12" id="12"/>
          <p:cNvSpPr txBox="true"/>
          <p:nvPr/>
        </p:nvSpPr>
        <p:spPr>
          <a:xfrm rot="0">
            <a:off x="1399756" y="2032566"/>
            <a:ext cx="13687294" cy="6705530"/>
          </a:xfrm>
          <a:prstGeom prst="rect">
            <a:avLst/>
          </a:prstGeom>
        </p:spPr>
        <p:txBody>
          <a:bodyPr anchor="t" rtlCol="false" tIns="0" lIns="0" bIns="0" rIns="0">
            <a:spAutoFit/>
          </a:bodyPr>
          <a:lstStyle/>
          <a:p>
            <a:pPr algn="l" marL="868680" indent="-434340" lvl="1">
              <a:lnSpc>
                <a:spcPts val="4967"/>
              </a:lnSpc>
              <a:buFont typeface="Arial"/>
              <a:buChar char="•"/>
            </a:pPr>
            <a:r>
              <a:rPr lang="en-US" sz="3600">
                <a:solidFill>
                  <a:srgbClr val="000000"/>
                </a:solidFill>
                <a:latin typeface="Times New Roman"/>
                <a:ea typeface="Times New Roman"/>
                <a:cs typeface="Times New Roman"/>
                <a:sym typeface="Times New Roman"/>
              </a:rPr>
              <a:t>Abstract of the Project</a:t>
            </a:r>
          </a:p>
          <a:p>
            <a:pPr algn="l" marL="868680" indent="-434340" lvl="1">
              <a:lnSpc>
                <a:spcPts val="4967"/>
              </a:lnSpc>
              <a:buFont typeface="Arial"/>
              <a:buChar char="•"/>
            </a:pPr>
            <a:r>
              <a:rPr lang="en-US" sz="3600">
                <a:solidFill>
                  <a:srgbClr val="000000"/>
                </a:solidFill>
                <a:latin typeface="Times New Roman"/>
                <a:ea typeface="Times New Roman"/>
                <a:cs typeface="Times New Roman"/>
                <a:sym typeface="Times New Roman"/>
              </a:rPr>
              <a:t>Problem Statement</a:t>
            </a:r>
          </a:p>
          <a:p>
            <a:pPr algn="l" marL="868680" indent="-434340" lvl="1">
              <a:lnSpc>
                <a:spcPts val="4967"/>
              </a:lnSpc>
              <a:buFont typeface="Arial"/>
              <a:buChar char="•"/>
            </a:pPr>
            <a:r>
              <a:rPr lang="en-US" sz="3600">
                <a:solidFill>
                  <a:srgbClr val="000000"/>
                </a:solidFill>
                <a:latin typeface="Times New Roman"/>
                <a:ea typeface="Times New Roman"/>
                <a:cs typeface="Times New Roman"/>
                <a:sym typeface="Times New Roman"/>
              </a:rPr>
              <a:t>Proposed Solution</a:t>
            </a:r>
          </a:p>
          <a:p>
            <a:pPr algn="l" marL="868680" indent="-434340" lvl="1">
              <a:lnSpc>
                <a:spcPts val="4967"/>
              </a:lnSpc>
              <a:buFont typeface="Arial"/>
              <a:buChar char="•"/>
            </a:pPr>
            <a:r>
              <a:rPr lang="en-US" sz="3600">
                <a:solidFill>
                  <a:srgbClr val="000000"/>
                </a:solidFill>
                <a:latin typeface="Times New Roman"/>
                <a:ea typeface="Times New Roman"/>
                <a:cs typeface="Times New Roman"/>
                <a:sym typeface="Times New Roman"/>
              </a:rPr>
              <a:t>System Architecture</a:t>
            </a:r>
          </a:p>
          <a:p>
            <a:pPr algn="l" marL="868680" indent="-434340" lvl="1">
              <a:lnSpc>
                <a:spcPts val="4967"/>
              </a:lnSpc>
              <a:buFont typeface="Arial"/>
              <a:buChar char="•"/>
            </a:pPr>
            <a:r>
              <a:rPr lang="en-US" sz="3600">
                <a:solidFill>
                  <a:srgbClr val="000000"/>
                </a:solidFill>
                <a:latin typeface="Times New Roman"/>
                <a:ea typeface="Times New Roman"/>
                <a:cs typeface="Times New Roman"/>
                <a:sym typeface="Times New Roman"/>
              </a:rPr>
              <a:t>Live Demo of the Project</a:t>
            </a:r>
          </a:p>
          <a:p>
            <a:pPr algn="l" marL="868680" indent="-434340" lvl="1">
              <a:lnSpc>
                <a:spcPts val="4967"/>
              </a:lnSpc>
              <a:buFont typeface="Arial"/>
              <a:buChar char="•"/>
            </a:pPr>
            <a:r>
              <a:rPr lang="en-US" sz="3600">
                <a:solidFill>
                  <a:srgbClr val="000000"/>
                </a:solidFill>
                <a:latin typeface="Times New Roman"/>
                <a:ea typeface="Times New Roman"/>
                <a:cs typeface="Times New Roman"/>
                <a:sym typeface="Times New Roman"/>
              </a:rPr>
              <a:t>Embedded Video of Project</a:t>
            </a:r>
          </a:p>
          <a:p>
            <a:pPr algn="l" marL="868680" indent="-434340" lvl="1">
              <a:lnSpc>
                <a:spcPts val="4967"/>
              </a:lnSpc>
              <a:buFont typeface="Arial"/>
              <a:buChar char="•"/>
            </a:pPr>
            <a:r>
              <a:rPr lang="en-US" sz="3600">
                <a:solidFill>
                  <a:srgbClr val="000000"/>
                </a:solidFill>
                <a:latin typeface="Times New Roman"/>
                <a:ea typeface="Times New Roman"/>
                <a:cs typeface="Times New Roman"/>
                <a:sym typeface="Times New Roman"/>
              </a:rPr>
              <a:t>Conclusion</a:t>
            </a:r>
          </a:p>
          <a:p>
            <a:pPr algn="l" marL="868680" indent="-434340" lvl="1">
              <a:lnSpc>
                <a:spcPts val="4967"/>
              </a:lnSpc>
              <a:buFont typeface="Arial"/>
              <a:buChar char="•"/>
            </a:pPr>
            <a:r>
              <a:rPr lang="en-US" sz="3600">
                <a:solidFill>
                  <a:srgbClr val="000000"/>
                </a:solidFill>
                <a:latin typeface="Times New Roman"/>
                <a:ea typeface="Times New Roman"/>
                <a:cs typeface="Times New Roman"/>
                <a:sym typeface="Times New Roman"/>
              </a:rPr>
              <a:t>Future Scope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398" y="-183184"/>
            <a:ext cx="14227248" cy="985378"/>
            <a:chOff x="0" y="0"/>
            <a:chExt cx="18969664" cy="1313837"/>
          </a:xfrm>
        </p:grpSpPr>
        <p:sp>
          <p:nvSpPr>
            <p:cNvPr name="Freeform 3" id="3"/>
            <p:cNvSpPr/>
            <p:nvPr/>
          </p:nvSpPr>
          <p:spPr>
            <a:xfrm flipH="false" flipV="false" rot="0">
              <a:off x="33909" y="33909"/>
              <a:ext cx="18901918" cy="1246124"/>
            </a:xfrm>
            <a:custGeom>
              <a:avLst/>
              <a:gdLst/>
              <a:ahLst/>
              <a:cxnLst/>
              <a:rect r="r" b="b" t="t" l="l"/>
              <a:pathLst>
                <a:path h="1246124" w="18901918">
                  <a:moveTo>
                    <a:pt x="0" y="0"/>
                  </a:moveTo>
                  <a:lnTo>
                    <a:pt x="18901918" y="0"/>
                  </a:lnTo>
                  <a:lnTo>
                    <a:pt x="18901918" y="1246124"/>
                  </a:lnTo>
                  <a:lnTo>
                    <a:pt x="0" y="1246124"/>
                  </a:lnTo>
                  <a:close/>
                </a:path>
              </a:pathLst>
            </a:custGeom>
            <a:solidFill>
              <a:srgbClr val="223366"/>
            </a:solidFill>
          </p:spPr>
        </p:sp>
        <p:sp>
          <p:nvSpPr>
            <p:cNvPr name="Freeform 4" id="4"/>
            <p:cNvSpPr/>
            <p:nvPr/>
          </p:nvSpPr>
          <p:spPr>
            <a:xfrm flipH="false" flipV="false" rot="0">
              <a:off x="0" y="0"/>
              <a:ext cx="18969737" cy="1313942"/>
            </a:xfrm>
            <a:custGeom>
              <a:avLst/>
              <a:gdLst/>
              <a:ahLst/>
              <a:cxnLst/>
              <a:rect r="r" b="b" t="t" l="l"/>
              <a:pathLst>
                <a:path h="1313942" w="18969737">
                  <a:moveTo>
                    <a:pt x="33909" y="0"/>
                  </a:moveTo>
                  <a:lnTo>
                    <a:pt x="18935827" y="0"/>
                  </a:lnTo>
                  <a:cubicBezTo>
                    <a:pt x="18954496" y="0"/>
                    <a:pt x="18969737" y="15113"/>
                    <a:pt x="18969737" y="33909"/>
                  </a:cubicBezTo>
                  <a:lnTo>
                    <a:pt x="18969737" y="1280033"/>
                  </a:lnTo>
                  <a:cubicBezTo>
                    <a:pt x="18969737" y="1298702"/>
                    <a:pt x="18954623" y="1313942"/>
                    <a:pt x="18935827"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18935827" y="1246124"/>
                  </a:lnTo>
                  <a:lnTo>
                    <a:pt x="18935827" y="1280033"/>
                  </a:lnTo>
                  <a:lnTo>
                    <a:pt x="18901918" y="1280033"/>
                  </a:lnTo>
                  <a:lnTo>
                    <a:pt x="18901918" y="33909"/>
                  </a:lnTo>
                  <a:lnTo>
                    <a:pt x="18935827" y="33909"/>
                  </a:lnTo>
                  <a:lnTo>
                    <a:pt x="18935827" y="67691"/>
                  </a:lnTo>
                  <a:lnTo>
                    <a:pt x="33909" y="67691"/>
                  </a:lnTo>
                  <a:close/>
                </a:path>
              </a:pathLst>
            </a:custGeom>
            <a:solidFill>
              <a:srgbClr val="223366"/>
            </a:solidFill>
          </p:spPr>
        </p:sp>
        <p:sp>
          <p:nvSpPr>
            <p:cNvPr name="TextBox 5" id="5"/>
            <p:cNvSpPr txBox="true"/>
            <p:nvPr/>
          </p:nvSpPr>
          <p:spPr>
            <a:xfrm>
              <a:off x="0" y="-57150"/>
              <a:ext cx="18969664" cy="1370987"/>
            </a:xfrm>
            <a:prstGeom prst="rect">
              <a:avLst/>
            </a:prstGeom>
          </p:spPr>
          <p:txBody>
            <a:bodyPr anchor="ctr" rtlCol="false" tIns="50800" lIns="50800" bIns="50800" rIns="50800"/>
            <a:lstStyle/>
            <a:p>
              <a:pPr algn="l">
                <a:lnSpc>
                  <a:spcPts val="3359"/>
                </a:lnSpc>
              </a:pPr>
              <a:r>
                <a:rPr lang="en-US" sz="2799">
                  <a:solidFill>
                    <a:srgbClr val="FFFFFF"/>
                  </a:solidFill>
                  <a:latin typeface="Arial"/>
                  <a:ea typeface="Arial"/>
                  <a:cs typeface="Arial"/>
                  <a:sym typeface="Arial"/>
                </a:rPr>
                <a:t>Spotify Music Recommendation System</a:t>
              </a:r>
            </a:p>
          </p:txBody>
        </p:sp>
      </p:grpSp>
      <p:grpSp>
        <p:nvGrpSpPr>
          <p:cNvPr name="Group 6" id="6"/>
          <p:cNvGrpSpPr/>
          <p:nvPr/>
        </p:nvGrpSpPr>
        <p:grpSpPr>
          <a:xfrm rot="0">
            <a:off x="0" y="9870122"/>
            <a:ext cx="18288000" cy="416878"/>
            <a:chOff x="0" y="0"/>
            <a:chExt cx="24384000" cy="555837"/>
          </a:xfrm>
        </p:grpSpPr>
        <p:sp>
          <p:nvSpPr>
            <p:cNvPr name="Freeform 7" id="7"/>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sp>
        <p:nvSpPr>
          <p:cNvPr name="Freeform 8" id="8"/>
          <p:cNvSpPr/>
          <p:nvPr/>
        </p:nvSpPr>
        <p:spPr>
          <a:xfrm flipH="false" flipV="false" rot="0">
            <a:off x="14870616" y="58058"/>
            <a:ext cx="2490988" cy="810176"/>
          </a:xfrm>
          <a:custGeom>
            <a:avLst/>
            <a:gdLst/>
            <a:ahLst/>
            <a:cxnLst/>
            <a:rect r="r" b="b" t="t" l="l"/>
            <a:pathLst>
              <a:path h="810176" w="2490988">
                <a:moveTo>
                  <a:pt x="0" y="0"/>
                </a:moveTo>
                <a:lnTo>
                  <a:pt x="2490988" y="0"/>
                </a:lnTo>
                <a:lnTo>
                  <a:pt x="2490988" y="810176"/>
                </a:lnTo>
                <a:lnTo>
                  <a:pt x="0" y="810176"/>
                </a:lnTo>
                <a:lnTo>
                  <a:pt x="0" y="0"/>
                </a:lnTo>
                <a:close/>
              </a:path>
            </a:pathLst>
          </a:custGeom>
          <a:blipFill>
            <a:blip r:embed="rId2"/>
            <a:stretch>
              <a:fillRect l="0" t="0" r="0" b="0"/>
            </a:stretch>
          </a:blipFill>
        </p:spPr>
      </p:sp>
      <p:grpSp>
        <p:nvGrpSpPr>
          <p:cNvPr name="Group 9" id="9"/>
          <p:cNvGrpSpPr/>
          <p:nvPr/>
        </p:nvGrpSpPr>
        <p:grpSpPr>
          <a:xfrm rot="0">
            <a:off x="18055772" y="0"/>
            <a:ext cx="232228" cy="934578"/>
            <a:chOff x="0" y="0"/>
            <a:chExt cx="309637" cy="1246104"/>
          </a:xfrm>
        </p:grpSpPr>
        <p:sp>
          <p:nvSpPr>
            <p:cNvPr name="Freeform 10" id="10"/>
            <p:cNvSpPr/>
            <p:nvPr/>
          </p:nvSpPr>
          <p:spPr>
            <a:xfrm flipH="false" flipV="false" rot="0">
              <a:off x="0" y="0"/>
              <a:ext cx="309626" cy="1246124"/>
            </a:xfrm>
            <a:custGeom>
              <a:avLst/>
              <a:gdLst/>
              <a:ahLst/>
              <a:cxnLst/>
              <a:rect r="r" b="b" t="t" l="l"/>
              <a:pathLst>
                <a:path h="1246124" w="309626">
                  <a:moveTo>
                    <a:pt x="0" y="0"/>
                  </a:moveTo>
                  <a:lnTo>
                    <a:pt x="309626" y="0"/>
                  </a:lnTo>
                  <a:lnTo>
                    <a:pt x="309626" y="1246124"/>
                  </a:lnTo>
                  <a:lnTo>
                    <a:pt x="0" y="1246124"/>
                  </a:lnTo>
                  <a:close/>
                </a:path>
              </a:pathLst>
            </a:custGeom>
            <a:solidFill>
              <a:srgbClr val="00B0F0"/>
            </a:solidFill>
          </p:spPr>
        </p:sp>
      </p:grpSp>
      <p:sp>
        <p:nvSpPr>
          <p:cNvPr name="TextBox 11" id="11"/>
          <p:cNvSpPr txBox="true"/>
          <p:nvPr/>
        </p:nvSpPr>
        <p:spPr>
          <a:xfrm rot="0">
            <a:off x="714840" y="840520"/>
            <a:ext cx="16858320" cy="1149210"/>
          </a:xfrm>
          <a:prstGeom prst="rect">
            <a:avLst/>
          </a:prstGeom>
        </p:spPr>
        <p:txBody>
          <a:bodyPr anchor="t" rtlCol="false" tIns="0" lIns="0" bIns="0" rIns="0">
            <a:spAutoFit/>
          </a:bodyPr>
          <a:lstStyle/>
          <a:p>
            <a:pPr algn="l">
              <a:lnSpc>
                <a:spcPts val="5759"/>
              </a:lnSpc>
            </a:pPr>
            <a:r>
              <a:rPr lang="en-US" sz="4800" b="true">
                <a:solidFill>
                  <a:srgbClr val="002060"/>
                </a:solidFill>
                <a:latin typeface="Arial Bold"/>
                <a:ea typeface="Arial Bold"/>
                <a:cs typeface="Arial Bold"/>
                <a:sym typeface="Arial Bold"/>
              </a:rPr>
              <a:t>Abstract</a:t>
            </a:r>
          </a:p>
        </p:txBody>
      </p:sp>
      <p:sp>
        <p:nvSpPr>
          <p:cNvPr name="TextBox 12" id="12"/>
          <p:cNvSpPr txBox="true"/>
          <p:nvPr/>
        </p:nvSpPr>
        <p:spPr>
          <a:xfrm rot="0">
            <a:off x="91440" y="2014497"/>
            <a:ext cx="18105120" cy="5084325"/>
          </a:xfrm>
          <a:prstGeom prst="rect">
            <a:avLst/>
          </a:prstGeom>
        </p:spPr>
        <p:txBody>
          <a:bodyPr anchor="t" rtlCol="false" tIns="0" lIns="0" bIns="0" rIns="0">
            <a:spAutoFit/>
          </a:bodyPr>
          <a:lstStyle/>
          <a:p>
            <a:pPr algn="l">
              <a:lnSpc>
                <a:spcPts val="3840"/>
              </a:lnSpc>
            </a:pPr>
            <a:r>
              <a:rPr lang="en-US" sz="3200">
                <a:solidFill>
                  <a:srgbClr val="000000"/>
                </a:solidFill>
                <a:latin typeface="Times New Roman"/>
                <a:ea typeface="Times New Roman"/>
                <a:cs typeface="Times New Roman"/>
                <a:sym typeface="Times New Roman"/>
              </a:rPr>
              <a:t>       Recommendation systems have emerged as a result of the large amount of data available on the Internet. Many firms, such as Amazon and Flipkart for e-commerce, wynk music and ganna.com for music streaming, are now employing recommender systems to their advantage. We provide a framework in this particular situation that can then recommend songs to clients based on their preferences. </a:t>
            </a:r>
          </a:p>
          <a:p>
            <a:pPr algn="l">
              <a:lnSpc>
                <a:spcPts val="3840"/>
              </a:lnSpc>
            </a:pPr>
            <a:r>
              <a:rPr lang="en-US" sz="3200">
                <a:solidFill>
                  <a:srgbClr val="000000"/>
                </a:solidFill>
                <a:latin typeface="Times New Roman"/>
                <a:ea typeface="Times New Roman"/>
                <a:cs typeface="Times New Roman"/>
                <a:sym typeface="Times New Roman"/>
              </a:rPr>
              <a:t>       We chose to do this project because of all the positive aspects of music and the increasing demand for recommender systems on the market. The report comprises a topic description, and a full summary of the work completed thus far. </a:t>
            </a:r>
          </a:p>
          <a:p>
            <a:pPr algn="l">
              <a:lnSpc>
                <a:spcPts val="3840"/>
              </a:lnSpc>
            </a:pPr>
            <a:r>
              <a:rPr lang="en-US" sz="3200">
                <a:solidFill>
                  <a:srgbClr val="000000"/>
                </a:solidFill>
                <a:latin typeface="Times New Roman"/>
                <a:ea typeface="Times New Roman"/>
                <a:cs typeface="Times New Roman"/>
                <a:sym typeface="Times New Roman"/>
              </a:rPr>
              <a:t>       The major goal of music recommendation in this study is to provide strong human-computer interaction and deliver good recommendations to users. It is fluid and can be changed by variables other than the listening history of users or songs.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398" y="-183184"/>
            <a:ext cx="14227248" cy="985378"/>
            <a:chOff x="0" y="0"/>
            <a:chExt cx="18969664" cy="1313837"/>
          </a:xfrm>
        </p:grpSpPr>
        <p:sp>
          <p:nvSpPr>
            <p:cNvPr name="Freeform 3" id="3"/>
            <p:cNvSpPr/>
            <p:nvPr/>
          </p:nvSpPr>
          <p:spPr>
            <a:xfrm flipH="false" flipV="false" rot="0">
              <a:off x="33909" y="33909"/>
              <a:ext cx="18901918" cy="1246124"/>
            </a:xfrm>
            <a:custGeom>
              <a:avLst/>
              <a:gdLst/>
              <a:ahLst/>
              <a:cxnLst/>
              <a:rect r="r" b="b" t="t" l="l"/>
              <a:pathLst>
                <a:path h="1246124" w="18901918">
                  <a:moveTo>
                    <a:pt x="0" y="0"/>
                  </a:moveTo>
                  <a:lnTo>
                    <a:pt x="18901918" y="0"/>
                  </a:lnTo>
                  <a:lnTo>
                    <a:pt x="18901918" y="1246124"/>
                  </a:lnTo>
                  <a:lnTo>
                    <a:pt x="0" y="1246124"/>
                  </a:lnTo>
                  <a:close/>
                </a:path>
              </a:pathLst>
            </a:custGeom>
            <a:solidFill>
              <a:srgbClr val="223366"/>
            </a:solidFill>
          </p:spPr>
        </p:sp>
        <p:sp>
          <p:nvSpPr>
            <p:cNvPr name="Freeform 4" id="4"/>
            <p:cNvSpPr/>
            <p:nvPr/>
          </p:nvSpPr>
          <p:spPr>
            <a:xfrm flipH="false" flipV="false" rot="0">
              <a:off x="0" y="0"/>
              <a:ext cx="18969737" cy="1313942"/>
            </a:xfrm>
            <a:custGeom>
              <a:avLst/>
              <a:gdLst/>
              <a:ahLst/>
              <a:cxnLst/>
              <a:rect r="r" b="b" t="t" l="l"/>
              <a:pathLst>
                <a:path h="1313942" w="18969737">
                  <a:moveTo>
                    <a:pt x="33909" y="0"/>
                  </a:moveTo>
                  <a:lnTo>
                    <a:pt x="18935827" y="0"/>
                  </a:lnTo>
                  <a:cubicBezTo>
                    <a:pt x="18954496" y="0"/>
                    <a:pt x="18969737" y="15113"/>
                    <a:pt x="18969737" y="33909"/>
                  </a:cubicBezTo>
                  <a:lnTo>
                    <a:pt x="18969737" y="1280033"/>
                  </a:lnTo>
                  <a:cubicBezTo>
                    <a:pt x="18969737" y="1298702"/>
                    <a:pt x="18954623" y="1313942"/>
                    <a:pt x="18935827"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18935827" y="1246124"/>
                  </a:lnTo>
                  <a:lnTo>
                    <a:pt x="18935827" y="1280033"/>
                  </a:lnTo>
                  <a:lnTo>
                    <a:pt x="18901918" y="1280033"/>
                  </a:lnTo>
                  <a:lnTo>
                    <a:pt x="18901918" y="33909"/>
                  </a:lnTo>
                  <a:lnTo>
                    <a:pt x="18935827" y="33909"/>
                  </a:lnTo>
                  <a:lnTo>
                    <a:pt x="18935827" y="67691"/>
                  </a:lnTo>
                  <a:lnTo>
                    <a:pt x="33909" y="67691"/>
                  </a:lnTo>
                  <a:close/>
                </a:path>
              </a:pathLst>
            </a:custGeom>
            <a:solidFill>
              <a:srgbClr val="223366"/>
            </a:solidFill>
          </p:spPr>
        </p:sp>
        <p:sp>
          <p:nvSpPr>
            <p:cNvPr name="TextBox 5" id="5"/>
            <p:cNvSpPr txBox="true"/>
            <p:nvPr/>
          </p:nvSpPr>
          <p:spPr>
            <a:xfrm>
              <a:off x="0" y="-57150"/>
              <a:ext cx="18969664" cy="1370987"/>
            </a:xfrm>
            <a:prstGeom prst="rect">
              <a:avLst/>
            </a:prstGeom>
          </p:spPr>
          <p:txBody>
            <a:bodyPr anchor="ctr" rtlCol="false" tIns="50800" lIns="50800" bIns="50800" rIns="50800"/>
            <a:lstStyle/>
            <a:p>
              <a:pPr algn="l">
                <a:lnSpc>
                  <a:spcPts val="3359"/>
                </a:lnSpc>
              </a:pPr>
              <a:r>
                <a:rPr lang="en-US" sz="2799">
                  <a:solidFill>
                    <a:srgbClr val="FFFFFF"/>
                  </a:solidFill>
                  <a:latin typeface="Arial"/>
                  <a:ea typeface="Arial"/>
                  <a:cs typeface="Arial"/>
                  <a:sym typeface="Arial"/>
                </a:rPr>
                <a:t>Spotify Music Recommendation System</a:t>
              </a:r>
            </a:p>
          </p:txBody>
        </p:sp>
      </p:grpSp>
      <p:grpSp>
        <p:nvGrpSpPr>
          <p:cNvPr name="Group 6" id="6"/>
          <p:cNvGrpSpPr/>
          <p:nvPr/>
        </p:nvGrpSpPr>
        <p:grpSpPr>
          <a:xfrm rot="0">
            <a:off x="0" y="9870122"/>
            <a:ext cx="18288000" cy="416878"/>
            <a:chOff x="0" y="0"/>
            <a:chExt cx="24384000" cy="555837"/>
          </a:xfrm>
        </p:grpSpPr>
        <p:sp>
          <p:nvSpPr>
            <p:cNvPr name="Freeform 7" id="7"/>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sp>
        <p:nvSpPr>
          <p:cNvPr name="Freeform 8" id="8"/>
          <p:cNvSpPr/>
          <p:nvPr/>
        </p:nvSpPr>
        <p:spPr>
          <a:xfrm flipH="false" flipV="false" rot="0">
            <a:off x="14870616" y="58058"/>
            <a:ext cx="2490988" cy="810176"/>
          </a:xfrm>
          <a:custGeom>
            <a:avLst/>
            <a:gdLst/>
            <a:ahLst/>
            <a:cxnLst/>
            <a:rect r="r" b="b" t="t" l="l"/>
            <a:pathLst>
              <a:path h="810176" w="2490988">
                <a:moveTo>
                  <a:pt x="0" y="0"/>
                </a:moveTo>
                <a:lnTo>
                  <a:pt x="2490988" y="0"/>
                </a:lnTo>
                <a:lnTo>
                  <a:pt x="2490988" y="810176"/>
                </a:lnTo>
                <a:lnTo>
                  <a:pt x="0" y="810176"/>
                </a:lnTo>
                <a:lnTo>
                  <a:pt x="0" y="0"/>
                </a:lnTo>
                <a:close/>
              </a:path>
            </a:pathLst>
          </a:custGeom>
          <a:blipFill>
            <a:blip r:embed="rId2"/>
            <a:stretch>
              <a:fillRect l="0" t="0" r="0" b="0"/>
            </a:stretch>
          </a:blipFill>
        </p:spPr>
      </p:sp>
      <p:grpSp>
        <p:nvGrpSpPr>
          <p:cNvPr name="Group 9" id="9"/>
          <p:cNvGrpSpPr/>
          <p:nvPr/>
        </p:nvGrpSpPr>
        <p:grpSpPr>
          <a:xfrm rot="0">
            <a:off x="18055772" y="0"/>
            <a:ext cx="232228" cy="934578"/>
            <a:chOff x="0" y="0"/>
            <a:chExt cx="309637" cy="1246104"/>
          </a:xfrm>
        </p:grpSpPr>
        <p:sp>
          <p:nvSpPr>
            <p:cNvPr name="Freeform 10" id="10"/>
            <p:cNvSpPr/>
            <p:nvPr/>
          </p:nvSpPr>
          <p:spPr>
            <a:xfrm flipH="false" flipV="false" rot="0">
              <a:off x="0" y="0"/>
              <a:ext cx="309626" cy="1246124"/>
            </a:xfrm>
            <a:custGeom>
              <a:avLst/>
              <a:gdLst/>
              <a:ahLst/>
              <a:cxnLst/>
              <a:rect r="r" b="b" t="t" l="l"/>
              <a:pathLst>
                <a:path h="1246124" w="309626">
                  <a:moveTo>
                    <a:pt x="0" y="0"/>
                  </a:moveTo>
                  <a:lnTo>
                    <a:pt x="309626" y="0"/>
                  </a:lnTo>
                  <a:lnTo>
                    <a:pt x="309626" y="1246124"/>
                  </a:lnTo>
                  <a:lnTo>
                    <a:pt x="0" y="1246124"/>
                  </a:lnTo>
                  <a:close/>
                </a:path>
              </a:pathLst>
            </a:custGeom>
            <a:solidFill>
              <a:srgbClr val="00B0F0"/>
            </a:solidFill>
          </p:spPr>
        </p:sp>
      </p:grpSp>
      <p:sp>
        <p:nvSpPr>
          <p:cNvPr name="TextBox 11" id="11"/>
          <p:cNvSpPr txBox="true"/>
          <p:nvPr/>
        </p:nvSpPr>
        <p:spPr>
          <a:xfrm rot="0">
            <a:off x="714825" y="886225"/>
            <a:ext cx="16858350" cy="1057800"/>
          </a:xfrm>
          <a:prstGeom prst="rect">
            <a:avLst/>
          </a:prstGeom>
        </p:spPr>
        <p:txBody>
          <a:bodyPr anchor="t" rtlCol="false" tIns="0" lIns="0" bIns="0" rIns="0">
            <a:spAutoFit/>
          </a:bodyPr>
          <a:lstStyle/>
          <a:p>
            <a:pPr algn="l">
              <a:lnSpc>
                <a:spcPts val="5759"/>
              </a:lnSpc>
            </a:pPr>
            <a:r>
              <a:rPr lang="en-US" sz="4800" b="true">
                <a:solidFill>
                  <a:srgbClr val="002060"/>
                </a:solidFill>
                <a:latin typeface="Arial Bold"/>
                <a:ea typeface="Arial Bold"/>
                <a:cs typeface="Arial Bold"/>
                <a:sym typeface="Arial Bold"/>
              </a:rPr>
              <a:t>Problem</a:t>
            </a:r>
            <a:r>
              <a:rPr lang="en-US" sz="4800" b="true">
                <a:solidFill>
                  <a:srgbClr val="FFAB40"/>
                </a:solidFill>
                <a:latin typeface="Arial Bold"/>
                <a:ea typeface="Arial Bold"/>
                <a:cs typeface="Arial Bold"/>
                <a:sym typeface="Arial Bold"/>
              </a:rPr>
              <a:t> </a:t>
            </a:r>
            <a:r>
              <a:rPr lang="en-US" sz="4800" b="true">
                <a:solidFill>
                  <a:srgbClr val="002060"/>
                </a:solidFill>
                <a:latin typeface="Arial Bold"/>
                <a:ea typeface="Arial Bold"/>
                <a:cs typeface="Arial Bold"/>
                <a:sym typeface="Arial Bold"/>
              </a:rPr>
              <a:t>Statement</a:t>
            </a:r>
          </a:p>
        </p:txBody>
      </p:sp>
      <p:sp>
        <p:nvSpPr>
          <p:cNvPr name="TextBox 12" id="12"/>
          <p:cNvSpPr txBox="true"/>
          <p:nvPr/>
        </p:nvSpPr>
        <p:spPr>
          <a:xfrm rot="0">
            <a:off x="91440" y="2217964"/>
            <a:ext cx="18105120" cy="4890136"/>
          </a:xfrm>
          <a:prstGeom prst="rect">
            <a:avLst/>
          </a:prstGeom>
        </p:spPr>
        <p:txBody>
          <a:bodyPr anchor="t" rtlCol="false" tIns="0" lIns="0" bIns="0" rIns="0">
            <a:spAutoFit/>
          </a:bodyPr>
          <a:lstStyle/>
          <a:p>
            <a:pPr algn="l">
              <a:lnSpc>
                <a:spcPts val="3359"/>
              </a:lnSpc>
            </a:pPr>
            <a:r>
              <a:rPr lang="en-US" sz="2799">
                <a:solidFill>
                  <a:srgbClr val="000000"/>
                </a:solidFill>
                <a:latin typeface="Times New Roman"/>
                <a:ea typeface="Times New Roman"/>
                <a:cs typeface="Times New Roman"/>
                <a:sym typeface="Times New Roman"/>
              </a:rPr>
              <a:t>          With commercial music streaming service which can be accessed from mobile devices, the availability of digital music currently is abundant compared to previous era. Sorting out all this digital music is a very time-consuming and causes information fatigue. Therefore, it is very useful to develop a music recommender system that can search in the music libraries automatically and suggest suitable songs to users.</a:t>
            </a:r>
          </a:p>
          <a:p>
            <a:pPr algn="l">
              <a:lnSpc>
                <a:spcPts val="3359"/>
              </a:lnSpc>
            </a:pPr>
            <a:r>
              <a:rPr lang="en-US" sz="2799">
                <a:solidFill>
                  <a:srgbClr val="000000"/>
                </a:solidFill>
                <a:latin typeface="Times New Roman"/>
                <a:ea typeface="Times New Roman"/>
                <a:cs typeface="Times New Roman"/>
                <a:sym typeface="Times New Roman"/>
              </a:rPr>
              <a:t>          This project seeks to discover the correlation and similarity between different songs, and then construct a recommendation system framework that suggests new music for your Spotify playlist based on that information. They can not only manage the ever-increasing amount of data, but they also increase in quality in proportion to the amount of data evaluated, thanks to the learning algorithms.</a:t>
            </a:r>
          </a:p>
          <a:p>
            <a:pPr algn="l">
              <a:lnSpc>
                <a:spcPts val="3359"/>
              </a:lnSpc>
            </a:pPr>
            <a:r>
              <a:rPr lang="en-US" sz="2799">
                <a:solidFill>
                  <a:srgbClr val="000000"/>
                </a:solidFill>
                <a:latin typeface="Times New Roman"/>
                <a:ea typeface="Times New Roman"/>
                <a:cs typeface="Times New Roman"/>
                <a:sym typeface="Times New Roman"/>
              </a:rPr>
              <a:t>          The aim of this thesis is to explore the different recommendation approaches, the available datasets, the ways to take into account the user’s preferences and the machine learning methods in order to build a suitable recommendation system. The music which selected by the user is used as the basis music for recommendations.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398" y="-183184"/>
            <a:ext cx="14227248" cy="985378"/>
            <a:chOff x="0" y="0"/>
            <a:chExt cx="18969664" cy="1313837"/>
          </a:xfrm>
        </p:grpSpPr>
        <p:sp>
          <p:nvSpPr>
            <p:cNvPr name="Freeform 3" id="3"/>
            <p:cNvSpPr/>
            <p:nvPr/>
          </p:nvSpPr>
          <p:spPr>
            <a:xfrm flipH="false" flipV="false" rot="0">
              <a:off x="33909" y="33909"/>
              <a:ext cx="18901918" cy="1246124"/>
            </a:xfrm>
            <a:custGeom>
              <a:avLst/>
              <a:gdLst/>
              <a:ahLst/>
              <a:cxnLst/>
              <a:rect r="r" b="b" t="t" l="l"/>
              <a:pathLst>
                <a:path h="1246124" w="18901918">
                  <a:moveTo>
                    <a:pt x="0" y="0"/>
                  </a:moveTo>
                  <a:lnTo>
                    <a:pt x="18901918" y="0"/>
                  </a:lnTo>
                  <a:lnTo>
                    <a:pt x="18901918" y="1246124"/>
                  </a:lnTo>
                  <a:lnTo>
                    <a:pt x="0" y="1246124"/>
                  </a:lnTo>
                  <a:close/>
                </a:path>
              </a:pathLst>
            </a:custGeom>
            <a:solidFill>
              <a:srgbClr val="223366"/>
            </a:solidFill>
          </p:spPr>
        </p:sp>
        <p:sp>
          <p:nvSpPr>
            <p:cNvPr name="Freeform 4" id="4"/>
            <p:cNvSpPr/>
            <p:nvPr/>
          </p:nvSpPr>
          <p:spPr>
            <a:xfrm flipH="false" flipV="false" rot="0">
              <a:off x="0" y="0"/>
              <a:ext cx="18969737" cy="1313942"/>
            </a:xfrm>
            <a:custGeom>
              <a:avLst/>
              <a:gdLst/>
              <a:ahLst/>
              <a:cxnLst/>
              <a:rect r="r" b="b" t="t" l="l"/>
              <a:pathLst>
                <a:path h="1313942" w="18969737">
                  <a:moveTo>
                    <a:pt x="33909" y="0"/>
                  </a:moveTo>
                  <a:lnTo>
                    <a:pt x="18935827" y="0"/>
                  </a:lnTo>
                  <a:cubicBezTo>
                    <a:pt x="18954496" y="0"/>
                    <a:pt x="18969737" y="15113"/>
                    <a:pt x="18969737" y="33909"/>
                  </a:cubicBezTo>
                  <a:lnTo>
                    <a:pt x="18969737" y="1280033"/>
                  </a:lnTo>
                  <a:cubicBezTo>
                    <a:pt x="18969737" y="1298702"/>
                    <a:pt x="18954623" y="1313942"/>
                    <a:pt x="18935827"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18935827" y="1246124"/>
                  </a:lnTo>
                  <a:lnTo>
                    <a:pt x="18935827" y="1280033"/>
                  </a:lnTo>
                  <a:lnTo>
                    <a:pt x="18901918" y="1280033"/>
                  </a:lnTo>
                  <a:lnTo>
                    <a:pt x="18901918" y="33909"/>
                  </a:lnTo>
                  <a:lnTo>
                    <a:pt x="18935827" y="33909"/>
                  </a:lnTo>
                  <a:lnTo>
                    <a:pt x="18935827" y="67691"/>
                  </a:lnTo>
                  <a:lnTo>
                    <a:pt x="33909" y="67691"/>
                  </a:lnTo>
                  <a:close/>
                </a:path>
              </a:pathLst>
            </a:custGeom>
            <a:solidFill>
              <a:srgbClr val="223366"/>
            </a:solidFill>
          </p:spPr>
        </p:sp>
        <p:sp>
          <p:nvSpPr>
            <p:cNvPr name="TextBox 5" id="5"/>
            <p:cNvSpPr txBox="true"/>
            <p:nvPr/>
          </p:nvSpPr>
          <p:spPr>
            <a:xfrm>
              <a:off x="0" y="-57150"/>
              <a:ext cx="18969664" cy="1370987"/>
            </a:xfrm>
            <a:prstGeom prst="rect">
              <a:avLst/>
            </a:prstGeom>
          </p:spPr>
          <p:txBody>
            <a:bodyPr anchor="ctr" rtlCol="false" tIns="50800" lIns="50800" bIns="50800" rIns="50800"/>
            <a:lstStyle/>
            <a:p>
              <a:pPr algn="l">
                <a:lnSpc>
                  <a:spcPts val="3359"/>
                </a:lnSpc>
              </a:pPr>
              <a:r>
                <a:rPr lang="en-US" sz="2799">
                  <a:solidFill>
                    <a:srgbClr val="FFFFFF"/>
                  </a:solidFill>
                  <a:latin typeface="Arial"/>
                  <a:ea typeface="Arial"/>
                  <a:cs typeface="Arial"/>
                  <a:sym typeface="Arial"/>
                </a:rPr>
                <a:t>Spotify Music Recommendation System</a:t>
              </a:r>
            </a:p>
          </p:txBody>
        </p:sp>
      </p:grpSp>
      <p:grpSp>
        <p:nvGrpSpPr>
          <p:cNvPr name="Group 6" id="6"/>
          <p:cNvGrpSpPr/>
          <p:nvPr/>
        </p:nvGrpSpPr>
        <p:grpSpPr>
          <a:xfrm rot="0">
            <a:off x="0" y="9870122"/>
            <a:ext cx="18288000" cy="416878"/>
            <a:chOff x="0" y="0"/>
            <a:chExt cx="24384000" cy="555837"/>
          </a:xfrm>
        </p:grpSpPr>
        <p:sp>
          <p:nvSpPr>
            <p:cNvPr name="Freeform 7" id="7"/>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sp>
        <p:nvSpPr>
          <p:cNvPr name="Freeform 8" id="8"/>
          <p:cNvSpPr/>
          <p:nvPr/>
        </p:nvSpPr>
        <p:spPr>
          <a:xfrm flipH="false" flipV="false" rot="0">
            <a:off x="14870616" y="58058"/>
            <a:ext cx="2490988" cy="810176"/>
          </a:xfrm>
          <a:custGeom>
            <a:avLst/>
            <a:gdLst/>
            <a:ahLst/>
            <a:cxnLst/>
            <a:rect r="r" b="b" t="t" l="l"/>
            <a:pathLst>
              <a:path h="810176" w="2490988">
                <a:moveTo>
                  <a:pt x="0" y="0"/>
                </a:moveTo>
                <a:lnTo>
                  <a:pt x="2490988" y="0"/>
                </a:lnTo>
                <a:lnTo>
                  <a:pt x="2490988" y="810176"/>
                </a:lnTo>
                <a:lnTo>
                  <a:pt x="0" y="810176"/>
                </a:lnTo>
                <a:lnTo>
                  <a:pt x="0" y="0"/>
                </a:lnTo>
                <a:close/>
              </a:path>
            </a:pathLst>
          </a:custGeom>
          <a:blipFill>
            <a:blip r:embed="rId2"/>
            <a:stretch>
              <a:fillRect l="0" t="0" r="0" b="0"/>
            </a:stretch>
          </a:blipFill>
        </p:spPr>
      </p:sp>
      <p:grpSp>
        <p:nvGrpSpPr>
          <p:cNvPr name="Group 9" id="9"/>
          <p:cNvGrpSpPr/>
          <p:nvPr/>
        </p:nvGrpSpPr>
        <p:grpSpPr>
          <a:xfrm rot="0">
            <a:off x="18055772" y="0"/>
            <a:ext cx="232228" cy="934578"/>
            <a:chOff x="0" y="0"/>
            <a:chExt cx="309637" cy="1246104"/>
          </a:xfrm>
        </p:grpSpPr>
        <p:sp>
          <p:nvSpPr>
            <p:cNvPr name="Freeform 10" id="10"/>
            <p:cNvSpPr/>
            <p:nvPr/>
          </p:nvSpPr>
          <p:spPr>
            <a:xfrm flipH="false" flipV="false" rot="0">
              <a:off x="0" y="0"/>
              <a:ext cx="309626" cy="1246124"/>
            </a:xfrm>
            <a:custGeom>
              <a:avLst/>
              <a:gdLst/>
              <a:ahLst/>
              <a:cxnLst/>
              <a:rect r="r" b="b" t="t" l="l"/>
              <a:pathLst>
                <a:path h="1246124" w="309626">
                  <a:moveTo>
                    <a:pt x="0" y="0"/>
                  </a:moveTo>
                  <a:lnTo>
                    <a:pt x="309626" y="0"/>
                  </a:lnTo>
                  <a:lnTo>
                    <a:pt x="309626" y="1246124"/>
                  </a:lnTo>
                  <a:lnTo>
                    <a:pt x="0" y="1246124"/>
                  </a:lnTo>
                  <a:close/>
                </a:path>
              </a:pathLst>
            </a:custGeom>
            <a:solidFill>
              <a:srgbClr val="00B0F0"/>
            </a:solidFill>
          </p:spPr>
        </p:sp>
      </p:grpSp>
      <p:sp>
        <p:nvSpPr>
          <p:cNvPr name="TextBox 11" id="11"/>
          <p:cNvSpPr txBox="true"/>
          <p:nvPr/>
        </p:nvSpPr>
        <p:spPr>
          <a:xfrm rot="0">
            <a:off x="714840" y="840520"/>
            <a:ext cx="16858320" cy="1149210"/>
          </a:xfrm>
          <a:prstGeom prst="rect">
            <a:avLst/>
          </a:prstGeom>
        </p:spPr>
        <p:txBody>
          <a:bodyPr anchor="t" rtlCol="false" tIns="0" lIns="0" bIns="0" rIns="0">
            <a:spAutoFit/>
          </a:bodyPr>
          <a:lstStyle/>
          <a:p>
            <a:pPr algn="l">
              <a:lnSpc>
                <a:spcPts val="5759"/>
              </a:lnSpc>
            </a:pPr>
            <a:r>
              <a:rPr lang="en-US" sz="4800" b="true">
                <a:solidFill>
                  <a:srgbClr val="002060"/>
                </a:solidFill>
                <a:latin typeface="Arial Bold"/>
                <a:ea typeface="Arial Bold"/>
                <a:cs typeface="Arial Bold"/>
                <a:sym typeface="Arial Bold"/>
              </a:rPr>
              <a:t>Proposed Solution</a:t>
            </a:r>
          </a:p>
        </p:txBody>
      </p:sp>
      <p:sp>
        <p:nvSpPr>
          <p:cNvPr name="TextBox 12" id="12"/>
          <p:cNvSpPr txBox="true"/>
          <p:nvPr/>
        </p:nvSpPr>
        <p:spPr>
          <a:xfrm rot="0">
            <a:off x="91442" y="2252798"/>
            <a:ext cx="18105120" cy="7472680"/>
          </a:xfrm>
          <a:prstGeom prst="rect">
            <a:avLst/>
          </a:prstGeom>
        </p:spPr>
        <p:txBody>
          <a:bodyPr anchor="t" rtlCol="false" tIns="0" lIns="0" bIns="0" rIns="0">
            <a:spAutoFit/>
          </a:bodyPr>
          <a:lstStyle/>
          <a:p>
            <a:pPr algn="l">
              <a:lnSpc>
                <a:spcPts val="3359"/>
              </a:lnSpc>
            </a:pPr>
            <a:r>
              <a:rPr lang="en-US" sz="2799">
                <a:solidFill>
                  <a:srgbClr val="000000"/>
                </a:solidFill>
                <a:latin typeface="Times New Roman"/>
                <a:ea typeface="Times New Roman"/>
                <a:cs typeface="Times New Roman"/>
                <a:sym typeface="Times New Roman"/>
              </a:rPr>
              <a:t> Designing a Spotify Music Recommendation System involves several components:</a:t>
            </a:r>
          </a:p>
          <a:p>
            <a:pPr algn="l">
              <a:lnSpc>
                <a:spcPts val="3359"/>
              </a:lnSpc>
            </a:pPr>
          </a:p>
          <a:p>
            <a:pPr algn="l">
              <a:lnSpc>
                <a:spcPts val="3359"/>
              </a:lnSpc>
            </a:pPr>
            <a:r>
              <a:rPr lang="en-US" sz="2799">
                <a:solidFill>
                  <a:srgbClr val="000000"/>
                </a:solidFill>
                <a:latin typeface="Times New Roman"/>
                <a:ea typeface="Times New Roman"/>
                <a:cs typeface="Times New Roman"/>
                <a:sym typeface="Times New Roman"/>
              </a:rPr>
              <a:t>Data Collection: Gather user listening history, preferences, and behaviors.</a:t>
            </a:r>
          </a:p>
          <a:p>
            <a:pPr algn="l">
              <a:lnSpc>
                <a:spcPts val="3359"/>
              </a:lnSpc>
            </a:pPr>
          </a:p>
          <a:p>
            <a:pPr algn="l">
              <a:lnSpc>
                <a:spcPts val="3359"/>
              </a:lnSpc>
            </a:pPr>
            <a:r>
              <a:rPr lang="en-US" sz="2799">
                <a:solidFill>
                  <a:srgbClr val="000000"/>
                </a:solidFill>
                <a:latin typeface="Times New Roman"/>
                <a:ea typeface="Times New Roman"/>
                <a:cs typeface="Times New Roman"/>
                <a:sym typeface="Times New Roman"/>
              </a:rPr>
              <a:t>Data Preprocessing: Clean and preprocess the collected data, handling missing values and outliers.</a:t>
            </a:r>
          </a:p>
          <a:p>
            <a:pPr algn="l">
              <a:lnSpc>
                <a:spcPts val="3359"/>
              </a:lnSpc>
            </a:pPr>
          </a:p>
          <a:p>
            <a:pPr algn="l">
              <a:lnSpc>
                <a:spcPts val="3359"/>
              </a:lnSpc>
            </a:pPr>
            <a:r>
              <a:rPr lang="en-US" sz="2799">
                <a:solidFill>
                  <a:srgbClr val="000000"/>
                </a:solidFill>
                <a:latin typeface="Times New Roman"/>
                <a:ea typeface="Times New Roman"/>
                <a:cs typeface="Times New Roman"/>
                <a:sym typeface="Times New Roman"/>
              </a:rPr>
              <a:t>Feature Engineering: Extract relevant features such as genre, artist, tempo, mood, etc.</a:t>
            </a:r>
          </a:p>
          <a:p>
            <a:pPr algn="l">
              <a:lnSpc>
                <a:spcPts val="3359"/>
              </a:lnSpc>
            </a:pPr>
          </a:p>
          <a:p>
            <a:pPr algn="l">
              <a:lnSpc>
                <a:spcPts val="3359"/>
              </a:lnSpc>
            </a:pPr>
            <a:r>
              <a:rPr lang="en-US" sz="2799">
                <a:solidFill>
                  <a:srgbClr val="000000"/>
                </a:solidFill>
                <a:latin typeface="Times New Roman"/>
                <a:ea typeface="Times New Roman"/>
                <a:cs typeface="Times New Roman"/>
                <a:sym typeface="Times New Roman"/>
              </a:rPr>
              <a:t>Model Selection: Choose appropriate algorithms like collaborative filtering, content-based filtering, or hybrid models.</a:t>
            </a:r>
          </a:p>
          <a:p>
            <a:pPr algn="l">
              <a:lnSpc>
                <a:spcPts val="3359"/>
              </a:lnSpc>
            </a:pPr>
          </a:p>
          <a:p>
            <a:pPr algn="l">
              <a:lnSpc>
                <a:spcPts val="3359"/>
              </a:lnSpc>
            </a:pPr>
            <a:r>
              <a:rPr lang="en-US" sz="2799">
                <a:solidFill>
                  <a:srgbClr val="000000"/>
                </a:solidFill>
                <a:latin typeface="Times New Roman"/>
                <a:ea typeface="Times New Roman"/>
                <a:cs typeface="Times New Roman"/>
                <a:sym typeface="Times New Roman"/>
              </a:rPr>
              <a:t>Training: Train the selected model on historical data to learn patterns and relationships.</a:t>
            </a:r>
          </a:p>
          <a:p>
            <a:pPr algn="l">
              <a:lnSpc>
                <a:spcPts val="3359"/>
              </a:lnSpc>
            </a:pPr>
          </a:p>
          <a:p>
            <a:pPr algn="l">
              <a:lnSpc>
                <a:spcPts val="3359"/>
              </a:lnSpc>
            </a:pPr>
            <a:r>
              <a:rPr lang="en-US" sz="2799">
                <a:solidFill>
                  <a:srgbClr val="000000"/>
                </a:solidFill>
                <a:latin typeface="Times New Roman"/>
                <a:ea typeface="Times New Roman"/>
                <a:cs typeface="Times New Roman"/>
                <a:sym typeface="Times New Roman"/>
              </a:rPr>
              <a:t>Evaluation: Assess the model’s performance using metrics like accuracy, precision, recall, or F1-score.</a:t>
            </a:r>
          </a:p>
          <a:p>
            <a:pPr algn="l">
              <a:lnSpc>
                <a:spcPts val="3359"/>
              </a:lnSpc>
            </a:pPr>
          </a:p>
          <a:p>
            <a:pPr algn="l">
              <a:lnSpc>
                <a:spcPts val="3359"/>
              </a:lnSpc>
            </a:pPr>
            <a:r>
              <a:rPr lang="en-US" sz="2799">
                <a:solidFill>
                  <a:srgbClr val="000000"/>
                </a:solidFill>
                <a:latin typeface="Times New Roman"/>
                <a:ea typeface="Times New Roman"/>
                <a:cs typeface="Times New Roman"/>
                <a:sym typeface="Times New Roman"/>
              </a:rPr>
              <a:t>Deployment: Implement the model into Spotify’s infrastructure for real-time recommendations.</a:t>
            </a:r>
          </a:p>
          <a:p>
            <a:pPr algn="l">
              <a:lnSpc>
                <a:spcPts val="3359"/>
              </a:lnSpc>
            </a:pPr>
          </a:p>
          <a:p>
            <a:pPr algn="l">
              <a:lnSpc>
                <a:spcPts val="3359"/>
              </a:lnSpc>
            </a:pPr>
            <a:r>
              <a:rPr lang="en-US" sz="2799">
                <a:solidFill>
                  <a:srgbClr val="000000"/>
                </a:solidFill>
                <a:latin typeface="Times New Roman"/>
                <a:ea typeface="Times New Roman"/>
                <a:cs typeface="Times New Roman"/>
                <a:sym typeface="Times New Roman"/>
              </a:rPr>
              <a:t>Feedback Loop: Continuously collect feedback from users to improve the model over time.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398" y="-183184"/>
            <a:ext cx="14227248" cy="985378"/>
            <a:chOff x="0" y="0"/>
            <a:chExt cx="18969664" cy="1313837"/>
          </a:xfrm>
        </p:grpSpPr>
        <p:sp>
          <p:nvSpPr>
            <p:cNvPr name="Freeform 3" id="3"/>
            <p:cNvSpPr/>
            <p:nvPr/>
          </p:nvSpPr>
          <p:spPr>
            <a:xfrm flipH="false" flipV="false" rot="0">
              <a:off x="33909" y="33909"/>
              <a:ext cx="18901918" cy="1246124"/>
            </a:xfrm>
            <a:custGeom>
              <a:avLst/>
              <a:gdLst/>
              <a:ahLst/>
              <a:cxnLst/>
              <a:rect r="r" b="b" t="t" l="l"/>
              <a:pathLst>
                <a:path h="1246124" w="18901918">
                  <a:moveTo>
                    <a:pt x="0" y="0"/>
                  </a:moveTo>
                  <a:lnTo>
                    <a:pt x="18901918" y="0"/>
                  </a:lnTo>
                  <a:lnTo>
                    <a:pt x="18901918" y="1246124"/>
                  </a:lnTo>
                  <a:lnTo>
                    <a:pt x="0" y="1246124"/>
                  </a:lnTo>
                  <a:close/>
                </a:path>
              </a:pathLst>
            </a:custGeom>
            <a:solidFill>
              <a:srgbClr val="223366"/>
            </a:solidFill>
          </p:spPr>
        </p:sp>
        <p:sp>
          <p:nvSpPr>
            <p:cNvPr name="Freeform 4" id="4"/>
            <p:cNvSpPr/>
            <p:nvPr/>
          </p:nvSpPr>
          <p:spPr>
            <a:xfrm flipH="false" flipV="false" rot="0">
              <a:off x="0" y="0"/>
              <a:ext cx="18969737" cy="1313942"/>
            </a:xfrm>
            <a:custGeom>
              <a:avLst/>
              <a:gdLst/>
              <a:ahLst/>
              <a:cxnLst/>
              <a:rect r="r" b="b" t="t" l="l"/>
              <a:pathLst>
                <a:path h="1313942" w="18969737">
                  <a:moveTo>
                    <a:pt x="33909" y="0"/>
                  </a:moveTo>
                  <a:lnTo>
                    <a:pt x="18935827" y="0"/>
                  </a:lnTo>
                  <a:cubicBezTo>
                    <a:pt x="18954496" y="0"/>
                    <a:pt x="18969737" y="15113"/>
                    <a:pt x="18969737" y="33909"/>
                  </a:cubicBezTo>
                  <a:lnTo>
                    <a:pt x="18969737" y="1280033"/>
                  </a:lnTo>
                  <a:cubicBezTo>
                    <a:pt x="18969737" y="1298702"/>
                    <a:pt x="18954623" y="1313942"/>
                    <a:pt x="18935827"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18935827" y="1246124"/>
                  </a:lnTo>
                  <a:lnTo>
                    <a:pt x="18935827" y="1280033"/>
                  </a:lnTo>
                  <a:lnTo>
                    <a:pt x="18901918" y="1280033"/>
                  </a:lnTo>
                  <a:lnTo>
                    <a:pt x="18901918" y="33909"/>
                  </a:lnTo>
                  <a:lnTo>
                    <a:pt x="18935827" y="33909"/>
                  </a:lnTo>
                  <a:lnTo>
                    <a:pt x="18935827" y="67691"/>
                  </a:lnTo>
                  <a:lnTo>
                    <a:pt x="33909" y="67691"/>
                  </a:lnTo>
                  <a:close/>
                </a:path>
              </a:pathLst>
            </a:custGeom>
            <a:solidFill>
              <a:srgbClr val="223366"/>
            </a:solidFill>
          </p:spPr>
        </p:sp>
        <p:sp>
          <p:nvSpPr>
            <p:cNvPr name="TextBox 5" id="5"/>
            <p:cNvSpPr txBox="true"/>
            <p:nvPr/>
          </p:nvSpPr>
          <p:spPr>
            <a:xfrm>
              <a:off x="0" y="-57150"/>
              <a:ext cx="18969664" cy="1370987"/>
            </a:xfrm>
            <a:prstGeom prst="rect">
              <a:avLst/>
            </a:prstGeom>
          </p:spPr>
          <p:txBody>
            <a:bodyPr anchor="ctr" rtlCol="false" tIns="50800" lIns="50800" bIns="50800" rIns="50800"/>
            <a:lstStyle/>
            <a:p>
              <a:pPr algn="l">
                <a:lnSpc>
                  <a:spcPts val="3359"/>
                </a:lnSpc>
              </a:pPr>
              <a:r>
                <a:rPr lang="en-US" sz="2799">
                  <a:solidFill>
                    <a:srgbClr val="FFFFFF"/>
                  </a:solidFill>
                  <a:latin typeface="Arial"/>
                  <a:ea typeface="Arial"/>
                  <a:cs typeface="Arial"/>
                  <a:sym typeface="Arial"/>
                </a:rPr>
                <a:t>Spotify Music Recommendation System</a:t>
              </a:r>
            </a:p>
          </p:txBody>
        </p:sp>
      </p:grpSp>
      <p:grpSp>
        <p:nvGrpSpPr>
          <p:cNvPr name="Group 6" id="6"/>
          <p:cNvGrpSpPr/>
          <p:nvPr/>
        </p:nvGrpSpPr>
        <p:grpSpPr>
          <a:xfrm rot="0">
            <a:off x="0" y="9870122"/>
            <a:ext cx="18288000" cy="416878"/>
            <a:chOff x="0" y="0"/>
            <a:chExt cx="24384000" cy="555837"/>
          </a:xfrm>
        </p:grpSpPr>
        <p:sp>
          <p:nvSpPr>
            <p:cNvPr name="Freeform 7" id="7"/>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sp>
        <p:nvSpPr>
          <p:cNvPr name="Freeform 8" id="8"/>
          <p:cNvSpPr/>
          <p:nvPr/>
        </p:nvSpPr>
        <p:spPr>
          <a:xfrm flipH="false" flipV="false" rot="0">
            <a:off x="14870616" y="58058"/>
            <a:ext cx="2490988" cy="810176"/>
          </a:xfrm>
          <a:custGeom>
            <a:avLst/>
            <a:gdLst/>
            <a:ahLst/>
            <a:cxnLst/>
            <a:rect r="r" b="b" t="t" l="l"/>
            <a:pathLst>
              <a:path h="810176" w="2490988">
                <a:moveTo>
                  <a:pt x="0" y="0"/>
                </a:moveTo>
                <a:lnTo>
                  <a:pt x="2490988" y="0"/>
                </a:lnTo>
                <a:lnTo>
                  <a:pt x="2490988" y="810176"/>
                </a:lnTo>
                <a:lnTo>
                  <a:pt x="0" y="810176"/>
                </a:lnTo>
                <a:lnTo>
                  <a:pt x="0" y="0"/>
                </a:lnTo>
                <a:close/>
              </a:path>
            </a:pathLst>
          </a:custGeom>
          <a:blipFill>
            <a:blip r:embed="rId2"/>
            <a:stretch>
              <a:fillRect l="0" t="0" r="0" b="0"/>
            </a:stretch>
          </a:blipFill>
        </p:spPr>
      </p:sp>
      <p:grpSp>
        <p:nvGrpSpPr>
          <p:cNvPr name="Group 9" id="9"/>
          <p:cNvGrpSpPr/>
          <p:nvPr/>
        </p:nvGrpSpPr>
        <p:grpSpPr>
          <a:xfrm rot="0">
            <a:off x="18055772" y="0"/>
            <a:ext cx="232228" cy="934578"/>
            <a:chOff x="0" y="0"/>
            <a:chExt cx="309637" cy="1246104"/>
          </a:xfrm>
        </p:grpSpPr>
        <p:sp>
          <p:nvSpPr>
            <p:cNvPr name="Freeform 10" id="10"/>
            <p:cNvSpPr/>
            <p:nvPr/>
          </p:nvSpPr>
          <p:spPr>
            <a:xfrm flipH="false" flipV="false" rot="0">
              <a:off x="0" y="0"/>
              <a:ext cx="309626" cy="1246124"/>
            </a:xfrm>
            <a:custGeom>
              <a:avLst/>
              <a:gdLst/>
              <a:ahLst/>
              <a:cxnLst/>
              <a:rect r="r" b="b" t="t" l="l"/>
              <a:pathLst>
                <a:path h="1246124" w="309626">
                  <a:moveTo>
                    <a:pt x="0" y="0"/>
                  </a:moveTo>
                  <a:lnTo>
                    <a:pt x="309626" y="0"/>
                  </a:lnTo>
                  <a:lnTo>
                    <a:pt x="309626" y="1246124"/>
                  </a:lnTo>
                  <a:lnTo>
                    <a:pt x="0" y="1246124"/>
                  </a:lnTo>
                  <a:close/>
                </a:path>
              </a:pathLst>
            </a:custGeom>
            <a:solidFill>
              <a:srgbClr val="00B0F0"/>
            </a:solidFill>
          </p:spPr>
        </p:sp>
      </p:grpSp>
      <p:sp>
        <p:nvSpPr>
          <p:cNvPr name="TextBox 11" id="11"/>
          <p:cNvSpPr txBox="true"/>
          <p:nvPr/>
        </p:nvSpPr>
        <p:spPr>
          <a:xfrm rot="0">
            <a:off x="713740" y="839470"/>
            <a:ext cx="16860520" cy="1149986"/>
          </a:xfrm>
          <a:prstGeom prst="rect">
            <a:avLst/>
          </a:prstGeom>
        </p:spPr>
        <p:txBody>
          <a:bodyPr anchor="t" rtlCol="false" tIns="0" lIns="0" bIns="0" rIns="0">
            <a:spAutoFit/>
          </a:bodyPr>
          <a:lstStyle/>
          <a:p>
            <a:pPr algn="l">
              <a:lnSpc>
                <a:spcPts val="5759"/>
              </a:lnSpc>
            </a:pPr>
            <a:r>
              <a:rPr lang="en-US" sz="4800" b="true">
                <a:solidFill>
                  <a:srgbClr val="002060"/>
                </a:solidFill>
                <a:latin typeface="Arial Bold"/>
                <a:ea typeface="Arial Bold"/>
                <a:cs typeface="Arial Bold"/>
                <a:sym typeface="Arial Bold"/>
              </a:rPr>
              <a:t>System Architecture</a:t>
            </a:r>
          </a:p>
        </p:txBody>
      </p:sp>
      <p:sp>
        <p:nvSpPr>
          <p:cNvPr name="TextBox 12" id="12"/>
          <p:cNvSpPr txBox="true"/>
          <p:nvPr/>
        </p:nvSpPr>
        <p:spPr>
          <a:xfrm rot="0">
            <a:off x="265612" y="1869620"/>
            <a:ext cx="17930948" cy="7475458"/>
          </a:xfrm>
          <a:prstGeom prst="rect">
            <a:avLst/>
          </a:prstGeom>
        </p:spPr>
        <p:txBody>
          <a:bodyPr anchor="t" rtlCol="false" tIns="0" lIns="0" bIns="0" rIns="0">
            <a:spAutoFit/>
          </a:bodyPr>
          <a:lstStyle/>
          <a:p>
            <a:pPr algn="l">
              <a:lnSpc>
                <a:spcPts val="3359"/>
              </a:lnSpc>
            </a:pPr>
            <a:r>
              <a:rPr lang="en-US" sz="2799">
                <a:solidFill>
                  <a:srgbClr val="000000"/>
                </a:solidFill>
                <a:latin typeface="Arial"/>
                <a:ea typeface="Arial"/>
                <a:cs typeface="Arial"/>
                <a:sym typeface="Arial"/>
              </a:rPr>
              <a:t>Data Collection: Gather data on user listening habits, preferences, and song attributes from Spotify’s API or other sources.</a:t>
            </a:r>
          </a:p>
          <a:p>
            <a:pPr algn="l">
              <a:lnSpc>
                <a:spcPts val="3359"/>
              </a:lnSpc>
            </a:pPr>
          </a:p>
          <a:p>
            <a:pPr algn="l">
              <a:lnSpc>
                <a:spcPts val="3359"/>
              </a:lnSpc>
            </a:pPr>
            <a:r>
              <a:rPr lang="en-US" sz="2799">
                <a:solidFill>
                  <a:srgbClr val="000000"/>
                </a:solidFill>
                <a:latin typeface="Arial"/>
                <a:ea typeface="Arial"/>
                <a:cs typeface="Arial"/>
                <a:sym typeface="Arial"/>
              </a:rPr>
              <a:t>     Data Preprocessing: Clean and preprocess the data, handling missing values, outliers, and encoding categorical variables.</a:t>
            </a:r>
          </a:p>
          <a:p>
            <a:pPr algn="l">
              <a:lnSpc>
                <a:spcPts val="3359"/>
              </a:lnSpc>
            </a:pPr>
            <a:r>
              <a:rPr lang="en-US" sz="2799">
                <a:solidFill>
                  <a:srgbClr val="000000"/>
                </a:solidFill>
                <a:latin typeface="Arial"/>
                <a:ea typeface="Arial"/>
                <a:cs typeface="Arial"/>
                <a:sym typeface="Arial"/>
              </a:rPr>
              <a:t>     Feature Engineering: Extract relevant features from the data, such as user demographics, listening history, genre preferences, and song attributes like tempo, energy, and danceability.</a:t>
            </a:r>
          </a:p>
          <a:p>
            <a:pPr algn="l">
              <a:lnSpc>
                <a:spcPts val="3359"/>
              </a:lnSpc>
            </a:pPr>
            <a:r>
              <a:rPr lang="en-US" sz="2799">
                <a:solidFill>
                  <a:srgbClr val="000000"/>
                </a:solidFill>
                <a:latin typeface="Arial"/>
                <a:ea typeface="Arial"/>
                <a:cs typeface="Arial"/>
                <a:sym typeface="Arial"/>
              </a:rPr>
              <a:t>     Model Selection: Choose appropriate algorithms for recommendation, such as collaborative filtering, content-based filtering, or hybrid methods.</a:t>
            </a:r>
          </a:p>
          <a:p>
            <a:pPr algn="l">
              <a:lnSpc>
                <a:spcPts val="3359"/>
              </a:lnSpc>
            </a:pPr>
            <a:r>
              <a:rPr lang="en-US" sz="2799">
                <a:solidFill>
                  <a:srgbClr val="000000"/>
                </a:solidFill>
                <a:latin typeface="Arial"/>
                <a:ea typeface="Arial"/>
                <a:cs typeface="Arial"/>
                <a:sym typeface="Arial"/>
              </a:rPr>
              <a:t>     Training: Train the selected model on historical user interactions and song features data.</a:t>
            </a:r>
          </a:p>
          <a:p>
            <a:pPr algn="l">
              <a:lnSpc>
                <a:spcPts val="3359"/>
              </a:lnSpc>
            </a:pPr>
            <a:r>
              <a:rPr lang="en-US" sz="2799">
                <a:solidFill>
                  <a:srgbClr val="000000"/>
                </a:solidFill>
                <a:latin typeface="Arial"/>
                <a:ea typeface="Arial"/>
                <a:cs typeface="Arial"/>
                <a:sym typeface="Arial"/>
              </a:rPr>
              <a:t>     Evaluation: Evaluate the model’s performance using metrics like precision, recall, and mean average precision.</a:t>
            </a:r>
          </a:p>
          <a:p>
            <a:pPr algn="l">
              <a:lnSpc>
                <a:spcPts val="3359"/>
              </a:lnSpc>
            </a:pPr>
            <a:r>
              <a:rPr lang="en-US" sz="2799">
                <a:solidFill>
                  <a:srgbClr val="000000"/>
                </a:solidFill>
                <a:latin typeface="Arial"/>
                <a:ea typeface="Arial"/>
                <a:cs typeface="Arial"/>
                <a:sym typeface="Arial"/>
              </a:rPr>
              <a:t>     Deployment: Deploy the trained model into a production environment, ensuring scalability, reliability, and low latency.</a:t>
            </a:r>
          </a:p>
          <a:p>
            <a:pPr algn="l">
              <a:lnSpc>
                <a:spcPts val="3359"/>
              </a:lnSpc>
            </a:pPr>
            <a:r>
              <a:rPr lang="en-US" sz="2799">
                <a:solidFill>
                  <a:srgbClr val="000000"/>
                </a:solidFill>
                <a:latin typeface="Arial"/>
                <a:ea typeface="Arial"/>
                <a:cs typeface="Arial"/>
                <a:sym typeface="Arial"/>
              </a:rPr>
              <a:t>     Feedback Loop: Continuously gather user feedback and update the model to improve recommendations over time.</a:t>
            </a:r>
          </a:p>
          <a:p>
            <a:pPr algn="l">
              <a:lnSpc>
                <a:spcPts val="335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398" y="-183184"/>
            <a:ext cx="14227248" cy="985378"/>
            <a:chOff x="0" y="0"/>
            <a:chExt cx="18969664" cy="1313837"/>
          </a:xfrm>
        </p:grpSpPr>
        <p:sp>
          <p:nvSpPr>
            <p:cNvPr name="Freeform 3" id="3"/>
            <p:cNvSpPr/>
            <p:nvPr/>
          </p:nvSpPr>
          <p:spPr>
            <a:xfrm flipH="false" flipV="false" rot="0">
              <a:off x="33909" y="33909"/>
              <a:ext cx="18901918" cy="1246124"/>
            </a:xfrm>
            <a:custGeom>
              <a:avLst/>
              <a:gdLst/>
              <a:ahLst/>
              <a:cxnLst/>
              <a:rect r="r" b="b" t="t" l="l"/>
              <a:pathLst>
                <a:path h="1246124" w="18901918">
                  <a:moveTo>
                    <a:pt x="0" y="0"/>
                  </a:moveTo>
                  <a:lnTo>
                    <a:pt x="18901918" y="0"/>
                  </a:lnTo>
                  <a:lnTo>
                    <a:pt x="18901918" y="1246124"/>
                  </a:lnTo>
                  <a:lnTo>
                    <a:pt x="0" y="1246124"/>
                  </a:lnTo>
                  <a:close/>
                </a:path>
              </a:pathLst>
            </a:custGeom>
            <a:solidFill>
              <a:srgbClr val="223366"/>
            </a:solidFill>
          </p:spPr>
        </p:sp>
        <p:sp>
          <p:nvSpPr>
            <p:cNvPr name="Freeform 4" id="4"/>
            <p:cNvSpPr/>
            <p:nvPr/>
          </p:nvSpPr>
          <p:spPr>
            <a:xfrm flipH="false" flipV="false" rot="0">
              <a:off x="0" y="0"/>
              <a:ext cx="18969737" cy="1313942"/>
            </a:xfrm>
            <a:custGeom>
              <a:avLst/>
              <a:gdLst/>
              <a:ahLst/>
              <a:cxnLst/>
              <a:rect r="r" b="b" t="t" l="l"/>
              <a:pathLst>
                <a:path h="1313942" w="18969737">
                  <a:moveTo>
                    <a:pt x="33909" y="0"/>
                  </a:moveTo>
                  <a:lnTo>
                    <a:pt x="18935827" y="0"/>
                  </a:lnTo>
                  <a:cubicBezTo>
                    <a:pt x="18954496" y="0"/>
                    <a:pt x="18969737" y="15113"/>
                    <a:pt x="18969737" y="33909"/>
                  </a:cubicBezTo>
                  <a:lnTo>
                    <a:pt x="18969737" y="1280033"/>
                  </a:lnTo>
                  <a:cubicBezTo>
                    <a:pt x="18969737" y="1298702"/>
                    <a:pt x="18954623" y="1313942"/>
                    <a:pt x="18935827"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18935827" y="1246124"/>
                  </a:lnTo>
                  <a:lnTo>
                    <a:pt x="18935827" y="1280033"/>
                  </a:lnTo>
                  <a:lnTo>
                    <a:pt x="18901918" y="1280033"/>
                  </a:lnTo>
                  <a:lnTo>
                    <a:pt x="18901918" y="33909"/>
                  </a:lnTo>
                  <a:lnTo>
                    <a:pt x="18935827" y="33909"/>
                  </a:lnTo>
                  <a:lnTo>
                    <a:pt x="18935827" y="67691"/>
                  </a:lnTo>
                  <a:lnTo>
                    <a:pt x="33909" y="67691"/>
                  </a:lnTo>
                  <a:close/>
                </a:path>
              </a:pathLst>
            </a:custGeom>
            <a:solidFill>
              <a:srgbClr val="223366"/>
            </a:solidFill>
          </p:spPr>
        </p:sp>
        <p:sp>
          <p:nvSpPr>
            <p:cNvPr name="TextBox 5" id="5"/>
            <p:cNvSpPr txBox="true"/>
            <p:nvPr/>
          </p:nvSpPr>
          <p:spPr>
            <a:xfrm>
              <a:off x="0" y="-57150"/>
              <a:ext cx="18969664" cy="1370987"/>
            </a:xfrm>
            <a:prstGeom prst="rect">
              <a:avLst/>
            </a:prstGeom>
          </p:spPr>
          <p:txBody>
            <a:bodyPr anchor="ctr" rtlCol="false" tIns="50800" lIns="50800" bIns="50800" rIns="50800"/>
            <a:lstStyle/>
            <a:p>
              <a:pPr algn="l">
                <a:lnSpc>
                  <a:spcPts val="3359"/>
                </a:lnSpc>
              </a:pPr>
              <a:r>
                <a:rPr lang="en-US" sz="2799">
                  <a:solidFill>
                    <a:srgbClr val="FFFFFF"/>
                  </a:solidFill>
                  <a:latin typeface="Arial"/>
                  <a:ea typeface="Arial"/>
                  <a:cs typeface="Arial"/>
                  <a:sym typeface="Arial"/>
                </a:rPr>
                <a:t>Spotify Music Recommendation System</a:t>
              </a:r>
            </a:p>
          </p:txBody>
        </p:sp>
      </p:grpSp>
      <p:grpSp>
        <p:nvGrpSpPr>
          <p:cNvPr name="Group 6" id="6"/>
          <p:cNvGrpSpPr/>
          <p:nvPr/>
        </p:nvGrpSpPr>
        <p:grpSpPr>
          <a:xfrm rot="0">
            <a:off x="0" y="9870122"/>
            <a:ext cx="18288000" cy="416878"/>
            <a:chOff x="0" y="0"/>
            <a:chExt cx="24384000" cy="555837"/>
          </a:xfrm>
        </p:grpSpPr>
        <p:sp>
          <p:nvSpPr>
            <p:cNvPr name="Freeform 7" id="7"/>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sp>
        <p:nvSpPr>
          <p:cNvPr name="Freeform 8" id="8"/>
          <p:cNvSpPr/>
          <p:nvPr/>
        </p:nvSpPr>
        <p:spPr>
          <a:xfrm flipH="false" flipV="false" rot="0">
            <a:off x="14870616" y="58058"/>
            <a:ext cx="2490988" cy="810176"/>
          </a:xfrm>
          <a:custGeom>
            <a:avLst/>
            <a:gdLst/>
            <a:ahLst/>
            <a:cxnLst/>
            <a:rect r="r" b="b" t="t" l="l"/>
            <a:pathLst>
              <a:path h="810176" w="2490988">
                <a:moveTo>
                  <a:pt x="0" y="0"/>
                </a:moveTo>
                <a:lnTo>
                  <a:pt x="2490988" y="0"/>
                </a:lnTo>
                <a:lnTo>
                  <a:pt x="2490988" y="810176"/>
                </a:lnTo>
                <a:lnTo>
                  <a:pt x="0" y="810176"/>
                </a:lnTo>
                <a:lnTo>
                  <a:pt x="0" y="0"/>
                </a:lnTo>
                <a:close/>
              </a:path>
            </a:pathLst>
          </a:custGeom>
          <a:blipFill>
            <a:blip r:embed="rId2"/>
            <a:stretch>
              <a:fillRect l="0" t="0" r="0" b="0"/>
            </a:stretch>
          </a:blipFill>
        </p:spPr>
      </p:sp>
      <p:grpSp>
        <p:nvGrpSpPr>
          <p:cNvPr name="Group 9" id="9"/>
          <p:cNvGrpSpPr/>
          <p:nvPr/>
        </p:nvGrpSpPr>
        <p:grpSpPr>
          <a:xfrm rot="0">
            <a:off x="18055772" y="0"/>
            <a:ext cx="232228" cy="934578"/>
            <a:chOff x="0" y="0"/>
            <a:chExt cx="309637" cy="1246104"/>
          </a:xfrm>
        </p:grpSpPr>
        <p:sp>
          <p:nvSpPr>
            <p:cNvPr name="Freeform 10" id="10"/>
            <p:cNvSpPr/>
            <p:nvPr/>
          </p:nvSpPr>
          <p:spPr>
            <a:xfrm flipH="false" flipV="false" rot="0">
              <a:off x="0" y="0"/>
              <a:ext cx="309626" cy="1246124"/>
            </a:xfrm>
            <a:custGeom>
              <a:avLst/>
              <a:gdLst/>
              <a:ahLst/>
              <a:cxnLst/>
              <a:rect r="r" b="b" t="t" l="l"/>
              <a:pathLst>
                <a:path h="1246124" w="309626">
                  <a:moveTo>
                    <a:pt x="0" y="0"/>
                  </a:moveTo>
                  <a:lnTo>
                    <a:pt x="309626" y="0"/>
                  </a:lnTo>
                  <a:lnTo>
                    <a:pt x="309626" y="1246124"/>
                  </a:lnTo>
                  <a:lnTo>
                    <a:pt x="0" y="1246124"/>
                  </a:lnTo>
                  <a:close/>
                </a:path>
              </a:pathLst>
            </a:custGeom>
            <a:solidFill>
              <a:srgbClr val="00B0F0"/>
            </a:solidFill>
          </p:spPr>
        </p:sp>
      </p:grpSp>
      <p:sp>
        <p:nvSpPr>
          <p:cNvPr name="TextBox 11" id="11"/>
          <p:cNvSpPr txBox="true"/>
          <p:nvPr/>
        </p:nvSpPr>
        <p:spPr>
          <a:xfrm rot="0">
            <a:off x="714840" y="840520"/>
            <a:ext cx="16858320" cy="1149210"/>
          </a:xfrm>
          <a:prstGeom prst="rect">
            <a:avLst/>
          </a:prstGeom>
        </p:spPr>
        <p:txBody>
          <a:bodyPr anchor="t" rtlCol="false" tIns="0" lIns="0" bIns="0" rIns="0">
            <a:spAutoFit/>
          </a:bodyPr>
          <a:lstStyle/>
          <a:p>
            <a:pPr algn="l">
              <a:lnSpc>
                <a:spcPts val="5759"/>
              </a:lnSpc>
            </a:pPr>
            <a:r>
              <a:rPr lang="en-US" sz="4800" b="true">
                <a:solidFill>
                  <a:srgbClr val="002060"/>
                </a:solidFill>
                <a:latin typeface="Arial Bold"/>
                <a:ea typeface="Arial Bold"/>
                <a:cs typeface="Arial Bold"/>
                <a:sym typeface="Arial Bold"/>
              </a:rPr>
              <a:t>Conclusion</a:t>
            </a:r>
          </a:p>
        </p:txBody>
      </p:sp>
      <p:sp>
        <p:nvSpPr>
          <p:cNvPr name="TextBox 12" id="12"/>
          <p:cNvSpPr txBox="true"/>
          <p:nvPr/>
        </p:nvSpPr>
        <p:spPr>
          <a:xfrm rot="0">
            <a:off x="91440" y="1706846"/>
            <a:ext cx="18105120" cy="3164840"/>
          </a:xfrm>
          <a:prstGeom prst="rect">
            <a:avLst/>
          </a:prstGeom>
        </p:spPr>
        <p:txBody>
          <a:bodyPr anchor="t" rtlCol="false" tIns="0" lIns="0" bIns="0" rIns="0">
            <a:spAutoFit/>
          </a:bodyPr>
          <a:lstStyle/>
          <a:p>
            <a:pPr algn="l">
              <a:lnSpc>
                <a:spcPts val="3359"/>
              </a:lnSpc>
            </a:pPr>
            <a:r>
              <a:rPr lang="en-US" sz="2799">
                <a:solidFill>
                  <a:srgbClr val="000000"/>
                </a:solidFill>
                <a:latin typeface="Times New Roman"/>
                <a:ea typeface="Times New Roman"/>
                <a:cs typeface="Times New Roman"/>
                <a:sym typeface="Times New Roman"/>
              </a:rPr>
              <a:t>The Spotify Music Recommendation System is a powerful tool that enhances user experience by providing personalized music recommendations tailored to individual preferences. Through advanced algorithms and machine learning techniques, Spotify analyzes user behavior, such as listening history, likes, and dislikes, to curate playlists and suggest songs that align with each user's taste. In conclusion, Spotify's Music Recommendation System stands as a testament to the potential of data-driven personalization in enriching the digital music streaming experience. It not only connects users with music they love but also fosters discovery and exploration, making music listening a more enjoyable and immersive journey for millions of users worldwide.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398" y="-183184"/>
            <a:ext cx="14227248" cy="985378"/>
            <a:chOff x="0" y="0"/>
            <a:chExt cx="18969664" cy="1313837"/>
          </a:xfrm>
        </p:grpSpPr>
        <p:sp>
          <p:nvSpPr>
            <p:cNvPr name="Freeform 3" id="3"/>
            <p:cNvSpPr/>
            <p:nvPr/>
          </p:nvSpPr>
          <p:spPr>
            <a:xfrm flipH="false" flipV="false" rot="0">
              <a:off x="33909" y="33909"/>
              <a:ext cx="18901918" cy="1246124"/>
            </a:xfrm>
            <a:custGeom>
              <a:avLst/>
              <a:gdLst/>
              <a:ahLst/>
              <a:cxnLst/>
              <a:rect r="r" b="b" t="t" l="l"/>
              <a:pathLst>
                <a:path h="1246124" w="18901918">
                  <a:moveTo>
                    <a:pt x="0" y="0"/>
                  </a:moveTo>
                  <a:lnTo>
                    <a:pt x="18901918" y="0"/>
                  </a:lnTo>
                  <a:lnTo>
                    <a:pt x="18901918" y="1246124"/>
                  </a:lnTo>
                  <a:lnTo>
                    <a:pt x="0" y="1246124"/>
                  </a:lnTo>
                  <a:close/>
                </a:path>
              </a:pathLst>
            </a:custGeom>
            <a:solidFill>
              <a:srgbClr val="223366"/>
            </a:solidFill>
          </p:spPr>
        </p:sp>
        <p:sp>
          <p:nvSpPr>
            <p:cNvPr name="Freeform 4" id="4"/>
            <p:cNvSpPr/>
            <p:nvPr/>
          </p:nvSpPr>
          <p:spPr>
            <a:xfrm flipH="false" flipV="false" rot="0">
              <a:off x="0" y="0"/>
              <a:ext cx="18969737" cy="1313942"/>
            </a:xfrm>
            <a:custGeom>
              <a:avLst/>
              <a:gdLst/>
              <a:ahLst/>
              <a:cxnLst/>
              <a:rect r="r" b="b" t="t" l="l"/>
              <a:pathLst>
                <a:path h="1313942" w="18969737">
                  <a:moveTo>
                    <a:pt x="33909" y="0"/>
                  </a:moveTo>
                  <a:lnTo>
                    <a:pt x="18935827" y="0"/>
                  </a:lnTo>
                  <a:cubicBezTo>
                    <a:pt x="18954496" y="0"/>
                    <a:pt x="18969737" y="15113"/>
                    <a:pt x="18969737" y="33909"/>
                  </a:cubicBezTo>
                  <a:lnTo>
                    <a:pt x="18969737" y="1280033"/>
                  </a:lnTo>
                  <a:cubicBezTo>
                    <a:pt x="18969737" y="1298702"/>
                    <a:pt x="18954623" y="1313942"/>
                    <a:pt x="18935827"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18935827" y="1246124"/>
                  </a:lnTo>
                  <a:lnTo>
                    <a:pt x="18935827" y="1280033"/>
                  </a:lnTo>
                  <a:lnTo>
                    <a:pt x="18901918" y="1280033"/>
                  </a:lnTo>
                  <a:lnTo>
                    <a:pt x="18901918" y="33909"/>
                  </a:lnTo>
                  <a:lnTo>
                    <a:pt x="18935827" y="33909"/>
                  </a:lnTo>
                  <a:lnTo>
                    <a:pt x="18935827" y="67691"/>
                  </a:lnTo>
                  <a:lnTo>
                    <a:pt x="33909" y="67691"/>
                  </a:lnTo>
                  <a:close/>
                </a:path>
              </a:pathLst>
            </a:custGeom>
            <a:solidFill>
              <a:srgbClr val="223366"/>
            </a:solidFill>
          </p:spPr>
        </p:sp>
        <p:sp>
          <p:nvSpPr>
            <p:cNvPr name="TextBox 5" id="5"/>
            <p:cNvSpPr txBox="true"/>
            <p:nvPr/>
          </p:nvSpPr>
          <p:spPr>
            <a:xfrm>
              <a:off x="0" y="-57150"/>
              <a:ext cx="18969664" cy="1370987"/>
            </a:xfrm>
            <a:prstGeom prst="rect">
              <a:avLst/>
            </a:prstGeom>
          </p:spPr>
          <p:txBody>
            <a:bodyPr anchor="ctr" rtlCol="false" tIns="50800" lIns="50800" bIns="50800" rIns="50800"/>
            <a:lstStyle/>
            <a:p>
              <a:pPr algn="l">
                <a:lnSpc>
                  <a:spcPts val="3359"/>
                </a:lnSpc>
              </a:pPr>
              <a:r>
                <a:rPr lang="en-US" sz="2799">
                  <a:solidFill>
                    <a:srgbClr val="FFFFFF"/>
                  </a:solidFill>
                  <a:latin typeface="Arial"/>
                  <a:ea typeface="Arial"/>
                  <a:cs typeface="Arial"/>
                  <a:sym typeface="Arial"/>
                </a:rPr>
                <a:t>Spotify Music Recommendation System</a:t>
              </a:r>
            </a:p>
          </p:txBody>
        </p:sp>
      </p:grpSp>
      <p:grpSp>
        <p:nvGrpSpPr>
          <p:cNvPr name="Group 6" id="6"/>
          <p:cNvGrpSpPr/>
          <p:nvPr/>
        </p:nvGrpSpPr>
        <p:grpSpPr>
          <a:xfrm rot="0">
            <a:off x="0" y="9870122"/>
            <a:ext cx="18288000" cy="416878"/>
            <a:chOff x="0" y="0"/>
            <a:chExt cx="24384000" cy="555837"/>
          </a:xfrm>
        </p:grpSpPr>
        <p:sp>
          <p:nvSpPr>
            <p:cNvPr name="Freeform 7" id="7"/>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sp>
        <p:nvSpPr>
          <p:cNvPr name="Freeform 8" id="8"/>
          <p:cNvSpPr/>
          <p:nvPr/>
        </p:nvSpPr>
        <p:spPr>
          <a:xfrm flipH="false" flipV="false" rot="0">
            <a:off x="14870616" y="58058"/>
            <a:ext cx="2490988" cy="810176"/>
          </a:xfrm>
          <a:custGeom>
            <a:avLst/>
            <a:gdLst/>
            <a:ahLst/>
            <a:cxnLst/>
            <a:rect r="r" b="b" t="t" l="l"/>
            <a:pathLst>
              <a:path h="810176" w="2490988">
                <a:moveTo>
                  <a:pt x="0" y="0"/>
                </a:moveTo>
                <a:lnTo>
                  <a:pt x="2490988" y="0"/>
                </a:lnTo>
                <a:lnTo>
                  <a:pt x="2490988" y="810176"/>
                </a:lnTo>
                <a:lnTo>
                  <a:pt x="0" y="810176"/>
                </a:lnTo>
                <a:lnTo>
                  <a:pt x="0" y="0"/>
                </a:lnTo>
                <a:close/>
              </a:path>
            </a:pathLst>
          </a:custGeom>
          <a:blipFill>
            <a:blip r:embed="rId2"/>
            <a:stretch>
              <a:fillRect l="0" t="0" r="0" b="0"/>
            </a:stretch>
          </a:blipFill>
        </p:spPr>
      </p:sp>
      <p:grpSp>
        <p:nvGrpSpPr>
          <p:cNvPr name="Group 9" id="9"/>
          <p:cNvGrpSpPr/>
          <p:nvPr/>
        </p:nvGrpSpPr>
        <p:grpSpPr>
          <a:xfrm rot="0">
            <a:off x="18055772" y="0"/>
            <a:ext cx="232228" cy="934578"/>
            <a:chOff x="0" y="0"/>
            <a:chExt cx="309637" cy="1246104"/>
          </a:xfrm>
        </p:grpSpPr>
        <p:sp>
          <p:nvSpPr>
            <p:cNvPr name="Freeform 10" id="10"/>
            <p:cNvSpPr/>
            <p:nvPr/>
          </p:nvSpPr>
          <p:spPr>
            <a:xfrm flipH="false" flipV="false" rot="0">
              <a:off x="0" y="0"/>
              <a:ext cx="309626" cy="1246124"/>
            </a:xfrm>
            <a:custGeom>
              <a:avLst/>
              <a:gdLst/>
              <a:ahLst/>
              <a:cxnLst/>
              <a:rect r="r" b="b" t="t" l="l"/>
              <a:pathLst>
                <a:path h="1246124" w="309626">
                  <a:moveTo>
                    <a:pt x="0" y="0"/>
                  </a:moveTo>
                  <a:lnTo>
                    <a:pt x="309626" y="0"/>
                  </a:lnTo>
                  <a:lnTo>
                    <a:pt x="309626" y="1246124"/>
                  </a:lnTo>
                  <a:lnTo>
                    <a:pt x="0" y="1246124"/>
                  </a:lnTo>
                  <a:close/>
                </a:path>
              </a:pathLst>
            </a:custGeom>
            <a:solidFill>
              <a:srgbClr val="00B0F0"/>
            </a:solidFill>
          </p:spPr>
        </p:sp>
      </p:grpSp>
      <p:sp>
        <p:nvSpPr>
          <p:cNvPr name="TextBox 11" id="11"/>
          <p:cNvSpPr txBox="true"/>
          <p:nvPr/>
        </p:nvSpPr>
        <p:spPr>
          <a:xfrm rot="0">
            <a:off x="714840" y="840520"/>
            <a:ext cx="16858320" cy="1149210"/>
          </a:xfrm>
          <a:prstGeom prst="rect">
            <a:avLst/>
          </a:prstGeom>
        </p:spPr>
        <p:txBody>
          <a:bodyPr anchor="t" rtlCol="false" tIns="0" lIns="0" bIns="0" rIns="0">
            <a:spAutoFit/>
          </a:bodyPr>
          <a:lstStyle/>
          <a:p>
            <a:pPr algn="l">
              <a:lnSpc>
                <a:spcPts val="5759"/>
              </a:lnSpc>
            </a:pPr>
            <a:r>
              <a:rPr lang="en-US" sz="4800" b="true">
                <a:solidFill>
                  <a:srgbClr val="002060"/>
                </a:solidFill>
                <a:latin typeface="Arial Bold"/>
                <a:ea typeface="Arial Bold"/>
                <a:cs typeface="Arial Bold"/>
                <a:sym typeface="Arial Bold"/>
              </a:rPr>
              <a:t>Future Scope</a:t>
            </a:r>
          </a:p>
        </p:txBody>
      </p:sp>
      <p:sp>
        <p:nvSpPr>
          <p:cNvPr name="TextBox 12" id="12"/>
          <p:cNvSpPr txBox="true"/>
          <p:nvPr/>
        </p:nvSpPr>
        <p:spPr>
          <a:xfrm rot="0">
            <a:off x="213360" y="2137732"/>
            <a:ext cx="18105120" cy="6182796"/>
          </a:xfrm>
          <a:prstGeom prst="rect">
            <a:avLst/>
          </a:prstGeom>
        </p:spPr>
        <p:txBody>
          <a:bodyPr anchor="t" rtlCol="false" tIns="0" lIns="0" bIns="0" rIns="0">
            <a:spAutoFit/>
          </a:bodyPr>
          <a:lstStyle/>
          <a:p>
            <a:pPr algn="l">
              <a:lnSpc>
                <a:spcPts val="3359"/>
              </a:lnSpc>
            </a:pPr>
            <a:r>
              <a:rPr lang="en-US" sz="2799">
                <a:solidFill>
                  <a:srgbClr val="000000"/>
                </a:solidFill>
                <a:latin typeface="Arial"/>
                <a:ea typeface="Arial"/>
                <a:cs typeface="Arial"/>
                <a:sym typeface="Arial"/>
              </a:rPr>
              <a:t>          The range of characteristics covered by the recommender system is extensive. In today's generation of e-services and commerce, it is growing and evolving. However, there is a requirement to create and optimise the working and output of the recommender system at the same time. For user convenience and technological simplicity, a dataset can be generated and versioned fully from a single data source. That is, data sources in a dataset cannot be mixed and matched at this time.</a:t>
            </a:r>
          </a:p>
          <a:p>
            <a:pPr algn="l">
              <a:lnSpc>
                <a:spcPts val="3359"/>
              </a:lnSpc>
            </a:pPr>
            <a:r>
              <a:rPr lang="en-US" sz="2799">
                <a:solidFill>
                  <a:srgbClr val="000000"/>
                </a:solidFill>
                <a:latin typeface="Arial"/>
                <a:ea typeface="Arial"/>
                <a:cs typeface="Arial"/>
                <a:sym typeface="Arial"/>
              </a:rPr>
              <a:t>          Several service providers provide consumers with a shopping list. However, this is insufficient since consumers have varying preferences and decisions that are influenced by a variety of circumstances and restrictions. It may also be impossible to propose specific things to individual users in many circumstances. As a result, there is potential for combining several dimensions into music recommender systems in particular.</a:t>
            </a:r>
          </a:p>
          <a:p>
            <a:pPr algn="l">
              <a:lnSpc>
                <a:spcPts val="3359"/>
              </a:lnSpc>
            </a:pPr>
            <a:r>
              <a:rPr lang="en-US" sz="2799">
                <a:solidFill>
                  <a:srgbClr val="000000"/>
                </a:solidFill>
                <a:latin typeface="Arial"/>
                <a:ea typeface="Arial"/>
                <a:cs typeface="Arial"/>
                <a:sym typeface="Arial"/>
              </a:rPr>
              <a:t>          Customers are less likely to use the majority of the items and services offered by various e commerce sites since they are pricey. As a result, you won't be able to accurately and properly rank an item or collection of things. As a result, typical recommender system strategies are inadequate. This paves the path for more research and development in the form of an efficient recommender system that also considers constraints.</a:t>
            </a:r>
          </a:p>
          <a:p>
            <a:pPr algn="l">
              <a:lnSpc>
                <a:spcPts val="3359"/>
              </a:lnSpc>
            </a:pPr>
            <a:r>
              <a:rPr lang="en-US" sz="2799">
                <a:solidFill>
                  <a:srgbClr val="000000"/>
                </a:solidFill>
                <a:latin typeface="Arial"/>
                <a:ea typeface="Arial"/>
                <a:cs typeface="Arial"/>
                <a:sym typeface="Arial"/>
              </a:rPr>
              <a:t>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398" y="-183184"/>
            <a:ext cx="14227248" cy="985378"/>
            <a:chOff x="0" y="0"/>
            <a:chExt cx="18969664" cy="1313837"/>
          </a:xfrm>
        </p:grpSpPr>
        <p:sp>
          <p:nvSpPr>
            <p:cNvPr name="Freeform 3" id="3"/>
            <p:cNvSpPr/>
            <p:nvPr/>
          </p:nvSpPr>
          <p:spPr>
            <a:xfrm flipH="false" flipV="false" rot="0">
              <a:off x="33909" y="33909"/>
              <a:ext cx="18901918" cy="1246124"/>
            </a:xfrm>
            <a:custGeom>
              <a:avLst/>
              <a:gdLst/>
              <a:ahLst/>
              <a:cxnLst/>
              <a:rect r="r" b="b" t="t" l="l"/>
              <a:pathLst>
                <a:path h="1246124" w="18901918">
                  <a:moveTo>
                    <a:pt x="0" y="0"/>
                  </a:moveTo>
                  <a:lnTo>
                    <a:pt x="18901918" y="0"/>
                  </a:lnTo>
                  <a:lnTo>
                    <a:pt x="18901918" y="1246124"/>
                  </a:lnTo>
                  <a:lnTo>
                    <a:pt x="0" y="1246124"/>
                  </a:lnTo>
                  <a:close/>
                </a:path>
              </a:pathLst>
            </a:custGeom>
            <a:solidFill>
              <a:srgbClr val="223366"/>
            </a:solidFill>
          </p:spPr>
        </p:sp>
        <p:sp>
          <p:nvSpPr>
            <p:cNvPr name="Freeform 4" id="4"/>
            <p:cNvSpPr/>
            <p:nvPr/>
          </p:nvSpPr>
          <p:spPr>
            <a:xfrm flipH="false" flipV="false" rot="0">
              <a:off x="0" y="0"/>
              <a:ext cx="18969737" cy="1313942"/>
            </a:xfrm>
            <a:custGeom>
              <a:avLst/>
              <a:gdLst/>
              <a:ahLst/>
              <a:cxnLst/>
              <a:rect r="r" b="b" t="t" l="l"/>
              <a:pathLst>
                <a:path h="1313942" w="18969737">
                  <a:moveTo>
                    <a:pt x="33909" y="0"/>
                  </a:moveTo>
                  <a:lnTo>
                    <a:pt x="18935827" y="0"/>
                  </a:lnTo>
                  <a:cubicBezTo>
                    <a:pt x="18954496" y="0"/>
                    <a:pt x="18969737" y="15113"/>
                    <a:pt x="18969737" y="33909"/>
                  </a:cubicBezTo>
                  <a:lnTo>
                    <a:pt x="18969737" y="1280033"/>
                  </a:lnTo>
                  <a:cubicBezTo>
                    <a:pt x="18969737" y="1298702"/>
                    <a:pt x="18954623" y="1313942"/>
                    <a:pt x="18935827"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18935827" y="1246124"/>
                  </a:lnTo>
                  <a:lnTo>
                    <a:pt x="18935827" y="1280033"/>
                  </a:lnTo>
                  <a:lnTo>
                    <a:pt x="18901918" y="1280033"/>
                  </a:lnTo>
                  <a:lnTo>
                    <a:pt x="18901918" y="33909"/>
                  </a:lnTo>
                  <a:lnTo>
                    <a:pt x="18935827" y="33909"/>
                  </a:lnTo>
                  <a:lnTo>
                    <a:pt x="18935827" y="67691"/>
                  </a:lnTo>
                  <a:lnTo>
                    <a:pt x="33909" y="67691"/>
                  </a:lnTo>
                  <a:close/>
                </a:path>
              </a:pathLst>
            </a:custGeom>
            <a:solidFill>
              <a:srgbClr val="223366"/>
            </a:solidFill>
          </p:spPr>
        </p:sp>
        <p:sp>
          <p:nvSpPr>
            <p:cNvPr name="TextBox 5" id="5"/>
            <p:cNvSpPr txBox="true"/>
            <p:nvPr/>
          </p:nvSpPr>
          <p:spPr>
            <a:xfrm>
              <a:off x="0" y="-57150"/>
              <a:ext cx="18969664" cy="1370987"/>
            </a:xfrm>
            <a:prstGeom prst="rect">
              <a:avLst/>
            </a:prstGeom>
          </p:spPr>
          <p:txBody>
            <a:bodyPr anchor="ctr" rtlCol="false" tIns="50800" lIns="50800" bIns="50800" rIns="50800"/>
            <a:lstStyle/>
            <a:p>
              <a:pPr algn="l">
                <a:lnSpc>
                  <a:spcPts val="3359"/>
                </a:lnSpc>
              </a:pPr>
              <a:r>
                <a:rPr lang="en-US" sz="2799">
                  <a:solidFill>
                    <a:srgbClr val="FFFFFF"/>
                  </a:solidFill>
                  <a:latin typeface="Arial"/>
                  <a:ea typeface="Arial"/>
                  <a:cs typeface="Arial"/>
                  <a:sym typeface="Arial"/>
                </a:rPr>
                <a:t>Spotify Music Recommendation System</a:t>
              </a:r>
            </a:p>
          </p:txBody>
        </p:sp>
      </p:grpSp>
      <p:grpSp>
        <p:nvGrpSpPr>
          <p:cNvPr name="Group 6" id="6"/>
          <p:cNvGrpSpPr/>
          <p:nvPr/>
        </p:nvGrpSpPr>
        <p:grpSpPr>
          <a:xfrm rot="0">
            <a:off x="0" y="9870122"/>
            <a:ext cx="18288000" cy="416878"/>
            <a:chOff x="0" y="0"/>
            <a:chExt cx="24384000" cy="555837"/>
          </a:xfrm>
        </p:grpSpPr>
        <p:sp>
          <p:nvSpPr>
            <p:cNvPr name="Freeform 7" id="7"/>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sp>
        <p:nvSpPr>
          <p:cNvPr name="Freeform 8" id="8"/>
          <p:cNvSpPr/>
          <p:nvPr/>
        </p:nvSpPr>
        <p:spPr>
          <a:xfrm flipH="false" flipV="false" rot="0">
            <a:off x="14870616" y="58058"/>
            <a:ext cx="2490988" cy="810176"/>
          </a:xfrm>
          <a:custGeom>
            <a:avLst/>
            <a:gdLst/>
            <a:ahLst/>
            <a:cxnLst/>
            <a:rect r="r" b="b" t="t" l="l"/>
            <a:pathLst>
              <a:path h="810176" w="2490988">
                <a:moveTo>
                  <a:pt x="0" y="0"/>
                </a:moveTo>
                <a:lnTo>
                  <a:pt x="2490988" y="0"/>
                </a:lnTo>
                <a:lnTo>
                  <a:pt x="2490988" y="810176"/>
                </a:lnTo>
                <a:lnTo>
                  <a:pt x="0" y="810176"/>
                </a:lnTo>
                <a:lnTo>
                  <a:pt x="0" y="0"/>
                </a:lnTo>
                <a:close/>
              </a:path>
            </a:pathLst>
          </a:custGeom>
          <a:blipFill>
            <a:blip r:embed="rId3"/>
            <a:stretch>
              <a:fillRect l="0" t="0" r="0" b="0"/>
            </a:stretch>
          </a:blipFill>
        </p:spPr>
      </p:sp>
      <p:grpSp>
        <p:nvGrpSpPr>
          <p:cNvPr name="Group 9" id="9"/>
          <p:cNvGrpSpPr/>
          <p:nvPr/>
        </p:nvGrpSpPr>
        <p:grpSpPr>
          <a:xfrm rot="0">
            <a:off x="18055772" y="0"/>
            <a:ext cx="232228" cy="934578"/>
            <a:chOff x="0" y="0"/>
            <a:chExt cx="309637" cy="1246104"/>
          </a:xfrm>
        </p:grpSpPr>
        <p:sp>
          <p:nvSpPr>
            <p:cNvPr name="Freeform 10" id="10"/>
            <p:cNvSpPr/>
            <p:nvPr/>
          </p:nvSpPr>
          <p:spPr>
            <a:xfrm flipH="false" flipV="false" rot="0">
              <a:off x="0" y="0"/>
              <a:ext cx="309626" cy="1246124"/>
            </a:xfrm>
            <a:custGeom>
              <a:avLst/>
              <a:gdLst/>
              <a:ahLst/>
              <a:cxnLst/>
              <a:rect r="r" b="b" t="t" l="l"/>
              <a:pathLst>
                <a:path h="1246124" w="309626">
                  <a:moveTo>
                    <a:pt x="0" y="0"/>
                  </a:moveTo>
                  <a:lnTo>
                    <a:pt x="309626" y="0"/>
                  </a:lnTo>
                  <a:lnTo>
                    <a:pt x="309626" y="1246124"/>
                  </a:lnTo>
                  <a:lnTo>
                    <a:pt x="0" y="1246124"/>
                  </a:lnTo>
                  <a:close/>
                </a:path>
              </a:pathLst>
            </a:custGeom>
            <a:solidFill>
              <a:srgbClr val="00B0F0"/>
            </a:solidFill>
          </p:spPr>
        </p:sp>
      </p:grpSp>
      <p:sp>
        <p:nvSpPr>
          <p:cNvPr name="TextBox 11" id="11"/>
          <p:cNvSpPr txBox="true"/>
          <p:nvPr/>
        </p:nvSpPr>
        <p:spPr>
          <a:xfrm rot="0">
            <a:off x="6414349" y="4050422"/>
            <a:ext cx="5459300" cy="1001653"/>
          </a:xfrm>
          <a:prstGeom prst="rect">
            <a:avLst/>
          </a:prstGeom>
        </p:spPr>
        <p:txBody>
          <a:bodyPr anchor="t" rtlCol="false" tIns="0" lIns="0" bIns="0" rIns="0">
            <a:spAutoFit/>
          </a:bodyPr>
          <a:lstStyle/>
          <a:p>
            <a:pPr algn="ctr">
              <a:lnSpc>
                <a:spcPts val="7200"/>
              </a:lnSpc>
            </a:pPr>
            <a:r>
              <a:rPr lang="en-US" sz="6000" b="true">
                <a:solidFill>
                  <a:srgbClr val="000000"/>
                </a:solidFill>
                <a:latin typeface="Arial Bold"/>
                <a:ea typeface="Arial Bold"/>
                <a:cs typeface="Arial Bold"/>
                <a:sym typeface="Arial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DAGWhghTtSQ</dc:identifier>
  <dcterms:modified xsi:type="dcterms:W3CDTF">2011-08-01T06:04:30Z</dcterms:modified>
  <cp:revision>1</cp:revision>
  <dc:title>TSP 4.0 Capstone Project PPT -bhuvaneshwaran au911521113001.pptx</dc:title>
</cp:coreProperties>
</file>