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84" r:id="rId4"/>
    <p:sldId id="259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4" r:id="rId13"/>
    <p:sldId id="295" r:id="rId14"/>
    <p:sldId id="306" r:id="rId15"/>
    <p:sldId id="292" r:id="rId16"/>
    <p:sldId id="307" r:id="rId17"/>
    <p:sldId id="297" r:id="rId18"/>
    <p:sldId id="308" r:id="rId19"/>
    <p:sldId id="262" r:id="rId20"/>
    <p:sldId id="296" r:id="rId21"/>
    <p:sldId id="298" r:id="rId22"/>
    <p:sldId id="261" r:id="rId23"/>
    <p:sldId id="299" r:id="rId24"/>
    <p:sldId id="301" r:id="rId25"/>
    <p:sldId id="302" r:id="rId26"/>
    <p:sldId id="309" r:id="rId27"/>
    <p:sldId id="305" r:id="rId28"/>
    <p:sldId id="303" r:id="rId29"/>
    <p:sldId id="304" r:id="rId30"/>
  </p:sldIdLst>
  <p:sldSz cx="9144000" cy="5143500" type="screen16x9"/>
  <p:notesSz cx="6858000" cy="9144000"/>
  <p:embeddedFontLst>
    <p:embeddedFont>
      <p:font typeface="Titillium Web" panose="020B0604020202020204" charset="0"/>
      <p:regular r:id="rId32"/>
      <p:bold r:id="rId33"/>
      <p:italic r:id="rId34"/>
      <p:boldItalic r:id="rId35"/>
    </p:embeddedFont>
    <p:embeddedFont>
      <p:font typeface="Dosis" panose="020B0604020202020204" charset="0"/>
      <p:regular r:id="rId36"/>
      <p:bold r:id="rId37"/>
    </p:embeddedFont>
    <p:embeddedFont>
      <p:font typeface="Titillium Web Light" panose="020B0604020202020204" charset="0"/>
      <p:regular r:id="rId38"/>
      <p:bold r:id="rId39"/>
      <p:italic r:id="rId40"/>
      <p:boldItalic r:id="rId41"/>
    </p:embeddedFont>
    <p:embeddedFont>
      <p:font typeface="Dosis Light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3055D6-FDFB-4A81-849B-A2EADF3D2527}">
  <a:tblStyle styleId="{B73055D6-FDFB-4A81-849B-A2EADF3D2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38108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8806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6883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Shape 39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Shape 39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0909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Shape 38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Shape 38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714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Shape 39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Shape 39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001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7910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8689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Shape 38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Shape 38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6014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4618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2611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Shape 38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Shape 38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317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19944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134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4737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193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Shape 39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Shape 39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1746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444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4118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9595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59775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65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270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2944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609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4895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3263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799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Shape 38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Shape 3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633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Shape 104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Shape 1047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8" name="Shape 1128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48" name="Shape 1248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58" name="Shape 1458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62" name="Shape 156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Shape 1844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Shape 184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03" name="Shape 190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66" name="Shape 196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68" name="Shape 206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Shape 21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Shape 2122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Shape 2123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Shape 2124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Shape 212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Shape 212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9" name="Shape 217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0" name="Shape 218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83" name="Shape 218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Shape 218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8" name="Shape 223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9" name="Shape 223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0" name="Shape 224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Shape 224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2" name="Shape 224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3" name="Shape 224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4" name="Shape 224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5" name="Shape 224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46" name="Shape 224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Shape 224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9" name="Shape 226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0" name="Shape 227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1" name="Shape 227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2" name="Shape 227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4" name="Shape 234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5" name="Shape 234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6" name="Shape 234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7" name="Shape 234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48" name="Shape 234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Shape 234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9" name="Shape 237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0" name="Shape 238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1" name="Shape 238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2" name="Shape 238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5" name="Shape 239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6" name="Shape 239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7" name="Shape 239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8" name="Shape 239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99" name="Shape 239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76" name="Shape 267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687571" y="1411950"/>
            <a:ext cx="5840819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Gestion Des activités sportives et culturelles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1C9CD90-A28F-43EB-BFEB-D28E03C5C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327" y="1"/>
            <a:ext cx="1101309" cy="14034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900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Quelques résultats de la rencontre: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14740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L’administrateur doit pouvoir effectuer des ajouts, modifications et suppressions des entités.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fr-FR" dirty="0"/>
              <a:t>Le programme doit simplifier la gestion des événements et des compétitions.</a:t>
            </a:r>
          </a:p>
          <a:p>
            <a:pPr lvl="0">
              <a:spcBef>
                <a:spcPts val="0"/>
              </a:spcBef>
            </a:pPr>
            <a:r>
              <a:rPr lang="fr-FR" dirty="0"/>
              <a:t>Le système doit offrir un certain niveau de sécurité (authentification). </a:t>
            </a:r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88D8EA04-F827-4DDA-801E-2EE4DC581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33737"/>
              </p:ext>
            </p:extLst>
          </p:nvPr>
        </p:nvGraphicFramePr>
        <p:xfrm>
          <a:off x="0" y="1"/>
          <a:ext cx="91440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38300999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6141315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0217152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18069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291670781"/>
                    </a:ext>
                  </a:extLst>
                </a:gridCol>
              </a:tblGrid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Problématique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55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30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Shape 399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1DBB385-8D34-4204-B18F-82C7F6ACC3A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61975" y="996700"/>
            <a:ext cx="6839275" cy="3529125"/>
          </a:xfrm>
        </p:spPr>
        <p:txBody>
          <a:bodyPr/>
          <a:lstStyle/>
          <a:p>
            <a:pPr marL="127000" indent="0">
              <a:buNone/>
            </a:pPr>
            <a:r>
              <a:rPr lang="fr-FR" sz="2200" dirty="0"/>
              <a:t>   Après la discussion entre les membres du groupe et les encadreurs et après l’étude des besoins ; nous avons divisé notre système à 4  sous-système:</a:t>
            </a:r>
          </a:p>
          <a:p>
            <a:pPr marL="127000" indent="0">
              <a:buNone/>
            </a:pPr>
            <a:r>
              <a:rPr lang="fr-FR" sz="2200" dirty="0"/>
              <a:t> -gestion des étudiants.</a:t>
            </a:r>
          </a:p>
          <a:p>
            <a:pPr marL="127000" indent="0">
              <a:buNone/>
            </a:pPr>
            <a:r>
              <a:rPr lang="fr-FR" sz="2200" dirty="0"/>
              <a:t>-gestion des activités sportives.</a:t>
            </a:r>
          </a:p>
          <a:p>
            <a:pPr marL="127000" indent="0">
              <a:buNone/>
            </a:pPr>
            <a:r>
              <a:rPr lang="fr-FR" sz="2200" dirty="0"/>
              <a:t>-gestion des activités culturelles.</a:t>
            </a:r>
          </a:p>
          <a:p>
            <a:pPr marL="127000" indent="0">
              <a:buNone/>
            </a:pPr>
            <a:r>
              <a:rPr lang="fr-FR" sz="2200" dirty="0"/>
              <a:t>-gestion des matériaux.</a:t>
            </a:r>
          </a:p>
          <a:p>
            <a:pPr marL="127000" indent="0">
              <a:buNone/>
            </a:pPr>
            <a:r>
              <a:rPr lang="fr-FR" sz="2200" dirty="0"/>
              <a:t>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046DD74-A1BE-4DEF-B93B-FCB3939CA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3854"/>
              </p:ext>
            </p:extLst>
          </p:nvPr>
        </p:nvGraphicFramePr>
        <p:xfrm>
          <a:off x="0" y="1"/>
          <a:ext cx="91440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38300999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6141315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0217152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18069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291670781"/>
                    </a:ext>
                  </a:extLst>
                </a:gridCol>
              </a:tblGrid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Problématique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55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77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Shape 3877"/>
          <p:cNvSpPr txBox="1">
            <a:spLocks noGrp="1"/>
          </p:cNvSpPr>
          <p:nvPr>
            <p:ph type="ctrTitle" idx="4294967295"/>
          </p:nvPr>
        </p:nvSpPr>
        <p:spPr>
          <a:xfrm>
            <a:off x="685800" y="2442285"/>
            <a:ext cx="705470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D3EBD5"/>
                </a:solidFill>
              </a:rPr>
              <a:t>Diagrammes de cas </a:t>
            </a:r>
            <a:r>
              <a:rPr lang="fr-FR" sz="4400" dirty="0">
                <a:solidFill>
                  <a:srgbClr val="D3EBD5"/>
                </a:solidFill>
              </a:rPr>
              <a:t>d’utilisation</a:t>
            </a:r>
            <a:endParaRPr sz="4400" dirty="0">
              <a:solidFill>
                <a:srgbClr val="D3EBD5"/>
              </a:solidFill>
            </a:endParaRPr>
          </a:p>
        </p:txBody>
      </p:sp>
      <p:sp>
        <p:nvSpPr>
          <p:cNvPr id="3878" name="Shape 3878"/>
          <p:cNvSpPr txBox="1">
            <a:spLocks noGrp="1"/>
          </p:cNvSpPr>
          <p:nvPr>
            <p:ph type="subTitle" idx="4294967295"/>
          </p:nvPr>
        </p:nvSpPr>
        <p:spPr>
          <a:xfrm>
            <a:off x="1403497" y="3456587"/>
            <a:ext cx="5531941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fr-FR" dirty="0">
                <a:solidFill>
                  <a:srgbClr val="80BFB7"/>
                </a:solidFill>
              </a:rPr>
              <a:t>Quelles sont les fonctionnalités possibles de chaque gestion?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Shape 3879"/>
          <p:cNvSpPr/>
          <p:nvPr/>
        </p:nvSpPr>
        <p:spPr>
          <a:xfrm>
            <a:off x="4154885" y="2155769"/>
            <a:ext cx="270850" cy="25861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80" name="Shape 3880"/>
          <p:cNvGrpSpPr/>
          <p:nvPr/>
        </p:nvGrpSpPr>
        <p:grpSpPr>
          <a:xfrm>
            <a:off x="3818847" y="703738"/>
            <a:ext cx="1160371" cy="1160688"/>
            <a:chOff x="6654650" y="3665275"/>
            <a:chExt cx="409100" cy="409125"/>
          </a:xfrm>
        </p:grpSpPr>
        <p:sp>
          <p:nvSpPr>
            <p:cNvPr id="3881" name="Shape 388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2" name="Shape 388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83" name="Shape 3883"/>
          <p:cNvGrpSpPr/>
          <p:nvPr/>
        </p:nvGrpSpPr>
        <p:grpSpPr>
          <a:xfrm rot="1057001">
            <a:off x="2700055" y="1616446"/>
            <a:ext cx="766645" cy="766759"/>
            <a:chOff x="570875" y="4322250"/>
            <a:chExt cx="443300" cy="443325"/>
          </a:xfrm>
        </p:grpSpPr>
        <p:sp>
          <p:nvSpPr>
            <p:cNvPr id="3884" name="Shape 388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5" name="Shape 388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6" name="Shape 388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7" name="Shape 388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888" name="Shape 3888"/>
          <p:cNvSpPr/>
          <p:nvPr/>
        </p:nvSpPr>
        <p:spPr>
          <a:xfrm rot="2466991">
            <a:off x="2786440" y="928441"/>
            <a:ext cx="376301" cy="3593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89" name="Shape 3889"/>
          <p:cNvSpPr/>
          <p:nvPr/>
        </p:nvSpPr>
        <p:spPr>
          <a:xfrm rot="-1609377">
            <a:off x="3336804" y="1154513"/>
            <a:ext cx="270839" cy="25860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90" name="Shape 3890"/>
          <p:cNvSpPr/>
          <p:nvPr/>
        </p:nvSpPr>
        <p:spPr>
          <a:xfrm rot="2925705">
            <a:off x="4978835" y="1359369"/>
            <a:ext cx="202799" cy="19364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91" name="Shape 3891"/>
          <p:cNvSpPr/>
          <p:nvPr/>
        </p:nvSpPr>
        <p:spPr>
          <a:xfrm rot="-1609197">
            <a:off x="3942663" y="394613"/>
            <a:ext cx="182676" cy="17442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92" name="Shape 389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grpSp>
        <p:nvGrpSpPr>
          <p:cNvPr id="18" name="Shape 4076">
            <a:extLst>
              <a:ext uri="{FF2B5EF4-FFF2-40B4-BE49-F238E27FC236}">
                <a16:creationId xmlns:a16="http://schemas.microsoft.com/office/drawing/2014/main" xmlns="" id="{AEDF0D9C-46FB-44BB-9499-575FA78FFE44}"/>
              </a:ext>
            </a:extLst>
          </p:cNvPr>
          <p:cNvGrpSpPr/>
          <p:nvPr/>
        </p:nvGrpSpPr>
        <p:grpSpPr>
          <a:xfrm rot="20550329">
            <a:off x="746155" y="1306500"/>
            <a:ext cx="1195317" cy="877566"/>
            <a:chOff x="3918650" y="293075"/>
            <a:chExt cx="488500" cy="41277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Shape 4077">
              <a:extLst>
                <a:ext uri="{FF2B5EF4-FFF2-40B4-BE49-F238E27FC236}">
                  <a16:creationId xmlns:a16="http://schemas.microsoft.com/office/drawing/2014/main" xmlns="" id="{F4D92496-D008-4284-A000-6945978E21DA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Shape 4078">
              <a:extLst>
                <a:ext uri="{FF2B5EF4-FFF2-40B4-BE49-F238E27FC236}">
                  <a16:creationId xmlns:a16="http://schemas.microsoft.com/office/drawing/2014/main" xmlns="" id="{D95DF79E-3C3D-40D4-8AD3-7C07903E4B0B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Shape 4079">
              <a:extLst>
                <a:ext uri="{FF2B5EF4-FFF2-40B4-BE49-F238E27FC236}">
                  <a16:creationId xmlns:a16="http://schemas.microsoft.com/office/drawing/2014/main" xmlns="" id="{B4B6B327-2850-4E6F-B9FA-82CDA92D27A4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2" name="Shape 4080">
            <a:extLst>
              <a:ext uri="{FF2B5EF4-FFF2-40B4-BE49-F238E27FC236}">
                <a16:creationId xmlns:a16="http://schemas.microsoft.com/office/drawing/2014/main" xmlns="" id="{00D81413-9336-4A95-9C31-DF663B8A463C}"/>
              </a:ext>
            </a:extLst>
          </p:cNvPr>
          <p:cNvGrpSpPr/>
          <p:nvPr/>
        </p:nvGrpSpPr>
        <p:grpSpPr>
          <a:xfrm rot="566160">
            <a:off x="6225995" y="1119253"/>
            <a:ext cx="1153266" cy="1220122"/>
            <a:chOff x="4636075" y="261925"/>
            <a:chExt cx="401800" cy="47505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" name="Shape 4081">
              <a:extLst>
                <a:ext uri="{FF2B5EF4-FFF2-40B4-BE49-F238E27FC236}">
                  <a16:creationId xmlns:a16="http://schemas.microsoft.com/office/drawing/2014/main" xmlns="" id="{AEB7F0A8-8BD4-43F0-916A-FE2DC41009F3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Shape 4082">
              <a:extLst>
                <a:ext uri="{FF2B5EF4-FFF2-40B4-BE49-F238E27FC236}">
                  <a16:creationId xmlns:a16="http://schemas.microsoft.com/office/drawing/2014/main" xmlns="" id="{B9858BEE-3F93-4272-8270-FE95E084BE09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5" name="Shape 4083">
              <a:extLst>
                <a:ext uri="{FF2B5EF4-FFF2-40B4-BE49-F238E27FC236}">
                  <a16:creationId xmlns:a16="http://schemas.microsoft.com/office/drawing/2014/main" xmlns="" id="{3E497B4F-1C66-4B67-A4AA-B679E0CEF01A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Shape 4084">
              <a:extLst>
                <a:ext uri="{FF2B5EF4-FFF2-40B4-BE49-F238E27FC236}">
                  <a16:creationId xmlns:a16="http://schemas.microsoft.com/office/drawing/2014/main" xmlns="" id="{F9EA9507-551B-4C5A-A134-98EE43A0506F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xmlns="" id="{49E4E523-86EC-42BD-9630-9B5B51B91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754577"/>
              </p:ext>
            </p:extLst>
          </p:nvPr>
        </p:nvGraphicFramePr>
        <p:xfrm>
          <a:off x="0" y="1"/>
          <a:ext cx="91440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38300999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6141315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0217152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18069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291670781"/>
                    </a:ext>
                  </a:extLst>
                </a:gridCol>
              </a:tblGrid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Problématique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55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24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Shape 3987"/>
          <p:cNvSpPr txBox="1">
            <a:spLocks noGrp="1"/>
          </p:cNvSpPr>
          <p:nvPr>
            <p:ph type="title"/>
          </p:nvPr>
        </p:nvSpPr>
        <p:spPr>
          <a:xfrm>
            <a:off x="640231" y="239574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diagrammes de cas d’utilisation</a:t>
            </a:r>
            <a:endParaRPr dirty="0"/>
          </a:p>
        </p:txBody>
      </p:sp>
      <p:sp>
        <p:nvSpPr>
          <p:cNvPr id="3988" name="Shape 3988"/>
          <p:cNvSpPr txBox="1">
            <a:spLocks noGrp="1"/>
          </p:cNvSpPr>
          <p:nvPr>
            <p:ph type="body" idx="1"/>
          </p:nvPr>
        </p:nvSpPr>
        <p:spPr>
          <a:xfrm>
            <a:off x="404748" y="1427401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Gestion d’étudiants</a:t>
            </a:r>
            <a:endParaRPr sz="1200" dirty="0"/>
          </a:p>
        </p:txBody>
      </p:sp>
      <p:sp>
        <p:nvSpPr>
          <p:cNvPr id="3989" name="Shape 3989"/>
          <p:cNvSpPr txBox="1">
            <a:spLocks noGrp="1"/>
          </p:cNvSpPr>
          <p:nvPr>
            <p:ph type="body" idx="2"/>
          </p:nvPr>
        </p:nvSpPr>
        <p:spPr>
          <a:xfrm>
            <a:off x="3009263" y="956093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Gestion </a:t>
            </a:r>
            <a:r>
              <a:rPr lang="fr-FR" b="1" dirty="0"/>
              <a:t>d</a:t>
            </a:r>
            <a:r>
              <a:rPr lang="en" b="1" dirty="0"/>
              <a:t>’entra</a:t>
            </a:r>
            <a:r>
              <a:rPr lang="fr-FR" b="1" dirty="0"/>
              <a:t>ineurs</a:t>
            </a:r>
            <a:endParaRPr b="1" dirty="0"/>
          </a:p>
        </p:txBody>
      </p:sp>
      <p:sp>
        <p:nvSpPr>
          <p:cNvPr id="3990" name="Shape 3990"/>
          <p:cNvSpPr txBox="1">
            <a:spLocks noGrp="1"/>
          </p:cNvSpPr>
          <p:nvPr>
            <p:ph type="body" idx="3"/>
          </p:nvPr>
        </p:nvSpPr>
        <p:spPr>
          <a:xfrm>
            <a:off x="5691511" y="1427401"/>
            <a:ext cx="2495559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Gestion des Act.Sportives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991" name="Shape 3991"/>
          <p:cNvSpPr txBox="1">
            <a:spLocks noGrp="1"/>
          </p:cNvSpPr>
          <p:nvPr>
            <p:ph type="body" idx="1"/>
          </p:nvPr>
        </p:nvSpPr>
        <p:spPr>
          <a:xfrm>
            <a:off x="297712" y="3121286"/>
            <a:ext cx="2456121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/>
              <a:t>Gestion des compétitions</a:t>
            </a:r>
          </a:p>
        </p:txBody>
      </p:sp>
      <p:sp>
        <p:nvSpPr>
          <p:cNvPr id="3992" name="Shape 3992"/>
          <p:cNvSpPr txBox="1">
            <a:spLocks noGrp="1"/>
          </p:cNvSpPr>
          <p:nvPr>
            <p:ph type="body" idx="2"/>
          </p:nvPr>
        </p:nvSpPr>
        <p:spPr>
          <a:xfrm>
            <a:off x="3009262" y="3631975"/>
            <a:ext cx="2594344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Gestion des Act.Culturelles</a:t>
            </a:r>
            <a:endParaRPr b="1" dirty="0"/>
          </a:p>
        </p:txBody>
      </p:sp>
      <p:sp>
        <p:nvSpPr>
          <p:cNvPr id="3993" name="Shape 3993"/>
          <p:cNvSpPr txBox="1">
            <a:spLocks noGrp="1"/>
          </p:cNvSpPr>
          <p:nvPr>
            <p:ph type="body" idx="3"/>
          </p:nvPr>
        </p:nvSpPr>
        <p:spPr>
          <a:xfrm>
            <a:off x="5691512" y="3121286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Gestion des mat</a:t>
            </a:r>
            <a:r>
              <a:rPr lang="fr-FR" b="1" dirty="0"/>
              <a:t>ériaux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994" name="Shape 399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10" name="Shape 3988">
            <a:extLst>
              <a:ext uri="{FF2B5EF4-FFF2-40B4-BE49-F238E27FC236}">
                <a16:creationId xmlns:a16="http://schemas.microsoft.com/office/drawing/2014/main" xmlns="" id="{6E97789A-2302-4A78-8444-ACB054392E26}"/>
              </a:ext>
            </a:extLst>
          </p:cNvPr>
          <p:cNvSpPr txBox="1">
            <a:spLocks/>
          </p:cNvSpPr>
          <p:nvPr/>
        </p:nvSpPr>
        <p:spPr>
          <a:xfrm>
            <a:off x="3009263" y="2196775"/>
            <a:ext cx="2338913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b="1" dirty="0"/>
              <a:t>Gestion des </a:t>
            </a:r>
            <a:r>
              <a:rPr lang="fr-FR" b="1" dirty="0"/>
              <a:t>événements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675D8CF5-6122-48A9-BDB2-793E340474F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66" y="1854150"/>
            <a:ext cx="2179200" cy="14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9">
            <a:extLst>
              <a:ext uri="{FF2B5EF4-FFF2-40B4-BE49-F238E27FC236}">
                <a16:creationId xmlns:a16="http://schemas.microsoft.com/office/drawing/2014/main" xmlns="" id="{12B13404-636A-44E7-AC04-E9ACD224CF6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224" y="1854150"/>
            <a:ext cx="1878452" cy="1267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8">
            <a:extLst>
              <a:ext uri="{FF2B5EF4-FFF2-40B4-BE49-F238E27FC236}">
                <a16:creationId xmlns:a16="http://schemas.microsoft.com/office/drawing/2014/main" xmlns="" id="{273D13D8-4B0A-4096-8381-6FE4FF1ED8F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42" y="1347798"/>
            <a:ext cx="1943641" cy="1012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6">
            <a:extLst>
              <a:ext uri="{FF2B5EF4-FFF2-40B4-BE49-F238E27FC236}">
                <a16:creationId xmlns:a16="http://schemas.microsoft.com/office/drawing/2014/main" xmlns="" id="{A5A9FFFB-3D64-4EFE-9489-B0EAEA1E0CC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2" y="3540174"/>
            <a:ext cx="2179200" cy="11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7">
            <a:extLst>
              <a:ext uri="{FF2B5EF4-FFF2-40B4-BE49-F238E27FC236}">
                <a16:creationId xmlns:a16="http://schemas.microsoft.com/office/drawing/2014/main" xmlns="" id="{C9914CB4-F8D6-49C3-B19E-D99B62E99EA0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931" y="4062752"/>
            <a:ext cx="2167245" cy="9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 4">
            <a:extLst>
              <a:ext uri="{FF2B5EF4-FFF2-40B4-BE49-F238E27FC236}">
                <a16:creationId xmlns:a16="http://schemas.microsoft.com/office/drawing/2014/main" xmlns="" id="{25FF6150-793C-409C-ACB7-A00F339DE08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168" y="2571750"/>
            <a:ext cx="2080216" cy="122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3">
            <a:extLst>
              <a:ext uri="{FF2B5EF4-FFF2-40B4-BE49-F238E27FC236}">
                <a16:creationId xmlns:a16="http://schemas.microsoft.com/office/drawing/2014/main" xmlns="" id="{132C5C2A-3FDD-4BDF-88D9-EFEF47949111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035" y="3548035"/>
            <a:ext cx="1782734" cy="1067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28D1CFED-9349-4406-BF75-8DCF4AF29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911746"/>
              </p:ext>
            </p:extLst>
          </p:nvPr>
        </p:nvGraphicFramePr>
        <p:xfrm>
          <a:off x="0" y="1"/>
          <a:ext cx="91440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38300999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6141315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0217152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18069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291670781"/>
                    </a:ext>
                  </a:extLst>
                </a:gridCol>
              </a:tblGrid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Problématique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55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586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900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Exemple: gestion d’étudiants</a:t>
            </a:r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6" name="Image 10">
            <a:extLst>
              <a:ext uri="{FF2B5EF4-FFF2-40B4-BE49-F238E27FC236}">
                <a16:creationId xmlns:a16="http://schemas.microsoft.com/office/drawing/2014/main" xmlns="" id="{225634FE-B571-4940-9E28-B8D98D7BFC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80" y="1274336"/>
            <a:ext cx="6315739" cy="34458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C37F1916-B79B-415A-9B31-264246404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671737"/>
              </p:ext>
            </p:extLst>
          </p:nvPr>
        </p:nvGraphicFramePr>
        <p:xfrm>
          <a:off x="0" y="1"/>
          <a:ext cx="91440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38300999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6141315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0217152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18069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291670781"/>
                    </a:ext>
                  </a:extLst>
                </a:gridCol>
              </a:tblGrid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Problématique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55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13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CONCEPTION</a:t>
            </a:r>
            <a:endParaRPr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Quelles sont nos entités ? Quelles sont les catégories de nos données?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647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Shape 3877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703343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dirty="0">
                <a:solidFill>
                  <a:srgbClr val="D3EBD5"/>
                </a:solidFill>
              </a:rPr>
              <a:t>MODELE E/A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9" name="Shape 3879"/>
          <p:cNvSpPr/>
          <p:nvPr/>
        </p:nvSpPr>
        <p:spPr>
          <a:xfrm>
            <a:off x="1847573" y="2400322"/>
            <a:ext cx="270850" cy="25861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80" name="Shape 3880"/>
          <p:cNvGrpSpPr/>
          <p:nvPr/>
        </p:nvGrpSpPr>
        <p:grpSpPr>
          <a:xfrm>
            <a:off x="1511535" y="948291"/>
            <a:ext cx="1160371" cy="1160688"/>
            <a:chOff x="6654650" y="3665275"/>
            <a:chExt cx="409100" cy="409125"/>
          </a:xfrm>
        </p:grpSpPr>
        <p:sp>
          <p:nvSpPr>
            <p:cNvPr id="3881" name="Shape 388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2" name="Shape 388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83" name="Shape 3883"/>
          <p:cNvGrpSpPr/>
          <p:nvPr/>
        </p:nvGrpSpPr>
        <p:grpSpPr>
          <a:xfrm rot="1057001">
            <a:off x="392743" y="1860999"/>
            <a:ext cx="766645" cy="766759"/>
            <a:chOff x="570875" y="4322250"/>
            <a:chExt cx="443300" cy="443325"/>
          </a:xfrm>
        </p:grpSpPr>
        <p:sp>
          <p:nvSpPr>
            <p:cNvPr id="3884" name="Shape 388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5" name="Shape 388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6" name="Shape 388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7" name="Shape 388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888" name="Shape 3888"/>
          <p:cNvSpPr/>
          <p:nvPr/>
        </p:nvSpPr>
        <p:spPr>
          <a:xfrm rot="2466991">
            <a:off x="479128" y="1172994"/>
            <a:ext cx="376301" cy="3593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89" name="Shape 3889"/>
          <p:cNvSpPr/>
          <p:nvPr/>
        </p:nvSpPr>
        <p:spPr>
          <a:xfrm rot="-1609377">
            <a:off x="1029492" y="1399066"/>
            <a:ext cx="270839" cy="25860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90" name="Shape 3890"/>
          <p:cNvSpPr/>
          <p:nvPr/>
        </p:nvSpPr>
        <p:spPr>
          <a:xfrm rot="2925705">
            <a:off x="2671523" y="1603922"/>
            <a:ext cx="202799" cy="19364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91" name="Shape 3891"/>
          <p:cNvSpPr/>
          <p:nvPr/>
        </p:nvSpPr>
        <p:spPr>
          <a:xfrm rot="-1609197">
            <a:off x="1635351" y="639166"/>
            <a:ext cx="182676" cy="17442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92" name="Shape 389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81662A4D-09A3-4A93-9DB3-622B69428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189742"/>
              </p:ext>
            </p:extLst>
          </p:nvPr>
        </p:nvGraphicFramePr>
        <p:xfrm>
          <a:off x="0" y="1"/>
          <a:ext cx="91440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38300999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6141315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0217152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18069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291670781"/>
                    </a:ext>
                  </a:extLst>
                </a:gridCol>
              </a:tblGrid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Problématique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55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294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pic>
        <p:nvPicPr>
          <p:cNvPr id="6" name="Image 46">
            <a:extLst>
              <a:ext uri="{FF2B5EF4-FFF2-40B4-BE49-F238E27FC236}">
                <a16:creationId xmlns:a16="http://schemas.microsoft.com/office/drawing/2014/main" xmlns="" id="{656E2D21-E3C0-4015-BCF3-FB3326EFE7B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3" y="606060"/>
            <a:ext cx="7316262" cy="4361602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23328ED8-A4D8-4178-B003-B988CAAEA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09902"/>
              </p:ext>
            </p:extLst>
          </p:nvPr>
        </p:nvGraphicFramePr>
        <p:xfrm>
          <a:off x="0" y="1"/>
          <a:ext cx="91440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38300999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6141315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0217152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18069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291670781"/>
                    </a:ext>
                  </a:extLst>
                </a:gridCol>
              </a:tblGrid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Problématique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55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50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900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Exemple: Table d’Etudiant</a:t>
            </a:r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531A0B5-A1B9-4A80-9B22-A0A30C8E6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993" y="1147400"/>
            <a:ext cx="2285714" cy="392938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64735A43-8298-4581-A33B-530A076D0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514863"/>
              </p:ext>
            </p:extLst>
          </p:nvPr>
        </p:nvGraphicFramePr>
        <p:xfrm>
          <a:off x="0" y="1"/>
          <a:ext cx="91440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38300999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6141315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0217152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18069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291670781"/>
                    </a:ext>
                  </a:extLst>
                </a:gridCol>
              </a:tblGrid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Problématique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55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390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Shape 3877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703343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BASE DE DONNEES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Shape 3878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80BFB7"/>
                </a:solidFill>
              </a:rPr>
              <a:t>Comment on a réussi créer une base de données MySQL pour notre logiciel?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Shape 387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80" name="Shape 3880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Shape 388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2" name="Shape 388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83" name="Shape 3883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Shape 388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5" name="Shape 388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6" name="Shape 388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7" name="Shape 388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888" name="Shape 3888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89" name="Shape 388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90" name="Shape 3890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91" name="Shape 3891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92" name="Shape 389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8A878C01-4321-4682-9274-089DE61AB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84118"/>
              </p:ext>
            </p:extLst>
          </p:nvPr>
        </p:nvGraphicFramePr>
        <p:xfrm>
          <a:off x="0" y="1"/>
          <a:ext cx="91440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38300999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6141315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0217152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18069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291670781"/>
                    </a:ext>
                  </a:extLst>
                </a:gridCol>
              </a:tblGrid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Problématique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55224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724221" y="1043459"/>
            <a:ext cx="6761100" cy="363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1800" dirty="0"/>
              <a:t>Un système de gestion des activités sportives et culturelles d’ESI-SBA </a:t>
            </a:r>
            <a:endParaRPr sz="1800" dirty="0"/>
          </a:p>
        </p:txBody>
      </p:sp>
      <p:sp>
        <p:nvSpPr>
          <p:cNvPr id="3843" name="Shape 3843"/>
          <p:cNvSpPr txBox="1">
            <a:spLocks noGrp="1"/>
          </p:cNvSpPr>
          <p:nvPr>
            <p:ph type="body" idx="1"/>
          </p:nvPr>
        </p:nvSpPr>
        <p:spPr>
          <a:xfrm>
            <a:off x="1329600" y="1822375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="1" dirty="0">
                <a:latin typeface="Titillium Web"/>
                <a:ea typeface="Titillium Web"/>
                <a:cs typeface="Titillium Web"/>
                <a:sym typeface="Titillium Web"/>
              </a:rPr>
              <a:t>Membres du groupe:</a:t>
            </a:r>
          </a:p>
          <a:p>
            <a:pPr marL="285750" lvl="0" indent="-285750">
              <a:buClr>
                <a:schemeClr val="dk1"/>
              </a:buClr>
              <a:buSzPts val="1100"/>
              <a:buFontTx/>
              <a:buChar char="-"/>
            </a:pPr>
            <a:r>
              <a:rPr lang="fr-FR" sz="1400" dirty="0">
                <a:latin typeface="Titillium Web"/>
                <a:ea typeface="Titillium Web"/>
                <a:cs typeface="Titillium Web"/>
                <a:sym typeface="Titillium Web"/>
              </a:rPr>
              <a:t>BELDJELTI  ABDELLATIF. </a:t>
            </a: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fr-FR" sz="1400" dirty="0">
                <a:latin typeface="Titillium Web"/>
                <a:ea typeface="Titillium Web"/>
                <a:cs typeface="Titillium Web"/>
                <a:sym typeface="Titillium Web"/>
              </a:rPr>
              <a:t>KHIATI  MOHAMED.</a:t>
            </a:r>
          </a:p>
          <a:p>
            <a:pPr marL="285750" lvl="0" indent="-285750">
              <a:buClr>
                <a:schemeClr val="dk1"/>
              </a:buClr>
              <a:buSzPts val="1100"/>
              <a:buFontTx/>
              <a:buChar char="-"/>
            </a:pPr>
            <a:r>
              <a:rPr lang="fr-FR" sz="1400" dirty="0">
                <a:latin typeface="Titillium Web"/>
                <a:ea typeface="Titillium Web"/>
                <a:cs typeface="Titillium Web"/>
                <a:sym typeface="Titillium Web"/>
              </a:rPr>
              <a:t>BENDJABALLAH  OUSSAMA. </a:t>
            </a:r>
          </a:p>
          <a:p>
            <a:pPr marL="285750" lvl="0" indent="-285750">
              <a:buClr>
                <a:schemeClr val="dk1"/>
              </a:buClr>
              <a:buSzPts val="1100"/>
              <a:buFontTx/>
              <a:buChar char="-"/>
            </a:pPr>
            <a:r>
              <a:rPr lang="fr-FR" sz="1400" dirty="0">
                <a:latin typeface="Titillium Web"/>
                <a:ea typeface="Titillium Web"/>
                <a:cs typeface="Titillium Web"/>
                <a:sym typeface="Titillium Web"/>
              </a:rPr>
              <a:t>HATHOUT  FATNA.</a:t>
            </a:r>
          </a:p>
          <a:p>
            <a:pPr marL="285750" lvl="0" indent="-285750">
              <a:buClr>
                <a:schemeClr val="dk1"/>
              </a:buClr>
              <a:buSzPts val="1100"/>
              <a:buFontTx/>
              <a:buChar char="-"/>
            </a:pPr>
            <a:r>
              <a:rPr lang="fr-FR" sz="1400" dirty="0">
                <a:latin typeface="Titillium Web"/>
                <a:ea typeface="Titillium Web"/>
                <a:cs typeface="Titillium Web"/>
                <a:sym typeface="Titillium Web"/>
              </a:rPr>
              <a:t>LOURAGHI  AISHA.</a:t>
            </a: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fr-FR" sz="1400" dirty="0">
                <a:latin typeface="Titillium Web"/>
                <a:ea typeface="Titillium Web"/>
                <a:cs typeface="Titillium Web"/>
                <a:sym typeface="Titillium Web"/>
              </a:rPr>
              <a:t>ARBAOUI  MERIEM.</a:t>
            </a:r>
          </a:p>
          <a:p>
            <a:pPr marL="285750" lvl="0" indent="-285750">
              <a:buClr>
                <a:schemeClr val="dk1"/>
              </a:buClr>
              <a:buSzPts val="1100"/>
              <a:buFontTx/>
              <a:buChar char="-"/>
            </a:pPr>
            <a:endParaRPr sz="14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Shape 3844"/>
          <p:cNvSpPr txBox="1">
            <a:spLocks noGrp="1"/>
          </p:cNvSpPr>
          <p:nvPr>
            <p:ph type="body" idx="2"/>
          </p:nvPr>
        </p:nvSpPr>
        <p:spPr>
          <a:xfrm>
            <a:off x="4179199" y="3850229"/>
            <a:ext cx="3136001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rgbClr val="0B87A1"/>
                </a:solidFill>
                <a:latin typeface="Titillium Web"/>
                <a:sym typeface="Titillium Web"/>
              </a:rPr>
              <a:t>Encadreurs : -Mme Saidi Imène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rgbClr val="0B87A1"/>
                </a:solidFill>
                <a:latin typeface="Titillium Web"/>
                <a:sym typeface="Titillium Web"/>
              </a:rPr>
              <a:t>                         -Mlle El Ouali Nadia	</a:t>
            </a:r>
            <a:endParaRPr sz="1400" dirty="0">
              <a:solidFill>
                <a:srgbClr val="0B87A1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B87A1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400" dirty="0">
              <a:solidFill>
                <a:srgbClr val="0B87A1"/>
              </a:solidFill>
            </a:endParaRPr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7" name="Shape 3843">
            <a:extLst>
              <a:ext uri="{FF2B5EF4-FFF2-40B4-BE49-F238E27FC236}">
                <a16:creationId xmlns:a16="http://schemas.microsoft.com/office/drawing/2014/main" xmlns="" id="{E5669817-8D75-492D-820E-87707DA2125F}"/>
              </a:ext>
            </a:extLst>
          </p:cNvPr>
          <p:cNvSpPr txBox="1">
            <a:spLocks/>
          </p:cNvSpPr>
          <p:nvPr/>
        </p:nvSpPr>
        <p:spPr>
          <a:xfrm>
            <a:off x="2168190" y="-40849"/>
            <a:ext cx="3705181" cy="71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latin typeface="Titillium Web"/>
                <a:ea typeface="Titillium Web"/>
                <a:cs typeface="Titillium Web"/>
                <a:sym typeface="Titillium Web"/>
              </a:rPr>
              <a:t>École </a:t>
            </a:r>
            <a:r>
              <a:rPr lang="fr-FR" sz="1200" b="1" dirty="0">
                <a:latin typeface="Titillium Web"/>
                <a:ea typeface="Titillium Web"/>
                <a:cs typeface="Titillium Web"/>
                <a:sym typeface="Titillium Web"/>
              </a:rPr>
              <a:t>Supérieure</a:t>
            </a:r>
            <a:r>
              <a:rPr lang="en-US" sz="1200" b="1" dirty="0">
                <a:latin typeface="Titillium Web"/>
                <a:ea typeface="Titillium Web"/>
                <a:cs typeface="Titillium Web"/>
                <a:sym typeface="Titillium Web"/>
              </a:rPr>
              <a:t> en Informatique –Sidi Bel Abbes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latin typeface="Titillium Web"/>
                <a:ea typeface="Titillium Web"/>
                <a:cs typeface="Titillium Web"/>
                <a:sym typeface="Titillium Web"/>
              </a:rPr>
              <a:t>Classes  préparatoires intégrées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b="1" dirty="0"/>
              <a:t>Soutenance du projet pluridisciplinaire 2 année</a:t>
            </a:r>
            <a:r>
              <a:rPr lang="en-US" sz="1200" b="1" dirty="0">
                <a:latin typeface="Titillium Web"/>
                <a:ea typeface="Titillium Web"/>
                <a:cs typeface="Titillium Web"/>
                <a:sym typeface="Titillium Web"/>
              </a:rPr>
              <a:t>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404037" y="739375"/>
            <a:ext cx="726203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 dirty="0"/>
              <a:t>Etapes de la création de notre base de données MySQL</a:t>
            </a:r>
            <a:endParaRPr sz="2600" dirty="0"/>
          </a:p>
        </p:txBody>
      </p:sp>
      <p:sp>
        <p:nvSpPr>
          <p:cNvPr id="3977" name="Shape 3977"/>
          <p:cNvSpPr/>
          <p:nvPr/>
        </p:nvSpPr>
        <p:spPr>
          <a:xfrm>
            <a:off x="287081" y="1913860"/>
            <a:ext cx="1894872" cy="189179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Modèle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Entité association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Shape 3978"/>
          <p:cNvSpPr/>
          <p:nvPr/>
        </p:nvSpPr>
        <p:spPr>
          <a:xfrm>
            <a:off x="5437924" y="1913857"/>
            <a:ext cx="1894871" cy="189179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PHP MyAdmin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Shape 3979"/>
          <p:cNvSpPr/>
          <p:nvPr/>
        </p:nvSpPr>
        <p:spPr>
          <a:xfrm>
            <a:off x="2862503" y="1913860"/>
            <a:ext cx="1894872" cy="1891793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MySQL Workbench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Shape 3980"/>
          <p:cNvCxnSpPr>
            <a:cxnSpLocks/>
            <a:stCxn id="3977" idx="3"/>
            <a:endCxn id="3979" idx="1"/>
          </p:cNvCxnSpPr>
          <p:nvPr/>
        </p:nvCxnSpPr>
        <p:spPr>
          <a:xfrm>
            <a:off x="2181953" y="2859755"/>
            <a:ext cx="680550" cy="2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Shape 3981"/>
          <p:cNvCxnSpPr>
            <a:cxnSpLocks/>
            <a:stCxn id="3979" idx="3"/>
            <a:endCxn id="3978" idx="1"/>
          </p:cNvCxnSpPr>
          <p:nvPr/>
        </p:nvCxnSpPr>
        <p:spPr>
          <a:xfrm flipV="1">
            <a:off x="4757375" y="2859752"/>
            <a:ext cx="680549" cy="5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Shape 398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56995D12-E6B0-4716-B4AB-F571E44C8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881032"/>
              </p:ext>
            </p:extLst>
          </p:nvPr>
        </p:nvGraphicFramePr>
        <p:xfrm>
          <a:off x="0" y="1"/>
          <a:ext cx="91440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38300999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6141315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0217152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18069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291670781"/>
                    </a:ext>
                  </a:extLst>
                </a:gridCol>
              </a:tblGrid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Problématique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55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06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REALISATION</a:t>
            </a:r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partie d’implémentation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782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640231" y="292808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 La création des interfaces Utilisateur : 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496819" y="2094613"/>
            <a:ext cx="3013728" cy="2131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fr-FR" b="1" dirty="0"/>
              <a:t>JavaFX </a:t>
            </a:r>
            <a:r>
              <a:rPr lang="fr-FR" dirty="0"/>
              <a:t>et l’outil</a:t>
            </a:r>
            <a:r>
              <a:rPr lang="fr-FR" b="1" dirty="0"/>
              <a:t> SceneBuilder </a:t>
            </a:r>
            <a:endParaRPr b="1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pic>
        <p:nvPicPr>
          <p:cNvPr id="7" name="Image 12">
            <a:extLst>
              <a:ext uri="{FF2B5EF4-FFF2-40B4-BE49-F238E27FC236}">
                <a16:creationId xmlns:a16="http://schemas.microsoft.com/office/drawing/2014/main" xmlns="" id="{F13D8695-6639-4F1D-B5B3-0D01EB5E5F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17" y="1392866"/>
            <a:ext cx="4549664" cy="306217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7F030B22-E4DA-48F2-A354-E0386871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33323"/>
              </p:ext>
            </p:extLst>
          </p:nvPr>
        </p:nvGraphicFramePr>
        <p:xfrm>
          <a:off x="0" y="1"/>
          <a:ext cx="91440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38300999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6141315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0217152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18069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291670781"/>
                    </a:ext>
                  </a:extLst>
                </a:gridCol>
              </a:tblGrid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Problématique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55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10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Shape 3914"/>
          <p:cNvSpPr txBox="1">
            <a:spLocks noGrp="1"/>
          </p:cNvSpPr>
          <p:nvPr>
            <p:ph type="title"/>
          </p:nvPr>
        </p:nvSpPr>
        <p:spPr>
          <a:xfrm>
            <a:off x="3528625" y="744279"/>
            <a:ext cx="3906600" cy="1086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L’organisation du code :</a:t>
            </a:r>
            <a:endParaRPr dirty="0"/>
          </a:p>
        </p:txBody>
      </p:sp>
      <p:sp>
        <p:nvSpPr>
          <p:cNvPr id="3915" name="Shape 3915"/>
          <p:cNvSpPr txBox="1">
            <a:spLocks noGrp="1"/>
          </p:cNvSpPr>
          <p:nvPr>
            <p:ph type="body" idx="1"/>
          </p:nvPr>
        </p:nvSpPr>
        <p:spPr>
          <a:xfrm>
            <a:off x="3528625" y="200468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800" dirty="0"/>
              <a:t>Comment on a connecté la BDD?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800" dirty="0"/>
              <a:t>Comment on a organisé les packages?</a:t>
            </a:r>
            <a:endParaRPr sz="1800" dirty="0"/>
          </a:p>
        </p:txBody>
      </p:sp>
      <p:pic>
        <p:nvPicPr>
          <p:cNvPr id="3916" name="Shape 3916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Shape 39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D17E7858-5D68-4E25-AA4B-7DB46BD46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394386"/>
              </p:ext>
            </p:extLst>
          </p:nvPr>
        </p:nvGraphicFramePr>
        <p:xfrm>
          <a:off x="0" y="1"/>
          <a:ext cx="91440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38300999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6141315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0217152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18069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291670781"/>
                    </a:ext>
                  </a:extLst>
                </a:gridCol>
              </a:tblGrid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Problématique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55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38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900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 Connexion à la Base de donnée : 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147400"/>
            <a:ext cx="6761100" cy="1585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fr-FR" sz="2000" dirty="0"/>
              <a:t>  On a réussi à connecter la base de données à travers le « JDBC » et le package " data Base " contient les classes responsables de la connexion du système avec la base de données.</a:t>
            </a:r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pic>
        <p:nvPicPr>
          <p:cNvPr id="5" name="Image 22">
            <a:extLst>
              <a:ext uri="{FF2B5EF4-FFF2-40B4-BE49-F238E27FC236}">
                <a16:creationId xmlns:a16="http://schemas.microsoft.com/office/drawing/2014/main" xmlns="" id="{0FCFCB7B-1EE7-4F49-9B2E-4F81EE7804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217" y="2828260"/>
            <a:ext cx="2713202" cy="147506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43F741D9-FF12-474E-AFE7-1B0B1EF0C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394386"/>
              </p:ext>
            </p:extLst>
          </p:nvPr>
        </p:nvGraphicFramePr>
        <p:xfrm>
          <a:off x="0" y="1"/>
          <a:ext cx="91440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38300999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6141315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0217152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18069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291670781"/>
                    </a:ext>
                  </a:extLst>
                </a:gridCol>
              </a:tblGrid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Problématique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55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503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900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 Organisation des packages :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299" y="1147401"/>
            <a:ext cx="4130148" cy="1607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fr-FR" sz="2000" dirty="0"/>
              <a:t>   L’ensemble du code est reparti dans des packages, dont chacun contient une gestion spécifiée de notre application.</a:t>
            </a:r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8B613B53-6C2E-45D8-9625-22A0A9E75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394386"/>
              </p:ext>
            </p:extLst>
          </p:nvPr>
        </p:nvGraphicFramePr>
        <p:xfrm>
          <a:off x="0" y="1"/>
          <a:ext cx="91440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38300999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6141315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0217152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18069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291670781"/>
                    </a:ext>
                  </a:extLst>
                </a:gridCol>
              </a:tblGrid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Problématique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552240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D019575-28CD-4E23-848B-3E25F9B14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786" y="1143562"/>
            <a:ext cx="2791414" cy="384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32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sp>
        <p:nvSpPr>
          <p:cNvPr id="8" name="Shape 3871">
            <a:extLst>
              <a:ext uri="{FF2B5EF4-FFF2-40B4-BE49-F238E27FC236}">
                <a16:creationId xmlns:a16="http://schemas.microsoft.com/office/drawing/2014/main" xmlns="" id="{A8059CC3-D4FB-4D44-A9B9-52090819477E}"/>
              </a:ext>
            </a:extLst>
          </p:cNvPr>
          <p:cNvSpPr txBox="1">
            <a:spLocks/>
          </p:cNvSpPr>
          <p:nvPr/>
        </p:nvSpPr>
        <p:spPr>
          <a:xfrm>
            <a:off x="1005191" y="612674"/>
            <a:ext cx="5416874" cy="63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None/>
            </a:pPr>
            <a:r>
              <a:rPr lang="fr-FR" sz="2000" dirty="0"/>
              <a:t>   Le modèle MVC est appliqué dans notre code.</a:t>
            </a:r>
          </a:p>
        </p:txBody>
      </p:sp>
      <p:pic>
        <p:nvPicPr>
          <p:cNvPr id="9" name="Image 24">
            <a:extLst>
              <a:ext uri="{FF2B5EF4-FFF2-40B4-BE49-F238E27FC236}">
                <a16:creationId xmlns:a16="http://schemas.microsoft.com/office/drawing/2014/main" xmlns="" id="{F5F387B0-D25A-4C95-9150-AEC9737B8D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69" y="1446029"/>
            <a:ext cx="4374696" cy="25880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ECE13A48-CC29-4A19-8F62-14EAD017A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42130"/>
              </p:ext>
            </p:extLst>
          </p:nvPr>
        </p:nvGraphicFramePr>
        <p:xfrm>
          <a:off x="0" y="1"/>
          <a:ext cx="91440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38300999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6141315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0217152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18069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291670781"/>
                    </a:ext>
                  </a:extLst>
                </a:gridCol>
              </a:tblGrid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Problématique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55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98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75A827-B47B-4E73-B93D-95B58BD90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084" y="355247"/>
            <a:ext cx="5268900" cy="873467"/>
          </a:xfrm>
        </p:spPr>
        <p:txBody>
          <a:bodyPr/>
          <a:lstStyle/>
          <a:p>
            <a:pPr algn="ctr"/>
            <a:r>
              <a:rPr lang="fr-FR" dirty="0"/>
              <a:t>Résultat final:</a:t>
            </a:r>
          </a:p>
        </p:txBody>
      </p:sp>
      <p:sp>
        <p:nvSpPr>
          <p:cNvPr id="4" name="Shape 4030">
            <a:extLst>
              <a:ext uri="{FF2B5EF4-FFF2-40B4-BE49-F238E27FC236}">
                <a16:creationId xmlns:a16="http://schemas.microsoft.com/office/drawing/2014/main" xmlns="" id="{5F0C743E-5779-46EE-BB7E-642338BBAE3E}"/>
              </a:ext>
            </a:extLst>
          </p:cNvPr>
          <p:cNvSpPr/>
          <p:nvPr/>
        </p:nvSpPr>
        <p:spPr>
          <a:xfrm>
            <a:off x="1517069" y="1317520"/>
            <a:ext cx="4277674" cy="369587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DC055A4-CEB5-48BE-BCDF-4CFF66C0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190" y="1509823"/>
            <a:ext cx="3963724" cy="278573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18787FA-564F-4E71-B5D7-7C5B6AF05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385686"/>
              </p:ext>
            </p:extLst>
          </p:nvPr>
        </p:nvGraphicFramePr>
        <p:xfrm>
          <a:off x="0" y="1"/>
          <a:ext cx="91440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38300999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6141315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0217152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18069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291670781"/>
                    </a:ext>
                  </a:extLst>
                </a:gridCol>
              </a:tblGrid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Problématique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55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743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CONCLUSION</a:t>
            </a:r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3886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Qu’est ce qu’on a pris de cette expérience?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8980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Shape 40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sp>
        <p:nvSpPr>
          <p:cNvPr id="4" name="Shape 4038">
            <a:extLst>
              <a:ext uri="{FF2B5EF4-FFF2-40B4-BE49-F238E27FC236}">
                <a16:creationId xmlns:a16="http://schemas.microsoft.com/office/drawing/2014/main" xmlns="" id="{86EC02BD-97D8-4B2F-8C86-06E60376C8F0}"/>
              </a:ext>
            </a:extLst>
          </p:cNvPr>
          <p:cNvSpPr txBox="1">
            <a:spLocks/>
          </p:cNvSpPr>
          <p:nvPr/>
        </p:nvSpPr>
        <p:spPr>
          <a:xfrm>
            <a:off x="738963" y="777047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sz="6000" dirty="0">
                <a:solidFill>
                  <a:srgbClr val="80BFB7"/>
                </a:solidFill>
              </a:rPr>
              <a:t>MERCI !</a:t>
            </a:r>
          </a:p>
        </p:txBody>
      </p:sp>
      <p:sp>
        <p:nvSpPr>
          <p:cNvPr id="5" name="Shape 4039">
            <a:extLst>
              <a:ext uri="{FF2B5EF4-FFF2-40B4-BE49-F238E27FC236}">
                <a16:creationId xmlns:a16="http://schemas.microsoft.com/office/drawing/2014/main" xmlns="" id="{DA72236F-4564-430C-9372-8D8B4EE24993}"/>
              </a:ext>
            </a:extLst>
          </p:cNvPr>
          <p:cNvSpPr txBox="1">
            <a:spLocks/>
          </p:cNvSpPr>
          <p:nvPr/>
        </p:nvSpPr>
        <p:spPr>
          <a:xfrm>
            <a:off x="738963" y="2485648"/>
            <a:ext cx="4863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fr-FR" sz="3600" dirty="0">
                <a:solidFill>
                  <a:srgbClr val="D3EBD5"/>
                </a:solidFill>
                <a:highlight>
                  <a:srgbClr val="01597F"/>
                </a:highlight>
              </a:rPr>
              <a:t>Des questions?</a:t>
            </a:r>
          </a:p>
        </p:txBody>
      </p:sp>
    </p:spTree>
    <p:extLst>
      <p:ext uri="{BB962C8B-B14F-4D97-AF65-F5344CB8AC3E}">
        <p14:creationId xmlns:p14="http://schemas.microsoft.com/office/powerpoint/2010/main" val="378268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1057940" y="54324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SOMMAIRE</a:t>
            </a:r>
            <a:endParaRPr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1143000" y="1877482"/>
            <a:ext cx="5268900" cy="2460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  </a:t>
            </a:r>
            <a:r>
              <a:rPr lang="fr-FR" dirty="0" smtClean="0"/>
              <a:t>Introduction</a:t>
            </a:r>
            <a:endParaRPr lang="fr-F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   Analyse du problème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   Conception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Réalisation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Conclusion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453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INTRODUCTION</a:t>
            </a:r>
            <a:endParaRPr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Pourquoi ce système?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554506" y="502970"/>
            <a:ext cx="6761100" cy="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fr-FR" dirty="0"/>
              <a:t> Le nombre des étudiants augmente</a:t>
            </a:r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616F88F-0C06-4C58-BB43-7BAC77300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394" y="1311813"/>
            <a:ext cx="4829175" cy="31820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D73B8EF2-1EA0-43C7-A5FE-B209152BC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551952"/>
              </p:ext>
            </p:extLst>
          </p:nvPr>
        </p:nvGraphicFramePr>
        <p:xfrm>
          <a:off x="0" y="1"/>
          <a:ext cx="91440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38300999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6141315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0217152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18069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291670781"/>
                    </a:ext>
                  </a:extLst>
                </a:gridCol>
              </a:tblGrid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Problématique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55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83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565139" y="378118"/>
            <a:ext cx="6761100" cy="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fr-FR" dirty="0"/>
              <a:t>La difficulté de gérer tout les événements et les compétitions soit sportives ou culturelles</a:t>
            </a:r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86D5658-2568-4988-8FEB-08F05F584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27" y="1547572"/>
            <a:ext cx="3954298" cy="32178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6A89028-3579-4E07-9A58-3C1EC55CF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39464"/>
              </p:ext>
            </p:extLst>
          </p:nvPr>
        </p:nvGraphicFramePr>
        <p:xfrm>
          <a:off x="0" y="1"/>
          <a:ext cx="91440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38300999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6141315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0217152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18069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291670781"/>
                    </a:ext>
                  </a:extLst>
                </a:gridCol>
              </a:tblGrid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Problématique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55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65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554506" y="505948"/>
            <a:ext cx="6761100" cy="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fr-FR" dirty="0"/>
              <a:t>Le manque de l’informatisation</a:t>
            </a:r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06D7D7A-01A8-4B27-9620-F00D73A0F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3" y="1636743"/>
            <a:ext cx="3433093" cy="24289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9F38FC6-7A68-4DAC-B86D-139976C2D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181" y="2147887"/>
            <a:ext cx="3038475" cy="197167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CABE862E-34DE-4280-9364-A229CC2A2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682217"/>
              </p:ext>
            </p:extLst>
          </p:nvPr>
        </p:nvGraphicFramePr>
        <p:xfrm>
          <a:off x="0" y="1"/>
          <a:ext cx="91440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38300999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6141315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0217152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18069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291670781"/>
                    </a:ext>
                  </a:extLst>
                </a:gridCol>
              </a:tblGrid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Problématique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55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14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799" y="2878750"/>
            <a:ext cx="605524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DU PROBLEME</a:t>
            </a:r>
            <a:endParaRPr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Qu’est ce qu’on doit intégrer dans ce système? Quelles sont les besoins?</a:t>
            </a:r>
          </a:p>
        </p:txBody>
      </p:sp>
    </p:spTree>
    <p:extLst>
      <p:ext uri="{BB962C8B-B14F-4D97-AF65-F5344CB8AC3E}">
        <p14:creationId xmlns:p14="http://schemas.microsoft.com/office/powerpoint/2010/main" val="310776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Shape 3864"/>
          <p:cNvSpPr txBox="1">
            <a:spLocks noGrp="1"/>
          </p:cNvSpPr>
          <p:nvPr>
            <p:ph type="body" idx="1"/>
          </p:nvPr>
        </p:nvSpPr>
        <p:spPr>
          <a:xfrm>
            <a:off x="1091725" y="725550"/>
            <a:ext cx="55091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2400" b="1" dirty="0"/>
              <a:t>  Tout  d’abord , pour avoir plus de détails sur ce qu’on doit ajouter à notre gestionnaire ,on a programmé une rencontre avec Mr </a:t>
            </a:r>
            <a:r>
              <a:rPr lang="fr-FR" sz="2400" b="1" dirty="0" err="1" smtClean="0"/>
              <a:t>Tehami</a:t>
            </a:r>
            <a:endParaRPr lang="fr-FR" sz="2400" b="1" dirty="0"/>
          </a:p>
          <a:p>
            <a:pPr marL="0" lvl="0" indent="0">
              <a:buNone/>
            </a:pPr>
            <a:r>
              <a:rPr lang="fr-FR" sz="2400" b="1" dirty="0"/>
              <a:t>le responsable de la gestion des activités sportives et culturelles  comme il est la personne la plus concernée par l’utilisation de notre logiciel.</a:t>
            </a:r>
            <a:endParaRPr sz="2400" b="1" dirty="0"/>
          </a:p>
        </p:txBody>
      </p:sp>
      <p:sp>
        <p:nvSpPr>
          <p:cNvPr id="3865" name="Shape 386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2B4EFB9-086B-41E9-AE79-5ADDEB5F8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33909"/>
              </p:ext>
            </p:extLst>
          </p:nvPr>
        </p:nvGraphicFramePr>
        <p:xfrm>
          <a:off x="0" y="1"/>
          <a:ext cx="91440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38300999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6141315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0217152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18069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291670781"/>
                    </a:ext>
                  </a:extLst>
                </a:gridCol>
              </a:tblGrid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Problématique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55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777578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9742</TotalTime>
  <Words>603</Words>
  <Application>Microsoft Office PowerPoint</Application>
  <PresentationFormat>Affichage à l'écran (16:9)</PresentationFormat>
  <Paragraphs>202</Paragraphs>
  <Slides>29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Titillium Web</vt:lpstr>
      <vt:lpstr>Dosis</vt:lpstr>
      <vt:lpstr>Titillium Web Light</vt:lpstr>
      <vt:lpstr>Arial</vt:lpstr>
      <vt:lpstr>Dosis Light</vt:lpstr>
      <vt:lpstr>Mowbray template</vt:lpstr>
      <vt:lpstr>Gestion Des activités sportives et culturelles</vt:lpstr>
      <vt:lpstr>Un système de gestion des activités sportives et culturelles d’ESI-SBA </vt:lpstr>
      <vt:lpstr>SOMMAIRE</vt:lpstr>
      <vt:lpstr>1. INTRODUCTION</vt:lpstr>
      <vt:lpstr>Présentation PowerPoint</vt:lpstr>
      <vt:lpstr>Présentation PowerPoint</vt:lpstr>
      <vt:lpstr>Présentation PowerPoint</vt:lpstr>
      <vt:lpstr>2. ANALYSE DU PROBLEME</vt:lpstr>
      <vt:lpstr>Présentation PowerPoint</vt:lpstr>
      <vt:lpstr>Quelques résultats de la rencontre:</vt:lpstr>
      <vt:lpstr>Présentation PowerPoint</vt:lpstr>
      <vt:lpstr>Diagrammes de cas d’utilisation</vt:lpstr>
      <vt:lpstr>Les diagrammes de cas d’utilisation</vt:lpstr>
      <vt:lpstr>Exemple: gestion d’étudiants</vt:lpstr>
      <vt:lpstr>3. CONCEPTION</vt:lpstr>
      <vt:lpstr>MODELE E/A</vt:lpstr>
      <vt:lpstr>Présentation PowerPoint</vt:lpstr>
      <vt:lpstr>Exemple: Table d’Etudiant</vt:lpstr>
      <vt:lpstr>BASE DE DONNEES</vt:lpstr>
      <vt:lpstr>Etapes de la création de notre base de données MySQL</vt:lpstr>
      <vt:lpstr>4. REALISATION</vt:lpstr>
      <vt:lpstr> La création des interfaces Utilisateur : </vt:lpstr>
      <vt:lpstr>L’organisation du code :</vt:lpstr>
      <vt:lpstr> Connexion à la Base de donnée : </vt:lpstr>
      <vt:lpstr> Organisation des packages :</vt:lpstr>
      <vt:lpstr>Présentation PowerPoint</vt:lpstr>
      <vt:lpstr>Résultat final:</vt:lpstr>
      <vt:lpstr>5. CONCLUSION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activités sportives et culturelles</dc:title>
  <dc:creator>root</dc:creator>
  <cp:lastModifiedBy>Fatna Hathout</cp:lastModifiedBy>
  <cp:revision>127</cp:revision>
  <dcterms:modified xsi:type="dcterms:W3CDTF">2018-05-31T07:45:43Z</dcterms:modified>
</cp:coreProperties>
</file>