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7" r:id="rId2"/>
    <p:sldId id="298" r:id="rId3"/>
    <p:sldId id="257" r:id="rId4"/>
    <p:sldId id="275" r:id="rId5"/>
    <p:sldId id="307" r:id="rId6"/>
    <p:sldId id="301" r:id="rId7"/>
    <p:sldId id="302" r:id="rId8"/>
    <p:sldId id="303" r:id="rId9"/>
    <p:sldId id="299" r:id="rId10"/>
    <p:sldId id="304" r:id="rId11"/>
    <p:sldId id="300" r:id="rId12"/>
    <p:sldId id="305" r:id="rId13"/>
    <p:sldId id="308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9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D093E-F9A0-47CB-B1EC-984F8EC2B35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D8396-7A97-48F3-B84F-215EBA168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0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D8396-7A97-48F3-B84F-215EBA1685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4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ersonl\Desktop\Design\blood template\blood template tit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B94A-2A43-4154-8F11-95656A5DD41D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4DD5-05D9-441A-A355-BE80FA47C789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85-E63C-4841-A26A-4224C97D4FB2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76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BF7-F7C9-462F-B693-293B2B21DA0D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0DD-65B8-4EF7-9A67-76823EE79966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19B1-D97D-4CB7-8A00-30BCDFCED564}" type="datetime1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7CE-0FD9-40DE-9854-DA3337EB03A2}" type="datetime1">
              <a:rPr lang="en-GB" smtClean="0"/>
              <a:t>08/07/2019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9370-AE55-4436-B802-BECBE93803F9}" type="datetime1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E46B-A737-4747-96D3-D074EAAD4E59}" type="datetime1">
              <a:rPr lang="en-GB" smtClean="0"/>
              <a:t>08/07/2019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0364-8E3D-4154-ABB2-7727ECA38D6A}" type="datetime1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77F-AEBF-48E3-B884-FF92FE925521}" type="datetime1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ersonl\Desktop\Design\blood template\blood templat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836712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16FF-F5BE-43D3-A03E-1BFF1CBD652C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7C2A-4FA9-416B-B262-22AB85C73F08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414766" y="595572"/>
            <a:ext cx="3711942" cy="92333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r" rtl="1"/>
            <a:r>
              <a:rPr lang="ar-DZ" sz="2000" dirty="0" smtClean="0">
                <a:solidFill>
                  <a:schemeClr val="tx1"/>
                </a:solidFill>
              </a:rPr>
              <a:t/>
            </a:r>
            <a:br>
              <a:rPr lang="ar-DZ" sz="2000" dirty="0" smtClean="0">
                <a:solidFill>
                  <a:schemeClr val="tx1"/>
                </a:solidFill>
              </a:rPr>
            </a:br>
            <a:r>
              <a:rPr lang="ar-DZ" sz="2000" dirty="0">
                <a:solidFill>
                  <a:schemeClr val="tx1"/>
                </a:solidFill>
              </a:rPr>
              <a:t/>
            </a:r>
            <a:br>
              <a:rPr lang="ar-DZ" sz="2000" dirty="0">
                <a:solidFill>
                  <a:schemeClr val="tx1"/>
                </a:solidFill>
              </a:rPr>
            </a:br>
            <a:r>
              <a:rPr lang="ar-DZ" sz="2000" dirty="0" smtClean="0">
                <a:solidFill>
                  <a:schemeClr val="tx1"/>
                </a:solidFill>
              </a:rPr>
              <a:t/>
            </a:r>
            <a:br>
              <a:rPr lang="ar-DZ" sz="2000" dirty="0" smtClean="0">
                <a:solidFill>
                  <a:schemeClr val="tx1"/>
                </a:solidFill>
              </a:rPr>
            </a:br>
            <a:r>
              <a:rPr lang="ar-DZ" sz="2000" dirty="0">
                <a:solidFill>
                  <a:schemeClr val="tx1"/>
                </a:solidFill>
              </a:rPr>
              <a:t/>
            </a:r>
            <a:br>
              <a:rPr lang="ar-DZ" sz="2000" dirty="0">
                <a:solidFill>
                  <a:schemeClr val="tx1"/>
                </a:solidFill>
              </a:rPr>
            </a:br>
            <a:r>
              <a:rPr lang="ar-DZ" sz="2000" dirty="0" smtClean="0">
                <a:solidFill>
                  <a:schemeClr val="tx1"/>
                </a:solidFill>
              </a:rPr>
              <a:t/>
            </a:r>
            <a:br>
              <a:rPr lang="ar-DZ" sz="2000" dirty="0" smtClean="0">
                <a:solidFill>
                  <a:schemeClr val="tx1"/>
                </a:solidFill>
              </a:rPr>
            </a:br>
            <a:r>
              <a:rPr lang="ar-DZ" sz="2000" dirty="0">
                <a:solidFill>
                  <a:schemeClr val="tx1"/>
                </a:solidFill>
              </a:rPr>
              <a:t/>
            </a:r>
            <a:br>
              <a:rPr lang="ar-DZ" sz="2000" dirty="0">
                <a:solidFill>
                  <a:schemeClr val="tx1"/>
                </a:solidFill>
              </a:rPr>
            </a:br>
            <a:r>
              <a:rPr lang="ar-DZ" sz="2000" dirty="0" smtClean="0">
                <a:solidFill>
                  <a:schemeClr val="tx1"/>
                </a:solidFill>
              </a:rPr>
              <a:t/>
            </a:r>
            <a:br>
              <a:rPr lang="ar-DZ" sz="2000" dirty="0" smtClean="0">
                <a:solidFill>
                  <a:schemeClr val="tx1"/>
                </a:solidFill>
              </a:rPr>
            </a:b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86424"/>
            <a:ext cx="522007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École Supérieure en Informatique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ar-S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08 Mai 1945 – Sidi Bel Abbes –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7928" y="-477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R="12700" algn="ctr">
              <a:spcAft>
                <a:spcPts val="0"/>
              </a:spcAft>
            </a:pP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Ministère de l’Enseignement Supérieur et de la Recherche Scientifique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 de texte 5"/>
          <p:cNvSpPr txBox="1"/>
          <p:nvPr/>
        </p:nvSpPr>
        <p:spPr>
          <a:xfrm>
            <a:off x="5508104" y="595572"/>
            <a:ext cx="3635896" cy="9141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ar-SA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المدرسة العلي</a:t>
            </a:r>
            <a:r>
              <a:rPr lang="ar-DZ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ا</a:t>
            </a:r>
            <a:r>
              <a:rPr lang="ar-SA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للإعلام الالي</a:t>
            </a:r>
            <a:endParaRPr lang="fr-FR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ar-SA" sz="1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ar-SA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 ماي 1945</a:t>
            </a:r>
            <a:r>
              <a:rPr lang="ar-SA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-سيدي بلعباس       </a:t>
            </a:r>
            <a:endParaRPr lang="fr-FR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95572"/>
            <a:ext cx="1296144" cy="9233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15517" y="2420888"/>
            <a:ext cx="8676964" cy="165618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62381" y="4832140"/>
            <a:ext cx="7776864" cy="5873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TAIEB BRAHIM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NAFISSA                 HATHOUT FATNA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5589240"/>
            <a:ext cx="9144000" cy="1268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Groupe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01</a:t>
            </a:r>
          </a:p>
          <a:p>
            <a:pPr algn="l"/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Encadreur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louche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badia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3518" y="2782669"/>
            <a:ext cx="738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700">
                <a:solidFill>
                  <a:prstClr val="black"/>
                </a:solidFill>
              </a:rPr>
              <a:t>Conception et realisation d’une application web de gestion d’un laboratoire d’analyses médicales</a:t>
            </a:r>
            <a:endParaRPr lang="en-GB" sz="2700" dirty="0">
              <a:solidFill>
                <a:prstClr val="black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54760" y="174145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MINI Projet ACSI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400" dirty="0" smtClean="0">
                <a:solidFill>
                  <a:schemeClr val="tx1"/>
                </a:solidFill>
              </a:rPr>
              <a:t>1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2"/>
            <a:ext cx="9144000" cy="6021387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sequence(</a:t>
            </a:r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2"/>
            <a:ext cx="9144000" cy="6021387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sequence(</a:t>
            </a:r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 patient)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211960" y="1412776"/>
            <a:ext cx="864095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612"/>
            <a:ext cx="8928991" cy="5328691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9145016" cy="616530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GB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MERCI POUR VOTRE ATTENTION</a:t>
            </a:r>
            <a:endParaRPr lang="fr-FR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040560"/>
          </a:xfrm>
        </p:spPr>
        <p:txBody>
          <a:bodyPr>
            <a:normAutofit lnSpcReduction="10000"/>
          </a:bodyPr>
          <a:lstStyle/>
          <a:p>
            <a:r>
              <a:rPr lang="fr-FR" sz="2700" b="1" dirty="0"/>
              <a:t>INTRODUCTION </a:t>
            </a:r>
            <a:endParaRPr lang="fr-FR" sz="2700" b="1" dirty="0" smtClean="0"/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Problématique</a:t>
            </a:r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Objectifs</a:t>
            </a:r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EXIGENCES D’UTILISATION</a:t>
            </a:r>
            <a:endParaRPr lang="fr-FR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BESOINS FONCTIONNELLES</a:t>
            </a:r>
            <a:endParaRPr lang="fr-FR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BESOINS NON FONCTIONNELLES  </a:t>
            </a:r>
            <a:endParaRPr lang="fr-FR" sz="2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fr-FR" sz="27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DIAGRAMME DE CAS D’UTILISATION</a:t>
            </a:r>
            <a:endParaRPr lang="fr-FR" sz="27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DIAGRAMME </a:t>
            </a:r>
            <a:r>
              <a:rPr lang="fr-F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 SEQUENCE</a:t>
            </a:r>
          </a:p>
          <a:p>
            <a:r>
              <a:rPr lang="fr-F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DIAGRAMME DE </a:t>
            </a:r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CLASSE</a:t>
            </a:r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DIAGRAMME DE COMPOSANTS </a:t>
            </a:r>
          </a:p>
          <a:p>
            <a:r>
              <a:rPr lang="fr-FR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DIAGRAMME DE DEPLOIMENT</a:t>
            </a:r>
            <a:endParaRPr lang="fr-FR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fr-FR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du Travail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z="1600" smtClean="0">
                <a:solidFill>
                  <a:schemeClr val="tx1"/>
                </a:solidFill>
              </a:rPr>
              <a:pPr/>
              <a:t>2</a:t>
            </a:fld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dersonl\Desktop\Design\blood template\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7"/>
            <a:ext cx="9144001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221532"/>
            <a:ext cx="61206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algn="ctr"/>
            <a:r>
              <a:rPr lang="fr-FR" dirty="0"/>
              <a:t> En Algérie, la croissance de la population hospitalière nécessite une gestion rationnelle et </a:t>
            </a:r>
            <a:r>
              <a:rPr lang="fr-FR" dirty="0" smtClean="0"/>
              <a:t>rapide. </a:t>
            </a:r>
            <a:r>
              <a:rPr lang="fr-FR" dirty="0"/>
              <a:t>La manière de gérer manuellement les laboratoires d'analyses médicales est encore dominante d'où la nécessité d'introduire l'informatique dans la gestion de ces services hospitaliers </a:t>
            </a:r>
            <a:r>
              <a:rPr lang="fr-FR" dirty="0" smtClean="0"/>
              <a:t>à </a:t>
            </a:r>
            <a:r>
              <a:rPr lang="fr-FR" dirty="0"/>
              <a:t>travers </a:t>
            </a:r>
            <a:r>
              <a:rPr lang="fr-FR" dirty="0" smtClean="0"/>
              <a:t>des </a:t>
            </a:r>
            <a:r>
              <a:rPr lang="fr-FR" dirty="0"/>
              <a:t>solutions </a:t>
            </a:r>
            <a:r>
              <a:rPr lang="fr-FR" dirty="0" smtClean="0"/>
              <a:t>logicielles</a:t>
            </a:r>
          </a:p>
          <a:p>
            <a:pPr marL="0" indent="0" algn="ctr">
              <a:buNone/>
            </a:pPr>
            <a:endParaRPr lang="fr-FR" dirty="0" smtClean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z="1400" smtClean="0">
                <a:solidFill>
                  <a:schemeClr val="tx1"/>
                </a:solidFill>
              </a:rPr>
              <a:pPr/>
              <a:t>3</a:t>
            </a:fld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2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899592" y="969646"/>
            <a:ext cx="6912768" cy="706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PROBLEMATIQUE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Objectif d’étude </a:t>
            </a:r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770993"/>
            <a:ext cx="7344816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1600"/>
              </a:spcAft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Le CHU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comporte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l'un des principaux laboratoires de Sidi Bel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Abbès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. Comme tous les autres, il effectue des analyses médicales de nombreux patients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de façon interminable.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Face à l'augmentation de la population hospitalière, ce service de laboratoire d'analyses médicales se trouve confronté à beaucoup de problèmes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Grand volume d'informations traitées manuellement, ce qui provoque parfois des erreurs dans l'établissement des documents.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Recherche difficile dans les registres.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lenteur et une perte de temps dans l'enregistrement et la recherche des données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1600"/>
              </a:spcAft>
            </a:pPr>
            <a:endParaRPr lang="fr-FR" dirty="0">
              <a:solidFill>
                <a:srgbClr val="4C483D"/>
              </a:solidFill>
              <a:effectLst/>
              <a:latin typeface="Garamond" panose="02020404030301010803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Rapidité dans l'établissement des différents documents ;</a:t>
            </a:r>
          </a:p>
          <a:p>
            <a:pPr lvl="0"/>
            <a:r>
              <a:rPr lang="fr-FR" dirty="0"/>
              <a:t>Facilité, simplicité et rapidité d'accès aux données par une recherche, et par une consultation multicritère ;</a:t>
            </a:r>
          </a:p>
          <a:p>
            <a:pPr lvl="0"/>
            <a:r>
              <a:rPr lang="fr-FR" dirty="0"/>
              <a:t>Accès confidentielle et sécurisé aux informations selon le mode d'accès ;</a:t>
            </a:r>
          </a:p>
          <a:p>
            <a:pPr lvl="0"/>
            <a:r>
              <a:rPr lang="fr-FR" dirty="0"/>
              <a:t>Stockage des informations sur des supports informatiques ce qui assurera leur sécurité physique ;</a:t>
            </a:r>
          </a:p>
          <a:p>
            <a:pPr lvl="0"/>
            <a:r>
              <a:rPr lang="fr-FR" dirty="0"/>
              <a:t>Gain de temps dans l'établissement des montants des examens.</a:t>
            </a:r>
          </a:p>
          <a:p>
            <a:pPr lvl="0"/>
            <a:r>
              <a:rPr lang="fr-FR" dirty="0"/>
              <a:t>Automatiser certaines tâches qui se traitent manuellement.</a:t>
            </a:r>
          </a:p>
          <a:p>
            <a:endParaRPr lang="fr-FR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logiciel peut être utilisé par :</a:t>
            </a:r>
          </a:p>
          <a:p>
            <a:pPr lvl="0"/>
            <a:r>
              <a:rPr lang="fr-FR" dirty="0"/>
              <a:t>Le laborantin</a:t>
            </a:r>
          </a:p>
          <a:p>
            <a:pPr lvl="0"/>
            <a:r>
              <a:rPr lang="fr-FR" dirty="0"/>
              <a:t>Le </a:t>
            </a:r>
            <a:r>
              <a:rPr lang="fr-FR" dirty="0" smtClean="0"/>
              <a:t>réceptionniste</a:t>
            </a:r>
          </a:p>
          <a:p>
            <a:pPr lvl="0"/>
            <a:r>
              <a:rPr lang="fr-FR" dirty="0" smtClean="0"/>
              <a:t>Le </a:t>
            </a:r>
            <a:r>
              <a:rPr lang="fr-FR" dirty="0"/>
              <a:t>médecin </a:t>
            </a:r>
            <a:r>
              <a:rPr lang="fr-FR" dirty="0" smtClean="0"/>
              <a:t>(responsable du labo)</a:t>
            </a:r>
            <a:endParaRPr lang="fr-FR" dirty="0"/>
          </a:p>
          <a:p>
            <a:r>
              <a:rPr lang="fr-FR" dirty="0"/>
              <a:t>Chaque utilisateur est permis d’effectuer des taches précise dans le système.</a:t>
            </a:r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1.BESOINS FONCTIONNELLES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Les </a:t>
            </a:r>
            <a:r>
              <a:rPr lang="fr-FR" dirty="0" err="1"/>
              <a:t>récéptionnistes</a:t>
            </a:r>
            <a:r>
              <a:rPr lang="fr-FR" dirty="0"/>
              <a:t> peut enregistrer les informations d’un patient ou le rechercher dans la base de données si il est déjà enregistrer, modifier ses informations et vérifier si les tests </a:t>
            </a:r>
            <a:r>
              <a:rPr lang="fr-FR" dirty="0" err="1"/>
              <a:t>démandés</a:t>
            </a:r>
            <a:r>
              <a:rPr lang="fr-FR" dirty="0"/>
              <a:t> sont </a:t>
            </a:r>
            <a:r>
              <a:rPr lang="fr-FR" dirty="0" smtClean="0"/>
              <a:t>faisables ainsi la consultation de rapport de test. </a:t>
            </a:r>
          </a:p>
          <a:p>
            <a:pPr lvl="0"/>
            <a:r>
              <a:rPr lang="fr-FR" dirty="0" smtClean="0"/>
              <a:t>Les </a:t>
            </a:r>
            <a:r>
              <a:rPr lang="fr-FR" dirty="0"/>
              <a:t>laborantins peuvent obtenir des informations sur le patient en naviguant dans le système, gérer les tests faisables au laboratoire, ils peuvent également </a:t>
            </a:r>
            <a:r>
              <a:rPr lang="fr-FR" dirty="0" smtClean="0"/>
              <a:t>ajouter </a:t>
            </a:r>
            <a:r>
              <a:rPr lang="fr-FR" dirty="0"/>
              <a:t>les rapports concernant les résultats des tests des patients </a:t>
            </a:r>
          </a:p>
          <a:p>
            <a:r>
              <a:rPr lang="fr-FR" dirty="0"/>
              <a:t>Le responsable du laboratoire peut </a:t>
            </a:r>
            <a:r>
              <a:rPr lang="fr-FR" dirty="0" err="1" smtClean="0"/>
              <a:t>verifier</a:t>
            </a:r>
            <a:r>
              <a:rPr lang="fr-FR" dirty="0" smtClean="0"/>
              <a:t> les rapports ainsi que </a:t>
            </a:r>
            <a:r>
              <a:rPr lang="fr-FR" dirty="0" err="1" smtClean="0"/>
              <a:t>gerer</a:t>
            </a:r>
            <a:r>
              <a:rPr lang="fr-FR" dirty="0" smtClean="0"/>
              <a:t> les comptes du personnel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1.BESOINS FONCTIONNELLES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484784"/>
            <a:ext cx="8928992" cy="4525963"/>
          </a:xfrm>
        </p:spPr>
        <p:txBody>
          <a:bodyPr/>
          <a:lstStyle/>
          <a:p>
            <a:pPr lvl="0"/>
            <a:r>
              <a:rPr lang="fr-FR" dirty="0"/>
              <a:t>Convivialité de l’interface utilisateurs. </a:t>
            </a:r>
          </a:p>
          <a:p>
            <a:pPr lvl="0"/>
            <a:r>
              <a:rPr lang="fr-FR" dirty="0"/>
              <a:t>Bon fonctionnement de l’applications et cohérence.</a:t>
            </a:r>
          </a:p>
          <a:p>
            <a:pPr lvl="0"/>
            <a:r>
              <a:rPr lang="fr-FR" dirty="0"/>
              <a:t>Gestion des erreurs et des ambiguïtés.</a:t>
            </a:r>
          </a:p>
          <a:p>
            <a:pPr lvl="0"/>
            <a:r>
              <a:rPr lang="fr-FR" dirty="0"/>
              <a:t>Assurance de qualité et de sécurité.</a:t>
            </a:r>
          </a:p>
          <a:p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1.BESOINS NON FONCTIONNELLES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GB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en-GB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2"/>
            <a:ext cx="9144000" cy="6021388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7C2A-4FA9-416B-B262-22AB85C73F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ood template">
  <a:themeElements>
    <a:clrScheme name="Blood Template">
      <a:dk1>
        <a:sysClr val="windowText" lastClr="000000"/>
      </a:dk1>
      <a:lt1>
        <a:sysClr val="window" lastClr="FFFFFF"/>
      </a:lt1>
      <a:dk2>
        <a:srgbClr val="CC0000"/>
      </a:dk2>
      <a:lt2>
        <a:srgbClr val="A6A6A6"/>
      </a:lt2>
      <a:accent1>
        <a:srgbClr val="CC0000"/>
      </a:accent1>
      <a:accent2>
        <a:srgbClr val="F43156"/>
      </a:accent2>
      <a:accent3>
        <a:srgbClr val="990723"/>
      </a:accent3>
      <a:accent4>
        <a:srgbClr val="0C0C0C"/>
      </a:accent4>
      <a:accent5>
        <a:srgbClr val="A6A6A6"/>
      </a:accent5>
      <a:accent6>
        <a:srgbClr val="CC0000"/>
      </a:accent6>
      <a:hlink>
        <a:srgbClr val="6B0518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Blood template</Template>
  <TotalTime>1020</TotalTime>
  <Words>430</Words>
  <Application>Microsoft Office PowerPoint</Application>
  <PresentationFormat>Affichage à l'écran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MS Mincho</vt:lpstr>
      <vt:lpstr>Arial</vt:lpstr>
      <vt:lpstr>Calibri</vt:lpstr>
      <vt:lpstr>Garamond</vt:lpstr>
      <vt:lpstr>Times New Roman</vt:lpstr>
      <vt:lpstr>Wingdings</vt:lpstr>
      <vt:lpstr>Blood template</vt:lpstr>
      <vt:lpstr>       </vt:lpstr>
      <vt:lpstr>Plan du Travail </vt:lpstr>
      <vt:lpstr>INTRODUCTION</vt:lpstr>
      <vt:lpstr>Objectif d’étude </vt:lpstr>
      <vt:lpstr>objectif</vt:lpstr>
      <vt:lpstr>1.BESOINS FONCTIONNELLES </vt:lpstr>
      <vt:lpstr>1.BESOINS FONCTIONNELLES </vt:lpstr>
      <vt:lpstr>1.BESOINS NON FONCTIONNELLES </vt:lpstr>
      <vt:lpstr>Diagramme de cas d’utilisation</vt:lpstr>
      <vt:lpstr>Diagramme de sequence(Authentification)</vt:lpstr>
      <vt:lpstr>Diagramme de sequence(Ajouter un patient)</vt:lpstr>
      <vt:lpstr>Diagramme de classe</vt:lpstr>
      <vt:lpstr>Diagramme d’activité</vt:lpstr>
      <vt:lpstr>Présentation PowerPoint</vt:lpstr>
    </vt:vector>
  </TitlesOfParts>
  <Company>m62 visualcommunications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 Text Here</dc:title>
  <dc:creator>pynej</dc:creator>
  <cp:lastModifiedBy>Fatna Hathout</cp:lastModifiedBy>
  <cp:revision>92</cp:revision>
  <dcterms:created xsi:type="dcterms:W3CDTF">2011-11-28T20:19:15Z</dcterms:created>
  <dcterms:modified xsi:type="dcterms:W3CDTF">2019-07-08T19:39:25Z</dcterms:modified>
</cp:coreProperties>
</file>