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3e2706801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3e2706801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3e2706801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3e2706801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3e2706801_1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3e2706801_1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3e2706801_1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3e2706801_1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3e2706801_1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3e2706801_1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e2706801_1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3e2706801_1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3e2706801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3e2706801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3e27068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3e27068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3e2706801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3e2706801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3e2706801_1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3e2706801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rello.com/b/2aqnCtgR/hastane-veri-taban%C4%B1-%C3%B6dev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38450" y="2731975"/>
            <a:ext cx="58671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>
                <a:latin typeface="Arial"/>
                <a:ea typeface="Arial"/>
                <a:cs typeface="Arial"/>
                <a:sym typeface="Arial"/>
              </a:rPr>
              <a:t>Kadıköy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56702" y="30601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Özel TEMA Hastanesi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52800" y="1159625"/>
            <a:ext cx="8191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500">
                <a:solidFill>
                  <a:schemeClr val="dk1"/>
                </a:solidFill>
              </a:rPr>
              <a:t>HASTANE VERİTABANI OTOMASYONU 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500">
                <a:solidFill>
                  <a:schemeClr val="dk1"/>
                </a:solidFill>
              </a:rPr>
              <a:t>GRUP-4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141475" y="433500"/>
            <a:ext cx="4404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 ID si verilen doktorun ismini getiren fonksiyon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CREATE FUNCTION fn_DoktorAdiSoyadi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(@doktorID int)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RETURNS nvarchar(100)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BEGIN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declare @doktorAdiSoyadi nvarchar(100)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select @doktorAdiSoyadi=(p.personeladi + ' ' + p.personelsoyadi)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from doktorlar 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join personel p on d.personelId=p.personelID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where d.doktorID=@doktorID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RETURN @doktorAdiSoyadi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select dbo.fn_DoktorAdiSoyadi(22)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907575" y="540000"/>
            <a:ext cx="4053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ID si verilen poliklinik adını getirir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CREATE FUNCTION fn_PoliklinikAdi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(@doktorID int)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RETURNS nvarchar(50)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BEGIN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declare @poliklinikAdi nvarchar(50)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select @poliklinikAdi=p.PoliklinkAdi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from doktorlar 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join poliklinik p on d.poliklinikId=p.poliklinikId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where d.doktorID=@doktorID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RETURN @poliklinikAdi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select dbo.fn_PoliklinikAdi(5)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4592975" y="0"/>
            <a:ext cx="2700" cy="5143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112725" y="150075"/>
            <a:ext cx="8774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Aynı hasta için 1 güne 2 randevu verilmemesini sağlayan prosedür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create proc sp_yeni_randevu_giris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(@RandevuTarihi2 date,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@RandevuSaati2 time(7),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@HastaGeldimi nvarchar(1),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@YeniRandevuTarihi date)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BEGIN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IF exists (Select * from RandevuDetay where RandevuSaati = @RandevuSaati2 and </a:t>
            </a:r>
            <a:br>
              <a:rPr lang="tr">
                <a:solidFill>
                  <a:schemeClr val="dk1"/>
                </a:solidFill>
              </a:rPr>
            </a:br>
            <a:r>
              <a:rPr lang="tr">
                <a:solidFill>
                  <a:schemeClr val="dk1"/>
                </a:solidFill>
              </a:rPr>
              <a:t>RandevuTarihi = @RandevuTarihi2)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begin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	print 'Hastanın Aynı Saatte Başka bir randevusu var'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else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begin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	insert RandevuDetay(RandevuTarihi,RandevuSaati,YeniRandevuTarihi,HastaGeldimi) values (@RandevuTarihi2,@RandevuSaati2,@YeniRandevuTarihi,@HastaGeldimi)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	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 exec sp_yeni_randevu_giris '03.11.2022','08:30','e',''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0" y="0"/>
            <a:ext cx="89973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00">
                <a:solidFill>
                  <a:schemeClr val="dk1"/>
                </a:solidFill>
              </a:rPr>
              <a:t>--Daha önceden sisteme kayıtlı olup olmadığını sorgulayıp ona göre hasta kaydı yapan prosedür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create proc sp_hastakayıt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@HastaAdi nvarchar (50),  @HastaSoyadi nvarchar(50),  @TCKN char(11),@DogumTarihi date,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@Kilo decimal(18,2),@Cinsiyet nvarchar(1),  @HastaTelefonNo char(12),  @HastaMail nvarchar(50),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@HastaAdres nvarchar (200),  @KanGrubuID nvarchar(5))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as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begin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	if exists (select * from Hasta where TCKN= @TCKN)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	begin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		print 'Hasta sistemde kayıtlıdır!'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	end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else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	begin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		insert Hasta(HastaAdi,HastaSoyadi,TCKN,DogumTarihi,Kilo,Cinsiyet,HastaTelefonNo,HastaMail,HastaAdres,KanGrubuID) values (@HastaAdi,@HastaSoyadi,@TCKN,@dogumtarihi,@kilo,@cinsiyet,@HastaTelefonNo,@hastamail,@hastaadres,@kangrubuID)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	end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end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go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exec sp_hastakayıt 'ali','ahmet','14725836987','01.01.2000',50,'e','05321523652','aabbcc@gmail.com','asfdfa',an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exec sp_hastakayıt 'ali','ahmet','14725836988','01.01.2000',50,'e','05321523652','aabbcc@gmail.com','asfdfa',an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0" y="0"/>
            <a:ext cx="8981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tr">
                <a:solidFill>
                  <a:schemeClr val="dk1"/>
                </a:solidFill>
              </a:rPr>
              <a:t>Personel tablosuna yeni veri eklendiğinde meslekID=1 ise doktor tablosuna da kayıt yapmaya yarayan trigger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create trigger trg_DoktorEkleme on Personel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after insert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as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declare @PersonelID int,@PoliklinikID int,@MeslekID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select @PersonelID=PersonelID from inserted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--set @DoktorID += (ident_current ('Doktorlar'))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if(@MeslekID=1)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Begin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insert Doktorlar values(@PoliklinikID,@PersonelID)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insert Personel values(1,'Nur','Altan','52827193515','05.07.1987','K','(537)4445578','nur.altan@mail.com','Selam Mahallesi,Pınar Caddesi,Akşam Apartmanı,Daire:2,İstanbul','08.08.2017','Lisans','AP',1)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3491344" y="2473102"/>
            <a:ext cx="4609200" cy="955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 flipH="1">
            <a:off x="1748630" y="2473112"/>
            <a:ext cx="2223900" cy="9546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 rot="-5400000">
            <a:off x="3127921" y="2095306"/>
            <a:ext cx="955658" cy="1711249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1748350" y="2486200"/>
            <a:ext cx="28236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rgbClr val="FFFFFF"/>
                </a:solidFill>
              </a:rPr>
              <a:t>Hasta kayıt edilirken daha önceden aynı kişiye ait veri girişi olup olmadığını kontrol eden prosedürü yaparken sorun yaşadık.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916450" y="2473102"/>
            <a:ext cx="831900" cy="954000"/>
          </a:xfrm>
          <a:prstGeom prst="rect">
            <a:avLst/>
          </a:prstGeom>
          <a:solidFill>
            <a:srgbClr val="B02C20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916450" y="2473112"/>
            <a:ext cx="831900" cy="9546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03</a:t>
            </a:r>
            <a:endParaRPr sz="2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374007" y="2571758"/>
            <a:ext cx="3582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400"/>
              <a:buChar char="●"/>
            </a:pPr>
            <a:r>
              <a:rPr lang="tr">
                <a:solidFill>
                  <a:srgbClr val="A72A1E"/>
                </a:solidFill>
              </a:rPr>
              <a:t>Önce triggerla denediğimiz için zorlandık. Procedure ile denediğimizde yaptık.</a:t>
            </a:r>
            <a:endParaRPr>
              <a:solidFill>
                <a:srgbClr val="A72A1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2A1E"/>
              </a:solidFill>
            </a:endParaRPr>
          </a:p>
        </p:txBody>
      </p:sp>
      <p:grpSp>
        <p:nvGrpSpPr>
          <p:cNvPr id="191" name="Google Shape;191;p26"/>
          <p:cNvGrpSpPr/>
          <p:nvPr/>
        </p:nvGrpSpPr>
        <p:grpSpPr>
          <a:xfrm>
            <a:off x="916498" y="1415599"/>
            <a:ext cx="7184211" cy="1057657"/>
            <a:chOff x="1593000" y="2322568"/>
            <a:chExt cx="5958045" cy="643500"/>
          </a:xfrm>
        </p:grpSpPr>
        <p:sp>
          <p:nvSpPr>
            <p:cNvPr id="192" name="Google Shape;192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82876" y="2396370"/>
              <a:ext cx="20883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Doktorlar Personel tablosuna bağlı olduğu ad, soyad gibi verilerde veri tekrarı oldu.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4387845" y="2323751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Char char="●"/>
              </a:pPr>
              <a:r>
                <a:rPr lang="tr">
                  <a:solidFill>
                    <a:srgbClr val="A72A1E"/>
                  </a:solidFill>
                </a:rPr>
                <a:t>veri tekrarına sebep olan verileri doktorlar tablosundan çıkartılıp personel tablosundaki veriler ile ilişkilendirdik.</a:t>
              </a:r>
              <a:endParaRPr>
                <a:solidFill>
                  <a:srgbClr val="A72A1E"/>
                </a:solidFill>
              </a:endParaRPr>
            </a:p>
          </p:txBody>
        </p:sp>
      </p:grpSp>
      <p:grpSp>
        <p:nvGrpSpPr>
          <p:cNvPr id="199" name="Google Shape;199;p26"/>
          <p:cNvGrpSpPr/>
          <p:nvPr/>
        </p:nvGrpSpPr>
        <p:grpSpPr>
          <a:xfrm>
            <a:off x="916538" y="560393"/>
            <a:ext cx="7184126" cy="853152"/>
            <a:chOff x="1593000" y="2322568"/>
            <a:chExt cx="5957975" cy="643500"/>
          </a:xfrm>
        </p:grpSpPr>
        <p:sp>
          <p:nvSpPr>
            <p:cNvPr id="200" name="Google Shape;200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283029" y="2399960"/>
              <a:ext cx="2000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rgbClr val="FFFFFF"/>
                  </a:solidFill>
                </a:rPr>
                <a:t>Tarih formatı insert işlemlerinde hata verdi.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Char char="●"/>
              </a:pPr>
              <a:r>
                <a:rPr lang="tr">
                  <a:solidFill>
                    <a:srgbClr val="A72A1E"/>
                  </a:solidFill>
                </a:rPr>
                <a:t>SET DATEFORMAT dmy;   </a:t>
              </a:r>
              <a:endParaRPr>
                <a:solidFill>
                  <a:srgbClr val="A72A1E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rgbClr val="A72A1E"/>
                  </a:solidFill>
                </a:rPr>
                <a:t>ile tarih formatını kendimiz belirledik.</a:t>
              </a:r>
              <a:endParaRPr>
                <a:solidFill>
                  <a:srgbClr val="A72A1E"/>
                </a:solidFill>
              </a:endParaRPr>
            </a:p>
          </p:txBody>
        </p:sp>
      </p:grpSp>
      <p:sp>
        <p:nvSpPr>
          <p:cNvPr id="207" name="Google Shape;207;p26"/>
          <p:cNvSpPr txBox="1"/>
          <p:nvPr/>
        </p:nvSpPr>
        <p:spPr>
          <a:xfrm>
            <a:off x="1289600" y="98700"/>
            <a:ext cx="68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1"/>
                </a:solidFill>
              </a:rPr>
              <a:t>Proje Aşamasında Yaşanılan Problemler ve Çözümlerimiz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208" name="Google Shape;208;p26"/>
          <p:cNvGrpSpPr/>
          <p:nvPr/>
        </p:nvGrpSpPr>
        <p:grpSpPr>
          <a:xfrm>
            <a:off x="916425" y="3430503"/>
            <a:ext cx="7184126" cy="1209716"/>
            <a:chOff x="1593000" y="2322568"/>
            <a:chExt cx="5957975" cy="643500"/>
          </a:xfrm>
        </p:grpSpPr>
        <p:sp>
          <p:nvSpPr>
            <p:cNvPr id="209" name="Google Shape;209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2283102" y="2399943"/>
              <a:ext cx="2249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500">
                  <a:solidFill>
                    <a:schemeClr val="dk1"/>
                  </a:solidFill>
                </a:rPr>
                <a:t>Veri girerken sorun yaşadık.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A72A1E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6" name="Google Shape;216;p26"/>
          <p:cNvSpPr txBox="1"/>
          <p:nvPr/>
        </p:nvSpPr>
        <p:spPr>
          <a:xfrm>
            <a:off x="141575" y="81792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800"/>
              <a:buFont typeface="Roboto"/>
              <a:buChar char="●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4286550" y="3558375"/>
            <a:ext cx="3757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800"/>
              <a:buFont typeface="Roboto"/>
              <a:buChar char="●"/>
            </a:pPr>
            <a:r>
              <a:rPr lang="tr" sz="1500">
                <a:solidFill>
                  <a:srgbClr val="A72A1E"/>
                </a:solidFill>
              </a:rPr>
              <a:t>Valuesten sonra veri girişinde yaptığımız hatayı ve verilerin içinde girilen veri tipine uygun olmayanları farkedip düzelttik.</a:t>
            </a:r>
            <a:endParaRPr>
              <a:solidFill>
                <a:srgbClr val="A72A1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1007225" y="671475"/>
            <a:ext cx="7601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1"/>
                </a:solidFill>
              </a:rPr>
              <a:t>Proje yönetimimiz TRELLO sistemi üzerinden yapılmıştır.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Trelloya bağlanmak için tıklayınız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title"/>
          </p:nvPr>
        </p:nvSpPr>
        <p:spPr>
          <a:xfrm>
            <a:off x="311700" y="-228925"/>
            <a:ext cx="85206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GÖREV DAĞILIMI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2641600" y="840300"/>
            <a:ext cx="1644325" cy="1644300"/>
            <a:chOff x="431475" y="1351550"/>
            <a:chExt cx="1644325" cy="1644300"/>
          </a:xfrm>
        </p:grpSpPr>
        <p:sp>
          <p:nvSpPr>
            <p:cNvPr id="73" name="Google Shape;73;p14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arikatür tarzında, mor saçlı kadın çizimi" id="74" name="Google Shape;74;p14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164925" y="2571750"/>
            <a:ext cx="21774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Gamze AYYILDIZ ABİ</a:t>
            </a:r>
            <a:endParaRPr sz="2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164925" y="38357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HastaneBilgi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Poliklinik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Doktorlar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2374559" y="25717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Hatice KUVVETLİIŞIK</a:t>
            </a:r>
            <a:endParaRPr sz="2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374545" y="36941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Personel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Meslek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İzinler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Cinsiyet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415838" y="840300"/>
            <a:ext cx="1644312" cy="1644300"/>
            <a:chOff x="4867413" y="1351550"/>
            <a:chExt cx="1644312" cy="1644300"/>
          </a:xfrm>
        </p:grpSpPr>
        <p:sp>
          <p:nvSpPr>
            <p:cNvPr id="82" name="Google Shape;82;p14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arikatür tarzında, turuncu saçlı kadın çizimi" id="83" name="Google Shape;83;p14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4584180" y="25717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İrem          MİLOĞLU</a:t>
            </a:r>
            <a:endParaRPr sz="2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4584169" y="38357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Hasta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HastaGecmisi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KanGrubu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6793801" y="25717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Merve   YALINKAYA</a:t>
            </a:r>
            <a:endParaRPr sz="2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6793795" y="36133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Randevu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RandevuDetay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İlaclar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ReceteDetay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7093125" y="840300"/>
            <a:ext cx="1644325" cy="1644300"/>
            <a:chOff x="431475" y="1351550"/>
            <a:chExt cx="1644325" cy="1644300"/>
          </a:xfrm>
        </p:grpSpPr>
        <p:sp>
          <p:nvSpPr>
            <p:cNvPr id="91" name="Google Shape;91;p14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arikatür tarzında, mor saçlı kadın çizimi" id="92" name="Google Shape;92;p14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4"/>
          <p:cNvGrpSpPr/>
          <p:nvPr/>
        </p:nvGrpSpPr>
        <p:grpSpPr>
          <a:xfrm>
            <a:off x="4867363" y="840300"/>
            <a:ext cx="1644313" cy="1644300"/>
            <a:chOff x="4867413" y="1351550"/>
            <a:chExt cx="1644313" cy="1644300"/>
          </a:xfrm>
        </p:grpSpPr>
        <p:sp>
          <p:nvSpPr>
            <p:cNvPr id="94" name="Google Shape;94;p14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Karikatür tarzında, turuncu saçlı kadın çizimi" id="95" name="Google Shape;95;p14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4300" y="895825"/>
            <a:ext cx="4499700" cy="31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Kullanılan Yazılım Dili : MSSQL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Hastane Adı : Kadıköy Özel TEMA Hastanesi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11 poliklinik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22’si doktor olmak üzere 76 personel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67 hasta ve bilgileri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312675" y="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Hakkında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5425" y="1393200"/>
            <a:ext cx="4499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 sz="1800">
                <a:solidFill>
                  <a:schemeClr val="dk1"/>
                </a:solidFill>
              </a:rPr>
              <a:t>14 adet tablo oluşturuldu. Bu tablolar: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2075"/>
            <a:ext cx="2413050" cy="21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250" y="2072075"/>
            <a:ext cx="2222368" cy="21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50" y="889225"/>
            <a:ext cx="8588076" cy="41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912300" y="188750"/>
            <a:ext cx="762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 u="sng">
                <a:solidFill>
                  <a:schemeClr val="dk1"/>
                </a:solidFill>
              </a:rPr>
              <a:t>Veritabanımızın Diyagramı</a:t>
            </a:r>
            <a:endParaRPr b="1" sz="23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7"/>
          <p:cNvGrpSpPr/>
          <p:nvPr/>
        </p:nvGrpSpPr>
        <p:grpSpPr>
          <a:xfrm>
            <a:off x="833646" y="141500"/>
            <a:ext cx="7235371" cy="1598691"/>
            <a:chOff x="611246" y="1323164"/>
            <a:chExt cx="7400400" cy="731700"/>
          </a:xfrm>
        </p:grpSpPr>
        <p:sp>
          <p:nvSpPr>
            <p:cNvPr id="116" name="Google Shape;116;p17"/>
            <p:cNvSpPr/>
            <p:nvPr/>
          </p:nvSpPr>
          <p:spPr>
            <a:xfrm>
              <a:off x="611246" y="1323164"/>
              <a:ext cx="7400400" cy="73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319925" y="1983237"/>
            <a:ext cx="3932614" cy="3025871"/>
            <a:chOff x="-101132" y="1426185"/>
            <a:chExt cx="5336700" cy="2331000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200">
                  <a:solidFill>
                    <a:schemeClr val="dk1"/>
                  </a:solidFill>
                </a:rPr>
                <a:t>Veri Girilmesi</a:t>
              </a:r>
              <a:endParaRPr sz="2200"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-101132" y="1426185"/>
              <a:ext cx="5336700" cy="233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7"/>
          <p:cNvSpPr/>
          <p:nvPr/>
        </p:nvSpPr>
        <p:spPr>
          <a:xfrm>
            <a:off x="4572000" y="1983225"/>
            <a:ext cx="4315200" cy="302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242625" y="429050"/>
            <a:ext cx="1730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chemeClr val="dk1"/>
                </a:solidFill>
              </a:rPr>
              <a:t>Randevu Tablosunun Oluşturulması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75" y="216950"/>
            <a:ext cx="44386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88" y="2883913"/>
            <a:ext cx="32670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169475" y="2106675"/>
            <a:ext cx="22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Randevu Tablosuna Veri Girişi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900" y="2794024"/>
            <a:ext cx="3932625" cy="203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5049125" y="2106675"/>
            <a:ext cx="29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chemeClr val="dk1"/>
                </a:solidFill>
              </a:rPr>
              <a:t>Create ve Insert İşlemleri Sonucunda Oluşan Tablomuz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87900" y="308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/>
              <a:t>Veritabanı Otomasyonunun Hazırlanma Aşamaları</a:t>
            </a:r>
            <a:endParaRPr sz="260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Hastane veri tabanı toplam 14 tablodan oluşmaktadır.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5632325" y="1189775"/>
            <a:ext cx="3305700" cy="3483050"/>
            <a:chOff x="5632325" y="1189775"/>
            <a:chExt cx="3305700" cy="3483050"/>
          </a:xfrm>
        </p:grpSpPr>
        <p:sp>
          <p:nvSpPr>
            <p:cNvPr id="135" name="Google Shape;135;p18"/>
            <p:cNvSpPr/>
            <p:nvPr/>
          </p:nvSpPr>
          <p:spPr>
            <a:xfrm>
              <a:off x="5632325" y="1189775"/>
              <a:ext cx="3305700" cy="6861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rgbClr val="FFFFFF"/>
                  </a:solidFill>
                </a:rPr>
                <a:t>Procedure, function ve trigger oluşturulması ve  join kullanarak sorgular yapılması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chemeClr val="dk1"/>
                  </a:solidFill>
                </a:rPr>
                <a:t>Projenin tablolarının oluşturulması  ve veri giriş işlemleri aşamalarının bitişi ile yaptığımız toplantıda bireysel olarak  yaptığımız bazı işlem ve sorgulamalar için birbirimize danıştık ve meydana gelen hataları düzelttik.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38" name="Google Shape;138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rgbClr val="FFFFFF"/>
                  </a:solidFill>
                </a:rPr>
                <a:t>Diyagram ve ilişkiler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chemeClr val="dk1"/>
                  </a:solidFill>
                </a:rPr>
                <a:t>Diyagram oluşturma aşamasında önce hangi tablolara ihtiyacımız olacağını ve bu durumda tablolar arasındaki ilişkilerin nasıl olacağına karar verdik. Daha sonra grup tablolar ve veri girişleri için görev paylaşımı yaptık.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41" name="Google Shape;141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rgbClr val="FFFFFF"/>
                  </a:solidFill>
                </a:rPr>
                <a:t>Tabloların oluşturulması ve verilerin girilmesi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345389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chemeClr val="dk1"/>
                  </a:solidFill>
                </a:rPr>
                <a:t>Herkes tablo oluşturma ve veri girişleri aşamasında iletişim halinde ve işbirliği içindeydi. Meydana gelen hatalarda birbirimize yardımcı olmaya çalıştık.Örneğin insert işlemlerinde tarih için hata veriyordu.Bu kısım için düzeltmeler yaptık. 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440450" y="155100"/>
            <a:ext cx="8132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tr" sz="1600">
                <a:solidFill>
                  <a:schemeClr val="dk1"/>
                </a:solidFill>
              </a:rPr>
              <a:t>Hastanede çalışan personellerin kan gruplarını getiren sorgu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select PersonelAdi, PersonelSoyadi, KanGrubuTuru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from Personel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join KanGrubu on Personel.KanGrubuID = kangrubu.KanGrubuID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tr" sz="1600">
                <a:solidFill>
                  <a:schemeClr val="dk1"/>
                </a:solidFill>
              </a:rPr>
              <a:t>İznini 5 günden fazla kullanan personelin ID’si adı, soyadı, telefonu ve  meslek bilgisi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select p.PersonelID, p.PersonelAdi, p.PersonelSoyadi, p.TelefonNo, m.Meslekturu, Datediff(day,i.IzinBaslangic,i.IzinBitis) as [Izin Gun Sayisi]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from Izinler i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Join Personel p ON i.PersonelID=p.PersonelID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Join Meslek m ON p.MeslekID=m.MeslekID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Group BY p.PersonelID, p.PersonelAdi,p.PersonelSoyadi,p.TelefonNo,m.Meslekturu, Datediff(day,i.IzinBaslangic,i.IzinBitis)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</a:rPr>
              <a:t>Having DAtediff(day,i.IzinBaslangic,i.IzinBitis) &gt; 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309300" y="251675"/>
            <a:ext cx="8525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ID'si 1 olan doktora giden 18 yaş altı hastaların adı ve soyadı, doktor adı ve soyadı ve eğer alerjisi varsa alerji bilgisini getiren sorgu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h.HastaAdi+ ' '+h.HastaSoyadi as [Hasta Adi Soyadi],hg.Alerjiler,p.PersonelAdi+' '+P.PersonelSoyadi as [Doktor Adi ve Soyadi]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Hasta h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HastaGecmisi hg on h.HastaGecmisiID=hg.HastaGecmisiID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Randevu r on h.HastaID=r.HastaID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Doktorlar dr on r.DoktorID=dr.DoktorID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Personel p on dr.PersonelID=p.PersonelID where dr.DoktorID=1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by h.HastaAdi,h.HastaSoyadi,hg.Alerjiler,p.PersonelAdi,P.PersonelSoyadi,datediff(year,h.DogumTarihi,getdate())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Having datediff(year,h.DogumTarihi,getdate())&lt;18  order by h.HastaAdi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379350" y="79550"/>
            <a:ext cx="81477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tr" sz="1300">
                <a:solidFill>
                  <a:schemeClr val="dk1"/>
                </a:solidFill>
              </a:rPr>
              <a:t>Kan grubu AP olan hastaların, doktorlarının adı soyadi, TCKN, kan grubu ,doktorların telefon numarasını getiren sorgu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select h.HastaAdi+' '+h.HastaSoyadi as [Hasta Adı Soyadi], h.TCKN,h.KanGrubuID,p.PersonelAdi+' '+ p.PersonelSoyadi as [Doktor Adi soyadi], p.TelefonNo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from Hasta h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KanGrubu kg on h.KanGrubuID=kg.KanGrubuID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Randevu r on h.HastaID=r.HastaID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Doktorlar dr on r.DoktorID=dr.DoktorID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Personel p on dr.PersonelID=p.PersonelID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where h.KanGrubuID like 'AP'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tr" sz="1300">
                <a:solidFill>
                  <a:schemeClr val="dk1"/>
                </a:solidFill>
              </a:rPr>
              <a:t>Ameliyat olacak hastaların teşhisi, kullandığı ilaçları, ameliyat edecek doktoru hastaların ismine göre listeleyen sorgu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select h.HastaAdi+ ' '+h.HastaSoyadi as [Hasta Adi Soyadi],r.Teshis,hg.KullandigiIlac,p.PersonelAdi+' '+p.PersonelSoyadi as [Doktor Adi Soyadi]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from Hasta h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Randevu r on h.HastaID=r.HastaID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Doktorlar dr on r.DoktorID=dr.DoktorID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HastaGecmisi hg on h.HastaGecmisiID=hg.HastaGecmisiID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join Personel p on dr.PersonelID=p.PersonelID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where Tedavi like 'ameliyat%'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1"/>
                </a:solidFill>
              </a:rPr>
              <a:t>order by h.HastaAdi+ ' '+h.HastaSoyadi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