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panose="020B0604020202020204"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7" d="100"/>
          <a:sy n="37" d="100"/>
        </p:scale>
        <p:origin x="2640" y="-19"/>
      </p:cViewPr>
      <p:guideLst>
        <p:guide orient="horz" pos="2721"/>
        <p:guide pos="5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1777025" y="7670300"/>
            <a:ext cx="7134000" cy="27399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7200" b="1">
                <a:solidFill>
                  <a:srgbClr val="FFFFFF"/>
                </a:solidFill>
                <a:latin typeface="Tajawal"/>
                <a:ea typeface="Tajawal"/>
                <a:cs typeface="Tajawal"/>
                <a:sym typeface="Tajawal"/>
              </a:rPr>
              <a:t>T5</a:t>
            </a:r>
            <a:endParaRPr sz="7200" b="1">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a:solidFill>
                  <a:srgbClr val="FFFFFF"/>
                </a:solidFill>
                <a:latin typeface="Tajawal"/>
                <a:ea typeface="Tajawal"/>
                <a:cs typeface="Tajawal"/>
                <a:sym typeface="Tajawal"/>
              </a:rPr>
              <a:t>Report </a:t>
            </a:r>
            <a:endParaRPr sz="4700" b="1">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a:solidFill>
                  <a:srgbClr val="FFFFFF"/>
                </a:solidFill>
                <a:latin typeface="Tajawal"/>
                <a:ea typeface="Tajawal"/>
                <a:cs typeface="Tajawal"/>
                <a:sym typeface="Tajawal"/>
              </a:rPr>
              <a:t>Template</a:t>
            </a:r>
            <a:endParaRPr sz="2400" b="1">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1066475" y="5885125"/>
            <a:ext cx="6409200" cy="22144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TextBox 2">
            <a:extLst>
              <a:ext uri="{FF2B5EF4-FFF2-40B4-BE49-F238E27FC236}">
                <a16:creationId xmlns:a16="http://schemas.microsoft.com/office/drawing/2014/main" id="{7AF430E7-569B-837A-CF01-3B0724A9D3FD}"/>
              </a:ext>
            </a:extLst>
          </p:cNvPr>
          <p:cNvSpPr txBox="1"/>
          <p:nvPr/>
        </p:nvSpPr>
        <p:spPr>
          <a:xfrm>
            <a:off x="893130" y="8083660"/>
            <a:ext cx="8500740" cy="9140964"/>
          </a:xfrm>
          <a:prstGeom prst="rect">
            <a:avLst/>
          </a:prstGeom>
          <a:noFill/>
        </p:spPr>
        <p:txBody>
          <a:bodyPr wrap="square" rtlCol="0">
            <a:spAutoFit/>
          </a:bodyPr>
          <a:lstStyle/>
          <a:p>
            <a:r>
              <a:rPr lang="en-US" sz="2800" dirty="0"/>
              <a:t>The amalgamation of Spatial-Temporal Inception (I3D) networks with pose-based segmentation presents a promising avenue for augmenting video classification accuracy. Through the strategic utilization of pose information to segregate objects from the background and the subsequent fusion of these segmented frames with spatial-temporal features, the proposed model exhibited notable improvements. Experiments conducted on the Boxing Refers dataset showcased a commendable classification accuracy of 67%, underscoring the potential of the proposed approach in advancing video understanding and classification. This hybrid methodology lays a foundation for future enhancements in video analysis, paving the way for more sophisticated and accurate video classification systems.</a:t>
            </a:r>
          </a:p>
          <a:p>
            <a:r>
              <a:rPr lang="ar" sz="2800" b="1" dirty="0">
                <a:solidFill>
                  <a:srgbClr val="463185"/>
                </a:solidFill>
                <a:latin typeface="Tajawal"/>
                <a:ea typeface="Tajawal"/>
                <a:cs typeface="Tajawal"/>
                <a:sym typeface="Tajawal"/>
              </a:rPr>
              <a:t>Future Work</a:t>
            </a:r>
            <a:r>
              <a:rPr lang="en-US" sz="2800" b="1" dirty="0">
                <a:solidFill>
                  <a:srgbClr val="463185"/>
                </a:solidFill>
                <a:latin typeface="Tajawal"/>
                <a:ea typeface="Tajawal"/>
                <a:cs typeface="Tajawal"/>
                <a:sym typeface="Tajawal"/>
              </a:rPr>
              <a:t>:</a:t>
            </a:r>
            <a:endParaRPr lang="en-US" sz="2800" dirty="0"/>
          </a:p>
          <a:p>
            <a:r>
              <a:rPr lang="en-US" sz="2800" dirty="0"/>
              <a:t>We are going to improve the model accuracy by collecting more data on different sources and we will add the punch counter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380675" y="3377453"/>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endParaRPr sz="5300" dirty="0"/>
          </a:p>
        </p:txBody>
      </p:sp>
      <p:sp>
        <p:nvSpPr>
          <p:cNvPr id="156" name="Google Shape;156;p23"/>
          <p:cNvSpPr txBox="1"/>
          <p:nvPr/>
        </p:nvSpPr>
        <p:spPr>
          <a:xfrm>
            <a:off x="733795" y="5078890"/>
            <a:ext cx="7236300" cy="2545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Turki </a:t>
            </a:r>
            <a:r>
              <a:rPr lang="en-US" sz="2900" b="1" dirty="0" err="1">
                <a:solidFill>
                  <a:srgbClr val="666666"/>
                </a:solidFill>
                <a:latin typeface="Tajawal"/>
                <a:ea typeface="Tajawal"/>
                <a:cs typeface="Tajawal"/>
                <a:sym typeface="Tajawal"/>
              </a:rPr>
              <a:t>Alqahtan</a:t>
            </a:r>
            <a:endParaRPr lang="en-US"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Turki </a:t>
            </a:r>
            <a:r>
              <a:rPr lang="en-US" sz="2900" b="1" dirty="0" err="1">
                <a:solidFill>
                  <a:srgbClr val="666666"/>
                </a:solidFill>
                <a:latin typeface="Tajawal"/>
                <a:ea typeface="Tajawal"/>
                <a:cs typeface="Tajawal"/>
                <a:sym typeface="Tajawal"/>
              </a:rPr>
              <a:t>Alsihali</a:t>
            </a:r>
            <a:endParaRPr lang="en-US"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Ebrahim </a:t>
            </a:r>
            <a:r>
              <a:rPr lang="en-US" sz="2900" b="1" dirty="0" err="1">
                <a:solidFill>
                  <a:srgbClr val="666666"/>
                </a:solidFill>
                <a:latin typeface="Tajawal"/>
                <a:ea typeface="Tajawal"/>
                <a:cs typeface="Tajawal"/>
                <a:sym typeface="Tajawal"/>
              </a:rPr>
              <a:t>Alseed</a:t>
            </a:r>
            <a:endParaRPr lang="en-US"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Hatim </a:t>
            </a:r>
            <a:r>
              <a:rPr lang="en-US" sz="2900" b="1" dirty="0" err="1">
                <a:solidFill>
                  <a:srgbClr val="666666"/>
                </a:solidFill>
                <a:latin typeface="Tajawal"/>
                <a:ea typeface="Tajawal"/>
                <a:cs typeface="Tajawal"/>
                <a:sym typeface="Tajawal"/>
              </a:rPr>
              <a:t>Alhommid</a:t>
            </a:r>
            <a:endParaRPr sz="2900" b="1" dirty="0">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nvGraphicFramePr>
        <p:xfrm>
          <a:off x="368538" y="2129625"/>
          <a:ext cx="9549925" cy="15185023"/>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 The title of the AI Bootcamp Project that summarize the main focus and objective of the project.</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Data Description and Structure</a:t>
                      </a:r>
                      <a:r>
                        <a:rPr lang="ar" sz="1800">
                          <a:solidFill>
                            <a:srgbClr val="463185"/>
                          </a:solidFill>
                          <a:latin typeface="Tajawal"/>
                          <a:ea typeface="Tajawal"/>
                          <a:cs typeface="Tajawal"/>
                          <a:sym typeface="Tajawal"/>
                        </a:rPr>
                        <a:t>: </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endParaRPr sz="180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4" name="Google Shape;74;p15"/>
          <p:cNvSpPr txBox="1"/>
          <p:nvPr/>
        </p:nvSpPr>
        <p:spPr>
          <a:xfrm>
            <a:off x="1066475" y="92379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a:solidFill>
                  <a:srgbClr val="463185"/>
                </a:solidFill>
                <a:latin typeface="Tajawal"/>
                <a:ea typeface="Tajawal"/>
                <a:cs typeface="Tajawal"/>
                <a:sym typeface="Tajawal"/>
              </a:rPr>
              <a:t>Title</a:t>
            </a:r>
            <a:endParaRPr sz="5300"/>
          </a:p>
        </p:txBody>
      </p:sp>
      <p:sp>
        <p:nvSpPr>
          <p:cNvPr id="75" name="Google Shape;75;p15"/>
          <p:cNvSpPr txBox="1"/>
          <p:nvPr/>
        </p:nvSpPr>
        <p:spPr>
          <a:xfrm>
            <a:off x="1066475" y="10238425"/>
            <a:ext cx="7236300" cy="180123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2900" dirty="0">
                <a:solidFill>
                  <a:srgbClr val="666666"/>
                </a:solidFill>
                <a:latin typeface="Tajawal"/>
                <a:ea typeface="Tajawal"/>
                <a:cs typeface="Tajawal"/>
                <a:sym typeface="Tajawal"/>
              </a:rPr>
              <a:t> </a:t>
            </a:r>
            <a:r>
              <a:rPr lang="en-US" sz="2900" dirty="0">
                <a:solidFill>
                  <a:srgbClr val="666666"/>
                </a:solidFill>
                <a:latin typeface="Tajawal"/>
                <a:ea typeface="Tajawal"/>
                <a:cs typeface="Tajawal"/>
                <a:sym typeface="Tajawal"/>
              </a:rPr>
              <a:t>Enhanced Video Classification using Spatial-Temporal Inception Networks with Pose-based Segmentation and Fusion</a:t>
            </a:r>
            <a:endParaRPr sz="2900" b="1" dirty="0">
              <a:solidFill>
                <a:srgbClr val="666666"/>
              </a:solidFill>
              <a:latin typeface="Tajawal"/>
              <a:ea typeface="Tajawal"/>
              <a:cs typeface="Tajawal"/>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8" name="Google Shape;78;p15"/>
          <p:cNvSpPr/>
          <p:nvPr/>
        </p:nvSpPr>
        <p:spPr>
          <a:xfrm>
            <a:off x="1025850" y="350272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1066475" y="58851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a:solidFill>
                  <a:srgbClr val="463185"/>
                </a:solidFill>
                <a:latin typeface="Tajawal"/>
                <a:ea typeface="Tajawal"/>
                <a:cs typeface="Tajawal"/>
                <a:sym typeface="Tajawal"/>
              </a:rPr>
              <a:t>Abstract</a:t>
            </a:r>
            <a:endParaRPr sz="5300"/>
          </a:p>
        </p:txBody>
      </p:sp>
      <p:sp>
        <p:nvSpPr>
          <p:cNvPr id="86" name="Google Shape;86;p16"/>
          <p:cNvSpPr txBox="1"/>
          <p:nvPr/>
        </p:nvSpPr>
        <p:spPr>
          <a:xfrm>
            <a:off x="1066475" y="6885625"/>
            <a:ext cx="8601000" cy="685646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dirty="0">
                <a:solidFill>
                  <a:srgbClr val="463185"/>
                </a:solidFill>
                <a:latin typeface="Tajawal"/>
                <a:ea typeface="Tajawal"/>
                <a:cs typeface="Tajawal"/>
                <a:sym typeface="Tajawal"/>
              </a:rPr>
              <a:t>This paper introduces a novel method for video classification by merging Spatial-Temporal Inception (I3D) networks with pose-based segmentation. The goal is to enhance video understanding by leveraging pose information to segment objects from the background and fusing these features for improved classification accuracy. Experiments conducted on the Boxing Refers dataset demonstrate the effectiveness of the proposed method, achieving a classification accuracy of 67%. The results signify the potential of integrating pose-based segmentation with spatial-temporal networks in advancing video classification tasks.</a:t>
            </a:r>
            <a:endParaRPr sz="2900" dirty="0">
              <a:solidFill>
                <a:srgbClr val="666666"/>
              </a:solidFill>
              <a:latin typeface="Tajawal"/>
              <a:ea typeface="Tajawal"/>
              <a:cs typeface="Tajawal"/>
              <a:sym typeface="Tajawal"/>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577400" y="3906981"/>
            <a:ext cx="4077025"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sp>
        <p:nvSpPr>
          <p:cNvPr id="96" name="Google Shape;96;p17"/>
          <p:cNvSpPr txBox="1"/>
          <p:nvPr/>
        </p:nvSpPr>
        <p:spPr>
          <a:xfrm>
            <a:off x="577400" y="5106510"/>
            <a:ext cx="8601000" cy="123779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dirty="0">
                <a:solidFill>
                  <a:srgbClr val="463185"/>
                </a:solidFill>
                <a:latin typeface="Tajawal"/>
                <a:ea typeface="Tajawal"/>
                <a:cs typeface="Tajawal"/>
                <a:sym typeface="Tajawal"/>
              </a:rPr>
              <a:t>Video classification is a fundamental task in computer vision, essential for applications ranging from action recognition to surveillance and human behavior analysis. However, achieving accurate classification in videos is inherently challenging due to the complex nature of </a:t>
            </a:r>
            <a:r>
              <a:rPr lang="en-US" sz="2900" dirty="0" err="1">
                <a:solidFill>
                  <a:srgbClr val="463185"/>
                </a:solidFill>
                <a:latin typeface="Tajawal"/>
                <a:ea typeface="Tajawal"/>
                <a:cs typeface="Tajawal"/>
                <a:sym typeface="Tajawal"/>
              </a:rPr>
              <a:t>spatio</a:t>
            </a:r>
            <a:r>
              <a:rPr lang="en-US" sz="2900" dirty="0">
                <a:solidFill>
                  <a:srgbClr val="463185"/>
                </a:solidFill>
                <a:latin typeface="Tajawal"/>
                <a:ea typeface="Tajawal"/>
                <a:cs typeface="Tajawal"/>
                <a:sym typeface="Tajawal"/>
              </a:rPr>
              <a:t>-temporal features embedded within them. Current methodologies often struggle to effectively capture intricate temporal patterns and spatial details </a:t>
            </a:r>
            <a:r>
              <a:rPr lang="en-US" sz="2900" dirty="0" err="1">
                <a:solidFill>
                  <a:srgbClr val="463185"/>
                </a:solidFill>
                <a:latin typeface="Tajawal"/>
                <a:ea typeface="Tajawal"/>
                <a:cs typeface="Tajawal"/>
                <a:sym typeface="Tajawal"/>
              </a:rPr>
              <a:t>simultaneously.This</a:t>
            </a:r>
            <a:r>
              <a:rPr lang="en-US" sz="2900" dirty="0">
                <a:solidFill>
                  <a:srgbClr val="463185"/>
                </a:solidFill>
                <a:latin typeface="Tajawal"/>
                <a:ea typeface="Tajawal"/>
                <a:cs typeface="Tajawal"/>
                <a:sym typeface="Tajawal"/>
              </a:rPr>
              <a:t> paper proposes an innovative approach that integrates two distinct but complementary techniques to improve video understanding and classification. By combining Spatial-Temporal Inception (I3D) networks with pose-based segmentation, the method aims to enhance feature extraction, thereby improving classification accuracy. Leveraging pose information to isolate objects from video frames and fusing these features promises to significantly enhance the representation of videos for classification tasks. </a:t>
            </a:r>
            <a:endParaRPr lang="en-US" sz="2900" dirty="0">
              <a:solidFill>
                <a:srgbClr val="463185"/>
              </a:solidFill>
              <a:highlight>
                <a:srgbClr val="FFFF00"/>
              </a:highlight>
              <a:latin typeface="Tajawal"/>
              <a:ea typeface="Tajawal"/>
              <a:cs typeface="Tajawal"/>
              <a:sym typeface="Tajawal"/>
            </a:endParaRPr>
          </a:p>
          <a:p>
            <a:pPr marL="0" lvl="0" indent="0" algn="l" rtl="0">
              <a:lnSpc>
                <a:spcPct val="115000"/>
              </a:lnSpc>
              <a:spcBef>
                <a:spcPts val="0"/>
              </a:spcBef>
              <a:spcAft>
                <a:spcPts val="0"/>
              </a:spcAft>
              <a:buNone/>
            </a:pPr>
            <a:r>
              <a:rPr lang="en-US" sz="2900" dirty="0">
                <a:solidFill>
                  <a:srgbClr val="463185"/>
                </a:solidFill>
                <a:highlight>
                  <a:srgbClr val="FFFF00"/>
                </a:highlight>
                <a:latin typeface="Tajawal"/>
                <a:ea typeface="Tajawal"/>
                <a:cs typeface="Tajawal"/>
                <a:sym typeface="Tajawal"/>
              </a:rPr>
              <a:t>2030 vision:</a:t>
            </a:r>
          </a:p>
          <a:p>
            <a:pPr>
              <a:lnSpc>
                <a:spcPct val="115000"/>
              </a:lnSpc>
            </a:pPr>
            <a:r>
              <a:rPr lang="en-US" sz="3200" b="0" i="0" dirty="0">
                <a:solidFill>
                  <a:srgbClr val="004369"/>
                </a:solidFill>
                <a:effectLst/>
                <a:latin typeface="YAFdJn5d8s0 0"/>
              </a:rPr>
              <a:t>in the last 5 years, Riyadh and Jeddah hosted over than 5 major boxing events</a:t>
            </a:r>
            <a:endParaRPr lang="en-US" sz="3200" dirty="0">
              <a:solidFill>
                <a:srgbClr val="004369"/>
              </a:solidFill>
              <a:effectLst/>
              <a:latin typeface="YAFdJn5d8s0 0"/>
            </a:endParaRPr>
          </a:p>
          <a:p>
            <a:pPr marL="0" lvl="0" indent="0" algn="l" rtl="0">
              <a:lnSpc>
                <a:spcPct val="115000"/>
              </a:lnSpc>
              <a:spcBef>
                <a:spcPts val="0"/>
              </a:spcBef>
              <a:spcAft>
                <a:spcPts val="0"/>
              </a:spcAft>
              <a:buNone/>
            </a:pPr>
            <a:endParaRPr sz="2900" dirty="0">
              <a:solidFill>
                <a:srgbClr val="463185"/>
              </a:solidFill>
              <a:highlight>
                <a:srgbClr val="FFFF00"/>
              </a:highlight>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1066475" y="5885125"/>
            <a:ext cx="64389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Literature Review</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06" name="Google Shape;106;p18"/>
          <p:cNvSpPr txBox="1"/>
          <p:nvPr/>
        </p:nvSpPr>
        <p:spPr>
          <a:xfrm>
            <a:off x="1066475" y="6885625"/>
            <a:ext cx="8601000" cy="9048601"/>
          </a:xfrm>
          <a:prstGeom prst="rect">
            <a:avLst/>
          </a:prstGeom>
          <a:noFill/>
          <a:ln>
            <a:noFill/>
          </a:ln>
        </p:spPr>
        <p:txBody>
          <a:bodyPr spcFirstLastPara="1" wrap="square" lIns="91425" tIns="91425" rIns="91425" bIns="91425" anchor="t" anchorCtr="0">
            <a:spAutoFit/>
          </a:bodyPr>
          <a:lstStyle/>
          <a:p>
            <a:pPr algn="l"/>
            <a:r>
              <a:rPr lang="en-US" sz="2400" b="0" i="0" dirty="0">
                <a:effectLst/>
                <a:latin typeface="Söhne"/>
              </a:rPr>
              <a:t>You Only Look Once (YOLO)YOLO is a real-time object detection system that revolutionized the field by introducing a single neural network to simultaneously predict bounding boxes and class probabilities. Reducing the task to a regression problem significantly sped up detection without compromising accuracy. Its efficient architecture led to widespread adoption and subsequent iterations.I3D (Inflated 3D </a:t>
            </a:r>
            <a:r>
              <a:rPr lang="en-US" sz="2400" b="0" i="0" dirty="0" err="1">
                <a:effectLst/>
                <a:latin typeface="Söhne"/>
              </a:rPr>
              <a:t>ConvNet</a:t>
            </a:r>
            <a:r>
              <a:rPr lang="en-US" sz="2400" b="0" i="0" dirty="0">
                <a:effectLst/>
                <a:latin typeface="Söhne"/>
              </a:rPr>
              <a:t>)I3D extended 2D convolutional networks to the realm of video analysis by inflating 2D filters into 3D and pretraining on large video datasets. This approach leveraged both spatial and temporal information, enabling superior action recognition and video understanding compared to prior models.I3D with Pose and </a:t>
            </a:r>
            <a:r>
              <a:rPr lang="en-US" sz="2400" b="0" i="0" dirty="0" err="1">
                <a:effectLst/>
                <a:latin typeface="Söhne"/>
              </a:rPr>
              <a:t>SegmentationIntegrating</a:t>
            </a:r>
            <a:r>
              <a:rPr lang="en-US" sz="2400" b="0" i="0" dirty="0">
                <a:effectLst/>
                <a:latin typeface="Söhne"/>
              </a:rPr>
              <a:t> pose estimation and segmentation into the I3D architecture enhanced its capabilities further. Incorporating pose information allowed for better understanding of human actions within videos, while segmentation improved the model's ability to delineate object boundaries, leading to more precise object recognition in complex </a:t>
            </a:r>
            <a:r>
              <a:rPr lang="en-US" sz="2400" b="0" i="0" dirty="0" err="1">
                <a:effectLst/>
                <a:latin typeface="Söhne"/>
              </a:rPr>
              <a:t>scenes.Each</a:t>
            </a:r>
            <a:r>
              <a:rPr lang="en-US" sz="2400" b="0" i="0" dirty="0">
                <a:effectLst/>
                <a:latin typeface="Söhne"/>
              </a:rPr>
              <a:t> of these advancements in computer vision significantly contributed to enhancing the capabilities of models in understanding video data, from real-time object detection to more comprehensive action recognition with finer object delineation and human pose understanding. Their combined use opens up avenues for more robust and accurate video analysis applications in various domains.</a:t>
            </a:r>
            <a:endParaRPr lang="en-US" sz="2400" b="0" i="0" dirty="0">
              <a:solidFill>
                <a:srgbClr val="D1D5DB"/>
              </a:solidFill>
              <a:effectLst/>
              <a:latin typeface="Söhne"/>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1066475" y="5885125"/>
            <a:ext cx="5193300" cy="315237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r>
              <a:rPr lang="ar" sz="5300" dirty="0">
                <a:solidFill>
                  <a:srgbClr val="463185"/>
                </a:solidFill>
                <a:latin typeface="Tajawal"/>
                <a:ea typeface="Tajawal"/>
                <a:cs typeface="Tajawal"/>
                <a:sym typeface="Tajawal"/>
              </a:rPr>
              <a:t>: </a:t>
            </a:r>
            <a:endParaRPr lang="en-US" sz="5300" dirty="0">
              <a:solidFill>
                <a:srgbClr val="463185"/>
              </a:solidFill>
              <a:latin typeface="Tajawal"/>
              <a:ea typeface="Tajawal"/>
              <a:cs typeface="Tajawal"/>
              <a:sym typeface="Tajawal"/>
            </a:endParaRPr>
          </a:p>
          <a:p>
            <a:pPr marL="0" lvl="0" indent="0" algn="l" rtl="0">
              <a:lnSpc>
                <a:spcPct val="115000"/>
              </a:lnSpc>
              <a:spcBef>
                <a:spcPts val="0"/>
              </a:spcBef>
              <a:spcAft>
                <a:spcPts val="600"/>
              </a:spcAft>
              <a:buNone/>
            </a:pPr>
            <a:endParaRPr sz="5300" dirty="0">
              <a:latin typeface="Tajawal"/>
              <a:ea typeface="Tajawal"/>
              <a:cs typeface="Tajawal"/>
              <a:sym typeface="Tajawal"/>
            </a:endParaRPr>
          </a:p>
        </p:txBody>
      </p:sp>
      <p:sp>
        <p:nvSpPr>
          <p:cNvPr id="116" name="Google Shape;116;p19"/>
          <p:cNvSpPr txBox="1"/>
          <p:nvPr/>
        </p:nvSpPr>
        <p:spPr>
          <a:xfrm>
            <a:off x="1066475" y="7800025"/>
            <a:ext cx="8601000" cy="70103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dirty="0">
                <a:solidFill>
                  <a:srgbClr val="463185"/>
                </a:solidFill>
                <a:latin typeface="Tajawal"/>
                <a:ea typeface="Tajawal"/>
                <a:cs typeface="Tajawal"/>
                <a:sym typeface="Tajawal"/>
              </a:rPr>
              <a:t>The dataset is a combined collection sourced partly from Kaggle and supplemented with additional data compiled by our team. It contains information pertinent to [describe the domain or topic]. The dataset comprises structured data organized into tables/files, encompassing various features such as [list key features or variables] along with their respective data types. Notably, the dataset underwent data cleaning to handle missing values, correct errors, and standardize formats. Despite originating from diverse sources, efforts were made to integrate the data cohesively while maintaining consistency and coherence.</a:t>
            </a:r>
            <a:endParaRPr sz="2900" dirty="0">
              <a:solidFill>
                <a:srgbClr val="463185"/>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577400" y="4305707"/>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577400" y="5493243"/>
            <a:ext cx="8601000" cy="114754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dirty="0">
                <a:solidFill>
                  <a:srgbClr val="463185"/>
                </a:solidFill>
                <a:latin typeface="Tajawal"/>
                <a:ea typeface="Tajawal"/>
                <a:cs typeface="Tajawal"/>
                <a:sym typeface="Tajawal"/>
              </a:rPr>
              <a:t>The proposed methodology encompasses a two-fold approach aimed at refining the video classification process. The first segment involves the utilization of Spatial-Temporal Inception (I3D) networks. This sophisticated architecture is adept at capturing spatial and temporal cues within video frames, extracting rich feature representations that encode both spatial and temporal information.</a:t>
            </a:r>
          </a:p>
          <a:p>
            <a:pPr marL="0" lvl="0" indent="0" algn="l" rtl="0">
              <a:lnSpc>
                <a:spcPct val="115000"/>
              </a:lnSpc>
              <a:spcBef>
                <a:spcPts val="0"/>
              </a:spcBef>
              <a:spcAft>
                <a:spcPts val="0"/>
              </a:spcAft>
              <a:buNone/>
            </a:pPr>
            <a:r>
              <a:rPr lang="en-US" sz="2900" dirty="0">
                <a:solidFill>
                  <a:srgbClr val="463185"/>
                </a:solidFill>
                <a:latin typeface="Tajawal"/>
                <a:ea typeface="Tajawal"/>
                <a:cs typeface="Tajawal"/>
                <a:sym typeface="Tajawal"/>
              </a:rPr>
              <a:t>In the second segment, pose-based segmentation is employed to isolate objects depicted within video frames. By utilizing pose information, the model identifies relevant objects within the frames while rendering the background black, effectively highlighting the objects of interest. These segmented frames are then fused with the output from the I3D network to create a comprehensive feature representation that amalgamates spatial-temporal and pose-based </a:t>
            </a:r>
            <a:r>
              <a:rPr lang="en-US" sz="2900" dirty="0" err="1">
                <a:solidFill>
                  <a:srgbClr val="463185"/>
                </a:solidFill>
                <a:latin typeface="Tajawal"/>
                <a:ea typeface="Tajawal"/>
                <a:cs typeface="Tajawal"/>
                <a:sym typeface="Tajawal"/>
              </a:rPr>
              <a:t>information.The</a:t>
            </a:r>
            <a:r>
              <a:rPr lang="en-US" sz="2900" dirty="0">
                <a:solidFill>
                  <a:srgbClr val="463185"/>
                </a:solidFill>
                <a:latin typeface="Tajawal"/>
                <a:ea typeface="Tajawal"/>
                <a:cs typeface="Tajawal"/>
                <a:sym typeface="Tajawal"/>
              </a:rPr>
              <a:t> final fused feature representation undergoes classification, enabling the model to categorize videos based on the integrated features extracted from the spatial-temporal network and pose-based segmentation.</a:t>
            </a:r>
            <a:endParaRPr sz="2900" dirty="0">
              <a:solidFill>
                <a:srgbClr val="463185"/>
              </a:solidFill>
              <a:latin typeface="Tajawal"/>
              <a:ea typeface="Tajawal"/>
              <a:cs typeface="Tajawal"/>
              <a:sym typeface="Tajawal"/>
            </a:endParaRP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1066475" y="5885125"/>
            <a:ext cx="76515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Discussion and Results</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36" name="Google Shape;136;p21"/>
          <p:cNvSpPr txBox="1"/>
          <p:nvPr/>
        </p:nvSpPr>
        <p:spPr>
          <a:xfrm>
            <a:off x="1066475" y="6885625"/>
            <a:ext cx="8601000" cy="7879050"/>
          </a:xfrm>
          <a:prstGeom prst="rect">
            <a:avLst/>
          </a:prstGeom>
          <a:noFill/>
          <a:ln>
            <a:noFill/>
          </a:ln>
        </p:spPr>
        <p:txBody>
          <a:bodyPr spcFirstLastPara="1" wrap="square" lIns="91425" tIns="91425" rIns="91425" bIns="91425" anchor="t" anchorCtr="0">
            <a:spAutoFit/>
          </a:bodyPr>
          <a:lstStyle/>
          <a:p>
            <a:pPr algn="l"/>
            <a:r>
              <a:rPr lang="en-US" sz="2000" b="1" i="0" dirty="0" err="1">
                <a:effectLst/>
                <a:latin typeface="Söhne"/>
              </a:rPr>
              <a:t>DiscussionYOLO:Real-time</a:t>
            </a:r>
            <a:r>
              <a:rPr lang="en-US" sz="2000" b="1" i="0" dirty="0">
                <a:effectLst/>
                <a:latin typeface="Söhne"/>
              </a:rPr>
              <a:t> Object Detection: YOLO's innovative approach significantly improved real-time object detection by framing it as a regression problem, enabling simultaneous prediction of bounding boxes and class </a:t>
            </a:r>
            <a:r>
              <a:rPr lang="en-US" sz="2000" b="1" i="0" dirty="0" err="1">
                <a:effectLst/>
                <a:latin typeface="Söhne"/>
              </a:rPr>
              <a:t>probabilities.Trade</a:t>
            </a:r>
            <a:r>
              <a:rPr lang="en-US" sz="2000" b="1" i="0" dirty="0">
                <a:effectLst/>
                <a:latin typeface="Söhne"/>
              </a:rPr>
              <a:t>-offs: While YOLO achieved impressive speed, it sometimes compromised on accuracy, especially in detecting smaller objects or in crowded scenes due to its coarse spatial resolution.I3D:Video Understanding: I3D's extension of 2D convolutions to 3D enhanced video understanding by capturing both spatial and temporal features, resulting in superior action recognition compared to previous </a:t>
            </a:r>
            <a:r>
              <a:rPr lang="en-US" sz="2000" b="1" i="0" dirty="0" err="1">
                <a:effectLst/>
                <a:latin typeface="Söhne"/>
              </a:rPr>
              <a:t>models.Complexity</a:t>
            </a:r>
            <a:r>
              <a:rPr lang="en-US" sz="2000" b="1" i="0" dirty="0">
                <a:effectLst/>
                <a:latin typeface="Söhne"/>
              </a:rPr>
              <a:t>: However, the complexity of processing 3D convolutions limited its real-time application in certain scenarios, requiring substantial computational resources.I3D with Pose and </a:t>
            </a:r>
            <a:r>
              <a:rPr lang="en-US" sz="2000" b="1" i="0" dirty="0" err="1">
                <a:effectLst/>
                <a:latin typeface="Söhne"/>
              </a:rPr>
              <a:t>Segmentation:Enhanced</a:t>
            </a:r>
            <a:r>
              <a:rPr lang="en-US" sz="2000" b="1" i="0" dirty="0">
                <a:effectLst/>
                <a:latin typeface="Söhne"/>
              </a:rPr>
              <a:t> Understanding: Integrating pose estimation and segmentation into I3D improved its ability to understand human actions within videos and delineate object boundaries more </a:t>
            </a:r>
            <a:r>
              <a:rPr lang="en-US" sz="2000" b="1" i="0" dirty="0" err="1">
                <a:effectLst/>
                <a:latin typeface="Söhne"/>
              </a:rPr>
              <a:t>precisely.Challenges</a:t>
            </a:r>
            <a:r>
              <a:rPr lang="en-US" sz="2000" b="1" i="0" dirty="0">
                <a:effectLst/>
                <a:latin typeface="Söhne"/>
              </a:rPr>
              <a:t>: Despite improvements, combining these components increased model complexity and computational requirements, potentially limiting real-time deployment in resource-constrained </a:t>
            </a:r>
            <a:r>
              <a:rPr lang="en-US" sz="2000" b="1" i="0" dirty="0" err="1">
                <a:effectLst/>
                <a:latin typeface="Söhne"/>
              </a:rPr>
              <a:t>settings.ResultsYOLO's</a:t>
            </a:r>
            <a:r>
              <a:rPr lang="en-US" sz="2000" b="1" i="0" dirty="0">
                <a:effectLst/>
                <a:latin typeface="Söhne"/>
              </a:rPr>
              <a:t> Speed vs. Accuracy Trade-off: YOLO demonstrated exceptional real-time performance, albeit with potential accuracy limitations in certain scenarios.I3D's Superior Video Understanding: I3D excelled in action recognition and video understanding due to its exploitation of temporal information, albeit with increased computational </a:t>
            </a:r>
            <a:r>
              <a:rPr lang="en-US" sz="2000" b="1" i="0" dirty="0" err="1">
                <a:effectLst/>
                <a:latin typeface="Söhne"/>
              </a:rPr>
              <a:t>demands.Enhanced</a:t>
            </a:r>
            <a:r>
              <a:rPr lang="en-US" sz="2000" b="1" i="0" dirty="0">
                <a:effectLst/>
                <a:latin typeface="Söhne"/>
              </a:rPr>
              <a:t> Capabilities with Pose and Segmentation Integration: The incorporation of pose estimation and segmentation into I3D led to more nuanced understanding of human actions and finer object recognition in complex scenes.</a:t>
            </a:r>
            <a:endParaRPr lang="en-US" sz="2000" b="0" i="0" dirty="0">
              <a:solidFill>
                <a:srgbClr val="D1D5DB"/>
              </a:solidFill>
              <a:effectLst/>
              <a:latin typeface="Söhne"/>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1560</Words>
  <Application>Microsoft Office PowerPoint</Application>
  <PresentationFormat>Custom</PresentationFormat>
  <Paragraphs>59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YAFdJn5d8s0 0</vt:lpstr>
      <vt:lpstr>Söhne</vt:lpstr>
      <vt:lpstr>Tajawal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Hatim</dc:creator>
  <cp:lastModifiedBy>حاتم الحميد</cp:lastModifiedBy>
  <cp:revision>2</cp:revision>
  <dcterms:modified xsi:type="dcterms:W3CDTF">2023-12-04T17:51:09Z</dcterms:modified>
</cp:coreProperties>
</file>