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651" r:id="rId3"/>
    <p:sldId id="530" r:id="rId4"/>
    <p:sldId id="478" r:id="rId5"/>
    <p:sldId id="260" r:id="rId6"/>
    <p:sldId id="262" r:id="rId7"/>
    <p:sldId id="263" r:id="rId8"/>
    <p:sldId id="264" r:id="rId9"/>
    <p:sldId id="533" r:id="rId10"/>
    <p:sldId id="532" r:id="rId11"/>
    <p:sldId id="534" r:id="rId12"/>
    <p:sldId id="518" r:id="rId13"/>
    <p:sldId id="507" r:id="rId14"/>
    <p:sldId id="553" r:id="rId15"/>
    <p:sldId id="568" r:id="rId16"/>
    <p:sldId id="569" r:id="rId17"/>
    <p:sldId id="554" r:id="rId18"/>
    <p:sldId id="570" r:id="rId19"/>
    <p:sldId id="572" r:id="rId20"/>
    <p:sldId id="571" r:id="rId21"/>
    <p:sldId id="573" r:id="rId22"/>
    <p:sldId id="580" r:id="rId23"/>
    <p:sldId id="574" r:id="rId24"/>
    <p:sldId id="575" r:id="rId25"/>
    <p:sldId id="581" r:id="rId26"/>
    <p:sldId id="576" r:id="rId27"/>
    <p:sldId id="577" r:id="rId28"/>
    <p:sldId id="578" r:id="rId29"/>
    <p:sldId id="579" r:id="rId30"/>
    <p:sldId id="552" r:id="rId31"/>
    <p:sldId id="658" r:id="rId32"/>
    <p:sldId id="659" r:id="rId33"/>
    <p:sldId id="660" r:id="rId34"/>
    <p:sldId id="661" r:id="rId35"/>
    <p:sldId id="662" r:id="rId36"/>
    <p:sldId id="664" r:id="rId37"/>
    <p:sldId id="674" r:id="rId38"/>
    <p:sldId id="540" r:id="rId39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59" autoAdjust="0"/>
    <p:restoredTop sz="95405" autoAdjust="0"/>
  </p:normalViewPr>
  <p:slideViewPr>
    <p:cSldViewPr showGuides="1">
      <p:cViewPr varScale="1">
        <p:scale>
          <a:sx n="105" d="100"/>
          <a:sy n="105" d="100"/>
        </p:scale>
        <p:origin x="435" y="45"/>
      </p:cViewPr>
      <p:guideLst>
        <p:guide orient="horz" pos="864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107"/>
    </p:cViewPr>
  </p:sorterViewPr>
  <p:notesViewPr>
    <p:cSldViewPr showGuides="1"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04F97E4-5051-4CFB-9E9A-70678DD7B3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3637308-7DF0-40A1-811B-DD7C8F21C4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637D60A-D40A-4E04-8AC0-3463FF8B3D7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611B077-FD69-42D6-BB9B-12042F7C1A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B4B3266-2301-43EC-B544-3B2A8CA2AD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63E19AA-536E-4158-A14D-69F532115F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4228EDF8-47BE-44D1-BBB9-CD31A23DF87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78897D9-915A-4F9B-9D7A-5749E36D0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018747-4836-4D5D-96D4-F338944A8E61}" type="slidenum">
              <a:rPr lang="en-US" altLang="en-US" sz="1000"/>
              <a:pPr/>
              <a:t>5</a:t>
            </a:fld>
            <a:endParaRPr lang="en-US" altLang="en-US" sz="10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58E1B08-4B6F-468F-843D-93C544B6D4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F59B7DA-9C83-475E-AD8F-B0548CD8F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DF0DE5C2-6C48-4975-AA41-F794EDD87CD7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04ECA7B-6A01-47BF-BCCB-D8F6BE6B5C3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A44AC33B-18F9-4518-BBD8-C483606806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CB67096-2587-4F7A-BE71-C111E1844CAD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E9E69663-8049-47FD-95F3-02BAEF4F11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3881D98B-6818-409A-9B53-1E7D0047106E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FFBB5DDE-7852-46F8-AAB1-1BC8763793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2F25F9C2-4C9C-4B5D-ABB7-A86DE0DE32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85C1DCA0-C86E-4B17-9F02-B2B32B36F8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71EDCA9C-E45B-433D-AC1A-D09E2EF23C01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CDDD60FB-E244-4DAB-B09A-85A2F63F0660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FA769F20-3117-40ED-B3D2-44CED70E7C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B118962-B7F4-4F86-A0BE-005C9019528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8B27BD68-49DA-4C73-BA9A-3F41B26CE6D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40241BA8-8829-4E04-AD6A-42DC1D08AFD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68884D9F-11C2-485A-9A09-A5913DB3839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2F1C2230-9A22-42D2-866B-F1DE4045685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98E7FAB1-D7E8-4187-B164-7B1454BEF4A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063A423D-0824-4C1B-AAED-614D31DF51A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BB3CC241-B455-4D09-AED1-3202721C5CC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ED47E4DA-899B-451C-85BB-02FE32D355F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6A61B850-110C-49F7-8426-C74AAF3190E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AFC858DC-0147-4714-A6F6-FB6459B1E91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AA18F46D-F147-44A3-8978-1764C6B1E00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8921D4D6-A9A6-4BE2-A3B2-576EDA59C0F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52E53AE7-D2A0-4CC5-AD10-98142F3CB87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2A5E0C63-AC2D-463A-A862-DC71CD3B632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AA15B6D2-1769-42ED-82D7-E9C8B2A381F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120592EF-A1C0-4A63-9018-B3E49132738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76BAEF4A-529C-4F6D-864D-79B9682292C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34" name="Rectangle 37">
            <a:extLst>
              <a:ext uri="{FF2B5EF4-FFF2-40B4-BE49-F238E27FC236}">
                <a16:creationId xmlns:a16="http://schemas.microsoft.com/office/drawing/2014/main" id="{8EDED5C3-5B59-4E42-85EE-20E2C34F02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>
                <a:latin typeface="Arial" pitchFamily="34" charset="0"/>
              </a:rPr>
              <a:t>Liang, Introduction to Java Programming, Tenth Edition, (c) 2015 Pearson Education, Inc. All rights reserved. 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" name="Date Placeholder 34">
            <a:extLst>
              <a:ext uri="{FF2B5EF4-FFF2-40B4-BE49-F238E27FC236}">
                <a16:creationId xmlns:a16="http://schemas.microsoft.com/office/drawing/2014/main" id="{3DC4F9E8-8F95-4FC5-808A-04AFA04AAFA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4872ABB2-03BC-49A1-AA4F-5797E59D5F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D89143C-86D6-4032-A37B-25212DB444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20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C8D10DAF-BE00-4508-878B-7B5164B5A2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31274C9B-C784-437B-AF49-58253C83E1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BFFC2-46A8-462B-A963-0F2686182F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20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8DD8EA15-FFAE-49AF-B62F-F19717EF77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F292E7DE-78AD-4E0C-BE8B-03C86476FE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37FDA7-8359-465A-BC2F-3B729CEDBB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865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18A8EAEF-381A-430A-857F-D14FB60517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D5F5A2E9-8D95-4BAB-A253-A921CEF145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EFED5-93A1-4C20-A147-2B38357C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60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2857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573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573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909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9095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E9F9DC79-AB85-4810-B890-DAB4EB8939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A0E746B4-F131-40B7-B592-BC1C8E063A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9246B8-5468-4FB6-B928-21EBC70070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14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96D440B6-B83C-41A2-AF8B-C887A8BBC4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5AB21908-E4AD-45C6-A6BD-9CA4BAE068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687C7-7406-40C8-A104-8DE553B0E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24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C9DD7819-F587-4382-A22C-16BFDC3A16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20D7C5D9-7DD2-4A32-8D86-00CC19DEE9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7AE37F-51BA-443F-9890-496DC46ACF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96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1CBA7A8B-9637-4AA7-A560-733B4E2425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421208A7-DA81-4E7E-AB51-1B9EAA3309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E8B14-F81B-4B98-A69E-A12CFCD35F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06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2FD88799-DB3D-4BFA-B3A9-834AFACC55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34EEFDD3-F146-4CED-8A6F-2D5B001B12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7973D6-DCF1-4675-B27F-CB1950D348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5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684411D9-DED7-4FC8-8F0C-4970441059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CDD6CC85-C2C4-4F01-BF72-4F20D0677F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7ABC8-1F87-4DC1-BC6B-EA6807E4D4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6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0B99839B-8E75-45BC-A5A7-D65594804A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A9F663EE-FF25-4990-91E1-BC23F7DAF8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41A52-476D-4081-80D1-F0E292C0D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07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F5B2C63C-885D-4261-BD4C-F0F0F34BFC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B6539148-7356-4883-9BF6-38AE2FB492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1FB369-C9D7-4DB8-91FC-D777CF140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01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8D2DAC0B-9219-44D2-82D0-392CA6CFE8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D6D3466F-0FD5-42C5-9DE0-1CAF8A5FFF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2C2DD-9233-4198-9B5E-16BC4672F1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53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47C8F6EE-3150-4F4C-9A97-B2B6357CB8F9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7993ED92-1362-4D2D-AC56-CA5807FF34D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2" name="Group 28">
              <a:extLst>
                <a:ext uri="{FF2B5EF4-FFF2-40B4-BE49-F238E27FC236}">
                  <a16:creationId xmlns:a16="http://schemas.microsoft.com/office/drawing/2014/main" id="{71F376D7-3A2D-4F8F-9150-921F3DE3D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3" name="Freeform 3">
                <a:extLst>
                  <a:ext uri="{FF2B5EF4-FFF2-40B4-BE49-F238E27FC236}">
                    <a16:creationId xmlns:a16="http://schemas.microsoft.com/office/drawing/2014/main" id="{62E9590E-CB6B-46AC-B116-BAD6D6CE80CD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4" name="Line 4">
                <a:extLst>
                  <a:ext uri="{FF2B5EF4-FFF2-40B4-BE49-F238E27FC236}">
                    <a16:creationId xmlns:a16="http://schemas.microsoft.com/office/drawing/2014/main" id="{314348C9-C89C-46E1-8E6D-2997956C3BF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35" name="Line 5">
                <a:extLst>
                  <a:ext uri="{FF2B5EF4-FFF2-40B4-BE49-F238E27FC236}">
                    <a16:creationId xmlns:a16="http://schemas.microsoft.com/office/drawing/2014/main" id="{81C8D49D-1F45-4EB6-9466-648C4C044FE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36" name="Line 6">
                <a:extLst>
                  <a:ext uri="{FF2B5EF4-FFF2-40B4-BE49-F238E27FC236}">
                    <a16:creationId xmlns:a16="http://schemas.microsoft.com/office/drawing/2014/main" id="{D9830E9C-AAD8-4D61-9BB9-79C36D30DDB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37" name="Freeform 7">
                <a:extLst>
                  <a:ext uri="{FF2B5EF4-FFF2-40B4-BE49-F238E27FC236}">
                    <a16:creationId xmlns:a16="http://schemas.microsoft.com/office/drawing/2014/main" id="{DF7F749C-8ED3-45DC-8F53-B7CA828257D9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B399C4B2-FFD2-4725-8596-C569AA5844D2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3" name="Group 27">
                <a:extLst>
                  <a:ext uri="{FF2B5EF4-FFF2-40B4-BE49-F238E27FC236}">
                    <a16:creationId xmlns:a16="http://schemas.microsoft.com/office/drawing/2014/main" id="{104C0BE6-1A4C-401F-AD9A-08BB4E6FDB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0" name="Freeform 9">
                  <a:extLst>
                    <a:ext uri="{FF2B5EF4-FFF2-40B4-BE49-F238E27FC236}">
                      <a16:creationId xmlns:a16="http://schemas.microsoft.com/office/drawing/2014/main" id="{507A1259-6894-4691-9AF6-3ED8209838C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41" name="Freeform 10">
                  <a:extLst>
                    <a:ext uri="{FF2B5EF4-FFF2-40B4-BE49-F238E27FC236}">
                      <a16:creationId xmlns:a16="http://schemas.microsoft.com/office/drawing/2014/main" id="{5432DCA7-24D9-4D95-93A0-59F294D27CB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42" name="Freeform 11">
                  <a:extLst>
                    <a:ext uri="{FF2B5EF4-FFF2-40B4-BE49-F238E27FC236}">
                      <a16:creationId xmlns:a16="http://schemas.microsoft.com/office/drawing/2014/main" id="{AFD49F87-AF43-47CC-A48A-4A5772E96E3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43" name="Freeform 12">
                  <a:extLst>
                    <a:ext uri="{FF2B5EF4-FFF2-40B4-BE49-F238E27FC236}">
                      <a16:creationId xmlns:a16="http://schemas.microsoft.com/office/drawing/2014/main" id="{94873415-758D-46BF-A26D-11675A0E8BD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44" name="Freeform 13">
                  <a:extLst>
                    <a:ext uri="{FF2B5EF4-FFF2-40B4-BE49-F238E27FC236}">
                      <a16:creationId xmlns:a16="http://schemas.microsoft.com/office/drawing/2014/main" id="{9DD91728-814C-46B2-9B61-8B8E80903CB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45" name="Freeform 14">
                  <a:extLst>
                    <a:ext uri="{FF2B5EF4-FFF2-40B4-BE49-F238E27FC236}">
                      <a16:creationId xmlns:a16="http://schemas.microsoft.com/office/drawing/2014/main" id="{09F0D9AF-ABCA-45BD-97C8-37845DB6453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46" name="Freeform 15">
                  <a:extLst>
                    <a:ext uri="{FF2B5EF4-FFF2-40B4-BE49-F238E27FC236}">
                      <a16:creationId xmlns:a16="http://schemas.microsoft.com/office/drawing/2014/main" id="{79410782-AD29-4C9D-8B85-3092F0F6087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47" name="Freeform 16">
                  <a:extLst>
                    <a:ext uri="{FF2B5EF4-FFF2-40B4-BE49-F238E27FC236}">
                      <a16:creationId xmlns:a16="http://schemas.microsoft.com/office/drawing/2014/main" id="{4A5773D2-F033-4F93-97B7-1DD98FEEE81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48" name="Freeform 17">
                  <a:extLst>
                    <a:ext uri="{FF2B5EF4-FFF2-40B4-BE49-F238E27FC236}">
                      <a16:creationId xmlns:a16="http://schemas.microsoft.com/office/drawing/2014/main" id="{45057C34-AD66-4FB7-B58E-82ECF97FFA8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49" name="Freeform 18">
                  <a:extLst>
                    <a:ext uri="{FF2B5EF4-FFF2-40B4-BE49-F238E27FC236}">
                      <a16:creationId xmlns:a16="http://schemas.microsoft.com/office/drawing/2014/main" id="{CAE228ED-310D-49F7-8E97-2C7FB9FFE9D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50" name="Freeform 19">
                  <a:extLst>
                    <a:ext uri="{FF2B5EF4-FFF2-40B4-BE49-F238E27FC236}">
                      <a16:creationId xmlns:a16="http://schemas.microsoft.com/office/drawing/2014/main" id="{0132D085-0CD6-4B5D-8EF6-8EB0D17BB26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51" name="Freeform 20">
                  <a:extLst>
                    <a:ext uri="{FF2B5EF4-FFF2-40B4-BE49-F238E27FC236}">
                      <a16:creationId xmlns:a16="http://schemas.microsoft.com/office/drawing/2014/main" id="{6F295A68-1879-47A7-BCF4-93C5996957A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52" name="Freeform 21">
                  <a:extLst>
                    <a:ext uri="{FF2B5EF4-FFF2-40B4-BE49-F238E27FC236}">
                      <a16:creationId xmlns:a16="http://schemas.microsoft.com/office/drawing/2014/main" id="{E5C8C030-3114-450A-BA2D-026BECFA50B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53" name="Freeform 22">
                  <a:extLst>
                    <a:ext uri="{FF2B5EF4-FFF2-40B4-BE49-F238E27FC236}">
                      <a16:creationId xmlns:a16="http://schemas.microsoft.com/office/drawing/2014/main" id="{5BF1BE37-C8D6-4C6E-99C5-D721634DB35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54" name="Freeform 23">
                  <a:extLst>
                    <a:ext uri="{FF2B5EF4-FFF2-40B4-BE49-F238E27FC236}">
                      <a16:creationId xmlns:a16="http://schemas.microsoft.com/office/drawing/2014/main" id="{53FE6CDE-44D5-48F6-9F1B-03AFF68A62B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55" name="Freeform 24">
                  <a:extLst>
                    <a:ext uri="{FF2B5EF4-FFF2-40B4-BE49-F238E27FC236}">
                      <a16:creationId xmlns:a16="http://schemas.microsoft.com/office/drawing/2014/main" id="{BB9D3A6E-94FA-4A9E-9375-9E21209B897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" name="Freeform 25">
                  <a:extLst>
                    <a:ext uri="{FF2B5EF4-FFF2-40B4-BE49-F238E27FC236}">
                      <a16:creationId xmlns:a16="http://schemas.microsoft.com/office/drawing/2014/main" id="{F71E74C4-CD97-4EA2-9777-A979E64769E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57" name="Freeform 26">
                  <a:extLst>
                    <a:ext uri="{FF2B5EF4-FFF2-40B4-BE49-F238E27FC236}">
                      <a16:creationId xmlns:a16="http://schemas.microsoft.com/office/drawing/2014/main" id="{E0A2F2D5-C183-4CA4-90CA-AFEACD6C543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D9088501-CB03-4A64-B51A-00F8C54D8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E4628B4D-B094-4247-B596-7D4328E25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FB11CCAB-8E36-4114-A169-02E875E9A56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F0767D41-5EB2-401F-B55A-D03029217E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5EAB15-12A3-4893-BCCD-1D46F70899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ml/AnalyzeNumbers.bat" TargetMode="External"/><Relationship Id="rId7" Type="http://schemas.openxmlformats.org/officeDocument/2006/relationships/hyperlink" Target="http://www.cs.armstrong.edu/liang/animation/web/Listing7_1.html" TargetMode="External"/><Relationship Id="rId2" Type="http://schemas.openxmlformats.org/officeDocument/2006/relationships/hyperlink" Target="html/AnalyzeNumber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AnalyzeNumbers.html" TargetMode="External"/><Relationship Id="rId5" Type="http://schemas.openxmlformats.org/officeDocument/2006/relationships/hyperlink" Target="html/AnalyzeNumber1.bat" TargetMode="External"/><Relationship Id="rId4" Type="http://schemas.openxmlformats.org/officeDocument/2006/relationships/image" Target="../media/image1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ml/CountLettersInArray.html" TargetMode="External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www.cs.armstrong.edu/liang/intro9e/html/CountLettersInArray.html" TargetMode="External"/><Relationship Id="rId4" Type="http://schemas.openxmlformats.org/officeDocument/2006/relationships/hyperlink" Target="html/CountLettersInArray.ba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309A50D1-E980-4B50-86E5-5D2941BD48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728505-1674-4EE5-B29A-D4A3E66EC69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252C611E-ECA8-4AEC-8199-AC73B4AB2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4050" y="587375"/>
            <a:ext cx="7772400" cy="1143000"/>
          </a:xfrm>
          <a:noFill/>
        </p:spPr>
        <p:txBody>
          <a:bodyPr/>
          <a:lstStyle/>
          <a:p>
            <a:r>
              <a:rPr lang="en-US" altLang="en-US" sz="4000"/>
              <a:t>Single-Dimensional Arrays</a:t>
            </a:r>
          </a:p>
        </p:txBody>
      </p:sp>
      <p:sp>
        <p:nvSpPr>
          <p:cNvPr id="4100" name="Rectangle 12">
            <a:extLst>
              <a:ext uri="{FF2B5EF4-FFF2-40B4-BE49-F238E27FC236}">
                <a16:creationId xmlns:a16="http://schemas.microsoft.com/office/drawing/2014/main" id="{8ACEC702-59C3-4A31-8CFE-D5973815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225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B85E50FD-D0C9-4F05-B0C8-637DE0A8A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E33690-C184-4213-A77F-7CB4EA1854B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AB306CC-1A49-4E9E-91A8-100BC2190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r>
              <a:rPr lang="en-US" altLang="en-US"/>
              <a:t>Indexed Variables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7CD3325-D715-4AE9-AD3C-1296CE2A6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486400"/>
          </a:xfrm>
          <a:noFill/>
        </p:spPr>
        <p:txBody>
          <a:bodyPr/>
          <a:lstStyle/>
          <a:p>
            <a:pPr marL="0" indent="0" algn="just">
              <a:buFont typeface="Monotype Sorts" pitchFamily="2" charset="2"/>
              <a:buNone/>
            </a:pPr>
            <a:r>
              <a:rPr lang="en-US" altLang="en-US" sz="3000">
                <a:cs typeface="Courier New" panose="02070309020205020404" pitchFamily="49" charset="0"/>
              </a:rPr>
              <a:t>The array elements are accessed through the index. The array indices are </a:t>
            </a:r>
            <a:r>
              <a:rPr lang="en-US" altLang="en-US" sz="3000" i="1">
                <a:cs typeface="Courier New" panose="02070309020205020404" pitchFamily="49" charset="0"/>
              </a:rPr>
              <a:t>0-based</a:t>
            </a:r>
            <a:r>
              <a:rPr lang="en-US" altLang="en-US" sz="3000">
                <a:cs typeface="Courier New" panose="02070309020205020404" pitchFamily="49" charset="0"/>
              </a:rPr>
              <a:t>, i.e., it starts from 0 to arrayRefVar.length-1. In the example in Figure 6.1, myList holds ten double values and the indices are from 0 to 9.</a:t>
            </a:r>
          </a:p>
          <a:p>
            <a:pPr marL="0" indent="0" algn="just">
              <a:buFont typeface="Monotype Sorts" pitchFamily="2" charset="2"/>
              <a:buNone/>
            </a:pPr>
            <a:endParaRPr lang="en-US" altLang="en-US" sz="3000">
              <a:cs typeface="Times New Roman" panose="02020603050405020304" pitchFamily="18" charset="0"/>
            </a:endParaRPr>
          </a:p>
          <a:p>
            <a:pPr marL="0" indent="0" algn="just">
              <a:buFont typeface="Monotype Sorts" pitchFamily="2" charset="2"/>
              <a:buNone/>
            </a:pPr>
            <a:r>
              <a:rPr lang="en-US" altLang="en-US" sz="3000">
                <a:cs typeface="Courier New" panose="02070309020205020404" pitchFamily="49" charset="0"/>
              </a:rPr>
              <a:t>Each element in the array is represented using the following syntax, known as an </a:t>
            </a:r>
            <a:r>
              <a:rPr lang="en-US" altLang="en-US" sz="3000" i="1">
                <a:cs typeface="Courier New" panose="02070309020205020404" pitchFamily="49" charset="0"/>
              </a:rPr>
              <a:t>indexed variable</a:t>
            </a:r>
            <a:r>
              <a:rPr lang="en-US" altLang="en-US" sz="3000">
                <a:cs typeface="Courier New" panose="02070309020205020404" pitchFamily="49" charset="0"/>
              </a:rPr>
              <a:t>:</a:t>
            </a:r>
          </a:p>
          <a:p>
            <a:pPr marL="0" indent="0" algn="just">
              <a:buFont typeface="Monotype Sorts" pitchFamily="2" charset="2"/>
              <a:buNone/>
            </a:pPr>
            <a:endParaRPr lang="en-US" altLang="en-US" sz="3000">
              <a:cs typeface="Times New Roman" panose="02020603050405020304" pitchFamily="18" charset="0"/>
            </a:endParaRPr>
          </a:p>
          <a:p>
            <a:pPr lvl="1" algn="just">
              <a:buFontTx/>
              <a:buNone/>
            </a:pPr>
            <a:r>
              <a:rPr lang="en-US" altLang="en-US" sz="2600">
                <a:cs typeface="Courier New" panose="02070309020205020404" pitchFamily="49" charset="0"/>
              </a:rPr>
              <a:t>arrayRefVar[index];</a:t>
            </a:r>
            <a:endParaRPr lang="en-US" altLang="en-US" sz="26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3AF4DA79-841D-4523-89F8-ABA6E79E3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417D77-D1B3-45E5-A0F4-8462F37EBA3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81643EC-5DCE-4723-83CD-B7CFF4B42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r>
              <a:rPr lang="en-US" altLang="en-US"/>
              <a:t>Using Indexed Variables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6DC85D6-39E0-4C7B-8710-98486B1C0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486400"/>
          </a:xfrm>
          <a:noFill/>
        </p:spPr>
        <p:txBody>
          <a:bodyPr/>
          <a:lstStyle/>
          <a:p>
            <a:pPr marL="0" indent="0" algn="just">
              <a:buFont typeface="Monotype Sorts" pitchFamily="2" charset="2"/>
              <a:buNone/>
            </a:pPr>
            <a:r>
              <a:rPr lang="en-US" altLang="en-US" sz="3400">
                <a:cs typeface="Courier New" panose="02070309020205020404" pitchFamily="49" charset="0"/>
              </a:rPr>
              <a:t>After an array is created, an indexed variable can be used in the same way as a regular variable. For example, the following code adds the value in myList[0] and myList[1] to myList[2].</a:t>
            </a:r>
          </a:p>
          <a:p>
            <a:pPr marL="0" indent="0" algn="just">
              <a:buFont typeface="Monotype Sorts" pitchFamily="2" charset="2"/>
              <a:buNone/>
            </a:pPr>
            <a:endParaRPr lang="en-US" altLang="en-US" sz="3400">
              <a:cs typeface="Courier New" panose="02070309020205020404" pitchFamily="49" charset="0"/>
            </a:endParaRPr>
          </a:p>
          <a:p>
            <a:pPr lvl="1" algn="just">
              <a:buFontTx/>
              <a:buNone/>
            </a:pP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myList[2] = myList[0] + myList[1];</a:t>
            </a:r>
            <a:endParaRPr lang="en-US" altLang="en-US" sz="260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D14B47BE-E693-492A-81F5-285599A733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0A0E03-E055-4D81-99D1-326846B733F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DD397EA-FD79-48B0-B283-86B480F7B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66750"/>
          </a:xfrm>
          <a:noFill/>
        </p:spPr>
        <p:txBody>
          <a:bodyPr/>
          <a:lstStyle/>
          <a:p>
            <a:r>
              <a:rPr lang="en-US" altLang="en-US"/>
              <a:t>Array Initializers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CEBF98C-D035-40F7-BAA0-165B1E790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4114800"/>
          </a:xfrm>
          <a:noFill/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altLang="en-US" sz="3400"/>
              <a:t>Declaring, creating, initializing in one step:</a:t>
            </a:r>
            <a:endParaRPr lang="en-US" altLang="en-US" sz="3600"/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</a:t>
            </a:r>
            <a:r>
              <a:rPr lang="en-US" altLang="en-US" sz="2800" b="1">
                <a:latin typeface="Courier New" panose="02070309020205020404" pitchFamily="49" charset="0"/>
              </a:rPr>
              <a:t>double[] myList = {1.9, 2.9, 3.4, 3.5};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3600"/>
              <a:t>This shorthand syntax must be in one statement.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9893ED32-EBD9-436C-82A9-7899F607D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2F34B8-6E03-49F7-BE70-2630936DE57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B8F18CA-671E-482B-8025-63E719963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  <a:noFill/>
        </p:spPr>
        <p:txBody>
          <a:bodyPr/>
          <a:lstStyle/>
          <a:p>
            <a:r>
              <a:rPr lang="en-US" altLang="en-US" sz="4000"/>
              <a:t>Declaring, creating, initializing Using the Shorthand Notation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1A01B3C-8A80-4D4C-9E6C-418CE4198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noFill/>
        </p:spPr>
        <p:txBody>
          <a:bodyPr/>
          <a:lstStyle/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double[] myList = {1.9, 2.9, 3.4, 3.5};</a:t>
            </a:r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This shorthand notation is equivalent to the following statements:</a:t>
            </a:r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double[] myList = new double[4];</a:t>
            </a:r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myList[0] = 1.9;</a:t>
            </a:r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myList[1] = 2.9;</a:t>
            </a:r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myList[2] = 3.4;</a:t>
            </a:r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myList[3] = 3.5;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2FB773B6-9110-4BB0-8D23-300CDEBFF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FA3DFE-0C9F-4B1B-82CE-4572CC280AC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E3157B4-264D-48BC-BD0C-67099B668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/>
          <a:lstStyle/>
          <a:p>
            <a:r>
              <a:rPr lang="en-US" altLang="en-US" sz="4000"/>
              <a:t>Trace Program with Arrays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768FCBB-D1B3-4889-B626-A1C1142F3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775" y="1970088"/>
            <a:ext cx="4343400" cy="2819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public static void main(String[] </a:t>
            </a:r>
            <a:r>
              <a:rPr lang="en-US" sz="2000" dirty="0" err="1">
                <a:solidFill>
                  <a:schemeClr val="accent4"/>
                </a:solidFill>
              </a:rPr>
              <a:t>args</a:t>
            </a:r>
            <a:r>
              <a:rPr lang="en-US" sz="2000" dirty="0">
                <a:solidFill>
                  <a:schemeClr val="accent4"/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[] values = new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for (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= 1;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&lt; 5;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  values[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] =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31781" name="AutoShape 5">
            <a:extLst>
              <a:ext uri="{FF2B5EF4-FFF2-40B4-BE49-F238E27FC236}">
                <a16:creationId xmlns:a16="http://schemas.microsoft.com/office/drawing/2014/main" id="{009D5718-2B09-4BEA-81EE-5EDBA6DF2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1047750"/>
            <a:ext cx="4186237" cy="768350"/>
          </a:xfrm>
          <a:prstGeom prst="wedgeRoundRectCallout">
            <a:avLst>
              <a:gd name="adj1" fmla="val -30620"/>
              <a:gd name="adj2" fmla="val 16405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Declare array variable values, create an array, and assign its reference to values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E6922E2F-44B3-4FC1-9A0D-5FAA6538C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22550"/>
            <a:ext cx="3962400" cy="2682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9" name="Rectangle 8">
            <a:extLst>
              <a:ext uri="{FF2B5EF4-FFF2-40B4-BE49-F238E27FC236}">
                <a16:creationId xmlns:a16="http://schemas.microsoft.com/office/drawing/2014/main" id="{CF22FEAF-FBEB-405A-A552-10AA9A0B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8440" name="Object 7">
            <a:extLst>
              <a:ext uri="{FF2B5EF4-FFF2-40B4-BE49-F238E27FC236}">
                <a16:creationId xmlns:a16="http://schemas.microsoft.com/office/drawing/2014/main" id="{B011C64A-19D1-40B5-A49A-F341AB37F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8825" y="2046288"/>
          <a:ext cx="19589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Picture" r:id="rId3" imgW="1600572" imgH="1711756" progId="Word.Picture.8">
                  <p:embed/>
                </p:oleObj>
              </mc:Choice>
              <mc:Fallback>
                <p:oleObj name="Picture" r:id="rId3" imgW="1600572" imgH="171175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046288"/>
                        <a:ext cx="1958975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9">
            <a:extLst>
              <a:ext uri="{FF2B5EF4-FFF2-40B4-BE49-F238E27FC236}">
                <a16:creationId xmlns:a16="http://schemas.microsoft.com/office/drawing/2014/main" id="{5F61CDBB-F4FA-488E-BCAD-5547E98FF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0943D677-1AD0-4FF9-B0EC-2681552A1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1938" y="2738438"/>
            <a:ext cx="2189162" cy="76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940B53A8-198D-4EB4-807A-0C84751A29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329A4D-7136-4075-8E0D-2B696F56F8B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09D1E25-CC36-410C-A82C-02DC7ACB9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/>
          <a:lstStyle/>
          <a:p>
            <a:r>
              <a:rPr lang="en-US" altLang="en-US" sz="4000"/>
              <a:t>Trace Program with Arrays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FA009D85-9E1E-4246-B41F-D4689D5EE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public static void main(String[] </a:t>
            </a:r>
            <a:r>
              <a:rPr lang="en-US" sz="2000" dirty="0" err="1">
                <a:solidFill>
                  <a:schemeClr val="accent4"/>
                </a:solidFill>
              </a:rPr>
              <a:t>args</a:t>
            </a:r>
            <a:r>
              <a:rPr lang="en-US" sz="2000" dirty="0">
                <a:solidFill>
                  <a:schemeClr val="accent4"/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[] values = new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for (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= 1;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&lt; 5;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  values[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] =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49188" name="AutoShape 4">
            <a:extLst>
              <a:ext uri="{FF2B5EF4-FFF2-40B4-BE49-F238E27FC236}">
                <a16:creationId xmlns:a16="http://schemas.microsoft.com/office/drawing/2014/main" id="{57AE043F-6FBC-458A-8358-64B7916DD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1047750"/>
            <a:ext cx="4186237" cy="384175"/>
          </a:xfrm>
          <a:prstGeom prst="wedgeRoundRectCallout">
            <a:avLst>
              <a:gd name="adj1" fmla="val -69870"/>
              <a:gd name="adj2" fmla="val 45082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 becomes 1</a:t>
            </a:r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8C532346-83DF-450D-AD59-FFDAB9366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2928938"/>
            <a:ext cx="806450" cy="2682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3" name="Rectangle 6">
            <a:extLst>
              <a:ext uri="{FF2B5EF4-FFF2-40B4-BE49-F238E27FC236}">
                <a16:creationId xmlns:a16="http://schemas.microsoft.com/office/drawing/2014/main" id="{3739C632-6340-4C8F-B3A1-BE0BAF434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19464" name="Object 7">
            <a:extLst>
              <a:ext uri="{FF2B5EF4-FFF2-40B4-BE49-F238E27FC236}">
                <a16:creationId xmlns:a16="http://schemas.microsoft.com/office/drawing/2014/main" id="{EC3F0ADF-9A1A-495B-96FA-64B74371CF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8825" y="2238375"/>
          <a:ext cx="19589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Picture" r:id="rId3" imgW="1600572" imgH="1711756" progId="Word.Picture.8">
                  <p:embed/>
                </p:oleObj>
              </mc:Choice>
              <mc:Fallback>
                <p:oleObj name="Picture" r:id="rId3" imgW="1600572" imgH="171175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238375"/>
                        <a:ext cx="1958975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8">
            <a:extLst>
              <a:ext uri="{FF2B5EF4-FFF2-40B4-BE49-F238E27FC236}">
                <a16:creationId xmlns:a16="http://schemas.microsoft.com/office/drawing/2014/main" id="{E30FA0DF-2C2C-412E-AEEF-011ADDE66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4B8F5568-6173-46AA-A9D1-C9C19118B7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A4846A-0F63-4645-9F87-890ADBDFFB5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498FBFF-8919-4DE0-9D52-ADF2278FC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/>
          <a:lstStyle/>
          <a:p>
            <a:r>
              <a:rPr lang="en-US" altLang="en-US" sz="4000"/>
              <a:t>Trace Program with Arrays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ABCA2BF-9CB6-467C-8749-494C3733F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public static void main(String[] </a:t>
            </a:r>
            <a:r>
              <a:rPr lang="en-US" sz="2000" dirty="0" err="1">
                <a:solidFill>
                  <a:schemeClr val="accent4"/>
                </a:solidFill>
              </a:rPr>
              <a:t>args</a:t>
            </a:r>
            <a:r>
              <a:rPr lang="en-US" sz="2000" dirty="0">
                <a:solidFill>
                  <a:schemeClr val="accent4"/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[] values = new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for (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= 1;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&lt; 5;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  values[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] =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50212" name="AutoShape 4">
            <a:extLst>
              <a:ext uri="{FF2B5EF4-FFF2-40B4-BE49-F238E27FC236}">
                <a16:creationId xmlns:a16="http://schemas.microsoft.com/office/drawing/2014/main" id="{1CC88A64-BC18-426D-8328-066AAB6C4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1047750"/>
            <a:ext cx="4186237" cy="384175"/>
          </a:xfrm>
          <a:prstGeom prst="wedgeRoundRectCallout">
            <a:avLst>
              <a:gd name="adj1" fmla="val -54134"/>
              <a:gd name="adj2" fmla="val 44463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 (=1) is less than 5</a:t>
            </a:r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1987EC68-739D-4776-B581-21B75832F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2928938"/>
            <a:ext cx="576262" cy="2682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7" name="Rectangle 6">
            <a:extLst>
              <a:ext uri="{FF2B5EF4-FFF2-40B4-BE49-F238E27FC236}">
                <a16:creationId xmlns:a16="http://schemas.microsoft.com/office/drawing/2014/main" id="{4F80974C-6EDB-4963-8B3D-EC5B08426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0488" name="Object 7">
            <a:extLst>
              <a:ext uri="{FF2B5EF4-FFF2-40B4-BE49-F238E27FC236}">
                <a16:creationId xmlns:a16="http://schemas.microsoft.com/office/drawing/2014/main" id="{BFA373C2-5F94-408C-880E-99299C069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8825" y="2314575"/>
          <a:ext cx="19589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Picture" r:id="rId3" imgW="1600572" imgH="1711756" progId="Word.Picture.8">
                  <p:embed/>
                </p:oleObj>
              </mc:Choice>
              <mc:Fallback>
                <p:oleObj name="Picture" r:id="rId3" imgW="1600572" imgH="171175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314575"/>
                        <a:ext cx="1958975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8">
            <a:extLst>
              <a:ext uri="{FF2B5EF4-FFF2-40B4-BE49-F238E27FC236}">
                <a16:creationId xmlns:a16="http://schemas.microsoft.com/office/drawing/2014/main" id="{63D489FB-2200-4905-9413-6D9608AF3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1EEA1027-F0FD-4B01-BF5A-E8D4AF8F77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D01542-9701-4463-A61C-673E355761E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06A2123-E2A0-461B-AB27-2B6D3E273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/>
          <a:lstStyle/>
          <a:p>
            <a:r>
              <a:rPr lang="en-US" altLang="en-US"/>
              <a:t>Trace Program with Arrays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131D225-3F30-4AA5-9A65-688523B33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public static void main(String[] </a:t>
            </a:r>
            <a:r>
              <a:rPr lang="en-US" sz="2000" dirty="0" err="1">
                <a:solidFill>
                  <a:schemeClr val="accent4"/>
                </a:solidFill>
              </a:rPr>
              <a:t>args</a:t>
            </a:r>
            <a:r>
              <a:rPr lang="en-US" sz="2000" dirty="0">
                <a:solidFill>
                  <a:schemeClr val="accent4"/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[] values = new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for (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= 1;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&lt; 5;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  values[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] =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32804" name="AutoShape 4">
            <a:extLst>
              <a:ext uri="{FF2B5EF4-FFF2-40B4-BE49-F238E27FC236}">
                <a16:creationId xmlns:a16="http://schemas.microsoft.com/office/drawing/2014/main" id="{D19D90D8-84D5-4C16-B3F8-771827233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1047750"/>
            <a:ext cx="4186237" cy="768350"/>
          </a:xfrm>
          <a:prstGeom prst="wedgeRoundRectCallout">
            <a:avLst>
              <a:gd name="adj1" fmla="val -22810"/>
              <a:gd name="adj2" fmla="val 24173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After this line is executed, value[1] is 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221A0E51-4876-4159-A0E9-5AAAF3DD6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236913"/>
            <a:ext cx="3962400" cy="2682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1" name="Rectangle 6">
            <a:extLst>
              <a:ext uri="{FF2B5EF4-FFF2-40B4-BE49-F238E27FC236}">
                <a16:creationId xmlns:a16="http://schemas.microsoft.com/office/drawing/2014/main" id="{C81DDDA6-6797-4739-847A-200B44573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1512" name="Object 7">
            <a:extLst>
              <a:ext uri="{FF2B5EF4-FFF2-40B4-BE49-F238E27FC236}">
                <a16:creationId xmlns:a16="http://schemas.microsoft.com/office/drawing/2014/main" id="{6030D51E-2F4A-4908-AC0D-B04A5EB835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8825" y="2044700"/>
          <a:ext cx="195897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Picture" r:id="rId3" imgW="1601724" imgH="1712976" progId="Word.Picture.8">
                  <p:embed/>
                </p:oleObj>
              </mc:Choice>
              <mc:Fallback>
                <p:oleObj name="Picture" r:id="rId3" imgW="1601724" imgH="171297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044700"/>
                        <a:ext cx="1958975" cy="210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8">
            <a:extLst>
              <a:ext uri="{FF2B5EF4-FFF2-40B4-BE49-F238E27FC236}">
                <a16:creationId xmlns:a16="http://schemas.microsoft.com/office/drawing/2014/main" id="{E5FD5E2C-2404-4723-8F69-F7BE3DB5D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21514" name="Rectangle 9">
            <a:extLst>
              <a:ext uri="{FF2B5EF4-FFF2-40B4-BE49-F238E27FC236}">
                <a16:creationId xmlns:a16="http://schemas.microsoft.com/office/drawing/2014/main" id="{E32435C1-E738-4B39-AD44-34470872E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3006725"/>
            <a:ext cx="730250" cy="2682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5" name="Line 10">
            <a:extLst>
              <a:ext uri="{FF2B5EF4-FFF2-40B4-BE49-F238E27FC236}">
                <a16:creationId xmlns:a16="http://schemas.microsoft.com/office/drawing/2014/main" id="{BC27241F-0139-41DD-97E7-80C86BA7D9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9725" y="3160713"/>
            <a:ext cx="2189163" cy="1920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7CAC321B-A2E3-4ED2-B82F-3A173B8955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2D12FC-0137-4435-A63E-C0919CC2A28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7238983-71FA-4ADF-9EE0-4330CA67E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69913"/>
          </a:xfrm>
          <a:noFill/>
        </p:spPr>
        <p:txBody>
          <a:bodyPr/>
          <a:lstStyle/>
          <a:p>
            <a:r>
              <a:rPr lang="en-US" altLang="en-US" sz="4000"/>
              <a:t>Trace Program with Arrays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082CE886-FEA0-4BE3-AEBD-26E2F030D6D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3738" y="1892300"/>
            <a:ext cx="4462462" cy="357187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public class Test {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public static void main(String[] </a:t>
            </a:r>
            <a:r>
              <a:rPr lang="en-US" sz="2000" dirty="0" err="1">
                <a:solidFill>
                  <a:schemeClr val="accent4"/>
                </a:solidFill>
              </a:rPr>
              <a:t>args</a:t>
            </a:r>
            <a:r>
              <a:rPr lang="en-US" sz="2000" dirty="0">
                <a:solidFill>
                  <a:schemeClr val="accent4"/>
                </a:solidFill>
              </a:rPr>
              <a:t>) {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[] values = new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[5];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for (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= 1;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&lt; 5;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  values[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] =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+ values[i-1];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}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}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51236" name="AutoShape 4">
            <a:extLst>
              <a:ext uri="{FF2B5EF4-FFF2-40B4-BE49-F238E27FC236}">
                <a16:creationId xmlns:a16="http://schemas.microsoft.com/office/drawing/2014/main" id="{23414D8F-FE74-4033-83DD-863DF159A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1201738"/>
            <a:ext cx="4186238" cy="384175"/>
          </a:xfrm>
          <a:prstGeom prst="wedgeRoundRectCallout">
            <a:avLst>
              <a:gd name="adj1" fmla="val -73171"/>
              <a:gd name="adj2" fmla="val 40454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After i++, i becomes 2</a:t>
            </a:r>
          </a:p>
        </p:txBody>
      </p:sp>
      <p:sp>
        <p:nvSpPr>
          <p:cNvPr id="22534" name="Rectangle 5">
            <a:extLst>
              <a:ext uri="{FF2B5EF4-FFF2-40B4-BE49-F238E27FC236}">
                <a16:creationId xmlns:a16="http://schemas.microsoft.com/office/drawing/2014/main" id="{53FDD789-37DA-4BD2-80A5-93B118A08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2968625"/>
            <a:ext cx="384175" cy="2682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5" name="Rectangle 6">
            <a:extLst>
              <a:ext uri="{FF2B5EF4-FFF2-40B4-BE49-F238E27FC236}">
                <a16:creationId xmlns:a16="http://schemas.microsoft.com/office/drawing/2014/main" id="{36B08747-F03E-4F51-94A7-128D1794C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962E16CF-518A-4CA5-B4CE-EA513A414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69C97AE4-C1F3-4E07-8107-25E05729905D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030913" y="2468563"/>
          <a:ext cx="1828800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Picture" r:id="rId3" imgW="1601724" imgH="1712976" progId="Word.Picture.8">
                  <p:embed/>
                </p:oleObj>
              </mc:Choice>
              <mc:Fallback>
                <p:oleObj name="Picture" r:id="rId3" imgW="1601724" imgH="1712976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2468563"/>
                        <a:ext cx="1828800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E2384F90-9A4A-4FAD-95A2-56CBEE889D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F668C3-4F95-4DE2-8377-DB7C65DD838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D0FB5BD-391C-4D32-AAED-5B8A2D495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493713"/>
          </a:xfrm>
          <a:noFill/>
        </p:spPr>
        <p:txBody>
          <a:bodyPr/>
          <a:lstStyle/>
          <a:p>
            <a:r>
              <a:rPr lang="en-US" altLang="en-US" sz="4000"/>
              <a:t>Trace Program with Arrays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1AE7E66-725C-4169-9004-B6D5138CE03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57350"/>
            <a:ext cx="4346575" cy="41148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400" dirty="0">
                <a:solidFill>
                  <a:schemeClr val="accent4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400" dirty="0">
                <a:solidFill>
                  <a:schemeClr val="accent4"/>
                </a:solidFill>
              </a:rPr>
              <a:t>  public static void main(String[] </a:t>
            </a:r>
            <a:r>
              <a:rPr lang="en-US" sz="2400" dirty="0" err="1">
                <a:solidFill>
                  <a:schemeClr val="accent4"/>
                </a:solidFill>
              </a:rPr>
              <a:t>args</a:t>
            </a:r>
            <a:r>
              <a:rPr lang="en-US" sz="2400" dirty="0">
                <a:solidFill>
                  <a:schemeClr val="accent4"/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400" dirty="0">
                <a:solidFill>
                  <a:schemeClr val="accent4"/>
                </a:solidFill>
              </a:rPr>
              <a:t>    </a:t>
            </a:r>
            <a:r>
              <a:rPr lang="en-US" sz="2400" dirty="0" err="1">
                <a:solidFill>
                  <a:schemeClr val="accent4"/>
                </a:solidFill>
              </a:rPr>
              <a:t>int</a:t>
            </a:r>
            <a:r>
              <a:rPr lang="en-US" sz="2400" dirty="0">
                <a:solidFill>
                  <a:schemeClr val="accent4"/>
                </a:solidFill>
              </a:rPr>
              <a:t>[] values = new </a:t>
            </a:r>
            <a:r>
              <a:rPr lang="en-US" sz="2400" dirty="0" err="1">
                <a:solidFill>
                  <a:schemeClr val="accent4"/>
                </a:solidFill>
              </a:rPr>
              <a:t>int</a:t>
            </a:r>
            <a:r>
              <a:rPr lang="en-US" sz="2400" dirty="0">
                <a:solidFill>
                  <a:schemeClr val="accent4"/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400" dirty="0">
                <a:solidFill>
                  <a:schemeClr val="accent4"/>
                </a:solidFill>
              </a:rPr>
              <a:t>    for (</a:t>
            </a:r>
            <a:r>
              <a:rPr lang="en-US" sz="2400" dirty="0" err="1">
                <a:solidFill>
                  <a:schemeClr val="accent4"/>
                </a:solidFill>
              </a:rPr>
              <a:t>int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</a:rPr>
              <a:t>i</a:t>
            </a:r>
            <a:r>
              <a:rPr lang="en-US" sz="2400" dirty="0">
                <a:solidFill>
                  <a:schemeClr val="accent4"/>
                </a:solidFill>
              </a:rPr>
              <a:t> = 1; </a:t>
            </a:r>
            <a:r>
              <a:rPr lang="en-US" sz="2400" dirty="0" err="1">
                <a:solidFill>
                  <a:schemeClr val="accent4"/>
                </a:solidFill>
              </a:rPr>
              <a:t>i</a:t>
            </a:r>
            <a:r>
              <a:rPr lang="en-US" sz="2400" dirty="0">
                <a:solidFill>
                  <a:schemeClr val="accent4"/>
                </a:solidFill>
              </a:rPr>
              <a:t> &lt; 5; </a:t>
            </a:r>
            <a:r>
              <a:rPr lang="en-US" sz="2400" dirty="0" err="1">
                <a:solidFill>
                  <a:schemeClr val="accent4"/>
                </a:solidFill>
              </a:rPr>
              <a:t>i</a:t>
            </a:r>
            <a:r>
              <a:rPr lang="en-US" sz="24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400" dirty="0">
                <a:solidFill>
                  <a:schemeClr val="accent4"/>
                </a:solidFill>
              </a:rPr>
              <a:t>      values[</a:t>
            </a:r>
            <a:r>
              <a:rPr lang="en-US" sz="2400" dirty="0" err="1">
                <a:solidFill>
                  <a:schemeClr val="accent4"/>
                </a:solidFill>
              </a:rPr>
              <a:t>i</a:t>
            </a:r>
            <a:r>
              <a:rPr lang="en-US" sz="2400" dirty="0">
                <a:solidFill>
                  <a:schemeClr val="accent4"/>
                </a:solidFill>
              </a:rPr>
              <a:t>] = </a:t>
            </a:r>
            <a:r>
              <a:rPr lang="en-US" sz="2400" dirty="0" err="1">
                <a:solidFill>
                  <a:schemeClr val="accent4"/>
                </a:solidFill>
              </a:rPr>
              <a:t>i</a:t>
            </a:r>
            <a:r>
              <a:rPr lang="en-US" sz="2400" dirty="0">
                <a:solidFill>
                  <a:schemeClr val="accent4"/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400" dirty="0">
                <a:solidFill>
                  <a:schemeClr val="accent4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400" dirty="0">
                <a:solidFill>
                  <a:schemeClr val="accent4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400" dirty="0">
                <a:solidFill>
                  <a:schemeClr val="accent4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4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53284" name="AutoShape 4">
            <a:extLst>
              <a:ext uri="{FF2B5EF4-FFF2-40B4-BE49-F238E27FC236}">
                <a16:creationId xmlns:a16="http://schemas.microsoft.com/office/drawing/2014/main" id="{58D61EDE-44A0-4C65-983D-ADCF32AA0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225" y="1393825"/>
            <a:ext cx="3071813" cy="576263"/>
          </a:xfrm>
          <a:prstGeom prst="wedgeRoundRectCallout">
            <a:avLst>
              <a:gd name="adj1" fmla="val -114963"/>
              <a:gd name="adj2" fmla="val 24586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 (= 2) is less than 5</a:t>
            </a:r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06F1F32C-E448-4A1C-8D1D-DE4A899FC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082925"/>
            <a:ext cx="500063" cy="2682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9" name="Rectangle 6">
            <a:extLst>
              <a:ext uri="{FF2B5EF4-FFF2-40B4-BE49-F238E27FC236}">
                <a16:creationId xmlns:a16="http://schemas.microsoft.com/office/drawing/2014/main" id="{A1E981A4-2864-4FF6-BB71-C69FF2AD6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2738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DC2FBEE3-7187-40A4-B3A5-8FF6A6EBD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23561" name="Object 9">
            <a:extLst>
              <a:ext uri="{FF2B5EF4-FFF2-40B4-BE49-F238E27FC236}">
                <a16:creationId xmlns:a16="http://schemas.microsoft.com/office/drawing/2014/main" id="{7DE86DC3-6A67-41A3-A72F-3EEC511A92DD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916613" y="2506663"/>
          <a:ext cx="2078037" cy="22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Picture" r:id="rId3" imgW="1601724" imgH="1712976" progId="Word.Picture.8">
                  <p:embed/>
                </p:oleObj>
              </mc:Choice>
              <mc:Fallback>
                <p:oleObj name="Picture" r:id="rId3" imgW="1601724" imgH="1712976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2506663"/>
                        <a:ext cx="2078037" cy="222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FEF81629-ABB7-4026-9C96-D27BE14782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EEF379-601E-4592-9134-452C7AEB90C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2483264-D268-4A8B-AD40-5C19C09E9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473075"/>
          </a:xfrm>
          <a:noFill/>
        </p:spPr>
        <p:txBody>
          <a:bodyPr/>
          <a:lstStyle/>
          <a:p>
            <a:r>
              <a:rPr lang="en-US" altLang="en-US" sz="4000"/>
              <a:t>Opening Problem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AC7075F5-9A2D-437F-920B-AE2F48E40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775" y="971550"/>
            <a:ext cx="8642350" cy="5106988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500"/>
              <a:t>Read one hundred numbers, compute their average, and find out how many numbers are above the average.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81AD2471-4AEC-4053-A4A4-E76C693079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CF9B43-BBE9-437D-A959-854D910399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A7373E1-F250-49C2-83D1-096887CFD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/>
          <a:lstStyle/>
          <a:p>
            <a:r>
              <a:rPr lang="en-US" altLang="en-US"/>
              <a:t>Trace Program with Arrays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7D5C18A-4699-4189-85E4-8F9EF6D5C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public static void main(String[] </a:t>
            </a:r>
            <a:r>
              <a:rPr lang="en-US" sz="2000" dirty="0" err="1">
                <a:solidFill>
                  <a:schemeClr val="accent4"/>
                </a:solidFill>
              </a:rPr>
              <a:t>args</a:t>
            </a:r>
            <a:r>
              <a:rPr lang="en-US" sz="2000" dirty="0">
                <a:solidFill>
                  <a:schemeClr val="accent4"/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[] values = new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for (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= 1;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&lt; 5;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  values[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] =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52260" name="AutoShape 4">
            <a:extLst>
              <a:ext uri="{FF2B5EF4-FFF2-40B4-BE49-F238E27FC236}">
                <a16:creationId xmlns:a16="http://schemas.microsoft.com/office/drawing/2014/main" id="{468C080F-F8B9-4A50-9DBE-A1B8CDA0C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1047750"/>
            <a:ext cx="4186237" cy="768350"/>
          </a:xfrm>
          <a:prstGeom prst="wedgeRoundRectCallout">
            <a:avLst>
              <a:gd name="adj1" fmla="val -22810"/>
              <a:gd name="adj2" fmla="val 24173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After this line is executed,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values[2] is 3 (2 + 1)</a:t>
            </a:r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A48A2734-D59F-4236-8E29-E1151EFBE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3236913"/>
            <a:ext cx="3962400" cy="2682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3" name="Rectangle 6">
            <a:extLst>
              <a:ext uri="{FF2B5EF4-FFF2-40B4-BE49-F238E27FC236}">
                <a16:creationId xmlns:a16="http://schemas.microsoft.com/office/drawing/2014/main" id="{F5F201D8-C64B-4D1E-9536-147491226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4584" name="Object 7">
            <a:extLst>
              <a:ext uri="{FF2B5EF4-FFF2-40B4-BE49-F238E27FC236}">
                <a16:creationId xmlns:a16="http://schemas.microsoft.com/office/drawing/2014/main" id="{5BED689C-4346-45F0-9E4D-DF6955583D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8825" y="2044700"/>
          <a:ext cx="195897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Picture" r:id="rId3" imgW="1601724" imgH="1712976" progId="Word.Picture.8">
                  <p:embed/>
                </p:oleObj>
              </mc:Choice>
              <mc:Fallback>
                <p:oleObj name="Picture" r:id="rId3" imgW="1601724" imgH="171297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044700"/>
                        <a:ext cx="1958975" cy="210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8">
            <a:extLst>
              <a:ext uri="{FF2B5EF4-FFF2-40B4-BE49-F238E27FC236}">
                <a16:creationId xmlns:a16="http://schemas.microsoft.com/office/drawing/2014/main" id="{4EB05ED3-08B0-427E-824E-47A63131D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24586" name="Rectangle 9">
            <a:extLst>
              <a:ext uri="{FF2B5EF4-FFF2-40B4-BE49-F238E27FC236}">
                <a16:creationId xmlns:a16="http://schemas.microsoft.com/office/drawing/2014/main" id="{8970B84F-CBA5-4775-8AFA-E1374B2FF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3275013"/>
            <a:ext cx="730250" cy="2682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7" name="Line 10">
            <a:extLst>
              <a:ext uri="{FF2B5EF4-FFF2-40B4-BE49-F238E27FC236}">
                <a16:creationId xmlns:a16="http://schemas.microsoft.com/office/drawing/2014/main" id="{9EE4E2B0-A19C-4A85-AF2E-9325D9BB9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9725" y="3352800"/>
            <a:ext cx="2227263" cy="76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76CD8529-2793-4A53-A8B1-473CED106E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1A2D93-B731-47D1-BE98-73FA733081D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1903E65-2698-4EC4-B254-DFC213BDF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/>
          <a:lstStyle/>
          <a:p>
            <a:r>
              <a:rPr lang="en-US" altLang="en-US"/>
              <a:t>Trace Program with Arrays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93BE6AE-99D1-42DD-9074-9A8762F7C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public static void main(String[] </a:t>
            </a:r>
            <a:r>
              <a:rPr lang="en-US" sz="2000" dirty="0" err="1">
                <a:solidFill>
                  <a:schemeClr val="accent4"/>
                </a:solidFill>
              </a:rPr>
              <a:t>args</a:t>
            </a:r>
            <a:r>
              <a:rPr lang="en-US" sz="2000" dirty="0">
                <a:solidFill>
                  <a:schemeClr val="accent4"/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[] values = new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for (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= 1;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&lt; 5;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  values[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] =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54308" name="AutoShape 4">
            <a:extLst>
              <a:ext uri="{FF2B5EF4-FFF2-40B4-BE49-F238E27FC236}">
                <a16:creationId xmlns:a16="http://schemas.microsoft.com/office/drawing/2014/main" id="{7E090F2F-2280-47FA-9BFE-4F104F44B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1047750"/>
            <a:ext cx="4186237" cy="384175"/>
          </a:xfrm>
          <a:prstGeom prst="wedgeRoundRectCallout">
            <a:avLst>
              <a:gd name="adj1" fmla="val -39269"/>
              <a:gd name="adj2" fmla="val 44090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After this, i becomes 3.</a:t>
            </a:r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CD19BC2D-3561-43D4-A7A3-8ADB4052A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2928938"/>
            <a:ext cx="346075" cy="2682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7" name="Rectangle 6">
            <a:extLst>
              <a:ext uri="{FF2B5EF4-FFF2-40B4-BE49-F238E27FC236}">
                <a16:creationId xmlns:a16="http://schemas.microsoft.com/office/drawing/2014/main" id="{C6EE4584-EF66-4E40-9752-670D21A0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5608" name="Object 7">
            <a:extLst>
              <a:ext uri="{FF2B5EF4-FFF2-40B4-BE49-F238E27FC236}">
                <a16:creationId xmlns:a16="http://schemas.microsoft.com/office/drawing/2014/main" id="{F944D6B4-95D0-432A-9D65-889E0314CA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8825" y="2046288"/>
          <a:ext cx="1958975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Picture" r:id="rId3" imgW="1601724" imgH="1712976" progId="Word.Picture.8">
                  <p:embed/>
                </p:oleObj>
              </mc:Choice>
              <mc:Fallback>
                <p:oleObj name="Picture" r:id="rId3" imgW="1601724" imgH="171297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046288"/>
                        <a:ext cx="1958975" cy="210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Rectangle 8">
            <a:extLst>
              <a:ext uri="{FF2B5EF4-FFF2-40B4-BE49-F238E27FC236}">
                <a16:creationId xmlns:a16="http://schemas.microsoft.com/office/drawing/2014/main" id="{5AB76B1C-71D2-4521-8FF5-ECB78F38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68F73CD8-194A-4CA9-A4FF-E8AFCB8DD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D88ADE-0A17-4CDA-9702-D80C6935C00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7A7B59D-CB24-44D3-BC08-38FB667AD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/>
          <a:lstStyle/>
          <a:p>
            <a:r>
              <a:rPr lang="en-US" altLang="en-US"/>
              <a:t>Trace Program with Arrays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4A327B7-31B6-4502-9586-BC0E2F97C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public static void main(String[] </a:t>
            </a:r>
            <a:r>
              <a:rPr lang="en-US" sz="2000" dirty="0" err="1">
                <a:solidFill>
                  <a:schemeClr val="accent4"/>
                </a:solidFill>
              </a:rPr>
              <a:t>args</a:t>
            </a:r>
            <a:r>
              <a:rPr lang="en-US" sz="2000" dirty="0">
                <a:solidFill>
                  <a:schemeClr val="accent4"/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[] values = new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for (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= 1;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&lt; 5;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  values[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] =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63524" name="AutoShape 4">
            <a:extLst>
              <a:ext uri="{FF2B5EF4-FFF2-40B4-BE49-F238E27FC236}">
                <a16:creationId xmlns:a16="http://schemas.microsoft.com/office/drawing/2014/main" id="{9999CF43-FD68-4525-942B-A35EE3F06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1163638"/>
            <a:ext cx="4186238" cy="384175"/>
          </a:xfrm>
          <a:prstGeom prst="wedgeRoundRectCallout">
            <a:avLst>
              <a:gd name="adj1" fmla="val -90616"/>
              <a:gd name="adj2" fmla="val 41074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 (=3) is still less than 5.</a:t>
            </a:r>
          </a:p>
        </p:txBody>
      </p:sp>
      <p:sp>
        <p:nvSpPr>
          <p:cNvPr id="26630" name="Rectangle 5">
            <a:extLst>
              <a:ext uri="{FF2B5EF4-FFF2-40B4-BE49-F238E27FC236}">
                <a16:creationId xmlns:a16="http://schemas.microsoft.com/office/drawing/2014/main" id="{B31F198F-8690-4C57-92D1-D85B7EE00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2928938"/>
            <a:ext cx="536575" cy="2682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1" name="Rectangle 6">
            <a:extLst>
              <a:ext uri="{FF2B5EF4-FFF2-40B4-BE49-F238E27FC236}">
                <a16:creationId xmlns:a16="http://schemas.microsoft.com/office/drawing/2014/main" id="{111FCA9B-92D2-44CD-BCD9-1FA04DD3A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6632" name="Object 7">
            <a:extLst>
              <a:ext uri="{FF2B5EF4-FFF2-40B4-BE49-F238E27FC236}">
                <a16:creationId xmlns:a16="http://schemas.microsoft.com/office/drawing/2014/main" id="{59D1590D-9458-463F-8880-A6260A03A1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8825" y="2046288"/>
          <a:ext cx="1958975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Picture" r:id="rId3" imgW="1601724" imgH="1712976" progId="Word.Picture.8">
                  <p:embed/>
                </p:oleObj>
              </mc:Choice>
              <mc:Fallback>
                <p:oleObj name="Picture" r:id="rId3" imgW="1601724" imgH="171297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046288"/>
                        <a:ext cx="1958975" cy="210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8">
            <a:extLst>
              <a:ext uri="{FF2B5EF4-FFF2-40B4-BE49-F238E27FC236}">
                <a16:creationId xmlns:a16="http://schemas.microsoft.com/office/drawing/2014/main" id="{B4268BA8-72C8-41E2-B54F-8D34C7FC8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A7894EE0-F01C-4F84-B821-1C14AB4D9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5EEC5F-0466-41E2-A022-88E42241181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16A61AE-4216-4FB7-88EB-A9834BEB9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/>
          <a:lstStyle/>
          <a:p>
            <a:r>
              <a:rPr lang="en-US" altLang="en-US"/>
              <a:t>Trace Program with Arrays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D8C3622-8622-4DCC-9251-8758A2D3E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public static void main(String[] </a:t>
            </a:r>
            <a:r>
              <a:rPr lang="en-US" sz="2000" dirty="0" err="1">
                <a:solidFill>
                  <a:schemeClr val="accent4"/>
                </a:solidFill>
              </a:rPr>
              <a:t>args</a:t>
            </a:r>
            <a:r>
              <a:rPr lang="en-US" sz="2000" dirty="0">
                <a:solidFill>
                  <a:schemeClr val="accent4"/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[] values = new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for (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= 1;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&lt; 5;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  values[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] =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55332" name="AutoShape 4">
            <a:extLst>
              <a:ext uri="{FF2B5EF4-FFF2-40B4-BE49-F238E27FC236}">
                <a16:creationId xmlns:a16="http://schemas.microsoft.com/office/drawing/2014/main" id="{F23C116E-6A8F-4515-B49D-A00478E3A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725" y="1163638"/>
            <a:ext cx="4724400" cy="384175"/>
          </a:xfrm>
          <a:prstGeom prst="wedgeRoundRectCallout">
            <a:avLst>
              <a:gd name="adj1" fmla="val -68380"/>
              <a:gd name="adj2" fmla="val 47933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After this line, values[3] becomes 6 (3 + 3)</a:t>
            </a:r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id="{E5B93386-AA9F-4A63-B747-225407DB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3236913"/>
            <a:ext cx="3417888" cy="2682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55" name="Rectangle 6">
            <a:extLst>
              <a:ext uri="{FF2B5EF4-FFF2-40B4-BE49-F238E27FC236}">
                <a16:creationId xmlns:a16="http://schemas.microsoft.com/office/drawing/2014/main" id="{44BD754C-889E-4AD1-A93C-876EE4C2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7656" name="Object 7">
            <a:extLst>
              <a:ext uri="{FF2B5EF4-FFF2-40B4-BE49-F238E27FC236}">
                <a16:creationId xmlns:a16="http://schemas.microsoft.com/office/drawing/2014/main" id="{7D9A378E-0719-4ACB-B20F-FCE6AB098F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8825" y="2044700"/>
          <a:ext cx="195897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Picture" r:id="rId3" imgW="1601724" imgH="1712976" progId="Word.Picture.8">
                  <p:embed/>
                </p:oleObj>
              </mc:Choice>
              <mc:Fallback>
                <p:oleObj name="Picture" r:id="rId3" imgW="1601724" imgH="171297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044700"/>
                        <a:ext cx="1958975" cy="210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8">
            <a:extLst>
              <a:ext uri="{FF2B5EF4-FFF2-40B4-BE49-F238E27FC236}">
                <a16:creationId xmlns:a16="http://schemas.microsoft.com/office/drawing/2014/main" id="{18F10EFE-85F3-425E-B81A-4EB58F266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27658" name="Line 9">
            <a:extLst>
              <a:ext uri="{FF2B5EF4-FFF2-40B4-BE49-F238E27FC236}">
                <a16:creationId xmlns:a16="http://schemas.microsoft.com/office/drawing/2014/main" id="{932C1168-5E69-4F6A-ACCA-DF76133EB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9725" y="3352800"/>
            <a:ext cx="2111375" cy="3063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9" name="Rectangle 10">
            <a:extLst>
              <a:ext uri="{FF2B5EF4-FFF2-40B4-BE49-F238E27FC236}">
                <a16:creationId xmlns:a16="http://schemas.microsoft.com/office/drawing/2014/main" id="{8A8B3779-E35B-45A8-A583-593DB564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3544888"/>
            <a:ext cx="922338" cy="2682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1B4BED46-5266-48A5-BA13-960B1B1B0A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414518-C13D-487A-AACC-224A9773581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CA68D5A-F90B-4FC2-A40D-D461C4B0B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/>
          <a:lstStyle/>
          <a:p>
            <a:r>
              <a:rPr lang="en-US" altLang="en-US"/>
              <a:t>Trace Program with Arrays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E897707-183B-472F-B483-F1790510A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public static void main(String[] </a:t>
            </a:r>
            <a:r>
              <a:rPr lang="en-US" sz="2000" dirty="0" err="1">
                <a:solidFill>
                  <a:schemeClr val="accent4"/>
                </a:solidFill>
              </a:rPr>
              <a:t>args</a:t>
            </a:r>
            <a:r>
              <a:rPr lang="en-US" sz="2000" dirty="0">
                <a:solidFill>
                  <a:schemeClr val="accent4"/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[] values = new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for (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= 1;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&lt; 5;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  values[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] =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56356" name="AutoShape 4">
            <a:extLst>
              <a:ext uri="{FF2B5EF4-FFF2-40B4-BE49-F238E27FC236}">
                <a16:creationId xmlns:a16="http://schemas.microsoft.com/office/drawing/2014/main" id="{ECA493FD-2263-4C65-802A-AF57F19D5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047750"/>
            <a:ext cx="4186237" cy="384175"/>
          </a:xfrm>
          <a:prstGeom prst="wedgeRoundRectCallout">
            <a:avLst>
              <a:gd name="adj1" fmla="val -88644"/>
              <a:gd name="adj2" fmla="val 44504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After this, i becomes 4</a:t>
            </a:r>
          </a:p>
        </p:txBody>
      </p:sp>
      <p:sp>
        <p:nvSpPr>
          <p:cNvPr id="28678" name="Rectangle 5">
            <a:extLst>
              <a:ext uri="{FF2B5EF4-FFF2-40B4-BE49-F238E27FC236}">
                <a16:creationId xmlns:a16="http://schemas.microsoft.com/office/drawing/2014/main" id="{09AC5162-F671-45FD-8D66-081B75E03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2928938"/>
            <a:ext cx="346075" cy="2682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9" name="Rectangle 6">
            <a:extLst>
              <a:ext uri="{FF2B5EF4-FFF2-40B4-BE49-F238E27FC236}">
                <a16:creationId xmlns:a16="http://schemas.microsoft.com/office/drawing/2014/main" id="{9A6CE369-A279-4B35-8F2A-1FC121D5E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8680" name="Object 7">
            <a:extLst>
              <a:ext uri="{FF2B5EF4-FFF2-40B4-BE49-F238E27FC236}">
                <a16:creationId xmlns:a16="http://schemas.microsoft.com/office/drawing/2014/main" id="{22AE7F5C-E2F5-4E07-A616-21DEB788F3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8825" y="2044700"/>
          <a:ext cx="195897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Picture" r:id="rId3" imgW="1601724" imgH="1712976" progId="Word.Picture.8">
                  <p:embed/>
                </p:oleObj>
              </mc:Choice>
              <mc:Fallback>
                <p:oleObj name="Picture" r:id="rId3" imgW="1601724" imgH="171297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044700"/>
                        <a:ext cx="1958975" cy="210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8">
            <a:extLst>
              <a:ext uri="{FF2B5EF4-FFF2-40B4-BE49-F238E27FC236}">
                <a16:creationId xmlns:a16="http://schemas.microsoft.com/office/drawing/2014/main" id="{3287DEB7-F438-4EF8-8B90-6A4850C08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A54E3FF7-FD29-4A86-A834-748EB3BC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246774-E0E2-4117-AEA0-3B52002820F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4C52547-7BB8-4373-86DD-D564914AD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/>
          <a:lstStyle/>
          <a:p>
            <a:r>
              <a:rPr lang="en-US" altLang="en-US"/>
              <a:t>Trace Program with Arrays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3457D12-FF6E-40B7-B1C2-FF1F3C18E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public static void main(String[] </a:t>
            </a:r>
            <a:r>
              <a:rPr lang="en-US" sz="2000" dirty="0" err="1">
                <a:solidFill>
                  <a:schemeClr val="accent4"/>
                </a:solidFill>
              </a:rPr>
              <a:t>args</a:t>
            </a:r>
            <a:r>
              <a:rPr lang="en-US" sz="2000" dirty="0">
                <a:solidFill>
                  <a:schemeClr val="accent4"/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[] values = new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for (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= 1;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&lt; 5;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  values[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] =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64548" name="AutoShape 4">
            <a:extLst>
              <a:ext uri="{FF2B5EF4-FFF2-40B4-BE49-F238E27FC236}">
                <a16:creationId xmlns:a16="http://schemas.microsoft.com/office/drawing/2014/main" id="{14B00632-5AD9-476C-8430-22D85CF88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1047750"/>
            <a:ext cx="4186237" cy="384175"/>
          </a:xfrm>
          <a:prstGeom prst="wedgeRoundRectCallout">
            <a:avLst>
              <a:gd name="adj1" fmla="val -100852"/>
              <a:gd name="adj2" fmla="val 44504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 (=4) is still less than 5</a:t>
            </a:r>
          </a:p>
        </p:txBody>
      </p:sp>
      <p:sp>
        <p:nvSpPr>
          <p:cNvPr id="29702" name="Rectangle 5">
            <a:extLst>
              <a:ext uri="{FF2B5EF4-FFF2-40B4-BE49-F238E27FC236}">
                <a16:creationId xmlns:a16="http://schemas.microsoft.com/office/drawing/2014/main" id="{10E4BFC8-B19A-4012-8B86-13316A163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2890838"/>
            <a:ext cx="498475" cy="2682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9703" name="Rectangle 6">
            <a:extLst>
              <a:ext uri="{FF2B5EF4-FFF2-40B4-BE49-F238E27FC236}">
                <a16:creationId xmlns:a16="http://schemas.microsoft.com/office/drawing/2014/main" id="{36EAF314-E24D-4B9F-A892-12EF755C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9704" name="Object 7">
            <a:extLst>
              <a:ext uri="{FF2B5EF4-FFF2-40B4-BE49-F238E27FC236}">
                <a16:creationId xmlns:a16="http://schemas.microsoft.com/office/drawing/2014/main" id="{5CD33AC2-D28A-4478-A1FC-94CB58B53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8825" y="2044700"/>
          <a:ext cx="195897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Picture" r:id="rId3" imgW="1601724" imgH="1712976" progId="Word.Picture.8">
                  <p:embed/>
                </p:oleObj>
              </mc:Choice>
              <mc:Fallback>
                <p:oleObj name="Picture" r:id="rId3" imgW="1601724" imgH="171297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044700"/>
                        <a:ext cx="1958975" cy="210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Rectangle 8">
            <a:extLst>
              <a:ext uri="{FF2B5EF4-FFF2-40B4-BE49-F238E27FC236}">
                <a16:creationId xmlns:a16="http://schemas.microsoft.com/office/drawing/2014/main" id="{E5279DFC-CE9C-4744-810F-03850AC1B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110EFBE4-C07A-4CDE-AFCC-7FB83C76AF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9221B3-5E9D-48FD-BD94-9E05C9DBBF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CC4ABC2-ED03-451C-87C8-2AC83F0CE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/>
          <a:lstStyle/>
          <a:p>
            <a:r>
              <a:rPr lang="en-US" altLang="en-US"/>
              <a:t>Trace Program with Arrays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F1ED1A4-3566-43EF-966E-8BC806F47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public static void main(String[] </a:t>
            </a:r>
            <a:r>
              <a:rPr lang="en-US" sz="2000" dirty="0" err="1">
                <a:solidFill>
                  <a:schemeClr val="accent4"/>
                </a:solidFill>
              </a:rPr>
              <a:t>args</a:t>
            </a:r>
            <a:r>
              <a:rPr lang="en-US" sz="2000" dirty="0">
                <a:solidFill>
                  <a:schemeClr val="accent4"/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[] values = new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for (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= 1;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&lt; 5;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  values[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] =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57380" name="AutoShape 4">
            <a:extLst>
              <a:ext uri="{FF2B5EF4-FFF2-40B4-BE49-F238E27FC236}">
                <a16:creationId xmlns:a16="http://schemas.microsoft.com/office/drawing/2014/main" id="{EDE61A1E-A008-4508-9686-8DF5F66D8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1047750"/>
            <a:ext cx="4186237" cy="384175"/>
          </a:xfrm>
          <a:prstGeom prst="wedgeRoundRectCallout">
            <a:avLst>
              <a:gd name="adj1" fmla="val -25806"/>
              <a:gd name="adj2" fmla="val 51776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After this, values[4] becomes 10 (4 + 6)</a:t>
            </a:r>
          </a:p>
        </p:txBody>
      </p:sp>
      <p:sp>
        <p:nvSpPr>
          <p:cNvPr id="30726" name="Rectangle 5">
            <a:extLst>
              <a:ext uri="{FF2B5EF4-FFF2-40B4-BE49-F238E27FC236}">
                <a16:creationId xmlns:a16="http://schemas.microsoft.com/office/drawing/2014/main" id="{D6804080-415A-4AD0-95E6-8245FACE0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3236913"/>
            <a:ext cx="3417888" cy="2682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27" name="Rectangle 6">
            <a:extLst>
              <a:ext uri="{FF2B5EF4-FFF2-40B4-BE49-F238E27FC236}">
                <a16:creationId xmlns:a16="http://schemas.microsoft.com/office/drawing/2014/main" id="{247BFEC0-63FC-487F-9B8E-C76DA896F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0728" name="Object 7">
            <a:extLst>
              <a:ext uri="{FF2B5EF4-FFF2-40B4-BE49-F238E27FC236}">
                <a16:creationId xmlns:a16="http://schemas.microsoft.com/office/drawing/2014/main" id="{7F7DAB19-FA49-4852-9999-89872F33D8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8825" y="2044700"/>
          <a:ext cx="195897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Picture" r:id="rId3" imgW="1601724" imgH="1712976" progId="Word.Picture.8">
                  <p:embed/>
                </p:oleObj>
              </mc:Choice>
              <mc:Fallback>
                <p:oleObj name="Picture" r:id="rId3" imgW="1601724" imgH="171297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044700"/>
                        <a:ext cx="1958975" cy="210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Rectangle 8">
            <a:extLst>
              <a:ext uri="{FF2B5EF4-FFF2-40B4-BE49-F238E27FC236}">
                <a16:creationId xmlns:a16="http://schemas.microsoft.com/office/drawing/2014/main" id="{9AE1004F-2D93-4BA2-A743-0E5523F28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30730" name="Line 9">
            <a:extLst>
              <a:ext uri="{FF2B5EF4-FFF2-40B4-BE49-F238E27FC236}">
                <a16:creationId xmlns:a16="http://schemas.microsoft.com/office/drawing/2014/main" id="{75B4740E-508A-4942-A2BE-B81DCA5D9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1938" y="3390900"/>
            <a:ext cx="2189162" cy="5365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1" name="Rectangle 10">
            <a:extLst>
              <a:ext uri="{FF2B5EF4-FFF2-40B4-BE49-F238E27FC236}">
                <a16:creationId xmlns:a16="http://schemas.microsoft.com/office/drawing/2014/main" id="{D44EA4BC-8C6D-4F61-8554-C82054A33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3813175"/>
            <a:ext cx="768350" cy="2682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8D36E1F8-9E1B-4632-89C4-79F70DD353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E8E063-82FA-4A67-B4F5-CABC1818AFC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C887764-A734-4F6B-92AB-D41B5FA4C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493713"/>
          </a:xfrm>
          <a:noFill/>
        </p:spPr>
        <p:txBody>
          <a:bodyPr/>
          <a:lstStyle/>
          <a:p>
            <a:r>
              <a:rPr lang="en-US" altLang="en-US" sz="4000"/>
              <a:t>Trace Program with Arrays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22BB4BB-92A0-4C8A-9F40-87F6B6F2B1C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57350"/>
            <a:ext cx="4040188" cy="41148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4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4"/>
                </a:solidFill>
              </a:rPr>
              <a:t>  public static void main(String[] </a:t>
            </a:r>
            <a:r>
              <a:rPr lang="en-US" sz="1800" dirty="0" err="1">
                <a:solidFill>
                  <a:schemeClr val="accent4"/>
                </a:solidFill>
              </a:rPr>
              <a:t>args</a:t>
            </a:r>
            <a:r>
              <a:rPr lang="en-US" sz="1800" dirty="0">
                <a:solidFill>
                  <a:schemeClr val="accent4"/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4"/>
                </a:solidFill>
              </a:rPr>
              <a:t>    </a:t>
            </a:r>
            <a:r>
              <a:rPr lang="en-US" sz="1800" dirty="0" err="1">
                <a:solidFill>
                  <a:schemeClr val="accent4"/>
                </a:solidFill>
              </a:rPr>
              <a:t>int</a:t>
            </a:r>
            <a:r>
              <a:rPr lang="en-US" sz="1800" dirty="0">
                <a:solidFill>
                  <a:schemeClr val="accent4"/>
                </a:solidFill>
              </a:rPr>
              <a:t>[] values = new </a:t>
            </a:r>
            <a:r>
              <a:rPr lang="en-US" sz="1800" dirty="0" err="1">
                <a:solidFill>
                  <a:schemeClr val="accent4"/>
                </a:solidFill>
              </a:rPr>
              <a:t>int</a:t>
            </a:r>
            <a:r>
              <a:rPr lang="en-US" sz="1800" dirty="0">
                <a:solidFill>
                  <a:schemeClr val="accent4"/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4"/>
                </a:solidFill>
              </a:rPr>
              <a:t>    for (</a:t>
            </a:r>
            <a:r>
              <a:rPr lang="en-US" sz="1800" dirty="0" err="1">
                <a:solidFill>
                  <a:schemeClr val="accent4"/>
                </a:solidFill>
              </a:rPr>
              <a:t>int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i</a:t>
            </a:r>
            <a:r>
              <a:rPr lang="en-US" sz="1800" dirty="0">
                <a:solidFill>
                  <a:schemeClr val="accent4"/>
                </a:solidFill>
              </a:rPr>
              <a:t> = 1; </a:t>
            </a:r>
            <a:r>
              <a:rPr lang="en-US" sz="1800" dirty="0" err="1">
                <a:solidFill>
                  <a:schemeClr val="accent4"/>
                </a:solidFill>
              </a:rPr>
              <a:t>i</a:t>
            </a:r>
            <a:r>
              <a:rPr lang="en-US" sz="1800" dirty="0">
                <a:solidFill>
                  <a:schemeClr val="accent4"/>
                </a:solidFill>
              </a:rPr>
              <a:t> &lt; 5; </a:t>
            </a:r>
            <a:r>
              <a:rPr lang="en-US" sz="1800" dirty="0" err="1">
                <a:solidFill>
                  <a:schemeClr val="accent4"/>
                </a:solidFill>
              </a:rPr>
              <a:t>i</a:t>
            </a:r>
            <a:r>
              <a:rPr lang="en-US" sz="18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4"/>
                </a:solidFill>
              </a:rPr>
              <a:t>      values[</a:t>
            </a:r>
            <a:r>
              <a:rPr lang="en-US" sz="1800" dirty="0" err="1">
                <a:solidFill>
                  <a:schemeClr val="accent4"/>
                </a:solidFill>
              </a:rPr>
              <a:t>i</a:t>
            </a:r>
            <a:r>
              <a:rPr lang="en-US" sz="1800" dirty="0">
                <a:solidFill>
                  <a:schemeClr val="accent4"/>
                </a:solidFill>
              </a:rPr>
              <a:t>] = </a:t>
            </a:r>
            <a:r>
              <a:rPr lang="en-US" sz="1800" dirty="0" err="1">
                <a:solidFill>
                  <a:schemeClr val="accent4"/>
                </a:solidFill>
              </a:rPr>
              <a:t>i</a:t>
            </a:r>
            <a:r>
              <a:rPr lang="en-US" sz="1800" dirty="0">
                <a:solidFill>
                  <a:schemeClr val="accent4"/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4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4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4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58404" name="AutoShape 4">
            <a:extLst>
              <a:ext uri="{FF2B5EF4-FFF2-40B4-BE49-F238E27FC236}">
                <a16:creationId xmlns:a16="http://schemas.microsoft.com/office/drawing/2014/main" id="{BA32A3E7-90AA-4150-80BE-94D4197B6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1085850"/>
            <a:ext cx="4186237" cy="384175"/>
          </a:xfrm>
          <a:prstGeom prst="wedgeRoundRectCallout">
            <a:avLst>
              <a:gd name="adj1" fmla="val -78556"/>
              <a:gd name="adj2" fmla="val 37768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After i++, i becomes 5</a:t>
            </a:r>
          </a:p>
        </p:txBody>
      </p:sp>
      <p:sp>
        <p:nvSpPr>
          <p:cNvPr id="31750" name="Rectangle 5">
            <a:extLst>
              <a:ext uri="{FF2B5EF4-FFF2-40B4-BE49-F238E27FC236}">
                <a16:creationId xmlns:a16="http://schemas.microsoft.com/office/drawing/2014/main" id="{B29CD924-45BA-49F4-852C-FAE519EB6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2508250"/>
            <a:ext cx="384175" cy="2301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1" name="Rectangle 6">
            <a:extLst>
              <a:ext uri="{FF2B5EF4-FFF2-40B4-BE49-F238E27FC236}">
                <a16:creationId xmlns:a16="http://schemas.microsoft.com/office/drawing/2014/main" id="{270E7C7D-A3B2-4CC0-996A-AED916CC9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2" name="Rectangle 8">
            <a:extLst>
              <a:ext uri="{FF2B5EF4-FFF2-40B4-BE49-F238E27FC236}">
                <a16:creationId xmlns:a16="http://schemas.microsoft.com/office/drawing/2014/main" id="{937BFA98-DA88-4092-9A28-A4307F9E5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1753" name="Object 11">
            <a:extLst>
              <a:ext uri="{FF2B5EF4-FFF2-40B4-BE49-F238E27FC236}">
                <a16:creationId xmlns:a16="http://schemas.microsoft.com/office/drawing/2014/main" id="{0F0CF112-A103-409F-8999-725AC8CA97F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800725" y="2622550"/>
          <a:ext cx="2109788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Picture" r:id="rId3" imgW="1601724" imgH="1712976" progId="Word.Picture.8">
                  <p:embed/>
                </p:oleObj>
              </mc:Choice>
              <mc:Fallback>
                <p:oleObj name="Picture" r:id="rId3" imgW="1601724" imgH="1712976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622550"/>
                        <a:ext cx="2109788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216DB7C9-8E34-4877-AD73-AD8BA4201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060DBF-5F55-4904-A740-0C10AE5D9B3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1693367-FB75-4D8F-978E-D3EDE3D1D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85800"/>
          </a:xfrm>
          <a:noFill/>
        </p:spPr>
        <p:txBody>
          <a:bodyPr/>
          <a:lstStyle/>
          <a:p>
            <a:r>
              <a:rPr lang="en-US" altLang="en-US" sz="4000"/>
              <a:t>Trace Program with Arrays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7EA4A8C-01CC-4B87-A0F3-89F36B37FCE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23863" y="2084388"/>
            <a:ext cx="4378325" cy="265112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4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4"/>
                </a:solidFill>
              </a:rPr>
              <a:t>  public static void main(String[] </a:t>
            </a:r>
            <a:r>
              <a:rPr lang="en-US" sz="1800" dirty="0" err="1">
                <a:solidFill>
                  <a:schemeClr val="accent4"/>
                </a:solidFill>
              </a:rPr>
              <a:t>args</a:t>
            </a:r>
            <a:r>
              <a:rPr lang="en-US" sz="1800" dirty="0">
                <a:solidFill>
                  <a:schemeClr val="accent4"/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4"/>
                </a:solidFill>
              </a:rPr>
              <a:t>    </a:t>
            </a:r>
            <a:r>
              <a:rPr lang="en-US" sz="1800" dirty="0" err="1">
                <a:solidFill>
                  <a:schemeClr val="accent4"/>
                </a:solidFill>
              </a:rPr>
              <a:t>int</a:t>
            </a:r>
            <a:r>
              <a:rPr lang="en-US" sz="1800" dirty="0">
                <a:solidFill>
                  <a:schemeClr val="accent4"/>
                </a:solidFill>
              </a:rPr>
              <a:t>[] values = new </a:t>
            </a:r>
            <a:r>
              <a:rPr lang="en-US" sz="1800" dirty="0" err="1">
                <a:solidFill>
                  <a:schemeClr val="accent4"/>
                </a:solidFill>
              </a:rPr>
              <a:t>int</a:t>
            </a:r>
            <a:r>
              <a:rPr lang="en-US" sz="1800" dirty="0">
                <a:solidFill>
                  <a:schemeClr val="accent4"/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4"/>
                </a:solidFill>
              </a:rPr>
              <a:t>    for (</a:t>
            </a:r>
            <a:r>
              <a:rPr lang="en-US" sz="1800" dirty="0" err="1">
                <a:solidFill>
                  <a:schemeClr val="accent4"/>
                </a:solidFill>
              </a:rPr>
              <a:t>int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i</a:t>
            </a:r>
            <a:r>
              <a:rPr lang="en-US" sz="1800" dirty="0">
                <a:solidFill>
                  <a:schemeClr val="accent4"/>
                </a:solidFill>
              </a:rPr>
              <a:t> = 1; </a:t>
            </a:r>
            <a:r>
              <a:rPr lang="en-US" sz="1800" dirty="0" err="1">
                <a:solidFill>
                  <a:schemeClr val="accent4"/>
                </a:solidFill>
              </a:rPr>
              <a:t>i</a:t>
            </a:r>
            <a:r>
              <a:rPr lang="en-US" sz="1800" dirty="0">
                <a:solidFill>
                  <a:schemeClr val="accent4"/>
                </a:solidFill>
              </a:rPr>
              <a:t> &lt; 5; </a:t>
            </a:r>
            <a:r>
              <a:rPr lang="en-US" sz="1800" dirty="0" err="1">
                <a:solidFill>
                  <a:schemeClr val="accent4"/>
                </a:solidFill>
              </a:rPr>
              <a:t>i</a:t>
            </a:r>
            <a:r>
              <a:rPr lang="en-US" sz="18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4"/>
                </a:solidFill>
              </a:rPr>
              <a:t>      values[</a:t>
            </a:r>
            <a:r>
              <a:rPr lang="en-US" sz="1800" dirty="0" err="1">
                <a:solidFill>
                  <a:schemeClr val="accent4"/>
                </a:solidFill>
              </a:rPr>
              <a:t>i</a:t>
            </a:r>
            <a:r>
              <a:rPr lang="en-US" sz="1800" dirty="0">
                <a:solidFill>
                  <a:schemeClr val="accent4"/>
                </a:solidFill>
              </a:rPr>
              <a:t>] = </a:t>
            </a:r>
            <a:r>
              <a:rPr lang="en-US" sz="1800" dirty="0" err="1">
                <a:solidFill>
                  <a:schemeClr val="accent4"/>
                </a:solidFill>
              </a:rPr>
              <a:t>i</a:t>
            </a:r>
            <a:r>
              <a:rPr lang="en-US" sz="1800" dirty="0">
                <a:solidFill>
                  <a:schemeClr val="accent4"/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4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4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4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59428" name="AutoShape 4">
            <a:extLst>
              <a:ext uri="{FF2B5EF4-FFF2-40B4-BE49-F238E27FC236}">
                <a16:creationId xmlns:a16="http://schemas.microsoft.com/office/drawing/2014/main" id="{84FA102F-0091-48E6-8429-905E05A32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1047750"/>
            <a:ext cx="4186237" cy="384175"/>
          </a:xfrm>
          <a:prstGeom prst="wedgeRoundRectCallout">
            <a:avLst>
              <a:gd name="adj1" fmla="val -51745"/>
              <a:gd name="adj2" fmla="val 44710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 ( =5) &lt; 5 is false. Exit the loop</a:t>
            </a:r>
          </a:p>
        </p:txBody>
      </p:sp>
      <p:sp>
        <p:nvSpPr>
          <p:cNvPr id="32774" name="Rectangle 5">
            <a:extLst>
              <a:ext uri="{FF2B5EF4-FFF2-40B4-BE49-F238E27FC236}">
                <a16:creationId xmlns:a16="http://schemas.microsoft.com/office/drawing/2014/main" id="{0004328D-B76C-4A85-B860-F8CE4915D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2928938"/>
            <a:ext cx="498475" cy="2682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5" name="Rectangle 6">
            <a:extLst>
              <a:ext uri="{FF2B5EF4-FFF2-40B4-BE49-F238E27FC236}">
                <a16:creationId xmlns:a16="http://schemas.microsoft.com/office/drawing/2014/main" id="{C506F05A-2149-4493-8A4C-D087EF96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6" name="Rectangle 8">
            <a:extLst>
              <a:ext uri="{FF2B5EF4-FFF2-40B4-BE49-F238E27FC236}">
                <a16:creationId xmlns:a16="http://schemas.microsoft.com/office/drawing/2014/main" id="{5B27E65F-3BEC-40FC-8632-BDA59C6DF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2777" name="Object 12">
            <a:extLst>
              <a:ext uri="{FF2B5EF4-FFF2-40B4-BE49-F238E27FC236}">
                <a16:creationId xmlns:a16="http://schemas.microsoft.com/office/drawing/2014/main" id="{C8C833F9-61DC-416D-A3FA-5C5F45356D7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753100" y="2857500"/>
          <a:ext cx="16002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Picture" r:id="rId3" imgW="1601724" imgH="1712976" progId="Word.Picture.8">
                  <p:embed/>
                </p:oleObj>
              </mc:Choice>
              <mc:Fallback>
                <p:oleObj name="Picture" r:id="rId3" imgW="1601724" imgH="1712976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857500"/>
                        <a:ext cx="16002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D2281703-437B-4434-A689-A0D2C0048A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03A57D-18D4-4A9A-8A5C-20ADFA2D361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F43826F-03C0-4F39-B896-7477F37ED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313" y="228600"/>
            <a:ext cx="7227887" cy="533400"/>
          </a:xfrm>
          <a:noFill/>
        </p:spPr>
        <p:txBody>
          <a:bodyPr/>
          <a:lstStyle/>
          <a:p>
            <a:r>
              <a:rPr lang="en-US" altLang="en-US"/>
              <a:t>Trace Program with Arrays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B31162A-9216-4374-8301-86EC4CF21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2819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public static void main(String[] </a:t>
            </a:r>
            <a:r>
              <a:rPr lang="en-US" sz="2000" dirty="0" err="1">
                <a:solidFill>
                  <a:schemeClr val="accent4"/>
                </a:solidFill>
              </a:rPr>
              <a:t>args</a:t>
            </a:r>
            <a:r>
              <a:rPr lang="en-US" sz="2000" dirty="0">
                <a:solidFill>
                  <a:schemeClr val="accent4"/>
                </a:solidFill>
              </a:rPr>
              <a:t>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[] values = new 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for (</a:t>
            </a:r>
            <a:r>
              <a:rPr lang="en-US" sz="2000" dirty="0" err="1">
                <a:solidFill>
                  <a:schemeClr val="accent4"/>
                </a:solidFill>
              </a:rPr>
              <a:t>int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= 1;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&lt; 5;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  values[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] = </a:t>
            </a:r>
            <a:r>
              <a:rPr lang="en-US" sz="2000" dirty="0" err="1">
                <a:solidFill>
                  <a:schemeClr val="accent4"/>
                </a:solidFill>
              </a:rPr>
              <a:t>i</a:t>
            </a:r>
            <a:r>
              <a:rPr lang="en-US" sz="2000" dirty="0">
                <a:solidFill>
                  <a:schemeClr val="accent4"/>
                </a:solidFill>
              </a:rPr>
              <a:t>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60452" name="AutoShape 4">
            <a:extLst>
              <a:ext uri="{FF2B5EF4-FFF2-40B4-BE49-F238E27FC236}">
                <a16:creationId xmlns:a16="http://schemas.microsoft.com/office/drawing/2014/main" id="{82314C17-BA85-4227-803E-E4858621E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1047750"/>
            <a:ext cx="4186237" cy="384175"/>
          </a:xfrm>
          <a:prstGeom prst="wedgeRoundRectCallout">
            <a:avLst>
              <a:gd name="adj1" fmla="val -68241"/>
              <a:gd name="adj2" fmla="val 67479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After this line, values[0] is 11 (1 + 10)</a:t>
            </a:r>
          </a:p>
        </p:txBody>
      </p:sp>
      <p:sp>
        <p:nvSpPr>
          <p:cNvPr id="33798" name="Rectangle 5">
            <a:extLst>
              <a:ext uri="{FF2B5EF4-FFF2-40B4-BE49-F238E27FC236}">
                <a16:creationId xmlns:a16="http://schemas.microsoft.com/office/drawing/2014/main" id="{1DC480A7-382E-4B47-AA17-CFD24764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851275"/>
            <a:ext cx="3494088" cy="2682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9" name="Rectangle 6">
            <a:extLst>
              <a:ext uri="{FF2B5EF4-FFF2-40B4-BE49-F238E27FC236}">
                <a16:creationId xmlns:a16="http://schemas.microsoft.com/office/drawing/2014/main" id="{46995E28-7BBF-4F31-B98C-BD536CB47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3800" name="Object 7">
            <a:extLst>
              <a:ext uri="{FF2B5EF4-FFF2-40B4-BE49-F238E27FC236}">
                <a16:creationId xmlns:a16="http://schemas.microsoft.com/office/drawing/2014/main" id="{DA6D9A16-F637-4ABE-903F-CF40554BBE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8825" y="2044700"/>
          <a:ext cx="2290763" cy="245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Picture" r:id="rId3" imgW="1601724" imgH="1712976" progId="Word.Picture.8">
                  <p:embed/>
                </p:oleObj>
              </mc:Choice>
              <mc:Fallback>
                <p:oleObj name="Picture" r:id="rId3" imgW="1601724" imgH="171297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2044700"/>
                        <a:ext cx="2290763" cy="245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8">
            <a:extLst>
              <a:ext uri="{FF2B5EF4-FFF2-40B4-BE49-F238E27FC236}">
                <a16:creationId xmlns:a16="http://schemas.microsoft.com/office/drawing/2014/main" id="{7557B227-61D3-4338-8220-B0012BAD5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33802" name="Line 9">
            <a:extLst>
              <a:ext uri="{FF2B5EF4-FFF2-40B4-BE49-F238E27FC236}">
                <a16:creationId xmlns:a16="http://schemas.microsoft.com/office/drawing/2014/main" id="{596828F9-80F0-4FFB-B3B6-3AB61D68CB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3838" y="2890838"/>
            <a:ext cx="2381250" cy="99853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3" name="Rectangle 10">
            <a:extLst>
              <a:ext uri="{FF2B5EF4-FFF2-40B4-BE49-F238E27FC236}">
                <a16:creationId xmlns:a16="http://schemas.microsoft.com/office/drawing/2014/main" id="{25687998-3E9C-4375-8C34-101E267DB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2928938"/>
            <a:ext cx="768350" cy="2682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D08CC3F7-88EC-4B85-A5DA-AE09B9E354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E33FD9-475C-4A36-B8DA-1E094870D48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3ACD38E-AD80-49FA-8CEC-BDAACADA1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73075"/>
          </a:xfrm>
          <a:noFill/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0468F28-AB03-4E04-A2C5-2BF51CC80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893763"/>
            <a:ext cx="8991600" cy="5545137"/>
          </a:xfrm>
        </p:spPr>
        <p:txBody>
          <a:bodyPr/>
          <a:lstStyle/>
          <a:p>
            <a:r>
              <a:rPr lang="en-US" altLang="en-US" sz="1700"/>
              <a:t>To describe why arrays are necessary in programming</a:t>
            </a:r>
          </a:p>
          <a:p>
            <a:r>
              <a:rPr lang="en-US" altLang="en-US" sz="1700"/>
              <a:t>To declare array reference variables and create arrays</a:t>
            </a:r>
          </a:p>
          <a:p>
            <a:r>
              <a:rPr lang="en-US" altLang="en-US" sz="1700"/>
              <a:t>To obtain array size using </a:t>
            </a:r>
            <a:r>
              <a:rPr lang="en-US" altLang="en-US" sz="1700" b="1"/>
              <a:t>arrayRefVar.length</a:t>
            </a:r>
            <a:r>
              <a:rPr lang="en-US" altLang="en-US" sz="1700"/>
              <a:t> and know default values in an array</a:t>
            </a:r>
          </a:p>
          <a:p>
            <a:r>
              <a:rPr lang="en-US" altLang="en-US" sz="1700"/>
              <a:t>To access array elements using indexes</a:t>
            </a:r>
          </a:p>
          <a:p>
            <a:r>
              <a:rPr lang="en-US" altLang="en-US" sz="1700"/>
              <a:t>To declare, create, and initialize an array using an array initializer.</a:t>
            </a:r>
          </a:p>
          <a:p>
            <a:r>
              <a:rPr lang="en-US" altLang="en-US" sz="1700"/>
              <a:t>To program common array operations (displaying arrays, summing all elements, finding the minimum and maximum elements and shifting elements)</a:t>
            </a:r>
          </a:p>
          <a:p>
            <a:r>
              <a:rPr lang="en-US" altLang="en-US" sz="1700"/>
              <a:t>To copy contents from one array to another.</a:t>
            </a:r>
          </a:p>
          <a:p>
            <a:r>
              <a:rPr lang="en-US" altLang="en-US" sz="1700"/>
              <a:t>To search elements using the linear </a:t>
            </a:r>
          </a:p>
          <a:p>
            <a:r>
              <a:rPr lang="en-US" altLang="en-US" sz="1700"/>
              <a:t>To sort an array using the selection sort approach </a:t>
            </a:r>
          </a:p>
          <a:p>
            <a:r>
              <a:rPr lang="en-US" altLang="en-US" sz="1700"/>
              <a:t>To pass arguments to the main method from the command line.</a:t>
            </a:r>
          </a:p>
          <a:p>
            <a:pPr>
              <a:lnSpc>
                <a:spcPct val="80000"/>
              </a:lnSpc>
            </a:pPr>
            <a:endParaRPr lang="en-US" altLang="en-US" sz="1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71103E6D-57C5-4526-9EFE-665A1DCA0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2282CE-04F6-46C4-A8A4-ECDF02A624B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74841D1-2576-479F-BE13-B454FA113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/>
          <a:lstStyle/>
          <a:p>
            <a:r>
              <a:rPr lang="en-US" altLang="en-US" sz="4000"/>
              <a:t>Processing Arrays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85D73292-52DC-4BDC-BD74-7D516CF1E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4953000"/>
          </a:xfrm>
          <a:noFill/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See the examples in the text.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500">
                <a:cs typeface="Times New Roman" panose="02020603050405020304" pitchFamily="18" charset="0"/>
              </a:rPr>
              <a:t>(Initializing arrays with input values)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500">
                <a:cs typeface="Times New Roman" panose="02020603050405020304" pitchFamily="18" charset="0"/>
              </a:rPr>
              <a:t>(Initializing arrays with random values)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500">
                <a:cs typeface="Times New Roman" panose="02020603050405020304" pitchFamily="18" charset="0"/>
              </a:rPr>
              <a:t>(Printing arrays)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500">
                <a:cs typeface="Times New Roman" panose="02020603050405020304" pitchFamily="18" charset="0"/>
              </a:rPr>
              <a:t>(Summing all elements)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500">
                <a:cs typeface="Times New Roman" panose="02020603050405020304" pitchFamily="18" charset="0"/>
              </a:rPr>
              <a:t>(Finding the largest element)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500">
                <a:cs typeface="Times New Roman" panose="02020603050405020304" pitchFamily="18" charset="0"/>
              </a:rPr>
              <a:t>(Finding the smallest index of the largest element)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500"/>
              <a:t>(</a:t>
            </a:r>
            <a:r>
              <a:rPr lang="en-US" altLang="en-US" sz="2500" i="1"/>
              <a:t>Shifting elements</a:t>
            </a:r>
            <a:r>
              <a:rPr lang="en-US" altLang="en-US" sz="2500"/>
              <a:t>)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20443E75-D0A1-4667-BB20-AFB002277F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1EA026-A1A7-4F39-A122-7192CBE3772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818DD52-607D-4A30-960E-AB3F77065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anose="02020603050405020304" pitchFamily="18" charset="0"/>
              </a:rPr>
              <a:t>Initializing arrays with input values</a:t>
            </a:r>
            <a:endParaRPr lang="en-US" alt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A14D732-ABD9-426B-8136-62D808101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794750" cy="32639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java.util.Scanner input = </a:t>
            </a:r>
            <a:r>
              <a:rPr lang="en-US" altLang="en-US" sz="2800" b="1">
                <a:solidFill>
                  <a:srgbClr val="000000"/>
                </a:solidFill>
              </a:rPr>
              <a:t>new</a:t>
            </a:r>
            <a:r>
              <a:rPr lang="en-US" altLang="en-US" sz="2800">
                <a:solidFill>
                  <a:srgbClr val="000000"/>
                </a:solidFill>
              </a:rPr>
              <a:t> java.util.Scanner(System.in);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System.out.print("Enter " + myList.length + " values: ");</a:t>
            </a:r>
            <a:endParaRPr lang="en-US" altLang="en-US" sz="2800" b="1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>
                <a:solidFill>
                  <a:srgbClr val="000000"/>
                </a:solidFill>
              </a:rPr>
              <a:t>for</a:t>
            </a:r>
            <a:r>
              <a:rPr lang="en-US" altLang="en-US" sz="2800">
                <a:solidFill>
                  <a:srgbClr val="000000"/>
                </a:solidFill>
              </a:rPr>
              <a:t> (</a:t>
            </a:r>
            <a:r>
              <a:rPr lang="en-US" altLang="en-US" sz="2800" b="1">
                <a:solidFill>
                  <a:srgbClr val="000000"/>
                </a:solidFill>
              </a:rPr>
              <a:t>int</a:t>
            </a:r>
            <a:r>
              <a:rPr lang="en-US" altLang="en-US" sz="2800">
                <a:solidFill>
                  <a:srgbClr val="000000"/>
                </a:solidFill>
              </a:rPr>
              <a:t> i = 0; i &lt; myList.length; i++) 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rgbClr val="000000"/>
                </a:solidFill>
              </a:rPr>
              <a:t>  myList[i] = input.nextDouble();</a:t>
            </a: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24ED1536-C684-4876-ADCD-9B02D9DC0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46" name="Rectangle 5">
            <a:extLst>
              <a:ext uri="{FF2B5EF4-FFF2-40B4-BE49-F238E27FC236}">
                <a16:creationId xmlns:a16="http://schemas.microsoft.com/office/drawing/2014/main" id="{79D0EFAB-5DA7-425E-8BED-D8B11CEEF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8D56F902-EFE4-4698-8C63-4BA9B49F18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64C775-5312-4547-B338-0F2850A8CF6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5FC1695-EC98-4062-A3E0-6136B4453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100">
                <a:cs typeface="Times New Roman" panose="02020603050405020304" pitchFamily="18" charset="0"/>
              </a:rPr>
              <a:t>Initializing arrays with random values</a:t>
            </a:r>
            <a:endParaRPr lang="en-US" altLang="en-US" sz="41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8E4AF79-A925-40A7-8101-6C5B2CC2C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836025" cy="207327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4000" b="1" dirty="0">
                <a:solidFill>
                  <a:schemeClr val="accent4"/>
                </a:solidFill>
              </a:rPr>
              <a:t>for</a:t>
            </a:r>
            <a:r>
              <a:rPr lang="en-US" sz="4000" dirty="0">
                <a:solidFill>
                  <a:schemeClr val="accent4"/>
                </a:solidFill>
              </a:rPr>
              <a:t> (</a:t>
            </a:r>
            <a:r>
              <a:rPr lang="en-US" sz="4000" b="1" dirty="0" err="1">
                <a:solidFill>
                  <a:schemeClr val="accent4"/>
                </a:solidFill>
              </a:rPr>
              <a:t>int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 = 0; 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 &lt; </a:t>
            </a:r>
            <a:r>
              <a:rPr lang="en-US" sz="4000" dirty="0" err="1">
                <a:solidFill>
                  <a:schemeClr val="accent4"/>
                </a:solidFill>
              </a:rPr>
              <a:t>myList.length</a:t>
            </a:r>
            <a:r>
              <a:rPr lang="en-US" sz="4000" dirty="0">
                <a:solidFill>
                  <a:schemeClr val="accent4"/>
                </a:solidFill>
              </a:rPr>
              <a:t>; 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4000" dirty="0">
                <a:solidFill>
                  <a:schemeClr val="accent4"/>
                </a:solidFill>
              </a:rPr>
              <a:t>  </a:t>
            </a:r>
            <a:r>
              <a:rPr lang="en-US" sz="4000" dirty="0" err="1">
                <a:solidFill>
                  <a:schemeClr val="accent4"/>
                </a:solidFill>
              </a:rPr>
              <a:t>myList</a:t>
            </a:r>
            <a:r>
              <a:rPr lang="en-US" sz="4000" dirty="0">
                <a:solidFill>
                  <a:schemeClr val="accent4"/>
                </a:solidFill>
              </a:rPr>
              <a:t>[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] = </a:t>
            </a:r>
            <a:r>
              <a:rPr lang="en-US" sz="4000" dirty="0" err="1">
                <a:solidFill>
                  <a:schemeClr val="accent4"/>
                </a:solidFill>
              </a:rPr>
              <a:t>Math.random</a:t>
            </a:r>
            <a:r>
              <a:rPr lang="en-US" sz="4000" dirty="0">
                <a:solidFill>
                  <a:schemeClr val="accent4"/>
                </a:solidFill>
              </a:rPr>
              <a:t>() * 100;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40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88A3C2E6-3C50-488C-A023-BFADAE3FE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70" name="Rectangle 5">
            <a:extLst>
              <a:ext uri="{FF2B5EF4-FFF2-40B4-BE49-F238E27FC236}">
                <a16:creationId xmlns:a16="http://schemas.microsoft.com/office/drawing/2014/main" id="{41510453-A03C-4079-BBC0-9278E542D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25D6829D-2218-471D-A679-B22EF1DCB8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BACE2F-7548-4D5F-BD10-59CC0E5A3C6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0681A1D-3615-4285-B125-07C043656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anose="02020603050405020304" pitchFamily="18" charset="0"/>
              </a:rPr>
              <a:t>Printing arrays</a:t>
            </a:r>
            <a:endParaRPr lang="en-US" alt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ED783A06-8787-4D2D-A0A7-96BBB066A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832850" cy="2649538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4000" b="1" dirty="0">
                <a:solidFill>
                  <a:schemeClr val="accent4"/>
                </a:solidFill>
              </a:rPr>
              <a:t>for</a:t>
            </a:r>
            <a:r>
              <a:rPr lang="en-US" sz="4000" dirty="0">
                <a:solidFill>
                  <a:schemeClr val="accent4"/>
                </a:solidFill>
              </a:rPr>
              <a:t> (</a:t>
            </a:r>
            <a:r>
              <a:rPr lang="en-US" sz="4000" b="1" dirty="0" err="1">
                <a:solidFill>
                  <a:schemeClr val="accent4"/>
                </a:solidFill>
              </a:rPr>
              <a:t>int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 = 0; 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 &lt; </a:t>
            </a:r>
            <a:r>
              <a:rPr lang="en-US" sz="4000" dirty="0" err="1">
                <a:solidFill>
                  <a:schemeClr val="accent4"/>
                </a:solidFill>
              </a:rPr>
              <a:t>myList.length</a:t>
            </a:r>
            <a:r>
              <a:rPr lang="en-US" sz="4000" dirty="0">
                <a:solidFill>
                  <a:schemeClr val="accent4"/>
                </a:solidFill>
              </a:rPr>
              <a:t>; 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4000" dirty="0">
                <a:solidFill>
                  <a:schemeClr val="accent4"/>
                </a:solidFill>
              </a:rPr>
              <a:t>  </a:t>
            </a:r>
            <a:r>
              <a:rPr lang="en-US" sz="4000" dirty="0" err="1">
                <a:solidFill>
                  <a:schemeClr val="accent4"/>
                </a:solidFill>
              </a:rPr>
              <a:t>System.out.print</a:t>
            </a:r>
            <a:r>
              <a:rPr lang="en-US" sz="4000" dirty="0">
                <a:solidFill>
                  <a:schemeClr val="accent4"/>
                </a:solidFill>
              </a:rPr>
              <a:t>(</a:t>
            </a:r>
            <a:r>
              <a:rPr lang="en-US" sz="4000" dirty="0" err="1">
                <a:solidFill>
                  <a:schemeClr val="accent4"/>
                </a:solidFill>
              </a:rPr>
              <a:t>myList</a:t>
            </a:r>
            <a:r>
              <a:rPr lang="en-US" sz="4000" dirty="0">
                <a:solidFill>
                  <a:schemeClr val="accent4"/>
                </a:solidFill>
              </a:rPr>
              <a:t>[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] + " ");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40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28D48C58-E09A-4354-A61A-3031A429B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D33DEB1C-9A07-4D71-96F2-58F8B5C0A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0CB58589-FDBB-4965-AB48-D033BA12C5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7BEC57-D279-49A0-BC1C-E6C78C03BB3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A17E163-5F2B-4EE5-BB0E-F40E966A2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anose="02020603050405020304" pitchFamily="18" charset="0"/>
              </a:rPr>
              <a:t>Summing all elements</a:t>
            </a:r>
            <a:endParaRPr lang="en-US" alt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1081585-AEB6-4917-9837-EE05F0ECC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832850" cy="2649538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4000" dirty="0">
                <a:solidFill>
                  <a:schemeClr val="accent4"/>
                </a:solidFill>
              </a:rPr>
              <a:t>double total = 0;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4000" dirty="0">
                <a:solidFill>
                  <a:schemeClr val="accent4"/>
                </a:solidFill>
              </a:rPr>
              <a:t>for (</a:t>
            </a:r>
            <a:r>
              <a:rPr lang="en-US" sz="4000" dirty="0" err="1">
                <a:solidFill>
                  <a:schemeClr val="accent4"/>
                </a:solidFill>
              </a:rPr>
              <a:t>int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 = 0; 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 &lt; </a:t>
            </a:r>
            <a:r>
              <a:rPr lang="en-US" sz="4000" dirty="0" err="1">
                <a:solidFill>
                  <a:schemeClr val="accent4"/>
                </a:solidFill>
              </a:rPr>
              <a:t>myList.length</a:t>
            </a:r>
            <a:r>
              <a:rPr lang="en-US" sz="4000" dirty="0">
                <a:solidFill>
                  <a:schemeClr val="accent4"/>
                </a:solidFill>
              </a:rPr>
              <a:t>; 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4000" dirty="0">
                <a:solidFill>
                  <a:schemeClr val="accent4"/>
                </a:solidFill>
              </a:rPr>
              <a:t>  total += </a:t>
            </a:r>
            <a:r>
              <a:rPr lang="en-US" sz="4000" dirty="0" err="1">
                <a:solidFill>
                  <a:schemeClr val="accent4"/>
                </a:solidFill>
              </a:rPr>
              <a:t>myList</a:t>
            </a:r>
            <a:r>
              <a:rPr lang="en-US" sz="4000" dirty="0">
                <a:solidFill>
                  <a:schemeClr val="accent4"/>
                </a:solidFill>
              </a:rPr>
              <a:t>[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40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9D47F400-6A75-435C-A663-7D27C09F7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id="{50DC702E-8423-4F74-864E-32E42F94E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0F40D1E2-3750-4F39-BE17-EC0D2B7B12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5F65F0-F5AF-42D4-99AB-64A5F53B2FB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3D130DB-E1A2-490D-901D-AA7A1BCAA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anose="02020603050405020304" pitchFamily="18" charset="0"/>
              </a:rPr>
              <a:t>Finding the largest element</a:t>
            </a:r>
            <a:endParaRPr lang="en-US" alt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9500A95-D4A5-4481-8335-03558846B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718550" cy="310991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3600" b="1">
                <a:solidFill>
                  <a:srgbClr val="000000"/>
                </a:solidFill>
              </a:rPr>
              <a:t>double</a:t>
            </a:r>
            <a:r>
              <a:rPr lang="en-US" altLang="en-US" sz="3600">
                <a:solidFill>
                  <a:srgbClr val="000000"/>
                </a:solidFill>
              </a:rPr>
              <a:t> max = myList[0];</a:t>
            </a:r>
            <a:endParaRPr lang="en-US" altLang="en-US" sz="3600" b="1">
              <a:solidFill>
                <a:srgbClr val="000000"/>
              </a:solidFill>
            </a:endParaRP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3600" b="1">
                <a:solidFill>
                  <a:srgbClr val="000000"/>
                </a:solidFill>
              </a:rPr>
              <a:t>for</a:t>
            </a:r>
            <a:r>
              <a:rPr lang="en-US" altLang="en-US" sz="3600">
                <a:solidFill>
                  <a:srgbClr val="000000"/>
                </a:solidFill>
              </a:rPr>
              <a:t> (</a:t>
            </a:r>
            <a:r>
              <a:rPr lang="en-US" altLang="en-US" sz="3600" b="1">
                <a:solidFill>
                  <a:srgbClr val="000000"/>
                </a:solidFill>
              </a:rPr>
              <a:t>int</a:t>
            </a:r>
            <a:r>
              <a:rPr lang="en-US" altLang="en-US" sz="3600">
                <a:solidFill>
                  <a:srgbClr val="000000"/>
                </a:solidFill>
              </a:rPr>
              <a:t> i = 1; i &lt; myList.length; i++)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3600">
                <a:solidFill>
                  <a:srgbClr val="000000"/>
                </a:solidFill>
              </a:rPr>
              <a:t>  </a:t>
            </a:r>
            <a:r>
              <a:rPr lang="en-US" altLang="en-US" sz="3600" b="1">
                <a:solidFill>
                  <a:srgbClr val="000000"/>
                </a:solidFill>
              </a:rPr>
              <a:t>if</a:t>
            </a:r>
            <a:r>
              <a:rPr lang="en-US" altLang="en-US" sz="3600">
                <a:solidFill>
                  <a:srgbClr val="000000"/>
                </a:solidFill>
              </a:rPr>
              <a:t> (myList[i] &gt; max) max = myList[i];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36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874C4DDA-3B75-4ACA-8C71-F5F5E6A47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2" name="Rectangle 5">
            <a:extLst>
              <a:ext uri="{FF2B5EF4-FFF2-40B4-BE49-F238E27FC236}">
                <a16:creationId xmlns:a16="http://schemas.microsoft.com/office/drawing/2014/main" id="{7757CF9B-9F64-4EBC-AF8F-D6DD390E9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AA44F19C-576E-4018-8DA6-C6072248EB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A2BE5F-F433-4A39-98C3-589F04AE048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0725121-D19A-4E33-A9D6-A2695F9B2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anose="02020603050405020304" pitchFamily="18" charset="0"/>
              </a:rPr>
              <a:t>Shifting Elements</a:t>
            </a:r>
            <a:endParaRPr lang="en-US" alt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2A9CA3D-D631-45F8-8E01-783AF9D18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6BA4BE39-9A05-46C9-80A8-0BB51269C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2968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8E5C94B2-27D3-47DB-85C0-F5D1AF6D4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967" name="Rectangle 8">
            <a:extLst>
              <a:ext uri="{FF2B5EF4-FFF2-40B4-BE49-F238E27FC236}">
                <a16:creationId xmlns:a16="http://schemas.microsoft.com/office/drawing/2014/main" id="{F171CF1F-A9EC-44BE-A2A3-AA611F4F6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0968" name="Picture 9">
            <a:extLst>
              <a:ext uri="{FF2B5EF4-FFF2-40B4-BE49-F238E27FC236}">
                <a16:creationId xmlns:a16="http://schemas.microsoft.com/office/drawing/2014/main" id="{6B45C348-0460-42EC-A70B-B30004608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662113"/>
            <a:ext cx="90932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5FA85F37-5614-4414-8EA0-79947C7049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3F51BC-0037-4096-B2AB-A66BBBB7803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D766EFA-4722-4512-955B-359B02C78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473075"/>
          </a:xfrm>
          <a:noFill/>
        </p:spPr>
        <p:txBody>
          <a:bodyPr/>
          <a:lstStyle/>
          <a:p>
            <a:r>
              <a:rPr lang="en-US" altLang="en-US" sz="4000"/>
              <a:t>Opening Problem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4292589-EF3E-4B7D-9DB4-951895DF8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775" y="971550"/>
            <a:ext cx="8642350" cy="5106988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500"/>
              <a:t>Read one hundred numbers, compute their average, and find out how many numbers are above the average. </a:t>
            </a:r>
          </a:p>
        </p:txBody>
      </p:sp>
      <p:sp>
        <p:nvSpPr>
          <p:cNvPr id="5" name="AutoShape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8D97268-0B46-4D48-950D-8D1A37AB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4695825"/>
            <a:ext cx="3611562" cy="485775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2" action="ppaction://program"/>
              </a:rPr>
              <a:t>AnalyzeNumbers</a:t>
            </a:r>
            <a:endParaRPr lang="en-US" altLang="en-US">
              <a:solidFill>
                <a:schemeClr val="accent1"/>
              </a:solidFill>
            </a:endParaRPr>
          </a:p>
        </p:txBody>
      </p:sp>
      <p:pic>
        <p:nvPicPr>
          <p:cNvPr id="41990" name="Picture 4">
            <a:hlinkClick r:id="rId3" action="ppaction://program"/>
            <a:extLst>
              <a:ext uri="{FF2B5EF4-FFF2-40B4-BE49-F238E27FC236}">
                <a16:creationId xmlns:a16="http://schemas.microsoft.com/office/drawing/2014/main" id="{518D3AC0-CE1D-4394-9F7B-9CD5E43CD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48200"/>
            <a:ext cx="3313113" cy="56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1" name="AutoShape 5">
            <a:hlinkClick r:id="rId5" action="ppaction://program" highlightClick="1"/>
            <a:extLst>
              <a:ext uri="{FF2B5EF4-FFF2-40B4-BE49-F238E27FC236}">
                <a16:creationId xmlns:a16="http://schemas.microsoft.com/office/drawing/2014/main" id="{2316015F-87BF-4474-AF44-51D20D681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5502275"/>
            <a:ext cx="4532312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 with prepared input</a:t>
            </a:r>
            <a:endParaRPr lang="en-US" altLang="en-US" sz="2400"/>
          </a:p>
        </p:txBody>
      </p:sp>
      <p:sp>
        <p:nvSpPr>
          <p:cNvPr id="41992" name="AutoShape 6">
            <a:hlinkClick r:id="rId6" highlightClick="1"/>
            <a:extLst>
              <a:ext uri="{FF2B5EF4-FFF2-40B4-BE49-F238E27FC236}">
                <a16:creationId xmlns:a16="http://schemas.microsoft.com/office/drawing/2014/main" id="{A4157945-3F55-4C3E-BB9F-016BE969C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4619625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AutoShape 4">
            <a:hlinkClick r:id="rId7" highlightClick="1"/>
            <a:extLst>
              <a:ext uri="{FF2B5EF4-FFF2-40B4-BE49-F238E27FC236}">
                <a16:creationId xmlns:a16="http://schemas.microsoft.com/office/drawing/2014/main" id="{67FDB025-9446-436F-9039-B6902042E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205" y="4277011"/>
            <a:ext cx="1524000" cy="418814"/>
          </a:xfrm>
          <a:prstGeom prst="actionButtonBlank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latin typeface="Book Antiqua" pitchFamily="18" charset="0"/>
              </a:rPr>
              <a:t>Animation</a:t>
            </a:r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28FC999F-AC7D-43B6-B563-32D91A1302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9D0E1C-A6BA-4A4B-BE59-1738C12C037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FF3C449-48FC-4DE6-9D0A-41BA5EE41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 sz="4000"/>
              <a:t>Problem: </a:t>
            </a:r>
            <a:r>
              <a:rPr lang="en-US" altLang="en-US" sz="3700"/>
              <a:t>Counting Occurrence of Each Letter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7C378AB-E551-440C-B41B-0CD9FBB49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3375" y="1514475"/>
            <a:ext cx="8418513" cy="1416050"/>
          </a:xfrm>
        </p:spPr>
        <p:txBody>
          <a:bodyPr/>
          <a:lstStyle/>
          <a:p>
            <a:r>
              <a:rPr lang="en-US" altLang="en-US" sz="2300">
                <a:cs typeface="Times New Roman" panose="02020603050405020304" pitchFamily="18" charset="0"/>
              </a:rPr>
              <a:t>Generate 100 lowercase letters randomly and assign to an array of characters.</a:t>
            </a:r>
          </a:p>
          <a:p>
            <a:r>
              <a:rPr lang="en-US" altLang="en-US" sz="2300">
                <a:cs typeface="Times New Roman" panose="02020603050405020304" pitchFamily="18" charset="0"/>
              </a:rPr>
              <a:t>Count the occurrence of each letter in the array.</a:t>
            </a:r>
            <a:r>
              <a:rPr lang="en-US" altLang="en-US" sz="2300"/>
              <a:t> </a:t>
            </a:r>
          </a:p>
        </p:txBody>
      </p:sp>
      <p:sp>
        <p:nvSpPr>
          <p:cNvPr id="315396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E9E6072-AD7A-4E94-9784-2EF813586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91200"/>
            <a:ext cx="3276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CountLettersInArray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43014" name="AutoShape 5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3869E81D-5F1E-4923-AC6E-B68B9AA4B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91200"/>
            <a:ext cx="3276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43015" name="Rectangle 6">
            <a:extLst>
              <a:ext uri="{FF2B5EF4-FFF2-40B4-BE49-F238E27FC236}">
                <a16:creationId xmlns:a16="http://schemas.microsoft.com/office/drawing/2014/main" id="{2988DDA7-F1F0-42BC-899A-1198257DD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28800"/>
            <a:ext cx="8077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en-US" sz="2700">
              <a:cs typeface="Times New Roman" panose="02020603050405020304" pitchFamily="18" charset="0"/>
            </a:endParaRPr>
          </a:p>
        </p:txBody>
      </p:sp>
      <p:sp>
        <p:nvSpPr>
          <p:cNvPr id="43016" name="Rectangle 7">
            <a:extLst>
              <a:ext uri="{FF2B5EF4-FFF2-40B4-BE49-F238E27FC236}">
                <a16:creationId xmlns:a16="http://schemas.microsoft.com/office/drawing/2014/main" id="{F6E3EB44-AA41-4D2A-A0C3-C0664125A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17" name="AutoShape 10">
            <a:hlinkClick r:id="rId5" highlightClick="1"/>
            <a:extLst>
              <a:ext uri="{FF2B5EF4-FFF2-40B4-BE49-F238E27FC236}">
                <a16:creationId xmlns:a16="http://schemas.microsoft.com/office/drawing/2014/main" id="{97BDCCE7-DEDE-4C71-8CA7-26E8F840A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7721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3018" name="Picture 12">
            <a:extLst>
              <a:ext uri="{FF2B5EF4-FFF2-40B4-BE49-F238E27FC236}">
                <a16:creationId xmlns:a16="http://schemas.microsoft.com/office/drawing/2014/main" id="{7FB98D55-9DAA-437F-9579-E58E8F394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40050"/>
            <a:ext cx="8212138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5D234935-E67F-4BD2-A41E-D45D9234C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F103BC-201F-460B-850B-68BA8B21916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171" name="Rectangle 1026">
            <a:extLst>
              <a:ext uri="{FF2B5EF4-FFF2-40B4-BE49-F238E27FC236}">
                <a16:creationId xmlns:a16="http://schemas.microsoft.com/office/drawing/2014/main" id="{FC21A6D0-0832-4193-BC5A-5CC9D0E44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203200"/>
            <a:ext cx="7772400" cy="652463"/>
          </a:xfrm>
        </p:spPr>
        <p:txBody>
          <a:bodyPr/>
          <a:lstStyle/>
          <a:p>
            <a:r>
              <a:rPr lang="en-US" altLang="en-US" sz="4000"/>
              <a:t>Introducing Arrays</a:t>
            </a:r>
          </a:p>
        </p:txBody>
      </p:sp>
      <p:sp>
        <p:nvSpPr>
          <p:cNvPr id="7172" name="Text Box 1033">
            <a:extLst>
              <a:ext uri="{FF2B5EF4-FFF2-40B4-BE49-F238E27FC236}">
                <a16:creationId xmlns:a16="http://schemas.microsoft.com/office/drawing/2014/main" id="{BCF1C136-92A4-4D04-A5D0-6B7864FA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009650"/>
            <a:ext cx="8680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en-US" altLang="en-US" sz="2800"/>
              <a:t>Array is a data structure that represents a collection of the same types of data. </a:t>
            </a:r>
            <a:endParaRPr lang="en-US" altLang="en-US" sz="2400"/>
          </a:p>
        </p:txBody>
      </p:sp>
      <p:sp>
        <p:nvSpPr>
          <p:cNvPr id="7173" name="Rectangle 1035">
            <a:extLst>
              <a:ext uri="{FF2B5EF4-FFF2-40B4-BE49-F238E27FC236}">
                <a16:creationId xmlns:a16="http://schemas.microsoft.com/office/drawing/2014/main" id="{F71457BF-75C4-49CF-B3EE-80164D409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2198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4" name="Rectangle 1040">
            <a:extLst>
              <a:ext uri="{FF2B5EF4-FFF2-40B4-BE49-F238E27FC236}">
                <a16:creationId xmlns:a16="http://schemas.microsoft.com/office/drawing/2014/main" id="{327A4B8C-45EF-48F7-ABF0-E880E9451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1912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7175" name="Picture 8">
            <a:extLst>
              <a:ext uri="{FF2B5EF4-FFF2-40B4-BE49-F238E27FC236}">
                <a16:creationId xmlns:a16="http://schemas.microsoft.com/office/drawing/2014/main" id="{255807E8-9B9C-4D98-A13D-51F2C2D93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968500"/>
            <a:ext cx="8170863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BBF6BA22-2F5B-46A7-B34B-8D3B1042EC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765179-E839-44D9-94E7-BE9253B2960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31D24CB-8A6D-486D-9BA1-C19CCB05A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noFill/>
        </p:spPr>
        <p:txBody>
          <a:bodyPr/>
          <a:lstStyle/>
          <a:p>
            <a:r>
              <a:rPr lang="en-US" altLang="en-US"/>
              <a:t>Declaring Array Variables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C94EAA4-F02B-49FB-9D62-90C9AA42D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696200" cy="4724400"/>
          </a:xfrm>
          <a:noFill/>
        </p:spPr>
        <p:txBody>
          <a:bodyPr/>
          <a:lstStyle/>
          <a:p>
            <a:r>
              <a:rPr lang="en-US" altLang="en-US" sz="2600">
                <a:latin typeface="Courier New" panose="02070309020205020404" pitchFamily="49" charset="0"/>
              </a:rPr>
              <a:t>datatype[] arrayRefVar;</a:t>
            </a: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800"/>
              <a:t>	</a:t>
            </a:r>
            <a:r>
              <a:rPr lang="en-US" altLang="en-US" sz="2600"/>
              <a:t>Example: 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600"/>
              <a:t>    </a:t>
            </a:r>
            <a:r>
              <a:rPr lang="en-US" altLang="en-US" sz="2400">
                <a:latin typeface="Courier New" panose="02070309020205020404" pitchFamily="49" charset="0"/>
              </a:rPr>
              <a:t>double[] myList;</a:t>
            </a:r>
            <a:endParaRPr lang="en-US" altLang="en-US" sz="2400"/>
          </a:p>
          <a:p>
            <a:pPr>
              <a:buFont typeface="Monotype Sorts" pitchFamily="2" charset="2"/>
              <a:buNone/>
            </a:pPr>
            <a:endParaRPr lang="en-US" altLang="en-US" sz="2800">
              <a:latin typeface="Courier New" panose="02070309020205020404" pitchFamily="49" charset="0"/>
            </a:endParaRPr>
          </a:p>
          <a:p>
            <a:r>
              <a:rPr lang="en-US" altLang="en-US" sz="2600">
                <a:latin typeface="Courier New" panose="02070309020205020404" pitchFamily="49" charset="0"/>
              </a:rPr>
              <a:t>datatype arrayRefVar[]; </a:t>
            </a:r>
            <a:r>
              <a:rPr lang="en-US" altLang="en-US" sz="2600" u="sng">
                <a:solidFill>
                  <a:srgbClr val="FF6600"/>
                </a:solidFill>
                <a:cs typeface="Courier New" panose="02070309020205020404" pitchFamily="49" charset="0"/>
              </a:rPr>
              <a:t>// This style is allowed, but not preferred</a:t>
            </a:r>
            <a:endParaRPr lang="en-US" altLang="en-US" sz="2400">
              <a:solidFill>
                <a:srgbClr val="FF6600"/>
              </a:solidFill>
            </a:endParaRPr>
          </a:p>
          <a:p>
            <a:pPr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800"/>
              <a:t>	</a:t>
            </a:r>
            <a:r>
              <a:rPr lang="en-US" altLang="en-US" sz="2600"/>
              <a:t>Example: </a:t>
            </a:r>
          </a:p>
          <a:p>
            <a:pPr algn="just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600"/>
              <a:t>    </a:t>
            </a:r>
            <a:r>
              <a:rPr lang="en-US" altLang="en-US" sz="2400">
                <a:latin typeface="Courier New" panose="02070309020205020404" pitchFamily="49" charset="0"/>
              </a:rPr>
              <a:t>double myList[];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B117BF02-A2E8-4893-9ACE-75578A92E1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CD8E3B-FAF2-4460-B7CA-492B89BF055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D671A1A-8F5A-493D-A308-BC0E12C85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  <a:noFill/>
        </p:spPr>
        <p:txBody>
          <a:bodyPr/>
          <a:lstStyle/>
          <a:p>
            <a:r>
              <a:rPr lang="en-US" altLang="en-US"/>
              <a:t>Creating Arrays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5DEF413-57D7-4523-8995-C76C61EF3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1148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arrayRefVar = new datatype[arraySize];</a:t>
            </a:r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 sz="2800"/>
              <a:t>Example:</a:t>
            </a: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myList = new double[10];</a:t>
            </a:r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myList[0]</a:t>
            </a:r>
            <a:r>
              <a:rPr lang="en-US" altLang="en-US"/>
              <a:t> references the first element in the array.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600">
                <a:latin typeface="Courier New" panose="02070309020205020404" pitchFamily="49" charset="0"/>
              </a:rPr>
              <a:t>myList[9]</a:t>
            </a:r>
            <a:r>
              <a:rPr lang="en-US" altLang="en-US"/>
              <a:t> references the last element in the array.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ACCEE687-1F4F-421E-9B34-BD96A25AA7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D22A11-584A-4BC4-B9C0-CDE0D51B1B4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A3F3AAA-1786-4B2F-A085-378010EAA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219200"/>
          </a:xfrm>
          <a:noFill/>
        </p:spPr>
        <p:txBody>
          <a:bodyPr/>
          <a:lstStyle/>
          <a:p>
            <a:r>
              <a:rPr lang="en-US" altLang="en-US"/>
              <a:t>Declaring and Creating</a:t>
            </a:r>
            <a:br>
              <a:rPr lang="en-US" altLang="en-US"/>
            </a:br>
            <a:r>
              <a:rPr lang="en-US" altLang="en-US"/>
              <a:t>in One Step</a:t>
            </a:r>
            <a:endParaRPr lang="en-US" altLang="en-US" sz="4000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D1853DF-3DE5-445C-94C7-C18F21D88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315200" cy="4114800"/>
          </a:xfrm>
        </p:spPr>
        <p:txBody>
          <a:bodyPr/>
          <a:lstStyle/>
          <a:p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datatype[] arrayRefVar = new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    datatype[arraySize];</a:t>
            </a:r>
            <a:endParaRPr lang="en-US" altLang="en-US" sz="2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75000"/>
              </a:spcBef>
              <a:buFont typeface="Monotype Sorts" pitchFamily="2" charset="2"/>
              <a:buNone/>
            </a:pPr>
            <a:r>
              <a:rPr lang="en-US" altLang="en-US" sz="260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double[] myList = new double[10];</a:t>
            </a:r>
            <a:endParaRPr lang="en-US" altLang="en-US" sz="2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150000"/>
              </a:spcBef>
            </a:pP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datatype arrayRefVar[] = new</a:t>
            </a:r>
            <a:b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2800">
                <a:solidFill>
                  <a:srgbClr val="000000"/>
                </a:solidFill>
                <a:latin typeface="Courier New" panose="02070309020205020404" pitchFamily="49" charset="0"/>
              </a:rPr>
              <a:t>  datatype[arraySize];</a:t>
            </a:r>
            <a:endParaRPr lang="en-US" altLang="en-US" sz="2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75000"/>
              </a:spcBef>
              <a:buFont typeface="Monotype Sorts" pitchFamily="2" charset="2"/>
              <a:buNone/>
            </a:pPr>
            <a:r>
              <a:rPr lang="en-US" altLang="en-US" sz="2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double myList[] = new double[10];</a:t>
            </a:r>
            <a:endParaRPr lang="en-US" altLang="en-US" sz="2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1245DB41-6137-4BD5-A82E-B7A4AE3D10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44AA11-3EE9-4943-81E3-96228BA5388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1157CA8-D354-47CE-82B5-35FCA5458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The Length of an Array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DF5DB26-85F2-4E7F-BAEB-D8ACE5957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114800"/>
          </a:xfrm>
          <a:noFill/>
        </p:spPr>
        <p:txBody>
          <a:bodyPr/>
          <a:lstStyle/>
          <a:p>
            <a:pPr marL="0" indent="0" algn="just">
              <a:buFont typeface="Monotype Sorts" pitchFamily="2" charset="2"/>
              <a:buNone/>
            </a:pPr>
            <a:r>
              <a:rPr lang="en-US" altLang="en-US" sz="3000"/>
              <a:t>Once an array is created, its size is fixed. It cannot be changed. You can find its size using</a:t>
            </a:r>
          </a:p>
          <a:p>
            <a:pPr marL="0" indent="0" algn="just">
              <a:buFont typeface="Monotype Sorts" pitchFamily="2" charset="2"/>
              <a:buNone/>
            </a:pPr>
            <a:endParaRPr lang="en-US" altLang="en-US"/>
          </a:p>
          <a:p>
            <a:pPr lvl="2" algn="just">
              <a:buFont typeface="Monotype Sorts" pitchFamily="2" charset="2"/>
              <a:buNone/>
            </a:pPr>
            <a:r>
              <a:rPr lang="en-US" altLang="en-US"/>
              <a:t>arrayRefVar.length</a:t>
            </a:r>
          </a:p>
          <a:p>
            <a:pPr lvl="2" algn="just">
              <a:buFont typeface="Monotype Sorts" pitchFamily="2" charset="2"/>
              <a:buNone/>
            </a:pPr>
            <a:endParaRPr lang="en-US" altLang="en-US"/>
          </a:p>
          <a:p>
            <a:pPr marL="0" indent="0" algn="just">
              <a:buFont typeface="Monotype Sorts" pitchFamily="2" charset="2"/>
              <a:buNone/>
            </a:pPr>
            <a:r>
              <a:rPr lang="en-US" altLang="en-US"/>
              <a:t>For example,</a:t>
            </a:r>
          </a:p>
          <a:p>
            <a:pPr marL="0" indent="0" algn="just">
              <a:buFont typeface="Monotype Sorts" pitchFamily="2" charset="2"/>
              <a:buNone/>
            </a:pPr>
            <a:endParaRPr lang="en-US" altLang="en-US"/>
          </a:p>
          <a:p>
            <a:pPr lvl="2" algn="just">
              <a:buFont typeface="Monotype Sorts" pitchFamily="2" charset="2"/>
              <a:buNone/>
            </a:pPr>
            <a:r>
              <a:rPr lang="en-US" altLang="en-US"/>
              <a:t>myList.length returns 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D4D86B46-5BE8-4F57-858C-5334345C6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8740D8-6FCE-4FC9-BFEA-E735618103F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E37AC74-6A65-4019-A022-56211FE20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90550"/>
          </a:xfrm>
          <a:noFill/>
        </p:spPr>
        <p:txBody>
          <a:bodyPr/>
          <a:lstStyle/>
          <a:p>
            <a:r>
              <a:rPr lang="en-US" altLang="en-US"/>
              <a:t>Default Values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719DE78-CE03-450E-8EA4-D61FD3F19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4572000"/>
          </a:xfrm>
          <a:noFill/>
        </p:spPr>
        <p:txBody>
          <a:bodyPr/>
          <a:lstStyle/>
          <a:p>
            <a:pPr marL="0" indent="0" algn="just">
              <a:buFont typeface="Monotype Sorts" pitchFamily="2" charset="2"/>
              <a:buNone/>
            </a:pPr>
            <a:r>
              <a:rPr lang="en-US" altLang="en-US" sz="3400">
                <a:cs typeface="Courier New" panose="02070309020205020404" pitchFamily="49" charset="0"/>
              </a:rPr>
              <a:t>When an array is created, its elements are assigned the default value of </a:t>
            </a:r>
          </a:p>
          <a:p>
            <a:pPr marL="0" indent="0" algn="just">
              <a:buFont typeface="Monotype Sorts" pitchFamily="2" charset="2"/>
              <a:buNone/>
            </a:pPr>
            <a:endParaRPr lang="en-US" altLang="en-US" sz="3400">
              <a:cs typeface="Courier New" panose="02070309020205020404" pitchFamily="49" charset="0"/>
            </a:endParaRPr>
          </a:p>
          <a:p>
            <a:pPr lvl="1" algn="just">
              <a:buFontTx/>
              <a:buNone/>
            </a:pPr>
            <a:r>
              <a:rPr lang="en-US" altLang="en-US" sz="3000" u="sng">
                <a:cs typeface="Courier New" panose="02070309020205020404" pitchFamily="49" charset="0"/>
              </a:rPr>
              <a:t>0</a:t>
            </a:r>
            <a:r>
              <a:rPr lang="en-US" altLang="en-US" sz="3000">
                <a:cs typeface="Courier New" panose="02070309020205020404" pitchFamily="49" charset="0"/>
              </a:rPr>
              <a:t> for the numeric primitive data types, </a:t>
            </a:r>
          </a:p>
          <a:p>
            <a:pPr lvl="1" algn="just">
              <a:buFontTx/>
              <a:buNone/>
            </a:pPr>
            <a:r>
              <a:rPr lang="en-US" altLang="en-US" sz="3000" u="sng">
                <a:cs typeface="Courier New" panose="02070309020205020404" pitchFamily="49" charset="0"/>
              </a:rPr>
              <a:t>'\u0000'</a:t>
            </a:r>
            <a:r>
              <a:rPr lang="en-US" altLang="en-US" sz="3000">
                <a:cs typeface="Courier New" panose="02070309020205020404" pitchFamily="49" charset="0"/>
              </a:rPr>
              <a:t> for </a:t>
            </a:r>
            <a:r>
              <a:rPr lang="en-US" altLang="en-US" sz="3000" u="sng">
                <a:cs typeface="Courier New" panose="02070309020205020404" pitchFamily="49" charset="0"/>
              </a:rPr>
              <a:t>char</a:t>
            </a:r>
            <a:r>
              <a:rPr lang="en-US" altLang="en-US" sz="3000">
                <a:cs typeface="Courier New" panose="02070309020205020404" pitchFamily="49" charset="0"/>
              </a:rPr>
              <a:t> types, and </a:t>
            </a:r>
          </a:p>
          <a:p>
            <a:pPr lvl="1" algn="just">
              <a:buFontTx/>
              <a:buNone/>
            </a:pPr>
            <a:r>
              <a:rPr lang="en-US" altLang="en-US" sz="3000" u="sng">
                <a:cs typeface="Courier New" panose="02070309020205020404" pitchFamily="49" charset="0"/>
              </a:rPr>
              <a:t>false</a:t>
            </a:r>
            <a:r>
              <a:rPr lang="en-US" altLang="en-US" sz="3000">
                <a:cs typeface="Courier New" panose="02070309020205020404" pitchFamily="49" charset="0"/>
              </a:rPr>
              <a:t> for </a:t>
            </a:r>
            <a:r>
              <a:rPr lang="en-US" altLang="en-US" sz="3000" u="sng">
                <a:cs typeface="Courier New" panose="02070309020205020404" pitchFamily="49" charset="0"/>
              </a:rPr>
              <a:t>boolean</a:t>
            </a:r>
            <a:r>
              <a:rPr lang="en-US" altLang="en-US" sz="3000">
                <a:cs typeface="Courier New" panose="02070309020205020404" pitchFamily="49" charset="0"/>
              </a:rPr>
              <a:t> types. </a:t>
            </a:r>
            <a:endParaRPr lang="en-US" altLang="en-US" sz="32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63732</TotalTime>
  <Words>2349</Words>
  <Application>Microsoft Office PowerPoint</Application>
  <PresentationFormat>On-screen Show (4:3)</PresentationFormat>
  <Paragraphs>349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Times New Roman</vt:lpstr>
      <vt:lpstr>Arial</vt:lpstr>
      <vt:lpstr>Monotype Sorts</vt:lpstr>
      <vt:lpstr>Courier New</vt:lpstr>
      <vt:lpstr>Forte</vt:lpstr>
      <vt:lpstr>Book Antiqua</vt:lpstr>
      <vt:lpstr>International</vt:lpstr>
      <vt:lpstr>Microsoft Word Picture</vt:lpstr>
      <vt:lpstr>Single-Dimensional Arrays</vt:lpstr>
      <vt:lpstr>Opening Problem</vt:lpstr>
      <vt:lpstr>Objectives</vt:lpstr>
      <vt:lpstr>Introducing Arrays</vt:lpstr>
      <vt:lpstr>Declaring Array Variables</vt:lpstr>
      <vt:lpstr>Creating Arrays</vt:lpstr>
      <vt:lpstr>Declaring and Creating in One Step</vt:lpstr>
      <vt:lpstr>The Length of an Array</vt:lpstr>
      <vt:lpstr>Default Values</vt:lpstr>
      <vt:lpstr>Indexed Variables</vt:lpstr>
      <vt:lpstr>Using Indexed Variables</vt:lpstr>
      <vt:lpstr>Array Initializers</vt:lpstr>
      <vt:lpstr>Declaring, creating, initializing Using the Shorthand Notation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Processing Arrays</vt:lpstr>
      <vt:lpstr>Initializing arrays with input values</vt:lpstr>
      <vt:lpstr>Initializing arrays with random values</vt:lpstr>
      <vt:lpstr>Printing arrays</vt:lpstr>
      <vt:lpstr>Summing all elements</vt:lpstr>
      <vt:lpstr>Finding the largest element</vt:lpstr>
      <vt:lpstr>Shifting Elements</vt:lpstr>
      <vt:lpstr>Opening Problem</vt:lpstr>
      <vt:lpstr>Problem: Counting Occurrence of Each Letter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Arrays</dc:title>
  <dc:creator>Y. Daniel Liang</dc:creator>
  <cp:lastModifiedBy>Mohammed K .Nour</cp:lastModifiedBy>
  <cp:revision>326</cp:revision>
  <dcterms:created xsi:type="dcterms:W3CDTF">1995-06-10T17:31:50Z</dcterms:created>
  <dcterms:modified xsi:type="dcterms:W3CDTF">2022-02-07T07:04:00Z</dcterms:modified>
</cp:coreProperties>
</file>