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525" r:id="rId3"/>
    <p:sldId id="658" r:id="rId4"/>
    <p:sldId id="530" r:id="rId5"/>
    <p:sldId id="616" r:id="rId6"/>
    <p:sldId id="516" r:id="rId7"/>
    <p:sldId id="268" r:id="rId8"/>
    <p:sldId id="509" r:id="rId9"/>
    <p:sldId id="498" r:id="rId10"/>
    <p:sldId id="548" r:id="rId11"/>
    <p:sldId id="647" r:id="rId12"/>
    <p:sldId id="649" r:id="rId13"/>
    <p:sldId id="650" r:id="rId14"/>
    <p:sldId id="651" r:id="rId15"/>
    <p:sldId id="652" r:id="rId16"/>
    <p:sldId id="653" r:id="rId17"/>
    <p:sldId id="544" r:id="rId18"/>
    <p:sldId id="515" r:id="rId19"/>
    <p:sldId id="656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0" autoAdjust="0"/>
    <p:restoredTop sz="94636" autoAdjust="0"/>
  </p:normalViewPr>
  <p:slideViewPr>
    <p:cSldViewPr showGuides="1">
      <p:cViewPr varScale="1">
        <p:scale>
          <a:sx n="99" d="100"/>
          <a:sy n="99" d="100"/>
        </p:scale>
        <p:origin x="975" y="42"/>
      </p:cViewPr>
      <p:guideLst>
        <p:guide orient="horz" pos="864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006"/>
    </p:cViewPr>
  </p:sorterViewPr>
  <p:notesViewPr>
    <p:cSldViewPr showGuides="1">
      <p:cViewPr varScale="1">
        <p:scale>
          <a:sx n="43" d="100"/>
          <a:sy n="43" d="100"/>
        </p:scale>
        <p:origin x="-1422" y="-84"/>
      </p:cViewPr>
      <p:guideLst>
        <p:guide orient="horz" pos="2160"/>
        <p:guide pos="288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916F669-3B55-43E3-84EF-29C36993E02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42DD61A-4966-4F01-8CDB-E70A6DC890E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4C6A090-41DC-4037-87B3-8B5A991C5BD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25591B6-69C4-44D0-80BC-EA03DDD585D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CD8785D-4517-4C34-B8A1-8F12CAE6B5A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E3958126-3B04-44B3-BAAC-5C9E356F16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B85D3D8D-2F67-4E22-9B67-662E0B1A27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>
            <a:extLst>
              <a:ext uri="{FF2B5EF4-FFF2-40B4-BE49-F238E27FC236}">
                <a16:creationId xmlns:a16="http://schemas.microsoft.com/office/drawing/2014/main" id="{9E3F988C-5C46-4A42-B511-8A9D472AAF37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090B4337-A680-4E77-A814-B1090DFB154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6" name="Group 30">
              <a:extLst>
                <a:ext uri="{FF2B5EF4-FFF2-40B4-BE49-F238E27FC236}">
                  <a16:creationId xmlns:a16="http://schemas.microsoft.com/office/drawing/2014/main" id="{7918153F-CB76-4799-B364-26E2F36E20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F2B70E58-9A5C-47F1-B197-92A44E1441AD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8" name="Group 9">
                <a:extLst>
                  <a:ext uri="{FF2B5EF4-FFF2-40B4-BE49-F238E27FC236}">
                    <a16:creationId xmlns:a16="http://schemas.microsoft.com/office/drawing/2014/main" id="{34FBE462-F1C0-461E-BB62-2F4246C519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>
                  <a:extLst>
                    <a:ext uri="{FF2B5EF4-FFF2-40B4-BE49-F238E27FC236}">
                      <a16:creationId xmlns:a16="http://schemas.microsoft.com/office/drawing/2014/main" id="{E074A625-69C1-447B-ADC7-A58DFA6503BE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0" name="Line 5">
                  <a:extLst>
                    <a:ext uri="{FF2B5EF4-FFF2-40B4-BE49-F238E27FC236}">
                      <a16:creationId xmlns:a16="http://schemas.microsoft.com/office/drawing/2014/main" id="{31C61129-7BD0-46C2-9FBC-BC297BD78B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1" name="Line 6">
                  <a:extLst>
                    <a:ext uri="{FF2B5EF4-FFF2-40B4-BE49-F238E27FC236}">
                      <a16:creationId xmlns:a16="http://schemas.microsoft.com/office/drawing/2014/main" id="{95925D46-451E-4FED-B562-1414F24CCE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2" name="Line 7">
                  <a:extLst>
                    <a:ext uri="{FF2B5EF4-FFF2-40B4-BE49-F238E27FC236}">
                      <a16:creationId xmlns:a16="http://schemas.microsoft.com/office/drawing/2014/main" id="{DB3A37B3-5087-45E6-AC75-4C47C1382B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3" name="Freeform 8">
                  <a:extLst>
                    <a:ext uri="{FF2B5EF4-FFF2-40B4-BE49-F238E27FC236}">
                      <a16:creationId xmlns:a16="http://schemas.microsoft.com/office/drawing/2014/main" id="{C4302B99-F12F-409B-A96A-A888C672B83B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528B5968-DFE2-461A-B9D2-CA9A948AE078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" name="Group 29">
                <a:extLst>
                  <a:ext uri="{FF2B5EF4-FFF2-40B4-BE49-F238E27FC236}">
                    <a16:creationId xmlns:a16="http://schemas.microsoft.com/office/drawing/2014/main" id="{48CA9AE4-EF3E-4EEB-AEF9-493F6F7111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99518829-F8F0-47BE-AEDC-289AB2FD00C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46423A70-B08E-457F-93C5-6D9C4643113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E824CF69-94D3-4AF1-A89F-944F27CF85B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24B307FB-546D-4871-90DC-848C2329D00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20A58895-46F1-424C-8457-608A25D8266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22644E4A-A01A-476F-BBD9-95E081799EE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8A1117BE-1C1B-4F05-9D4A-8A270EEAF79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5B5C20F4-8B72-4B74-A513-0E9768D4935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9FB1E05F-11B2-4241-AB89-DB970227EED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22810870-B7DD-4725-B754-BBCFDF8262B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98B70C81-029A-4CA2-8F7A-2E8A31C9389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0A90D86E-04DD-4D3C-9385-B1331CE4FA7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A200AAEC-15D2-4EC2-A741-3E39F1A57DF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CCBBFD0B-F7CC-4193-91DD-5B3464A75EB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04758500-F3C7-4235-AF87-CEAA8AF36B2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F745BC17-E8E1-4D41-A6F7-B13602D9C30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93C54FA1-B953-44DF-8A27-C1EB8676B6A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CB60FE1B-9BF5-45BB-85A1-5E2C0758670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24D4AF95-A447-4CD4-A009-4021E77CA62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07D639BD-F88D-4EB9-A48E-29C5D8E6C2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EC405D1-3E4C-4BD6-A39F-54A8E38DAD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044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C2387A0A-7A33-47F0-9848-22640C7FE5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7DC96810-9E91-4444-A18C-438E8D6BA07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C73BA-D398-4429-B24F-2EE2C0A83B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73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2B886DCC-1903-4C11-B712-3F24D0540C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5924302C-6786-4B61-8726-6846E4A3F40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A744FD-9473-4797-B790-0E2A43F066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48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3C57640F-D9DA-4FCE-9C9E-FD7BA0D923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AB9FB1F1-C542-4CE3-A39A-B66D9944F8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274F8-CB63-4EBA-AF48-CACE27F1CF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24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F1FBC77C-6A36-43ED-B8C3-72A20CE42F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2C4E6257-E5FA-4C65-89A1-DD937DF0E07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23D260-AF91-4C97-A507-E1F3CB6C5F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698F95AA-0618-4020-9519-28E96DD31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9E908613-E5E4-4BD1-8532-8215C2CF65D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FEF792-E90F-46D1-ACE5-DD55D87B3C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74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F731A246-13D7-4F28-B830-ABA5CCCCCE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5127BBAA-F6B0-41F0-AA4E-0E69383642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3B90C9-6231-4E0B-9B5D-9EADB4BDF5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907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C14F3BB4-378B-46DA-BAE5-923477DFC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E88E3F2C-1402-4F97-B021-F7391BE276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4D031C-7ECA-4411-985A-5C209BFD3A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91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9865AE8D-389E-4256-B331-98B79CFBD6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63712245-8F8A-4172-97BC-38DB4F87936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4DFB1E-16B3-4FB6-AD32-6C8E752918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94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B91D760E-1CEA-4417-AECC-B4AE67CF1C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0B8D64A7-9A18-4188-829A-774790390B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E79E7-2C46-4066-9F7D-8BE6143B68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428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78FD072D-03D4-4247-95C5-E04A01319E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A5B55BDB-6D4B-4C04-88A1-474CF15D88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910CC0-247F-4EA7-9093-E1FE5A620C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49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>
            <a:extLst>
              <a:ext uri="{FF2B5EF4-FFF2-40B4-BE49-F238E27FC236}">
                <a16:creationId xmlns:a16="http://schemas.microsoft.com/office/drawing/2014/main" id="{FFF3B1B2-E852-4CFE-976C-91A18FC961CC}"/>
              </a:ext>
            </a:extLst>
          </p:cNvPr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982600A4-369F-4E5F-9AE3-187A2454337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2" name="Group 28">
              <a:extLst>
                <a:ext uri="{FF2B5EF4-FFF2-40B4-BE49-F238E27FC236}">
                  <a16:creationId xmlns:a16="http://schemas.microsoft.com/office/drawing/2014/main" id="{5D5F9B46-540B-4D46-BBE2-CBE5C2C133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3" name="Freeform 3">
                <a:extLst>
                  <a:ext uri="{FF2B5EF4-FFF2-40B4-BE49-F238E27FC236}">
                    <a16:creationId xmlns:a16="http://schemas.microsoft.com/office/drawing/2014/main" id="{5AA7CA98-CF8E-47C5-A88C-9E1AE5E1863D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4" name="Line 4">
                <a:extLst>
                  <a:ext uri="{FF2B5EF4-FFF2-40B4-BE49-F238E27FC236}">
                    <a16:creationId xmlns:a16="http://schemas.microsoft.com/office/drawing/2014/main" id="{A3F85341-48DA-4407-861B-2C2720AF1843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35" name="Line 5">
                <a:extLst>
                  <a:ext uri="{FF2B5EF4-FFF2-40B4-BE49-F238E27FC236}">
                    <a16:creationId xmlns:a16="http://schemas.microsoft.com/office/drawing/2014/main" id="{32EC929A-021D-48DB-B252-E4C1B28873C8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36" name="Line 6">
                <a:extLst>
                  <a:ext uri="{FF2B5EF4-FFF2-40B4-BE49-F238E27FC236}">
                    <a16:creationId xmlns:a16="http://schemas.microsoft.com/office/drawing/2014/main" id="{2A8BCC27-E450-49C4-9756-F70D2ED7CDD7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37" name="Freeform 7">
                <a:extLst>
                  <a:ext uri="{FF2B5EF4-FFF2-40B4-BE49-F238E27FC236}">
                    <a16:creationId xmlns:a16="http://schemas.microsoft.com/office/drawing/2014/main" id="{DE4EA807-AAD7-4ED3-8E6D-AC00591560D2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95EE0A00-BB92-4812-987D-78CE8243C5EC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3" name="Group 27">
                <a:extLst>
                  <a:ext uri="{FF2B5EF4-FFF2-40B4-BE49-F238E27FC236}">
                    <a16:creationId xmlns:a16="http://schemas.microsoft.com/office/drawing/2014/main" id="{7EB9C76F-61A7-4255-B7DC-316CA26183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0" name="Freeform 9">
                  <a:extLst>
                    <a:ext uri="{FF2B5EF4-FFF2-40B4-BE49-F238E27FC236}">
                      <a16:creationId xmlns:a16="http://schemas.microsoft.com/office/drawing/2014/main" id="{6CB4D85E-8C9E-4B60-9EDA-88D3ED84450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41" name="Freeform 10">
                  <a:extLst>
                    <a:ext uri="{FF2B5EF4-FFF2-40B4-BE49-F238E27FC236}">
                      <a16:creationId xmlns:a16="http://schemas.microsoft.com/office/drawing/2014/main" id="{4AAC8632-F68A-42ED-9194-82336AC5582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42" name="Freeform 11">
                  <a:extLst>
                    <a:ext uri="{FF2B5EF4-FFF2-40B4-BE49-F238E27FC236}">
                      <a16:creationId xmlns:a16="http://schemas.microsoft.com/office/drawing/2014/main" id="{859B3A99-826E-4637-8670-52D62D3381A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43" name="Freeform 12">
                  <a:extLst>
                    <a:ext uri="{FF2B5EF4-FFF2-40B4-BE49-F238E27FC236}">
                      <a16:creationId xmlns:a16="http://schemas.microsoft.com/office/drawing/2014/main" id="{CFA757F6-7965-48F3-81B5-A6F1480C4FD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44" name="Freeform 13">
                  <a:extLst>
                    <a:ext uri="{FF2B5EF4-FFF2-40B4-BE49-F238E27FC236}">
                      <a16:creationId xmlns:a16="http://schemas.microsoft.com/office/drawing/2014/main" id="{EA6C1531-E286-4EF2-80D1-FFBA45A7398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45" name="Freeform 14">
                  <a:extLst>
                    <a:ext uri="{FF2B5EF4-FFF2-40B4-BE49-F238E27FC236}">
                      <a16:creationId xmlns:a16="http://schemas.microsoft.com/office/drawing/2014/main" id="{C137D1B8-073A-4E66-9740-7C4CA756F95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46" name="Freeform 15">
                  <a:extLst>
                    <a:ext uri="{FF2B5EF4-FFF2-40B4-BE49-F238E27FC236}">
                      <a16:creationId xmlns:a16="http://schemas.microsoft.com/office/drawing/2014/main" id="{94E1E040-1737-430E-BA29-A2A2CA12B22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47" name="Freeform 16">
                  <a:extLst>
                    <a:ext uri="{FF2B5EF4-FFF2-40B4-BE49-F238E27FC236}">
                      <a16:creationId xmlns:a16="http://schemas.microsoft.com/office/drawing/2014/main" id="{29849C7D-D25E-4310-95E8-AAC862FCEC9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48" name="Freeform 17">
                  <a:extLst>
                    <a:ext uri="{FF2B5EF4-FFF2-40B4-BE49-F238E27FC236}">
                      <a16:creationId xmlns:a16="http://schemas.microsoft.com/office/drawing/2014/main" id="{1102B643-EC6C-46BD-AF2F-688C8D5CE56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49" name="Freeform 18">
                  <a:extLst>
                    <a:ext uri="{FF2B5EF4-FFF2-40B4-BE49-F238E27FC236}">
                      <a16:creationId xmlns:a16="http://schemas.microsoft.com/office/drawing/2014/main" id="{00CE0C1C-E4BB-4540-A12F-919CBAEBC40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50" name="Freeform 19">
                  <a:extLst>
                    <a:ext uri="{FF2B5EF4-FFF2-40B4-BE49-F238E27FC236}">
                      <a16:creationId xmlns:a16="http://schemas.microsoft.com/office/drawing/2014/main" id="{A8CABDDA-F831-4D6F-A68A-37350B7270A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51" name="Freeform 20">
                  <a:extLst>
                    <a:ext uri="{FF2B5EF4-FFF2-40B4-BE49-F238E27FC236}">
                      <a16:creationId xmlns:a16="http://schemas.microsoft.com/office/drawing/2014/main" id="{1C36819C-3059-4917-93BA-1D5ACF1693E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52" name="Freeform 21">
                  <a:extLst>
                    <a:ext uri="{FF2B5EF4-FFF2-40B4-BE49-F238E27FC236}">
                      <a16:creationId xmlns:a16="http://schemas.microsoft.com/office/drawing/2014/main" id="{1FD35DB6-D9EB-4A69-907A-3FD464EFE8A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53" name="Freeform 22">
                  <a:extLst>
                    <a:ext uri="{FF2B5EF4-FFF2-40B4-BE49-F238E27FC236}">
                      <a16:creationId xmlns:a16="http://schemas.microsoft.com/office/drawing/2014/main" id="{519F5403-572B-4F3D-9918-40D279B7BAA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54" name="Freeform 23">
                  <a:extLst>
                    <a:ext uri="{FF2B5EF4-FFF2-40B4-BE49-F238E27FC236}">
                      <a16:creationId xmlns:a16="http://schemas.microsoft.com/office/drawing/2014/main" id="{C3B195B2-D8C7-4172-A39C-DD75B26241D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55" name="Freeform 24">
                  <a:extLst>
                    <a:ext uri="{FF2B5EF4-FFF2-40B4-BE49-F238E27FC236}">
                      <a16:creationId xmlns:a16="http://schemas.microsoft.com/office/drawing/2014/main" id="{1C539A62-C6B8-4718-ADEE-6EE24BCFDA8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" name="Freeform 25">
                  <a:extLst>
                    <a:ext uri="{FF2B5EF4-FFF2-40B4-BE49-F238E27FC236}">
                      <a16:creationId xmlns:a16="http://schemas.microsoft.com/office/drawing/2014/main" id="{458A83F4-CA01-446F-8D15-15D7D4E659A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57" name="Freeform 26">
                  <a:extLst>
                    <a:ext uri="{FF2B5EF4-FFF2-40B4-BE49-F238E27FC236}">
                      <a16:creationId xmlns:a16="http://schemas.microsoft.com/office/drawing/2014/main" id="{76C8C173-ECE4-49A6-950E-62EC1EBEF2B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1027" name="Rectangle 30">
            <a:extLst>
              <a:ext uri="{FF2B5EF4-FFF2-40B4-BE49-F238E27FC236}">
                <a16:creationId xmlns:a16="http://schemas.microsoft.com/office/drawing/2014/main" id="{FD230A5E-6A79-4C7D-8803-076F4CA37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>
            <a:extLst>
              <a:ext uri="{FF2B5EF4-FFF2-40B4-BE49-F238E27FC236}">
                <a16:creationId xmlns:a16="http://schemas.microsoft.com/office/drawing/2014/main" id="{02CA7197-B7C0-4CB5-B442-E96B5B08CF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7794A8F1-39A2-433B-AFA6-46BF1B791CC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B5D6C86C-8C10-49C5-B4FE-518497906E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866442-74ED-49D2-B1A3-4C394505BF2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ml/FindNearestPoints.bat" TargetMode="External"/><Relationship Id="rId2" Type="http://schemas.openxmlformats.org/officeDocument/2006/relationships/hyperlink" Target="html/FindNearestPoint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www.cs.armstrong.edu/liang/intro10e/html/FindNearestPoints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ml/TotalScore.html" TargetMode="External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armstrong.edu/liang/intro10e/html/TotalScore.html" TargetMode="External"/><Relationship Id="rId4" Type="http://schemas.openxmlformats.org/officeDocument/2006/relationships/hyperlink" Target="html/TotalScore.bat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hyperlink" Target="winword%20TestSelectionSort.java" TargetMode="Externa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hyperlink" Target="html/Weather.bat" TargetMode="External"/><Relationship Id="rId10" Type="http://schemas.openxmlformats.org/officeDocument/2006/relationships/hyperlink" Target="http://www.cs.armstrong.edu/liang/intro10e/html/Weather.html" TargetMode="External"/><Relationship Id="rId4" Type="http://schemas.openxmlformats.org/officeDocument/2006/relationships/hyperlink" Target="html/Weather.html" TargetMode="External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>
            <a:extLst>
              <a:ext uri="{FF2B5EF4-FFF2-40B4-BE49-F238E27FC236}">
                <a16:creationId xmlns:a16="http://schemas.microsoft.com/office/drawing/2014/main" id="{0AA2902B-7846-4EFD-B9F8-9327B07C8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5E7B3A-F0B5-47D0-9547-572B3E4EF92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AA3A00A3-2D9E-4C2D-9B62-82F056C87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4050" y="587375"/>
            <a:ext cx="7772400" cy="1143000"/>
          </a:xfrm>
          <a:noFill/>
        </p:spPr>
        <p:txBody>
          <a:bodyPr/>
          <a:lstStyle/>
          <a:p>
            <a:r>
              <a:rPr lang="en-US" altLang="en-US" sz="4000"/>
              <a:t>Multidimensional Arrays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D7F9C426-25CB-4952-B1BC-C248F19941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2C8BFC-5270-4772-BE6C-F4A25FC0C65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3F482EB-921F-4364-AA7B-565B81486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62000"/>
          </a:xfrm>
        </p:spPr>
        <p:txBody>
          <a:bodyPr/>
          <a:lstStyle/>
          <a:p>
            <a:r>
              <a:rPr lang="en-US" altLang="en-US"/>
              <a:t>Lengths of Two-dimensional Arrays, cont.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46DB7A21-0FAD-4F71-930C-6F163AA54A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57350"/>
            <a:ext cx="3352800" cy="31432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chemeClr val="tx2"/>
                </a:solidFill>
                <a:cs typeface="Times New Roman" panose="02020603050405020304" pitchFamily="18" charset="0"/>
              </a:rPr>
              <a:t>int[][] array =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chemeClr val="tx2"/>
                </a:solidFill>
                <a:cs typeface="Times New Roman" panose="02020603050405020304" pitchFamily="18" charset="0"/>
              </a:rPr>
              <a:t>  {1, 2, 3},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chemeClr val="tx2"/>
                </a:solidFill>
                <a:cs typeface="Times New Roman" panose="02020603050405020304" pitchFamily="18" charset="0"/>
              </a:rPr>
              <a:t>  {4, 5, 6},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chemeClr val="tx2"/>
                </a:solidFill>
                <a:cs typeface="Times New Roman" panose="02020603050405020304" pitchFamily="18" charset="0"/>
              </a:rPr>
              <a:t>  {7, 8, 9},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chemeClr val="tx2"/>
                </a:solidFill>
                <a:cs typeface="Times New Roman" panose="02020603050405020304" pitchFamily="18" charset="0"/>
              </a:rPr>
              <a:t>  {10, 11, 12}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solidFill>
                  <a:schemeClr val="tx2"/>
                </a:solidFill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C5AE826E-F764-4779-9504-B7F5252F3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752600"/>
            <a:ext cx="33528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array.length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array[0].length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array[1].length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array[2].length</a:t>
            </a:r>
          </a:p>
          <a:p>
            <a:pPr>
              <a:buFont typeface="Monotype Sorts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array[3].length</a:t>
            </a:r>
          </a:p>
          <a:p>
            <a:pPr>
              <a:buFont typeface="Monotype Sorts" pitchFamily="2" charset="2"/>
              <a:buNone/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  <p:sp>
        <p:nvSpPr>
          <p:cNvPr id="13318" name="Rectangle 5">
            <a:extLst>
              <a:ext uri="{FF2B5EF4-FFF2-40B4-BE49-F238E27FC236}">
                <a16:creationId xmlns:a16="http://schemas.microsoft.com/office/drawing/2014/main" id="{94F1DC71-E3EA-4867-9527-E5E7B48BF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81600"/>
            <a:ext cx="83058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array[4].length      ArrayIndexOutOfBoundsException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40E8F30C-F68F-42F6-97DA-8DF89D538B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39B1F0-8DA2-495B-96F4-A55AD7B99A0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9AF59EA-9295-47C6-B3B1-64B33B7D9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/>
              <a:t>Processing Two-Dimensional Arrays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F6C5EC9-0826-4959-B67B-C677A3C5D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9563" y="1431925"/>
            <a:ext cx="8682037" cy="4570413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>
                <a:cs typeface="Times New Roman" panose="02020603050405020304" pitchFamily="18" charset="0"/>
              </a:rPr>
              <a:t>See the examples in the text.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en-US" sz="2900">
                <a:cs typeface="Times New Roman" panose="02020603050405020304" pitchFamily="18" charset="0"/>
              </a:rPr>
              <a:t>(Initializing arrays with input values)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en-US" sz="2900">
                <a:cs typeface="Times New Roman" panose="02020603050405020304" pitchFamily="18" charset="0"/>
              </a:rPr>
              <a:t>(Printing arrays)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en-US" sz="2900">
                <a:cs typeface="Times New Roman" panose="02020603050405020304" pitchFamily="18" charset="0"/>
              </a:rPr>
              <a:t>(Summing all elements)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en-US" sz="2900">
                <a:cs typeface="Times New Roman" panose="02020603050405020304" pitchFamily="18" charset="0"/>
              </a:rPr>
              <a:t>(Summing all elements by column)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en-US" sz="2900">
                <a:cs typeface="Times New Roman" panose="02020603050405020304" pitchFamily="18" charset="0"/>
              </a:rPr>
              <a:t>(Which row has the largest sum)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en-US" sz="2900">
                <a:cs typeface="Times New Roman" panose="02020603050405020304" pitchFamily="18" charset="0"/>
              </a:rPr>
              <a:t>(Finding the smallest index of the largest element)</a:t>
            </a:r>
          </a:p>
          <a:p>
            <a:pPr marL="609600" indent="-609600">
              <a:lnSpc>
                <a:spcPct val="80000"/>
              </a:lnSpc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en-US" sz="2900"/>
              <a:t>(</a:t>
            </a:r>
            <a:r>
              <a:rPr lang="en-US" altLang="en-US" sz="2900" i="1"/>
              <a:t>Random shuffling</a:t>
            </a:r>
            <a:r>
              <a:rPr lang="en-US" altLang="en-US" sz="2900"/>
              <a:t>) </a:t>
            </a: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A8E68810-139C-479F-B9C6-D759ECDAE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3506BA54-3EA2-4FB4-A538-063730D5F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id="{57CA9EDC-A17C-4DB0-A0A6-14AC1157CC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C1DC5A-4A12-45C0-B6AC-CBD97CAB2B5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96D552DB-2102-45DE-8695-1515AFDDD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>
                <a:cs typeface="Times New Roman" panose="02020603050405020304" pitchFamily="18" charset="0"/>
              </a:rPr>
              <a:t>Initializing arrays with input values</a:t>
            </a:r>
            <a:endParaRPr lang="en-US" altLang="en-US" sz="4500"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158816B-2500-45C0-868D-A0D066F74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778000"/>
            <a:ext cx="8794750" cy="32639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java.util.Scanner input = new Scanner(System.in);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System.out.println("Enter " + matrix.length + " rows and " +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matrix[0].length + " columns: ");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for (int row = 0; row &lt; matrix.length; row++)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for (int column = 0; column &lt; matrix[row].length; column++)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matrix[row][column] = input.nextInt(); 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58E03D77-78CF-4529-A813-11AD4BF41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31B61150-7B66-4173-830C-79AB39E9A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49FA627A-5F8C-468C-B34D-3C6B353C27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0FF7C5-EDCE-4BFA-8A79-D45387F361C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628AC85D-6EBD-4D84-BFD3-160269D6D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100">
                <a:cs typeface="Times New Roman" panose="02020603050405020304" pitchFamily="18" charset="0"/>
              </a:rPr>
              <a:t>Initializing arrays with random values</a:t>
            </a:r>
            <a:endParaRPr lang="en-US" altLang="en-US" sz="4100"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860CE3BE-852C-43DA-9184-F5B5B5D78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778000"/>
            <a:ext cx="8836025" cy="207327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for (int row = 0; row &lt; matrix.length; row++) {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for (int column = 0; column &lt; matrix[row].length; column++) {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matrix[row][column] = (int)(Math.random() * 100);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}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CB5A935E-366F-4D8F-B8A2-A92D8236C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id="{B839EF21-54CB-4F36-84F8-5408C0089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D4BD4371-64B3-40F1-B9AF-EC0B2FE9CD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4EFC6A-D2C9-43E4-8B88-956013550CC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783D8AC-1C87-494A-BDC8-A35A13AC8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>
                <a:cs typeface="Times New Roman" panose="02020603050405020304" pitchFamily="18" charset="0"/>
              </a:rPr>
              <a:t>Printing arrays</a:t>
            </a:r>
            <a:endParaRPr lang="en-US" altLang="en-US" sz="4500"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C9401EBB-76CE-479A-BDE9-4E433FCB2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778000"/>
            <a:ext cx="8832850" cy="2649538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for (int row = 0; row &lt; matrix.length; row++)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for (int column = 0; column &lt; matrix[row].length; column++)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System.out.print(matrix[row][column] + " ");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endParaRPr lang="en-US" altLang="en-US" sz="2400">
              <a:solidFill>
                <a:schemeClr val="tx2"/>
              </a:solidFill>
            </a:endParaRP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System.out.println();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} </a:t>
            </a:r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CC20B2C5-CC7C-4291-B934-8ADAB068F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4" name="Rectangle 5">
            <a:extLst>
              <a:ext uri="{FF2B5EF4-FFF2-40B4-BE49-F238E27FC236}">
                <a16:creationId xmlns:a16="http://schemas.microsoft.com/office/drawing/2014/main" id="{CD75830B-CA43-4282-B83C-73C8EF76D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4E7624CB-5768-4842-AF90-671CB2F12E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BFFA90-7B82-40E6-A374-092B6E2763A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76E2C93-9A45-4666-AF0F-6EB1D4569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>
                <a:cs typeface="Times New Roman" panose="02020603050405020304" pitchFamily="18" charset="0"/>
              </a:rPr>
              <a:t>Summing all elements</a:t>
            </a:r>
            <a:endParaRPr lang="en-US" altLang="en-US" sz="4500"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C214C2D-F15C-456C-A08D-23536B49D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778000"/>
            <a:ext cx="8832850" cy="2649538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int total = 0;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for (int row = 0; row &lt; matrix.length; row++)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for (int column = 0; column &lt; matrix[row].length; column++)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  total += matrix[row][column];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  }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737B3AF3-9420-44B1-8BCD-1463945C2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DF653909-18F3-4AF3-9C73-23AF4A8FF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82A14B79-DF95-4680-92DE-A0651227A2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DAC8EA-703B-4D84-9575-1255789CCE6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A74F764-8355-470E-95BE-AC98620DA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r>
              <a:rPr lang="en-US" altLang="en-US" sz="4500">
                <a:cs typeface="Times New Roman" panose="02020603050405020304" pitchFamily="18" charset="0"/>
              </a:rPr>
              <a:t>Summing elements by column</a:t>
            </a:r>
            <a:endParaRPr lang="en-US" altLang="en-US" sz="4500"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F2C8671-2B1C-42F5-8716-DBAD9C435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1778000"/>
            <a:ext cx="8718550" cy="3109913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700">
                <a:solidFill>
                  <a:schemeClr val="tx2"/>
                </a:solidFill>
              </a:rPr>
              <a:t>for (int column = 0; column &lt; matrix[0].length; column++) {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700">
                <a:solidFill>
                  <a:schemeClr val="tx2"/>
                </a:solidFill>
              </a:rPr>
              <a:t>  int total = 0;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700">
                <a:solidFill>
                  <a:schemeClr val="tx2"/>
                </a:solidFill>
              </a:rPr>
              <a:t>  for (int row = 0; row &lt; matrix.length; row++)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700">
                <a:solidFill>
                  <a:schemeClr val="tx2"/>
                </a:solidFill>
              </a:rPr>
              <a:t>    total += matrix[row][column];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700">
                <a:solidFill>
                  <a:schemeClr val="tx2"/>
                </a:solidFill>
              </a:rPr>
              <a:t>  System.out.println("Sum for column " + column + " is " 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700">
                <a:solidFill>
                  <a:schemeClr val="tx2"/>
                </a:solidFill>
              </a:rPr>
              <a:t>    + total);</a:t>
            </a:r>
          </a:p>
          <a:p>
            <a:pPr marL="609600" indent="-60960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70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CD52C3EE-8344-46E0-83BF-8331C11CA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0B266625-7D95-43D9-A9B2-B0794A677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A85B387F-E761-43F8-9537-CEC0B0BCCD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E17CFE-1CE8-4B94-AEAB-4C239D5159A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DF506A5-3CF0-40F2-AE88-F237348EB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en-US" altLang="en-US"/>
              <a:t>Problem: Finding Two Points Nearest to Each Other</a:t>
            </a:r>
            <a:endParaRPr lang="en-US" altLang="en-US" sz="3600">
              <a:solidFill>
                <a:schemeClr val="tx1"/>
              </a:solidFill>
            </a:endParaRPr>
          </a:p>
        </p:txBody>
      </p:sp>
      <p:sp>
        <p:nvSpPr>
          <p:cNvPr id="319492" name="AutoShap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22762DC-3698-4B1B-9D81-451881648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810250"/>
            <a:ext cx="2574925" cy="4953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2" action="ppaction://program"/>
              </a:rPr>
              <a:t>FindNearestPoints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20485" name="AutoShape 5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F25576AE-D02F-4364-AD35-5E11AEF34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5" y="5772150"/>
            <a:ext cx="10668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20486" name="Rectangle 8">
            <a:extLst>
              <a:ext uri="{FF2B5EF4-FFF2-40B4-BE49-F238E27FC236}">
                <a16:creationId xmlns:a16="http://schemas.microsoft.com/office/drawing/2014/main" id="{FE1FB104-F940-4252-BC65-E4D514943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0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7" name="Rectangle 9">
            <a:extLst>
              <a:ext uri="{FF2B5EF4-FFF2-40B4-BE49-F238E27FC236}">
                <a16:creationId xmlns:a16="http://schemas.microsoft.com/office/drawing/2014/main" id="{E2C68235-D10A-4BC1-90C2-AB458A28D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87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8" name="Rectangle 12">
            <a:extLst>
              <a:ext uri="{FF2B5EF4-FFF2-40B4-BE49-F238E27FC236}">
                <a16:creationId xmlns:a16="http://schemas.microsoft.com/office/drawing/2014/main" id="{D3054E0C-A54D-4C26-8F35-9DE7163FC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74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89" name="Rectangle 13">
            <a:extLst>
              <a:ext uri="{FF2B5EF4-FFF2-40B4-BE49-F238E27FC236}">
                <a16:creationId xmlns:a16="http://schemas.microsoft.com/office/drawing/2014/main" id="{3C1FD808-8FA4-4898-9303-F1A66BBED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83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90" name="AutoShape 14">
            <a:hlinkClick r:id="rId4" highlightClick="1"/>
            <a:extLst>
              <a:ext uri="{FF2B5EF4-FFF2-40B4-BE49-F238E27FC236}">
                <a16:creationId xmlns:a16="http://schemas.microsoft.com/office/drawing/2014/main" id="{D67BBD7F-9657-4125-8113-440E906B9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238" y="5772150"/>
            <a:ext cx="468312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0491" name="Picture 13">
            <a:extLst>
              <a:ext uri="{FF2B5EF4-FFF2-40B4-BE49-F238E27FC236}">
                <a16:creationId xmlns:a16="http://schemas.microsoft.com/office/drawing/2014/main" id="{028FC6E4-DBE5-4319-A76E-CC204EE17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547813"/>
            <a:ext cx="859155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4F093F64-4B80-43BD-A8F5-C20693C3D7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E2E6E8-5D77-4583-B3C3-7D4FD1951B5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9BE71DD-DFFD-4409-8A1B-12D44ACEF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066800"/>
          </a:xfrm>
        </p:spPr>
        <p:txBody>
          <a:bodyPr/>
          <a:lstStyle/>
          <a:p>
            <a:r>
              <a:rPr lang="en-US" altLang="en-US" sz="4000"/>
              <a:t>Problem: Calculating Total Scores</a:t>
            </a:r>
            <a:endParaRPr lang="en-US" altLang="en-US" sz="400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051282D1-BE7B-4DEC-B3BC-AE7B25922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763000" cy="38862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400"/>
              <a:t>Objective: </a:t>
            </a:r>
            <a:r>
              <a:rPr lang="en-US" altLang="en-US" sz="2400">
                <a:cs typeface="Times New Roman" panose="02020603050405020304" pitchFamily="18" charset="0"/>
              </a:rPr>
              <a:t>write a program that calculates the total score for students in a class. Suppose the scores are stored in a three-dimensional array named </a:t>
            </a:r>
            <a:r>
              <a:rPr lang="en-US" altLang="en-US" sz="2400" u="sng">
                <a:cs typeface="Times New Roman" panose="02020603050405020304" pitchFamily="18" charset="0"/>
              </a:rPr>
              <a:t>scores</a:t>
            </a:r>
            <a:r>
              <a:rPr lang="en-US" altLang="en-US" sz="2400">
                <a:cs typeface="Times New Roman" panose="02020603050405020304" pitchFamily="18" charset="0"/>
              </a:rPr>
              <a:t>. The first index in </a:t>
            </a:r>
            <a:r>
              <a:rPr lang="en-US" altLang="en-US" sz="2400" u="sng">
                <a:cs typeface="Times New Roman" panose="02020603050405020304" pitchFamily="18" charset="0"/>
              </a:rPr>
              <a:t>scores</a:t>
            </a:r>
            <a:r>
              <a:rPr lang="en-US" altLang="en-US" sz="2400">
                <a:cs typeface="Times New Roman" panose="02020603050405020304" pitchFamily="18" charset="0"/>
              </a:rPr>
              <a:t> refers to a student, the second refers to an exam, and the third refers to the part of the exam. Suppose there are 7 students, 5 exams, and each exam has two parts--the multiple-choice part and the programming part. So, </a:t>
            </a:r>
            <a:r>
              <a:rPr lang="en-US" altLang="en-US" sz="2400" u="sng">
                <a:cs typeface="Times New Roman" panose="02020603050405020304" pitchFamily="18" charset="0"/>
              </a:rPr>
              <a:t>scores[i][j][0]</a:t>
            </a:r>
            <a:r>
              <a:rPr lang="en-US" altLang="en-US" sz="2400">
                <a:cs typeface="Times New Roman" panose="02020603050405020304" pitchFamily="18" charset="0"/>
              </a:rPr>
              <a:t> represents the score on the multiple-choice part for the </a:t>
            </a:r>
            <a:r>
              <a:rPr lang="en-US" altLang="en-US" sz="2400" u="sng">
                <a:cs typeface="Times New Roman" panose="02020603050405020304" pitchFamily="18" charset="0"/>
              </a:rPr>
              <a:t>i</a:t>
            </a:r>
            <a:r>
              <a:rPr lang="en-US" altLang="en-US" sz="2400">
                <a:cs typeface="Times New Roman" panose="02020603050405020304" pitchFamily="18" charset="0"/>
              </a:rPr>
              <a:t>’s student on the </a:t>
            </a:r>
            <a:r>
              <a:rPr lang="en-US" altLang="en-US" sz="2400" u="sng">
                <a:cs typeface="Times New Roman" panose="02020603050405020304" pitchFamily="18" charset="0"/>
              </a:rPr>
              <a:t>j</a:t>
            </a:r>
            <a:r>
              <a:rPr lang="en-US" altLang="en-US" sz="2400">
                <a:cs typeface="Times New Roman" panose="02020603050405020304" pitchFamily="18" charset="0"/>
              </a:rPr>
              <a:t>’s exam. Your program displays the total score for each student</a:t>
            </a:r>
            <a:r>
              <a:rPr lang="en-US" altLang="en-US" sz="3000"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1509" name="Rectangle 6">
            <a:extLst>
              <a:ext uri="{FF2B5EF4-FFF2-40B4-BE49-F238E27FC236}">
                <a16:creationId xmlns:a16="http://schemas.microsoft.com/office/drawing/2014/main" id="{FE8A9E66-9D47-4857-80E8-DC67B14A5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510" name="Rectangle 8">
            <a:extLst>
              <a:ext uri="{FF2B5EF4-FFF2-40B4-BE49-F238E27FC236}">
                <a16:creationId xmlns:a16="http://schemas.microsoft.com/office/drawing/2014/main" id="{1BA37296-C51A-42EB-ACC1-44A689750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8778" name="AutoShape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7BD7137-D131-4594-ACAF-78C63115B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715000"/>
            <a:ext cx="2133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TotalScore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21512" name="AutoShape 11">
            <a:hlinkClick r:id="rId4" action="ppaction://program" highlightClick="1"/>
            <a:extLst>
              <a:ext uri="{FF2B5EF4-FFF2-40B4-BE49-F238E27FC236}">
                <a16:creationId xmlns:a16="http://schemas.microsoft.com/office/drawing/2014/main" id="{7B1C5466-CB51-41C1-A7CF-03CF0024B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15000"/>
            <a:ext cx="15240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21513" name="AutoShape 13">
            <a:hlinkClick r:id="rId5" highlightClick="1"/>
            <a:extLst>
              <a:ext uri="{FF2B5EF4-FFF2-40B4-BE49-F238E27FC236}">
                <a16:creationId xmlns:a16="http://schemas.microsoft.com/office/drawing/2014/main" id="{A825780D-61D6-4578-A700-E8616B0A2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694363"/>
            <a:ext cx="468312" cy="576262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F4B2D0EB-0934-4461-B792-21B306BF32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F8AB91-4ACE-4F5A-8A50-FD00424A79E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3851637-CCC9-4594-A69A-CB541318C9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" y="228600"/>
            <a:ext cx="8564563" cy="1066800"/>
          </a:xfrm>
        </p:spPr>
        <p:txBody>
          <a:bodyPr/>
          <a:lstStyle/>
          <a:p>
            <a:r>
              <a:rPr lang="en-US" altLang="en-US" sz="4100"/>
              <a:t>Problem: Weather Information</a:t>
            </a:r>
            <a:endParaRPr lang="en-US" altLang="en-US" sz="4800">
              <a:hlinkClick r:id="rId3" action="ppaction://program"/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2B28B16-1681-40EA-963D-70B87AA2A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9875" y="1163638"/>
            <a:ext cx="8874125" cy="255905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3000"/>
              <a:t>Suppose a meteorology station records the temperature and humidity at each hour of every day and stores the data for the past ten days in a text file named weather.txt. Each line of the file consists of four numbers that indicate the day, hour, temperature, and humidity. Your task is to write a program that calculates the average daily temperature and humidity for the </a:t>
            </a:r>
            <a:r>
              <a:rPr lang="en-US" altLang="en-US" sz="3000" u="sng"/>
              <a:t>10</a:t>
            </a:r>
            <a:r>
              <a:rPr lang="en-US" altLang="en-US" sz="3000"/>
              <a:t> days. </a:t>
            </a:r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DF812D7D-7C28-48FC-9833-A65D3312B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2534" name="Rectangle 5">
            <a:extLst>
              <a:ext uri="{FF2B5EF4-FFF2-40B4-BE49-F238E27FC236}">
                <a16:creationId xmlns:a16="http://schemas.microsoft.com/office/drawing/2014/main" id="{FC7A6C53-557D-4691-976F-A9BE6FB8D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49542" name="AutoShape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4DED4F2-4DBE-4A21-8BAD-5DA3A65F1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887913"/>
            <a:ext cx="2133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4" action="ppaction://program"/>
              </a:rPr>
              <a:t>Weather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22536" name="AutoShape 7">
            <a:hlinkClick r:id="rId5" action="ppaction://program" highlightClick="1"/>
            <a:extLst>
              <a:ext uri="{FF2B5EF4-FFF2-40B4-BE49-F238E27FC236}">
                <a16:creationId xmlns:a16="http://schemas.microsoft.com/office/drawing/2014/main" id="{CD5870E6-2AFE-4DA2-B9B4-8A7C176AB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15000"/>
            <a:ext cx="15240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22537" name="Rectangle 9">
            <a:extLst>
              <a:ext uri="{FF2B5EF4-FFF2-40B4-BE49-F238E27FC236}">
                <a16:creationId xmlns:a16="http://schemas.microsoft.com/office/drawing/2014/main" id="{100E5DE7-42AC-4D68-AB69-8E9BB090E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1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2538" name="Object 8">
            <a:extLst>
              <a:ext uri="{FF2B5EF4-FFF2-40B4-BE49-F238E27FC236}">
                <a16:creationId xmlns:a16="http://schemas.microsoft.com/office/drawing/2014/main" id="{3993E928-34FE-42EA-AAA1-1827E934B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356100"/>
          <a:ext cx="3303588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Picture" r:id="rId6" imgW="2746725" imgH="1496366" progId="Word.Picture.8">
                  <p:embed/>
                </p:oleObj>
              </mc:Choice>
              <mc:Fallback>
                <p:oleObj name="Picture" r:id="rId6" imgW="2746725" imgH="1496366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56100"/>
                        <a:ext cx="3303588" cy="180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Rectangle 11">
            <a:extLst>
              <a:ext uri="{FF2B5EF4-FFF2-40B4-BE49-F238E27FC236}">
                <a16:creationId xmlns:a16="http://schemas.microsoft.com/office/drawing/2014/main" id="{13E648B0-28BF-4966-890E-781367083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1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2540" name="Object 10">
            <a:extLst>
              <a:ext uri="{FF2B5EF4-FFF2-40B4-BE49-F238E27FC236}">
                <a16:creationId xmlns:a16="http://schemas.microsoft.com/office/drawing/2014/main" id="{A7833927-6F54-4B93-BE2F-C0E2706AF1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1375" y="4351338"/>
          <a:ext cx="3187700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Picture" r:id="rId8" imgW="2746725" imgH="1496366" progId="Word.Picture.8">
                  <p:embed/>
                </p:oleObj>
              </mc:Choice>
              <mc:Fallback>
                <p:oleObj name="Picture" r:id="rId8" imgW="2746725" imgH="1496366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4351338"/>
                        <a:ext cx="3187700" cy="17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AutoShape 12">
            <a:hlinkClick r:id="rId10" highlightClick="1"/>
            <a:extLst>
              <a:ext uri="{FF2B5EF4-FFF2-40B4-BE49-F238E27FC236}">
                <a16:creationId xmlns:a16="http://schemas.microsoft.com/office/drawing/2014/main" id="{C6F2233F-FFF4-4921-9F3E-F90662C53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4119563"/>
            <a:ext cx="468313" cy="576262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>
            <a:extLst>
              <a:ext uri="{FF2B5EF4-FFF2-40B4-BE49-F238E27FC236}">
                <a16:creationId xmlns:a16="http://schemas.microsoft.com/office/drawing/2014/main" id="{F8B8F7C2-8FDC-42BD-BED1-2409F59F81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956D58-247C-4175-B196-00C0310D8BB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D6CEDA3-3365-454F-8124-FCC9D37547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  <a:noFill/>
        </p:spPr>
        <p:txBody>
          <a:bodyPr/>
          <a:lstStyle/>
          <a:p>
            <a:r>
              <a:rPr lang="en-US" altLang="en-US"/>
              <a:t>Motivations</a:t>
            </a:r>
            <a:endParaRPr lang="en-US" altLang="en-US" b="1"/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020A686A-C3F4-4E4F-B8C3-17BDBA507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05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5125" name="Object 5">
            <a:extLst>
              <a:ext uri="{FF2B5EF4-FFF2-40B4-BE49-F238E27FC236}">
                <a16:creationId xmlns:a16="http://schemas.microsoft.com/office/drawing/2014/main" id="{9AEDBEE9-568D-4C90-992B-3345FBDAD5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850" y="2738438"/>
          <a:ext cx="7988300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r:id="rId3" imgW="4917948" imgH="2246376" progId="Word.Picture.8">
                  <p:embed/>
                </p:oleObj>
              </mc:Choice>
              <mc:Fallback>
                <p:oleObj r:id="rId3" imgW="4917948" imgH="2246376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2738438"/>
                        <a:ext cx="7988300" cy="365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7">
            <a:extLst>
              <a:ext uri="{FF2B5EF4-FFF2-40B4-BE49-F238E27FC236}">
                <a16:creationId xmlns:a16="http://schemas.microsoft.com/office/drawing/2014/main" id="{636CD417-6148-4D43-8CAE-96F70986FD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29638" cy="1978025"/>
          </a:xfrm>
          <a:noFill/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/>
              <a:t>Thus far, you have used one-dimensional arrays to model linear collections of elements. You can use a two-dimensional array to represent a matrix or a table. For example, the following table that describes the distances between the cities can be represented using a two-dimensional array.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>
            <a:extLst>
              <a:ext uri="{FF2B5EF4-FFF2-40B4-BE49-F238E27FC236}">
                <a16:creationId xmlns:a16="http://schemas.microsoft.com/office/drawing/2014/main" id="{B5E94D19-0D2F-41E4-9965-266D00C114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304273-6EB2-4A92-9F96-1F4FE289C73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9D50A96-72D3-4A0C-BF29-272C990AD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  <a:noFill/>
        </p:spPr>
        <p:txBody>
          <a:bodyPr/>
          <a:lstStyle/>
          <a:p>
            <a:r>
              <a:rPr lang="en-US" altLang="en-US"/>
              <a:t>Motivations</a:t>
            </a:r>
            <a:endParaRPr lang="en-US" altLang="en-US" b="1"/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41256CCF-0965-4ADB-8194-EE20AC0E5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05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6149" name="Picture 2">
            <a:extLst>
              <a:ext uri="{FF2B5EF4-FFF2-40B4-BE49-F238E27FC236}">
                <a16:creationId xmlns:a16="http://schemas.microsoft.com/office/drawing/2014/main" id="{E46FC8A9-DA86-44BD-A5EF-8DD57948F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09775"/>
            <a:ext cx="62484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FE2783CB-5BB8-4DF8-AB1A-BC5289E074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1F8F6D-FDB3-4C36-B193-94450800CED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583A3AA-4B76-4798-BAF6-F6D49FE5D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73075"/>
          </a:xfrm>
          <a:noFill/>
        </p:spPr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FFD08F7-1C68-45C7-B00F-A9F26FD4D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55663"/>
            <a:ext cx="8991600" cy="55451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sz="2300" dirty="0"/>
              <a:t>To give examples of representing data using two-dimensional arrays.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sz="2300" dirty="0"/>
              <a:t>To declare variables for two-dimensional arrays, create arrays, and access array elements in a two-dimensional array using row and column indexes.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sz="2300" dirty="0"/>
              <a:t>To program common operations for two-dimensional arrays (displaying arrays, summing all elements, finding the minimum and maximum elements, and random shuffling).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sz="2300" dirty="0"/>
              <a:t>To pass two-dimensional arrays to methods.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sz="2300" dirty="0"/>
              <a:t>To write a program for grading multiple-choice questions using two-dimensional arrays.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sz="2300" dirty="0"/>
              <a:t>To solve the closest-pair problem using two-dimensional arrays.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5F75EF0B-5E72-4508-9E5A-B0B9468ED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04AA60-6E68-4D27-8D91-9C17FBF151E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D4FAE9B-9709-4491-9E48-2927FB4BA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875" y="357188"/>
            <a:ext cx="8564563" cy="958850"/>
          </a:xfrm>
          <a:noFill/>
        </p:spPr>
        <p:txBody>
          <a:bodyPr/>
          <a:lstStyle/>
          <a:p>
            <a:r>
              <a:rPr lang="en-US" altLang="en-US" sz="4000"/>
              <a:t>Declare/Create Two-dimensional Arrays</a:t>
            </a:r>
            <a:endParaRPr lang="en-US" altLang="en-US" sz="4000" b="1"/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65E014F-CFA8-4DE8-AE78-DEE1E6888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9563" y="1431925"/>
            <a:ext cx="8602662" cy="44704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// Declare array ref var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dataType[][] refVar; 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// Create array and assign its reference to variable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refVar = new dataType[10][10]; 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// Combine declaration and creation in one statement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dataType[][] refVar = new dataType[10][10]; 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// Alternative syntax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dataType refVar[][] = new dataType[10][10];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>
            <a:extLst>
              <a:ext uri="{FF2B5EF4-FFF2-40B4-BE49-F238E27FC236}">
                <a16:creationId xmlns:a16="http://schemas.microsoft.com/office/drawing/2014/main" id="{10E4B0F4-3305-4E91-A769-B8C2BBC190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C40C46-2A0B-4B6D-BA05-D6E40CE68A0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A6DC666-6BF8-45ED-ABE1-727ECD3F5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1752600"/>
          </a:xfrm>
          <a:noFill/>
        </p:spPr>
        <p:txBody>
          <a:bodyPr/>
          <a:lstStyle/>
          <a:p>
            <a:r>
              <a:rPr lang="en-US" altLang="en-US" sz="4000"/>
              <a:t>Declaring Variables of Two-dimensional Arrays and Creating Two-dimensional Arrays 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D562D047-F6FD-48B7-A15C-74DA5C6398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9916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>
              <a:solidFill>
                <a:schemeClr val="bg2"/>
              </a:solidFill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int[][] matrix = new int[10][10];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b="1">
                <a:solidFill>
                  <a:schemeClr val="tx2"/>
                </a:solidFill>
              </a:rPr>
              <a:t>  or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int matrix[][] = new int[10][10];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matrix[0][0] = 3;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for (int i = 0; i &lt; matrix.length; i++)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for (int j = 0; j &lt; matrix[i].length; j++)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    matrix[i][j] = (int)(Math.random() * 1000);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double[][] x;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230639AE-1657-4630-B793-42A9A07482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3213A8-9FDC-4E87-8350-3064603C6AD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0ECC631-9C75-4E6B-BF5B-3BFBF4DCC6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534400" cy="1066800"/>
          </a:xfrm>
          <a:noFill/>
        </p:spPr>
        <p:txBody>
          <a:bodyPr/>
          <a:lstStyle/>
          <a:p>
            <a:r>
              <a:rPr lang="en-US" altLang="en-US"/>
              <a:t>Two-dimensional Array Illustration</a:t>
            </a:r>
            <a:endParaRPr lang="en-US" altLang="en-US" b="1"/>
          </a:p>
        </p:txBody>
      </p:sp>
      <p:sp>
        <p:nvSpPr>
          <p:cNvPr id="10244" name="Rectangle 7">
            <a:extLst>
              <a:ext uri="{FF2B5EF4-FFF2-40B4-BE49-F238E27FC236}">
                <a16:creationId xmlns:a16="http://schemas.microsoft.com/office/drawing/2014/main" id="{094629B4-BD45-4FD5-A9DE-8AF405BBA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2476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0245" name="Text Box 9">
            <a:extLst>
              <a:ext uri="{FF2B5EF4-FFF2-40B4-BE49-F238E27FC236}">
                <a16:creationId xmlns:a16="http://schemas.microsoft.com/office/drawing/2014/main" id="{9BFA9322-A231-48AA-9E15-6482E017F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700" y="5233988"/>
            <a:ext cx="2743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array.length?  4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array[0].length? 3</a:t>
            </a:r>
          </a:p>
        </p:txBody>
      </p:sp>
      <p:sp>
        <p:nvSpPr>
          <p:cNvPr id="10246" name="Text Box 8">
            <a:extLst>
              <a:ext uri="{FF2B5EF4-FFF2-40B4-BE49-F238E27FC236}">
                <a16:creationId xmlns:a16="http://schemas.microsoft.com/office/drawing/2014/main" id="{615699CB-86DC-4113-9F85-5F146A30F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5195888"/>
            <a:ext cx="2743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matrix.length?  5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matrix[0].length? 5</a:t>
            </a:r>
          </a:p>
        </p:txBody>
      </p:sp>
      <p:pic>
        <p:nvPicPr>
          <p:cNvPr id="10247" name="Picture 8">
            <a:extLst>
              <a:ext uri="{FF2B5EF4-FFF2-40B4-BE49-F238E27FC236}">
                <a16:creationId xmlns:a16="http://schemas.microsoft.com/office/drawing/2014/main" id="{0EC13C1C-E8CD-4464-8A54-C9B18317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9513"/>
            <a:ext cx="9128125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AAE09D1F-EBA6-46B0-92B4-FD9EB6567C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70B2B9-5970-4F18-81DB-9C16A184C79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8311C7A-DA7B-48C6-A50B-ABC4806AA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762000"/>
          </a:xfrm>
          <a:noFill/>
        </p:spPr>
        <p:txBody>
          <a:bodyPr/>
          <a:lstStyle/>
          <a:p>
            <a:r>
              <a:rPr lang="en-US" altLang="en-US" sz="3600"/>
              <a:t>Declaring, Creating, and Initializing Using Shorthand Notations</a:t>
            </a:r>
            <a:endParaRPr lang="en-US" altLang="en-US" sz="3600" b="1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20A1789C-100C-4580-8C6C-8C536B26DD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763000" cy="114300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800"/>
              <a:t>You can also use an array initializer to declare, create and initialize a two-dimensional array. For example,</a:t>
            </a:r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1841620D-C00E-46BB-9F8D-62AB4A1B2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124200"/>
            <a:ext cx="5178425" cy="1905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chemeClr val="tx2"/>
                </a:solidFill>
                <a:cs typeface="Times New Roman" panose="02020603050405020304" pitchFamily="18" charset="0"/>
              </a:rPr>
              <a:t>int[][] array = new int[4][3];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chemeClr val="tx2"/>
                </a:solidFill>
                <a:cs typeface="Times New Roman" panose="02020603050405020304" pitchFamily="18" charset="0"/>
              </a:rPr>
              <a:t>array[0][0] = 1; array[0][1] = 2; array[0][2] = 3;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chemeClr val="tx2"/>
                </a:solidFill>
                <a:cs typeface="Times New Roman" panose="02020603050405020304" pitchFamily="18" charset="0"/>
              </a:rPr>
              <a:t>array[1][0] = 4; array[1][1] = 5; array[1][2] = 6;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chemeClr val="tx2"/>
                </a:solidFill>
                <a:cs typeface="Times New Roman" panose="02020603050405020304" pitchFamily="18" charset="0"/>
              </a:rPr>
              <a:t>array[2][0] = 7; array[2][1] = 8; array[2][2] = 9; </a:t>
            </a: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solidFill>
                  <a:schemeClr val="tx2"/>
                </a:solidFill>
                <a:cs typeface="Times New Roman" panose="02020603050405020304" pitchFamily="18" charset="0"/>
              </a:rPr>
              <a:t>array[3][0] = 10; array[3][1] = 11; array[3][2] = 12</a:t>
            </a:r>
            <a:r>
              <a:rPr lang="en-US" altLang="en-US" sz="1800">
                <a:solidFill>
                  <a:schemeClr val="tx2"/>
                </a:solidFill>
                <a:cs typeface="Times New Roman" panose="02020603050405020304" pitchFamily="18" charset="0"/>
              </a:rPr>
              <a:t>;</a:t>
            </a:r>
            <a:r>
              <a:rPr lang="en-US" altLang="en-US" sz="1800">
                <a:solidFill>
                  <a:schemeClr val="tx2"/>
                </a:solidFill>
                <a:latin typeface="Courier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270" name="Rectangle 5">
            <a:extLst>
              <a:ext uri="{FF2B5EF4-FFF2-40B4-BE49-F238E27FC236}">
                <a16:creationId xmlns:a16="http://schemas.microsoft.com/office/drawing/2014/main" id="{7E7627D2-8C6A-4BA7-A1FF-47979D816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971800"/>
            <a:ext cx="1905000" cy="228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  <a:cs typeface="Times New Roman" panose="02020603050405020304" pitchFamily="18" charset="0"/>
              </a:rPr>
              <a:t>int[][] array = {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  <a:cs typeface="Times New Roman" panose="02020603050405020304" pitchFamily="18" charset="0"/>
              </a:rPr>
              <a:t>  {1, 2, 3},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  <a:cs typeface="Times New Roman" panose="02020603050405020304" pitchFamily="18" charset="0"/>
              </a:rPr>
              <a:t>  {4, 5, 6},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  <a:cs typeface="Times New Roman" panose="02020603050405020304" pitchFamily="18" charset="0"/>
              </a:rPr>
              <a:t>  {7, 8, 9},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  <a:cs typeface="Times New Roman" panose="02020603050405020304" pitchFamily="18" charset="0"/>
              </a:rPr>
              <a:t>  {10, 11, 12}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b="1">
                <a:solidFill>
                  <a:schemeClr val="tx2"/>
                </a:solidFill>
                <a:cs typeface="Times New Roman" panose="02020603050405020304" pitchFamily="18" charset="0"/>
              </a:rPr>
              <a:t>};</a:t>
            </a:r>
            <a:endParaRPr lang="en-US" altLang="en-US" sz="1600" b="1">
              <a:solidFill>
                <a:schemeClr val="tx2"/>
              </a:solidFill>
              <a:latin typeface="Courier" charset="0"/>
              <a:cs typeface="Times New Roman" panose="02020603050405020304" pitchFamily="18" charset="0"/>
            </a:endParaRPr>
          </a:p>
        </p:txBody>
      </p:sp>
      <p:sp>
        <p:nvSpPr>
          <p:cNvPr id="11271" name="Line 6">
            <a:extLst>
              <a:ext uri="{FF2B5EF4-FFF2-40B4-BE49-F238E27FC236}">
                <a16:creationId xmlns:a16="http://schemas.microsoft.com/office/drawing/2014/main" id="{1085CF6A-C4F1-48FF-801B-CA5515FD1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191000"/>
            <a:ext cx="16002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2" name="Rectangle 7">
            <a:extLst>
              <a:ext uri="{FF2B5EF4-FFF2-40B4-BE49-F238E27FC236}">
                <a16:creationId xmlns:a16="http://schemas.microsoft.com/office/drawing/2014/main" id="{325A2480-85CE-415D-9BD5-62EF4E92B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657600"/>
            <a:ext cx="1371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400"/>
              <a:t>Same as</a:t>
            </a:r>
          </a:p>
        </p:txBody>
      </p:sp>
      <p:sp>
        <p:nvSpPr>
          <p:cNvPr id="11273" name="Line 8">
            <a:extLst>
              <a:ext uri="{FF2B5EF4-FFF2-40B4-BE49-F238E27FC236}">
                <a16:creationId xmlns:a16="http://schemas.microsoft.com/office/drawing/2014/main" id="{7318361C-D078-4315-AAD9-7CCE19D2F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4114800"/>
            <a:ext cx="16002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4" name="Line 9">
            <a:extLst>
              <a:ext uri="{FF2B5EF4-FFF2-40B4-BE49-F238E27FC236}">
                <a16:creationId xmlns:a16="http://schemas.microsoft.com/office/drawing/2014/main" id="{DCF1029F-53AF-49B4-8678-BBD9D30CD8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1905000"/>
            <a:ext cx="2743200" cy="1752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98E1FFCA-DE0B-47D6-99DC-142A60E0E2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888E15-707C-4867-90DB-7625CBF16F4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A6A78BDA-E8ED-428F-90CF-9C99CAB6B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62000"/>
          </a:xfrm>
        </p:spPr>
        <p:txBody>
          <a:bodyPr/>
          <a:lstStyle/>
          <a:p>
            <a:r>
              <a:rPr lang="en-US" altLang="en-US"/>
              <a:t>Lengths of Two-dimensional Arrays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2292" name="Rectangle 12">
            <a:extLst>
              <a:ext uri="{FF2B5EF4-FFF2-40B4-BE49-F238E27FC236}">
                <a16:creationId xmlns:a16="http://schemas.microsoft.com/office/drawing/2014/main" id="{131583DB-A324-411E-A40A-BB327AA5B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2790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293" name="Rectangle 17">
            <a:extLst>
              <a:ext uri="{FF2B5EF4-FFF2-40B4-BE49-F238E27FC236}">
                <a16:creationId xmlns:a16="http://schemas.microsoft.com/office/drawing/2014/main" id="{D07E717B-3A58-4C40-B96B-2AEE8F7FB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57350"/>
            <a:ext cx="6553200" cy="62865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>
                <a:cs typeface="Times New Roman" panose="02020603050405020304" pitchFamily="18" charset="0"/>
              </a:rPr>
              <a:t>int[][] x = new int[3][4];</a:t>
            </a:r>
          </a:p>
        </p:txBody>
      </p:sp>
      <p:pic>
        <p:nvPicPr>
          <p:cNvPr id="12294" name="Picture 7">
            <a:extLst>
              <a:ext uri="{FF2B5EF4-FFF2-40B4-BE49-F238E27FC236}">
                <a16:creationId xmlns:a16="http://schemas.microsoft.com/office/drawing/2014/main" id="{A4289D99-B03A-4FEB-9DCC-C04B2A49F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2471738"/>
            <a:ext cx="8909050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24460</TotalTime>
  <Words>1249</Words>
  <Application>Microsoft Office PowerPoint</Application>
  <PresentationFormat>On-screen Show (4:3)</PresentationFormat>
  <Paragraphs>146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Times New Roman</vt:lpstr>
      <vt:lpstr>Arial</vt:lpstr>
      <vt:lpstr>Monotype Sorts</vt:lpstr>
      <vt:lpstr>Wingdings</vt:lpstr>
      <vt:lpstr>Courier New</vt:lpstr>
      <vt:lpstr>Courier</vt:lpstr>
      <vt:lpstr>Book Antiqua</vt:lpstr>
      <vt:lpstr>International</vt:lpstr>
      <vt:lpstr>Microsoft Word Picture</vt:lpstr>
      <vt:lpstr>Multidimensional Arrays</vt:lpstr>
      <vt:lpstr>Motivations</vt:lpstr>
      <vt:lpstr>Motivations</vt:lpstr>
      <vt:lpstr>Objectives</vt:lpstr>
      <vt:lpstr>Declare/Create Two-dimensional Arrays</vt:lpstr>
      <vt:lpstr>Declaring Variables of Two-dimensional Arrays and Creating Two-dimensional Arrays </vt:lpstr>
      <vt:lpstr>Two-dimensional Array Illustration</vt:lpstr>
      <vt:lpstr>Declaring, Creating, and Initializing Using Shorthand Notations</vt:lpstr>
      <vt:lpstr>Lengths of Two-dimensional Arrays</vt:lpstr>
      <vt:lpstr>Lengths of Two-dimensional Arrays, cont.</vt:lpstr>
      <vt:lpstr>Processing Two-Dimensional Arrays</vt:lpstr>
      <vt:lpstr>Initializing arrays with input values</vt:lpstr>
      <vt:lpstr>Initializing arrays with random values</vt:lpstr>
      <vt:lpstr>Printing arrays</vt:lpstr>
      <vt:lpstr>Summing all elements</vt:lpstr>
      <vt:lpstr>Summing elements by column</vt:lpstr>
      <vt:lpstr>Problem: Finding Two Points Nearest to Each Other</vt:lpstr>
      <vt:lpstr>Problem: Calculating Total Scores</vt:lpstr>
      <vt:lpstr>Problem: Weather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Arrays</dc:title>
  <dc:creator>Y. Daniel Liang</dc:creator>
  <cp:lastModifiedBy>Mohammed K .Nour</cp:lastModifiedBy>
  <cp:revision>287</cp:revision>
  <dcterms:created xsi:type="dcterms:W3CDTF">1995-06-10T17:31:50Z</dcterms:created>
  <dcterms:modified xsi:type="dcterms:W3CDTF">2022-02-07T07:04:21Z</dcterms:modified>
</cp:coreProperties>
</file>