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" r:id="rId2"/>
    <p:sldId id="274" r:id="rId3"/>
    <p:sldId id="275" r:id="rId4"/>
    <p:sldId id="276" r:id="rId5"/>
    <p:sldId id="277" r:id="rId6"/>
    <p:sldId id="278" r:id="rId7"/>
    <p:sldId id="279" r:id="rId8"/>
    <p:sldId id="31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ehedi Masud" userId="853ccfa114417652" providerId="LiveId" clId="{297A681C-92AE-439A-BD32-078B2B422A36}"/>
    <pc:docChg chg="delSld modSld">
      <pc:chgData name="Dr. Mehedi Masud" userId="853ccfa114417652" providerId="LiveId" clId="{297A681C-92AE-439A-BD32-078B2B422A36}" dt="2020-08-23T12:34:55.714" v="2" actId="2696"/>
      <pc:docMkLst>
        <pc:docMk/>
      </pc:docMkLst>
      <pc:sldChg chg="modSp">
        <pc:chgData name="Dr. Mehedi Masud" userId="853ccfa114417652" providerId="LiveId" clId="{297A681C-92AE-439A-BD32-078B2B422A36}" dt="2020-08-23T12:34:43.367" v="0" actId="6549"/>
        <pc:sldMkLst>
          <pc:docMk/>
          <pc:sldMk cId="2490397412" sldId="270"/>
        </pc:sldMkLst>
        <pc:spChg chg="mod">
          <ac:chgData name="Dr. Mehedi Masud" userId="853ccfa114417652" providerId="LiveId" clId="{297A681C-92AE-439A-BD32-078B2B422A36}" dt="2020-08-23T12:34:43.367" v="0" actId="6549"/>
          <ac:spMkLst>
            <pc:docMk/>
            <pc:sldMk cId="2490397412" sldId="270"/>
            <ac:spMk id="2" creationId="{00000000-0000-0000-0000-000000000000}"/>
          </ac:spMkLst>
        </pc:spChg>
      </pc:sldChg>
      <pc:sldChg chg="del">
        <pc:chgData name="Dr. Mehedi Masud" userId="853ccfa114417652" providerId="LiveId" clId="{297A681C-92AE-439A-BD32-078B2B422A36}" dt="2020-08-23T12:34:48.405" v="1" actId="2696"/>
        <pc:sldMkLst>
          <pc:docMk/>
          <pc:sldMk cId="3459806698" sldId="271"/>
        </pc:sldMkLst>
      </pc:sldChg>
      <pc:sldChg chg="del">
        <pc:chgData name="Dr. Mehedi Masud" userId="853ccfa114417652" providerId="LiveId" clId="{297A681C-92AE-439A-BD32-078B2B422A36}" dt="2020-08-23T12:34:55.714" v="2" actId="2696"/>
        <pc:sldMkLst>
          <pc:docMk/>
          <pc:sldMk cId="132304661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2020. 09. 07.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28142"/>
            <a:ext cx="9144000" cy="2387600"/>
          </a:xfrm>
        </p:spPr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9950"/>
            <a:ext cx="9144000" cy="3246023"/>
          </a:xfrm>
        </p:spPr>
        <p:txBody>
          <a:bodyPr>
            <a:normAutofit/>
          </a:bodyPr>
          <a:lstStyle/>
          <a:p>
            <a:r>
              <a:rPr lang="hu-HU" sz="3200" b="1" dirty="0" err="1"/>
              <a:t>Cryptography</a:t>
            </a:r>
            <a:r>
              <a:rPr lang="hu-HU" sz="3200" b="1" dirty="0"/>
              <a:t> Fundamentals</a:t>
            </a:r>
          </a:p>
          <a:p>
            <a:r>
              <a:rPr lang="hu-HU" sz="3200" b="1" dirty="0"/>
              <a:t>+</a:t>
            </a:r>
          </a:p>
          <a:p>
            <a:r>
              <a:rPr lang="hu-HU" sz="3200" b="1" dirty="0"/>
              <a:t>Caesar </a:t>
            </a:r>
            <a:r>
              <a:rPr lang="hu-HU" sz="3200" b="1" dirty="0" err="1"/>
              <a:t>Cipher</a:t>
            </a:r>
            <a:endParaRPr lang="hu-HU" sz="3200" b="1" dirty="0"/>
          </a:p>
          <a:p>
            <a:endParaRPr lang="hu-HU" sz="3200" b="1" dirty="0"/>
          </a:p>
          <a:p>
            <a:r>
              <a:rPr lang="hu-HU" sz="3200" b="1" dirty="0"/>
              <a:t>Dr. </a:t>
            </a:r>
            <a:r>
              <a:rPr lang="hu-HU" sz="3200" b="1" dirty="0" err="1"/>
              <a:t>Emad</a:t>
            </a:r>
            <a:r>
              <a:rPr lang="hu-HU" sz="3200" b="1" dirty="0"/>
              <a:t> </a:t>
            </a:r>
            <a:r>
              <a:rPr lang="hu-HU" sz="3200" b="1" dirty="0" err="1"/>
              <a:t>Alsuwat</a:t>
            </a:r>
            <a:r>
              <a:rPr lang="hu-HU" sz="3200" b="1" dirty="0"/>
              <a:t> </a:t>
            </a:r>
          </a:p>
          <a:p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33602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DECRYPTION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4292" y="19935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(x-n) mod 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4335" y="214824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29232" y="2696534"/>
            <a:ext cx="6021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consider all the characters in the ciphertext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D(x)</a:t>
            </a:r>
            <a:r>
              <a:rPr lang="hu-HU" dirty="0">
                <a:sym typeface="Wingdings" panose="05000000000000000000" pitchFamily="2" charset="2"/>
              </a:rPr>
              <a:t> is the decrypted letter (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is the letter in the ciphertext)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shift the given letter with </a:t>
            </a:r>
            <a:r>
              <a:rPr lang="hu-HU" b="1" dirty="0">
                <a:sym typeface="Wingdings" panose="05000000000000000000" pitchFamily="2" charset="2"/>
              </a:rPr>
              <a:t>-n</a:t>
            </a:r>
            <a:r>
              <a:rPr lang="hu-HU" dirty="0">
                <a:sym typeface="Wingdings" panose="05000000000000000000" pitchFamily="2" charset="2"/>
              </a:rPr>
              <a:t> (where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is the key)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2842054" y="4370205"/>
            <a:ext cx="8627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</a:t>
            </a:r>
            <a:r>
              <a:rPr lang="hu-HU" b="1" dirty="0"/>
              <a:t>mod 26</a:t>
            </a:r>
            <a:r>
              <a:rPr lang="hu-HU" dirty="0"/>
              <a:t>? The size of the english alphabet is </a:t>
            </a:r>
            <a:r>
              <a:rPr lang="hu-HU" b="1" dirty="0"/>
              <a:t>26</a:t>
            </a:r>
            <a:r>
              <a:rPr lang="hu-HU" dirty="0"/>
              <a:t> which means </a:t>
            </a:r>
          </a:p>
          <a:p>
            <a:r>
              <a:rPr lang="hu-HU" dirty="0"/>
              <a:t>	there are </a:t>
            </a:r>
            <a:r>
              <a:rPr lang="hu-HU" b="1" dirty="0"/>
              <a:t>26</a:t>
            </a:r>
            <a:r>
              <a:rPr lang="hu-HU" dirty="0"/>
              <a:t> letters in the english alphabet</a:t>
            </a:r>
          </a:p>
          <a:p>
            <a:endParaRPr lang="hu-HU" dirty="0"/>
          </a:p>
          <a:p>
            <a:r>
              <a:rPr lang="hu-HU" dirty="0"/>
              <a:t>		~ we want to make sure the encrypted letter is within </a:t>
            </a:r>
          </a:p>
          <a:p>
            <a:r>
              <a:rPr lang="hu-HU" dirty="0"/>
              <a:t>			the range </a:t>
            </a:r>
            <a:r>
              <a:rPr lang="hu-HU" b="1" dirty="0"/>
              <a:t>[0,SIZE_ALPHABET-1] </a:t>
            </a:r>
            <a:r>
              <a:rPr lang="hu-HU" dirty="0"/>
              <a:t>so this is why to use </a:t>
            </a:r>
            <a:r>
              <a:rPr lang="hu-HU" b="1" dirty="0"/>
              <a:t>mod 26</a:t>
            </a:r>
          </a:p>
        </p:txBody>
      </p:sp>
    </p:spTree>
    <p:extLst>
      <p:ext uri="{BB962C8B-B14F-4D97-AF65-F5344CB8AC3E}">
        <p14:creationId xmlns:p14="http://schemas.microsoft.com/office/powerpoint/2010/main" val="259347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0306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2783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F0"/>
                </a:solidFill>
              </a:rPr>
              <a:t>T</a:t>
            </a:r>
            <a:r>
              <a:rPr lang="hu-HU" b="1" dirty="0"/>
              <a:t>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2207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</a:t>
            </a:r>
            <a:r>
              <a:rPr lang="hu-HU" b="1" dirty="0">
                <a:solidFill>
                  <a:srgbClr val="00B0F0"/>
                </a:solidFill>
              </a:rPr>
              <a:t>H</a:t>
            </a:r>
            <a:r>
              <a:rPr lang="hu-HU" b="1" dirty="0"/>
              <a:t>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3811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</a:t>
            </a:r>
            <a:r>
              <a:rPr lang="hu-HU" b="1" dirty="0">
                <a:solidFill>
                  <a:srgbClr val="00B0F0"/>
                </a:solidFill>
              </a:rPr>
              <a:t>I</a:t>
            </a:r>
            <a:r>
              <a:rPr lang="hu-HU" b="1" dirty="0"/>
              <a:t>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3172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hu-HU" b="1" dirty="0"/>
              <a:t>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8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</a:t>
            </a:r>
            <a:r>
              <a:rPr lang="hu-HU" b="1" dirty="0">
                <a:solidFill>
                  <a:srgbClr val="00B0F0"/>
                </a:solidFill>
              </a:rPr>
              <a:t>I</a:t>
            </a:r>
            <a:r>
              <a:rPr lang="hu-HU" b="1" dirty="0"/>
              <a:t>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747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hu-HU" b="1" dirty="0"/>
              <a:t>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6277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b="1" dirty="0"/>
              <a:t>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513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687" y="1441622"/>
            <a:ext cx="62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„Cryptography is the practise and study of techniques for secure </a:t>
            </a:r>
          </a:p>
          <a:p>
            <a:pPr algn="ctr"/>
            <a:r>
              <a:rPr lang="hu-HU" i="1" dirty="0"/>
              <a:t>communication in the presence of third parties”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7038" y="2331308"/>
            <a:ext cx="82464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basic concept is that there are cases when we want to make sure a given message</a:t>
            </a:r>
          </a:p>
          <a:p>
            <a:r>
              <a:rPr lang="hu-HU" dirty="0"/>
              <a:t>	is read by the sender and the receiver exclusively 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during World War II (allies vs. germans)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tranfering funds electronically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cryptocurrency and blockchain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storing users’ information in a database (credit card passwords)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95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</a:t>
            </a:r>
            <a:r>
              <a:rPr lang="hu-HU" b="1" dirty="0">
                <a:solidFill>
                  <a:srgbClr val="00B0F0"/>
                </a:solidFill>
              </a:rPr>
              <a:t>N</a:t>
            </a:r>
            <a:r>
              <a:rPr lang="hu-HU" b="1" dirty="0"/>
              <a:t>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1470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b="1" dirty="0"/>
              <a:t>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6286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</a:t>
            </a:r>
            <a:r>
              <a:rPr lang="hu-HU" b="1" dirty="0">
                <a:solidFill>
                  <a:srgbClr val="00B0F0"/>
                </a:solidFill>
              </a:rPr>
              <a:t>X</a:t>
            </a:r>
            <a:r>
              <a:rPr lang="hu-HU" b="1" dirty="0"/>
              <a:t>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57499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b="1" dirty="0"/>
              <a:t>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1348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</a:t>
            </a:r>
            <a:r>
              <a:rPr lang="hu-HU" b="1" dirty="0">
                <a:solidFill>
                  <a:srgbClr val="00B0F0"/>
                </a:solidFill>
              </a:rPr>
              <a:t>M</a:t>
            </a:r>
            <a:r>
              <a:rPr lang="hu-HU" b="1" dirty="0"/>
              <a:t>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6096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174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b="1" dirty="0"/>
              <a:t>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52728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330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EXAMP</a:t>
            </a:r>
            <a:r>
              <a:rPr lang="hu-HU" b="1" dirty="0">
                <a:solidFill>
                  <a:srgbClr val="00B0F0"/>
                </a:solidFill>
              </a:rPr>
              <a:t>L</a:t>
            </a:r>
            <a:r>
              <a:rPr lang="hu-HU" b="1" dirty="0"/>
              <a:t>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HADPSO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96372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EXAMPL</a:t>
            </a:r>
            <a:r>
              <a:rPr lang="hu-HU" b="1" dirty="0">
                <a:solidFill>
                  <a:srgbClr val="00B0F0"/>
                </a:solidFill>
              </a:rPr>
              <a:t>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875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894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249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687" y="1441622"/>
            <a:ext cx="62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”</a:t>
            </a:r>
            <a:r>
              <a:rPr lang="hu-HU" i="1" dirty="0" err="1"/>
              <a:t>Cryptography</a:t>
            </a:r>
            <a:r>
              <a:rPr lang="hu-HU" i="1" dirty="0"/>
              <a:t> is the practise and study of techniques for secure </a:t>
            </a:r>
          </a:p>
          <a:p>
            <a:pPr algn="ctr"/>
            <a:r>
              <a:rPr lang="hu-HU" i="1" dirty="0"/>
              <a:t>communication in the presence of third parties”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4033" y="2578443"/>
            <a:ext cx="70246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PLAINTEXT</a:t>
            </a:r>
            <a:r>
              <a:rPr lang="hu-HU" dirty="0"/>
              <a:t>: the message itself we want to encrypt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CIPHERTEXT</a:t>
            </a:r>
            <a:r>
              <a:rPr lang="hu-HU" dirty="0"/>
              <a:t>: the encrypted message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ENCRYPTION</a:t>
            </a:r>
            <a:r>
              <a:rPr lang="hu-HU" dirty="0"/>
              <a:t>: the process of encoding a given message in a way</a:t>
            </a:r>
          </a:p>
          <a:p>
            <a:r>
              <a:rPr lang="hu-HU" dirty="0"/>
              <a:t>	that only the authorized parties can access it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DECRYPTION</a:t>
            </a:r>
            <a:r>
              <a:rPr lang="hu-HU" dirty="0"/>
              <a:t>: process of decoding a given message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KEY</a:t>
            </a:r>
            <a:r>
              <a:rPr lang="hu-HU" dirty="0"/>
              <a:t>: this is a sequence that is needed both for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104414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F0"/>
                </a:solidFill>
              </a:rPr>
              <a:t>W</a:t>
            </a:r>
            <a:r>
              <a:rPr lang="hu-HU" b="1" dirty="0"/>
              <a:t>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95235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</a:t>
            </a:r>
            <a:r>
              <a:rPr lang="hu-HU" b="1" dirty="0">
                <a:solidFill>
                  <a:srgbClr val="00B0F0"/>
                </a:solidFill>
              </a:rPr>
              <a:t>K</a:t>
            </a:r>
            <a:r>
              <a:rPr lang="hu-HU" b="1" dirty="0"/>
              <a:t>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0325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</a:t>
            </a:r>
            <a:r>
              <a:rPr lang="hu-HU" b="1" dirty="0">
                <a:solidFill>
                  <a:srgbClr val="00B0F0"/>
                </a:solidFill>
              </a:rPr>
              <a:t>L</a:t>
            </a:r>
            <a:r>
              <a:rPr lang="hu-HU" b="1" dirty="0"/>
              <a:t>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23202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</a:t>
            </a:r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dirty="0"/>
              <a:t>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966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</a:t>
            </a:r>
            <a:r>
              <a:rPr lang="hu-HU" b="1" dirty="0">
                <a:solidFill>
                  <a:srgbClr val="00B0F0"/>
                </a:solidFill>
              </a:rPr>
              <a:t>L</a:t>
            </a:r>
            <a:r>
              <a:rPr lang="hu-HU" b="1" dirty="0"/>
              <a:t>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2809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</a:t>
            </a:r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dirty="0"/>
              <a:t>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90568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</a:t>
            </a:r>
            <a:r>
              <a:rPr lang="hu-HU" b="1" dirty="0">
                <a:solidFill>
                  <a:srgbClr val="00B0F0"/>
                </a:solidFill>
              </a:rPr>
              <a:t>D</a:t>
            </a:r>
            <a:r>
              <a:rPr lang="hu-HU" b="1" dirty="0"/>
              <a:t>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56414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</a:t>
            </a:r>
            <a:r>
              <a:rPr lang="hu-HU" b="1" dirty="0">
                <a:solidFill>
                  <a:srgbClr val="00B0F0"/>
                </a:solidFill>
              </a:rPr>
              <a:t>Q</a:t>
            </a:r>
            <a:r>
              <a:rPr lang="hu-HU" b="1" dirty="0"/>
              <a:t>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84626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</a:t>
            </a:r>
            <a:r>
              <a:rPr lang="hu-HU" b="1" dirty="0">
                <a:solidFill>
                  <a:srgbClr val="00B0F0"/>
                </a:solidFill>
              </a:rPr>
              <a:t>H</a:t>
            </a:r>
            <a:r>
              <a:rPr lang="hu-HU" b="1" dirty="0"/>
              <a:t>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09985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b="1" dirty="0"/>
              <a:t>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765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687" y="1441622"/>
            <a:ext cx="62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”</a:t>
            </a:r>
            <a:r>
              <a:rPr lang="hu-HU" i="1" dirty="0" err="1"/>
              <a:t>Cryptography</a:t>
            </a:r>
            <a:r>
              <a:rPr lang="hu-HU" i="1" dirty="0"/>
              <a:t> is the practise and study of techniques for secure </a:t>
            </a:r>
          </a:p>
          <a:p>
            <a:pPr algn="ctr"/>
            <a:r>
              <a:rPr lang="hu-HU" i="1" dirty="0"/>
              <a:t>communication in the presence of third parties”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795" y="2890409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7" name="Straight Arrow Connector 6"/>
          <p:cNvCxnSpPr>
            <a:stCxn id="5" idx="3"/>
            <a:endCxn id="12" idx="1"/>
          </p:cNvCxnSpPr>
          <p:nvPr/>
        </p:nvCxnSpPr>
        <p:spPr>
          <a:xfrm>
            <a:off x="2018269" y="3446075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92246" y="3454406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0376" y="37070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66222" y="2890409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627" y="4557406"/>
            <a:ext cx="5169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cipher_text = f(plain_text, key)    </a:t>
            </a:r>
            <a:r>
              <a:rPr lang="hu-HU" dirty="0"/>
              <a:t>encryption function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183286" y="4001740"/>
            <a:ext cx="5380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r>
              <a:rPr lang="hu-HU" b="1" i="1" dirty="0"/>
              <a:t>plain_text = f    (cipher_text, key)    </a:t>
            </a:r>
            <a:r>
              <a:rPr lang="hu-HU" dirty="0"/>
              <a:t>decryption function</a:t>
            </a:r>
          </a:p>
          <a:p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488982" y="450275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-1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21779" y="2890409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21" name="Straight Arrow Connector 20"/>
          <p:cNvCxnSpPr>
            <a:stCxn id="20" idx="3"/>
            <a:endCxn id="24" idx="1"/>
          </p:cNvCxnSpPr>
          <p:nvPr/>
        </p:nvCxnSpPr>
        <p:spPr>
          <a:xfrm>
            <a:off x="7871253" y="3446075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745230" y="3454406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73360" y="37070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KEY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19206" y="2890409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</p:spTree>
    <p:extLst>
      <p:ext uri="{BB962C8B-B14F-4D97-AF65-F5344CB8AC3E}">
        <p14:creationId xmlns:p14="http://schemas.microsoft.com/office/powerpoint/2010/main" val="1628904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</a:t>
            </a:r>
            <a:r>
              <a:rPr lang="hu-HU" b="1" dirty="0">
                <a:solidFill>
                  <a:srgbClr val="00B0F0"/>
                </a:solidFill>
              </a:rPr>
              <a:t>D</a:t>
            </a:r>
            <a:r>
              <a:rPr lang="hu-HU" b="1" dirty="0"/>
              <a:t>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8079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b="1" dirty="0"/>
              <a:t>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61656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EXAMP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hu-HU" b="1" dirty="0"/>
              <a:t>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64630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EXAMPL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HADPS</a:t>
            </a:r>
            <a:r>
              <a:rPr lang="hu-HU" b="1" dirty="0">
                <a:solidFill>
                  <a:srgbClr val="00B0F0"/>
                </a:solidFill>
              </a:rPr>
              <a:t>O</a:t>
            </a:r>
            <a:r>
              <a:rPr lang="hu-HU" b="1" dirty="0"/>
              <a:t>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87814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HADPSO</a:t>
            </a:r>
            <a:r>
              <a:rPr lang="hu-HU" b="1" dirty="0">
                <a:solidFill>
                  <a:srgbClr val="00B0F0"/>
                </a:solidFill>
              </a:rPr>
              <a:t>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0762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24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1664" y="1443553"/>
            <a:ext cx="29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PRIVATE KEY CRYPTOGRAPHY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638" y="1919416"/>
            <a:ext cx="686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type of cryptography uses just a single key. So the same key is used</a:t>
            </a:r>
          </a:p>
          <a:p>
            <a:r>
              <a:rPr lang="hu-HU" dirty="0"/>
              <a:t>	both for encryption and decryption as well</a:t>
            </a:r>
          </a:p>
          <a:p>
            <a:r>
              <a:rPr lang="hu-HU" dirty="0"/>
              <a:t>		~ this is why it is also </a:t>
            </a:r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b="1" dirty="0"/>
              <a:t>”</a:t>
            </a:r>
            <a:r>
              <a:rPr lang="hu-HU" b="1" dirty="0" err="1"/>
              <a:t>symmetric</a:t>
            </a:r>
            <a:r>
              <a:rPr lang="hu-HU" b="1" dirty="0"/>
              <a:t> encryption”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9844" y="4027231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26" name="Straight Arrow Connector 25"/>
          <p:cNvCxnSpPr>
            <a:stCxn id="25" idx="3"/>
            <a:endCxn id="29" idx="1"/>
          </p:cNvCxnSpPr>
          <p:nvPr/>
        </p:nvCxnSpPr>
        <p:spPr>
          <a:xfrm>
            <a:off x="3509318" y="4582897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271" y="4027231"/>
            <a:ext cx="1349474" cy="1111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6606745" y="4582897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54698" y="4027231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83295" y="4574752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1425" y="48273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KEY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480722" y="4574752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08852" y="48273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1124" y="5585254"/>
            <a:ext cx="40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</a:t>
            </a:r>
            <a:r>
              <a:rPr lang="hu-HU" b="1" dirty="0"/>
              <a:t>Caesar-cipher</a:t>
            </a:r>
            <a:r>
              <a:rPr lang="hu-HU" dirty="0"/>
              <a:t>, </a:t>
            </a:r>
            <a:r>
              <a:rPr lang="hu-HU" b="1" dirty="0"/>
              <a:t>DES</a:t>
            </a:r>
            <a:r>
              <a:rPr lang="hu-HU" dirty="0"/>
              <a:t> and </a:t>
            </a:r>
            <a:r>
              <a:rPr lang="hu-HU" b="1" dirty="0"/>
              <a:t>AES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8659" y="3046625"/>
            <a:ext cx="622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THE MAIN PROBLEM IS THAT THE KEY MUST BE EXCHANGED !!!</a:t>
            </a:r>
          </a:p>
        </p:txBody>
      </p:sp>
    </p:spTree>
    <p:extLst>
      <p:ext uri="{BB962C8B-B14F-4D97-AF65-F5344CB8AC3E}">
        <p14:creationId xmlns:p14="http://schemas.microsoft.com/office/powerpoint/2010/main" val="353519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1664" y="1443553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PUBLIC KEY CRYPTOGRAPHY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638" y="1919416"/>
            <a:ext cx="8682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type of cryptography uses a </a:t>
            </a:r>
            <a:r>
              <a:rPr lang="hu-HU" i="1" dirty="0"/>
              <a:t>public key </a:t>
            </a:r>
            <a:r>
              <a:rPr lang="hu-HU" dirty="0"/>
              <a:t>and a </a:t>
            </a:r>
            <a:r>
              <a:rPr lang="hu-HU" i="1" dirty="0"/>
              <a:t>private key </a:t>
            </a:r>
            <a:r>
              <a:rPr lang="hu-HU" dirty="0"/>
              <a:t>as well. </a:t>
            </a:r>
          </a:p>
          <a:p>
            <a:r>
              <a:rPr lang="hu-HU" dirty="0"/>
              <a:t>          ~ this is why it is also called </a:t>
            </a:r>
            <a:r>
              <a:rPr lang="hu-HU" b="1" dirty="0"/>
              <a:t>„asymmetric encryption”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we should keep the private key secret</a:t>
            </a:r>
          </a:p>
          <a:p>
            <a:r>
              <a:rPr lang="hu-HU" dirty="0">
                <a:sym typeface="Wingdings" panose="05000000000000000000" pitchFamily="2" charset="2"/>
              </a:rPr>
              <a:t>	 if </a:t>
            </a:r>
            <a:r>
              <a:rPr lang="hu-HU" b="1" dirty="0">
                <a:sym typeface="Wingdings" panose="05000000000000000000" pitchFamily="2" charset="2"/>
              </a:rPr>
              <a:t>Alice</a:t>
            </a:r>
            <a:r>
              <a:rPr lang="hu-HU" dirty="0">
                <a:sym typeface="Wingdings" panose="05000000000000000000" pitchFamily="2" charset="2"/>
              </a:rPr>
              <a:t> wants to send a message to </a:t>
            </a:r>
            <a:r>
              <a:rPr lang="hu-HU" b="1" dirty="0">
                <a:sym typeface="Wingdings" panose="05000000000000000000" pitchFamily="2" charset="2"/>
              </a:rPr>
              <a:t>Bob</a:t>
            </a:r>
            <a:r>
              <a:rPr lang="hu-HU" dirty="0">
                <a:sym typeface="Wingdings" panose="05000000000000000000" pitchFamily="2" charset="2"/>
              </a:rPr>
              <a:t> then </a:t>
            </a:r>
            <a:r>
              <a:rPr lang="hu-HU" b="1" dirty="0">
                <a:sym typeface="Wingdings" panose="05000000000000000000" pitchFamily="2" charset="2"/>
              </a:rPr>
              <a:t>Alice</a:t>
            </a:r>
            <a:r>
              <a:rPr lang="hu-HU" dirty="0">
                <a:sym typeface="Wingdings" panose="05000000000000000000" pitchFamily="2" charset="2"/>
              </a:rPr>
              <a:t> will encrypt it with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Bob</a:t>
            </a:r>
            <a:r>
              <a:rPr lang="hu-HU" dirty="0">
                <a:sym typeface="Wingdings" panose="05000000000000000000" pitchFamily="2" charset="2"/>
              </a:rPr>
              <a:t>’s public key and </a:t>
            </a:r>
            <a:r>
              <a:rPr lang="hu-HU" b="1" dirty="0">
                <a:sym typeface="Wingdings" panose="05000000000000000000" pitchFamily="2" charset="2"/>
              </a:rPr>
              <a:t>Bob</a:t>
            </a:r>
            <a:r>
              <a:rPr lang="hu-HU" dirty="0">
                <a:sym typeface="Wingdings" panose="05000000000000000000" pitchFamily="2" charset="2"/>
              </a:rPr>
              <a:t> can decrypt the message with its private key</a:t>
            </a:r>
            <a:endParaRPr lang="hu-HU" dirty="0"/>
          </a:p>
        </p:txBody>
      </p:sp>
      <p:sp>
        <p:nvSpPr>
          <p:cNvPr id="25" name="Rectangle 24"/>
          <p:cNvSpPr/>
          <p:nvPr/>
        </p:nvSpPr>
        <p:spPr>
          <a:xfrm>
            <a:off x="2159844" y="4027231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26" name="Straight Arrow Connector 25"/>
          <p:cNvCxnSpPr>
            <a:stCxn id="25" idx="3"/>
            <a:endCxn id="29" idx="1"/>
          </p:cNvCxnSpPr>
          <p:nvPr/>
        </p:nvCxnSpPr>
        <p:spPr>
          <a:xfrm>
            <a:off x="3509318" y="4582897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271" y="4027231"/>
            <a:ext cx="1349474" cy="1111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6606745" y="4582897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54698" y="4027231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83295" y="4574752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48718" y="4827377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PUBLIC</a:t>
            </a:r>
          </a:p>
          <a:p>
            <a:pPr algn="ctr"/>
            <a:r>
              <a:rPr lang="hu-HU" b="1" dirty="0"/>
              <a:t>KEY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480722" y="4574752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95588" y="4827377"/>
            <a:ext cx="97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PRIVATE</a:t>
            </a:r>
          </a:p>
          <a:p>
            <a:pPr algn="ctr"/>
            <a:r>
              <a:rPr lang="hu-HU" b="1" dirty="0"/>
              <a:t>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6454" y="5833030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</a:t>
            </a:r>
            <a:r>
              <a:rPr lang="hu-HU" b="1" dirty="0"/>
              <a:t>RSA </a:t>
            </a:r>
            <a:r>
              <a:rPr lang="hu-HU" dirty="0"/>
              <a:t>or</a:t>
            </a:r>
            <a:r>
              <a:rPr lang="hu-HU" b="1" dirty="0"/>
              <a:t> Elliptic Curve 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3027" y="5497884"/>
            <a:ext cx="532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THE PRIVATE KEY NEVER NEEDS TO BE EXCHANGED !!!</a:t>
            </a:r>
          </a:p>
        </p:txBody>
      </p:sp>
    </p:spTree>
    <p:extLst>
      <p:ext uri="{BB962C8B-B14F-4D97-AF65-F5344CB8AC3E}">
        <p14:creationId xmlns:p14="http://schemas.microsoft.com/office/powerpoint/2010/main" val="131907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698" y="1491049"/>
            <a:ext cx="8391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 private key encryption (</a:t>
            </a:r>
            <a:r>
              <a:rPr lang="hu-HU" b="1" dirty="0">
                <a:sym typeface="Wingdings" panose="05000000000000000000" pitchFamily="2" charset="2"/>
              </a:rPr>
              <a:t>symmetric encryption</a:t>
            </a:r>
            <a:r>
              <a:rPr lang="hu-HU" dirty="0">
                <a:sym typeface="Wingdings" panose="05000000000000000000" pitchFamily="2" charset="2"/>
              </a:rPr>
              <a:t>) 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first used by </a:t>
            </a:r>
            <a:r>
              <a:rPr lang="hu-HU" b="1" dirty="0">
                <a:sym typeface="Wingdings" panose="05000000000000000000" pitchFamily="2" charset="2"/>
              </a:rPr>
              <a:t>Julius Caesar </a:t>
            </a:r>
            <a:r>
              <a:rPr lang="hu-HU" dirty="0">
                <a:sym typeface="Wingdings" panose="05000000000000000000" pitchFamily="2" charset="2"/>
              </a:rPr>
              <a:t>~2000 years ago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 type of substitution cipher: we shift every single letter in the plaintext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with a fixed number of letters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THE KEY ITSELF IS THE NUMBER OF LETTERS WE USE FOR SHIFTING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529016" y="4061254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we assign numerical values to every letter in the alphabet to be able to</a:t>
            </a:r>
          </a:p>
          <a:p>
            <a:r>
              <a:rPr lang="hu-HU" dirty="0"/>
              <a:t>	use </a:t>
            </a:r>
            <a:r>
              <a:rPr lang="hu-HU" b="1" dirty="0"/>
              <a:t>mathematical operations </a:t>
            </a:r>
            <a:r>
              <a:rPr lang="hu-HU" dirty="0"/>
              <a:t>during encryption/decryption </a:t>
            </a:r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40908" y="52145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90065" y="5442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42594" y="52145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91751" y="5442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25241" y="52145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74398" y="5442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07887" y="52163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044" y="5444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90534" y="52145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9691" y="5442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48637" y="521711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7794" y="5428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4852" y="521175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4009" y="5439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45605" y="521175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4762" y="5423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94489" y="52181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43646" y="5429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33230" y="52016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2387" y="5429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82113" y="520991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72814" y="54233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959000" y="521313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49701" y="5426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264036" y="521635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4737" y="5413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90606" y="520991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81254" y="5413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92092" y="520991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82740" y="5413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181971" y="520957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72619" y="5412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497036" y="520974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87684" y="54131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802869" y="520958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93517" y="5412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072675" y="520941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63323" y="5412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353460" y="520949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44108" y="5412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23266" y="520340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13914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923398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14046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251322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41970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565350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55998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846471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37119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125896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916544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5654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98" y="1285102"/>
            <a:ext cx="9464003" cy="52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ENCRYPTION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4292" y="19935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4335" y="214824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29232" y="2696534"/>
            <a:ext cx="6021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consider all the characters in the plaintext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E(x)</a:t>
            </a:r>
            <a:r>
              <a:rPr lang="hu-HU" dirty="0">
                <a:sym typeface="Wingdings" panose="05000000000000000000" pitchFamily="2" charset="2"/>
              </a:rPr>
              <a:t> is the encrypted letter of the original 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letter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shift the given letter with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(where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is the key)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2809103" y="4283676"/>
            <a:ext cx="8627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</a:t>
            </a:r>
            <a:r>
              <a:rPr lang="hu-HU" b="1" dirty="0"/>
              <a:t>mod 26</a:t>
            </a:r>
            <a:r>
              <a:rPr lang="hu-HU" dirty="0"/>
              <a:t>? The size of the english alphabet is </a:t>
            </a:r>
            <a:r>
              <a:rPr lang="hu-HU" b="1" dirty="0"/>
              <a:t>26</a:t>
            </a:r>
            <a:r>
              <a:rPr lang="hu-HU" dirty="0"/>
              <a:t> which means </a:t>
            </a:r>
          </a:p>
          <a:p>
            <a:r>
              <a:rPr lang="hu-HU" dirty="0"/>
              <a:t>	there are </a:t>
            </a:r>
            <a:r>
              <a:rPr lang="hu-HU" b="1" dirty="0"/>
              <a:t>26</a:t>
            </a:r>
            <a:r>
              <a:rPr lang="hu-HU" dirty="0"/>
              <a:t> letters in the english alphabet</a:t>
            </a:r>
          </a:p>
          <a:p>
            <a:endParaRPr lang="hu-HU" dirty="0"/>
          </a:p>
          <a:p>
            <a:r>
              <a:rPr lang="hu-HU" dirty="0"/>
              <a:t>		~ we want to make sure the encrypted letter is within </a:t>
            </a:r>
          </a:p>
          <a:p>
            <a:r>
              <a:rPr lang="hu-HU" dirty="0"/>
              <a:t>			the range </a:t>
            </a:r>
            <a:r>
              <a:rPr lang="hu-HU" b="1" dirty="0"/>
              <a:t>[0,SIZE_ALPHABET-1] </a:t>
            </a:r>
            <a:r>
              <a:rPr lang="hu-HU" dirty="0"/>
              <a:t>so this is why to use </a:t>
            </a:r>
            <a:r>
              <a:rPr lang="hu-HU" b="1" dirty="0"/>
              <a:t>mod 26</a:t>
            </a:r>
          </a:p>
        </p:txBody>
      </p:sp>
    </p:spTree>
    <p:extLst>
      <p:ext uri="{BB962C8B-B14F-4D97-AF65-F5344CB8AC3E}">
        <p14:creationId xmlns:p14="http://schemas.microsoft.com/office/powerpoint/2010/main" val="30261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122458</TotalTime>
  <Words>3679</Words>
  <Application>Microsoft Macintosh PowerPoint</Application>
  <PresentationFormat>Widescreen</PresentationFormat>
  <Paragraphs>1542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CRYPTOGRAPHY</vt:lpstr>
      <vt:lpstr>Cryptography</vt:lpstr>
      <vt:lpstr>Cryptography</vt:lpstr>
      <vt:lpstr>Cryptography</vt:lpstr>
      <vt:lpstr>Cryptography</vt:lpstr>
      <vt:lpstr>Cryptography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ALSUWAT, EMAD</cp:lastModifiedBy>
  <cp:revision>874</cp:revision>
  <dcterms:created xsi:type="dcterms:W3CDTF">2017-12-07T15:29:51Z</dcterms:created>
  <dcterms:modified xsi:type="dcterms:W3CDTF">2020-09-07T05:13:47Z</dcterms:modified>
</cp:coreProperties>
</file>