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3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35"/>
  </p:notesMasterIdLst>
  <p:handoutMasterIdLst>
    <p:handoutMasterId r:id="rId36"/>
  </p:handoutMasterIdLst>
  <p:sldIdLst>
    <p:sldId id="302" r:id="rId2"/>
    <p:sldId id="266" r:id="rId3"/>
    <p:sldId id="259" r:id="rId4"/>
    <p:sldId id="309" r:id="rId5"/>
    <p:sldId id="306" r:id="rId6"/>
    <p:sldId id="307" r:id="rId7"/>
    <p:sldId id="262" r:id="rId8"/>
    <p:sldId id="310" r:id="rId9"/>
    <p:sldId id="263" r:id="rId10"/>
    <p:sldId id="312" r:id="rId11"/>
    <p:sldId id="311" r:id="rId12"/>
    <p:sldId id="265" r:id="rId13"/>
    <p:sldId id="293" r:id="rId14"/>
    <p:sldId id="267" r:id="rId15"/>
    <p:sldId id="313" r:id="rId16"/>
    <p:sldId id="287" r:id="rId17"/>
    <p:sldId id="292" r:id="rId18"/>
    <p:sldId id="268" r:id="rId19"/>
    <p:sldId id="269" r:id="rId20"/>
    <p:sldId id="270" r:id="rId21"/>
    <p:sldId id="271" r:id="rId22"/>
    <p:sldId id="272" r:id="rId23"/>
    <p:sldId id="273" r:id="rId24"/>
    <p:sldId id="314" r:id="rId25"/>
    <p:sldId id="274" r:id="rId26"/>
    <p:sldId id="315" r:id="rId27"/>
    <p:sldId id="275" r:id="rId28"/>
    <p:sldId id="276" r:id="rId29"/>
    <p:sldId id="299" r:id="rId30"/>
    <p:sldId id="294" r:id="rId31"/>
    <p:sldId id="295" r:id="rId32"/>
    <p:sldId id="296" r:id="rId33"/>
    <p:sldId id="297" r:id="rId34"/>
  </p:sldIdLst>
  <p:sldSz cx="12192000" cy="6858000"/>
  <p:notesSz cx="7302500" cy="95885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FF00"/>
    <a:srgbClr val="FF3300"/>
    <a:srgbClr val="CC00CC"/>
    <a:srgbClr val="FFCC00"/>
    <a:srgbClr val="FF9999"/>
    <a:srgbClr val="99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18" autoAdjust="0"/>
  </p:normalViewPr>
  <p:slideViewPr>
    <p:cSldViewPr>
      <p:cViewPr varScale="1">
        <p:scale>
          <a:sx n="88" d="100"/>
          <a:sy n="88" d="100"/>
        </p:scale>
        <p:origin x="11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algn="r"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927218C1-594E-A94E-95F4-26DFF0AD86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39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5438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>
            <a:lvl1pPr algn="r"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defTabSz="965241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5438" y="9107488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6" tIns="48254" rIns="96506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CD7DE18D-B477-5540-A418-45080CBABE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84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21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5613" y="719138"/>
            <a:ext cx="6391275" cy="3595687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George Box: All models are wrong; some of them are useful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1B7EDC-D532-E64C-A88A-8EDD91AF94E9}" type="slidenum">
              <a:rPr lang="en-US"/>
              <a:pPr eaLnBrk="1" hangingPunct="1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32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81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19138"/>
            <a:ext cx="6391275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0E11D-7034-644F-ACDF-0961FF4298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B7AE3-A7DC-6F48-B5B2-E849EC185D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3582B-6514-F64F-B98B-15EDDDED2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E58B9-5DCE-C749-A388-A65B9B24CF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A45FB-0697-A64A-9D51-5116823B58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DD655-17A6-EB4F-8BC4-1ED74EF1A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B5484-33E2-FE4D-B1E3-75D9311FF3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AEBA02-6DF4-4F48-8623-473B1E1CF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F0988-FE3D-BD44-95D6-6939512C4D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C8A888-4110-E642-8E4A-93BA40A9C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B8A1A2-B5DF-3D40-8B8B-515E22E761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5A20CE7E-3045-584A-B330-59BDFC9F30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20.xml"/><Relationship Id="rId7" Type="http://schemas.openxmlformats.org/officeDocument/2006/relationships/image" Target="../media/image27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1.png"/><Relationship Id="rId5" Type="http://schemas.openxmlformats.org/officeDocument/2006/relationships/tags" Target="../tags/tag22.xml"/><Relationship Id="rId10" Type="http://schemas.openxmlformats.org/officeDocument/2006/relationships/image" Target="../media/image30.png"/><Relationship Id="rId4" Type="http://schemas.openxmlformats.org/officeDocument/2006/relationships/tags" Target="../tags/tag21.xml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26.xml"/><Relationship Id="rId7" Type="http://schemas.openxmlformats.org/officeDocument/2006/relationships/image" Target="../media/image49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48.png"/><Relationship Id="rId5" Type="http://schemas.openxmlformats.org/officeDocument/2006/relationships/image" Target="../media/image41.png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3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tags" Target="../tags/tag31.xml"/><Relationship Id="rId7" Type="http://schemas.openxmlformats.org/officeDocument/2006/relationships/image" Target="../media/image54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5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6.png"/><Relationship Id="rId4" Type="http://schemas.openxmlformats.org/officeDocument/2006/relationships/tags" Target="../tags/tag32.xml"/><Relationship Id="rId9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13" Type="http://schemas.openxmlformats.org/officeDocument/2006/relationships/image" Target="../media/image60.png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1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59.png"/><Relationship Id="rId5" Type="http://schemas.openxmlformats.org/officeDocument/2006/relationships/tags" Target="../tags/tag37.xml"/><Relationship Id="rId10" Type="http://schemas.openxmlformats.org/officeDocument/2006/relationships/image" Target="../media/image58.png"/><Relationship Id="rId4" Type="http://schemas.openxmlformats.org/officeDocument/2006/relationships/tags" Target="../tags/tag36.xml"/><Relationship Id="rId9" Type="http://schemas.openxmlformats.org/officeDocument/2006/relationships/image" Target="../media/image57.png"/><Relationship Id="rId14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tags" Target="../tags/tag41.xml"/><Relationship Id="rId7" Type="http://schemas.openxmlformats.org/officeDocument/2006/relationships/image" Target="../media/image63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62.png"/><Relationship Id="rId5" Type="http://schemas.openxmlformats.org/officeDocument/2006/relationships/notesSlide" Target="../notesSlides/notesSlide4.xml"/><Relationship Id="rId10" Type="http://schemas.openxmlformats.org/officeDocument/2006/relationships/image" Target="../media/image6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tags" Target="../tags/tag44.xml"/><Relationship Id="rId7" Type="http://schemas.openxmlformats.org/officeDocument/2006/relationships/image" Target="../media/image68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tags" Target="../tags/tag47.xml"/><Relationship Id="rId7" Type="http://schemas.openxmlformats.org/officeDocument/2006/relationships/image" Target="../media/image72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71.png"/><Relationship Id="rId5" Type="http://schemas.openxmlformats.org/officeDocument/2006/relationships/image" Target="../media/image68.png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7.xml"/><Relationship Id="rId7" Type="http://schemas.openxmlformats.org/officeDocument/2006/relationships/image" Target="../media/image8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4.png"/><Relationship Id="rId5" Type="http://schemas.openxmlformats.org/officeDocument/2006/relationships/tags" Target="../tags/tag13.xml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tags" Target="../tags/tag12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23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r>
              <a:rPr lang="en-US" b="1" dirty="0"/>
              <a:t>(14016162-3) </a:t>
            </a:r>
            <a:br>
              <a:rPr lang="en-US" b="1" dirty="0"/>
            </a:br>
            <a:r>
              <a:rPr lang="en-US" b="1" dirty="0"/>
              <a:t>Fundamentals of Artificial Intelligence</a:t>
            </a:r>
            <a:endParaRPr lang="en-US" sz="3600" b="1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endParaRPr lang="en-US" sz="4300" dirty="0"/>
          </a:p>
          <a:p>
            <a:pPr eaLnBrk="1" hangingPunct="1"/>
            <a:r>
              <a:rPr lang="en-US" sz="4300" dirty="0"/>
              <a:t>Bayes’ Nets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3119255"/>
            <a:ext cx="4800599" cy="34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56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4478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about this domain: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Traffic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Umbrella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Raining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733800"/>
            <a:ext cx="5714999" cy="296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10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4478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about this domain: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Fire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Smoke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Alarm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1" y="1371600"/>
            <a:ext cx="3352797" cy="2202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4038600"/>
            <a:ext cx="49911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9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 and the Chain Rule</a:t>
            </a:r>
          </a:p>
        </p:txBody>
      </p:sp>
      <p:sp>
        <p:nvSpPr>
          <p:cNvPr id="1039363" name="Rectangle 3"/>
          <p:cNvSpPr>
            <a:spLocks noGrp="1" noChangeArrowheads="1"/>
          </p:cNvSpPr>
          <p:nvPr>
            <p:ph idx="1"/>
          </p:nvPr>
        </p:nvSpPr>
        <p:spPr>
          <a:xfrm>
            <a:off x="341313" y="1524000"/>
            <a:ext cx="11469687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Chain rule: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Trivial decomposition:</a:t>
            </a: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3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With assumption of conditional independence: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nets / graphical models help us express conditional independence assumptions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0" name="Picture 9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505200"/>
            <a:ext cx="7094537" cy="3071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9" name="Picture 8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3048000"/>
            <a:ext cx="4183062" cy="2987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1" name="Picture 10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4654210"/>
            <a:ext cx="4183062" cy="2987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2" name="Picture 11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5105400"/>
            <a:ext cx="6035675" cy="3099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8" name="Picture 7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6600" y="1600200"/>
            <a:ext cx="7162800" cy="3024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438400"/>
            <a:ext cx="3918800" cy="203183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Ghostbusters Chain Rule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576388"/>
            <a:ext cx="460851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Each sensor depends only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on where the ghost is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That means, the two sensors are conditionally independent, given the ghost position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T: Top square is red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B: Bottom square is red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G: Ghost is in the top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Givens: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	P( +g ) = 0.5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cs typeface="Calibri"/>
              </a:rPr>
              <a:t>	P(  -g ) = 0.5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	P( +t  | +g ) = 0.8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</a:rPr>
              <a:t>P( +t  |  </a:t>
            </a:r>
            <a: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-g ) = 0.4</a:t>
            </a:r>
            <a:b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</a:br>
            <a: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P( +b | +g ) = 0.4</a:t>
            </a:r>
            <a:b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</a:br>
            <a:r>
              <a:rPr lang="en-US" sz="2000" kern="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P( +b |  </a:t>
            </a:r>
            <a:r>
              <a:rPr lang="en-US" sz="2000" dirty="0">
                <a:solidFill>
                  <a:schemeClr val="accent2"/>
                </a:solidFill>
                <a:latin typeface="Calibri"/>
                <a:ea typeface="+mn-ea"/>
                <a:cs typeface="Calibri"/>
                <a:sym typeface="Symbol"/>
              </a:rPr>
              <a:t>-g ) = 0.8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kern="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accent2"/>
              </a:solidFill>
              <a:latin typeface="Calibri"/>
              <a:ea typeface="+mn-ea"/>
              <a:cs typeface="Calibri"/>
              <a:sym typeface="Symbol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029200" y="1724025"/>
            <a:ext cx="35421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 dirty="0">
                <a:latin typeface="Calibri"/>
                <a:cs typeface="Calibri"/>
              </a:rPr>
              <a:t>P(T,B,G) = P(G) P(T|G) P(B|G)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905000"/>
            <a:ext cx="3218878" cy="4648199"/>
          </a:xfrm>
          <a:prstGeom prst="rect">
            <a:avLst/>
          </a:prstGeom>
        </p:spPr>
      </p:pic>
      <p:pic>
        <p:nvPicPr>
          <p:cNvPr id="7" name="Picture 2" descr="\\.host\Shared Folders\Shared with PC\2square_ghostbust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3802063"/>
            <a:ext cx="13589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44572"/>
              </p:ext>
            </p:extLst>
          </p:nvPr>
        </p:nvGraphicFramePr>
        <p:xfrm>
          <a:off x="5138737" y="2336796"/>
          <a:ext cx="3395663" cy="406400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39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L="91437" marR="91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G</a:t>
                      </a:r>
                    </a:p>
                  </a:txBody>
                  <a:tcPr marL="91437" marR="91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P(T,B,G)</a:t>
                      </a:r>
                    </a:p>
                  </a:txBody>
                  <a:tcPr marL="91437" marR="91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-</a:t>
                      </a: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0.24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+g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</a:t>
                      </a: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91437" marR="91437" anchor="ctr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-g</a:t>
                      </a:r>
                      <a:endParaRPr lang="en-US" sz="22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L="91437" marR="914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Nets: Big Picture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1447800"/>
            <a:ext cx="7317022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Nets: Big Picture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71374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Two problems with using full joint distribution tables as our probabilistic models: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Unless there are only a few variables, the joint is WAY too big to represent explicitly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Hard to learn (estimate) anything empirically about more than a few variables at a time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Bayes</a:t>
            </a:r>
            <a:r>
              <a:rPr lang="ja-JP" altLang="en-US" sz="2400" dirty="0">
                <a:solidFill>
                  <a:srgbClr val="CC0000"/>
                </a:solidFill>
                <a:latin typeface="Calibri"/>
                <a:cs typeface="Calibri"/>
              </a:rPr>
              <a:t>’</a:t>
            </a: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 nets: </a:t>
            </a:r>
            <a:r>
              <a:rPr lang="en-US" sz="2400" dirty="0">
                <a:latin typeface="Calibri"/>
                <a:cs typeface="Calibri"/>
              </a:rPr>
              <a:t>a technique for describing complex joint distributions (models) using simple, local distributions (conditional probabilities)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More properly called</a:t>
            </a:r>
            <a:r>
              <a:rPr lang="en-US" sz="2000" dirty="0">
                <a:solidFill>
                  <a:srgbClr val="CC0000"/>
                </a:solidFill>
                <a:latin typeface="Calibri"/>
                <a:cs typeface="Calibri"/>
              </a:rPr>
              <a:t> graphical models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We describe how variables locally interact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Local interactions chain together to give global, indirect interactions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For about 10 min, we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 err="1">
                <a:latin typeface="Calibri"/>
                <a:cs typeface="Calibri"/>
              </a:rPr>
              <a:t>ll</a:t>
            </a:r>
            <a:r>
              <a:rPr lang="en-US" sz="2000" dirty="0">
                <a:latin typeface="Calibri"/>
                <a:cs typeface="Calibri"/>
              </a:rPr>
              <a:t> be vague about how these interactions are specified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24" y="3581400"/>
            <a:ext cx="4182456" cy="304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447800"/>
            <a:ext cx="4115264" cy="18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5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 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Net: Insurance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7497763" cy="495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 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Net: Car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447800"/>
            <a:ext cx="8509000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Graphical Model Notation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56388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Nodes: variables (with domains)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Can be assigned (observed) or unassigned (unobserved)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Arcs: interactions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Similar to CSP constraints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Indicate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direct influence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between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Formally: encode conditional independence (more later)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For now: imagine that arrows mean direct causation (in general, they don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t!)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58" b="49960"/>
          <a:stretch>
            <a:fillRect/>
          </a:stretch>
        </p:blipFill>
        <p:spPr bwMode="auto">
          <a:xfrm>
            <a:off x="6553200" y="1676400"/>
            <a:ext cx="1447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5715000" y="3125787"/>
            <a:ext cx="2805113" cy="1979613"/>
            <a:chOff x="3600" y="2208"/>
            <a:chExt cx="1767" cy="1247"/>
          </a:xfrm>
        </p:grpSpPr>
        <p:pic>
          <p:nvPicPr>
            <p:cNvPr id="17415" name="Picture 6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/>
            <a:stretch>
              <a:fillRect/>
            </a:stretch>
          </p:blipFill>
          <p:spPr bwMode="auto"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6" name="Rectangle 7"/>
            <p:cNvSpPr>
              <a:spLocks noChangeArrowheads="1"/>
            </p:cNvSpPr>
            <p:nvPr/>
          </p:nvSpPr>
          <p:spPr bwMode="auto">
            <a:xfrm>
              <a:off x="3600" y="2208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1" y="3276600"/>
            <a:ext cx="3047998" cy="18227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219200"/>
            <a:ext cx="27432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Coin Flips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N independent coin flips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No interactions between variables: </a:t>
            </a: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absolute independence</a:t>
            </a:r>
          </a:p>
          <a:p>
            <a:pPr eaLnBrk="1" hangingPunct="1"/>
            <a:endParaRPr lang="en-US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14478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X</a:t>
            </a:r>
            <a:r>
              <a:rPr lang="en-US" sz="2800" baseline="-25000" dirty="0">
                <a:latin typeface="Calibri"/>
                <a:cs typeface="Calibri"/>
              </a:rPr>
              <a:t>1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31242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6553200" y="3200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i="1" baseline="-25000">
                <a:latin typeface="Calibri"/>
                <a:cs typeface="Calibri"/>
              </a:rPr>
              <a:t>n</a:t>
            </a:r>
          </a:p>
        </p:txBody>
      </p:sp>
      <p:pic>
        <p:nvPicPr>
          <p:cNvPr id="1843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5052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928" y="1447800"/>
            <a:ext cx="2871386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18436" grpId="0" animBg="1"/>
      <p:bldP spid="184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914" y="1447800"/>
            <a:ext cx="5203085" cy="2729838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Probabilistic Models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7010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Models describe how (a portion of) the world works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Models are always simplifications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May not account for every variable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May not account for all interactions between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All models are wrong; but some are useful.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     – George E. P. Box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6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do we do with probabilistic models?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We (or our agents) need to reason about unknown variables, given evidence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 explanation (diagnostic reasoning)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 prediction (causal reasoning)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 value of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Variables: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R: It rains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T: There is traffic</a:t>
            </a: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Model 1: independence</a:t>
            </a: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pPr marL="0" indent="0" eaLnBrk="1" hangingPunct="1">
              <a:buNone/>
            </a:pPr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Why is an agent using model 2 better?</a:t>
            </a: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362200" y="35052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2362200" y="5181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T</a:t>
            </a:r>
            <a:endParaRPr lang="en-US" sz="2800" baseline="-250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1143000"/>
            <a:ext cx="3886198" cy="1628965"/>
          </a:xfrm>
          <a:prstGeom prst="rect">
            <a:avLst/>
          </a:prstGeom>
        </p:spPr>
      </p:pic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7391400" y="35052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7391400" y="51816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10" name="AutoShape 6"/>
          <p:cNvCxnSpPr>
            <a:cxnSpLocks noChangeShapeType="1"/>
            <a:stCxn id="8" idx="4"/>
            <a:endCxn id="9" idx="0"/>
          </p:cNvCxnSpPr>
          <p:nvPr/>
        </p:nvCxnSpPr>
        <p:spPr bwMode="auto">
          <a:xfrm>
            <a:off x="7772400" y="42814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257800" y="1502074"/>
            <a:ext cx="9855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br>
              <a:rPr lang="en-US" sz="2400" dirty="0">
                <a:latin typeface="Calibri"/>
                <a:cs typeface="Calibri"/>
              </a:rPr>
            </a:br>
            <a:endParaRPr lang="en-US" sz="2400" dirty="0">
              <a:latin typeface="Calibri"/>
              <a:cs typeface="Calibri"/>
            </a:endParaRPr>
          </a:p>
          <a:p>
            <a:pPr lvl="3"/>
            <a:endParaRPr lang="en-US" sz="12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Model 2: rain causes traffic</a:t>
            </a:r>
          </a:p>
          <a:p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295400"/>
            <a:ext cx="1496345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1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0636"/>
            <a:ext cx="1137920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Let’s build a causal graphical model!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T: Traffic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R: It rains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L: Low pressure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D: Roof drips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B: Ballgame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C: Cavity</a:t>
            </a:r>
          </a:p>
          <a:p>
            <a:pPr lvl="2">
              <a:lnSpc>
                <a:spcPct val="90000"/>
              </a:lnSpc>
            </a:pPr>
            <a:endParaRPr lang="en-US" sz="1600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47800"/>
            <a:ext cx="7086600" cy="4724400"/>
          </a:xfrm>
          <a:prstGeom prst="rect">
            <a:avLst/>
          </a:prstGeom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 II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5400"/>
            <a:ext cx="11379200" cy="4729164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Variables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B: Burglary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A: Alarm goes off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M: Mary calls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J: John calls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E: Earthquake!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295400"/>
            <a:ext cx="6759927" cy="4495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 Semantics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667000"/>
            <a:ext cx="12382500" cy="8255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</a:t>
            </a:r>
            <a:r>
              <a:rPr lang="ja-JP" altLang="en-US" dirty="0">
                <a:latin typeface="Calibri"/>
                <a:cs typeface="Calibri"/>
              </a:rPr>
              <a:t>’</a:t>
            </a:r>
            <a:r>
              <a:rPr lang="en-US" dirty="0">
                <a:latin typeface="Calibri"/>
                <a:cs typeface="Calibri"/>
              </a:rPr>
              <a:t> Net Semantics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397000"/>
            <a:ext cx="5943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set of nodes, one per variable X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directed, acyclic graph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conditional distribution for each node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 collection of distributions over X, one for each combination of parents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>
                <a:latin typeface="Calibri"/>
                <a:cs typeface="Calibri"/>
              </a:rPr>
              <a:t> values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CPT: conditional probability table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Description of a noisy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causal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process</a:t>
            </a:r>
          </a:p>
          <a:p>
            <a:pPr lvl="4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>
              <a:latin typeface="Calibri"/>
              <a:cs typeface="Calibri"/>
            </a:endParaRP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8229600" y="193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Calibri"/>
                <a:cs typeface="Calibri"/>
              </a:rPr>
              <a:t>A</a:t>
            </a:r>
            <a:r>
              <a:rPr lang="en-US" sz="2400" baseline="-25000" dirty="0">
                <a:latin typeface="Calibri"/>
                <a:cs typeface="Calibri"/>
              </a:rPr>
              <a:t>1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8839200" y="3302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endParaRPr lang="en-US" sz="2400" baseline="-25000">
              <a:latin typeface="Calibri"/>
              <a:cs typeface="Calibri"/>
            </a:endParaRPr>
          </a:p>
        </p:txBody>
      </p:sp>
      <p:cxnSp>
        <p:nvCxnSpPr>
          <p:cNvPr id="23558" name="AutoShape 6"/>
          <p:cNvCxnSpPr>
            <a:cxnSpLocks noChangeShapeType="1"/>
            <a:stCxn id="23556" idx="4"/>
            <a:endCxn id="23557" idx="1"/>
          </p:cNvCxnSpPr>
          <p:nvPr/>
        </p:nvCxnSpPr>
        <p:spPr bwMode="auto">
          <a:xfrm>
            <a:off x="8496300" y="2478088"/>
            <a:ext cx="420688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9753600" y="193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A</a:t>
            </a:r>
            <a:r>
              <a:rPr lang="en-US" sz="2400" i="1" baseline="-25000">
                <a:latin typeface="Calibri"/>
                <a:cs typeface="Calibri"/>
              </a:rPr>
              <a:t>n</a:t>
            </a:r>
          </a:p>
        </p:txBody>
      </p:sp>
      <p:cxnSp>
        <p:nvCxnSpPr>
          <p:cNvPr id="23560" name="AutoShape 8"/>
          <p:cNvCxnSpPr>
            <a:cxnSpLocks noChangeShapeType="1"/>
            <a:stCxn id="23559" idx="4"/>
            <a:endCxn id="23557" idx="7"/>
          </p:cNvCxnSpPr>
          <p:nvPr/>
        </p:nvCxnSpPr>
        <p:spPr bwMode="auto">
          <a:xfrm flipH="1">
            <a:off x="9294813" y="2478088"/>
            <a:ext cx="725487" cy="887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23561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20828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562" name="AutoShape 10"/>
          <p:cNvCxnSpPr>
            <a:cxnSpLocks noChangeShapeType="1"/>
            <a:endCxn id="23557" idx="0"/>
          </p:cNvCxnSpPr>
          <p:nvPr/>
        </p:nvCxnSpPr>
        <p:spPr bwMode="auto">
          <a:xfrm flipH="1">
            <a:off x="9105900" y="2540000"/>
            <a:ext cx="152400" cy="7477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6" name="Picture 5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5800" y="4368800"/>
            <a:ext cx="2057400" cy="3021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23564" name="AutoShape 12"/>
          <p:cNvSpPr>
            <a:spLocks noChangeArrowheads="1"/>
          </p:cNvSpPr>
          <p:nvPr/>
        </p:nvSpPr>
        <p:spPr bwMode="auto">
          <a:xfrm rot="5400000">
            <a:off x="9563100" y="3492500"/>
            <a:ext cx="6096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100 h 21600"/>
              <a:gd name="T14" fmla="*/ 19055 w 21600"/>
              <a:gd name="T15" fmla="*/ 805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3781" y="0"/>
                </a:lnTo>
                <a:lnTo>
                  <a:pt x="13781" y="4100"/>
                </a:lnTo>
                <a:lnTo>
                  <a:pt x="12427" y="4100"/>
                </a:lnTo>
                <a:cubicBezTo>
                  <a:pt x="5564" y="4100"/>
                  <a:pt x="0" y="7708"/>
                  <a:pt x="0" y="12158"/>
                </a:cubicBezTo>
                <a:lnTo>
                  <a:pt x="0" y="21600"/>
                </a:lnTo>
                <a:lnTo>
                  <a:pt x="4046" y="21600"/>
                </a:lnTo>
                <a:lnTo>
                  <a:pt x="4046" y="12158"/>
                </a:lnTo>
                <a:cubicBezTo>
                  <a:pt x="4046" y="9894"/>
                  <a:pt x="7798" y="8058"/>
                  <a:pt x="12427" y="8058"/>
                </a:cubicBezTo>
                <a:lnTo>
                  <a:pt x="13781" y="8058"/>
                </a:lnTo>
                <a:lnTo>
                  <a:pt x="13781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5600" y="3987800"/>
            <a:ext cx="1927225" cy="3020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914400" y="5867400"/>
            <a:ext cx="107442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i="1" dirty="0">
                <a:solidFill>
                  <a:srgbClr val="CC0000"/>
                </a:solidFill>
                <a:latin typeface="Calibri"/>
                <a:cs typeface="Calibri"/>
              </a:rPr>
              <a:t>A Bayes net = Topology (graph) + Local Conditional Probabilities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56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-33295"/>
            <a:ext cx="65532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Probabilities in BNs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24000"/>
            <a:ext cx="8229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 nets </a:t>
            </a:r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implicitly</a:t>
            </a:r>
            <a:r>
              <a:rPr lang="en-US" sz="2400" dirty="0">
                <a:latin typeface="Calibri"/>
                <a:cs typeface="Calibri"/>
              </a:rPr>
              <a:t> encode joint distributions</a:t>
            </a: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As a product of local conditional distributions</a:t>
            </a: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To see what probability a BN gives to a full assignment, multiply all the relevant conditionals together: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Example: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7162800" y="4038600"/>
            <a:ext cx="2119313" cy="1495425"/>
            <a:chOff x="3600" y="2208"/>
            <a:chExt cx="1767" cy="1247"/>
          </a:xfrm>
        </p:grpSpPr>
        <p:pic>
          <p:nvPicPr>
            <p:cNvPr id="24584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7"/>
            <a:stretch>
              <a:fillRect/>
            </a:stretch>
          </p:blipFill>
          <p:spPr bwMode="auto">
            <a:xfrm>
              <a:off x="3600" y="2208"/>
              <a:ext cx="1767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5" name="Rectangle 6"/>
            <p:cNvSpPr>
              <a:spLocks noChangeArrowheads="1"/>
            </p:cNvSpPr>
            <p:nvPr/>
          </p:nvSpPr>
          <p:spPr bwMode="auto">
            <a:xfrm>
              <a:off x="3600" y="2208"/>
              <a:ext cx="336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9400" y="5715000"/>
            <a:ext cx="4495800" cy="2775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6200" y="3276600"/>
            <a:ext cx="4876800" cy="671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1" y="4191000"/>
            <a:ext cx="1911361" cy="11429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-33295"/>
            <a:ext cx="65532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Probabilities in BNs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Why are we guaranteed that setting</a:t>
            </a:r>
            <a:endParaRPr lang="en-US" sz="2000" dirty="0">
              <a:latin typeface="Calibri"/>
              <a:cs typeface="Calibri"/>
            </a:endParaRPr>
          </a:p>
          <a:p>
            <a:pPr lvl="8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results in a proper joint distribution?  </a:t>
            </a:r>
            <a:endParaRPr lang="en-US" sz="1200" dirty="0">
              <a:latin typeface="Calibri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Chain rule (valid for all distributions):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u="sng" dirty="0">
                <a:latin typeface="Calibri"/>
                <a:cs typeface="Calibri"/>
              </a:rPr>
              <a:t>Assume</a:t>
            </a:r>
            <a:r>
              <a:rPr lang="en-US" sz="2400" dirty="0">
                <a:latin typeface="Calibri"/>
                <a:cs typeface="Calibri"/>
              </a:rPr>
              <a:t> conditional independences: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  <a:sym typeface="Wingdings"/>
              </a:rPr>
              <a:t>       Consequence:</a:t>
            </a: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6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Not every BN can represent every joint distribution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The topology enforces certain conditional independencies</a:t>
            </a:r>
          </a:p>
        </p:txBody>
      </p:sp>
      <p:pic>
        <p:nvPicPr>
          <p:cNvPr id="4" name="Picture 3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200" y="1842796"/>
            <a:ext cx="4876800" cy="671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9800" y="3200400"/>
            <a:ext cx="5115374" cy="7425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5200" y="4677376"/>
            <a:ext cx="5078413" cy="6995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9800" y="4147542"/>
            <a:ext cx="4754535" cy="2720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4594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2286000" y="5943600"/>
            <a:ext cx="6705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Only distributions whose variables are absolutely independent can be represented by a Bayes</a:t>
            </a:r>
            <a:r>
              <a:rPr lang="ja-JP" altLang="en-US" i="1" dirty="0">
                <a:solidFill>
                  <a:srgbClr val="CC0000"/>
                </a:solidFill>
                <a:latin typeface="Calibri"/>
                <a:cs typeface="Calibri"/>
              </a:rPr>
              <a:t>’</a:t>
            </a:r>
            <a:r>
              <a:rPr lang="en-US" i="1" dirty="0">
                <a:solidFill>
                  <a:srgbClr val="CC0000"/>
                </a:solidFill>
                <a:latin typeface="Calibri"/>
                <a:cs typeface="Calibri"/>
              </a:rPr>
              <a:t> net with no arcs.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Coin Flips</a:t>
            </a:r>
          </a:p>
        </p:txBody>
      </p:sp>
      <p:graphicFrame>
        <p:nvGraphicFramePr>
          <p:cNvPr id="107110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617775"/>
              </p:ext>
            </p:extLst>
          </p:nvPr>
        </p:nvGraphicFramePr>
        <p:xfrm>
          <a:off x="1219200" y="34480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2888" y="3070225"/>
            <a:ext cx="911225" cy="2987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1071120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494891"/>
              </p:ext>
            </p:extLst>
          </p:nvPr>
        </p:nvGraphicFramePr>
        <p:xfrm>
          <a:off x="2990850" y="344487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1131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668484"/>
              </p:ext>
            </p:extLst>
          </p:nvPr>
        </p:nvGraphicFramePr>
        <p:xfrm>
          <a:off x="6267450" y="344487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6375" y="3070225"/>
            <a:ext cx="925513" cy="2985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6125" y="3070225"/>
            <a:ext cx="911225" cy="29876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5640" name="Picture 4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725863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42" name="Oval 42"/>
          <p:cNvSpPr>
            <a:spLocks noChangeArrowheads="1"/>
          </p:cNvSpPr>
          <p:nvPr/>
        </p:nvSpPr>
        <p:spPr bwMode="auto">
          <a:xfrm>
            <a:off x="16002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1</a:t>
            </a:r>
          </a:p>
        </p:txBody>
      </p:sp>
      <p:sp>
        <p:nvSpPr>
          <p:cNvPr id="25643" name="Oval 43"/>
          <p:cNvSpPr>
            <a:spLocks noChangeArrowheads="1"/>
          </p:cNvSpPr>
          <p:nvPr/>
        </p:nvSpPr>
        <p:spPr bwMode="auto">
          <a:xfrm>
            <a:off x="32766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sp>
        <p:nvSpPr>
          <p:cNvPr id="25644" name="Oval 44"/>
          <p:cNvSpPr>
            <a:spLocks noChangeArrowheads="1"/>
          </p:cNvSpPr>
          <p:nvPr/>
        </p:nvSpPr>
        <p:spPr bwMode="auto">
          <a:xfrm>
            <a:off x="6705600" y="1905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i="1" baseline="-25000">
                <a:latin typeface="Calibri"/>
                <a:cs typeface="Calibri"/>
              </a:rPr>
              <a:t>n</a:t>
            </a:r>
          </a:p>
        </p:txBody>
      </p:sp>
      <p:pic>
        <p:nvPicPr>
          <p:cNvPr id="25645" name="Picture 4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09800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5263" y="5108575"/>
            <a:ext cx="1971675" cy="29873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447798"/>
            <a:ext cx="2893913" cy="276472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1143000" y="2286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R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1143000" y="3962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26630" name="AutoShape 6"/>
          <p:cNvCxnSpPr>
            <a:cxnSpLocks noChangeShapeType="1"/>
            <a:stCxn id="26628" idx="4"/>
            <a:endCxn id="26629" idx="0"/>
          </p:cNvCxnSpPr>
          <p:nvPr/>
        </p:nvCxnSpPr>
        <p:spPr bwMode="auto">
          <a:xfrm>
            <a:off x="1524000" y="30622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7213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549545"/>
              </p:ext>
            </p:extLst>
          </p:nvPr>
        </p:nvGraphicFramePr>
        <p:xfrm>
          <a:off x="2762250" y="2355850"/>
          <a:ext cx="1428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8013" y="1981200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1072181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771579"/>
              </p:ext>
            </p:extLst>
          </p:nvPr>
        </p:nvGraphicFramePr>
        <p:xfrm>
          <a:off x="2381250" y="37973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 +r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5600" y="3417888"/>
            <a:ext cx="1060450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1072185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554009"/>
              </p:ext>
            </p:extLst>
          </p:nvPr>
        </p:nvGraphicFramePr>
        <p:xfrm>
          <a:off x="2381250" y="46609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3135" y="2362200"/>
            <a:ext cx="1810181" cy="2992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419600"/>
            <a:ext cx="5247974" cy="2199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414" y="4572000"/>
            <a:ext cx="2126385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199" y="1143001"/>
            <a:ext cx="2666998" cy="1773729"/>
          </a:xfrm>
          <a:prstGeom prst="rect">
            <a:avLst/>
          </a:prstGeom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Alarm Network</a:t>
            </a:r>
          </a:p>
        </p:txBody>
      </p:sp>
      <p:sp>
        <p:nvSpPr>
          <p:cNvPr id="5" name="Oval 4"/>
          <p:cNvSpPr/>
          <p:nvPr/>
        </p:nvSpPr>
        <p:spPr>
          <a:xfrm>
            <a:off x="2971800" y="1554162"/>
            <a:ext cx="15240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B</a:t>
            </a:r>
            <a:r>
              <a:rPr lang="en-US" dirty="0">
                <a:latin typeface="Calibri"/>
                <a:cs typeface="Calibri"/>
              </a:rPr>
              <a:t>urglary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4800600" y="1554162"/>
            <a:ext cx="14478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>
                <a:latin typeface="Calibri"/>
                <a:cs typeface="Calibri"/>
              </a:rPr>
              <a:t>E</a:t>
            </a:r>
            <a:r>
              <a:rPr lang="en-US" dirty="0" err="1">
                <a:latin typeface="Calibri"/>
                <a:cs typeface="Calibri"/>
              </a:rPr>
              <a:t>arthqk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62400" y="2544762"/>
            <a:ext cx="11430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A</a:t>
            </a:r>
            <a:r>
              <a:rPr lang="en-US" dirty="0">
                <a:latin typeface="Calibri"/>
                <a:cs typeface="Calibri"/>
              </a:rPr>
              <a:t>larm</a:t>
            </a:r>
          </a:p>
        </p:txBody>
      </p:sp>
      <p:sp>
        <p:nvSpPr>
          <p:cNvPr id="8" name="Oval 7"/>
          <p:cNvSpPr/>
          <p:nvPr/>
        </p:nvSpPr>
        <p:spPr>
          <a:xfrm>
            <a:off x="2819400" y="3611562"/>
            <a:ext cx="1066800" cy="8985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J</a:t>
            </a:r>
            <a:r>
              <a:rPr lang="en-US" dirty="0">
                <a:latin typeface="Calibri"/>
                <a:cs typeface="Calibri"/>
              </a:rPr>
              <a:t>ohn calls</a:t>
            </a:r>
          </a:p>
        </p:txBody>
      </p:sp>
      <p:sp>
        <p:nvSpPr>
          <p:cNvPr id="9" name="Oval 8"/>
          <p:cNvSpPr/>
          <p:nvPr/>
        </p:nvSpPr>
        <p:spPr>
          <a:xfrm>
            <a:off x="5105400" y="3611562"/>
            <a:ext cx="10668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M</a:t>
            </a:r>
            <a:r>
              <a:rPr lang="en-US" dirty="0">
                <a:latin typeface="Calibri"/>
                <a:cs typeface="Calibri"/>
              </a:rPr>
              <a:t>ary calls</a:t>
            </a:r>
          </a:p>
        </p:txBody>
      </p:sp>
      <p:cxnSp>
        <p:nvCxnSpPr>
          <p:cNvPr id="11" name="Straight Arrow Connector 10"/>
          <p:cNvCxnSpPr>
            <a:stCxn id="5" idx="4"/>
            <a:endCxn id="7" idx="1"/>
          </p:cNvCxnSpPr>
          <p:nvPr/>
        </p:nvCxnSpPr>
        <p:spPr>
          <a:xfrm rot="16200000" flipH="1">
            <a:off x="3744912" y="2305050"/>
            <a:ext cx="373063" cy="395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7" idx="7"/>
          </p:cNvCxnSpPr>
          <p:nvPr/>
        </p:nvCxnSpPr>
        <p:spPr>
          <a:xfrm rot="5400000">
            <a:off x="5083175" y="2247900"/>
            <a:ext cx="296863" cy="5857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rot="5400000">
            <a:off x="3630613" y="3113087"/>
            <a:ext cx="220662" cy="776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0"/>
          </p:cNvCxnSpPr>
          <p:nvPr/>
        </p:nvCxnSpPr>
        <p:spPr>
          <a:xfrm rot="16200000" flipH="1">
            <a:off x="5178426" y="3151187"/>
            <a:ext cx="220662" cy="700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960616"/>
              </p:ext>
            </p:extLst>
          </p:nvPr>
        </p:nvGraphicFramePr>
        <p:xfrm>
          <a:off x="1524000" y="1427162"/>
          <a:ext cx="1295400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386141"/>
              </p:ext>
            </p:extLst>
          </p:nvPr>
        </p:nvGraphicFramePr>
        <p:xfrm>
          <a:off x="7010400" y="1350962"/>
          <a:ext cx="1298575" cy="13461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P(E)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0.002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91418" marR="91418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0.998</a:t>
                      </a:r>
                    </a:p>
                  </a:txBody>
                  <a:tcPr marL="91418" marR="914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73459"/>
              </p:ext>
            </p:extLst>
          </p:nvPr>
        </p:nvGraphicFramePr>
        <p:xfrm>
          <a:off x="7010400" y="3200400"/>
          <a:ext cx="2819400" cy="330697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P(A|B,E)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+b</a:t>
                      </a: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0.06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+e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0.29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+e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0.71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0.001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-b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-e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0.999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88790"/>
              </p:ext>
            </p:extLst>
          </p:nvPr>
        </p:nvGraphicFramePr>
        <p:xfrm>
          <a:off x="1676400" y="4678362"/>
          <a:ext cx="19812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P(J|A)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+j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-j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0.95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95649"/>
              </p:ext>
            </p:extLst>
          </p:nvPr>
        </p:nvGraphicFramePr>
        <p:xfrm>
          <a:off x="4267200" y="4678362"/>
          <a:ext cx="20574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P(M|A)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+a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+m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0.01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-a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-m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Independence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81200"/>
            <a:ext cx="4662898" cy="411002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Traffic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Causal direction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914400" y="34290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R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914400" y="510540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cxnSp>
        <p:nvCxnSpPr>
          <p:cNvPr id="28678" name="AutoShape 6"/>
          <p:cNvCxnSpPr>
            <a:cxnSpLocks noChangeShapeType="1"/>
            <a:stCxn id="28676" idx="4"/>
            <a:endCxn id="28677" idx="0"/>
          </p:cNvCxnSpPr>
          <p:nvPr/>
        </p:nvCxnSpPr>
        <p:spPr bwMode="auto">
          <a:xfrm>
            <a:off x="1295400" y="420528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7827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61444"/>
              </p:ext>
            </p:extLst>
          </p:nvPr>
        </p:nvGraphicFramePr>
        <p:xfrm>
          <a:off x="2533650" y="3498850"/>
          <a:ext cx="1428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19413" y="3124200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1078291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383901"/>
              </p:ext>
            </p:extLst>
          </p:nvPr>
        </p:nvGraphicFramePr>
        <p:xfrm>
          <a:off x="2152650" y="49403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000" y="4560888"/>
            <a:ext cx="1060450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graphicFrame>
        <p:nvGraphicFramePr>
          <p:cNvPr id="1078305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854939"/>
              </p:ext>
            </p:extLst>
          </p:nvPr>
        </p:nvGraphicFramePr>
        <p:xfrm>
          <a:off x="2152650" y="580390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831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586191"/>
              </p:ext>
            </p:extLst>
          </p:nvPr>
        </p:nvGraphicFramePr>
        <p:xfrm>
          <a:off x="5638800" y="4419600"/>
          <a:ext cx="2190750" cy="14859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238" y="3971925"/>
            <a:ext cx="1090612" cy="2987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295400"/>
            <a:ext cx="4485974" cy="1880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447800"/>
            <a:ext cx="1689842" cy="163501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Example: Reverse Traffic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Reverse causality?</a:t>
            </a: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914400" y="343535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T</a:t>
            </a:r>
            <a:endParaRPr lang="en-US" sz="2800" baseline="-25000">
              <a:latin typeface="Calibri"/>
              <a:cs typeface="Calibri"/>
            </a:endParaRP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914400" y="5111750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R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29702" name="AutoShape 6"/>
          <p:cNvCxnSpPr>
            <a:cxnSpLocks noChangeShapeType="1"/>
            <a:stCxn id="29700" idx="4"/>
            <a:endCxn id="29701" idx="0"/>
          </p:cNvCxnSpPr>
          <p:nvPr/>
        </p:nvCxnSpPr>
        <p:spPr bwMode="auto">
          <a:xfrm>
            <a:off x="1295400" y="4211638"/>
            <a:ext cx="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79303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04048"/>
              </p:ext>
            </p:extLst>
          </p:nvPr>
        </p:nvGraphicFramePr>
        <p:xfrm>
          <a:off x="2533650" y="3505200"/>
          <a:ext cx="1428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9/16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7/16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1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52390"/>
              </p:ext>
            </p:extLst>
          </p:nvPr>
        </p:nvGraphicFramePr>
        <p:xfrm>
          <a:off x="2152650" y="494665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2/3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2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067075"/>
              </p:ext>
            </p:extLst>
          </p:nvPr>
        </p:nvGraphicFramePr>
        <p:xfrm>
          <a:off x="2152650" y="5810250"/>
          <a:ext cx="219075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9340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74260"/>
              </p:ext>
            </p:extLst>
          </p:nvPr>
        </p:nvGraphicFramePr>
        <p:xfrm>
          <a:off x="5638800" y="4410075"/>
          <a:ext cx="2190750" cy="14859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3/16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+r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  <a:sym typeface="Symbol" pitchFamily="18" charset="2"/>
                        </a:rPr>
                        <a:t>-t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cs typeface="Calibri"/>
                        </a:rPr>
                        <a:t>6/16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238" y="3962400"/>
            <a:ext cx="1090612" cy="2987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2588" y="3133725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0175" y="4562475"/>
            <a:ext cx="1060450" cy="3136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295400"/>
            <a:ext cx="9601200" cy="6400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2970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1371600"/>
            <a:ext cx="10287000" cy="6858000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Causality?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69088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When 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 nets reflect the true causal patterns:</a:t>
            </a:r>
          </a:p>
          <a:p>
            <a:pPr lvl="8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Often simpler (nodes have fewer parents)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Often easier to think about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Often easier to elicit from experts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BNs need not actually be causal</a:t>
            </a:r>
          </a:p>
          <a:p>
            <a:pPr lvl="7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Sometimes no causal net exists over the domain (especially if variables are missing)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E.g. consider the variables </a:t>
            </a:r>
            <a:r>
              <a:rPr lang="en-US" sz="2000" i="1" dirty="0">
                <a:latin typeface="Calibri"/>
                <a:cs typeface="Calibri"/>
              </a:rPr>
              <a:t>Traffic</a:t>
            </a:r>
            <a:r>
              <a:rPr lang="en-US" sz="2000" dirty="0">
                <a:latin typeface="Calibri"/>
                <a:cs typeface="Calibri"/>
              </a:rPr>
              <a:t> and </a:t>
            </a:r>
            <a:r>
              <a:rPr lang="en-US" sz="2000" i="1" dirty="0">
                <a:latin typeface="Calibri"/>
                <a:cs typeface="Calibri"/>
              </a:rPr>
              <a:t>Drips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End up with arrows that reflect correlation, not causation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What do the arrows really mean?</a:t>
            </a:r>
          </a:p>
          <a:p>
            <a:pPr lvl="7">
              <a:lnSpc>
                <a:spcPct val="80000"/>
              </a:lnSpc>
            </a:pPr>
            <a:endParaRPr lang="en-US" sz="5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Topology may happen to encode causal structure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olidFill>
                  <a:srgbClr val="CC0000"/>
                </a:solidFill>
                <a:latin typeface="Calibri"/>
                <a:cs typeface="Calibri"/>
              </a:rPr>
              <a:t>Topology really encodes conditional independence</a:t>
            </a:r>
          </a:p>
        </p:txBody>
      </p:sp>
      <p:pic>
        <p:nvPicPr>
          <p:cNvPr id="3" name="Picture 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6096000"/>
            <a:ext cx="4754535" cy="2720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Bayes’</a:t>
            </a:r>
            <a:r>
              <a:rPr lang="en-US" altLang="ja-JP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Nets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61468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So far: how a Bayes</a:t>
            </a:r>
            <a:r>
              <a:rPr lang="ja-JP" altLang="en-US" sz="2400" dirty="0">
                <a:latin typeface="Calibri"/>
                <a:cs typeface="Calibri"/>
              </a:rPr>
              <a:t>’</a:t>
            </a:r>
            <a:r>
              <a:rPr lang="en-US" sz="2400" dirty="0">
                <a:latin typeface="Calibri"/>
                <a:cs typeface="Calibri"/>
              </a:rPr>
              <a:t> net encodes a joint distribution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Next: how to answer queries about that distribution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Today: </a:t>
            </a:r>
          </a:p>
          <a:p>
            <a:pPr lvl="2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First assembled BNs using an intuitive notion of conditional independence as causality</a:t>
            </a:r>
          </a:p>
          <a:p>
            <a:pPr lvl="2">
              <a:lnSpc>
                <a:spcPct val="80000"/>
              </a:lnSpc>
            </a:pPr>
            <a:r>
              <a:rPr lang="en-US" sz="1600" dirty="0">
                <a:latin typeface="Calibri"/>
                <a:cs typeface="Calibri"/>
              </a:rPr>
              <a:t>Then saw that key property is conditional independence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Main goal: answer queries about conditional independence and influence 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After that: how to answer numerical queries (inference)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722" y="1524000"/>
            <a:ext cx="5332633" cy="38861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7772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Two variables are </a:t>
            </a:r>
            <a:r>
              <a:rPr lang="en-US" sz="2400" i="1" dirty="0">
                <a:latin typeface="Calibri"/>
                <a:cs typeface="Calibri"/>
              </a:rPr>
              <a:t>independent</a:t>
            </a:r>
            <a:r>
              <a:rPr lang="en-US" sz="2400" dirty="0">
                <a:latin typeface="Calibri"/>
                <a:cs typeface="Calibri"/>
              </a:rPr>
              <a:t> if: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This says that their joint distribution </a:t>
            </a:r>
            <a:r>
              <a:rPr lang="en-US" sz="2000" i="1" dirty="0">
                <a:latin typeface="Calibri"/>
                <a:cs typeface="Calibri"/>
              </a:rPr>
              <a:t>factors</a:t>
            </a:r>
            <a:r>
              <a:rPr lang="en-US" sz="2000" dirty="0">
                <a:latin typeface="Calibri"/>
                <a:cs typeface="Calibri"/>
              </a:rPr>
              <a:t> into a product two simpler distributions</a:t>
            </a:r>
          </a:p>
          <a:p>
            <a:pPr lvl="5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Another form:</a:t>
            </a: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		</a:t>
            </a:r>
          </a:p>
          <a:p>
            <a:pPr lvl="4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We write: 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Independence is a simplifying </a:t>
            </a:r>
            <a:r>
              <a:rPr lang="en-US" sz="2400" i="1" dirty="0">
                <a:latin typeface="Calibri"/>
                <a:cs typeface="Calibri"/>
              </a:rPr>
              <a:t>modeling assumption</a:t>
            </a:r>
          </a:p>
          <a:p>
            <a:pPr lvl="6">
              <a:lnSpc>
                <a:spcPct val="80000"/>
              </a:lnSpc>
            </a:pPr>
            <a:endParaRPr lang="en-US" sz="1200" i="1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i="1" dirty="0">
                <a:latin typeface="Calibri"/>
                <a:cs typeface="Calibri"/>
              </a:rPr>
              <a:t>Empirical </a:t>
            </a:r>
            <a:r>
              <a:rPr lang="en-US" sz="2000" dirty="0">
                <a:latin typeface="Calibri"/>
                <a:cs typeface="Calibri"/>
              </a:rPr>
              <a:t>joint distributions: at best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close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to independent</a:t>
            </a:r>
          </a:p>
          <a:p>
            <a:pPr lvl="7">
              <a:lnSpc>
                <a:spcPct val="80000"/>
              </a:lnSpc>
            </a:pPr>
            <a:endParaRPr lang="en-US" sz="12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What could we assume for {Weather, Traffic, Cavity, Toothache}?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Independence</a:t>
            </a: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8488" y="1925638"/>
            <a:ext cx="3795712" cy="2988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1200" y="3886200"/>
            <a:ext cx="3048000" cy="3137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4600" y="4648200"/>
            <a:ext cx="1016000" cy="2627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769" y="1828800"/>
            <a:ext cx="4257231" cy="375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8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Independence?</a:t>
            </a:r>
          </a:p>
        </p:txBody>
      </p:sp>
      <p:graphicFrame>
        <p:nvGraphicFramePr>
          <p:cNvPr id="10414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034608"/>
              </p:ext>
            </p:extLst>
          </p:nvPr>
        </p:nvGraphicFramePr>
        <p:xfrm>
          <a:off x="2278114" y="3277390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1438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90476"/>
              </p:ext>
            </p:extLst>
          </p:nvPr>
        </p:nvGraphicFramePr>
        <p:xfrm>
          <a:off x="7394626" y="3285327"/>
          <a:ext cx="2209800" cy="1854201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41464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320077"/>
              </p:ext>
            </p:extLst>
          </p:nvPr>
        </p:nvGraphicFramePr>
        <p:xfrm>
          <a:off x="5135614" y="2108990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cold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4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129775"/>
              </p:ext>
            </p:extLst>
          </p:nvPr>
        </p:nvGraphicFramePr>
        <p:xfrm>
          <a:off x="5140376" y="5076027"/>
          <a:ext cx="1428750" cy="111442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2614" y="2848765"/>
            <a:ext cx="1296987" cy="2981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4" name="Picture 3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9789" y="1731165"/>
            <a:ext cx="731837" cy="2987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5" name="Picture 4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7876" y="4704552"/>
            <a:ext cx="850900" cy="2985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3" name="Picture 2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6589" y="2853527"/>
            <a:ext cx="1298575" cy="2985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373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Example: Independence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N fair, independent coin flips:</a:t>
            </a:r>
          </a:p>
        </p:txBody>
      </p:sp>
      <p:graphicFrame>
        <p:nvGraphicFramePr>
          <p:cNvPr id="1043475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43122"/>
              </p:ext>
            </p:extLst>
          </p:nvPr>
        </p:nvGraphicFramePr>
        <p:xfrm>
          <a:off x="699676" y="2892425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663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64" y="2514600"/>
            <a:ext cx="9112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4347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33116"/>
              </p:ext>
            </p:extLst>
          </p:nvPr>
        </p:nvGraphicFramePr>
        <p:xfrm>
          <a:off x="2471326" y="28892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4348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927875"/>
              </p:ext>
            </p:extLst>
          </p:nvPr>
        </p:nvGraphicFramePr>
        <p:xfrm>
          <a:off x="5747926" y="2889250"/>
          <a:ext cx="1428750" cy="74295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686" name="Picture 4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851" y="2514600"/>
            <a:ext cx="9255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7" name="Picture 4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601" y="2514600"/>
            <a:ext cx="9112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8" name="Picture 4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876" y="3170238"/>
            <a:ext cx="4699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89" name="AutoShape 49"/>
          <p:cNvSpPr>
            <a:spLocks/>
          </p:cNvSpPr>
          <p:nvPr/>
        </p:nvSpPr>
        <p:spPr bwMode="auto">
          <a:xfrm rot="-5400000">
            <a:off x="3804826" y="590550"/>
            <a:ext cx="381000" cy="7124700"/>
          </a:xfrm>
          <a:prstGeom prst="leftBrace">
            <a:avLst>
              <a:gd name="adj1" fmla="val 15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690" name="Rectangle 52"/>
          <p:cNvSpPr>
            <a:spLocks noChangeArrowheads="1"/>
          </p:cNvSpPr>
          <p:nvPr/>
        </p:nvSpPr>
        <p:spPr bwMode="auto">
          <a:xfrm>
            <a:off x="2680876" y="5181600"/>
            <a:ext cx="2895600" cy="1295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7691" name="AutoShape 57"/>
          <p:cNvSpPr>
            <a:spLocks/>
          </p:cNvSpPr>
          <p:nvPr/>
        </p:nvSpPr>
        <p:spPr bwMode="auto">
          <a:xfrm>
            <a:off x="2299876" y="5105400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27692" name="Picture 5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76" y="4800600"/>
            <a:ext cx="24653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93" name="Picture 59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76" y="5588000"/>
            <a:ext cx="3286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94" name="Freeform 60"/>
          <p:cNvSpPr>
            <a:spLocks/>
          </p:cNvSpPr>
          <p:nvPr/>
        </p:nvSpPr>
        <p:spPr bwMode="auto">
          <a:xfrm>
            <a:off x="2604676" y="5791200"/>
            <a:ext cx="2971800" cy="457200"/>
          </a:xfrm>
          <a:custGeom>
            <a:avLst/>
            <a:gdLst>
              <a:gd name="T0" fmla="*/ 0 w 1872"/>
              <a:gd name="T1" fmla="*/ 2147483647 h 288"/>
              <a:gd name="T2" fmla="*/ 2147483647 w 1872"/>
              <a:gd name="T3" fmla="*/ 0 h 288"/>
              <a:gd name="T4" fmla="*/ 2147483647 w 1872"/>
              <a:gd name="T5" fmla="*/ 2147483647 h 288"/>
              <a:gd name="T6" fmla="*/ 2147483647 w 1872"/>
              <a:gd name="T7" fmla="*/ 0 h 288"/>
              <a:gd name="T8" fmla="*/ 2147483647 w 1872"/>
              <a:gd name="T9" fmla="*/ 2147483647 h 288"/>
              <a:gd name="T10" fmla="*/ 2147483647 w 1872"/>
              <a:gd name="T11" fmla="*/ 0 h 288"/>
              <a:gd name="T12" fmla="*/ 2147483647 w 1872"/>
              <a:gd name="T13" fmla="*/ 2147483647 h 288"/>
              <a:gd name="T14" fmla="*/ 2147483647 w 1872"/>
              <a:gd name="T15" fmla="*/ 2147483647 h 288"/>
              <a:gd name="T16" fmla="*/ 2147483647 w 1872"/>
              <a:gd name="T17" fmla="*/ 2147483647 h 288"/>
              <a:gd name="T18" fmla="*/ 2147483647 w 1872"/>
              <a:gd name="T19" fmla="*/ 2147483647 h 288"/>
              <a:gd name="T20" fmla="*/ 2147483647 w 1872"/>
              <a:gd name="T21" fmla="*/ 2147483647 h 288"/>
              <a:gd name="T22" fmla="*/ 2147483647 w 1872"/>
              <a:gd name="T23" fmla="*/ 2147483647 h 288"/>
              <a:gd name="T24" fmla="*/ 2147483647 w 1872"/>
              <a:gd name="T25" fmla="*/ 2147483647 h 288"/>
              <a:gd name="T26" fmla="*/ 0 w 1872"/>
              <a:gd name="T27" fmla="*/ 2147483647 h 288"/>
              <a:gd name="T28" fmla="*/ 0 w 1872"/>
              <a:gd name="T29" fmla="*/ 2147483647 h 2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72"/>
              <a:gd name="T46" fmla="*/ 0 h 288"/>
              <a:gd name="T47" fmla="*/ 1872 w 1872"/>
              <a:gd name="T48" fmla="*/ 288 h 2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72" h="288">
                <a:moveTo>
                  <a:pt x="0" y="115"/>
                </a:moveTo>
                <a:lnTo>
                  <a:pt x="197" y="0"/>
                </a:lnTo>
                <a:lnTo>
                  <a:pt x="493" y="58"/>
                </a:lnTo>
                <a:lnTo>
                  <a:pt x="837" y="0"/>
                </a:lnTo>
                <a:lnTo>
                  <a:pt x="1182" y="115"/>
                </a:lnTo>
                <a:lnTo>
                  <a:pt x="1576" y="0"/>
                </a:lnTo>
                <a:lnTo>
                  <a:pt x="1872" y="115"/>
                </a:lnTo>
                <a:lnTo>
                  <a:pt x="1872" y="230"/>
                </a:lnTo>
                <a:lnTo>
                  <a:pt x="1576" y="173"/>
                </a:lnTo>
                <a:lnTo>
                  <a:pt x="1182" y="288"/>
                </a:lnTo>
                <a:lnTo>
                  <a:pt x="841" y="136"/>
                </a:lnTo>
                <a:lnTo>
                  <a:pt x="502" y="201"/>
                </a:lnTo>
                <a:lnTo>
                  <a:pt x="197" y="173"/>
                </a:lnTo>
                <a:lnTo>
                  <a:pt x="0" y="230"/>
                </a:lnTo>
                <a:lnTo>
                  <a:pt x="0" y="1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524" y="1150853"/>
            <a:ext cx="3229661" cy="30854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09" y="4749346"/>
            <a:ext cx="4115264" cy="18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1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600200"/>
            <a:ext cx="6324599" cy="41551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828800"/>
            <a:ext cx="5041097" cy="3014588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455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97001"/>
            <a:ext cx="68580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P(Toothache, Cavity, Catch)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If I have a cavity, the probability that the probe catches in it doesn't depend on whether I have a toothache: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P(+catch | +toothache, +cavity) = P(+catch | +cavity)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The same independence holds if I don</a:t>
            </a:r>
            <a:r>
              <a:rPr lang="ja-JP" altLang="en-US" sz="2000" dirty="0">
                <a:latin typeface="Calibri"/>
                <a:cs typeface="Calibri"/>
              </a:rPr>
              <a:t>’</a:t>
            </a:r>
            <a:r>
              <a:rPr lang="en-US" sz="2000" dirty="0">
                <a:latin typeface="Calibri"/>
                <a:cs typeface="Calibri"/>
              </a:rPr>
              <a:t>t have a cavity: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P(+catch | +toothache, </a:t>
            </a:r>
            <a:r>
              <a:rPr lang="en-US" sz="1800" dirty="0">
                <a:latin typeface="Calibri"/>
                <a:cs typeface="Calibri"/>
                <a:sym typeface="Symbol" charset="0"/>
              </a:rPr>
              <a:t>-</a:t>
            </a:r>
            <a:r>
              <a:rPr lang="en-US" sz="1800" dirty="0">
                <a:latin typeface="Calibri"/>
                <a:cs typeface="Calibri"/>
              </a:rPr>
              <a:t>cavity) = P(+catch| </a:t>
            </a:r>
            <a:r>
              <a:rPr lang="en-US" sz="1800" dirty="0">
                <a:latin typeface="Calibri"/>
                <a:cs typeface="Calibri"/>
                <a:sym typeface="Symbol" charset="0"/>
              </a:rPr>
              <a:t>-</a:t>
            </a:r>
            <a:r>
              <a:rPr lang="en-US" sz="1800" dirty="0">
                <a:latin typeface="Calibri"/>
                <a:cs typeface="Calibri"/>
              </a:rPr>
              <a:t>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Catch is </a:t>
            </a:r>
            <a:r>
              <a:rPr lang="en-US" sz="2000" i="1" dirty="0">
                <a:latin typeface="Calibri"/>
                <a:cs typeface="Calibri"/>
              </a:rPr>
              <a:t>conditionally independent</a:t>
            </a:r>
            <a:r>
              <a:rPr lang="en-US" sz="2000" dirty="0">
                <a:latin typeface="Calibri"/>
                <a:cs typeface="Calibri"/>
              </a:rPr>
              <a:t> of Toothache given Cavity: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P(Catch | Toothache, Cavity) = P(Catch | Cavity)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4948236"/>
            <a:ext cx="7772400" cy="84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Equivalent statements: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P(Toothache | Catch , Cavity) = P(Toothache | Cavity)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P(Toothache, Catch | Cavity) = P(Toothache | Cavity) P(Catch | Cavity)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One can be derived from the other easily</a:t>
            </a:r>
          </a:p>
        </p:txBody>
      </p:sp>
    </p:spTree>
    <p:extLst>
      <p:ext uri="{BB962C8B-B14F-4D97-AF65-F5344CB8AC3E}">
        <p14:creationId xmlns:p14="http://schemas.microsoft.com/office/powerpoint/2010/main" val="246192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Conditional Independence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idx="1"/>
          </p:nvPr>
        </p:nvSpPr>
        <p:spPr>
          <a:xfrm>
            <a:off x="2103438" y="15240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Unconditional (absolute) independence very rare (why?)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i="1" dirty="0">
                <a:latin typeface="Calibri"/>
                <a:cs typeface="Calibri"/>
              </a:rPr>
              <a:t>Conditional independence</a:t>
            </a:r>
            <a:r>
              <a:rPr lang="en-US" sz="2400" dirty="0">
                <a:latin typeface="Calibri"/>
                <a:cs typeface="Calibri"/>
              </a:rPr>
              <a:t> is our most basic and robust form of knowledge about uncertain environments.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X is conditionally independent of Y given Z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  if and only if: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      or, equivalently, if and only if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4038" y="4572000"/>
            <a:ext cx="4841875" cy="313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8800" y="3352800"/>
            <a:ext cx="1401762" cy="367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0238" y="5715000"/>
            <a:ext cx="3884613" cy="3137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2"/>
  <p:tag name="PICTUREFILESIZE" val="404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2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97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5"/>
  <p:tag name="PICTUREFILESIZE" val="796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2^n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5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2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 | z, y) = P(x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0"/>
  <p:tag name="PICTUREFILESIZE" val="1409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Rain}) P(\mbox{Traffic} | \mbox{Rain}) P(\mbox{Umbrella} | \mbox{Rain}, \mbox{Traffic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85"/>
  <p:tag name="PICTUREFILESIZE" val="2128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Traffic}, \mbox{Rain}, \mbox{Umbrella}) =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14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5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Traffic}, \mbox{Rain}, \mbox{Umbrella}) = 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0"/>
  <p:tag name="PICTUREFILESIZE" val="1145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Rain}) P(\mbox{Traffic} | \mbox{Rain}) P(\mbox{Umbrella} | \mbox{Rain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9"/>
  <p:tag name="PICTUREFILESIZE" val="1969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P(X_1, X_2, \ldots X_n) = P(X_1) P(X_2 | X_1) P(X_3|X_1,X_2) \ldots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1"/>
  <p:tag name="PICTUREFILESIZE" val="2589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3"/>
  <p:tag name="PICTUREFILESIZE" val="703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|a_1 \ldots a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4"/>
  <p:tag name="PICTUREFILESIZE" val="673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\it +cavity, +catch, -toothache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621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 | y) = P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4"/>
  <p:tag name="PICTUREFILESIZE" val="1022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x_1 \ldots x_{i-1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2"/>
  <p:tag name="PICTUREFILESIZE" val="1937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, x_2, \ldots x_n) = \prod_{i=1}^n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2"/>
  <p:tag name="PICTUREFILESIZE" val="2394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i | x_1, \ldots x_{i-1}) =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7"/>
  <p:tag name="PICTUREFILESIZE" val="1885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"/>
  <p:tag name="PICTUREFILESIZE" val="368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2"/>
  <p:tag name="PICTUREFILESIZE" val="404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2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"/>
  <p:tag name="PICTUREFILESIZE" val="404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h, h, t, h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643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"/>
  <p:tag name="PICTUREFILESIZE" val="24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+r, - t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1"/>
  <p:tag name="PICTUREFILESIZE" val="453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03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|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2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408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3"/>
  <p:tag name="PICTUREFILESIZE" val="408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72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|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07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i | x_1, \ldots x_{i-1}) = P(x_i | \mbox{\it parents}(X_i)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7"/>
  <p:tag name="PICTUREFILESIZE" val="188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1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48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T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272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348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2(T,W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526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608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12 -- probability.pptx</Template>
  <TotalTime>53169</TotalTime>
  <Words>1655</Words>
  <Application>Microsoft Office PowerPoint</Application>
  <PresentationFormat>Widescreen</PresentationFormat>
  <Paragraphs>542</Paragraphs>
  <Slides>33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Wingdings</vt:lpstr>
      <vt:lpstr>dan-berkeley-nlp-v1</vt:lpstr>
      <vt:lpstr>(14016162-3)  Fundamentals of Artificial Intelligence</vt:lpstr>
      <vt:lpstr>Probabilistic Models</vt:lpstr>
      <vt:lpstr>Independence</vt:lpstr>
      <vt:lpstr>Independence</vt:lpstr>
      <vt:lpstr>Example: Independence?</vt:lpstr>
      <vt:lpstr>Example: Independence</vt:lpstr>
      <vt:lpstr>Conditional Independence</vt:lpstr>
      <vt:lpstr>Conditional Independence</vt:lpstr>
      <vt:lpstr>Conditional Independence</vt:lpstr>
      <vt:lpstr>Conditional Independence</vt:lpstr>
      <vt:lpstr>Conditional Independence</vt:lpstr>
      <vt:lpstr>Conditional Independence and the Chain Rule</vt:lpstr>
      <vt:lpstr>Ghostbusters Chain Rule</vt:lpstr>
      <vt:lpstr>Bayes’Nets: Big Picture</vt:lpstr>
      <vt:lpstr>Bayes’ Nets: Big Picture</vt:lpstr>
      <vt:lpstr>Example Bayes’ Net: Insurance</vt:lpstr>
      <vt:lpstr>Example Bayes’ Net: Car</vt:lpstr>
      <vt:lpstr>Graphical Model Notation</vt:lpstr>
      <vt:lpstr>Example: Coin Flips</vt:lpstr>
      <vt:lpstr>Example: Traffic</vt:lpstr>
      <vt:lpstr>Example: Traffic II</vt:lpstr>
      <vt:lpstr>Example: Alarm Network</vt:lpstr>
      <vt:lpstr>Bayes’ Net Semantics</vt:lpstr>
      <vt:lpstr>Bayes’ Net Semantics</vt:lpstr>
      <vt:lpstr>Probabilities in BNs</vt:lpstr>
      <vt:lpstr>Probabilities in BNs</vt:lpstr>
      <vt:lpstr>Example: Coin Flips</vt:lpstr>
      <vt:lpstr>Example: Traffic</vt:lpstr>
      <vt:lpstr>Example: Alarm Network</vt:lpstr>
      <vt:lpstr>Example: Traffic</vt:lpstr>
      <vt:lpstr>Example: Reverse Traffic</vt:lpstr>
      <vt:lpstr>Causality?</vt:lpstr>
      <vt:lpstr>Bayes’ Nets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Hatim Alsuwat</cp:lastModifiedBy>
  <cp:revision>3292</cp:revision>
  <cp:lastPrinted>2014-03-18T18:14:25Z</cp:lastPrinted>
  <dcterms:created xsi:type="dcterms:W3CDTF">2004-08-27T04:16:05Z</dcterms:created>
  <dcterms:modified xsi:type="dcterms:W3CDTF">2020-12-08T15:38:34Z</dcterms:modified>
</cp:coreProperties>
</file>