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95" r:id="rId2"/>
    <p:sldId id="390" r:id="rId3"/>
    <p:sldId id="391" r:id="rId4"/>
    <p:sldId id="394" r:id="rId5"/>
    <p:sldId id="395" r:id="rId6"/>
    <p:sldId id="396" r:id="rId7"/>
    <p:sldId id="406" r:id="rId8"/>
    <p:sldId id="407" r:id="rId9"/>
    <p:sldId id="408" r:id="rId10"/>
    <p:sldId id="409" r:id="rId11"/>
    <p:sldId id="410" r:id="rId12"/>
    <p:sldId id="412" r:id="rId13"/>
    <p:sldId id="414" r:id="rId14"/>
    <p:sldId id="415" r:id="rId15"/>
    <p:sldId id="416" r:id="rId16"/>
    <p:sldId id="411" r:id="rId17"/>
    <p:sldId id="413" r:id="rId18"/>
    <p:sldId id="402" r:id="rId19"/>
    <p:sldId id="404" r:id="rId20"/>
    <p:sldId id="405" r:id="rId21"/>
    <p:sldId id="417" r:id="rId22"/>
    <p:sldId id="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1973"/>
  </p:normalViewPr>
  <p:slideViewPr>
    <p:cSldViewPr snapToGrid="0" snapToObjects="1">
      <p:cViewPr varScale="1">
        <p:scale>
          <a:sx n="58" d="100"/>
          <a:sy n="58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8D6-568A-684C-AFCB-EF7B28F961D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B2CF-DA79-DF4C-847D-B50E667A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9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0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6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2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DFE-414B-D245-B7B5-7B1B1F87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C30F-1366-FC4A-B43E-626D625C4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63A6-7D8A-3549-BD18-60F5B028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59AD-2F55-574B-9D11-C9D086C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CD22-5D22-0C49-8696-5D54FE34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D05-1630-384F-87BC-410A71D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35A9-6409-4848-A6E6-031C10B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C318-39AD-1846-9B3B-8829B039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CDAD-93E4-0845-A23C-7DA37F8E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1664-422A-3D48-99DF-5ABAAAE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B6583-8974-5941-8BB1-AE24C0C9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DF25-1828-5145-9B29-6409F64F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703A-206C-F241-99EE-9215B81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A65F-C34D-214A-A4E1-EA7E15D4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C258-420A-0F44-ACF9-CF195F53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65C-6986-9343-B0D7-893544F5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BFEC-48C3-394F-B0FC-C1C7BCA3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5C66-CCB5-2544-AF05-30BCB7F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9FD2-D510-B94C-828F-6E6B2C61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CB28-6CE7-3E4D-93B3-AFF78255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CD01-DB10-ED4B-9993-311CC7D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E20A-18C7-EF4C-821B-41A7B2F1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DA2-5A99-A24B-A032-1D37FE1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6172-A6E5-814E-954A-C683284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CFC4-3A2C-004E-8567-19B4BCE9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CAF5-678E-AA49-963E-A0BEC43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C6EB-8B4D-7F4A-91CF-ECA93FAD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D5FE5-0309-8448-AAB8-CC890CBD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6EAC-4334-AB4F-9341-8C8737C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0C7AC-478B-EC4B-B525-1D10677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A6B0-3EAC-F742-AF32-3CE97FC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439B-A70C-1547-BD18-BB1046F3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4EE7-8811-D647-BD5C-443252C0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D560-9E14-774E-8B7C-9C3C04F3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9A50-C245-C64F-8CB4-CA1724479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46F0F-9F50-A543-BDC4-33BF2A11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F5C65-FB93-4C44-8602-95343E2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7916A-3C64-804C-BD86-F13E7AE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738B2-3FDA-BA40-9E5F-7CDFF3B1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7AB-80AD-344E-92A5-AAA941CB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F2D9F-E50B-4F4B-9E03-3B16FD2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CC57C-724F-414A-A699-6F7BF39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3B96-8843-FF47-915D-CB9CC792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9FF79-DA4D-B741-B3D9-95EC0B8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29B0-B7D3-194C-AACA-768E135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9FA0-B647-434A-8D55-58AA8F34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9FC5-E4CB-164F-95B9-581FD63A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7D1-4C9A-FB45-8220-5497D330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6BB5-5CBF-2F4E-92FB-B466F26D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1CAF9-EAA8-1C49-9F64-15142928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F2EF-A264-334D-AF35-A46112C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1540-F53F-C84A-B7F1-B8624B0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119-5144-6842-9231-76E60FD7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FB1ED-84E5-254D-8592-1AC9B02AB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86F4-DB08-AA43-93FF-92A118D47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9C31-DFA2-D145-91B2-8DA0C73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5788-FB75-ED4E-AED8-5DF422C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74B0-B7D5-8A40-B0EA-185E4E51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B1238-BD7E-DE4B-A196-289F9C3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2148-D084-2844-B238-133E4C8E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EEE4-D310-9A4F-821A-5C20CCF9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B942-8D4C-5946-986D-82110829D8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7326-AB9D-5247-85F8-D80D03C2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7861-5980-354B-9CDA-21CBFCCF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D2B4F9-CFD3-4539-BE12-AD2CCFC5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2" y="1863462"/>
            <a:ext cx="11978326" cy="1467454"/>
          </a:xfrm>
        </p:spPr>
        <p:txBody>
          <a:bodyPr>
            <a:noAutofit/>
          </a:bodyPr>
          <a:lstStyle/>
          <a:p>
            <a:r>
              <a:rPr lang="en-US" sz="4400" dirty="0"/>
              <a:t> Fundamentals of Artificial Intelligence: Lab1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08615AC-D9CB-4DEF-BCCE-4320A43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852212"/>
            <a:ext cx="9144000" cy="709275"/>
          </a:xfrm>
        </p:spPr>
        <p:txBody>
          <a:bodyPr>
            <a:noAutofit/>
          </a:bodyPr>
          <a:lstStyle/>
          <a:p>
            <a:r>
              <a:rPr lang="en-US" dirty="0"/>
              <a:t>Dr. Hatim Alsuwat</a:t>
            </a:r>
          </a:p>
          <a:p>
            <a:endParaRPr lang="en-US" dirty="0"/>
          </a:p>
        </p:txBody>
      </p:sp>
      <p:pic>
        <p:nvPicPr>
          <p:cNvPr id="3" name="Picture 2" descr="A picture containing drawing, clock, table&#10;&#10;Description automatically generated">
            <a:extLst>
              <a:ext uri="{FF2B5EF4-FFF2-40B4-BE49-F238E27FC236}">
                <a16:creationId xmlns:a16="http://schemas.microsoft.com/office/drawing/2014/main" id="{C6BA4185-7196-9040-AC24-77F3C2B6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0" y="799786"/>
            <a:ext cx="246993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2. Installing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FF52EA-79CE-654F-8D32-97798B07C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8389"/>
            <a:ext cx="96393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3. A Code Sample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x = 34 - 23 </a:t>
            </a:r>
            <a:r>
              <a:rPr lang="en-US" dirty="0">
                <a:solidFill>
                  <a:srgbClr val="FF3300"/>
                </a:solidFill>
                <a:latin typeface="Courier" pitchFamily="2" charset="0"/>
              </a:rPr>
              <a:t># A comment.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y = </a:t>
            </a:r>
            <a:r>
              <a:rPr lang="en-US" dirty="0">
                <a:solidFill>
                  <a:srgbClr val="33CC33"/>
                </a:solidFill>
                <a:latin typeface="Courier" pitchFamily="2" charset="0"/>
              </a:rPr>
              <a:t>“Hello” </a:t>
            </a:r>
            <a:r>
              <a:rPr lang="en-US" dirty="0">
                <a:solidFill>
                  <a:srgbClr val="FF3300"/>
                </a:solidFill>
                <a:latin typeface="Courier" pitchFamily="2" charset="0"/>
              </a:rPr>
              <a:t># Another one.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z = 3.45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if </a:t>
            </a:r>
            <a:r>
              <a:rPr lang="en-US" dirty="0">
                <a:latin typeface="Courier" pitchFamily="2" charset="0"/>
              </a:rPr>
              <a:t>z == 3.45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or </a:t>
            </a:r>
            <a:r>
              <a:rPr lang="en-US" dirty="0">
                <a:latin typeface="Courier" pitchFamily="2" charset="0"/>
              </a:rPr>
              <a:t>y == </a:t>
            </a:r>
            <a:r>
              <a:rPr lang="en-US" dirty="0">
                <a:solidFill>
                  <a:srgbClr val="33CC33"/>
                </a:solidFill>
                <a:latin typeface="Courier" pitchFamily="2" charset="0"/>
              </a:rPr>
              <a:t>“Hello”</a:t>
            </a:r>
            <a:r>
              <a:rPr lang="en-US" dirty="0">
                <a:latin typeface="Courier" pitchFamily="2" charset="0"/>
              </a:rPr>
              <a:t>: 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x=x+1 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y = y + </a:t>
            </a:r>
            <a:r>
              <a:rPr lang="en-US" dirty="0">
                <a:solidFill>
                  <a:srgbClr val="33CC33"/>
                </a:solidFill>
                <a:latin typeface="Courier" pitchFamily="2" charset="0"/>
              </a:rPr>
              <a:t>“ World” </a:t>
            </a:r>
            <a:r>
              <a:rPr lang="en-US" dirty="0">
                <a:solidFill>
                  <a:srgbClr val="FF3300"/>
                </a:solidFill>
                <a:latin typeface="Courier" pitchFamily="2" charset="0"/>
              </a:rPr>
              <a:t># String </a:t>
            </a:r>
            <a:r>
              <a:rPr lang="en-US" dirty="0" err="1">
                <a:solidFill>
                  <a:srgbClr val="FF3300"/>
                </a:solidFill>
                <a:latin typeface="Courier" pitchFamily="2" charset="0"/>
              </a:rPr>
              <a:t>concat</a:t>
            </a:r>
            <a:r>
              <a:rPr lang="en-US" dirty="0">
                <a:solidFill>
                  <a:srgbClr val="FF3300"/>
                </a:solidFill>
                <a:latin typeface="Courier" pitchFamily="2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print </a:t>
            </a:r>
            <a:r>
              <a:rPr lang="en-US" dirty="0">
                <a:latin typeface="Courier" pitchFamily="2" charset="0"/>
              </a:rPr>
              <a:t>x 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print </a:t>
            </a:r>
            <a:r>
              <a:rPr lang="en-US" dirty="0">
                <a:latin typeface="Courier" pitchFamily="2" charset="0"/>
              </a:rPr>
              <a:t>y </a:t>
            </a:r>
            <a:br>
              <a:rPr lang="en-US" dirty="0"/>
            </a:br>
            <a:endParaRPr lang="en-US" dirty="0"/>
          </a:p>
          <a:p>
            <a:pPr algn="l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03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b="1" dirty="0">
                <a:solidFill>
                  <a:schemeClr val="tx1"/>
                </a:solidFill>
                <a:latin typeface="+mj-lt"/>
              </a:rPr>
              <a:t>4. Basic Data types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b="1" dirty="0"/>
              <a:t>Integers (default for numbers) </a:t>
            </a:r>
            <a:endParaRPr lang="en-US" sz="3000" dirty="0"/>
          </a:p>
          <a:p>
            <a:r>
              <a:rPr lang="en-US" sz="2800" dirty="0">
                <a:solidFill>
                  <a:srgbClr val="3333CC"/>
                </a:solidFill>
                <a:latin typeface="Courier" pitchFamily="2" charset="0"/>
              </a:rPr>
              <a:t>z = 5 / 2 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# Answer is 2, integer division</a:t>
            </a:r>
            <a:r>
              <a:rPr lang="en-US" sz="2800" dirty="0">
                <a:solidFill>
                  <a:srgbClr val="3333CC"/>
                </a:solidFill>
                <a:latin typeface="Courier" pitchFamily="2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b="1" dirty="0"/>
              <a:t>Floats </a:t>
            </a:r>
          </a:p>
          <a:p>
            <a:pPr algn="l"/>
            <a:r>
              <a:rPr lang="en-US" sz="2800" b="1" dirty="0">
                <a:solidFill>
                  <a:srgbClr val="3333CC"/>
                </a:solidFill>
                <a:latin typeface="Courier" pitchFamily="2" charset="0"/>
              </a:rPr>
              <a:t>   </a:t>
            </a:r>
            <a:r>
              <a:rPr lang="en-US" sz="2800" dirty="0">
                <a:solidFill>
                  <a:srgbClr val="3333CC"/>
                </a:solidFill>
                <a:latin typeface="Courier" pitchFamily="2" charset="0"/>
              </a:rPr>
              <a:t>x = 3.456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b="1" dirty="0"/>
              <a:t>Strings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Can use “ ” or ‘ ’ to specify. </a:t>
            </a:r>
          </a:p>
          <a:p>
            <a:pPr algn="l"/>
            <a:r>
              <a:rPr lang="en-US" sz="2200" dirty="0">
                <a:solidFill>
                  <a:srgbClr val="3333CC"/>
                </a:solidFill>
                <a:latin typeface="Courier" pitchFamily="2" charset="0"/>
              </a:rPr>
              <a:t>  “</a:t>
            </a:r>
            <a:r>
              <a:rPr lang="en-US" sz="2200" dirty="0" err="1">
                <a:solidFill>
                  <a:srgbClr val="3333CC"/>
                </a:solidFill>
                <a:latin typeface="Courier" pitchFamily="2" charset="0"/>
              </a:rPr>
              <a:t>abc</a:t>
            </a:r>
            <a:r>
              <a:rPr lang="en-US" sz="2200" dirty="0">
                <a:solidFill>
                  <a:srgbClr val="3333CC"/>
                </a:solidFill>
                <a:latin typeface="Courier" pitchFamily="2" charset="0"/>
              </a:rPr>
              <a:t>” ‘</a:t>
            </a:r>
            <a:r>
              <a:rPr lang="en-US" sz="2200" dirty="0" err="1">
                <a:solidFill>
                  <a:srgbClr val="3333CC"/>
                </a:solidFill>
                <a:latin typeface="Courier" pitchFamily="2" charset="0"/>
              </a:rPr>
              <a:t>abc</a:t>
            </a:r>
            <a:r>
              <a:rPr lang="en-US" sz="2200" dirty="0">
                <a:solidFill>
                  <a:srgbClr val="3333CC"/>
                </a:solidFill>
                <a:latin typeface="Courier" pitchFamily="2" charset="0"/>
              </a:rPr>
              <a:t>’ </a:t>
            </a:r>
            <a:r>
              <a:rPr lang="en-US" sz="2200" dirty="0">
                <a:latin typeface="ArialMT"/>
              </a:rPr>
              <a:t>(Same thing.)</a:t>
            </a:r>
            <a:r>
              <a:rPr lang="en-US" sz="2800" dirty="0">
                <a:latin typeface="ArialMT"/>
              </a:rPr>
              <a:t> </a:t>
            </a:r>
            <a:endParaRPr lang="en-US" sz="2800" dirty="0"/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Example: 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rgbClr val="3333CC"/>
                </a:solidFill>
                <a:latin typeface="Courier" pitchFamily="2" charset="0"/>
              </a:rPr>
              <a:t> </a:t>
            </a:r>
            <a:endParaRPr lang="en-US" sz="2800" dirty="0"/>
          </a:p>
          <a:p>
            <a:pPr algn="l"/>
            <a:endParaRPr lang="en-US" sz="2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F41BBB-AC4C-654C-BF86-1B19363CE7F8}"/>
              </a:ext>
            </a:extLst>
          </p:cNvPr>
          <p:cNvSpPr/>
          <p:nvPr/>
        </p:nvSpPr>
        <p:spPr>
          <a:xfrm>
            <a:off x="960778" y="462679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is the same as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'John'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40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b="1" dirty="0">
                <a:solidFill>
                  <a:schemeClr val="tx1"/>
                </a:solidFill>
                <a:latin typeface="+mj-lt"/>
              </a:rPr>
              <a:t>4. Basic Data types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78B9-3DEE-E646-87C5-D587D50A92BC}"/>
              </a:ext>
            </a:extLst>
          </p:cNvPr>
          <p:cNvSpPr txBox="1"/>
          <p:nvPr/>
        </p:nvSpPr>
        <p:spPr>
          <a:xfrm>
            <a:off x="1066800" y="185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E5186-0D62-1C4C-ACD8-879F268CD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1129"/>
              </p:ext>
            </p:extLst>
          </p:nvPr>
        </p:nvGraphicFramePr>
        <p:xfrm>
          <a:off x="698500" y="1402080"/>
          <a:ext cx="10223500" cy="5209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90614931"/>
                    </a:ext>
                  </a:extLst>
                </a:gridCol>
                <a:gridCol w="7404100">
                  <a:extLst>
                    <a:ext uri="{9D8B030D-6E8A-4147-A177-3AD203B41FA5}">
                      <a16:colId xmlns:a16="http://schemas.microsoft.com/office/drawing/2014/main" val="1790561204"/>
                    </a:ext>
                  </a:extLst>
                </a:gridCol>
              </a:tblGrid>
              <a:tr h="4892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</a:rPr>
                        <a:t>Text Type: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5512178"/>
                  </a:ext>
                </a:extLst>
              </a:tr>
              <a:tr h="8345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</a:rPr>
                        <a:t>Numeric Types: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int, float, 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47187655"/>
                  </a:ext>
                </a:extLst>
              </a:tr>
              <a:tr h="8345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</a:rPr>
                        <a:t>Sequence Types: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list, tuple, 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7734328"/>
                  </a:ext>
                </a:extLst>
              </a:tr>
              <a:tr h="8345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</a:rPr>
                        <a:t>Mapping Type: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dict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51257326"/>
                  </a:ext>
                </a:extLst>
              </a:tr>
              <a:tr h="4892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</a:rPr>
                        <a:t>Set Types: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set, frozenset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4279726"/>
                  </a:ext>
                </a:extLst>
              </a:tr>
              <a:tr h="8345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B050"/>
                          </a:solidFill>
                          <a:effectLst/>
                        </a:rPr>
                        <a:t>Boolean Type: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1507039"/>
                  </a:ext>
                </a:extLst>
              </a:tr>
              <a:tr h="8345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</a:rPr>
                        <a:t>Binary Types: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bytes, 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bytearray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, 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memoryview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720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6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srgbClr val="000000"/>
                </a:solidFill>
                <a:latin typeface="Segoe UI"/>
              </a:rPr>
              <a:t>5. Getting the Data Type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You can get the data type of any object by using the </a:t>
            </a:r>
            <a:r>
              <a:rPr lang="en-US" sz="2800" dirty="0">
                <a:solidFill>
                  <a:srgbClr val="FF0000"/>
                </a:solidFill>
              </a:rPr>
              <a:t>type()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function:</a:t>
            </a:r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78B9-3DEE-E646-87C5-D587D50A92BC}"/>
              </a:ext>
            </a:extLst>
          </p:cNvPr>
          <p:cNvSpPr txBox="1"/>
          <p:nvPr/>
        </p:nvSpPr>
        <p:spPr>
          <a:xfrm>
            <a:off x="1066800" y="185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A5BDCA-FF68-6C48-BDCE-06EEFDFE84FB}"/>
              </a:ext>
            </a:extLst>
          </p:cNvPr>
          <p:cNvSpPr/>
          <p:nvPr/>
        </p:nvSpPr>
        <p:spPr>
          <a:xfrm>
            <a:off x="744878" y="2631655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F25F14-8A95-C247-96E4-1780914878C3}"/>
              </a:ext>
            </a:extLst>
          </p:cNvPr>
          <p:cNvSpPr/>
          <p:nvPr/>
        </p:nvSpPr>
        <p:spPr>
          <a:xfrm>
            <a:off x="744878" y="4947136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&lt;class ’int’&gt;</a:t>
            </a:r>
            <a:endParaRPr lang="en-US" dirty="0">
              <a:solidFill>
                <a:srgbClr val="00B0F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CBDCA-D3A9-DB41-B393-8E1C1326BC9B}"/>
              </a:ext>
            </a:extLst>
          </p:cNvPr>
          <p:cNvSpPr txBox="1"/>
          <p:nvPr/>
        </p:nvSpPr>
        <p:spPr>
          <a:xfrm>
            <a:off x="864211" y="43598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4188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srgbClr val="000000"/>
                </a:solidFill>
                <a:latin typeface="Segoe UI"/>
              </a:rPr>
              <a:t>Try yourself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</a:rPr>
              <a:t>Exercise: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sz="2800" dirty="0">
                <a:latin typeface="Consolas" panose="020B0609020204030204" pitchFamily="49" charset="0"/>
              </a:rPr>
              <a:t>6    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b = 10.8  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 = 1h   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 = "Hello World”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 = [”car", ”door", ”food"]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 = (”car", ”door", ”food")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 = range(6)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 = {”car", ”door", ”food"}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False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</a:rPr>
              <a:t>Print the data type of the variable a, b, c, d, e, f, g, h and x. 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78B9-3DEE-E646-87C5-D587D50A92BC}"/>
              </a:ext>
            </a:extLst>
          </p:cNvPr>
          <p:cNvSpPr txBox="1"/>
          <p:nvPr/>
        </p:nvSpPr>
        <p:spPr>
          <a:xfrm>
            <a:off x="1066800" y="185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6. Enough to Understand the Code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algn="l"/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955-E3FB-6F4E-94A2-B76726A4D8AB}"/>
              </a:ext>
            </a:extLst>
          </p:cNvPr>
          <p:cNvSpPr txBox="1"/>
          <p:nvPr/>
        </p:nvSpPr>
        <p:spPr>
          <a:xfrm>
            <a:off x="1261241" y="1839309"/>
            <a:ext cx="99743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Assignment uses </a:t>
            </a:r>
            <a:r>
              <a:rPr lang="en-US" b="1" i="1" dirty="0">
                <a:solidFill>
                  <a:srgbClr val="3333CC"/>
                </a:solidFill>
                <a:latin typeface="Arial" panose="020B0604020202020204" pitchFamily="34" charset="0"/>
              </a:rPr>
              <a:t>= </a:t>
            </a:r>
            <a:r>
              <a:rPr lang="en-US" b="1" dirty="0">
                <a:latin typeface="Arial" panose="020B0604020202020204" pitchFamily="34" charset="0"/>
              </a:rPr>
              <a:t>and comparison uses </a:t>
            </a:r>
            <a:r>
              <a:rPr lang="en-US" b="1" i="1" dirty="0">
                <a:solidFill>
                  <a:srgbClr val="3333CC"/>
                </a:solidFill>
                <a:latin typeface="Arial" panose="020B0604020202020204" pitchFamily="34" charset="0"/>
              </a:rPr>
              <a:t>==</a:t>
            </a:r>
            <a:r>
              <a:rPr lang="en-US" b="1" dirty="0">
                <a:latin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For numbers </a:t>
            </a:r>
            <a:r>
              <a:rPr lang="en-US" b="1" i="1" dirty="0">
                <a:solidFill>
                  <a:srgbClr val="3333CC"/>
                </a:solidFill>
                <a:latin typeface="Arial" panose="020B0604020202020204" pitchFamily="34" charset="0"/>
              </a:rPr>
              <a:t>+ - * / % </a:t>
            </a:r>
            <a:r>
              <a:rPr lang="en-US" b="1" dirty="0">
                <a:latin typeface="Arial" panose="020B0604020202020204" pitchFamily="34" charset="0"/>
              </a:rPr>
              <a:t>are as expected.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MT"/>
              </a:rPr>
              <a:t>Special use of </a:t>
            </a:r>
            <a:r>
              <a:rPr lang="en-US" sz="2000" b="1" i="1" dirty="0">
                <a:solidFill>
                  <a:srgbClr val="3333CC"/>
                </a:solidFill>
                <a:latin typeface="Arial" panose="020B0604020202020204" pitchFamily="34" charset="0"/>
              </a:rPr>
              <a:t>+ </a:t>
            </a:r>
            <a:r>
              <a:rPr lang="en-US" dirty="0">
                <a:latin typeface="ArialMT"/>
              </a:rPr>
              <a:t>for string concatenation.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MT"/>
              </a:rPr>
              <a:t>Special use of </a:t>
            </a:r>
            <a:r>
              <a:rPr lang="en-US" sz="2000" b="1" i="1" dirty="0">
                <a:solidFill>
                  <a:srgbClr val="3333CC"/>
                </a:solidFill>
                <a:latin typeface="Arial" panose="020B0604020202020204" pitchFamily="34" charset="0"/>
              </a:rPr>
              <a:t>% </a:t>
            </a:r>
            <a:r>
              <a:rPr lang="en-US" dirty="0">
                <a:latin typeface="ArialMT"/>
              </a:rPr>
              <a:t>for string formatting (as with </a:t>
            </a:r>
            <a:r>
              <a:rPr lang="en-US" dirty="0" err="1">
                <a:latin typeface="ArialMT"/>
              </a:rPr>
              <a:t>printf</a:t>
            </a:r>
            <a:r>
              <a:rPr lang="en-US" dirty="0">
                <a:latin typeface="ArialMT"/>
              </a:rPr>
              <a:t> in C)</a:t>
            </a:r>
            <a:r>
              <a:rPr lang="en-US" b="1" dirty="0">
                <a:latin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Logical operators are words (</a:t>
            </a:r>
            <a:r>
              <a:rPr lang="en-US" b="1" dirty="0">
                <a:solidFill>
                  <a:srgbClr val="3333CC"/>
                </a:solidFill>
                <a:latin typeface="CourierNewPS"/>
              </a:rPr>
              <a:t>and, or, not</a:t>
            </a:r>
            <a:r>
              <a:rPr lang="en-US" b="1" dirty="0">
                <a:latin typeface="Arial" panose="020B0604020202020204" pitchFamily="34" charset="0"/>
              </a:rPr>
              <a:t>) </a:t>
            </a:r>
            <a:r>
              <a:rPr lang="en-US" b="1" i="1" dirty="0">
                <a:latin typeface="Arial" panose="020B0604020202020204" pitchFamily="34" charset="0"/>
              </a:rPr>
              <a:t>not </a:t>
            </a:r>
            <a:r>
              <a:rPr lang="en-US" b="1" dirty="0">
                <a:latin typeface="Arial" panose="020B0604020202020204" pitchFamily="34" charset="0"/>
              </a:rPr>
              <a:t>symbols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The basic printing command is </a:t>
            </a:r>
            <a:r>
              <a:rPr lang="en-US" b="1" dirty="0">
                <a:solidFill>
                  <a:srgbClr val="3333CC"/>
                </a:solidFill>
                <a:latin typeface="CourierNewPS"/>
              </a:rPr>
              <a:t>print</a:t>
            </a:r>
            <a:r>
              <a:rPr lang="en-US" b="1" dirty="0">
                <a:latin typeface="Arial" panose="020B0604020202020204" pitchFamily="34" charset="0"/>
              </a:rPr>
              <a:t>.</a:t>
            </a:r>
            <a:r>
              <a:rPr lang="en-US" b="1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The first assignment to a variable creates it.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MT"/>
              </a:rPr>
              <a:t>Variable types don’t need to be declared.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MT"/>
              </a:rPr>
              <a:t>Python figures out the variable types on its own. </a:t>
            </a:r>
            <a:endParaRPr lang="en-US" dirty="0"/>
          </a:p>
          <a:p>
            <a:br>
              <a:rPr lang="en-US" b="1" dirty="0">
                <a:latin typeface="Arial" panose="020B0604020202020204" pitchFamily="34" charset="0"/>
              </a:rPr>
            </a:br>
            <a:endParaRPr lang="en-US" dirty="0"/>
          </a:p>
          <a:p>
            <a:pPr lvl="1"/>
            <a:r>
              <a:rPr lang="en-US" dirty="0">
                <a:latin typeface="ArialMT"/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The Basics 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6. Enough to Understand the Code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algn="l"/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955-E3FB-6F4E-94A2-B76726A4D8AB}"/>
              </a:ext>
            </a:extLst>
          </p:cNvPr>
          <p:cNvSpPr txBox="1"/>
          <p:nvPr/>
        </p:nvSpPr>
        <p:spPr>
          <a:xfrm>
            <a:off x="1261241" y="1839309"/>
            <a:ext cx="997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63A6C-359D-9F46-89DE-A6D3D0852C2C}"/>
              </a:ext>
            </a:extLst>
          </p:cNvPr>
          <p:cNvSpPr/>
          <p:nvPr/>
        </p:nvSpPr>
        <p:spPr>
          <a:xfrm>
            <a:off x="1002819" y="2581786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is of type int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is now of type str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911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7- Adding Comments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666488" y="1361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symbol </a:t>
            </a:r>
            <a:r>
              <a:rPr lang="en-US" b="1" dirty="0"/>
              <a:t>#</a:t>
            </a:r>
            <a:r>
              <a:rPr lang="en-US" dirty="0"/>
              <a:t> is used for indicating a comment line.</a:t>
            </a:r>
          </a:p>
          <a:p>
            <a:pPr algn="l"/>
            <a:r>
              <a:rPr lang="en-US" b="1" dirty="0">
                <a:latin typeface="+mj-lt"/>
              </a:rPr>
              <a:t>Start comments with # – the rest of line is ignored. </a:t>
            </a:r>
            <a:endParaRPr lang="en-US" dirty="0"/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Example: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endParaRPr lang="en-US" sz="2800" b="1" dirty="0"/>
          </a:p>
          <a:p>
            <a:pPr algn="l"/>
            <a:endParaRPr lang="en-US" sz="2800" b="1" dirty="0"/>
          </a:p>
          <a:p>
            <a:pPr algn="l"/>
            <a:endParaRPr lang="en-US" sz="2800" b="1" dirty="0"/>
          </a:p>
          <a:p>
            <a:pPr algn="l"/>
            <a:endParaRPr lang="en-US" sz="2800" b="1" dirty="0"/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Output:</a:t>
            </a:r>
          </a:p>
          <a:p>
            <a:pPr algn="l"/>
            <a:endParaRPr lang="en-US" sz="2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B0A59F-3F95-F347-B84A-0B7AB3F9829A}"/>
              </a:ext>
            </a:extLst>
          </p:cNvPr>
          <p:cNvSpPr/>
          <p:nvPr/>
        </p:nvSpPr>
        <p:spPr>
          <a:xfrm>
            <a:off x="666488" y="2862643"/>
            <a:ext cx="7703820" cy="14991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x = 23 </a:t>
            </a:r>
            <a:r>
              <a:rPr lang="en-US" dirty="0">
                <a:solidFill>
                  <a:srgbClr val="FF3300"/>
                </a:solidFill>
                <a:latin typeface="Courier" pitchFamily="2" charset="0"/>
              </a:rPr>
              <a:t># A comment.</a:t>
            </a:r>
            <a:br>
              <a:rPr lang="en-US" dirty="0">
                <a:solidFill>
                  <a:srgbClr val="FF330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FF3300"/>
                </a:solidFill>
                <a:latin typeface="Courier" pitchFamily="2" charset="0"/>
              </a:rPr>
              <a:t>Print(x)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3FE31E-FE30-0149-A431-B7ADEEF5EFFB}"/>
              </a:ext>
            </a:extLst>
          </p:cNvPr>
          <p:cNvSpPr/>
          <p:nvPr/>
        </p:nvSpPr>
        <p:spPr>
          <a:xfrm>
            <a:off x="666488" y="5344197"/>
            <a:ext cx="7703820" cy="7895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D5682-3FDC-FD4A-B18A-93956E374BB9}"/>
              </a:ext>
            </a:extLst>
          </p:cNvPr>
          <p:cNvSpPr txBox="1"/>
          <p:nvPr/>
        </p:nvSpPr>
        <p:spPr>
          <a:xfrm>
            <a:off x="1174794" y="552809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2616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8- Examples: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+mj-lt"/>
              </a:rPr>
              <a:t>Q: Write a program that accepts the first and last name from the user and print them in reverse order with a space between them.</a:t>
            </a:r>
          </a:p>
          <a:p>
            <a:br>
              <a:rPr lang="en-US" sz="3600" b="1" dirty="0">
                <a:latin typeface="+mj-lt"/>
              </a:rPr>
            </a:b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5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400" b="1" dirty="0">
                <a:solidFill>
                  <a:schemeClr val="tx1"/>
                </a:solidFill>
                <a:latin typeface="+mj-lt"/>
              </a:rPr>
              <a:t>Topics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Downloading python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prstClr val="black"/>
                </a:solidFill>
              </a:rPr>
              <a:t>2.    Installing python</a:t>
            </a:r>
            <a:endParaRPr lang="en-US" sz="3600" dirty="0"/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prstClr val="black"/>
                </a:solidFill>
              </a:rPr>
              <a:t>3.    A Code Sample </a:t>
            </a:r>
          </a:p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AutoNum type="arabicPeriod" startAt="4"/>
            </a:pPr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Basic Data types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srgbClr val="000000"/>
                </a:solidFill>
                <a:latin typeface="Segoe UI"/>
              </a:rPr>
              <a:t>Getting the Data Type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3600" dirty="0">
                <a:solidFill>
                  <a:prstClr val="black"/>
                </a:solidFill>
              </a:rPr>
              <a:t>Enough to Understand the Code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Adding Comments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Examples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Exercises  </a:t>
            </a:r>
          </a:p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AutoNum type="arabicPeriod" startAt="4"/>
            </a:pPr>
            <a:endParaRPr lang="en-US" sz="3600" dirty="0">
              <a:solidFill>
                <a:prstClr val="black"/>
              </a:solidFill>
              <a:latin typeface="Calibri Light" panose="020F0302020204030204"/>
            </a:endParaRPr>
          </a:p>
          <a:p>
            <a:pPr algn="l"/>
            <a:endParaRPr lang="en-US" sz="3600" dirty="0">
              <a:solidFill>
                <a:prstClr val="black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endParaRPr lang="en-US" sz="3600" dirty="0">
              <a:solidFill>
                <a:prstClr val="black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endParaRPr lang="en-US" sz="3600" dirty="0"/>
          </a:p>
          <a:p>
            <a:pPr marL="742950" indent="-742950" algn="l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4260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8- Examples: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prstClr val="black"/>
                </a:solidFill>
                <a:latin typeface="+mj-lt"/>
              </a:rPr>
              <a:t>Q: Write a program that a</a:t>
            </a:r>
            <a:r>
              <a:rPr lang="en-US" sz="3600" b="1" dirty="0">
                <a:latin typeface="+mj-lt"/>
              </a:rPr>
              <a:t>sks the user for a number. Depending on whether the number is even or odd, print out an appropriate message to the user.</a:t>
            </a:r>
          </a:p>
        </p:txBody>
      </p:sp>
    </p:spTree>
    <p:extLst>
      <p:ext uri="{BB962C8B-B14F-4D97-AF65-F5344CB8AC3E}">
        <p14:creationId xmlns:p14="http://schemas.microsoft.com/office/powerpoint/2010/main" val="38355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9- Exercises: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prstClr val="black"/>
                </a:solidFill>
                <a:latin typeface="+mj-lt"/>
              </a:rPr>
              <a:t>Q: Write a program that a</a:t>
            </a:r>
            <a:r>
              <a:rPr lang="en-US" sz="3600" b="1" dirty="0">
                <a:latin typeface="+mj-lt"/>
              </a:rPr>
              <a:t>sks the user to enter their name and their age. Print out a message addressed to them that tells them the year that they will turn 90 years old.</a:t>
            </a:r>
          </a:p>
        </p:txBody>
      </p:sp>
    </p:spTree>
    <p:extLst>
      <p:ext uri="{BB962C8B-B14F-4D97-AF65-F5344CB8AC3E}">
        <p14:creationId xmlns:p14="http://schemas.microsoft.com/office/powerpoint/2010/main" val="146992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9- Exercises: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prstClr val="black"/>
                </a:solidFill>
                <a:latin typeface="+mj-lt"/>
              </a:rPr>
              <a:t>Q: </a:t>
            </a:r>
            <a:r>
              <a:rPr lang="en-US" sz="3600" b="1" dirty="0">
                <a:latin typeface="+mj-lt"/>
              </a:rPr>
              <a:t>Print the following pattern:</a:t>
            </a:r>
          </a:p>
          <a:p>
            <a:pPr algn="l"/>
            <a:r>
              <a:rPr lang="en-US" dirty="0"/>
              <a:t> </a:t>
            </a:r>
            <a:endParaRPr lang="en-US" sz="3600" b="1" dirty="0">
              <a:latin typeface="+mj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6788A8-0D07-5844-8DFC-7E067B7E3455}"/>
              </a:ext>
            </a:extLst>
          </p:cNvPr>
          <p:cNvSpPr/>
          <p:nvPr/>
        </p:nvSpPr>
        <p:spPr>
          <a:xfrm>
            <a:off x="838200" y="2254435"/>
            <a:ext cx="7703820" cy="23491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1 2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1 2 3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1 2 3 4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1 2 3 4 5</a:t>
            </a:r>
          </a:p>
        </p:txBody>
      </p:sp>
    </p:spTree>
    <p:extLst>
      <p:ext uri="{BB962C8B-B14F-4D97-AF65-F5344CB8AC3E}">
        <p14:creationId xmlns:p14="http://schemas.microsoft.com/office/powerpoint/2010/main" val="365275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prstClr val="black"/>
                </a:solidFill>
                <a:latin typeface="+mj-lt"/>
              </a:rPr>
              <a:t>Downloading </a:t>
            </a:r>
            <a:r>
              <a:rPr lang="en-US" sz="36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36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   In class I will be using python.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  To download python please visit this link: 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>
                <a:hlinkClick r:id="rId3"/>
              </a:rPr>
              <a:t>https://www.python.org/downloads/</a:t>
            </a:r>
            <a:endParaRPr lang="en-US" sz="3600" dirty="0"/>
          </a:p>
          <a:p>
            <a:pPr algn="l"/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40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</a:rPr>
              <a:t>Downloading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CB4521-8D63-9C4E-AEBB-085E5C81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50731"/>
            <a:ext cx="10477500" cy="51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2. Installing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798C86-AE1A-DE4C-A63E-62C295A0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5" y="1447679"/>
            <a:ext cx="9270124" cy="46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2. Installing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61011-CE70-6842-BC5A-67E629B2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62" y="1471448"/>
            <a:ext cx="7772400" cy="49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2. Installing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A1CBD1-32ED-7543-B360-A99BF5FF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62" y="1471704"/>
            <a:ext cx="7013904" cy="49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3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2. Installing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2AA0E9-AC51-5F43-88F0-17A4B33D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48" y="1234746"/>
            <a:ext cx="7721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Lab1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Topics</a:t>
            </a:r>
            <a:endParaRPr lang="ar-SA" sz="36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2. Installing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  <a:p>
            <a:pPr algn="l"/>
            <a:r>
              <a:rPr lang="en-US" sz="3600" dirty="0"/>
              <a:t>  </a:t>
            </a:r>
            <a:r>
              <a:rPr lang="en-US" dirty="0"/>
              <a:t> </a:t>
            </a:r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61011-CE70-6842-BC5A-67E629B2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62" y="1471448"/>
            <a:ext cx="7772400" cy="49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792</Words>
  <Application>Microsoft Office PowerPoint</Application>
  <PresentationFormat>Widescreen</PresentationFormat>
  <Paragraphs>204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Abadi MT Condensed Light</vt:lpstr>
      <vt:lpstr>Arial</vt:lpstr>
      <vt:lpstr>ArialMT</vt:lpstr>
      <vt:lpstr>Calibri</vt:lpstr>
      <vt:lpstr>Calibri Light</vt:lpstr>
      <vt:lpstr>Consolas</vt:lpstr>
      <vt:lpstr>Courier</vt:lpstr>
      <vt:lpstr>CourierNewPS</vt:lpstr>
      <vt:lpstr>Segoe UI</vt:lpstr>
      <vt:lpstr>Office Theme</vt:lpstr>
      <vt:lpstr> Fundamentals of Artificial Intelligence: Lab1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An Artificial Intelligence Programming Language </dc:title>
  <dc:creator>ALSUWAT, HATIM</dc:creator>
  <cp:lastModifiedBy>Hatim Alsuwat</cp:lastModifiedBy>
  <cp:revision>34</cp:revision>
  <dcterms:created xsi:type="dcterms:W3CDTF">2020-06-07T03:32:15Z</dcterms:created>
  <dcterms:modified xsi:type="dcterms:W3CDTF">2020-09-20T08:43:24Z</dcterms:modified>
</cp:coreProperties>
</file>