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30" r:id="rId4"/>
    <p:sldId id="258" r:id="rId5"/>
    <p:sldId id="317" r:id="rId6"/>
    <p:sldId id="331" r:id="rId7"/>
    <p:sldId id="271" r:id="rId8"/>
    <p:sldId id="272" r:id="rId9"/>
    <p:sldId id="273" r:id="rId10"/>
    <p:sldId id="275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E573E-041C-45DD-9631-6C2008C98523}" type="datetimeFigureOut">
              <a:rPr lang="en-GB" smtClean="0"/>
              <a:t>19/09/2021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0C8C65-2F58-4B37-9E04-F64D0EFF34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576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0C8C65-2F58-4B37-9E04-F64D0EFF34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38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5DF84-07E9-4565-B860-4C2506098166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2620" cy="1486535"/>
          </a:xfrm>
          <a:custGeom>
            <a:avLst/>
            <a:gdLst/>
            <a:ahLst/>
            <a:cxnLst/>
            <a:rect l="l" t="t" r="r" b="b"/>
            <a:pathLst>
              <a:path w="642620" h="1486535">
                <a:moveTo>
                  <a:pt x="0" y="1486458"/>
                </a:moveTo>
                <a:lnTo>
                  <a:pt x="642099" y="1486458"/>
                </a:lnTo>
                <a:lnTo>
                  <a:pt x="642099" y="0"/>
                </a:lnTo>
                <a:lnTo>
                  <a:pt x="0" y="0"/>
                </a:lnTo>
                <a:lnTo>
                  <a:pt x="0" y="1486458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6506-0F25-4EA2-91B8-484FF9271E12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D9D6D-FC73-4705-A688-18C67468128E}" type="datetime1">
              <a:rPr lang="en-US" smtClean="0"/>
              <a:t>9/19/2021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34273-8DCD-4A26-858E-1F505479E8AF}" type="datetime1">
              <a:rPr lang="en-US" smtClean="0"/>
              <a:t>9/19/2021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83C2E-492A-4AF4-A300-72E8523A1EB8}" type="datetime1">
              <a:rPr lang="en-US" smtClean="0"/>
              <a:t>9/19/2021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4007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2620" cy="1600200"/>
          </a:xfrm>
          <a:custGeom>
            <a:avLst/>
            <a:gdLst/>
            <a:ahLst/>
            <a:cxnLst/>
            <a:rect l="l" t="t" r="r" b="b"/>
            <a:pathLst>
              <a:path w="642620" h="1600200">
                <a:moveTo>
                  <a:pt x="0" y="0"/>
                </a:moveTo>
                <a:lnTo>
                  <a:pt x="642099" y="0"/>
                </a:lnTo>
                <a:lnTo>
                  <a:pt x="642099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213" y="828789"/>
            <a:ext cx="7989572" cy="426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A274-2740-412B-A202-AD75BE8D4931}" type="datetime1">
              <a:rPr lang="en-US" smtClean="0"/>
              <a:t>9/19/2021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575" y="228600"/>
            <a:ext cx="4235450" cy="4188460"/>
          </a:xfrm>
          <a:custGeom>
            <a:avLst/>
            <a:gdLst/>
            <a:ahLst/>
            <a:cxnLst/>
            <a:rect l="l" t="t" r="r" b="b"/>
            <a:pathLst>
              <a:path w="4235450" h="4188460">
                <a:moveTo>
                  <a:pt x="0" y="0"/>
                </a:moveTo>
                <a:lnTo>
                  <a:pt x="4235450" y="0"/>
                </a:lnTo>
                <a:lnTo>
                  <a:pt x="4235450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2437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4387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8EA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4387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628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2437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FC80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6047" y="1791388"/>
            <a:ext cx="1691639" cy="652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575" y="228600"/>
            <a:ext cx="4235450" cy="3103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ts val="6055"/>
              </a:lnSpc>
            </a:pPr>
            <a:r>
              <a:rPr sz="54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54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marL="100965" algn="ctr">
              <a:lnSpc>
                <a:spcPct val="100000"/>
              </a:lnSpc>
            </a:pPr>
            <a:r>
              <a:rPr sz="2800" b="1" spc="-165" dirty="0">
                <a:solidFill>
                  <a:srgbClr val="FFFFFF"/>
                </a:solidFill>
                <a:latin typeface="Calibri"/>
                <a:cs typeface="Calibri"/>
              </a:rPr>
              <a:t>1401102-­‐3</a:t>
            </a:r>
            <a:endParaRPr sz="2800" dirty="0">
              <a:latin typeface="Calibri"/>
              <a:cs typeface="Calibri"/>
            </a:endParaRPr>
          </a:p>
          <a:p>
            <a:pPr marL="99695" algn="ctr">
              <a:lnSpc>
                <a:spcPct val="100000"/>
              </a:lnSpc>
              <a:spcBef>
                <a:spcPts val="439"/>
              </a:spcBef>
            </a:pP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8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endParaRPr sz="2800" dirty="0">
              <a:latin typeface="Calibri"/>
              <a:cs typeface="Calibri"/>
            </a:endParaRPr>
          </a:p>
          <a:p>
            <a:pPr marL="100965" algn="ctr">
              <a:lnSpc>
                <a:spcPct val="100000"/>
              </a:lnSpc>
              <a:spcBef>
                <a:spcPts val="480"/>
              </a:spcBef>
            </a:pPr>
            <a:r>
              <a:rPr lang="en-US" sz="2400" b="1">
                <a:solidFill>
                  <a:srgbClr val="FFFFFF"/>
                </a:solidFill>
                <a:latin typeface="Calibri"/>
                <a:cs typeface="Calibri"/>
              </a:rPr>
              <a:t>Fall </a:t>
            </a:r>
            <a:r>
              <a:rPr sz="2400" b="1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r>
              <a:rPr lang="en-US" sz="2400" b="1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36891" y="5033314"/>
            <a:ext cx="5293902" cy="333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2272" y="4612766"/>
            <a:ext cx="1030610" cy="198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036891" y="5419883"/>
            <a:ext cx="58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Lecturer:  Dr. Hatim Alsuwat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17032" y="5950002"/>
            <a:ext cx="664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Lecture notes represent a slightly edited version from lecture notes written by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Abdulbaset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Gaddah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Malak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Aljabri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87B421-A3C1-4437-9ABC-CCD313FCFA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3" y="289559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814" y="865717"/>
            <a:ext cx="7757795" cy="145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10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10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100" b="1" u="sng" spc="-5" dirty="0">
                <a:latin typeface="Rockwell" panose="02060603020205020403" pitchFamily="18" charset="0"/>
                <a:cs typeface="Tahoma"/>
              </a:rPr>
              <a:t>Braces</a:t>
            </a:r>
            <a:endParaRPr sz="2100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655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A left </a:t>
            </a:r>
            <a:r>
              <a:rPr spc="-10" dirty="0">
                <a:latin typeface="Rockwell" panose="02060603020205020403" pitchFamily="18" charset="0"/>
                <a:cs typeface="Tahoma"/>
              </a:rPr>
              <a:t>brace, </a:t>
            </a:r>
            <a:r>
              <a:rPr b="1" dirty="0">
                <a:latin typeface="Rockwell" panose="02060603020205020403" pitchFamily="18" charset="0"/>
                <a:cs typeface="Tahoma"/>
              </a:rPr>
              <a:t>{</a:t>
            </a:r>
            <a:r>
              <a:rPr dirty="0"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begins the body </a:t>
            </a:r>
            <a:r>
              <a:rPr dirty="0">
                <a:latin typeface="Rockwell" panose="02060603020205020403" pitchFamily="18" charset="0"/>
                <a:cs typeface="Tahoma"/>
              </a:rPr>
              <a:t>of </a:t>
            </a:r>
            <a:r>
              <a:rPr spc="-5" dirty="0">
                <a:latin typeface="Rockwell" panose="02060603020205020403" pitchFamily="18" charset="0"/>
                <a:cs typeface="Tahoma"/>
              </a:rPr>
              <a:t>every </a:t>
            </a:r>
            <a:r>
              <a:rPr dirty="0">
                <a:latin typeface="Rockwell" panose="02060603020205020403" pitchFamily="18" charset="0"/>
                <a:cs typeface="Tahoma"/>
              </a:rPr>
              <a:t>class</a:t>
            </a:r>
            <a:r>
              <a:rPr spc="-5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655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latin typeface="Rockwell" panose="02060603020205020403" pitchFamily="18" charset="0"/>
                <a:cs typeface="Tahoma"/>
              </a:rPr>
              <a:t>corresponding </a:t>
            </a:r>
            <a:r>
              <a:rPr dirty="0">
                <a:latin typeface="Rockwell" panose="02060603020205020403" pitchFamily="18" charset="0"/>
                <a:cs typeface="Tahoma"/>
              </a:rPr>
              <a:t>right </a:t>
            </a:r>
            <a:r>
              <a:rPr spc="-10" dirty="0">
                <a:latin typeface="Rockwell" panose="02060603020205020403" pitchFamily="18" charset="0"/>
                <a:cs typeface="Tahoma"/>
              </a:rPr>
              <a:t>brace, </a:t>
            </a:r>
            <a:r>
              <a:rPr b="1" dirty="0">
                <a:latin typeface="Rockwell" panose="02060603020205020403" pitchFamily="18" charset="0"/>
                <a:cs typeface="Tahoma"/>
              </a:rPr>
              <a:t>}</a:t>
            </a:r>
            <a:r>
              <a:rPr dirty="0">
                <a:latin typeface="Rockwell" panose="02060603020205020403" pitchFamily="18" charset="0"/>
                <a:cs typeface="Tahoma"/>
              </a:rPr>
              <a:t>, </a:t>
            </a:r>
            <a:r>
              <a:rPr spc="-5" dirty="0">
                <a:latin typeface="Rockwell" panose="02060603020205020403" pitchFamily="18" charset="0"/>
                <a:cs typeface="Tahoma"/>
              </a:rPr>
              <a:t>must </a:t>
            </a:r>
            <a:r>
              <a:rPr dirty="0">
                <a:latin typeface="Rockwell" panose="02060603020205020403" pitchFamily="18" charset="0"/>
                <a:cs typeface="Tahoma"/>
              </a:rPr>
              <a:t>end </a:t>
            </a:r>
            <a:r>
              <a:rPr spc="-5" dirty="0">
                <a:latin typeface="Rockwell" panose="02060603020205020403" pitchFamily="18" charset="0"/>
                <a:cs typeface="Tahoma"/>
              </a:rPr>
              <a:t>each </a:t>
            </a:r>
            <a:r>
              <a:rPr dirty="0">
                <a:latin typeface="Rockwell" panose="02060603020205020403" pitchFamily="18" charset="0"/>
                <a:cs typeface="Tahoma"/>
              </a:rPr>
              <a:t>class 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655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It is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syntax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error </a:t>
            </a:r>
            <a:r>
              <a:rPr dirty="0">
                <a:latin typeface="Rockwell" panose="02060603020205020403" pitchFamily="18" charset="0"/>
                <a:cs typeface="Tahoma"/>
              </a:rPr>
              <a:t>if </a:t>
            </a:r>
            <a:r>
              <a:rPr spc="-10" dirty="0">
                <a:latin typeface="Rockwell" panose="02060603020205020403" pitchFamily="18" charset="0"/>
                <a:cs typeface="Tahoma"/>
              </a:rPr>
              <a:t>braces </a:t>
            </a:r>
            <a:r>
              <a:rPr dirty="0">
                <a:latin typeface="Rockwell" panose="02060603020205020403" pitchFamily="18" charset="0"/>
                <a:cs typeface="Tahoma"/>
              </a:rPr>
              <a:t>do </a:t>
            </a:r>
            <a:r>
              <a:rPr u="sng" dirty="0">
                <a:latin typeface="Rockwell" panose="02060603020205020403" pitchFamily="18" charset="0"/>
                <a:cs typeface="Tahoma"/>
              </a:rPr>
              <a:t>not </a:t>
            </a:r>
            <a:r>
              <a:rPr spc="-5" dirty="0">
                <a:latin typeface="Rockwell" panose="02060603020205020403" pitchFamily="18" charset="0"/>
                <a:cs typeface="Tahoma"/>
              </a:rPr>
              <a:t>occur </a:t>
            </a:r>
            <a:r>
              <a:rPr dirty="0">
                <a:latin typeface="Rockwell" panose="02060603020205020403" pitchFamily="18" charset="0"/>
                <a:cs typeface="Tahoma"/>
              </a:rPr>
              <a:t>in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the matching pairs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14971" y="1824965"/>
            <a:ext cx="7798434" cy="44377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endParaRPr sz="4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18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00" b="1" u="sng" spc="-180" dirty="0">
                <a:latin typeface="Tahoma"/>
                <a:cs typeface="Tahoma"/>
              </a:rPr>
              <a:t>Declaring </a:t>
            </a:r>
            <a:r>
              <a:rPr sz="2000" b="1" u="sng" dirty="0">
                <a:latin typeface="Tahoma"/>
                <a:cs typeface="Tahoma"/>
              </a:rPr>
              <a:t>the main</a:t>
            </a:r>
            <a:r>
              <a:rPr sz="2000" b="1" u="sng" spc="114" dirty="0">
                <a:latin typeface="Tahoma"/>
                <a:cs typeface="Tahoma"/>
              </a:rPr>
              <a:t> </a:t>
            </a:r>
            <a:r>
              <a:rPr sz="2000" b="1" u="sng" spc="-5" dirty="0">
                <a:latin typeface="Tahoma"/>
                <a:cs typeface="Tahoma"/>
              </a:rPr>
              <a:t>Method</a:t>
            </a:r>
            <a:endParaRPr sz="2000" dirty="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615"/>
              </a:spcBef>
              <a:buClr>
                <a:srgbClr val="08A1D9"/>
              </a:buClr>
              <a:buSzPct val="109523"/>
              <a:tabLst>
                <a:tab pos="719455" algn="l"/>
                <a:tab pos="3759835" algn="l"/>
                <a:tab pos="6960870" algn="l"/>
              </a:tabLst>
            </a:pPr>
            <a:r>
              <a:rPr lang="en-US"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public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static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void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  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main(</a:t>
            </a:r>
            <a:r>
              <a:rPr b="1" dirty="0"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String[]</a:t>
            </a:r>
            <a:r>
              <a:rPr b="1" dirty="0">
                <a:latin typeface="Rockwell" panose="02060603020205020403" pitchFamily="18" charset="0"/>
                <a:cs typeface="Courier New"/>
              </a:rPr>
              <a:t> </a:t>
            </a:r>
            <a:r>
              <a:rPr b="1" dirty="0" err="1">
                <a:latin typeface="Rockwell" panose="02060603020205020403" pitchFamily="18" charset="0"/>
                <a:cs typeface="Courier New"/>
              </a:rPr>
              <a:t>args</a:t>
            </a:r>
            <a:r>
              <a:rPr b="1" dirty="0">
                <a:latin typeface="Rockwell" panose="02060603020205020403" pitchFamily="18" charset="0"/>
                <a:cs typeface="Courier New"/>
              </a:rPr>
              <a:t>)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Starting point </a:t>
            </a:r>
            <a:r>
              <a:rPr dirty="0">
                <a:latin typeface="Rockwell" panose="02060603020205020403" pitchFamily="18" charset="0"/>
                <a:cs typeface="Tahoma"/>
              </a:rPr>
              <a:t>of </a:t>
            </a:r>
            <a:r>
              <a:rPr spc="-5" dirty="0">
                <a:latin typeface="Rockwell" panose="02060603020205020403" pitchFamily="18" charset="0"/>
                <a:cs typeface="Tahoma"/>
              </a:rPr>
              <a:t>every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</a:t>
            </a:r>
            <a:r>
              <a:rPr spc="-55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latin typeface="Rockwell" panose="02060603020205020403" pitchFamily="18" charset="0"/>
                <a:cs typeface="Tahoma"/>
              </a:rPr>
              <a:t>Parentheses </a:t>
            </a:r>
            <a:r>
              <a:rPr spc="-5" dirty="0">
                <a:latin typeface="Rockwell" panose="02060603020205020403" pitchFamily="18" charset="0"/>
                <a:cs typeface="Tahoma"/>
              </a:rPr>
              <a:t>after the identifier </a:t>
            </a:r>
            <a:r>
              <a:rPr b="1" dirty="0">
                <a:latin typeface="Rockwell" panose="02060603020205020403" pitchFamily="18" charset="0"/>
                <a:cs typeface="Tahoma"/>
              </a:rPr>
              <a:t>main </a:t>
            </a:r>
            <a:r>
              <a:rPr dirty="0">
                <a:latin typeface="Rockwell" panose="02060603020205020403" pitchFamily="18" charset="0"/>
                <a:cs typeface="Tahoma"/>
              </a:rPr>
              <a:t>indicate that </a:t>
            </a:r>
            <a:r>
              <a:rPr spc="-15" dirty="0">
                <a:latin typeface="Rockwell" panose="02060603020205020403" pitchFamily="18" charset="0"/>
                <a:cs typeface="Tahoma"/>
              </a:rPr>
              <a:t>it’s </a:t>
            </a: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 </a:t>
            </a:r>
            <a:r>
              <a:rPr dirty="0">
                <a:latin typeface="Rockwell" panose="02060603020205020403" pitchFamily="18" charset="0"/>
                <a:cs typeface="Tahoma"/>
              </a:rPr>
              <a:t>building block called a</a:t>
            </a:r>
            <a:r>
              <a:rPr spc="-9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method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b="1" dirty="0">
                <a:latin typeface="Rockwell" panose="02060603020205020403" pitchFamily="18" charset="0"/>
                <a:cs typeface="Tahoma"/>
              </a:rPr>
              <a:t>main </a:t>
            </a:r>
            <a:r>
              <a:rPr dirty="0">
                <a:latin typeface="Rockwell" panose="02060603020205020403" pitchFamily="18" charset="0"/>
                <a:cs typeface="Tahoma"/>
              </a:rPr>
              <a:t>must be defined as shown; otherwise, the JVM will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not  </a:t>
            </a:r>
            <a:r>
              <a:rPr spc="-5" dirty="0">
                <a:latin typeface="Rockwell" panose="02060603020205020403" pitchFamily="18" charset="0"/>
                <a:cs typeface="Tahoma"/>
              </a:rPr>
              <a:t>execute </a:t>
            </a:r>
            <a:r>
              <a:rPr dirty="0">
                <a:latin typeface="Rockwell" panose="02060603020205020403" pitchFamily="18" charset="0"/>
                <a:cs typeface="Tahoma"/>
              </a:rPr>
              <a:t>the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latin typeface="Rockwell" panose="02060603020205020403" pitchFamily="18" charset="0"/>
                <a:cs typeface="Tahoma"/>
              </a:rPr>
              <a:t>Keyword 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void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</a:t>
            </a:r>
            <a:r>
              <a:rPr b="1" spc="-580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580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  </a:t>
            </a:r>
            <a:r>
              <a:rPr dirty="0">
                <a:latin typeface="Rockwell" panose="02060603020205020403" pitchFamily="18" charset="0"/>
                <a:cs typeface="Tahoma"/>
              </a:rPr>
              <a:t>indicates that this method will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not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return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any value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If the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latin typeface="Rockwell" panose="02060603020205020403" pitchFamily="18" charset="0"/>
                <a:cs typeface="Tahoma"/>
              </a:rPr>
              <a:t>has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 </a:t>
            </a:r>
            <a:r>
              <a:rPr dirty="0">
                <a:latin typeface="Rockwell" panose="02060603020205020403" pitchFamily="18" charset="0"/>
                <a:cs typeface="Tahoma"/>
              </a:rPr>
              <a:t>than one class,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 </a:t>
            </a:r>
            <a:r>
              <a:rPr dirty="0">
                <a:latin typeface="Rockwell" panose="02060603020205020403" pitchFamily="18" charset="0"/>
                <a:cs typeface="Tahoma"/>
              </a:rPr>
              <a:t>of the</a:t>
            </a:r>
            <a:r>
              <a:rPr spc="-5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  containing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main method </a:t>
            </a:r>
            <a:r>
              <a:rPr dirty="0">
                <a:latin typeface="Rockwell" panose="02060603020205020403" pitchFamily="18" charset="0"/>
                <a:cs typeface="Tahoma"/>
              </a:rPr>
              <a:t>must be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used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750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 </a:t>
            </a:r>
            <a:r>
              <a:rPr dirty="0">
                <a:latin typeface="Rockwell" panose="02060603020205020403" pitchFamily="18" charset="0"/>
                <a:cs typeface="Tahoma"/>
              </a:rPr>
              <a:t>containing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main method </a:t>
            </a:r>
            <a:r>
              <a:rPr u="sng" dirty="0">
                <a:latin typeface="Rockwell" panose="02060603020205020403" pitchFamily="18" charset="0"/>
                <a:cs typeface="Tahoma"/>
              </a:rPr>
              <a:t>must </a:t>
            </a:r>
            <a:r>
              <a:rPr spc="-5" dirty="0">
                <a:latin typeface="Rockwell" panose="02060603020205020403" pitchFamily="18" charset="0"/>
                <a:cs typeface="Tahoma"/>
              </a:rPr>
              <a:t>be declared as</a:t>
            </a:r>
            <a:r>
              <a:rPr spc="-4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public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FB7AC-EEFB-490F-AD59-D62D464189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0993" y="282575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103" y="1384946"/>
            <a:ext cx="372808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18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00" b="1" u="sng" spc="-180" dirty="0">
                <a:latin typeface="Tahoma"/>
                <a:cs typeface="Tahoma"/>
              </a:rPr>
              <a:t>Declaring </a:t>
            </a:r>
            <a:r>
              <a:rPr sz="2000" b="1" u="sng" dirty="0">
                <a:latin typeface="Tahoma"/>
                <a:cs typeface="Tahoma"/>
              </a:rPr>
              <a:t>the main</a:t>
            </a:r>
            <a:r>
              <a:rPr sz="2000" b="1" u="sng" spc="114" dirty="0">
                <a:latin typeface="Tahoma"/>
                <a:cs typeface="Tahoma"/>
              </a:rPr>
              <a:t> </a:t>
            </a:r>
            <a:r>
              <a:rPr sz="2000" b="1" u="sng" spc="-5" dirty="0">
                <a:latin typeface="Tahoma"/>
                <a:cs typeface="Tahoma"/>
              </a:rPr>
              <a:t>Method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871774"/>
            <a:ext cx="646112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46755" algn="l"/>
                <a:tab pos="6294755" algn="l"/>
              </a:tabLst>
            </a:pPr>
            <a:r>
              <a:rPr lang="en-US" sz="220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publi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c </a:t>
            </a:r>
            <a:r>
              <a:rPr b="1" spc="-5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stati</a:t>
            </a: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c void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main</a:t>
            </a:r>
            <a:r>
              <a:rPr b="1" dirty="0">
                <a:latin typeface="Rockwell" panose="02060603020205020403" pitchFamily="18" charset="0"/>
                <a:cs typeface="Courier New"/>
              </a:rPr>
              <a:t>( </a:t>
            </a:r>
            <a:r>
              <a:rPr b="1" spc="-5" dirty="0">
                <a:latin typeface="Rockwell" panose="02060603020205020403" pitchFamily="18" charset="0"/>
                <a:cs typeface="Courier New"/>
              </a:rPr>
              <a:t>String[</a:t>
            </a:r>
            <a:r>
              <a:rPr b="1" dirty="0">
                <a:latin typeface="Rockwell" panose="02060603020205020403" pitchFamily="18" charset="0"/>
                <a:cs typeface="Courier New"/>
              </a:rPr>
              <a:t>] </a:t>
            </a:r>
            <a:r>
              <a:rPr b="1" dirty="0" err="1">
                <a:latin typeface="Rockwell" panose="02060603020205020403" pitchFamily="18" charset="0"/>
                <a:cs typeface="Courier New"/>
              </a:rPr>
              <a:t>args</a:t>
            </a:r>
            <a:r>
              <a:rPr b="1" dirty="0">
                <a:latin typeface="Rockwell" panose="02060603020205020403" pitchFamily="18" charset="0"/>
                <a:cs typeface="Courier New"/>
              </a:rPr>
              <a:t>)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026" y="2355029"/>
            <a:ext cx="6953884" cy="17258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ct val="100000"/>
              </a:lnSpc>
            </a:pPr>
            <a:r>
              <a:rPr b="1" dirty="0">
                <a:latin typeface="Rockwell" panose="02060603020205020403" pitchFamily="18" charset="0"/>
                <a:cs typeface="Tahoma"/>
              </a:rPr>
              <a:t>Why is the main </a:t>
            </a:r>
            <a:r>
              <a:rPr b="1" spc="-5" dirty="0">
                <a:latin typeface="Rockwell" panose="02060603020205020403" pitchFamily="18" charset="0"/>
                <a:cs typeface="Tahoma"/>
              </a:rPr>
              <a:t>method declared</a:t>
            </a:r>
            <a:r>
              <a:rPr b="1" spc="-40" dirty="0"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static</a:t>
            </a:r>
            <a:r>
              <a:rPr b="1" dirty="0">
                <a:latin typeface="Rockwell" panose="02060603020205020403" pitchFamily="18" charset="0"/>
                <a:cs typeface="Tahoma"/>
              </a:rPr>
              <a:t>?!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469900" marR="5080" indent="-457200">
              <a:lnSpc>
                <a:spcPct val="120000"/>
              </a:lnSpc>
              <a:spcBef>
                <a:spcPts val="520"/>
              </a:spcBef>
              <a:buClr>
                <a:srgbClr val="08A1D9"/>
              </a:buClr>
              <a:buSzPct val="11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 JVM </a:t>
            </a:r>
            <a:r>
              <a:rPr spc="-5" dirty="0">
                <a:latin typeface="Rockwell" panose="02060603020205020403" pitchFamily="18" charset="0"/>
                <a:cs typeface="Tahoma"/>
              </a:rPr>
              <a:t>attempts </a:t>
            </a:r>
            <a:r>
              <a:rPr dirty="0">
                <a:latin typeface="Rockwell" panose="02060603020205020403" pitchFamily="18" charset="0"/>
                <a:cs typeface="Tahoma"/>
              </a:rPr>
              <a:t>to </a:t>
            </a:r>
            <a:r>
              <a:rPr spc="-10" dirty="0">
                <a:latin typeface="Rockwell" panose="02060603020205020403" pitchFamily="18" charset="0"/>
                <a:cs typeface="Tahoma"/>
              </a:rPr>
              <a:t>invoke </a:t>
            </a:r>
            <a:r>
              <a:rPr dirty="0">
                <a:latin typeface="Rockwell" panose="02060603020205020403" pitchFamily="18" charset="0"/>
                <a:cs typeface="Tahoma"/>
              </a:rPr>
              <a:t>the main method of the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  </a:t>
            </a:r>
            <a:r>
              <a:rPr spc="-10" dirty="0">
                <a:latin typeface="Rockwell" panose="02060603020205020403" pitchFamily="18" charset="0"/>
                <a:cs typeface="Tahoma"/>
              </a:rPr>
              <a:t>you </a:t>
            </a:r>
            <a:r>
              <a:rPr spc="-5" dirty="0">
                <a:latin typeface="Rockwell" panose="02060603020205020403" pitchFamily="18" charset="0"/>
                <a:cs typeface="Tahoma"/>
              </a:rPr>
              <a:t>specify </a:t>
            </a:r>
            <a:r>
              <a:rPr dirty="0">
                <a:latin typeface="Rockwell" panose="02060603020205020403" pitchFamily="18" charset="0"/>
                <a:cs typeface="Tahoma"/>
              </a:rPr>
              <a:t>– when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no objects </a:t>
            </a:r>
            <a:r>
              <a:rPr dirty="0">
                <a:latin typeface="Rockwell" panose="02060603020205020403" pitchFamily="18" charset="0"/>
                <a:cs typeface="Tahoma"/>
              </a:rPr>
              <a:t>of the class </a:t>
            </a:r>
            <a:r>
              <a:rPr spc="-10" dirty="0">
                <a:latin typeface="Rockwell" panose="02060603020205020403" pitchFamily="18" charset="0"/>
                <a:cs typeface="Tahoma"/>
              </a:rPr>
              <a:t>have </a:t>
            </a:r>
            <a:r>
              <a:rPr dirty="0">
                <a:latin typeface="Rockwell" panose="02060603020205020403" pitchFamily="18" charset="0"/>
                <a:cs typeface="Tahoma"/>
              </a:rPr>
              <a:t>been  </a:t>
            </a:r>
            <a:r>
              <a:rPr spc="-5" dirty="0">
                <a:latin typeface="Rockwell" panose="02060603020205020403" pitchFamily="18" charset="0"/>
                <a:cs typeface="Tahoma"/>
              </a:rPr>
              <a:t>created.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469900" marR="340360" indent="-457200">
              <a:lnSpc>
                <a:spcPct val="123400"/>
              </a:lnSpc>
              <a:spcBef>
                <a:spcPts val="275"/>
              </a:spcBef>
              <a:buClr>
                <a:srgbClr val="08A1D9"/>
              </a:buClr>
              <a:buSzPct val="110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Declaring main as static allows the JVM to </a:t>
            </a:r>
            <a:r>
              <a:rPr spc="-10" dirty="0">
                <a:latin typeface="Rockwell" panose="02060603020205020403" pitchFamily="18" charset="0"/>
                <a:cs typeface="Tahoma"/>
              </a:rPr>
              <a:t>invoke</a:t>
            </a:r>
            <a:r>
              <a:rPr spc="-9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main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without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creating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 instance </a:t>
            </a:r>
            <a:r>
              <a:rPr dirty="0">
                <a:latin typeface="Rockwell" panose="02060603020205020403" pitchFamily="18" charset="0"/>
                <a:cs typeface="Tahoma"/>
              </a:rPr>
              <a:t>of the</a:t>
            </a:r>
            <a:r>
              <a:rPr spc="-6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632AC-9A6D-47CD-8E4C-A40E5535C8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2712" y="5020884"/>
            <a:ext cx="5041671" cy="469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5994" y="263945"/>
            <a:ext cx="493395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lang="en-US" sz="2800" dirty="0">
              <a:latin typeface="Rockwell"/>
              <a:cs typeface="Rockwell"/>
            </a:endParaRPr>
          </a:p>
          <a:p>
            <a:pPr marL="12700">
              <a:lnSpc>
                <a:spcPct val="100000"/>
              </a:lnSpc>
            </a:pPr>
            <a:endParaRPr sz="4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90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50" spc="41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050" spc="41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b="1" u="sng" spc="-10" dirty="0">
                <a:latin typeface="Rockwell" panose="02060603020205020403" pitchFamily="18" charset="0"/>
                <a:cs typeface="Rockwell"/>
              </a:rPr>
              <a:t>Body </a:t>
            </a:r>
            <a:r>
              <a:rPr b="1" u="sng" dirty="0">
                <a:latin typeface="Rockwell" panose="02060603020205020403" pitchFamily="18" charset="0"/>
                <a:cs typeface="Rockwell"/>
              </a:rPr>
              <a:t>of the method</a:t>
            </a:r>
            <a:r>
              <a:rPr b="1" u="sng" spc="-35" dirty="0">
                <a:latin typeface="Rockwell" panose="02060603020205020403" pitchFamily="18" charset="0"/>
                <a:cs typeface="Rockwell"/>
              </a:rPr>
              <a:t> </a:t>
            </a:r>
            <a:r>
              <a:rPr b="1" u="sng" spc="-5" dirty="0">
                <a:latin typeface="Rockwell" panose="02060603020205020403" pitchFamily="18" charset="0"/>
                <a:cs typeface="Rockwell"/>
              </a:rPr>
              <a:t>declaration</a:t>
            </a:r>
            <a:endParaRPr lang="en-US" b="1" u="sng" spc="-5" dirty="0">
              <a:latin typeface="Rockwell" panose="02060603020205020403" pitchFamily="18" charset="0"/>
              <a:cs typeface="Rockwell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Rockwell"/>
              </a:rPr>
              <a:t>Enclosed in left and </a:t>
            </a:r>
            <a:r>
              <a:rPr spc="5" dirty="0">
                <a:latin typeface="Rockwell" panose="02060603020205020403" pitchFamily="18" charset="0"/>
                <a:cs typeface="Rockwell"/>
              </a:rPr>
              <a:t>right </a:t>
            </a:r>
            <a:r>
              <a:rPr spc="-10" dirty="0">
                <a:latin typeface="Rockwell" panose="02060603020205020403" pitchFamily="18" charset="0"/>
                <a:cs typeface="Rockwell"/>
              </a:rPr>
              <a:t>braces </a:t>
            </a:r>
            <a:r>
              <a:rPr b="1" dirty="0">
                <a:latin typeface="Rockwell" panose="02060603020205020403" pitchFamily="18" charset="0"/>
                <a:cs typeface="Rockwell"/>
              </a:rPr>
              <a:t>{ </a:t>
            </a:r>
            <a:r>
              <a:rPr dirty="0">
                <a:latin typeface="Rockwell" panose="02060603020205020403" pitchFamily="18" charset="0"/>
                <a:cs typeface="Rockwell"/>
              </a:rPr>
              <a:t>…</a:t>
            </a:r>
            <a:r>
              <a:rPr spc="80" dirty="0">
                <a:latin typeface="Rockwell" panose="02060603020205020403" pitchFamily="18" charset="0"/>
                <a:cs typeface="Rockwell"/>
              </a:rPr>
              <a:t> </a:t>
            </a:r>
            <a:r>
              <a:rPr b="1" dirty="0">
                <a:latin typeface="Rockwell" panose="02060603020205020403" pitchFamily="18" charset="0"/>
                <a:cs typeface="Rockwell"/>
              </a:rPr>
              <a:t>}</a:t>
            </a:r>
            <a:endParaRPr lang="en-US"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6013" y="3004146"/>
            <a:ext cx="4211955" cy="300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7C984A"/>
                </a:solidFill>
                <a:latin typeface="Rockwell"/>
                <a:cs typeface="Rockwell"/>
              </a:rPr>
              <a:t>System.out.println(</a:t>
            </a:r>
            <a:r>
              <a:rPr sz="1900" b="1" dirty="0">
                <a:solidFill>
                  <a:srgbClr val="FFC000"/>
                </a:solidFill>
                <a:latin typeface="Rockwell"/>
                <a:cs typeface="Rockwell"/>
              </a:rPr>
              <a:t>"Hello</a:t>
            </a:r>
            <a:r>
              <a:rPr sz="1900" b="1" spc="-220" dirty="0">
                <a:solidFill>
                  <a:srgbClr val="FFC000"/>
                </a:solidFill>
                <a:latin typeface="Rockwell"/>
                <a:cs typeface="Rockwell"/>
              </a:rPr>
              <a:t> </a:t>
            </a:r>
            <a:r>
              <a:rPr sz="1900" b="1" spc="-25" dirty="0">
                <a:solidFill>
                  <a:srgbClr val="FFC000"/>
                </a:solidFill>
                <a:latin typeface="Rockwell"/>
                <a:cs typeface="Rockwell"/>
              </a:rPr>
              <a:t>World!"</a:t>
            </a:r>
            <a:r>
              <a:rPr sz="1900" b="1" spc="-25" dirty="0">
                <a:solidFill>
                  <a:srgbClr val="7C984A"/>
                </a:solidFill>
                <a:latin typeface="Rockwell"/>
                <a:cs typeface="Rockwell"/>
              </a:rPr>
              <a:t>);</a:t>
            </a:r>
            <a:endParaRPr sz="1900" dirty="0">
              <a:latin typeface="Rockwell"/>
              <a:cs typeface="Rockwel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001" y="3767701"/>
            <a:ext cx="8542318" cy="30695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latin typeface="Rockwell"/>
                <a:cs typeface="Rockwell"/>
              </a:rPr>
              <a:t>Instructs the computer to </a:t>
            </a:r>
            <a:r>
              <a:rPr spc="-10" dirty="0">
                <a:latin typeface="Rockwell"/>
                <a:cs typeface="Rockwell"/>
              </a:rPr>
              <a:t>display </a:t>
            </a:r>
            <a:r>
              <a:rPr dirty="0">
                <a:latin typeface="Rockwell"/>
                <a:cs typeface="Rockwell"/>
              </a:rPr>
              <a:t>a </a:t>
            </a:r>
            <a:r>
              <a:rPr spc="5" dirty="0">
                <a:latin typeface="Rockwell"/>
                <a:cs typeface="Rockwell"/>
              </a:rPr>
              <a:t>string </a:t>
            </a:r>
            <a:r>
              <a:rPr dirty="0">
                <a:latin typeface="Rockwell"/>
                <a:cs typeface="Rockwell"/>
              </a:rPr>
              <a:t>of </a:t>
            </a:r>
            <a:r>
              <a:rPr spc="-5" dirty="0">
                <a:latin typeface="Rockwell"/>
                <a:cs typeface="Rockwell"/>
              </a:rPr>
              <a:t>characters  </a:t>
            </a:r>
            <a:r>
              <a:rPr dirty="0">
                <a:latin typeface="Rockwell"/>
                <a:cs typeface="Rockwell"/>
              </a:rPr>
              <a:t>contained </a:t>
            </a:r>
            <a:r>
              <a:rPr spc="-10" dirty="0">
                <a:latin typeface="Rockwell"/>
                <a:cs typeface="Rockwell"/>
              </a:rPr>
              <a:t>between </a:t>
            </a:r>
            <a:r>
              <a:rPr dirty="0">
                <a:latin typeface="Rockwell"/>
                <a:cs typeface="Rockwell"/>
              </a:rPr>
              <a:t>the </a:t>
            </a:r>
            <a:r>
              <a:rPr spc="-10" dirty="0">
                <a:solidFill>
                  <a:srgbClr val="7C984A"/>
                </a:solidFill>
                <a:latin typeface="Rockwell"/>
                <a:cs typeface="Rockwell"/>
              </a:rPr>
              <a:t>double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quotation </a:t>
            </a:r>
            <a:r>
              <a:rPr spc="-10" dirty="0">
                <a:latin typeface="Rockwell"/>
                <a:cs typeface="Rockwell"/>
              </a:rPr>
              <a:t>marks </a:t>
            </a:r>
            <a:r>
              <a:rPr dirty="0">
                <a:latin typeface="Rockwell"/>
                <a:cs typeface="Rockwell"/>
              </a:rPr>
              <a:t>on the</a:t>
            </a:r>
            <a:r>
              <a:rPr spc="5" dirty="0">
                <a:latin typeface="Rockwell"/>
                <a:cs typeface="Rockwell"/>
              </a:rPr>
              <a:t> </a:t>
            </a:r>
            <a:r>
              <a:rPr spc="-20" dirty="0">
                <a:latin typeface="Rockwell"/>
                <a:cs typeface="Rockwell"/>
              </a:rPr>
              <a:t>screen</a:t>
            </a:r>
            <a:endParaRPr lang="en-US" dirty="0">
              <a:latin typeface="Rockwell"/>
              <a:cs typeface="Rockwell"/>
            </a:endParaRP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White-space </a:t>
            </a:r>
            <a:r>
              <a:rPr spc="-5" dirty="0">
                <a:latin typeface="Rockwell"/>
                <a:cs typeface="Rockwell"/>
              </a:rPr>
              <a:t>characters </a:t>
            </a:r>
            <a:r>
              <a:rPr dirty="0">
                <a:latin typeface="Rockwell"/>
                <a:cs typeface="Rockwell"/>
              </a:rPr>
              <a:t>in </a:t>
            </a:r>
            <a:r>
              <a:rPr spc="5" dirty="0">
                <a:latin typeface="Rockwell"/>
                <a:cs typeface="Rockwell"/>
              </a:rPr>
              <a:t>strings </a:t>
            </a:r>
            <a:r>
              <a:rPr spc="-35" dirty="0">
                <a:solidFill>
                  <a:srgbClr val="7C984A"/>
                </a:solidFill>
                <a:latin typeface="Rockwell"/>
                <a:cs typeface="Rockwell"/>
              </a:rPr>
              <a:t>are </a:t>
            </a:r>
            <a:r>
              <a:rPr dirty="0">
                <a:solidFill>
                  <a:srgbClr val="7C984A"/>
                </a:solidFill>
                <a:latin typeface="Rockwell"/>
                <a:cs typeface="Rockwell"/>
              </a:rPr>
              <a:t>not </a:t>
            </a:r>
            <a:r>
              <a:rPr spc="-15" dirty="0">
                <a:solidFill>
                  <a:srgbClr val="7C984A"/>
                </a:solidFill>
                <a:latin typeface="Rockwell"/>
                <a:cs typeface="Rockwell"/>
              </a:rPr>
              <a:t>ignored </a:t>
            </a:r>
            <a:r>
              <a:rPr spc="-40" dirty="0">
                <a:latin typeface="Rockwell"/>
                <a:cs typeface="Rockwell"/>
              </a:rPr>
              <a:t>by </a:t>
            </a:r>
            <a:r>
              <a:rPr dirty="0">
                <a:latin typeface="Rockwell"/>
                <a:cs typeface="Rockwell"/>
              </a:rPr>
              <a:t>the  compiler</a:t>
            </a:r>
            <a:endParaRPr lang="en-US" dirty="0">
              <a:latin typeface="Rockwell"/>
              <a:cs typeface="Rockwell"/>
            </a:endParaRP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dirty="0">
                <a:latin typeface="Rockwell"/>
                <a:cs typeface="Rockwell"/>
              </a:rPr>
              <a:t>Most statements end with a semicolon ( </a:t>
            </a:r>
            <a:r>
              <a:rPr b="1" dirty="0">
                <a:solidFill>
                  <a:srgbClr val="7C984A"/>
                </a:solidFill>
                <a:latin typeface="Rockwell"/>
                <a:cs typeface="Rockwell"/>
              </a:rPr>
              <a:t>;</a:t>
            </a:r>
            <a:r>
              <a:rPr b="1" spc="-24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)</a:t>
            </a:r>
            <a:endParaRPr lang="en-US" dirty="0">
              <a:latin typeface="Rockwell"/>
              <a:cs typeface="Rockwell"/>
            </a:endParaRP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/>
                <a:cs typeface="Rockwell"/>
              </a:rPr>
              <a:t>The string in the parentheses the argument to the method</a:t>
            </a: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/>
                <a:cs typeface="Rockwell"/>
              </a:rPr>
              <a:t>Positions the output cursor at the beginning of the next line on the</a:t>
            </a: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lang="en-GB" dirty="0">
                <a:latin typeface="Rockwell"/>
                <a:cs typeface="Rockwell"/>
              </a:rPr>
              <a:t>screen (command window)</a:t>
            </a:r>
          </a:p>
          <a:p>
            <a:pPr marL="298450" marR="5080" indent="-285750">
              <a:lnSpc>
                <a:spcPct val="1062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pc="5" dirty="0">
                <a:latin typeface="Rockwell"/>
                <a:cs typeface="Rockwell"/>
              </a:rPr>
              <a:t>Strings </a:t>
            </a:r>
            <a:r>
              <a:rPr dirty="0">
                <a:latin typeface="Rockwell"/>
                <a:cs typeface="Rockwell"/>
              </a:rPr>
              <a:t>cannot span multiple lines of</a:t>
            </a:r>
            <a:r>
              <a:rPr spc="-105" dirty="0"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code</a:t>
            </a:r>
          </a:p>
          <a:p>
            <a:pPr marL="1464945">
              <a:lnSpc>
                <a:spcPct val="100000"/>
              </a:lnSpc>
              <a:spcBef>
                <a:spcPts val="690"/>
              </a:spcBef>
            </a:pPr>
            <a:r>
              <a:rPr b="1" dirty="0">
                <a:solidFill>
                  <a:srgbClr val="7C984A"/>
                </a:solidFill>
                <a:latin typeface="Rockwell"/>
                <a:cs typeface="Rockwell"/>
              </a:rPr>
              <a:t>System.out.println(</a:t>
            </a:r>
            <a:r>
              <a:rPr b="1" dirty="0">
                <a:solidFill>
                  <a:srgbClr val="FFC000"/>
                </a:solidFill>
                <a:latin typeface="Rockwell"/>
                <a:cs typeface="Rockwell"/>
              </a:rPr>
              <a:t>"Hello</a:t>
            </a:r>
            <a:endParaRPr dirty="0">
              <a:latin typeface="Rockwell"/>
              <a:cs typeface="Rockwell"/>
            </a:endParaRPr>
          </a:p>
          <a:p>
            <a:pPr marL="4184015">
              <a:lnSpc>
                <a:spcPct val="100000"/>
              </a:lnSpc>
              <a:spcBef>
                <a:spcPts val="620"/>
              </a:spcBef>
            </a:pPr>
            <a:r>
              <a:rPr b="1" spc="-25" dirty="0">
                <a:solidFill>
                  <a:srgbClr val="FFC000"/>
                </a:solidFill>
                <a:latin typeface="Rockwell"/>
                <a:cs typeface="Rockwell"/>
              </a:rPr>
              <a:t>World!"</a:t>
            </a:r>
            <a:r>
              <a:rPr b="1" spc="-25" dirty="0">
                <a:solidFill>
                  <a:srgbClr val="7C984A"/>
                </a:solidFill>
                <a:latin typeface="Rockwell"/>
                <a:cs typeface="Rockwell"/>
              </a:rPr>
              <a:t>);</a:t>
            </a:r>
            <a:endParaRPr dirty="0">
              <a:latin typeface="Rockwell"/>
              <a:cs typeface="Rockwel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17968" y="5791200"/>
            <a:ext cx="1215938" cy="849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96612" y="3277882"/>
            <a:ext cx="882650" cy="205740"/>
          </a:xfrm>
          <a:custGeom>
            <a:avLst/>
            <a:gdLst/>
            <a:ahLst/>
            <a:cxnLst/>
            <a:rect l="l" t="t" r="r" b="b"/>
            <a:pathLst>
              <a:path w="882650" h="205739">
                <a:moveTo>
                  <a:pt x="882058" y="0"/>
                </a:moveTo>
                <a:lnTo>
                  <a:pt x="0" y="205661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9495" y="3410584"/>
            <a:ext cx="124460" cy="111760"/>
          </a:xfrm>
          <a:custGeom>
            <a:avLst/>
            <a:gdLst/>
            <a:ahLst/>
            <a:cxnLst/>
            <a:rect l="l" t="t" r="r" b="b"/>
            <a:pathLst>
              <a:path w="124460" h="111760">
                <a:moveTo>
                  <a:pt x="98348" y="0"/>
                </a:moveTo>
                <a:lnTo>
                  <a:pt x="0" y="81610"/>
                </a:lnTo>
                <a:lnTo>
                  <a:pt x="124294" y="111315"/>
                </a:lnTo>
                <a:lnTo>
                  <a:pt x="9834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51518" y="3472294"/>
            <a:ext cx="79629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O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bj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e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ct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112969" y="3277882"/>
            <a:ext cx="469265" cy="200025"/>
          </a:xfrm>
          <a:custGeom>
            <a:avLst/>
            <a:gdLst/>
            <a:ahLst/>
            <a:cxnLst/>
            <a:rect l="l" t="t" r="r" b="b"/>
            <a:pathLst>
              <a:path w="469264" h="200025">
                <a:moveTo>
                  <a:pt x="469230" y="0"/>
                </a:moveTo>
                <a:lnTo>
                  <a:pt x="0" y="199410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7908" y="3394887"/>
            <a:ext cx="127635" cy="105410"/>
          </a:xfrm>
          <a:custGeom>
            <a:avLst/>
            <a:gdLst/>
            <a:ahLst/>
            <a:cxnLst/>
            <a:rect l="l" t="t" r="r" b="b"/>
            <a:pathLst>
              <a:path w="127635" h="105410">
                <a:moveTo>
                  <a:pt x="82842" y="0"/>
                </a:moveTo>
                <a:lnTo>
                  <a:pt x="0" y="97307"/>
                </a:lnTo>
                <a:lnTo>
                  <a:pt x="127546" y="105194"/>
                </a:lnTo>
                <a:lnTo>
                  <a:pt x="82842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23098" y="3489235"/>
            <a:ext cx="308419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181225" algn="l"/>
              </a:tabLst>
            </a:pP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C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l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a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ss	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Me</a:t>
            </a:r>
            <a:r>
              <a:rPr sz="2100" b="1" spc="-12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hod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68559" y="3277882"/>
            <a:ext cx="205740" cy="204470"/>
          </a:xfrm>
          <a:custGeom>
            <a:avLst/>
            <a:gdLst/>
            <a:ahLst/>
            <a:cxnLst/>
            <a:rect l="l" t="t" r="r" b="b"/>
            <a:pathLst>
              <a:path w="205739" h="204470">
                <a:moveTo>
                  <a:pt x="0" y="0"/>
                </a:moveTo>
                <a:lnTo>
                  <a:pt x="205536" y="204132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79760" y="3387775"/>
            <a:ext cx="121920" cy="121285"/>
          </a:xfrm>
          <a:custGeom>
            <a:avLst/>
            <a:gdLst/>
            <a:ahLst/>
            <a:cxnLst/>
            <a:rect l="l" t="t" r="r" b="b"/>
            <a:pathLst>
              <a:path w="121920" h="121285">
                <a:moveTo>
                  <a:pt x="80543" y="0"/>
                </a:moveTo>
                <a:lnTo>
                  <a:pt x="0" y="81089"/>
                </a:lnTo>
                <a:lnTo>
                  <a:pt x="121373" y="121094"/>
                </a:lnTo>
                <a:lnTo>
                  <a:pt x="80543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32230" y="3001733"/>
            <a:ext cx="1196975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50" dirty="0">
                <a:solidFill>
                  <a:srgbClr val="0D35E1"/>
                </a:solidFill>
                <a:latin typeface="Arial"/>
                <a:cs typeface="Arial"/>
              </a:rPr>
              <a:t>s</a:t>
            </a:r>
            <a:r>
              <a:rPr sz="2100" b="1" spc="-9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a</a:t>
            </a:r>
            <a:r>
              <a:rPr sz="2100" b="1" spc="-12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e</a:t>
            </a: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me</a:t>
            </a:r>
            <a:r>
              <a:rPr sz="2100" b="1" spc="-120" dirty="0">
                <a:solidFill>
                  <a:srgbClr val="0D35E1"/>
                </a:solidFill>
                <a:latin typeface="Arial"/>
                <a:cs typeface="Arial"/>
              </a:rPr>
              <a:t>nt</a:t>
            </a:r>
            <a:endParaRPr sz="2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70675" y="3193211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5">
                <a:moveTo>
                  <a:pt x="0" y="0"/>
                </a:moveTo>
                <a:lnTo>
                  <a:pt x="538955" y="0"/>
                </a:lnTo>
              </a:path>
            </a:pathLst>
          </a:custGeom>
          <a:ln w="380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133425" y="3136061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227049" y="2477016"/>
            <a:ext cx="210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0">
              <a:lnSpc>
                <a:spcPct val="100000"/>
              </a:lnSpc>
              <a:spcBef>
                <a:spcPts val="475"/>
              </a:spcBef>
            </a:pPr>
            <a:r>
              <a:rPr lang="en-GB" spc="-90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lang="en-GB" spc="415" dirty="0">
                <a:solidFill>
                  <a:srgbClr val="08A1D9"/>
                </a:solidFill>
                <a:latin typeface="Times New Roman"/>
                <a:cs typeface="Times New Roman"/>
              </a:rPr>
              <a:t>  </a:t>
            </a:r>
            <a:r>
              <a:rPr lang="en-GB" b="1" u="sng" dirty="0">
                <a:latin typeface="Rockwell" panose="02060603020205020403" pitchFamily="18" charset="0"/>
                <a:cs typeface="Rockwell"/>
              </a:rPr>
              <a:t>Statement</a:t>
            </a:r>
            <a:endParaRPr lang="en-GB"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1FAC-3185-4998-9B9F-F18E399822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89559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914400"/>
            <a:ext cx="7253605" cy="2294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Whenever </a:t>
            </a:r>
            <a:r>
              <a:rPr b="1"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you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use a </a:t>
            </a:r>
            <a:r>
              <a:rPr b="1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method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in </a:t>
            </a:r>
            <a:r>
              <a:rPr b="1" spc="-3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Java, </a:t>
            </a:r>
            <a:r>
              <a:rPr b="1"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you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must specify 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three</a:t>
            </a:r>
            <a:r>
              <a:rPr b="1" spc="-10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items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: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1100"/>
              </a:spcBef>
              <a:buFont typeface="Arial" panose="020B0604020202020204" pitchFamily="34" charset="0"/>
              <a:buChar char="•"/>
            </a:pPr>
            <a:r>
              <a:rPr spc="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object containing the method –</a:t>
            </a:r>
            <a:r>
              <a:rPr spc="-10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System.out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527050" indent="-285750">
              <a:lnSpc>
                <a:spcPct val="100000"/>
              </a:lnSpc>
              <a:spcBef>
                <a:spcPts val="1300"/>
              </a:spcBef>
              <a:buFont typeface="Arial" panose="020B0604020202020204" pitchFamily="34" charset="0"/>
              <a:buChar char="•"/>
            </a:pPr>
            <a:r>
              <a:rPr spc="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name of the method –</a:t>
            </a:r>
            <a:r>
              <a:rPr spc="-9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5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Println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527050" marR="220979" indent="-285750">
              <a:lnSpc>
                <a:spcPct val="129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 pair of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parenthesis which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may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contain 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other information needed 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by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method 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e.g. </a:t>
            </a:r>
            <a:r>
              <a:rPr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(“Hello</a:t>
            </a:r>
            <a:r>
              <a:rPr spc="-130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5" dirty="0">
                <a:solidFill>
                  <a:srgbClr val="FBA676"/>
                </a:solidFill>
                <a:latin typeface="Rockwell" panose="02060603020205020403" pitchFamily="18" charset="0"/>
                <a:cs typeface="Rockwell"/>
              </a:rPr>
              <a:t>world!!”)</a:t>
            </a:r>
            <a:endParaRPr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E324E-D5C4-47B6-B109-DD7E23C323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50" y="0"/>
                </a:lnTo>
                <a:lnTo>
                  <a:pt x="8502650" y="2787650"/>
                </a:lnTo>
                <a:lnTo>
                  <a:pt x="0" y="2787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43" y="0"/>
                </a:lnTo>
                <a:lnTo>
                  <a:pt x="8502643" y="2787647"/>
                </a:lnTo>
                <a:lnTo>
                  <a:pt x="0" y="278764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09768" y="3254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prints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0094" y="3254921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90375" y="3254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9068" y="3267621"/>
            <a:ext cx="322643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//This program  public class Hello</a:t>
            </a:r>
            <a:r>
              <a:rPr sz="21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837" y="3890962"/>
            <a:ext cx="725487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0525">
              <a:lnSpc>
                <a:spcPts val="2510"/>
              </a:lnSpc>
              <a:tabLst>
                <a:tab pos="6632575" algn="l"/>
              </a:tabLst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 static void</a:t>
            </a:r>
            <a:r>
              <a:rPr sz="2100" b="1" spc="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main(String[]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 args)	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252" y="4207421"/>
            <a:ext cx="40265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0453" y="4207421"/>
            <a:ext cx="146558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World!");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068" y="4524921"/>
            <a:ext cx="5060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0837" y="3890962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75" y="0"/>
                </a:lnTo>
                <a:lnTo>
                  <a:pt x="725487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BFD09D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0837" y="3890962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64" y="0"/>
                </a:lnTo>
                <a:lnTo>
                  <a:pt x="725486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11306" y="1864967"/>
            <a:ext cx="3874135" cy="2129790"/>
          </a:xfrm>
          <a:custGeom>
            <a:avLst/>
            <a:gdLst/>
            <a:ahLst/>
            <a:cxnLst/>
            <a:rect l="l" t="t" r="r" b="b"/>
            <a:pathLst>
              <a:path w="3874134" h="2129790">
                <a:moveTo>
                  <a:pt x="2386634" y="663575"/>
                </a:moveTo>
                <a:lnTo>
                  <a:pt x="1749247" y="663575"/>
                </a:lnTo>
                <a:lnTo>
                  <a:pt x="0" y="2129243"/>
                </a:lnTo>
                <a:lnTo>
                  <a:pt x="2386634" y="663575"/>
                </a:lnTo>
                <a:close/>
              </a:path>
              <a:path w="3874134" h="2129790">
                <a:moveTo>
                  <a:pt x="3763251" y="0"/>
                </a:moveTo>
                <a:lnTo>
                  <a:pt x="1434922" y="0"/>
                </a:lnTo>
                <a:lnTo>
                  <a:pt x="1391876" y="8691"/>
                </a:lnTo>
                <a:lnTo>
                  <a:pt x="1356723" y="32394"/>
                </a:lnTo>
                <a:lnTo>
                  <a:pt x="1333021" y="67551"/>
                </a:lnTo>
                <a:lnTo>
                  <a:pt x="1324330" y="110604"/>
                </a:lnTo>
                <a:lnTo>
                  <a:pt x="1324330" y="552983"/>
                </a:lnTo>
                <a:lnTo>
                  <a:pt x="1333021" y="596029"/>
                </a:lnTo>
                <a:lnTo>
                  <a:pt x="1356723" y="631182"/>
                </a:lnTo>
                <a:lnTo>
                  <a:pt x="1391876" y="654883"/>
                </a:lnTo>
                <a:lnTo>
                  <a:pt x="1434922" y="663575"/>
                </a:lnTo>
                <a:lnTo>
                  <a:pt x="3763251" y="663575"/>
                </a:lnTo>
                <a:lnTo>
                  <a:pt x="3806304" y="654883"/>
                </a:lnTo>
                <a:lnTo>
                  <a:pt x="3841461" y="631182"/>
                </a:lnTo>
                <a:lnTo>
                  <a:pt x="3865164" y="596029"/>
                </a:lnTo>
                <a:lnTo>
                  <a:pt x="3873855" y="552983"/>
                </a:lnTo>
                <a:lnTo>
                  <a:pt x="3873855" y="110604"/>
                </a:lnTo>
                <a:lnTo>
                  <a:pt x="3865164" y="67551"/>
                </a:lnTo>
                <a:lnTo>
                  <a:pt x="3841461" y="32394"/>
                </a:lnTo>
                <a:lnTo>
                  <a:pt x="3806304" y="8691"/>
                </a:lnTo>
                <a:lnTo>
                  <a:pt x="3763251" y="0"/>
                </a:lnTo>
                <a:close/>
              </a:path>
            </a:pathLst>
          </a:custGeom>
          <a:solidFill>
            <a:srgbClr val="D5E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11308" y="1835150"/>
            <a:ext cx="3874135" cy="2129790"/>
          </a:xfrm>
          <a:custGeom>
            <a:avLst/>
            <a:gdLst/>
            <a:ahLst/>
            <a:cxnLst/>
            <a:rect l="l" t="t" r="r" b="b"/>
            <a:pathLst>
              <a:path w="3874134" h="2129790">
                <a:moveTo>
                  <a:pt x="1324328" y="110597"/>
                </a:moveTo>
                <a:lnTo>
                  <a:pt x="1333020" y="67548"/>
                </a:lnTo>
                <a:lnTo>
                  <a:pt x="1356722" y="32393"/>
                </a:lnTo>
                <a:lnTo>
                  <a:pt x="1391877" y="8691"/>
                </a:lnTo>
                <a:lnTo>
                  <a:pt x="1434926" y="0"/>
                </a:lnTo>
                <a:lnTo>
                  <a:pt x="1749249" y="0"/>
                </a:lnTo>
                <a:lnTo>
                  <a:pt x="2386628" y="0"/>
                </a:lnTo>
                <a:lnTo>
                  <a:pt x="3763257" y="0"/>
                </a:lnTo>
                <a:lnTo>
                  <a:pt x="3806305" y="8691"/>
                </a:lnTo>
                <a:lnTo>
                  <a:pt x="3841457" y="32393"/>
                </a:lnTo>
                <a:lnTo>
                  <a:pt x="3865156" y="67548"/>
                </a:lnTo>
                <a:lnTo>
                  <a:pt x="3873847" y="110597"/>
                </a:lnTo>
                <a:lnTo>
                  <a:pt x="3873847" y="387084"/>
                </a:lnTo>
                <a:lnTo>
                  <a:pt x="3873847" y="552978"/>
                </a:lnTo>
                <a:lnTo>
                  <a:pt x="3865156" y="596026"/>
                </a:lnTo>
                <a:lnTo>
                  <a:pt x="3841457" y="631181"/>
                </a:lnTo>
                <a:lnTo>
                  <a:pt x="3806305" y="654883"/>
                </a:lnTo>
                <a:lnTo>
                  <a:pt x="3763257" y="663574"/>
                </a:lnTo>
                <a:lnTo>
                  <a:pt x="2386628" y="663574"/>
                </a:lnTo>
                <a:lnTo>
                  <a:pt x="0" y="2129248"/>
                </a:lnTo>
                <a:lnTo>
                  <a:pt x="1749249" y="663574"/>
                </a:lnTo>
                <a:lnTo>
                  <a:pt x="1434926" y="663574"/>
                </a:lnTo>
                <a:lnTo>
                  <a:pt x="1391877" y="654883"/>
                </a:lnTo>
                <a:lnTo>
                  <a:pt x="1356722" y="631181"/>
                </a:lnTo>
                <a:lnTo>
                  <a:pt x="1333020" y="596026"/>
                </a:lnTo>
                <a:lnTo>
                  <a:pt x="1324328" y="552976"/>
                </a:lnTo>
                <a:lnTo>
                  <a:pt x="1324328" y="387084"/>
                </a:lnTo>
                <a:lnTo>
                  <a:pt x="1324328" y="11059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2983" y="302473"/>
            <a:ext cx="7506334" cy="209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Tracing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Rockwell" panose="02060603020205020403" pitchFamily="18" charset="0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endParaRPr lang="en-US" sz="2800" dirty="0">
              <a:solidFill>
                <a:srgbClr val="080912"/>
              </a:solidFill>
              <a:latin typeface="Rockwell" panose="02060603020205020403" pitchFamily="18" charset="0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r>
              <a:rPr sz="1900" dirty="0">
                <a:solidFill>
                  <a:srgbClr val="080912"/>
                </a:solidFill>
                <a:latin typeface="Rockwell" panose="02060603020205020403" pitchFamily="18" charset="0"/>
                <a:cs typeface="Rockwell"/>
              </a:rPr>
              <a:t>Enter main</a:t>
            </a:r>
            <a:r>
              <a:rPr sz="1900" spc="-100" dirty="0">
                <a:solidFill>
                  <a:srgbClr val="080912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 panose="02060603020205020403" pitchFamily="18" charset="0"/>
                <a:cs typeface="Rockwell"/>
              </a:rPr>
              <a:t>method</a:t>
            </a:r>
            <a:endParaRPr sz="1900" dirty="0">
              <a:latin typeface="Rockwell" panose="02060603020205020403" pitchFamily="18" charset="0"/>
              <a:cs typeface="Rockwel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B1D6-FA1E-4F9B-B251-BC925F9A01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50" y="0"/>
                </a:lnTo>
                <a:lnTo>
                  <a:pt x="8502650" y="2787650"/>
                </a:lnTo>
                <a:lnTo>
                  <a:pt x="0" y="27876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437" y="3206750"/>
            <a:ext cx="8502650" cy="2787650"/>
          </a:xfrm>
          <a:custGeom>
            <a:avLst/>
            <a:gdLst/>
            <a:ahLst/>
            <a:cxnLst/>
            <a:rect l="l" t="t" r="r" b="b"/>
            <a:pathLst>
              <a:path w="8502650" h="2787650">
                <a:moveTo>
                  <a:pt x="0" y="0"/>
                </a:moveTo>
                <a:lnTo>
                  <a:pt x="8502643" y="0"/>
                </a:lnTo>
                <a:lnTo>
                  <a:pt x="8502643" y="2787647"/>
                </a:lnTo>
                <a:lnTo>
                  <a:pt x="0" y="278764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29395" y="3254921"/>
            <a:ext cx="114554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9768" y="3254921"/>
            <a:ext cx="30664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prints Hello</a:t>
            </a:r>
            <a:r>
              <a:rPr sz="21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068" y="3267621"/>
            <a:ext cx="985519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//This  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9395" y="3572421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675" y="3572421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9161" y="3889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49488" y="3889921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static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69815" y="3889921"/>
            <a:ext cx="290639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main(String[]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10682" y="3889921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2819" algn="l"/>
              </a:tabLst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args)	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0837" y="4224337"/>
            <a:ext cx="725487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0565">
              <a:lnSpc>
                <a:spcPts val="2385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System.out.println("Hello World!");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9068" y="4524921"/>
            <a:ext cx="5060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0837" y="4224337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75" y="0"/>
                </a:lnTo>
                <a:lnTo>
                  <a:pt x="725487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BFD09D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837" y="4224337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64" y="0"/>
                </a:lnTo>
                <a:lnTo>
                  <a:pt x="725486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35637" y="1835150"/>
            <a:ext cx="2549525" cy="2447290"/>
          </a:xfrm>
          <a:custGeom>
            <a:avLst/>
            <a:gdLst/>
            <a:ahLst/>
            <a:cxnLst/>
            <a:rect l="l" t="t" r="r" b="b"/>
            <a:pathLst>
              <a:path w="2549525" h="2447290">
                <a:moveTo>
                  <a:pt x="1062304" y="663575"/>
                </a:moveTo>
                <a:lnTo>
                  <a:pt x="424916" y="663575"/>
                </a:lnTo>
                <a:lnTo>
                  <a:pt x="517169" y="2446743"/>
                </a:lnTo>
                <a:lnTo>
                  <a:pt x="1062304" y="663575"/>
                </a:lnTo>
                <a:close/>
              </a:path>
              <a:path w="2549525" h="2447290">
                <a:moveTo>
                  <a:pt x="2438920" y="0"/>
                </a:moveTo>
                <a:lnTo>
                  <a:pt x="110591" y="0"/>
                </a:lnTo>
                <a:lnTo>
                  <a:pt x="67545" y="8691"/>
                </a:lnTo>
                <a:lnTo>
                  <a:pt x="32392" y="32394"/>
                </a:lnTo>
                <a:lnTo>
                  <a:pt x="8691" y="67551"/>
                </a:lnTo>
                <a:lnTo>
                  <a:pt x="0" y="110604"/>
                </a:lnTo>
                <a:lnTo>
                  <a:pt x="0" y="552983"/>
                </a:lnTo>
                <a:lnTo>
                  <a:pt x="8691" y="596029"/>
                </a:lnTo>
                <a:lnTo>
                  <a:pt x="32392" y="631182"/>
                </a:lnTo>
                <a:lnTo>
                  <a:pt x="67545" y="654883"/>
                </a:lnTo>
                <a:lnTo>
                  <a:pt x="110591" y="663575"/>
                </a:lnTo>
                <a:lnTo>
                  <a:pt x="2438920" y="663575"/>
                </a:lnTo>
                <a:lnTo>
                  <a:pt x="2481973" y="654883"/>
                </a:lnTo>
                <a:lnTo>
                  <a:pt x="2517130" y="631182"/>
                </a:lnTo>
                <a:lnTo>
                  <a:pt x="2540833" y="596029"/>
                </a:lnTo>
                <a:lnTo>
                  <a:pt x="2549525" y="552983"/>
                </a:lnTo>
                <a:lnTo>
                  <a:pt x="2549525" y="110604"/>
                </a:lnTo>
                <a:lnTo>
                  <a:pt x="2540833" y="67551"/>
                </a:lnTo>
                <a:lnTo>
                  <a:pt x="2517130" y="32394"/>
                </a:lnTo>
                <a:lnTo>
                  <a:pt x="2481973" y="8691"/>
                </a:lnTo>
                <a:lnTo>
                  <a:pt x="2438920" y="0"/>
                </a:lnTo>
                <a:close/>
              </a:path>
            </a:pathLst>
          </a:custGeom>
          <a:solidFill>
            <a:srgbClr val="D5E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35637" y="1835150"/>
            <a:ext cx="2549525" cy="2447290"/>
          </a:xfrm>
          <a:custGeom>
            <a:avLst/>
            <a:gdLst/>
            <a:ahLst/>
            <a:cxnLst/>
            <a:rect l="l" t="t" r="r" b="b"/>
            <a:pathLst>
              <a:path w="2549525" h="2447290">
                <a:moveTo>
                  <a:pt x="0" y="110597"/>
                </a:moveTo>
                <a:lnTo>
                  <a:pt x="8691" y="67548"/>
                </a:lnTo>
                <a:lnTo>
                  <a:pt x="32393" y="32393"/>
                </a:lnTo>
                <a:lnTo>
                  <a:pt x="67548" y="8691"/>
                </a:lnTo>
                <a:lnTo>
                  <a:pt x="110598" y="0"/>
                </a:lnTo>
                <a:lnTo>
                  <a:pt x="424920" y="0"/>
                </a:lnTo>
                <a:lnTo>
                  <a:pt x="1062299" y="0"/>
                </a:lnTo>
                <a:lnTo>
                  <a:pt x="2438928" y="0"/>
                </a:lnTo>
                <a:lnTo>
                  <a:pt x="2481976" y="8691"/>
                </a:lnTo>
                <a:lnTo>
                  <a:pt x="2517128" y="32393"/>
                </a:lnTo>
                <a:lnTo>
                  <a:pt x="2540827" y="67548"/>
                </a:lnTo>
                <a:lnTo>
                  <a:pt x="2549518" y="110597"/>
                </a:lnTo>
                <a:lnTo>
                  <a:pt x="2549518" y="387084"/>
                </a:lnTo>
                <a:lnTo>
                  <a:pt x="2549518" y="552978"/>
                </a:lnTo>
                <a:lnTo>
                  <a:pt x="2540827" y="596026"/>
                </a:lnTo>
                <a:lnTo>
                  <a:pt x="2517128" y="631181"/>
                </a:lnTo>
                <a:lnTo>
                  <a:pt x="2481976" y="654883"/>
                </a:lnTo>
                <a:lnTo>
                  <a:pt x="2438928" y="663574"/>
                </a:lnTo>
                <a:lnTo>
                  <a:pt x="1062299" y="663574"/>
                </a:lnTo>
                <a:lnTo>
                  <a:pt x="517170" y="2446748"/>
                </a:lnTo>
                <a:lnTo>
                  <a:pt x="424920" y="663574"/>
                </a:lnTo>
                <a:lnTo>
                  <a:pt x="110598" y="663574"/>
                </a:lnTo>
                <a:lnTo>
                  <a:pt x="67548" y="654883"/>
                </a:lnTo>
                <a:lnTo>
                  <a:pt x="32393" y="631181"/>
                </a:lnTo>
                <a:lnTo>
                  <a:pt x="8691" y="596026"/>
                </a:lnTo>
                <a:lnTo>
                  <a:pt x="0" y="552976"/>
                </a:lnTo>
                <a:lnTo>
                  <a:pt x="0" y="387084"/>
                </a:lnTo>
                <a:lnTo>
                  <a:pt x="0" y="110597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7395" y="264205"/>
            <a:ext cx="7470775" cy="1959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Tracing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endParaRPr lang="en-US" sz="1900" spc="-15" dirty="0">
              <a:solidFill>
                <a:srgbClr val="080912"/>
              </a:solidFill>
              <a:latin typeface="Rockwell"/>
              <a:cs typeface="Rockwell"/>
            </a:endParaRPr>
          </a:p>
          <a:p>
            <a:pPr marR="5080" algn="r">
              <a:lnSpc>
                <a:spcPct val="100000"/>
              </a:lnSpc>
              <a:spcBef>
                <a:spcPts val="1975"/>
              </a:spcBef>
            </a:pPr>
            <a:r>
              <a:rPr sz="1900" spc="-15" dirty="0">
                <a:solidFill>
                  <a:srgbClr val="080912"/>
                </a:solidFill>
                <a:latin typeface="Rockwell"/>
                <a:cs typeface="Rockwell"/>
              </a:rPr>
              <a:t>Execute</a:t>
            </a:r>
            <a:r>
              <a:rPr sz="1900" spc="-7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Statement</a:t>
            </a:r>
            <a:endParaRPr sz="1900" dirty="0">
              <a:latin typeface="Rockwell"/>
              <a:cs typeface="Rockwel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1886-3557-4D36-8DE7-1C7AEB612C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770255"/>
          </a:xfrm>
          <a:custGeom>
            <a:avLst/>
            <a:gdLst/>
            <a:ahLst/>
            <a:cxnLst/>
            <a:rect l="l" t="t" r="r" b="b"/>
            <a:pathLst>
              <a:path w="91440" h="770255">
                <a:moveTo>
                  <a:pt x="0" y="769937"/>
                </a:moveTo>
                <a:lnTo>
                  <a:pt x="91440" y="769937"/>
                </a:lnTo>
                <a:lnTo>
                  <a:pt x="91440" y="0"/>
                </a:lnTo>
                <a:lnTo>
                  <a:pt x="0" y="0"/>
                </a:lnTo>
                <a:lnTo>
                  <a:pt x="0" y="769937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6850" y="4851400"/>
            <a:ext cx="6602412" cy="1858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6062" y="1052512"/>
            <a:ext cx="8502650" cy="2789555"/>
          </a:xfrm>
          <a:custGeom>
            <a:avLst/>
            <a:gdLst/>
            <a:ahLst/>
            <a:cxnLst/>
            <a:rect l="l" t="t" r="r" b="b"/>
            <a:pathLst>
              <a:path w="8502650" h="2789554">
                <a:moveTo>
                  <a:pt x="0" y="0"/>
                </a:moveTo>
                <a:lnTo>
                  <a:pt x="8502650" y="0"/>
                </a:lnTo>
                <a:lnTo>
                  <a:pt x="8502650" y="2789237"/>
                </a:lnTo>
                <a:lnTo>
                  <a:pt x="0" y="278923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6062" y="1052512"/>
            <a:ext cx="8502650" cy="2789555"/>
          </a:xfrm>
          <a:custGeom>
            <a:avLst/>
            <a:gdLst/>
            <a:ahLst/>
            <a:cxnLst/>
            <a:rect l="l" t="t" r="r" b="b"/>
            <a:pathLst>
              <a:path w="8502650" h="2789554">
                <a:moveTo>
                  <a:pt x="0" y="0"/>
                </a:moveTo>
                <a:lnTo>
                  <a:pt x="8502643" y="0"/>
                </a:lnTo>
                <a:lnTo>
                  <a:pt x="8502643" y="2789237"/>
                </a:lnTo>
                <a:lnTo>
                  <a:pt x="0" y="27892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D6DF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50020" y="1100683"/>
            <a:ext cx="114554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program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0393" y="1100683"/>
            <a:ext cx="30664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prints Hello</a:t>
            </a:r>
            <a:r>
              <a:rPr sz="21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World!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693" y="1113383"/>
            <a:ext cx="985519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5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//This  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020" y="1418183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0300" y="1418183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Hello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9786" y="1735683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public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70113" y="1735683"/>
            <a:ext cx="985519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static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0440" y="1735683"/>
            <a:ext cx="290639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void</a:t>
            </a:r>
            <a:r>
              <a:rPr sz="21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main(String[]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1307" y="1735683"/>
            <a:ext cx="11461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72819" algn="l"/>
              </a:tabLst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args)	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1462" y="2060575"/>
            <a:ext cx="7254875" cy="400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0565">
              <a:lnSpc>
                <a:spcPts val="2460"/>
              </a:lnSpc>
            </a:pPr>
            <a:r>
              <a:rPr sz="2100" b="1" spc="-5" dirty="0">
                <a:solidFill>
                  <a:srgbClr val="FFFFFF"/>
                </a:solidFill>
                <a:latin typeface="Courier New"/>
                <a:cs typeface="Courier New"/>
              </a:rPr>
              <a:t>System.out.println("Hello World!");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9693" y="2370683"/>
            <a:ext cx="50609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ct val="100000"/>
              </a:lnSpc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2100" b="1" dirty="0">
                <a:solidFill>
                  <a:srgbClr val="FFFFFF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1462" y="2060575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75" y="0"/>
                </a:lnTo>
                <a:lnTo>
                  <a:pt x="7254875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solidFill>
            <a:srgbClr val="BFD09D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1462" y="2060575"/>
            <a:ext cx="7254875" cy="400050"/>
          </a:xfrm>
          <a:custGeom>
            <a:avLst/>
            <a:gdLst/>
            <a:ahLst/>
            <a:cxnLst/>
            <a:rect l="l" t="t" r="r" b="b"/>
            <a:pathLst>
              <a:path w="7254875" h="400050">
                <a:moveTo>
                  <a:pt x="0" y="0"/>
                </a:moveTo>
                <a:lnTo>
                  <a:pt x="7254864" y="0"/>
                </a:lnTo>
                <a:lnTo>
                  <a:pt x="7254864" y="400049"/>
                </a:lnTo>
                <a:lnTo>
                  <a:pt x="0" y="40004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5402" y="2471737"/>
            <a:ext cx="3551554" cy="3674745"/>
          </a:xfrm>
          <a:custGeom>
            <a:avLst/>
            <a:gdLst/>
            <a:ahLst/>
            <a:cxnLst/>
            <a:rect l="l" t="t" r="r" b="b"/>
            <a:pathLst>
              <a:path w="3551554" h="3674745">
                <a:moveTo>
                  <a:pt x="3551397" y="0"/>
                </a:moveTo>
                <a:lnTo>
                  <a:pt x="0" y="3674457"/>
                </a:lnTo>
              </a:path>
            </a:pathLst>
          </a:custGeom>
          <a:ln w="317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03337" y="6101299"/>
            <a:ext cx="67310" cy="67945"/>
          </a:xfrm>
          <a:custGeom>
            <a:avLst/>
            <a:gdLst/>
            <a:ahLst/>
            <a:cxnLst/>
            <a:rect l="l" t="t" r="r" b="b"/>
            <a:pathLst>
              <a:path w="67309" h="67945">
                <a:moveTo>
                  <a:pt x="21297" y="0"/>
                </a:moveTo>
                <a:lnTo>
                  <a:pt x="0" y="67725"/>
                </a:lnTo>
                <a:lnTo>
                  <a:pt x="64797" y="44895"/>
                </a:lnTo>
                <a:lnTo>
                  <a:pt x="22072" y="44895"/>
                </a:lnTo>
                <a:lnTo>
                  <a:pt x="21297" y="0"/>
                </a:lnTo>
                <a:close/>
              </a:path>
              <a:path w="67309" h="67945">
                <a:moveTo>
                  <a:pt x="66967" y="44131"/>
                </a:moveTo>
                <a:lnTo>
                  <a:pt x="22072" y="44895"/>
                </a:lnTo>
                <a:lnTo>
                  <a:pt x="64797" y="44895"/>
                </a:lnTo>
                <a:lnTo>
                  <a:pt x="66967" y="44131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79554" y="3998912"/>
            <a:ext cx="3120390" cy="833755"/>
          </a:xfrm>
          <a:custGeom>
            <a:avLst/>
            <a:gdLst/>
            <a:ahLst/>
            <a:cxnLst/>
            <a:rect l="l" t="t" r="r" b="b"/>
            <a:pathLst>
              <a:path w="3120390" h="833754">
                <a:moveTo>
                  <a:pt x="2995853" y="0"/>
                </a:moveTo>
                <a:lnTo>
                  <a:pt x="491312" y="0"/>
                </a:lnTo>
                <a:lnTo>
                  <a:pt x="443012" y="9752"/>
                </a:lnTo>
                <a:lnTo>
                  <a:pt x="403567" y="36347"/>
                </a:lnTo>
                <a:lnTo>
                  <a:pt x="376972" y="75791"/>
                </a:lnTo>
                <a:lnTo>
                  <a:pt x="367220" y="124091"/>
                </a:lnTo>
                <a:lnTo>
                  <a:pt x="367220" y="434314"/>
                </a:lnTo>
                <a:lnTo>
                  <a:pt x="0" y="833602"/>
                </a:lnTo>
                <a:lnTo>
                  <a:pt x="367220" y="620445"/>
                </a:lnTo>
                <a:lnTo>
                  <a:pt x="3119945" y="620445"/>
                </a:lnTo>
                <a:lnTo>
                  <a:pt x="3119945" y="124091"/>
                </a:lnTo>
                <a:lnTo>
                  <a:pt x="3110193" y="75791"/>
                </a:lnTo>
                <a:lnTo>
                  <a:pt x="3083598" y="36347"/>
                </a:lnTo>
                <a:lnTo>
                  <a:pt x="3044153" y="9752"/>
                </a:lnTo>
                <a:lnTo>
                  <a:pt x="2995853" y="0"/>
                </a:lnTo>
                <a:close/>
              </a:path>
              <a:path w="3120390" h="833754">
                <a:moveTo>
                  <a:pt x="3119945" y="620445"/>
                </a:moveTo>
                <a:lnTo>
                  <a:pt x="367220" y="620445"/>
                </a:lnTo>
                <a:lnTo>
                  <a:pt x="376972" y="668745"/>
                </a:lnTo>
                <a:lnTo>
                  <a:pt x="403567" y="708190"/>
                </a:lnTo>
                <a:lnTo>
                  <a:pt x="443012" y="734785"/>
                </a:lnTo>
                <a:lnTo>
                  <a:pt x="491312" y="744537"/>
                </a:lnTo>
                <a:lnTo>
                  <a:pt x="2995853" y="744537"/>
                </a:lnTo>
                <a:lnTo>
                  <a:pt x="3044153" y="734785"/>
                </a:lnTo>
                <a:lnTo>
                  <a:pt x="3083598" y="708190"/>
                </a:lnTo>
                <a:lnTo>
                  <a:pt x="3110193" y="668745"/>
                </a:lnTo>
                <a:lnTo>
                  <a:pt x="3119945" y="620445"/>
                </a:lnTo>
                <a:close/>
              </a:path>
            </a:pathLst>
          </a:custGeom>
          <a:solidFill>
            <a:srgbClr val="BFD0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79561" y="3998912"/>
            <a:ext cx="3120390" cy="833755"/>
          </a:xfrm>
          <a:custGeom>
            <a:avLst/>
            <a:gdLst/>
            <a:ahLst/>
            <a:cxnLst/>
            <a:rect l="l" t="t" r="r" b="b"/>
            <a:pathLst>
              <a:path w="3120390" h="833754">
                <a:moveTo>
                  <a:pt x="367213" y="124091"/>
                </a:moveTo>
                <a:lnTo>
                  <a:pt x="376965" y="75789"/>
                </a:lnTo>
                <a:lnTo>
                  <a:pt x="403559" y="36345"/>
                </a:lnTo>
                <a:lnTo>
                  <a:pt x="443003" y="9751"/>
                </a:lnTo>
                <a:lnTo>
                  <a:pt x="491305" y="0"/>
                </a:lnTo>
                <a:lnTo>
                  <a:pt x="826001" y="0"/>
                </a:lnTo>
                <a:lnTo>
                  <a:pt x="1514182" y="0"/>
                </a:lnTo>
                <a:lnTo>
                  <a:pt x="2995841" y="0"/>
                </a:lnTo>
                <a:lnTo>
                  <a:pt x="3044146" y="9751"/>
                </a:lnTo>
                <a:lnTo>
                  <a:pt x="3083589" y="36345"/>
                </a:lnTo>
                <a:lnTo>
                  <a:pt x="3110181" y="75789"/>
                </a:lnTo>
                <a:lnTo>
                  <a:pt x="3119931" y="124091"/>
                </a:lnTo>
                <a:lnTo>
                  <a:pt x="3119931" y="434312"/>
                </a:lnTo>
                <a:lnTo>
                  <a:pt x="3119931" y="620447"/>
                </a:lnTo>
                <a:lnTo>
                  <a:pt x="3110181" y="668746"/>
                </a:lnTo>
                <a:lnTo>
                  <a:pt x="3083589" y="708190"/>
                </a:lnTo>
                <a:lnTo>
                  <a:pt x="3044146" y="734784"/>
                </a:lnTo>
                <a:lnTo>
                  <a:pt x="2995841" y="744536"/>
                </a:lnTo>
                <a:lnTo>
                  <a:pt x="1514182" y="744536"/>
                </a:lnTo>
                <a:lnTo>
                  <a:pt x="826001" y="744536"/>
                </a:lnTo>
                <a:lnTo>
                  <a:pt x="491305" y="744536"/>
                </a:lnTo>
                <a:lnTo>
                  <a:pt x="443003" y="734784"/>
                </a:lnTo>
                <a:lnTo>
                  <a:pt x="403559" y="708190"/>
                </a:lnTo>
                <a:lnTo>
                  <a:pt x="376965" y="668746"/>
                </a:lnTo>
                <a:lnTo>
                  <a:pt x="367213" y="620444"/>
                </a:lnTo>
                <a:lnTo>
                  <a:pt x="0" y="833598"/>
                </a:lnTo>
                <a:lnTo>
                  <a:pt x="367213" y="434312"/>
                </a:lnTo>
                <a:lnTo>
                  <a:pt x="367213" y="12409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88899" y="4100868"/>
            <a:ext cx="247396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6450" marR="5080" indent="-794385">
              <a:lnSpc>
                <a:spcPts val="2200"/>
              </a:lnSpc>
            </a:pPr>
            <a:r>
              <a:rPr sz="1900" spc="5" dirty="0">
                <a:solidFill>
                  <a:srgbClr val="080912"/>
                </a:solidFill>
                <a:latin typeface="Rockwell"/>
                <a:cs typeface="Rockwell"/>
              </a:rPr>
              <a:t>print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a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message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to</a:t>
            </a:r>
            <a:r>
              <a:rPr sz="1900" spc="-5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the  console</a:t>
            </a:r>
            <a:endParaRPr sz="1900">
              <a:latin typeface="Rockwell"/>
              <a:cs typeface="Rockwel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26665-A091-4939-BE43-56DA803461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3" y="289559"/>
            <a:ext cx="430149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/>
                <a:cs typeface="Rockwell"/>
              </a:rPr>
              <a:t>Analysis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of </a:t>
            </a: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a 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</a:t>
            </a:r>
            <a:r>
              <a:rPr sz="2800" spc="-4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2334" y="914400"/>
            <a:ext cx="2363470" cy="3904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Comments</a:t>
            </a: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6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Reserved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words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Modifiers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5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ahoma"/>
                <a:cs typeface="Tahoma"/>
              </a:rPr>
              <a:t>Identifiers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4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ahoma"/>
                <a:cs typeface="Tahoma"/>
              </a:rPr>
              <a:t>Statements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1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Blocks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Classes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04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Methods</a:t>
            </a: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6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ahoma"/>
                <a:cs typeface="Tahoma"/>
              </a:rPr>
              <a:t>The main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method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97E2A-3D99-4545-8AF2-D05C81CDCB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00" y="293687"/>
            <a:ext cx="3962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Comments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335" y="958717"/>
            <a:ext cx="7990840" cy="3847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19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50" spc="43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comments can </a:t>
            </a:r>
            <a:r>
              <a:rPr spc="-5" dirty="0">
                <a:latin typeface="Rockwell" panose="02060603020205020403" pitchFamily="18" charset="0"/>
                <a:cs typeface="Tahoma"/>
              </a:rPr>
              <a:t>take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three</a:t>
            </a:r>
            <a:r>
              <a:rPr spc="-3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forms: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305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u="sng" dirty="0">
                <a:latin typeface="Rockwell" panose="02060603020205020403" pitchFamily="18" charset="0"/>
                <a:cs typeface="Tahoma"/>
              </a:rPr>
              <a:t>Line comment: </a:t>
            </a:r>
            <a:r>
              <a:rPr dirty="0"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latin typeface="Rockwell" panose="02060603020205020403" pitchFamily="18" charset="0"/>
                <a:cs typeface="Tahoma"/>
              </a:rPr>
              <a:t>preceded by </a:t>
            </a:r>
            <a:r>
              <a:rPr dirty="0">
                <a:latin typeface="Rockwell" panose="02060603020205020403" pitchFamily="18" charset="0"/>
                <a:cs typeface="Tahoma"/>
              </a:rPr>
              <a:t>two slashes </a:t>
            </a:r>
            <a:r>
              <a:rPr spc="-5" dirty="0">
                <a:latin typeface="Rockwell" panose="02060603020205020403" pitchFamily="18" charset="0"/>
                <a:cs typeface="Tahoma"/>
              </a:rPr>
              <a:t>(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//</a:t>
            </a:r>
            <a:r>
              <a:rPr spc="-5" dirty="0">
                <a:latin typeface="Rockwell" panose="02060603020205020403" pitchFamily="18" charset="0"/>
                <a:cs typeface="Tahoma"/>
              </a:rPr>
              <a:t>) </a:t>
            </a:r>
            <a:r>
              <a:rPr dirty="0">
                <a:latin typeface="Rockwell" panose="02060603020205020403" pitchFamily="18" charset="0"/>
                <a:cs typeface="Tahoma"/>
              </a:rPr>
              <a:t>in a</a:t>
            </a:r>
            <a:r>
              <a:rPr spc="-35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line</a:t>
            </a:r>
          </a:p>
          <a:p>
            <a:pPr marL="923925">
              <a:lnSpc>
                <a:spcPct val="100000"/>
              </a:lnSpc>
              <a:spcBef>
                <a:spcPts val="250"/>
              </a:spcBef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// this comment runs to the end of the</a:t>
            </a:r>
            <a:r>
              <a:rPr b="1" spc="-1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line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666750" marR="586105" indent="-285750">
              <a:lnSpc>
                <a:spcPts val="2270"/>
              </a:lnSpc>
              <a:spcBef>
                <a:spcPts val="79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u="sng" spc="-15" dirty="0">
                <a:latin typeface="Rockwell" panose="02060603020205020403" pitchFamily="18" charset="0"/>
                <a:cs typeface="Tahoma"/>
              </a:rPr>
              <a:t>Paragraph</a:t>
            </a:r>
            <a:r>
              <a:rPr u="sng" spc="-10" dirty="0">
                <a:latin typeface="Rockwell" panose="02060603020205020403" pitchFamily="18" charset="0"/>
                <a:cs typeface="Tahoma"/>
              </a:rPr>
              <a:t> </a:t>
            </a:r>
            <a:r>
              <a:rPr u="sng" dirty="0">
                <a:latin typeface="Rockwell" panose="02060603020205020403" pitchFamily="18" charset="0"/>
                <a:cs typeface="Tahoma"/>
              </a:rPr>
              <a:t>comment:</a:t>
            </a:r>
            <a:r>
              <a:rPr u="sng"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is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enclosed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between</a:t>
            </a:r>
            <a:r>
              <a:rPr spc="-15" dirty="0"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/*</a:t>
            </a:r>
            <a:r>
              <a:rPr b="1" spc="-560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and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*/</a:t>
            </a:r>
            <a:r>
              <a:rPr b="1" spc="-560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in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one</a:t>
            </a:r>
            <a:r>
              <a:rPr spc="-1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or  multiple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lines</a:t>
            </a:r>
          </a:p>
          <a:p>
            <a:pPr marL="666750" indent="-285750">
              <a:lnSpc>
                <a:spcPct val="100000"/>
              </a:lnSpc>
              <a:spcBef>
                <a:spcPts val="420"/>
              </a:spcBef>
              <a:buClr>
                <a:srgbClr val="08A1D9"/>
              </a:buClr>
              <a:buSzPct val="109375"/>
              <a:buFont typeface="Arial" panose="020B0604020202020204" pitchFamily="34" charset="0"/>
              <a:buChar char="•"/>
              <a:tabLst>
                <a:tab pos="719455" algn="l"/>
                <a:tab pos="720090" algn="l"/>
                <a:tab pos="1207135" algn="l"/>
              </a:tabLst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/*	this comment runs to the</a:t>
            </a:r>
            <a:r>
              <a:rPr b="1" spc="-5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terminating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3070225">
              <a:lnSpc>
                <a:spcPct val="100000"/>
              </a:lnSpc>
              <a:spcBef>
                <a:spcPts val="20"/>
              </a:spcBef>
              <a:tabLst>
                <a:tab pos="7094220" algn="l"/>
              </a:tabLst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symbol, even across</a:t>
            </a:r>
            <a:r>
              <a:rPr b="1" spc="2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line</a:t>
            </a:r>
            <a:r>
              <a:rPr b="1" spc="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breaks	*/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666750" marR="5080" indent="-285750">
              <a:lnSpc>
                <a:spcPts val="2270"/>
              </a:lnSpc>
              <a:spcBef>
                <a:spcPts val="69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u="sng" spc="-10" dirty="0" err="1">
                <a:latin typeface="Rockwell" panose="02060603020205020403" pitchFamily="18" charset="0"/>
                <a:cs typeface="Tahoma"/>
              </a:rPr>
              <a:t>javadoc</a:t>
            </a:r>
            <a:r>
              <a:rPr u="sng" spc="-10" dirty="0">
                <a:latin typeface="Rockwell" panose="02060603020205020403" pitchFamily="18" charset="0"/>
                <a:cs typeface="Tahoma"/>
              </a:rPr>
              <a:t> </a:t>
            </a:r>
            <a:r>
              <a:rPr u="sng" dirty="0">
                <a:latin typeface="Rockwell" panose="02060603020205020403" pitchFamily="18" charset="0"/>
                <a:cs typeface="Tahoma"/>
              </a:rPr>
              <a:t>comment: </a:t>
            </a:r>
            <a:r>
              <a:rPr spc="-5" dirty="0">
                <a:latin typeface="Rockwell" panose="02060603020205020403" pitchFamily="18" charset="0"/>
                <a:cs typeface="Tahoma"/>
              </a:rPr>
              <a:t>begins </a:t>
            </a:r>
            <a:r>
              <a:rPr dirty="0">
                <a:latin typeface="Rockwell" panose="02060603020205020403" pitchFamily="18" charset="0"/>
                <a:cs typeface="Tahoma"/>
              </a:rPr>
              <a:t>with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/**</a:t>
            </a:r>
            <a:r>
              <a:rPr lang="en-US"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60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and </a:t>
            </a:r>
            <a:r>
              <a:rPr dirty="0">
                <a:latin typeface="Rockwell" panose="02060603020205020403" pitchFamily="18" charset="0"/>
                <a:cs typeface="Tahoma"/>
              </a:rPr>
              <a:t>end with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*/</a:t>
            </a:r>
            <a:r>
              <a:rPr dirty="0">
                <a:latin typeface="Rockwell" panose="02060603020205020403" pitchFamily="18" charset="0"/>
                <a:cs typeface="Tahoma"/>
              </a:rPr>
              <a:t>. They </a:t>
            </a:r>
            <a:r>
              <a:rPr spc="-5" dirty="0"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latin typeface="Rockwell" panose="02060603020205020403" pitchFamily="18" charset="0"/>
                <a:cs typeface="Tahoma"/>
              </a:rPr>
              <a:t>used  </a:t>
            </a:r>
            <a:r>
              <a:rPr spc="-10" dirty="0"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latin typeface="Rockwell" panose="02060603020205020403" pitchFamily="18" charset="0"/>
                <a:cs typeface="Tahoma"/>
              </a:rPr>
              <a:t>documenting classes, data, and methods. 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5080" indent="-285750">
              <a:lnSpc>
                <a:spcPts val="2270"/>
              </a:lnSpc>
              <a:spcBef>
                <a:spcPts val="69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They can be</a:t>
            </a:r>
            <a:r>
              <a:rPr spc="-7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extracted</a:t>
            </a:r>
            <a:r>
              <a:rPr lang="en-US" spc="-5" dirty="0"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latin typeface="Rockwell" panose="02060603020205020403" pitchFamily="18" charset="0"/>
                <a:cs typeface="Tahoma"/>
              </a:rPr>
              <a:t>into an </a:t>
            </a:r>
            <a:r>
              <a:rPr lang="en-GB" b="1" dirty="0">
                <a:latin typeface="Rockwell" panose="02060603020205020403" pitchFamily="18" charset="0"/>
                <a:cs typeface="Tahoma"/>
              </a:rPr>
              <a:t>HTML </a:t>
            </a:r>
            <a:r>
              <a:rPr lang="en-GB" dirty="0">
                <a:latin typeface="Rockwell" panose="02060603020205020403" pitchFamily="18" charset="0"/>
                <a:cs typeface="Tahoma"/>
              </a:rPr>
              <a:t>file </a:t>
            </a:r>
            <a:r>
              <a:rPr lang="en-GB" spc="-5" dirty="0">
                <a:latin typeface="Rockwell" panose="02060603020205020403" pitchFamily="18" charset="0"/>
                <a:cs typeface="Tahoma"/>
              </a:rPr>
              <a:t>using JDK's </a:t>
            </a:r>
            <a:r>
              <a:rPr lang="en-GB" b="1" spc="-5" dirty="0" err="1">
                <a:latin typeface="Rockwell" panose="02060603020205020403" pitchFamily="18" charset="0"/>
                <a:cs typeface="Tahoma"/>
              </a:rPr>
              <a:t>javadoc</a:t>
            </a:r>
            <a:r>
              <a:rPr lang="en-GB" b="1" spc="40" dirty="0"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latin typeface="Rockwell" panose="02060603020205020403" pitchFamily="18" charset="0"/>
                <a:cs typeface="Tahoma"/>
              </a:rPr>
              <a:t>command</a:t>
            </a:r>
          </a:p>
          <a:p>
            <a:pPr marL="12700">
              <a:lnSpc>
                <a:spcPts val="1880"/>
              </a:lnSpc>
              <a:tabLst>
                <a:tab pos="3426460" algn="l"/>
              </a:tabLst>
            </a:pPr>
            <a:r>
              <a:rPr lang="en-GB" b="1" spc="-5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	/**  this is </a:t>
            </a:r>
            <a:r>
              <a:rPr lang="en-GB" b="1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a</a:t>
            </a:r>
            <a:r>
              <a:rPr lang="en-GB" b="1" spc="15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b="1" dirty="0" err="1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javadoc</a:t>
            </a:r>
            <a:r>
              <a:rPr lang="en-GB" b="1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b="1" spc="-5" dirty="0">
                <a:solidFill>
                  <a:srgbClr val="007434"/>
                </a:solidFill>
                <a:latin typeface="Rockwell" panose="02060603020205020403" pitchFamily="18" charset="0"/>
                <a:cs typeface="Courier New"/>
              </a:rPr>
              <a:t>comment	*/</a:t>
            </a:r>
            <a:endParaRPr lang="en-GB"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216" y="4781712"/>
            <a:ext cx="8185784" cy="95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 marR="5080" indent="-355600">
              <a:lnSpc>
                <a:spcPts val="227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Comments should be included to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explain the purpose </a:t>
            </a:r>
            <a:r>
              <a:rPr dirty="0">
                <a:latin typeface="Rockwell" panose="02060603020205020403" pitchFamily="18" charset="0"/>
                <a:cs typeface="Tahoma"/>
              </a:rPr>
              <a:t>of the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and  describe </a:t>
            </a:r>
            <a:r>
              <a:rPr spc="-5" dirty="0">
                <a:latin typeface="Rockwell" panose="02060603020205020403" pitchFamily="18" charset="0"/>
                <a:cs typeface="Tahoma"/>
              </a:rPr>
              <a:t>processing</a:t>
            </a:r>
            <a:r>
              <a:rPr spc="-6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steps</a:t>
            </a: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They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do not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affect </a:t>
            </a:r>
            <a:r>
              <a:rPr dirty="0">
                <a:latin typeface="Rockwell" panose="02060603020205020403" pitchFamily="18" charset="0"/>
                <a:cs typeface="Tahoma"/>
              </a:rPr>
              <a:t>how a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latin typeface="Rockwell" panose="02060603020205020403" pitchFamily="18" charset="0"/>
                <a:cs typeface="Tahoma"/>
              </a:rPr>
              <a:t>works (compiler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ignores</a:t>
            </a:r>
            <a:r>
              <a:rPr b="1" spc="2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comments)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60E25-6A69-4BD2-9B18-8614E4F47B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2796" y="1990902"/>
            <a:ext cx="6641871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1141" y="321435"/>
            <a:ext cx="7367270" cy="3826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sz="2800" spc="-9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2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Words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68300" marR="5080" indent="-3556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Reserved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have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 specific meaning to the compiler and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 used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-9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other  purposes in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program.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when the compiler  sees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it understands that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after</a:t>
            </a:r>
            <a:r>
              <a:rPr spc="-7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  is the name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68300" marR="5080" indent="-3556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spc="-4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must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 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only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their intended</a:t>
            </a:r>
            <a:r>
              <a:rPr spc="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purpose.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68300" marR="607695">
              <a:lnSpc>
                <a:spcPct val="116700"/>
              </a:lnSpc>
              <a:spcBef>
                <a:spcPts val="30"/>
              </a:spcBef>
            </a:pP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we can't use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lang="en-US" b="1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600" dirty="0">
                <a:solidFill>
                  <a:srgbClr val="7C984A"/>
                </a:solidFill>
                <a:latin typeface="Rockwell" panose="02060603020205020403" pitchFamily="18" charset="0"/>
                <a:cs typeface="Courier New"/>
              </a:rPr>
              <a:t>  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any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other  purpose than defining a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13E21-E8BC-4441-A640-A706CA92BC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263829"/>
            <a:ext cx="15786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797B7E"/>
                </a:solidFill>
                <a:latin typeface="Rockwell"/>
                <a:cs typeface="Rockwell"/>
              </a:rPr>
              <a:t>Outline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990600"/>
            <a:ext cx="5969000" cy="3088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25" dirty="0">
                <a:latin typeface="Rockwell"/>
                <a:cs typeface="Rockwell"/>
              </a:rPr>
              <a:t>Why</a:t>
            </a:r>
            <a:r>
              <a:rPr sz="2400" spc="-95" dirty="0">
                <a:latin typeface="Rockwell"/>
                <a:cs typeface="Rockwell"/>
              </a:rPr>
              <a:t> </a:t>
            </a:r>
            <a:r>
              <a:rPr sz="2400" spc="-30" dirty="0">
                <a:latin typeface="Rockwell"/>
                <a:cs typeface="Rockwell"/>
              </a:rPr>
              <a:t>Java?!</a:t>
            </a:r>
            <a:endParaRPr lang="en-US" sz="2400" spc="-3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lang="en-US" sz="2400" spc="-30" dirty="0">
                <a:latin typeface="Rockwell"/>
                <a:cs typeface="Rockwell"/>
              </a:rPr>
              <a:t>Java features.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latin typeface="Rockwell"/>
                <a:cs typeface="Rockwell"/>
              </a:rPr>
              <a:t>Java </a:t>
            </a:r>
            <a:r>
              <a:rPr sz="2400" spc="-25" dirty="0">
                <a:latin typeface="Rockwell"/>
                <a:cs typeface="Rockwell"/>
              </a:rPr>
              <a:t>Program</a:t>
            </a:r>
            <a:r>
              <a:rPr sz="2400" spc="-40" dirty="0">
                <a:latin typeface="Rockwell"/>
                <a:cs typeface="Rockwell"/>
              </a:rPr>
              <a:t> </a:t>
            </a:r>
            <a:r>
              <a:rPr sz="2400" spc="-10" dirty="0">
                <a:latin typeface="Rockwell"/>
                <a:cs typeface="Rockwell"/>
              </a:rPr>
              <a:t>Structure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Rockwell"/>
                <a:cs typeface="Rockwell"/>
              </a:rPr>
              <a:t>Good </a:t>
            </a:r>
            <a:r>
              <a:rPr sz="2400" spc="-20" dirty="0">
                <a:latin typeface="Rockwell"/>
                <a:cs typeface="Rockwell"/>
              </a:rPr>
              <a:t>Programming</a:t>
            </a:r>
            <a:r>
              <a:rPr sz="2400" spc="-25" dirty="0">
                <a:latin typeface="Rockwell"/>
                <a:cs typeface="Rockwell"/>
              </a:rPr>
              <a:t> </a:t>
            </a:r>
            <a:r>
              <a:rPr sz="2400" spc="-10" dirty="0">
                <a:latin typeface="Rockwell"/>
                <a:cs typeface="Rockwell"/>
              </a:rPr>
              <a:t>Practice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Rockwell"/>
                <a:cs typeface="Rockwell"/>
              </a:rPr>
              <a:t>Modifying </a:t>
            </a:r>
            <a:r>
              <a:rPr sz="2400" spc="-75" dirty="0">
                <a:latin typeface="Rockwell"/>
                <a:cs typeface="Rockwell"/>
              </a:rPr>
              <a:t>Your </a:t>
            </a:r>
            <a:r>
              <a:rPr sz="2400" dirty="0">
                <a:latin typeface="Rockwell"/>
                <a:cs typeface="Rockwell"/>
              </a:rPr>
              <a:t>First </a:t>
            </a:r>
            <a:r>
              <a:rPr sz="2400" spc="-45" dirty="0">
                <a:latin typeface="Rockwell"/>
                <a:cs typeface="Rockwell"/>
              </a:rPr>
              <a:t>Java</a:t>
            </a:r>
            <a:r>
              <a:rPr sz="2400" spc="-210" dirty="0">
                <a:latin typeface="Rockwell"/>
                <a:cs typeface="Rockwell"/>
              </a:rPr>
              <a:t> </a:t>
            </a:r>
            <a:r>
              <a:rPr sz="2400" spc="-25" dirty="0">
                <a:latin typeface="Rockwell"/>
                <a:cs typeface="Rockwell"/>
              </a:rPr>
              <a:t>Program</a:t>
            </a:r>
            <a:endParaRPr sz="2400" dirty="0">
              <a:latin typeface="Rockwell"/>
              <a:cs typeface="Rockwell"/>
            </a:endParaRPr>
          </a:p>
          <a:p>
            <a:pPr marL="469900" indent="-457200">
              <a:lnSpc>
                <a:spcPct val="100000"/>
              </a:lnSpc>
              <a:spcBef>
                <a:spcPts val="172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Rockwell"/>
                <a:cs typeface="Rockwell"/>
              </a:rPr>
              <a:t>Data </a:t>
            </a:r>
            <a:r>
              <a:rPr sz="2400" spc="-5" dirty="0">
                <a:latin typeface="Rockwell"/>
                <a:cs typeface="Rockwell"/>
              </a:rPr>
              <a:t>Types </a:t>
            </a:r>
            <a:r>
              <a:rPr sz="2400" dirty="0">
                <a:latin typeface="Rockwell"/>
                <a:cs typeface="Rockwell"/>
              </a:rPr>
              <a:t>&amp;</a:t>
            </a:r>
            <a:r>
              <a:rPr sz="2400" spc="-335" dirty="0">
                <a:latin typeface="Rockwell"/>
                <a:cs typeface="Rockwell"/>
              </a:rPr>
              <a:t> </a:t>
            </a:r>
            <a:r>
              <a:rPr sz="2400" spc="-35" dirty="0">
                <a:latin typeface="Rockwell"/>
                <a:cs typeface="Rockwell"/>
              </a:rPr>
              <a:t>Variables</a:t>
            </a:r>
            <a:endParaRPr sz="2400" dirty="0">
              <a:latin typeface="Rockwell"/>
              <a:cs typeface="Rockwel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A427F-0236-473F-873A-590D4E7E45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5800" y="282575"/>
            <a:ext cx="3821429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sz="2800" spc="-9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2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Words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sz="2500" spc="-110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500" spc="-8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500" spc="-8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b="1"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b="1" spc="-2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words:</a:t>
            </a:r>
            <a:endParaRPr b="1" dirty="0">
              <a:latin typeface="Rockwell" panose="02060603020205020403" pitchFamily="18" charset="0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32889"/>
              </p:ext>
            </p:extLst>
          </p:nvPr>
        </p:nvGraphicFramePr>
        <p:xfrm>
          <a:off x="741281" y="2057400"/>
          <a:ext cx="7326952" cy="4127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5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9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abstract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else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interface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22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switch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2222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assert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2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enum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synchronized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boolean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extends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native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this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break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throw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byte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null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throws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case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finally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transient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743">
                <a:tc>
                  <a:txBody>
                    <a:bodyPr/>
                    <a:lstStyle/>
                    <a:p>
                      <a:pPr marL="2222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catch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private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2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protected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try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goto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093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const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return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volatile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1506">
                <a:tc>
                  <a:txBody>
                    <a:bodyPr/>
                    <a:lstStyle/>
                    <a:p>
                      <a:pPr marL="22225">
                        <a:lnSpc>
                          <a:spcPts val="193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continue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ts val="2240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3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implements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304800">
                        <a:lnSpc>
                          <a:spcPts val="2240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import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3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  <a:p>
                      <a:pPr marL="242570">
                        <a:lnSpc>
                          <a:spcPts val="2240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static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do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instanceof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strictfp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>
                        <a:lnSpc>
                          <a:spcPts val="1975"/>
                        </a:lnSpc>
                      </a:pPr>
                      <a:r>
                        <a:rPr sz="19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super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9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23CEA-90AC-45B2-A3A3-009E430A39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8438" y="279262"/>
            <a:ext cx="7385684" cy="347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Modifiers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368300" marR="239395" indent="-355600">
              <a:lnSpc>
                <a:spcPct val="1171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uses certain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 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called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modifiers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specify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properties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the data, methods, and classes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 how they can be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68300" marR="239395" indent="-355600">
              <a:lnSpc>
                <a:spcPct val="1171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Examples of modifiers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public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static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Other  modifiers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private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final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abstract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9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protected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public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datum, method, or class can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accessed by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other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private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datum or method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accessed by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other</a:t>
            </a:r>
            <a:r>
              <a:rPr spc="-6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B1C4-BA1E-4A0B-BDBC-576BFCC841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1945" y="273779"/>
            <a:ext cx="189125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Identifiers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446" y="914400"/>
            <a:ext cx="7110954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Identifiers are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programmer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uses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</a:t>
            </a:r>
            <a:r>
              <a:rPr spc="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 identifier consists of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alphabetical characters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digits</a:t>
            </a:r>
            <a:r>
              <a:rPr lang="en-US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(plus the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underscore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_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 and the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dollar sign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$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spc="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characters</a:t>
            </a:r>
            <a:r>
              <a:rPr lang="en-US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Id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entifiers can start with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character,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_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'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$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' but cannot start with  a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digit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Digits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 used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after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character </a:t>
            </a:r>
            <a:r>
              <a:rPr spc="-2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(e.g.,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x1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)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 spaces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allowed inside the identifier's</a:t>
            </a:r>
            <a:r>
              <a:rPr spc="-6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case sensitive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-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Total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total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TOTAL</a:t>
            </a:r>
            <a:r>
              <a:rPr b="1" spc="-56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different  identifiers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 identifier can be of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any</a:t>
            </a:r>
            <a:r>
              <a:rPr spc="-7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length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02C9C-5BBC-4DFC-8689-C92C637032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646" y="2294318"/>
            <a:ext cx="5644337" cy="502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74526" y="290954"/>
            <a:ext cx="7990205" cy="2870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505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Statements</a:t>
            </a:r>
            <a:endParaRPr lang="en-US" sz="2800" dirty="0">
              <a:latin typeface="Rockwell" panose="02060603020205020403" pitchFamily="18" charset="0"/>
              <a:cs typeface="Tahoma"/>
            </a:endParaRPr>
          </a:p>
          <a:p>
            <a:pPr marL="103505">
              <a:lnSpc>
                <a:spcPct val="100000"/>
              </a:lnSpc>
            </a:pPr>
            <a:endParaRPr lang="en-US" sz="2800" spc="-15" dirty="0">
              <a:solidFill>
                <a:srgbClr val="080912"/>
              </a:solidFill>
              <a:latin typeface="Rockwell" panose="02060603020205020403" pitchFamily="18" charset="0"/>
              <a:cs typeface="Tahoma"/>
            </a:endParaRPr>
          </a:p>
          <a:p>
            <a:pPr marL="38925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command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computer to do something.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Any</a:t>
            </a:r>
            <a:r>
              <a:rPr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statement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should be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followed by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semicolon (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;</a:t>
            </a:r>
            <a:r>
              <a:rPr b="1" spc="-69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)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built out of statements. </a:t>
            </a:r>
            <a:endParaRPr lang="en-US" dirty="0">
              <a:solidFill>
                <a:srgbClr val="080912"/>
              </a:solidFill>
              <a:latin typeface="Rockwell" panose="02060603020205020403" pitchFamily="18" charset="0"/>
              <a:cs typeface="Tahoma"/>
            </a:endParaRPr>
          </a:p>
          <a:p>
            <a:pPr marL="298450" indent="-285750"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statements in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method are placed between braces </a:t>
            </a:r>
            <a:r>
              <a:rPr lang="en-GB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{</a:t>
            </a:r>
            <a:r>
              <a:rPr lang="en-GB" b="1" spc="-61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spc="-5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lang="en-GB" spc="-10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}</a:t>
            </a:r>
            <a:r>
              <a:rPr lang="en-GB" b="1" spc="-61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as</a:t>
            </a:r>
            <a:r>
              <a:rPr lang="en-GB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lang="en-GB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</a:t>
            </a:r>
            <a:r>
              <a:rPr lang="en-GB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</a:t>
            </a:r>
            <a:endParaRPr lang="en-GB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3621" y="2971800"/>
            <a:ext cx="6387465" cy="1569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2030"/>
              </a:lnSpc>
              <a:spcBef>
                <a:spcPts val="1939"/>
              </a:spcBef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7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535940">
              <a:lnSpc>
                <a:spcPts val="2010"/>
              </a:lnSpc>
              <a:tabLst>
                <a:tab pos="3904615" algn="l"/>
                <a:tab pos="5718810" algn="l"/>
              </a:tabLst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</a:t>
            </a:r>
            <a:r>
              <a:rPr sz="1700" b="1" spc="2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main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 (	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 args	)</a:t>
            </a:r>
            <a:endParaRPr sz="1700" dirty="0">
              <a:latin typeface="Courier New"/>
              <a:cs typeface="Courier New"/>
            </a:endParaRPr>
          </a:p>
          <a:p>
            <a:pPr marL="535940">
              <a:lnSpc>
                <a:spcPts val="202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1054735">
              <a:lnSpc>
                <a:spcPts val="2020"/>
              </a:lnSpc>
              <a:spcBef>
                <a:spcPts val="60"/>
              </a:spcBef>
            </a:pPr>
            <a:r>
              <a:rPr sz="1700" b="1" spc="-5" dirty="0">
                <a:solidFill>
                  <a:srgbClr val="08A1D9"/>
                </a:solidFill>
                <a:latin typeface="Courier New"/>
                <a:cs typeface="Courier New"/>
              </a:rPr>
              <a:t>System.out.println(</a:t>
            </a:r>
            <a:r>
              <a:rPr sz="1700" b="1" spc="-5" dirty="0">
                <a:solidFill>
                  <a:srgbClr val="7C984A"/>
                </a:solidFill>
                <a:latin typeface="Courier New"/>
                <a:cs typeface="Courier New"/>
              </a:rPr>
              <a:t>"Hello</a:t>
            </a:r>
            <a:r>
              <a:rPr sz="1700" b="1" spc="3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7C984A"/>
                </a:solidFill>
                <a:latin typeface="Courier New"/>
                <a:cs typeface="Courier New"/>
              </a:rPr>
              <a:t>World!"</a:t>
            </a:r>
            <a:r>
              <a:rPr sz="1700" b="1" spc="-5" dirty="0">
                <a:solidFill>
                  <a:srgbClr val="08A1D9"/>
                </a:solidFill>
                <a:latin typeface="Courier New"/>
                <a:cs typeface="Courier New"/>
              </a:rPr>
              <a:t>);</a:t>
            </a:r>
            <a:endParaRPr sz="1700" dirty="0">
              <a:latin typeface="Courier New"/>
              <a:cs typeface="Courier New"/>
            </a:endParaRPr>
          </a:p>
          <a:p>
            <a:pPr marL="535940">
              <a:lnSpc>
                <a:spcPts val="202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319" y="4716022"/>
            <a:ext cx="8145481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indent="-355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There are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several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of statements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Java.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</a:t>
            </a:r>
            <a:r>
              <a:rPr lang="en-US" dirty="0"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declaration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assignment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control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and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loop</a:t>
            </a:r>
            <a:r>
              <a:rPr b="1" spc="1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statements</a:t>
            </a:r>
            <a:r>
              <a:rPr lang="en-US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4BD7F-6618-4C3D-9B96-359C9D1373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1140" y="300514"/>
            <a:ext cx="7222490" cy="25324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113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Blocks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 marL="368300" marR="5080" indent="-355600">
              <a:lnSpc>
                <a:spcPct val="113599"/>
              </a:lnSpc>
              <a:spcBef>
                <a:spcPts val="21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pair of curly </a:t>
            </a:r>
            <a:r>
              <a:rPr sz="20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braces </a:t>
            </a: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 </a:t>
            </a:r>
            <a:r>
              <a:rPr sz="20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20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forms </a:t>
            </a: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block that </a:t>
            </a:r>
            <a:r>
              <a:rPr sz="20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groups  </a:t>
            </a:r>
            <a:r>
              <a:rPr sz="20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components </a:t>
            </a: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a</a:t>
            </a:r>
            <a:r>
              <a:rPr sz="2000" spc="-7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lang="en-US" sz="2000" dirty="0">
              <a:latin typeface="Rockwell" panose="02060603020205020403" pitchFamily="18" charset="0"/>
              <a:cs typeface="Tahoma"/>
            </a:endParaRPr>
          </a:p>
          <a:p>
            <a:pPr marL="368300" marR="5080" indent="-355600">
              <a:lnSpc>
                <a:spcPct val="113599"/>
              </a:lnSpc>
              <a:spcBef>
                <a:spcPts val="21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Examples: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900"/>
              </a:spcBef>
            </a:pPr>
            <a:r>
              <a:rPr sz="2400" spc="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o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 </a:t>
            </a:r>
            <a:r>
              <a:rPr sz="22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block,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 </a:t>
            </a:r>
            <a:r>
              <a:rPr sz="22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block,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statement </a:t>
            </a:r>
            <a:r>
              <a:rPr sz="22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block,</a:t>
            </a:r>
            <a:r>
              <a:rPr sz="2200" spc="-10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2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...</a:t>
            </a:r>
            <a:endParaRPr sz="22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50558" y="3252470"/>
            <a:ext cx="5824855" cy="1925955"/>
          </a:xfrm>
          <a:custGeom>
            <a:avLst/>
            <a:gdLst/>
            <a:ahLst/>
            <a:cxnLst/>
            <a:rect l="l" t="t" r="r" b="b"/>
            <a:pathLst>
              <a:path w="5824855" h="1925954">
                <a:moveTo>
                  <a:pt x="0" y="0"/>
                </a:moveTo>
                <a:lnTo>
                  <a:pt x="5824537" y="0"/>
                </a:lnTo>
                <a:lnTo>
                  <a:pt x="5824537" y="1925637"/>
                </a:lnTo>
                <a:lnTo>
                  <a:pt x="0" y="1925637"/>
                </a:lnTo>
                <a:lnTo>
                  <a:pt x="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383" y="3249295"/>
            <a:ext cx="5831205" cy="1932305"/>
          </a:xfrm>
          <a:custGeom>
            <a:avLst/>
            <a:gdLst/>
            <a:ahLst/>
            <a:cxnLst/>
            <a:rect l="l" t="t" r="r" b="b"/>
            <a:pathLst>
              <a:path w="5831205" h="1932304">
                <a:moveTo>
                  <a:pt x="0" y="3175"/>
                </a:moveTo>
                <a:lnTo>
                  <a:pt x="0" y="1421"/>
                </a:lnTo>
                <a:lnTo>
                  <a:pt x="1421" y="0"/>
                </a:lnTo>
                <a:lnTo>
                  <a:pt x="3175" y="0"/>
                </a:lnTo>
                <a:lnTo>
                  <a:pt x="5827710" y="0"/>
                </a:lnTo>
                <a:lnTo>
                  <a:pt x="5829460" y="0"/>
                </a:lnTo>
                <a:lnTo>
                  <a:pt x="5830880" y="1421"/>
                </a:lnTo>
                <a:lnTo>
                  <a:pt x="5830880" y="3175"/>
                </a:lnTo>
                <a:lnTo>
                  <a:pt x="5830880" y="1928813"/>
                </a:lnTo>
                <a:lnTo>
                  <a:pt x="5830880" y="1930563"/>
                </a:lnTo>
                <a:lnTo>
                  <a:pt x="5829460" y="1931983"/>
                </a:lnTo>
                <a:lnTo>
                  <a:pt x="5827710" y="1931983"/>
                </a:lnTo>
                <a:lnTo>
                  <a:pt x="3175" y="1931983"/>
                </a:lnTo>
                <a:lnTo>
                  <a:pt x="1421" y="1931983"/>
                </a:lnTo>
                <a:lnTo>
                  <a:pt x="0" y="1930563"/>
                </a:lnTo>
                <a:lnTo>
                  <a:pt x="0" y="1928813"/>
                </a:lnTo>
                <a:lnTo>
                  <a:pt x="0" y="3175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3733" y="3255645"/>
            <a:ext cx="5818505" cy="1919605"/>
          </a:xfrm>
          <a:custGeom>
            <a:avLst/>
            <a:gdLst/>
            <a:ahLst/>
            <a:cxnLst/>
            <a:rect l="l" t="t" r="r" b="b"/>
            <a:pathLst>
              <a:path w="5818505" h="1919604">
                <a:moveTo>
                  <a:pt x="0" y="0"/>
                </a:moveTo>
                <a:lnTo>
                  <a:pt x="5818180" y="0"/>
                </a:lnTo>
                <a:lnTo>
                  <a:pt x="5818180" y="1919283"/>
                </a:lnTo>
                <a:lnTo>
                  <a:pt x="0" y="191928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33527" y="3300310"/>
            <a:ext cx="5855970" cy="794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</a:t>
            </a:r>
            <a:r>
              <a:rPr sz="1700" b="1" spc="-8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Hello</a:t>
            </a:r>
            <a:endParaRPr sz="1700" dirty="0">
              <a:latin typeface="Courier New"/>
              <a:cs typeface="Courier New"/>
            </a:endParaRPr>
          </a:p>
          <a:p>
            <a:pPr marL="12700">
              <a:lnSpc>
                <a:spcPts val="2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 dirty="0">
              <a:latin typeface="Courier New"/>
              <a:cs typeface="Courier New"/>
            </a:endParaRPr>
          </a:p>
          <a:p>
            <a:pPr marL="530860">
              <a:lnSpc>
                <a:spcPts val="2020"/>
              </a:lnSpc>
              <a:tabLst>
                <a:tab pos="3898900" algn="l"/>
                <a:tab pos="5713095" algn="l"/>
              </a:tabLst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publi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c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stati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c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voi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d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mai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n (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] </a:t>
            </a:r>
            <a:r>
              <a:rPr sz="1700" b="1" dirty="0" err="1">
                <a:solidFill>
                  <a:srgbClr val="080912"/>
                </a:solidFill>
                <a:latin typeface="Courier New"/>
                <a:cs typeface="Courier New"/>
              </a:rPr>
              <a:t>args</a:t>
            </a: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)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1771" y="4075010"/>
            <a:ext cx="1555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70016" y="4328998"/>
            <a:ext cx="456057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1700" b="1" spc="-5" dirty="0">
                <a:latin typeface="Courier New"/>
                <a:cs typeface="Courier New"/>
              </a:rPr>
              <a:t>"Hello</a:t>
            </a:r>
            <a:r>
              <a:rPr sz="1700" b="1" spc="3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World!"</a:t>
            </a:r>
            <a:r>
              <a:rPr sz="17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51771" y="4595698"/>
            <a:ext cx="1555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3527" y="4849703"/>
            <a:ext cx="15557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108" y="4115117"/>
            <a:ext cx="47625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240">
              <a:lnSpc>
                <a:spcPts val="1900"/>
              </a:lnSpc>
            </a:pPr>
            <a:r>
              <a:rPr sz="1600" b="1" spc="-5" dirty="0">
                <a:solidFill>
                  <a:srgbClr val="080912"/>
                </a:solidFill>
                <a:latin typeface="Calibri"/>
                <a:cs typeface="Calibri"/>
              </a:rPr>
              <a:t>Class  </a:t>
            </a:r>
            <a:r>
              <a:rPr sz="1600" b="1" dirty="0">
                <a:solidFill>
                  <a:srgbClr val="080912"/>
                </a:solidFill>
                <a:latin typeface="Calibri"/>
                <a:cs typeface="Calibri"/>
              </a:rPr>
              <a:t>block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49820" y="4270692"/>
            <a:ext cx="703580" cy="492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5730" marR="5080" indent="-113664">
              <a:lnSpc>
                <a:spcPts val="1900"/>
              </a:lnSpc>
            </a:pPr>
            <a:r>
              <a:rPr sz="1600" b="1" dirty="0">
                <a:solidFill>
                  <a:srgbClr val="080912"/>
                </a:solidFill>
                <a:latin typeface="Calibri"/>
                <a:cs typeface="Calibri"/>
              </a:rPr>
              <a:t>Method  block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434177" y="4184332"/>
            <a:ext cx="5363210" cy="76200"/>
          </a:xfrm>
          <a:custGeom>
            <a:avLst/>
            <a:gdLst/>
            <a:ahLst/>
            <a:cxnLst/>
            <a:rect l="l" t="t" r="r" b="b"/>
            <a:pathLst>
              <a:path w="5363209" h="76200">
                <a:moveTo>
                  <a:pt x="5363205" y="76199"/>
                </a:moveTo>
                <a:lnTo>
                  <a:pt x="5363205" y="0"/>
                </a:lnTo>
                <a:lnTo>
                  <a:pt x="0" y="0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8933" y="4120832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34177" y="4752657"/>
            <a:ext cx="5363210" cy="49530"/>
          </a:xfrm>
          <a:custGeom>
            <a:avLst/>
            <a:gdLst/>
            <a:ahLst/>
            <a:cxnLst/>
            <a:rect l="l" t="t" r="r" b="b"/>
            <a:pathLst>
              <a:path w="5363209" h="49529">
                <a:moveTo>
                  <a:pt x="5363205" y="0"/>
                </a:moveTo>
                <a:lnTo>
                  <a:pt x="5363205" y="49211"/>
                </a:lnTo>
                <a:lnTo>
                  <a:pt x="0" y="49211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18933" y="4738370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76200" y="0"/>
                </a:moveTo>
                <a:lnTo>
                  <a:pt x="0" y="63500"/>
                </a:lnTo>
                <a:lnTo>
                  <a:pt x="76200" y="127000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0008" y="3795394"/>
            <a:ext cx="648335" cy="309880"/>
          </a:xfrm>
          <a:custGeom>
            <a:avLst/>
            <a:gdLst/>
            <a:ahLst/>
            <a:cxnLst/>
            <a:rect l="l" t="t" r="r" b="b"/>
            <a:pathLst>
              <a:path w="648335" h="309879">
                <a:moveTo>
                  <a:pt x="0" y="309562"/>
                </a:moveTo>
                <a:lnTo>
                  <a:pt x="0" y="0"/>
                </a:lnTo>
                <a:lnTo>
                  <a:pt x="648334" y="0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47383" y="3731895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0" y="0"/>
                </a:moveTo>
                <a:lnTo>
                  <a:pt x="0" y="127000"/>
                </a:lnTo>
                <a:lnTo>
                  <a:pt x="762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60009" y="4570095"/>
            <a:ext cx="648335" cy="465455"/>
          </a:xfrm>
          <a:custGeom>
            <a:avLst/>
            <a:gdLst/>
            <a:ahLst/>
            <a:cxnLst/>
            <a:rect l="l" t="t" r="r" b="b"/>
            <a:pathLst>
              <a:path w="648335" h="465454">
                <a:moveTo>
                  <a:pt x="0" y="0"/>
                </a:moveTo>
                <a:lnTo>
                  <a:pt x="0" y="465137"/>
                </a:lnTo>
                <a:lnTo>
                  <a:pt x="648334" y="465137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47383" y="4971732"/>
            <a:ext cx="76200" cy="127000"/>
          </a:xfrm>
          <a:custGeom>
            <a:avLst/>
            <a:gdLst/>
            <a:ahLst/>
            <a:cxnLst/>
            <a:rect l="l" t="t" r="r" b="b"/>
            <a:pathLst>
              <a:path w="76200" h="127000">
                <a:moveTo>
                  <a:pt x="0" y="0"/>
                </a:moveTo>
                <a:lnTo>
                  <a:pt x="0" y="127000"/>
                </a:lnTo>
                <a:lnTo>
                  <a:pt x="76200" y="63500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8F460-7DED-4C6D-AD23-107FBE1496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7483" y="282575"/>
            <a:ext cx="7006317" cy="3039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</a:pPr>
            <a:r>
              <a:rPr lang="en-US" sz="280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Classes</a:t>
            </a:r>
            <a:endParaRPr lang="en-US" sz="2800" dirty="0">
              <a:latin typeface="Tahoma"/>
              <a:cs typeface="Tahoma"/>
            </a:endParaRPr>
          </a:p>
          <a:p>
            <a:pPr marL="71755">
              <a:lnSpc>
                <a:spcPct val="100000"/>
              </a:lnSpc>
            </a:pPr>
            <a:endParaRPr sz="4100" dirty="0">
              <a:latin typeface="Times New Roman"/>
              <a:cs typeface="Times New Roman"/>
            </a:endParaRPr>
          </a:p>
          <a:p>
            <a:pPr marL="367665" marR="5080" indent="-355600">
              <a:lnSpc>
                <a:spcPct val="1189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 is the essential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construct.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a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template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a blueprint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objects. </a:t>
            </a:r>
            <a:r>
              <a:rPr spc="-1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Java,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need  to understand classes and be able to write and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them.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mystery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the class will continue to be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unveiled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throughout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 course. </a:t>
            </a:r>
            <a:r>
              <a:rPr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now,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though, understand that  a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defined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using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or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</a:t>
            </a:r>
            <a:r>
              <a:rPr spc="-7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classes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9812" y="3584575"/>
            <a:ext cx="4424680" cy="2171700"/>
          </a:xfrm>
          <a:custGeom>
            <a:avLst/>
            <a:gdLst/>
            <a:ahLst/>
            <a:cxnLst/>
            <a:rect l="l" t="t" r="r" b="b"/>
            <a:pathLst>
              <a:path w="4424680" h="2171700">
                <a:moveTo>
                  <a:pt x="0" y="0"/>
                </a:moveTo>
                <a:lnTo>
                  <a:pt x="4424362" y="0"/>
                </a:lnTo>
                <a:lnTo>
                  <a:pt x="4424362" y="2171700"/>
                </a:lnTo>
                <a:lnTo>
                  <a:pt x="0" y="2171700"/>
                </a:lnTo>
                <a:lnTo>
                  <a:pt x="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6637" y="3581400"/>
            <a:ext cx="4431030" cy="2178050"/>
          </a:xfrm>
          <a:custGeom>
            <a:avLst/>
            <a:gdLst/>
            <a:ahLst/>
            <a:cxnLst/>
            <a:rect l="l" t="t" r="r" b="b"/>
            <a:pathLst>
              <a:path w="4431030" h="2178050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4" y="0"/>
                </a:lnTo>
                <a:lnTo>
                  <a:pt x="4427531" y="0"/>
                </a:lnTo>
                <a:lnTo>
                  <a:pt x="4429291" y="0"/>
                </a:lnTo>
                <a:lnTo>
                  <a:pt x="4430711" y="1421"/>
                </a:lnTo>
                <a:lnTo>
                  <a:pt x="4430711" y="3174"/>
                </a:lnTo>
                <a:lnTo>
                  <a:pt x="4430711" y="2174873"/>
                </a:lnTo>
                <a:lnTo>
                  <a:pt x="4430711" y="2176623"/>
                </a:lnTo>
                <a:lnTo>
                  <a:pt x="4429291" y="2178043"/>
                </a:lnTo>
                <a:lnTo>
                  <a:pt x="4427531" y="2178043"/>
                </a:lnTo>
                <a:lnTo>
                  <a:pt x="3174" y="2178043"/>
                </a:lnTo>
                <a:lnTo>
                  <a:pt x="1421" y="2178043"/>
                </a:lnTo>
                <a:lnTo>
                  <a:pt x="0" y="2176623"/>
                </a:lnTo>
                <a:lnTo>
                  <a:pt x="0" y="2174873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12987" y="3587750"/>
            <a:ext cx="4418330" cy="2165350"/>
          </a:xfrm>
          <a:custGeom>
            <a:avLst/>
            <a:gdLst/>
            <a:ahLst/>
            <a:cxnLst/>
            <a:rect l="l" t="t" r="r" b="b"/>
            <a:pathLst>
              <a:path w="4418330" h="2165350">
                <a:moveTo>
                  <a:pt x="0" y="0"/>
                </a:moveTo>
                <a:lnTo>
                  <a:pt x="4418011" y="0"/>
                </a:lnTo>
                <a:lnTo>
                  <a:pt x="4418011" y="2165343"/>
                </a:lnTo>
                <a:lnTo>
                  <a:pt x="0" y="21653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6088" y="3632416"/>
            <a:ext cx="8001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5481" y="3632416"/>
            <a:ext cx="1920875" cy="972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</a:t>
            </a:r>
            <a:r>
              <a:rPr sz="21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class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ts val="2500"/>
              </a:lnSpc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2100" dirty="0">
              <a:latin typeface="Courier New"/>
              <a:cs typeface="Courier New"/>
            </a:endParaRPr>
          </a:p>
          <a:p>
            <a:pPr marL="356870">
              <a:lnSpc>
                <a:spcPts val="251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………..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5481" y="4826210"/>
            <a:ext cx="1157605" cy="896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………..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F1CED-0C6A-4653-A91D-E02597BDC9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224" y="293687"/>
            <a:ext cx="168417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Methods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067" y="1008004"/>
            <a:ext cx="7289165" cy="3414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80912"/>
                </a:solidFill>
                <a:latin typeface="Tahoma"/>
                <a:cs typeface="Tahoma"/>
              </a:rPr>
              <a:t>What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is </a:t>
            </a:r>
            <a:r>
              <a:rPr sz="2000" b="1" spc="-5" dirty="0">
                <a:solidFill>
                  <a:srgbClr val="08A1D9"/>
                </a:solidFill>
                <a:latin typeface="Courier New"/>
                <a:cs typeface="Courier New"/>
              </a:rPr>
              <a:t>System.out.println(</a:t>
            </a:r>
            <a:r>
              <a:rPr sz="2000" b="1" spc="-5" dirty="0">
                <a:solidFill>
                  <a:srgbClr val="7C984A"/>
                </a:solidFill>
                <a:latin typeface="Courier New"/>
                <a:cs typeface="Courier New"/>
              </a:rPr>
              <a:t>"Hello </a:t>
            </a:r>
            <a:r>
              <a:rPr sz="2000" b="1" dirty="0">
                <a:solidFill>
                  <a:srgbClr val="7C984A"/>
                </a:solidFill>
                <a:latin typeface="Courier New"/>
                <a:cs typeface="Courier New"/>
              </a:rPr>
              <a:t>World!"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)</a:t>
            </a:r>
            <a:r>
              <a:rPr sz="2000" dirty="0">
                <a:solidFill>
                  <a:srgbClr val="080912"/>
                </a:solidFill>
                <a:latin typeface="Tahoma"/>
                <a:cs typeface="Tahoma"/>
              </a:rPr>
              <a:t>?</a:t>
            </a:r>
            <a:endParaRPr sz="2000" dirty="0">
              <a:latin typeface="Tahoma"/>
              <a:cs typeface="Tahoma"/>
            </a:endParaRPr>
          </a:p>
          <a:p>
            <a:pPr marL="368300" marR="5080" indent="-355600">
              <a:lnSpc>
                <a:spcPct val="1197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It is a method –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collection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statements that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performs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sequence of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operations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display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message on the console.  It can be used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even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without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fully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understanding the details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 how it works. It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takes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single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argument.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argument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 enclosed within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parentheses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In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 case,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argument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</a:t>
            </a: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type string </a:t>
            </a:r>
            <a:r>
              <a:rPr lang="en-GB" b="1" spc="-5" dirty="0">
                <a:solidFill>
                  <a:srgbClr val="7C984A"/>
                </a:solidFill>
                <a:latin typeface="Courier New"/>
                <a:cs typeface="Courier New"/>
              </a:rPr>
              <a:t>"Hello World</a:t>
            </a:r>
            <a:r>
              <a:rPr lang="en-GB" b="1" dirty="0">
                <a:solidFill>
                  <a:srgbClr val="7C984A"/>
                </a:solidFill>
                <a:latin typeface="Courier New"/>
                <a:cs typeface="Courier New"/>
              </a:rPr>
              <a:t>!"</a:t>
            </a:r>
            <a:endParaRPr lang="en-GB" dirty="0">
              <a:latin typeface="Courier New"/>
              <a:cs typeface="Courier New"/>
            </a:endParaRPr>
          </a:p>
          <a:p>
            <a:pPr marL="368300" marR="5080" indent="-355600">
              <a:lnSpc>
                <a:spcPct val="1197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endParaRPr lang="en-GB" dirty="0">
              <a:latin typeface="Courier New"/>
              <a:cs typeface="Courier New"/>
            </a:endParaRPr>
          </a:p>
          <a:p>
            <a:pPr marL="368300" marR="5080" indent="-355600">
              <a:lnSpc>
                <a:spcPct val="1197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GB"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can call the same </a:t>
            </a:r>
            <a:r>
              <a:rPr lang="en-GB" b="1" dirty="0" err="1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println</a:t>
            </a:r>
            <a:r>
              <a:rPr lang="en-GB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GB" b="1" spc="-60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    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 with a </a:t>
            </a:r>
            <a:r>
              <a:rPr lang="en-GB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different  argument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print a </a:t>
            </a:r>
            <a:r>
              <a:rPr lang="en-GB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different</a:t>
            </a:r>
            <a:r>
              <a:rPr lang="en-GB" spc="-6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lang="en-GB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message</a:t>
            </a:r>
            <a:endParaRPr lang="en-GB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62D4D-6FEC-4C7E-8F07-3675C8B6AA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652" y="274177"/>
            <a:ext cx="7861934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Main</a:t>
            </a:r>
            <a:r>
              <a:rPr sz="2800" spc="-1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Method</a:t>
            </a:r>
            <a:endParaRPr sz="2800" dirty="0">
              <a:latin typeface="Rockwell" panose="02060603020205020403" pitchFamily="18" charset="0"/>
              <a:cs typeface="Tahoma"/>
            </a:endParaRPr>
          </a:p>
          <a:p>
            <a:pPr marL="318134" indent="-285750">
              <a:lnSpc>
                <a:spcPct val="100000"/>
              </a:lnSpc>
              <a:spcBef>
                <a:spcPts val="217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main method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provides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control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flow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18134" indent="-285750">
              <a:lnSpc>
                <a:spcPct val="100000"/>
              </a:lnSpc>
              <a:spcBef>
                <a:spcPts val="217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interpreter executes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application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invoking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main  method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18134" indent="-285750">
              <a:lnSpc>
                <a:spcPct val="100000"/>
              </a:lnSpc>
              <a:spcBef>
                <a:spcPts val="217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main method looks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like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this: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2184" y="2884206"/>
            <a:ext cx="6856730" cy="1549400"/>
          </a:xfrm>
          <a:custGeom>
            <a:avLst/>
            <a:gdLst/>
            <a:ahLst/>
            <a:cxnLst/>
            <a:rect l="l" t="t" r="r" b="b"/>
            <a:pathLst>
              <a:path w="6856730" h="1549400">
                <a:moveTo>
                  <a:pt x="0" y="0"/>
                </a:moveTo>
                <a:lnTo>
                  <a:pt x="6856412" y="0"/>
                </a:lnTo>
                <a:lnTo>
                  <a:pt x="6856412" y="1549400"/>
                </a:lnTo>
                <a:lnTo>
                  <a:pt x="0" y="1549400"/>
                </a:lnTo>
                <a:lnTo>
                  <a:pt x="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1725" y="2895600"/>
            <a:ext cx="6863080" cy="1555750"/>
          </a:xfrm>
          <a:custGeom>
            <a:avLst/>
            <a:gdLst/>
            <a:ahLst/>
            <a:cxnLst/>
            <a:rect l="l" t="t" r="r" b="b"/>
            <a:pathLst>
              <a:path w="6863080" h="1555750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4" y="0"/>
                </a:lnTo>
                <a:lnTo>
                  <a:pt x="6859580" y="0"/>
                </a:lnTo>
                <a:lnTo>
                  <a:pt x="6861340" y="0"/>
                </a:lnTo>
                <a:lnTo>
                  <a:pt x="6862760" y="1421"/>
                </a:lnTo>
                <a:lnTo>
                  <a:pt x="6862760" y="3174"/>
                </a:lnTo>
                <a:lnTo>
                  <a:pt x="6862760" y="1552573"/>
                </a:lnTo>
                <a:lnTo>
                  <a:pt x="6862760" y="1554323"/>
                </a:lnTo>
                <a:lnTo>
                  <a:pt x="6861340" y="1555753"/>
                </a:lnTo>
                <a:lnTo>
                  <a:pt x="6859580" y="1555753"/>
                </a:lnTo>
                <a:lnTo>
                  <a:pt x="3174" y="1555753"/>
                </a:lnTo>
                <a:lnTo>
                  <a:pt x="1421" y="1555753"/>
                </a:lnTo>
                <a:lnTo>
                  <a:pt x="0" y="1554323"/>
                </a:lnTo>
                <a:lnTo>
                  <a:pt x="0" y="1552573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8534" y="2890556"/>
            <a:ext cx="6850380" cy="1543050"/>
          </a:xfrm>
          <a:custGeom>
            <a:avLst/>
            <a:gdLst/>
            <a:ahLst/>
            <a:cxnLst/>
            <a:rect l="l" t="t" r="r" b="b"/>
            <a:pathLst>
              <a:path w="6850380" h="1543050">
                <a:moveTo>
                  <a:pt x="0" y="0"/>
                </a:moveTo>
                <a:lnTo>
                  <a:pt x="6850060" y="0"/>
                </a:lnTo>
                <a:lnTo>
                  <a:pt x="6850060" y="1543043"/>
                </a:lnTo>
                <a:lnTo>
                  <a:pt x="0" y="15430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41218" y="2946616"/>
            <a:ext cx="432181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tabLst>
                <a:tab pos="1600200" algn="l"/>
                <a:tab pos="1920239" algn="l"/>
                <a:tab pos="4160520" algn="l"/>
              </a:tabLst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voi</a:t>
            </a: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d main	(	</a:t>
            </a: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</a:t>
            </a: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] args	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0565" y="2946616"/>
            <a:ext cx="2080895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0"/>
              </a:lnSpc>
            </a:pP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</a:t>
            </a:r>
            <a:r>
              <a:rPr sz="21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80912"/>
                </a:solidFill>
                <a:latin typeface="Courier New"/>
                <a:cs typeface="Courier New"/>
              </a:rPr>
              <a:t>static</a:t>
            </a:r>
            <a:endParaRPr sz="2100" dirty="0">
              <a:latin typeface="Courier New"/>
              <a:cs typeface="Courier New"/>
            </a:endParaRPr>
          </a:p>
          <a:p>
            <a:pPr>
              <a:lnSpc>
                <a:spcPts val="2510"/>
              </a:lnSpc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0565" y="3581616"/>
            <a:ext cx="3361054" cy="655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0160">
              <a:lnSpc>
                <a:spcPts val="2510"/>
              </a:lnSpc>
            </a:pPr>
            <a:r>
              <a:rPr sz="2100" b="1" spc="-5" dirty="0">
                <a:solidFill>
                  <a:srgbClr val="08A1D9"/>
                </a:solidFill>
                <a:latin typeface="Courier New"/>
                <a:cs typeface="Courier New"/>
              </a:rPr>
              <a:t>Statement(s);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ts val="2510"/>
              </a:lnSpc>
            </a:pPr>
            <a:r>
              <a:rPr sz="21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D5EB-232E-4872-B8E6-515AADAC28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800" y="228600"/>
            <a:ext cx="485521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Types of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Programming</a:t>
            </a:r>
            <a:r>
              <a:rPr sz="2800" spc="-4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Errors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319" y="788035"/>
            <a:ext cx="7256780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0840" algn="l"/>
              </a:tabLst>
            </a:pPr>
            <a:r>
              <a:rPr sz="1950" spc="-860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1950" spc="-860" dirty="0">
                <a:solidFill>
                  <a:srgbClr val="08A1D9"/>
                </a:solidFill>
                <a:latin typeface="Times New Roman"/>
                <a:cs typeface="Times New Roman"/>
              </a:rPr>
              <a:t>	</a:t>
            </a:r>
            <a:r>
              <a:rPr sz="1800" u="sng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Syntax </a:t>
            </a:r>
            <a:r>
              <a:rPr sz="1800" u="sng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(compile-time) </a:t>
            </a:r>
            <a:r>
              <a:rPr sz="1800" u="sng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error</a:t>
            </a:r>
            <a:r>
              <a:rPr sz="1800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: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grammatical mistake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</a:t>
            </a:r>
            <a:r>
              <a:rPr sz="1800" spc="-4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0840" algn="l"/>
              </a:tabLst>
            </a:pP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compiler </a:t>
            </a:r>
            <a:r>
              <a:rPr sz="18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 detect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these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errors,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will output a message 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saying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what it thinks the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is, and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where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it thinks the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</a:t>
            </a:r>
            <a:r>
              <a:rPr sz="1800" spc="-2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70840" algn="l"/>
              </a:tabLst>
            </a:pP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Here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the sample </a:t>
            </a:r>
            <a:r>
              <a:rPr sz="18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 a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deliberate</a:t>
            </a:r>
            <a:r>
              <a:rPr sz="1800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error: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3019" y="2160143"/>
            <a:ext cx="6212840" cy="1317625"/>
          </a:xfrm>
          <a:prstGeom prst="rect">
            <a:avLst/>
          </a:prstGeom>
        </p:spPr>
        <p:txBody>
          <a:bodyPr vert="horz" wrap="square" lIns="0" tIns="116840" rIns="0" bIns="0" rtlCol="0">
            <a:spAutoFit/>
          </a:bodyPr>
          <a:lstStyle/>
          <a:p>
            <a:pPr marL="636270">
              <a:lnSpc>
                <a:spcPct val="100000"/>
              </a:lnSpc>
              <a:spcBef>
                <a:spcPts val="920"/>
              </a:spcBef>
            </a:pPr>
            <a:r>
              <a:rPr sz="14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4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062990">
              <a:lnSpc>
                <a:spcPct val="100000"/>
              </a:lnSpc>
              <a:spcBef>
                <a:spcPts val="565"/>
              </a:spcBef>
            </a:pPr>
            <a:r>
              <a:rPr sz="14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4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args )</a:t>
            </a:r>
            <a:r>
              <a:rPr sz="1400" b="1" spc="-5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477770">
              <a:lnSpc>
                <a:spcPct val="100000"/>
              </a:lnSpc>
              <a:spcBef>
                <a:spcPts val="620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1400" b="1" spc="-5" dirty="0">
                <a:solidFill>
                  <a:srgbClr val="FFC000"/>
                </a:solidFill>
                <a:latin typeface="Courier New"/>
                <a:cs typeface="Courier New"/>
              </a:rPr>
              <a:t>"Hello</a:t>
            </a:r>
            <a:r>
              <a:rPr sz="1400" b="1" dirty="0">
                <a:solidFill>
                  <a:srgbClr val="FFC000"/>
                </a:solidFill>
                <a:latin typeface="Courier New"/>
                <a:cs typeface="Courier New"/>
              </a:rPr>
              <a:t> World!"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632" y="3465130"/>
            <a:ext cx="7379634" cy="33061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0" marR="5080" indent="-355600">
              <a:lnSpc>
                <a:spcPct val="1206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reserved word "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"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has been changed to "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"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 capital "C".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Here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what happens when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</a:t>
            </a:r>
            <a:r>
              <a:rPr spc="-5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compiled: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618105" marR="2769235" indent="-95250">
              <a:lnSpc>
                <a:spcPct val="115300"/>
              </a:lnSpc>
              <a:spcBef>
                <a:spcPts val="484"/>
              </a:spcBef>
            </a:pPr>
            <a:r>
              <a:rPr spc="-1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C:\Temp&gt;javac </a:t>
            </a:r>
            <a:r>
              <a:rPr spc="-10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Hello.java 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compiling:</a:t>
            </a:r>
            <a:r>
              <a:rPr spc="-6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Hello.java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522855" marR="963294">
              <a:lnSpc>
                <a:spcPct val="118100"/>
              </a:lnSpc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Hello.java:1: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Class or </a:t>
            </a:r>
            <a:r>
              <a:rPr spc="-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interface declaration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expected.  Class</a:t>
            </a:r>
            <a:r>
              <a:rPr spc="-100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Hello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R="1864360" algn="ctr">
              <a:lnSpc>
                <a:spcPct val="100000"/>
              </a:lnSpc>
              <a:spcBef>
                <a:spcPts val="260"/>
              </a:spcBef>
            </a:pP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^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R="1517650" algn="ctr">
              <a:lnSpc>
                <a:spcPct val="100000"/>
              </a:lnSpc>
              <a:spcBef>
                <a:spcPts val="260"/>
              </a:spcBef>
            </a:pPr>
            <a:r>
              <a:rPr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1</a:t>
            </a:r>
            <a:r>
              <a:rPr spc="-8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FF0000"/>
                </a:solidFill>
                <a:latin typeface="Rockwell" panose="02060603020205020403" pitchFamily="18" charset="0"/>
                <a:cs typeface="Tahoma"/>
              </a:rPr>
              <a:t>error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89844" y="2156968"/>
            <a:ext cx="6182995" cy="1323340"/>
          </a:xfrm>
          <a:custGeom>
            <a:avLst/>
            <a:gdLst/>
            <a:ahLst/>
            <a:cxnLst/>
            <a:rect l="l" t="t" r="r" b="b"/>
            <a:pathLst>
              <a:path w="6182995" h="1323339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4" y="0"/>
                </a:lnTo>
                <a:lnTo>
                  <a:pt x="6179340" y="0"/>
                </a:lnTo>
                <a:lnTo>
                  <a:pt x="6181090" y="0"/>
                </a:lnTo>
                <a:lnTo>
                  <a:pt x="6182510" y="1421"/>
                </a:lnTo>
                <a:lnTo>
                  <a:pt x="6182510" y="3174"/>
                </a:lnTo>
                <a:lnTo>
                  <a:pt x="6182510" y="1320004"/>
                </a:lnTo>
                <a:lnTo>
                  <a:pt x="6182510" y="1321754"/>
                </a:lnTo>
                <a:lnTo>
                  <a:pt x="6181090" y="1323184"/>
                </a:lnTo>
                <a:lnTo>
                  <a:pt x="6179340" y="1323184"/>
                </a:lnTo>
                <a:lnTo>
                  <a:pt x="3174" y="1323184"/>
                </a:lnTo>
                <a:lnTo>
                  <a:pt x="1421" y="1323184"/>
                </a:lnTo>
                <a:lnTo>
                  <a:pt x="0" y="1321754"/>
                </a:lnTo>
                <a:lnTo>
                  <a:pt x="0" y="1320004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95400" y="2162524"/>
            <a:ext cx="6171565" cy="1312545"/>
          </a:xfrm>
          <a:prstGeom prst="rect">
            <a:avLst/>
          </a:prstGeom>
          <a:solidFill>
            <a:srgbClr val="D1F2FE"/>
          </a:solidFill>
          <a:ln w="3175">
            <a:solidFill>
              <a:srgbClr val="82828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4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615440" marR="276860" indent="-1036955">
              <a:lnSpc>
                <a:spcPts val="1900"/>
              </a:lnSpc>
              <a:spcBef>
                <a:spcPts val="70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 ) {  </a:t>
            </a:r>
            <a:r>
              <a:rPr sz="1600" b="1" spc="-5" dirty="0">
                <a:latin typeface="Courier New"/>
                <a:cs typeface="Courier New"/>
              </a:rPr>
              <a:t>System.out.println("Hello World!");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ts val="183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ts val="191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82F46-204C-46C0-A108-8DC63DB6FA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289559"/>
            <a:ext cx="485521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Types of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Programming</a:t>
            </a:r>
            <a:r>
              <a:rPr sz="2800" spc="-4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Errors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1022" y="910273"/>
            <a:ext cx="7228840" cy="2348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50" spc="-919" dirty="0">
                <a:solidFill>
                  <a:srgbClr val="FF0000"/>
                </a:solidFill>
                <a:latin typeface="Wingdings"/>
                <a:cs typeface="Wingdings"/>
              </a:rPr>
              <a:t></a:t>
            </a:r>
            <a:r>
              <a:rPr sz="2050" spc="4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u="sng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Logic </a:t>
            </a:r>
            <a:r>
              <a:rPr u="sng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error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: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mistake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underlying algorithm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spc="-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54050" marR="99695" indent="-285750">
              <a:lnSpc>
                <a:spcPct val="99400"/>
              </a:lnSpc>
              <a:spcBef>
                <a:spcPts val="320"/>
              </a:spcBef>
              <a:buClr>
                <a:srgbClr val="FF0000"/>
              </a:buClr>
              <a:buSzPct val="107894"/>
              <a:buFont typeface="Arial" panose="020B0604020202020204" pitchFamily="34" charset="0"/>
              <a:buChar char="•"/>
              <a:tabLst>
                <a:tab pos="727075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compiler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detect these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errors,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no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error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message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generated after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compilation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during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execution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but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does not do what it is supposed to</a:t>
            </a:r>
            <a:r>
              <a:rPr spc="-6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54050" marR="5080" indent="-285750">
              <a:lnSpc>
                <a:spcPct val="99900"/>
              </a:lnSpc>
              <a:spcBef>
                <a:spcPts val="450"/>
              </a:spcBef>
              <a:buClr>
                <a:srgbClr val="FF0000"/>
              </a:buClr>
              <a:buSzPct val="107894"/>
              <a:buFont typeface="Arial" panose="020B0604020202020204" pitchFamily="34" charset="0"/>
              <a:buChar char="•"/>
              <a:tabLst>
                <a:tab pos="72707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Just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because a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compiles and runs does not mean  that it is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correct.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say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assignment is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create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that writes "Hello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World!"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on the computer  </a:t>
            </a:r>
            <a:r>
              <a:rPr spc="-3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monitor.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But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following</a:t>
            </a:r>
            <a:r>
              <a:rPr spc="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6558" y="3437255"/>
            <a:ext cx="6684645" cy="1588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12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491105" marR="249554" indent="-1308735">
              <a:lnSpc>
                <a:spcPct val="109400"/>
              </a:lnSpc>
              <a:spcBef>
                <a:spcPts val="114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 ) { 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1600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9900"/>
                </a:solidFill>
                <a:latin typeface="Courier New"/>
                <a:cs typeface="Courier New"/>
              </a:rPr>
              <a:t>"Hello</a:t>
            </a:r>
            <a:endParaRPr sz="1600">
              <a:latin typeface="Courier New"/>
              <a:cs typeface="Courier New"/>
            </a:endParaRPr>
          </a:p>
          <a:p>
            <a:pPr marL="695325">
              <a:lnSpc>
                <a:spcPts val="1500"/>
              </a:lnSpc>
            </a:pPr>
            <a:r>
              <a:rPr sz="1600" b="1" spc="-5" dirty="0">
                <a:solidFill>
                  <a:srgbClr val="FF9900"/>
                </a:solidFill>
                <a:latin typeface="Courier New"/>
                <a:cs typeface="Courier New"/>
              </a:rPr>
              <a:t>Abdulbaset!"</a:t>
            </a:r>
            <a:r>
              <a:rPr sz="1600" b="1" spc="-45" dirty="0">
                <a:solidFill>
                  <a:srgbClr val="FF99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1183005">
              <a:lnSpc>
                <a:spcPct val="100000"/>
              </a:lnSpc>
              <a:spcBef>
                <a:spcPts val="2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1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13383" y="3434080"/>
            <a:ext cx="6690995" cy="1595120"/>
          </a:xfrm>
          <a:custGeom>
            <a:avLst/>
            <a:gdLst/>
            <a:ahLst/>
            <a:cxnLst/>
            <a:rect l="l" t="t" r="r" b="b"/>
            <a:pathLst>
              <a:path w="6690995" h="1595120">
                <a:moveTo>
                  <a:pt x="0" y="3174"/>
                </a:moveTo>
                <a:lnTo>
                  <a:pt x="0" y="1421"/>
                </a:lnTo>
                <a:lnTo>
                  <a:pt x="1421" y="0"/>
                </a:lnTo>
                <a:lnTo>
                  <a:pt x="3175" y="0"/>
                </a:lnTo>
                <a:lnTo>
                  <a:pt x="6687340" y="0"/>
                </a:lnTo>
                <a:lnTo>
                  <a:pt x="6689090" y="0"/>
                </a:lnTo>
                <a:lnTo>
                  <a:pt x="6690510" y="1421"/>
                </a:lnTo>
                <a:lnTo>
                  <a:pt x="6690510" y="3174"/>
                </a:lnTo>
                <a:lnTo>
                  <a:pt x="6690510" y="1591463"/>
                </a:lnTo>
                <a:lnTo>
                  <a:pt x="6690510" y="1593223"/>
                </a:lnTo>
                <a:lnTo>
                  <a:pt x="6689090" y="1594643"/>
                </a:lnTo>
                <a:lnTo>
                  <a:pt x="6687340" y="1594643"/>
                </a:lnTo>
                <a:lnTo>
                  <a:pt x="3175" y="1594643"/>
                </a:lnTo>
                <a:lnTo>
                  <a:pt x="1421" y="1594643"/>
                </a:lnTo>
                <a:lnTo>
                  <a:pt x="0" y="1593223"/>
                </a:lnTo>
                <a:lnTo>
                  <a:pt x="0" y="1591463"/>
                </a:lnTo>
                <a:lnTo>
                  <a:pt x="0" y="3174"/>
                </a:lnTo>
                <a:close/>
              </a:path>
            </a:pathLst>
          </a:custGeom>
          <a:ln w="3175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18939" y="3439636"/>
            <a:ext cx="6679565" cy="1583690"/>
          </a:xfrm>
          <a:prstGeom prst="rect">
            <a:avLst/>
          </a:prstGeom>
          <a:solidFill>
            <a:srgbClr val="D1F2FE"/>
          </a:solidFill>
          <a:ln w="3175">
            <a:solidFill>
              <a:srgbClr val="82828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ts val="1910"/>
              </a:lnSpc>
              <a:spcBef>
                <a:spcPts val="34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Hello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493520" marR="53340" indent="-914400">
              <a:lnSpc>
                <a:spcPts val="1900"/>
              </a:lnSpc>
              <a:spcBef>
                <a:spcPts val="70"/>
              </a:spcBef>
            </a:pPr>
            <a:r>
              <a:rPr sz="1600" b="1" spc="-5" dirty="0">
                <a:latin typeface="Courier New"/>
                <a:cs typeface="Courier New"/>
              </a:rPr>
              <a:t>public static void main </a:t>
            </a:r>
            <a:r>
              <a:rPr sz="1600" b="1" dirty="0">
                <a:latin typeface="Courier New"/>
                <a:cs typeface="Courier New"/>
              </a:rPr>
              <a:t>( </a:t>
            </a:r>
            <a:r>
              <a:rPr sz="1600" b="1" spc="-5" dirty="0">
                <a:latin typeface="Courier New"/>
                <a:cs typeface="Courier New"/>
              </a:rPr>
              <a:t>String[] </a:t>
            </a:r>
            <a:r>
              <a:rPr sz="1600" b="1" dirty="0">
                <a:latin typeface="Courier New"/>
                <a:cs typeface="Courier New"/>
              </a:rPr>
              <a:t>args ) {  System.out.println( </a:t>
            </a:r>
            <a:r>
              <a:rPr sz="1600" b="1" spc="-5" dirty="0">
                <a:latin typeface="Courier New"/>
                <a:cs typeface="Courier New"/>
              </a:rPr>
              <a:t>"Hello Abdulbaset!"</a:t>
            </a:r>
            <a:r>
              <a:rPr sz="1600" b="1" spc="-3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  <a:p>
            <a:pPr marL="579120">
              <a:lnSpc>
                <a:spcPts val="183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ts val="191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4AD0D-63E6-474B-87FF-C42684D560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Java"/>
          <p:cNvSpPr txBox="1">
            <a:spLocks noGrp="1"/>
          </p:cNvSpPr>
          <p:nvPr>
            <p:ph type="title" idx="4294967295"/>
          </p:nvPr>
        </p:nvSpPr>
        <p:spPr>
          <a:xfrm>
            <a:off x="228600" y="274637"/>
            <a:ext cx="8686800" cy="7159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Java</a:t>
            </a:r>
          </a:p>
        </p:txBody>
      </p:sp>
      <p:sp>
        <p:nvSpPr>
          <p:cNvPr id="33" name="The Java programming language was created by Sun Microsystems, Inc.…"/>
          <p:cNvSpPr txBox="1">
            <a:spLocks noGrp="1"/>
          </p:cNvSpPr>
          <p:nvPr>
            <p:ph type="body" idx="4294967295"/>
          </p:nvPr>
        </p:nvSpPr>
        <p:spPr>
          <a:xfrm>
            <a:off x="304800" y="1143000"/>
            <a:ext cx="8610600" cy="47244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2300"/>
              </a:spcBef>
              <a:buChar char="•"/>
            </a:pPr>
            <a:r>
              <a:t>The Java programming language was created by Sun Microsystems, Inc.</a:t>
            </a:r>
          </a:p>
          <a:p>
            <a:pPr marL="0" indent="0">
              <a:lnSpc>
                <a:spcPct val="90000"/>
              </a:lnSpc>
              <a:spcBef>
                <a:spcPts val="2300"/>
              </a:spcBef>
              <a:buSzTx/>
              <a:buNone/>
            </a:pPr>
            <a:endParaRPr/>
          </a:p>
          <a:p>
            <a:pPr>
              <a:lnSpc>
                <a:spcPct val="90000"/>
              </a:lnSpc>
              <a:spcBef>
                <a:spcPts val="2300"/>
              </a:spcBef>
              <a:buChar char="•"/>
            </a:pPr>
            <a:r>
              <a:t>It was introduced in 1995 and it's popularity has grown quickly since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101DD0-A4E1-4FD8-8751-BF5F3CFBC2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232" y="321863"/>
            <a:ext cx="542656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Basic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Development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34252" y="1974850"/>
            <a:ext cx="303530" cy="638810"/>
          </a:xfrm>
          <a:custGeom>
            <a:avLst/>
            <a:gdLst/>
            <a:ahLst/>
            <a:cxnLst/>
            <a:rect l="l" t="t" r="r" b="b"/>
            <a:pathLst>
              <a:path w="303529" h="638810">
                <a:moveTo>
                  <a:pt x="0" y="0"/>
                </a:moveTo>
                <a:lnTo>
                  <a:pt x="302981" y="638427"/>
                </a:lnTo>
              </a:path>
            </a:pathLst>
          </a:custGeom>
          <a:ln w="31749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2854" y="2510409"/>
            <a:ext cx="143510" cy="120650"/>
          </a:xfrm>
          <a:custGeom>
            <a:avLst/>
            <a:gdLst/>
            <a:ahLst/>
            <a:cxnLst/>
            <a:rect l="l" t="t" r="r" b="b"/>
            <a:pathLst>
              <a:path w="143510" h="120650">
                <a:moveTo>
                  <a:pt x="143421" y="0"/>
                </a:moveTo>
                <a:lnTo>
                  <a:pt x="0" y="68059"/>
                </a:lnTo>
                <a:lnTo>
                  <a:pt x="112547" y="120078"/>
                </a:lnTo>
                <a:lnTo>
                  <a:pt x="143421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96439" y="3695700"/>
            <a:ext cx="381635" cy="721360"/>
          </a:xfrm>
          <a:custGeom>
            <a:avLst/>
            <a:gdLst/>
            <a:ahLst/>
            <a:cxnLst/>
            <a:rect l="l" t="t" r="r" b="b"/>
            <a:pathLst>
              <a:path w="381635" h="721360">
                <a:moveTo>
                  <a:pt x="0" y="0"/>
                </a:moveTo>
                <a:lnTo>
                  <a:pt x="381616" y="721348"/>
                </a:lnTo>
              </a:path>
            </a:pathLst>
          </a:custGeom>
          <a:ln w="31749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72258" y="4312577"/>
            <a:ext cx="140335" cy="121920"/>
          </a:xfrm>
          <a:custGeom>
            <a:avLst/>
            <a:gdLst/>
            <a:ahLst/>
            <a:cxnLst/>
            <a:rect l="l" t="t" r="r" b="b"/>
            <a:pathLst>
              <a:path w="140335" h="121920">
                <a:moveTo>
                  <a:pt x="140322" y="0"/>
                </a:moveTo>
                <a:lnTo>
                  <a:pt x="0" y="74231"/>
                </a:lnTo>
                <a:lnTo>
                  <a:pt x="114706" y="121310"/>
                </a:lnTo>
                <a:lnTo>
                  <a:pt x="140322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30147" y="1728788"/>
            <a:ext cx="916940" cy="973455"/>
          </a:xfrm>
          <a:custGeom>
            <a:avLst/>
            <a:gdLst/>
            <a:ahLst/>
            <a:cxnLst/>
            <a:rect l="l" t="t" r="r" b="b"/>
            <a:pathLst>
              <a:path w="916939" h="973454">
                <a:moveTo>
                  <a:pt x="916370" y="973137"/>
                </a:moveTo>
                <a:lnTo>
                  <a:pt x="916370" y="0"/>
                </a:lnTo>
                <a:lnTo>
                  <a:pt x="0" y="0"/>
                </a:lnTo>
              </a:path>
            </a:pathLst>
          </a:custGeom>
          <a:ln w="31749">
            <a:solidFill>
              <a:srgbClr val="8282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1099" y="1649413"/>
            <a:ext cx="95250" cy="158750"/>
          </a:xfrm>
          <a:custGeom>
            <a:avLst/>
            <a:gdLst/>
            <a:ahLst/>
            <a:cxnLst/>
            <a:rect l="l" t="t" r="r" b="b"/>
            <a:pathLst>
              <a:path w="95250" h="158750">
                <a:moveTo>
                  <a:pt x="95250" y="0"/>
                </a:moveTo>
                <a:lnTo>
                  <a:pt x="0" y="79375"/>
                </a:lnTo>
                <a:lnTo>
                  <a:pt x="95250" y="158750"/>
                </a:lnTo>
                <a:lnTo>
                  <a:pt x="95250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74813" y="1865363"/>
            <a:ext cx="887094" cy="415290"/>
          </a:xfrm>
          <a:custGeom>
            <a:avLst/>
            <a:gdLst/>
            <a:ahLst/>
            <a:cxnLst/>
            <a:rect l="l" t="t" r="r" b="b"/>
            <a:pathLst>
              <a:path w="887095" h="415289">
                <a:moveTo>
                  <a:pt x="0" y="0"/>
                </a:moveTo>
                <a:lnTo>
                  <a:pt x="886700" y="0"/>
                </a:lnTo>
                <a:lnTo>
                  <a:pt x="886700" y="414863"/>
                </a:lnTo>
                <a:lnTo>
                  <a:pt x="0" y="414863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29807" y="1238250"/>
            <a:ext cx="95250" cy="158750"/>
          </a:xfrm>
          <a:custGeom>
            <a:avLst/>
            <a:gdLst/>
            <a:ahLst/>
            <a:cxnLst/>
            <a:rect l="l" t="t" r="r" b="b"/>
            <a:pathLst>
              <a:path w="95250" h="158750">
                <a:moveTo>
                  <a:pt x="95250" y="0"/>
                </a:moveTo>
                <a:lnTo>
                  <a:pt x="0" y="79375"/>
                </a:lnTo>
                <a:lnTo>
                  <a:pt x="95250" y="158750"/>
                </a:lnTo>
                <a:lnTo>
                  <a:pt x="95250" y="0"/>
                </a:lnTo>
                <a:close/>
              </a:path>
            </a:pathLst>
          </a:custGeom>
          <a:solidFill>
            <a:srgbClr val="8282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0570" y="2465997"/>
            <a:ext cx="887730" cy="415290"/>
          </a:xfrm>
          <a:custGeom>
            <a:avLst/>
            <a:gdLst/>
            <a:ahLst/>
            <a:cxnLst/>
            <a:rect l="l" t="t" r="r" b="b"/>
            <a:pathLst>
              <a:path w="887729" h="415289">
                <a:moveTo>
                  <a:pt x="0" y="0"/>
                </a:moveTo>
                <a:lnTo>
                  <a:pt x="887122" y="0"/>
                </a:lnTo>
                <a:lnTo>
                  <a:pt x="887122" y="415256"/>
                </a:lnTo>
                <a:lnTo>
                  <a:pt x="0" y="41525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68867" y="990600"/>
            <a:ext cx="2653030" cy="1000125"/>
          </a:xfrm>
          <a:prstGeom prst="rect">
            <a:avLst/>
          </a:prstGeom>
          <a:solidFill>
            <a:srgbClr val="FFE7DA"/>
          </a:solidFill>
          <a:ln w="25399">
            <a:solidFill>
              <a:srgbClr val="C56013"/>
            </a:solidFill>
          </a:ln>
        </p:spPr>
        <p:txBody>
          <a:bodyPr vert="horz" wrap="square" lIns="0" tIns="215265" rIns="0" bIns="0" rtlCol="0">
            <a:spAutoFit/>
          </a:bodyPr>
          <a:lstStyle/>
          <a:p>
            <a:pPr marL="578485" marR="565150" indent="292100">
              <a:lnSpc>
                <a:spcPts val="2200"/>
              </a:lnSpc>
              <a:spcBef>
                <a:spcPts val="1695"/>
              </a:spcBef>
            </a:pPr>
            <a:r>
              <a:rPr sz="1900" b="1" spc="-80" dirty="0">
                <a:solidFill>
                  <a:srgbClr val="080912"/>
                </a:solidFill>
                <a:latin typeface="Arial"/>
                <a:cs typeface="Arial"/>
              </a:rPr>
              <a:t>Edit </a:t>
            </a:r>
            <a:r>
              <a:rPr sz="1900" b="1" spc="-70" dirty="0">
                <a:solidFill>
                  <a:srgbClr val="080912"/>
                </a:solidFill>
                <a:latin typeface="Arial"/>
                <a:cs typeface="Arial"/>
              </a:rPr>
              <a:t>and  </a:t>
            </a:r>
            <a:r>
              <a:rPr sz="1900" b="1" spc="-55" dirty="0">
                <a:solidFill>
                  <a:srgbClr val="080912"/>
                </a:solidFill>
                <a:latin typeface="Arial"/>
                <a:cs typeface="Arial"/>
              </a:rPr>
              <a:t>save</a:t>
            </a:r>
            <a:r>
              <a:rPr sz="1900" b="1" spc="-65" dirty="0">
                <a:solidFill>
                  <a:srgbClr val="080912"/>
                </a:solidFill>
                <a:latin typeface="Arial"/>
                <a:cs typeface="Arial"/>
              </a:rPr>
              <a:t> </a:t>
            </a:r>
            <a:r>
              <a:rPr sz="1900" b="1" spc="-95" dirty="0">
                <a:solidFill>
                  <a:srgbClr val="080912"/>
                </a:solidFill>
                <a:latin typeface="Arial"/>
                <a:cs typeface="Arial"/>
              </a:rPr>
              <a:t>program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34252" y="2713038"/>
            <a:ext cx="2653030" cy="1000125"/>
          </a:xfrm>
          <a:custGeom>
            <a:avLst/>
            <a:gdLst/>
            <a:ahLst/>
            <a:cxnLst/>
            <a:rect l="l" t="t" r="r" b="b"/>
            <a:pathLst>
              <a:path w="2653029" h="1000125">
                <a:moveTo>
                  <a:pt x="0" y="0"/>
                </a:moveTo>
                <a:lnTo>
                  <a:pt x="2652712" y="0"/>
                </a:lnTo>
                <a:lnTo>
                  <a:pt x="2652712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solidFill>
            <a:srgbClr val="FF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34252" y="2713038"/>
            <a:ext cx="2653030" cy="1000125"/>
          </a:xfrm>
          <a:custGeom>
            <a:avLst/>
            <a:gdLst/>
            <a:ahLst/>
            <a:cxnLst/>
            <a:rect l="l" t="t" r="r" b="b"/>
            <a:pathLst>
              <a:path w="2653029" h="1000125">
                <a:moveTo>
                  <a:pt x="0" y="0"/>
                </a:moveTo>
                <a:lnTo>
                  <a:pt x="2652708" y="0"/>
                </a:lnTo>
                <a:lnTo>
                  <a:pt x="2652708" y="1000119"/>
                </a:lnTo>
                <a:lnTo>
                  <a:pt x="0" y="100011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C56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13976"/>
              </p:ext>
            </p:extLst>
          </p:nvPr>
        </p:nvGraphicFramePr>
        <p:xfrm>
          <a:off x="3232986" y="1301750"/>
          <a:ext cx="4615614" cy="41179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2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626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220470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errors</a:t>
                      </a:r>
                      <a:endParaRPr sz="2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sz="1900" b="1" spc="-8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Compile</a:t>
                      </a:r>
                      <a:r>
                        <a:rPr sz="1900" b="1" spc="-4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9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49">
                      <a:solidFill>
                        <a:srgbClr val="828287"/>
                      </a:solidFill>
                      <a:prstDash val="solid"/>
                    </a:lnR>
                    <a:lnT w="31749">
                      <a:solidFill>
                        <a:srgbClr val="82828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</a:pPr>
                      <a:r>
                        <a:rPr sz="2100" spc="-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errors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49">
                      <a:solidFill>
                        <a:srgbClr val="828287"/>
                      </a:solidFill>
                      <a:prstDash val="solid"/>
                    </a:lnL>
                    <a:lnB w="25399">
                      <a:solidFill>
                        <a:srgbClr val="C5601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709">
                <a:tc>
                  <a:txBody>
                    <a:bodyPr/>
                    <a:lstStyle/>
                    <a:p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399">
                      <a:solidFill>
                        <a:srgbClr val="C56013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64184" marR="152400" indent="-304800">
                        <a:lnSpc>
                          <a:spcPts val="2200"/>
                        </a:lnSpc>
                        <a:spcBef>
                          <a:spcPts val="1700"/>
                        </a:spcBef>
                      </a:pPr>
                      <a:r>
                        <a:rPr sz="1900" b="1" spc="-6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Execute </a:t>
                      </a:r>
                      <a:r>
                        <a:rPr sz="1900" b="1" spc="-9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program </a:t>
                      </a:r>
                      <a:r>
                        <a:rPr sz="1900" b="1" spc="-7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and  </a:t>
                      </a:r>
                      <a:r>
                        <a:rPr sz="1900" b="1" spc="-5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evaluate</a:t>
                      </a:r>
                      <a:r>
                        <a:rPr sz="1900" b="1" spc="-6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="1" spc="-9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399">
                      <a:solidFill>
                        <a:srgbClr val="C56013"/>
                      </a:solidFill>
                      <a:prstDash val="solid"/>
                    </a:lnL>
                    <a:lnR w="25399">
                      <a:solidFill>
                        <a:srgbClr val="C56013"/>
                      </a:solidFill>
                      <a:prstDash val="solid"/>
                    </a:lnR>
                    <a:lnT w="25399">
                      <a:solidFill>
                        <a:srgbClr val="C56013"/>
                      </a:solidFill>
                      <a:prstDash val="solid"/>
                    </a:lnT>
                    <a:lnB w="25399">
                      <a:solidFill>
                        <a:srgbClr val="C56013"/>
                      </a:solidFill>
                      <a:prstDash val="solid"/>
                    </a:lnB>
                    <a:solidFill>
                      <a:srgbClr val="FFE7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701BB-8986-42C6-9C7C-AF7FBA9F23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8899" y="292584"/>
            <a:ext cx="7379334" cy="40716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</a:t>
            </a:r>
            <a:r>
              <a:rPr sz="2800" spc="-3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Practice</a:t>
            </a:r>
            <a:endParaRPr lang="en-US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110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500" spc="-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500" spc="-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Appropriate</a:t>
            </a:r>
            <a:r>
              <a:rPr u="sng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Comments: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Starts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with a comment that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states the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purpose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the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author,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time and date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 the last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spc="-8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modifications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comment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before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each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documenting the  purpose of the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 comment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before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each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method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documenting the  purpose of the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method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386080" indent="-285750">
              <a:lnSpc>
                <a:spcPct val="109400"/>
              </a:lnSpc>
              <a:spcBef>
                <a:spcPts val="34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 end of line (single line) comment,</a:t>
            </a:r>
            <a:r>
              <a:rPr spc="-8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documenting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purpose of the</a:t>
            </a:r>
            <a:r>
              <a:rPr spc="-8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statement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0780E-83A3-4AA6-9230-796B29F901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6242" y="317915"/>
            <a:ext cx="7283450" cy="26827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lang="en-US" sz="2400" dirty="0"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98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200" spc="26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200" spc="265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</a:t>
            </a:r>
            <a:r>
              <a:rPr sz="2000" u="sng" spc="-3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Conventions: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723900" marR="5080" indent="-342900">
              <a:lnSpc>
                <a:spcPct val="107800"/>
              </a:lnSpc>
              <a:spcBef>
                <a:spcPts val="434"/>
              </a:spcBef>
            </a:pPr>
            <a:r>
              <a:rPr sz="1950" spc="1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o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Choose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meaningful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descriptive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names helps a </a:t>
            </a:r>
            <a:r>
              <a:rPr sz="1800"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be  </a:t>
            </a:r>
            <a:r>
              <a:rPr sz="1800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self-documenting.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Easy to</a:t>
            </a:r>
            <a:r>
              <a:rPr sz="1800" spc="-7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understand</a:t>
            </a:r>
            <a:endParaRPr sz="1800" dirty="0">
              <a:latin typeface="Rockwell" panose="02060603020205020403" pitchFamily="18" charset="0"/>
              <a:cs typeface="Tahoma"/>
            </a:endParaRPr>
          </a:p>
          <a:p>
            <a:pPr marL="918210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060917"/>
                </a:solidFill>
                <a:latin typeface="Rockwell" panose="02060603020205020403" pitchFamily="18" charset="0"/>
                <a:cs typeface="Tahoma"/>
              </a:rPr>
              <a:t>Which code is easier to</a:t>
            </a:r>
            <a:r>
              <a:rPr sz="1800" b="1" spc="-100" dirty="0">
                <a:solidFill>
                  <a:srgbClr val="060917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b="1" dirty="0">
                <a:solidFill>
                  <a:srgbClr val="060917"/>
                </a:solidFill>
                <a:latin typeface="Rockwell" panose="02060603020205020403" pitchFamily="18" charset="0"/>
                <a:cs typeface="Tahoma"/>
              </a:rPr>
              <a:t>understand?</a:t>
            </a:r>
            <a:endParaRPr sz="1800" dirty="0">
              <a:latin typeface="Rockwell" panose="02060603020205020403" pitchFamily="18" charset="0"/>
              <a:cs typeface="Tahoma"/>
            </a:endParaRPr>
          </a:p>
          <a:p>
            <a:pPr marL="918210">
              <a:lnSpc>
                <a:spcPct val="100000"/>
              </a:lnSpc>
              <a:spcBef>
                <a:spcPts val="1540"/>
              </a:spcBef>
            </a:pPr>
            <a:r>
              <a:rPr sz="18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Code Sample</a:t>
            </a:r>
            <a:r>
              <a:rPr sz="1800" u="sng"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1: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2325" y="3108256"/>
            <a:ext cx="63754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905" algn="just">
              <a:lnSpc>
                <a:spcPct val="1453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float  float 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float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8000" y="3172462"/>
            <a:ext cx="3495675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>
              <a:lnSpc>
                <a:spcPct val="100000"/>
              </a:lnSpc>
            </a:pPr>
            <a:r>
              <a:rPr sz="1600" b="1" dirty="0">
                <a:solidFill>
                  <a:srgbClr val="7C984A"/>
                </a:solidFill>
                <a:latin typeface="Courier New"/>
                <a:cs typeface="Courier New"/>
              </a:rPr>
              <a:t>gradeOfExam1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90.0;</a:t>
            </a:r>
            <a:endParaRPr sz="1600" dirty="0">
              <a:latin typeface="Courier New"/>
              <a:cs typeface="Courier New"/>
            </a:endParaRPr>
          </a:p>
          <a:p>
            <a:pPr marL="12700" marR="5080" indent="14604">
              <a:lnSpc>
                <a:spcPts val="2800"/>
              </a:lnSpc>
              <a:spcBef>
                <a:spcPts val="220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gradeOfExam2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95.0; 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averageGrades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(gradeOfExam1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1007" y="3881122"/>
            <a:ext cx="217868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+</a:t>
            </a:r>
            <a:r>
              <a:rPr sz="1600" b="1" spc="-12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20" dirty="0">
                <a:solidFill>
                  <a:srgbClr val="080912"/>
                </a:solidFill>
                <a:latin typeface="Courier New"/>
                <a:cs typeface="Courier New"/>
              </a:rPr>
              <a:t>gradeOfExam2)/2;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19545" y="4369042"/>
            <a:ext cx="159512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u="sng" dirty="0">
                <a:solidFill>
                  <a:srgbClr val="080912"/>
                </a:solidFill>
                <a:latin typeface="Tahoma"/>
                <a:cs typeface="Tahoma"/>
              </a:rPr>
              <a:t>Code sample</a:t>
            </a:r>
            <a:r>
              <a:rPr sz="1800" u="sng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u="sng" dirty="0">
                <a:solidFill>
                  <a:srgbClr val="080912"/>
                </a:solidFill>
                <a:latin typeface="Tahoma"/>
                <a:cs typeface="Tahoma"/>
              </a:rPr>
              <a:t>2: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2325" y="5021109"/>
            <a:ext cx="635000" cy="1089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53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float  float  float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48000" y="5103651"/>
            <a:ext cx="4171950" cy="978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7C984A"/>
                </a:solidFill>
                <a:latin typeface="Courier New"/>
                <a:cs typeface="Courier New"/>
              </a:rPr>
              <a:t>asdfghjk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90.0;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rujflwe =</a:t>
            </a:r>
            <a:r>
              <a:rPr sz="1600" b="1" spc="-10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95.0;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dfiefjek = (asdfghjk +</a:t>
            </a:r>
            <a:r>
              <a:rPr sz="1600" b="1" spc="-5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rujflwe)/2;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DF2C4-C355-4B09-BBD8-15534A2920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4133" y="294931"/>
            <a:ext cx="7495540" cy="4846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Tahoma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Tahoma"/>
                <a:cs typeface="Tahoma"/>
              </a:rPr>
              <a:t>(Cont’d)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17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17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method</a:t>
            </a:r>
            <a:r>
              <a:rPr sz="2000" u="sng" spc="-4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666750" marR="73025" indent="-285750">
              <a:lnSpc>
                <a:spcPct val="109700"/>
              </a:lnSpc>
              <a:spcBef>
                <a:spcPts val="300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  <a:tab pos="2320290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lowercase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.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If the name consists of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several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words,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concatenate all in one,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lowercase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word,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capitalize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letter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of each subsequent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name. 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the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age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myAge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and the method 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result()</a:t>
            </a:r>
            <a:r>
              <a:rPr b="1" spc="-55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	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myResult()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Class</a:t>
            </a:r>
            <a:r>
              <a:rPr sz="2000" u="sng"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666750" marR="850265" indent="-285750">
              <a:lnSpc>
                <a:spcPct val="106000"/>
              </a:lnSpc>
              <a:spcBef>
                <a:spcPts val="465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  <a:tab pos="629856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Capit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li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z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the first le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ter of each wo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d in the name.	</a:t>
            </a:r>
            <a:endParaRPr lang="en-US" dirty="0">
              <a:solidFill>
                <a:srgbClr val="080912"/>
              </a:solidFill>
              <a:latin typeface="Rockwell" panose="02060603020205020403" pitchFamily="18" charset="0"/>
              <a:cs typeface="Tahoma"/>
            </a:endParaRPr>
          </a:p>
          <a:p>
            <a:pPr marL="666750" marR="850265" indent="-285750">
              <a:lnSpc>
                <a:spcPct val="106000"/>
              </a:lnSpc>
              <a:spcBef>
                <a:spcPts val="465"/>
              </a:spcBef>
              <a:buClr>
                <a:srgbClr val="08A1D9"/>
              </a:buClr>
              <a:buSzPct val="110526"/>
              <a:buFont typeface="Arial" panose="020B0604020202020204" pitchFamily="34" charset="0"/>
              <a:buChar char="•"/>
              <a:tabLst>
                <a:tab pos="720090" algn="l"/>
                <a:tab pos="6298565" algn="l"/>
              </a:tabLst>
            </a:pP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the class name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School</a:t>
            </a:r>
            <a:r>
              <a:rPr lang="en-US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5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 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lang="en-US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 err="1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MySchool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-10" dirty="0">
                <a:solidFill>
                  <a:srgbClr val="08A1D9"/>
                </a:solidFill>
                <a:latin typeface="Times New Roman"/>
                <a:cs typeface="Times New Roman"/>
              </a:rPr>
              <a:t>  </a:t>
            </a:r>
            <a:r>
              <a:rPr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Constant</a:t>
            </a:r>
            <a:r>
              <a:rPr u="sng" spc="-5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Naming: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723900" marR="5080" indent="-342900">
              <a:lnSpc>
                <a:spcPct val="110700"/>
              </a:lnSpc>
              <a:spcBef>
                <a:spcPts val="40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  <a:tab pos="2490470" algn="l"/>
              </a:tabLst>
            </a:pP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Capitalize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all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letters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constants, and use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underscores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 connect</a:t>
            </a:r>
            <a:r>
              <a:rPr spc="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words.	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example, the constant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PI</a:t>
            </a:r>
            <a:r>
              <a:rPr lang="en-US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64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lang="en-US" b="1" spc="-64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MAX_VALUE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F72B-45E2-4DF5-884C-EFA22B167C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319" y="318122"/>
            <a:ext cx="7212330" cy="397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lang="en-US" sz="2400" dirty="0">
              <a:solidFill>
                <a:srgbClr val="8C8E91"/>
              </a:solidFill>
              <a:latin typeface="Rockwell" panose="02060603020205020403" pitchFamily="18" charset="0"/>
              <a:cs typeface="Tahoma"/>
            </a:endParaRPr>
          </a:p>
          <a:p>
            <a:pPr marL="12700">
              <a:lnSpc>
                <a:spcPct val="100000"/>
              </a:lnSpc>
            </a:pPr>
            <a:endParaRPr sz="2450" dirty="0">
              <a:latin typeface="Rockwell" panose="02060603020205020403" pitchFamily="18" charset="0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000" spc="1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ar-SA" sz="2000" spc="18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Proper Indentation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z="2000" u="sng" spc="-2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Spacing: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blank lines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separate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segments of the</a:t>
            </a:r>
            <a:r>
              <a:rPr spc="-9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code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space characters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and code indentations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to</a:t>
            </a:r>
            <a:r>
              <a:rPr spc="-114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enhance  </a:t>
            </a:r>
            <a:r>
              <a:rPr b="1"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program</a:t>
            </a:r>
            <a:r>
              <a:rPr b="1" u="sng" spc="-8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u="sng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readability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indent="-28575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Write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each statement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a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separate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line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, allowing end of line  comment. </a:t>
            </a:r>
            <a:r>
              <a:rPr spc="-1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example: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595"/>
              </a:spcBef>
              <a:buClr>
                <a:srgbClr val="08A1D9"/>
              </a:buClr>
              <a:buSzPct val="107894"/>
              <a:tabLst>
                <a:tab pos="720090" algn="l"/>
              </a:tabLst>
            </a:pPr>
            <a:r>
              <a:rPr b="1" spc="-5" dirty="0" err="1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System.out.println</a:t>
            </a:r>
            <a:r>
              <a:rPr b="1" spc="-5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("</a:t>
            </a:r>
            <a:r>
              <a:rPr b="1" spc="-5" dirty="0">
                <a:solidFill>
                  <a:srgbClr val="FFC000"/>
                </a:solidFill>
                <a:latin typeface="Rockwell" panose="02060603020205020403" pitchFamily="18" charset="0"/>
                <a:cs typeface="Courier New"/>
              </a:rPr>
              <a:t>Hello </a:t>
            </a:r>
            <a:r>
              <a:rPr b="1" dirty="0">
                <a:solidFill>
                  <a:srgbClr val="FFC000"/>
                </a:solidFill>
                <a:latin typeface="Rockwell" panose="02060603020205020403" pitchFamily="18" charset="0"/>
                <a:cs typeface="Courier New"/>
              </a:rPr>
              <a:t>World!</a:t>
            </a:r>
            <a:r>
              <a:rPr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");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// print </a:t>
            </a:r>
            <a:r>
              <a:rPr b="1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a 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string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381000" marR="190500">
              <a:lnSpc>
                <a:spcPct val="106600"/>
              </a:lnSpc>
              <a:buClr>
                <a:srgbClr val="08A1D9"/>
              </a:buClr>
              <a:buSzPct val="107894"/>
              <a:tabLst>
                <a:tab pos="720090" algn="l"/>
              </a:tabLst>
            </a:pPr>
            <a:endParaRPr lang="en-US" dirty="0">
              <a:latin typeface="Rockwell" panose="02060603020205020403" pitchFamily="18" charset="0"/>
              <a:cs typeface="Times New Roman"/>
            </a:endParaRPr>
          </a:p>
          <a:p>
            <a:pPr marL="666750" marR="190500" indent="-285750">
              <a:lnSpc>
                <a:spcPct val="106600"/>
              </a:lnSpc>
              <a:buClr>
                <a:srgbClr val="08A1D9"/>
              </a:buClr>
              <a:buSzPct val="107894"/>
              <a:buFont typeface="Arial" panose="020B0604020202020204" pitchFamily="34" charset="0"/>
              <a:buChar char="•"/>
              <a:tabLst>
                <a:tab pos="720090" algn="l"/>
              </a:tabLst>
            </a:pP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 next slide, which code do you think it is</a:t>
            </a:r>
            <a:r>
              <a:rPr b="1" spc="-10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more  readable?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3DA9-8065-4086-9804-3377824D0B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088" y="318122"/>
            <a:ext cx="6304112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sz="24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088" y="844025"/>
            <a:ext cx="6976109" cy="308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Code Sample</a:t>
            </a:r>
            <a:r>
              <a:rPr sz="2000" u="sng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1: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class Test1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109980" marR="5080" indent="-488315">
              <a:lnSpc>
                <a:spcPct val="114599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public static void main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 ) { 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System.out.println("On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withered</a:t>
            </a:r>
            <a:r>
              <a:rPr sz="1600" b="1" spc="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branch");</a:t>
            </a:r>
            <a:endParaRPr sz="1600" dirty="0">
              <a:latin typeface="Courier New"/>
              <a:cs typeface="Courier New"/>
            </a:endParaRPr>
          </a:p>
          <a:p>
            <a:pPr marL="1109980" marR="5080">
              <a:lnSpc>
                <a:spcPct val="114599"/>
              </a:lnSpc>
              <a:spcBef>
                <a:spcPts val="100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System.out.println("A crow has just alighted:");  System.out.println("Nightfall in</a:t>
            </a:r>
            <a:r>
              <a:rPr sz="1600" b="1" spc="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autumn.");</a:t>
            </a:r>
            <a:endParaRPr sz="1600" dirty="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2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Code sample</a:t>
            </a:r>
            <a:r>
              <a:rPr sz="2000" u="sng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Tahoma"/>
                <a:cs typeface="Tahoma"/>
              </a:rPr>
              <a:t>2: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441" y="4038600"/>
            <a:ext cx="75755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public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7241" y="4038600"/>
            <a:ext cx="63500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class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532" y="4533888"/>
            <a:ext cx="75692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static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62114" y="4533888"/>
            <a:ext cx="30740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void main(String[]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args</a:t>
            </a:r>
            <a:r>
              <a:rPr sz="1600" b="1" spc="-8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1069" y="4302748"/>
            <a:ext cx="1001394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43840">
              <a:lnSpc>
                <a:spcPts val="19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Test1{  public</a:t>
            </a:r>
            <a:endParaRPr sz="1600" dirty="0">
              <a:latin typeface="Courier New"/>
              <a:cs typeface="Courier New"/>
            </a:endParaRPr>
          </a:p>
          <a:p>
            <a:pPr marL="256540">
              <a:lnSpc>
                <a:spcPts val="1839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1068" y="5016494"/>
            <a:ext cx="136715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System.out.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2841" y="5257794"/>
            <a:ext cx="11233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88060" algn="l"/>
              </a:tabLst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m	.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64177" y="5026654"/>
            <a:ext cx="1732914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3975">
              <a:lnSpc>
                <a:spcPts val="19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println(  out.println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("A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17305" y="5257794"/>
            <a:ext cx="2692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79854" y="5006968"/>
            <a:ext cx="3371850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419734">
              <a:lnSpc>
                <a:spcPts val="190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"On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withered branch");  crow has just</a:t>
            </a:r>
            <a:r>
              <a:rPr sz="1600" b="1" spc="-7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alighted:"</a:t>
            </a:r>
            <a:endParaRPr sz="1600" dirty="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in</a:t>
            </a:r>
            <a:r>
              <a:rPr sz="17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autumn.");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7188" y="5511793"/>
            <a:ext cx="3645535" cy="54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2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System.out.println</a:t>
            </a:r>
            <a:r>
              <a:rPr sz="1700" b="1" spc="-5" dirty="0">
                <a:solidFill>
                  <a:srgbClr val="080912"/>
                </a:solidFill>
                <a:latin typeface="Courier New"/>
                <a:cs typeface="Courier New"/>
              </a:rPr>
              <a:t>("Nightfall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ts val="2020"/>
              </a:lnSpc>
            </a:pPr>
            <a:r>
              <a:rPr sz="1700" b="1" dirty="0">
                <a:solidFill>
                  <a:srgbClr val="080912"/>
                </a:solidFill>
                <a:latin typeface="Courier New"/>
                <a:cs typeface="Courier New"/>
              </a:rPr>
              <a:t>}}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E046D-347B-42A2-BDC4-5A2124F76D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9462" y="318122"/>
            <a:ext cx="7419975" cy="16004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Good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Programming Practice</a:t>
            </a:r>
            <a:r>
              <a:rPr sz="2800" spc="-13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(Cont’d)</a:t>
            </a:r>
            <a:endParaRPr sz="2900" dirty="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  <a:spcBef>
                <a:spcPts val="5"/>
              </a:spcBef>
            </a:pPr>
            <a:r>
              <a:rPr sz="2500" spc="-110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500" spc="-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500" spc="-9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000" u="sng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Block</a:t>
            </a:r>
            <a:r>
              <a:rPr sz="2000" u="sng" spc="-5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u="sng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Styles: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 marL="797560" indent="-285750">
              <a:lnSpc>
                <a:spcPct val="100000"/>
              </a:lnSpc>
              <a:spcBef>
                <a:spcPts val="88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851535" algn="l"/>
              </a:tabLst>
            </a:pP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may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use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next-line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or </a:t>
            </a:r>
            <a:r>
              <a:rPr b="1"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end-of-line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style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for</a:t>
            </a:r>
            <a:r>
              <a:rPr spc="114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braces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797560" indent="-285750">
              <a:lnSpc>
                <a:spcPct val="100000"/>
              </a:lnSpc>
              <a:spcBef>
                <a:spcPts val="885"/>
              </a:spcBef>
              <a:buClr>
                <a:srgbClr val="08A1D9"/>
              </a:buClr>
              <a:buSzPct val="109523"/>
              <a:buFont typeface="Arial" panose="020B0604020202020204" pitchFamily="34" charset="0"/>
              <a:buChar char="•"/>
              <a:tabLst>
                <a:tab pos="851535" algn="l"/>
              </a:tabLst>
            </a:pP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You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should stick with one </a:t>
            </a:r>
            <a:r>
              <a:rPr spc="-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style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in the whole</a:t>
            </a:r>
            <a:r>
              <a:rPr spc="-45"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080912"/>
                </a:solidFill>
                <a:latin typeface="Rockwell" panose="02060603020205020403" pitchFamily="18" charset="0"/>
                <a:cs typeface="Tahoma"/>
              </a:rPr>
              <a:t>code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42882" y="2209800"/>
            <a:ext cx="5093335" cy="1796414"/>
          </a:xfrm>
          <a:custGeom>
            <a:avLst/>
            <a:gdLst/>
            <a:ahLst/>
            <a:cxnLst/>
            <a:rect l="l" t="t" r="r" b="b"/>
            <a:pathLst>
              <a:path w="5093334" h="1796414">
                <a:moveTo>
                  <a:pt x="0" y="1796018"/>
                </a:moveTo>
                <a:lnTo>
                  <a:pt x="5093258" y="1796018"/>
                </a:lnTo>
                <a:lnTo>
                  <a:pt x="5093258" y="0"/>
                </a:lnTo>
                <a:lnTo>
                  <a:pt x="0" y="0"/>
                </a:lnTo>
                <a:lnTo>
                  <a:pt x="0" y="1796018"/>
                </a:lnTo>
                <a:close/>
              </a:path>
            </a:pathLst>
          </a:custGeom>
          <a:ln w="239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4318" y="2286518"/>
            <a:ext cx="4450080" cy="156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b="1" spc="-35" dirty="0">
                <a:latin typeface="Courier New"/>
                <a:cs typeface="Courier New"/>
              </a:rPr>
              <a:t>public </a:t>
            </a:r>
            <a:r>
              <a:rPr sz="1500" b="1" spc="-40" dirty="0">
                <a:latin typeface="Courier New"/>
                <a:cs typeface="Courier New"/>
              </a:rPr>
              <a:t>class</a:t>
            </a:r>
            <a:r>
              <a:rPr sz="1500" b="1" spc="-14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Test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20"/>
              </a:lnSpc>
            </a:pPr>
            <a:r>
              <a:rPr sz="1500" b="1" spc="-3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720"/>
              </a:lnSpc>
            </a:pPr>
            <a:r>
              <a:rPr sz="1500" b="1" spc="-35" dirty="0">
                <a:latin typeface="Courier New"/>
                <a:cs typeface="Courier New"/>
              </a:rPr>
              <a:t>public static </a:t>
            </a:r>
            <a:r>
              <a:rPr sz="1500" b="1" spc="-50" dirty="0">
                <a:latin typeface="Courier New"/>
                <a:cs typeface="Courier New"/>
              </a:rPr>
              <a:t>void </a:t>
            </a:r>
            <a:r>
              <a:rPr sz="1500" b="1" spc="-45" dirty="0">
                <a:latin typeface="Courier New"/>
                <a:cs typeface="Courier New"/>
              </a:rPr>
              <a:t>main(String[]</a:t>
            </a:r>
            <a:r>
              <a:rPr sz="1500" b="1" spc="85" dirty="0">
                <a:latin typeface="Courier New"/>
                <a:cs typeface="Courier New"/>
              </a:rPr>
              <a:t> </a:t>
            </a:r>
            <a:r>
              <a:rPr sz="1500" b="1" spc="-35" dirty="0">
                <a:latin typeface="Courier New"/>
                <a:cs typeface="Courier New"/>
              </a:rPr>
              <a:t>args)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720"/>
              </a:lnSpc>
            </a:pPr>
            <a:r>
              <a:rPr sz="1500" b="1" spc="-3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18135" algn="ctr">
              <a:lnSpc>
                <a:spcPts val="1720"/>
              </a:lnSpc>
            </a:pPr>
            <a:r>
              <a:rPr sz="1500" b="1" spc="-35" dirty="0">
                <a:latin typeface="Courier New"/>
                <a:cs typeface="Courier New"/>
              </a:rPr>
              <a:t>System.out.println("Block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45" dirty="0">
                <a:latin typeface="Courier New"/>
                <a:cs typeface="Courier New"/>
              </a:rPr>
              <a:t>Styles");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720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42882" y="4418582"/>
            <a:ext cx="5093335" cy="1334770"/>
          </a:xfrm>
          <a:custGeom>
            <a:avLst/>
            <a:gdLst/>
            <a:ahLst/>
            <a:cxnLst/>
            <a:rect l="l" t="t" r="r" b="b"/>
            <a:pathLst>
              <a:path w="5093334" h="1334770">
                <a:moveTo>
                  <a:pt x="0" y="1334537"/>
                </a:moveTo>
                <a:lnTo>
                  <a:pt x="5093258" y="1334537"/>
                </a:lnTo>
                <a:lnTo>
                  <a:pt x="5093258" y="0"/>
                </a:lnTo>
                <a:lnTo>
                  <a:pt x="0" y="0"/>
                </a:lnTo>
                <a:lnTo>
                  <a:pt x="0" y="1334537"/>
                </a:lnTo>
                <a:close/>
              </a:path>
            </a:pathLst>
          </a:custGeom>
          <a:ln w="239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4318" y="3976765"/>
            <a:ext cx="6409690" cy="1622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51475" marR="5080">
              <a:lnSpc>
                <a:spcPct val="102899"/>
              </a:lnSpc>
            </a:pPr>
            <a:r>
              <a:rPr sz="1700" i="1" spc="50" dirty="0">
                <a:latin typeface="Times New Roman"/>
                <a:cs typeface="Times New Roman"/>
              </a:rPr>
              <a:t>E</a:t>
            </a:r>
            <a:r>
              <a:rPr sz="1700" i="1" spc="-130" dirty="0">
                <a:latin typeface="Times New Roman"/>
                <a:cs typeface="Times New Roman"/>
              </a:rPr>
              <a:t>n</a:t>
            </a:r>
            <a:r>
              <a:rPr sz="1700" i="1" spc="50" dirty="0">
                <a:latin typeface="Times New Roman"/>
                <a:cs typeface="Times New Roman"/>
              </a:rPr>
              <a:t>d</a:t>
            </a:r>
            <a:r>
              <a:rPr sz="1700" i="1" spc="-30" dirty="0">
                <a:latin typeface="Times New Roman"/>
                <a:cs typeface="Times New Roman"/>
              </a:rPr>
              <a:t>-</a:t>
            </a:r>
            <a:r>
              <a:rPr sz="1700" i="1" spc="-130" dirty="0">
                <a:latin typeface="Times New Roman"/>
                <a:cs typeface="Times New Roman"/>
              </a:rPr>
              <a:t>o</a:t>
            </a:r>
            <a:r>
              <a:rPr sz="1700" i="1" spc="65" dirty="0">
                <a:latin typeface="Times New Roman"/>
                <a:cs typeface="Times New Roman"/>
              </a:rPr>
              <a:t>f</a:t>
            </a:r>
            <a:r>
              <a:rPr sz="1700" i="1" spc="-25" dirty="0">
                <a:latin typeface="Times New Roman"/>
                <a:cs typeface="Times New Roman"/>
              </a:rPr>
              <a:t>-</a:t>
            </a:r>
            <a:r>
              <a:rPr sz="1700" i="1" spc="-110" dirty="0">
                <a:latin typeface="Times New Roman"/>
                <a:cs typeface="Times New Roman"/>
              </a:rPr>
              <a:t>l</a:t>
            </a:r>
            <a:r>
              <a:rPr sz="1700" i="1" spc="65" dirty="0">
                <a:latin typeface="Times New Roman"/>
                <a:cs typeface="Times New Roman"/>
              </a:rPr>
              <a:t>i</a:t>
            </a:r>
            <a:r>
              <a:rPr sz="1700" i="1" spc="-130" dirty="0">
                <a:latin typeface="Times New Roman"/>
                <a:cs typeface="Times New Roman"/>
              </a:rPr>
              <a:t>n</a:t>
            </a:r>
            <a:r>
              <a:rPr sz="1700" i="1" spc="-25" dirty="0">
                <a:latin typeface="Times New Roman"/>
                <a:cs typeface="Times New Roman"/>
              </a:rPr>
              <a:t>e </a:t>
            </a:r>
            <a:r>
              <a:rPr sz="1700" i="1" spc="-20" dirty="0">
                <a:latin typeface="Times New Roman"/>
                <a:cs typeface="Times New Roman"/>
              </a:rPr>
              <a:t> </a:t>
            </a:r>
            <a:r>
              <a:rPr sz="1700" i="1" spc="-10" dirty="0">
                <a:latin typeface="Times New Roman"/>
                <a:cs typeface="Times New Roman"/>
              </a:rPr>
              <a:t>style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ts val="1450"/>
              </a:lnSpc>
            </a:pPr>
            <a:r>
              <a:rPr sz="1500" b="1" spc="-35" dirty="0">
                <a:latin typeface="Courier New"/>
                <a:cs typeface="Courier New"/>
              </a:rPr>
              <a:t>public </a:t>
            </a:r>
            <a:r>
              <a:rPr sz="1500" b="1" spc="-40" dirty="0">
                <a:latin typeface="Courier New"/>
                <a:cs typeface="Courier New"/>
              </a:rPr>
              <a:t>class </a:t>
            </a:r>
            <a:r>
              <a:rPr sz="1500" b="1" spc="-5" dirty="0">
                <a:latin typeface="Courier New"/>
                <a:cs typeface="Courier New"/>
              </a:rPr>
              <a:t>Test</a:t>
            </a:r>
            <a:r>
              <a:rPr sz="1500" b="1" spc="-254" dirty="0">
                <a:latin typeface="Courier New"/>
                <a:cs typeface="Courier New"/>
              </a:rPr>
              <a:t> </a:t>
            </a:r>
            <a:r>
              <a:rPr sz="1500" b="1" spc="-30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450215" marR="1737995" indent="-207645">
              <a:lnSpc>
                <a:spcPts val="1720"/>
              </a:lnSpc>
              <a:spcBef>
                <a:spcPts val="80"/>
              </a:spcBef>
            </a:pPr>
            <a:r>
              <a:rPr sz="1500" b="1" spc="-35" dirty="0">
                <a:latin typeface="Courier New"/>
                <a:cs typeface="Courier New"/>
              </a:rPr>
              <a:t>public static </a:t>
            </a:r>
            <a:r>
              <a:rPr sz="1500" b="1" spc="-50" dirty="0">
                <a:latin typeface="Courier New"/>
                <a:cs typeface="Courier New"/>
              </a:rPr>
              <a:t>void </a:t>
            </a:r>
            <a:r>
              <a:rPr sz="1500" b="1" spc="-45" dirty="0">
                <a:latin typeface="Courier New"/>
                <a:cs typeface="Courier New"/>
              </a:rPr>
              <a:t>main(String[] </a:t>
            </a:r>
            <a:r>
              <a:rPr sz="1500" b="1" spc="-40" dirty="0">
                <a:latin typeface="Courier New"/>
                <a:cs typeface="Courier New"/>
              </a:rPr>
              <a:t>args) </a:t>
            </a:r>
            <a:r>
              <a:rPr sz="1500" b="1" spc="-30" dirty="0">
                <a:latin typeface="Courier New"/>
                <a:cs typeface="Courier New"/>
              </a:rPr>
              <a:t>{  </a:t>
            </a:r>
            <a:r>
              <a:rPr sz="1500" b="1" spc="-35" dirty="0">
                <a:latin typeface="Courier New"/>
                <a:cs typeface="Courier New"/>
              </a:rPr>
              <a:t>System.out.println("Block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45" dirty="0">
                <a:latin typeface="Courier New"/>
                <a:cs typeface="Courier New"/>
              </a:rPr>
              <a:t>Styles");</a:t>
            </a:r>
            <a:endParaRPr sz="1500">
              <a:latin typeface="Courier New"/>
              <a:cs typeface="Courier New"/>
            </a:endParaRPr>
          </a:p>
          <a:p>
            <a:pPr marL="242570">
              <a:lnSpc>
                <a:spcPts val="1635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60"/>
              </a:lnSpc>
            </a:pPr>
            <a:r>
              <a:rPr sz="1500" b="1" spc="-30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294" y="2234245"/>
            <a:ext cx="786130" cy="492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10"/>
              </a:lnSpc>
            </a:pPr>
            <a:r>
              <a:rPr sz="1700" i="1" spc="-40" dirty="0">
                <a:latin typeface="Times New Roman"/>
                <a:cs typeface="Times New Roman"/>
              </a:rPr>
              <a:t>Ne</a:t>
            </a:r>
            <a:r>
              <a:rPr sz="1700" i="1" spc="-215" dirty="0">
                <a:latin typeface="Times New Roman"/>
                <a:cs typeface="Times New Roman"/>
              </a:rPr>
              <a:t>x</a:t>
            </a:r>
            <a:r>
              <a:rPr sz="1700" i="1" spc="65" dirty="0">
                <a:latin typeface="Times New Roman"/>
                <a:cs typeface="Times New Roman"/>
              </a:rPr>
              <a:t>t</a:t>
            </a:r>
            <a:r>
              <a:rPr sz="1700" i="1" spc="-25" dirty="0">
                <a:latin typeface="Times New Roman"/>
                <a:cs typeface="Times New Roman"/>
              </a:rPr>
              <a:t>-</a:t>
            </a:r>
            <a:r>
              <a:rPr sz="1700" i="1" spc="65" dirty="0">
                <a:latin typeface="Times New Roman"/>
                <a:cs typeface="Times New Roman"/>
              </a:rPr>
              <a:t>l</a:t>
            </a:r>
            <a:r>
              <a:rPr sz="1700" i="1" spc="-110" dirty="0">
                <a:latin typeface="Times New Roman"/>
                <a:cs typeface="Times New Roman"/>
              </a:rPr>
              <a:t>i</a:t>
            </a:r>
            <a:r>
              <a:rPr sz="1700" i="1" spc="50" dirty="0">
                <a:latin typeface="Times New Roman"/>
                <a:cs typeface="Times New Roman"/>
              </a:rPr>
              <a:t>n</a:t>
            </a:r>
            <a:r>
              <a:rPr sz="1700" i="1" spc="-25" dirty="0">
                <a:latin typeface="Times New Roman"/>
                <a:cs typeface="Times New Roman"/>
              </a:rPr>
              <a:t>e </a:t>
            </a:r>
            <a:r>
              <a:rPr sz="1700" i="1" spc="-20" dirty="0">
                <a:latin typeface="Times New Roman"/>
                <a:cs typeface="Times New Roman"/>
              </a:rPr>
              <a:t> </a:t>
            </a:r>
            <a:r>
              <a:rPr sz="1700" i="1" spc="-45" dirty="0">
                <a:latin typeface="Times New Roman"/>
                <a:cs typeface="Times New Roman"/>
              </a:rPr>
              <a:t>style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51472" y="2525735"/>
            <a:ext cx="806450" cy="193675"/>
          </a:xfrm>
          <a:custGeom>
            <a:avLst/>
            <a:gdLst/>
            <a:ahLst/>
            <a:cxnLst/>
            <a:rect l="l" t="t" r="r" b="b"/>
            <a:pathLst>
              <a:path w="806450" h="193675">
                <a:moveTo>
                  <a:pt x="746249" y="116336"/>
                </a:moveTo>
                <a:lnTo>
                  <a:pt x="645083" y="169662"/>
                </a:lnTo>
                <a:lnTo>
                  <a:pt x="645083" y="193657"/>
                </a:lnTo>
                <a:lnTo>
                  <a:pt x="769022" y="119154"/>
                </a:lnTo>
                <a:lnTo>
                  <a:pt x="746249" y="116336"/>
                </a:lnTo>
                <a:close/>
              </a:path>
              <a:path w="806450" h="193675">
                <a:moveTo>
                  <a:pt x="776208" y="114835"/>
                </a:moveTo>
                <a:lnTo>
                  <a:pt x="769022" y="119154"/>
                </a:lnTo>
                <a:lnTo>
                  <a:pt x="783489" y="120944"/>
                </a:lnTo>
                <a:lnTo>
                  <a:pt x="776208" y="114835"/>
                </a:lnTo>
                <a:close/>
              </a:path>
              <a:path w="806450" h="193675">
                <a:moveTo>
                  <a:pt x="783489" y="110458"/>
                </a:moveTo>
                <a:lnTo>
                  <a:pt x="776208" y="114835"/>
                </a:lnTo>
                <a:lnTo>
                  <a:pt x="783489" y="120944"/>
                </a:lnTo>
                <a:lnTo>
                  <a:pt x="783489" y="110458"/>
                </a:lnTo>
                <a:close/>
              </a:path>
              <a:path w="806450" h="193675">
                <a:moveTo>
                  <a:pt x="806365" y="96707"/>
                </a:moveTo>
                <a:lnTo>
                  <a:pt x="783489" y="110458"/>
                </a:lnTo>
                <a:lnTo>
                  <a:pt x="783489" y="120944"/>
                </a:lnTo>
                <a:lnTo>
                  <a:pt x="806365" y="120944"/>
                </a:lnTo>
                <a:lnTo>
                  <a:pt x="806365" y="96707"/>
                </a:lnTo>
                <a:close/>
              </a:path>
              <a:path w="806450" h="193675">
                <a:moveTo>
                  <a:pt x="765749" y="106058"/>
                </a:moveTo>
                <a:lnTo>
                  <a:pt x="746249" y="116336"/>
                </a:lnTo>
                <a:lnTo>
                  <a:pt x="769022" y="119154"/>
                </a:lnTo>
                <a:lnTo>
                  <a:pt x="776208" y="114835"/>
                </a:lnTo>
                <a:lnTo>
                  <a:pt x="765749" y="106058"/>
                </a:lnTo>
                <a:close/>
              </a:path>
              <a:path w="806450" h="193675">
                <a:moveTo>
                  <a:pt x="0" y="0"/>
                </a:moveTo>
                <a:lnTo>
                  <a:pt x="0" y="23995"/>
                </a:lnTo>
                <a:lnTo>
                  <a:pt x="746249" y="116336"/>
                </a:lnTo>
                <a:lnTo>
                  <a:pt x="765749" y="106058"/>
                </a:lnTo>
                <a:lnTo>
                  <a:pt x="745976" y="89464"/>
                </a:lnTo>
                <a:lnTo>
                  <a:pt x="0" y="0"/>
                </a:lnTo>
                <a:close/>
              </a:path>
              <a:path w="806450" h="193675">
                <a:moveTo>
                  <a:pt x="783489" y="96707"/>
                </a:moveTo>
                <a:lnTo>
                  <a:pt x="765749" y="106058"/>
                </a:lnTo>
                <a:lnTo>
                  <a:pt x="776208" y="114835"/>
                </a:lnTo>
                <a:lnTo>
                  <a:pt x="783489" y="110458"/>
                </a:lnTo>
                <a:lnTo>
                  <a:pt x="783489" y="96707"/>
                </a:lnTo>
                <a:close/>
              </a:path>
              <a:path w="806450" h="193675">
                <a:moveTo>
                  <a:pt x="806365" y="96707"/>
                </a:moveTo>
                <a:lnTo>
                  <a:pt x="783489" y="96707"/>
                </a:lnTo>
                <a:lnTo>
                  <a:pt x="783489" y="110458"/>
                </a:lnTo>
                <a:lnTo>
                  <a:pt x="806365" y="96707"/>
                </a:lnTo>
                <a:close/>
              </a:path>
              <a:path w="806450" h="193675">
                <a:moveTo>
                  <a:pt x="745976" y="89464"/>
                </a:moveTo>
                <a:lnTo>
                  <a:pt x="765749" y="106058"/>
                </a:lnTo>
                <a:lnTo>
                  <a:pt x="783489" y="96707"/>
                </a:lnTo>
                <a:lnTo>
                  <a:pt x="806365" y="96707"/>
                </a:lnTo>
                <a:lnTo>
                  <a:pt x="745976" y="89464"/>
                </a:lnTo>
                <a:close/>
              </a:path>
              <a:path w="806450" h="193675">
                <a:moveTo>
                  <a:pt x="667958" y="0"/>
                </a:moveTo>
                <a:lnTo>
                  <a:pt x="645083" y="0"/>
                </a:lnTo>
                <a:lnTo>
                  <a:pt x="667958" y="23995"/>
                </a:lnTo>
                <a:lnTo>
                  <a:pt x="745976" y="89464"/>
                </a:lnTo>
                <a:lnTo>
                  <a:pt x="806365" y="96707"/>
                </a:lnTo>
                <a:lnTo>
                  <a:pt x="6679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28020" y="2525735"/>
            <a:ext cx="829944" cy="121285"/>
          </a:xfrm>
          <a:custGeom>
            <a:avLst/>
            <a:gdLst/>
            <a:ahLst/>
            <a:cxnLst/>
            <a:rect l="l" t="t" r="r" b="b"/>
            <a:pathLst>
              <a:path w="829944" h="121285">
                <a:moveTo>
                  <a:pt x="23451" y="0"/>
                </a:moveTo>
                <a:lnTo>
                  <a:pt x="829817" y="96707"/>
                </a:lnTo>
                <a:lnTo>
                  <a:pt x="829817" y="120944"/>
                </a:lnTo>
                <a:lnTo>
                  <a:pt x="806941" y="120944"/>
                </a:lnTo>
                <a:lnTo>
                  <a:pt x="23451" y="23995"/>
                </a:lnTo>
                <a:lnTo>
                  <a:pt x="0" y="23995"/>
                </a:lnTo>
                <a:lnTo>
                  <a:pt x="23451" y="23995"/>
                </a:lnTo>
                <a:lnTo>
                  <a:pt x="23451" y="0"/>
                </a:lnTo>
                <a:close/>
              </a:path>
            </a:pathLst>
          </a:custGeom>
          <a:ln w="240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96555" y="2525735"/>
            <a:ext cx="161290" cy="193675"/>
          </a:xfrm>
          <a:custGeom>
            <a:avLst/>
            <a:gdLst/>
            <a:ahLst/>
            <a:cxnLst/>
            <a:rect l="l" t="t" r="r" b="b"/>
            <a:pathLst>
              <a:path w="161289" h="193675">
                <a:moveTo>
                  <a:pt x="22875" y="0"/>
                </a:moveTo>
                <a:lnTo>
                  <a:pt x="161282" y="96707"/>
                </a:lnTo>
                <a:lnTo>
                  <a:pt x="0" y="193657"/>
                </a:lnTo>
                <a:lnTo>
                  <a:pt x="0" y="169662"/>
                </a:lnTo>
                <a:lnTo>
                  <a:pt x="138406" y="96707"/>
                </a:lnTo>
                <a:lnTo>
                  <a:pt x="138406" y="120944"/>
                </a:lnTo>
                <a:lnTo>
                  <a:pt x="22875" y="23995"/>
                </a:lnTo>
                <a:lnTo>
                  <a:pt x="0" y="0"/>
                </a:lnTo>
                <a:lnTo>
                  <a:pt x="22875" y="0"/>
                </a:lnTo>
                <a:close/>
              </a:path>
            </a:pathLst>
          </a:custGeom>
          <a:ln w="233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39725" y="4272964"/>
            <a:ext cx="3111500" cy="388620"/>
          </a:xfrm>
          <a:custGeom>
            <a:avLst/>
            <a:gdLst/>
            <a:ahLst/>
            <a:cxnLst/>
            <a:rect l="l" t="t" r="r" b="b"/>
            <a:pathLst>
              <a:path w="3111500" h="388620">
                <a:moveTo>
                  <a:pt x="66902" y="311122"/>
                </a:moveTo>
                <a:lnTo>
                  <a:pt x="37721" y="313874"/>
                </a:lnTo>
                <a:lnTo>
                  <a:pt x="161259" y="388089"/>
                </a:lnTo>
                <a:lnTo>
                  <a:pt x="184065" y="364022"/>
                </a:lnTo>
                <a:lnTo>
                  <a:pt x="66902" y="311122"/>
                </a:lnTo>
                <a:close/>
              </a:path>
              <a:path w="3111500" h="388620">
                <a:moveTo>
                  <a:pt x="22806" y="304914"/>
                </a:moveTo>
                <a:lnTo>
                  <a:pt x="22806" y="315280"/>
                </a:lnTo>
                <a:lnTo>
                  <a:pt x="37721" y="313874"/>
                </a:lnTo>
                <a:lnTo>
                  <a:pt x="22806" y="304914"/>
                </a:lnTo>
                <a:close/>
              </a:path>
              <a:path w="3111500" h="388620">
                <a:moveTo>
                  <a:pt x="22806" y="291212"/>
                </a:moveTo>
                <a:lnTo>
                  <a:pt x="22806" y="304914"/>
                </a:lnTo>
                <a:lnTo>
                  <a:pt x="37721" y="313874"/>
                </a:lnTo>
                <a:lnTo>
                  <a:pt x="66902" y="311122"/>
                </a:lnTo>
                <a:lnTo>
                  <a:pt x="22806" y="291212"/>
                </a:lnTo>
                <a:close/>
              </a:path>
              <a:path w="3111500" h="388620">
                <a:moveTo>
                  <a:pt x="3110921" y="0"/>
                </a:moveTo>
                <a:lnTo>
                  <a:pt x="22806" y="291212"/>
                </a:lnTo>
                <a:lnTo>
                  <a:pt x="66902" y="311122"/>
                </a:lnTo>
                <a:lnTo>
                  <a:pt x="3110921" y="24067"/>
                </a:lnTo>
                <a:lnTo>
                  <a:pt x="3110921" y="0"/>
                </a:lnTo>
                <a:close/>
              </a:path>
              <a:path w="3111500" h="388620">
                <a:moveTo>
                  <a:pt x="161259" y="193754"/>
                </a:moveTo>
                <a:lnTo>
                  <a:pt x="138222" y="193754"/>
                </a:lnTo>
                <a:lnTo>
                  <a:pt x="0" y="291212"/>
                </a:lnTo>
                <a:lnTo>
                  <a:pt x="22806" y="304914"/>
                </a:lnTo>
                <a:lnTo>
                  <a:pt x="22806" y="291212"/>
                </a:lnTo>
                <a:lnTo>
                  <a:pt x="161259" y="218427"/>
                </a:lnTo>
                <a:lnTo>
                  <a:pt x="161259" y="193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532" y="4272964"/>
            <a:ext cx="3088640" cy="315595"/>
          </a:xfrm>
          <a:custGeom>
            <a:avLst/>
            <a:gdLst/>
            <a:ahLst/>
            <a:cxnLst/>
            <a:rect l="l" t="t" r="r" b="b"/>
            <a:pathLst>
              <a:path w="3088640" h="315595">
                <a:moveTo>
                  <a:pt x="3088115" y="24067"/>
                </a:moveTo>
                <a:lnTo>
                  <a:pt x="0" y="315280"/>
                </a:lnTo>
                <a:lnTo>
                  <a:pt x="0" y="291212"/>
                </a:lnTo>
                <a:lnTo>
                  <a:pt x="3088115" y="0"/>
                </a:lnTo>
                <a:lnTo>
                  <a:pt x="3088115" y="24067"/>
                </a:lnTo>
                <a:close/>
              </a:path>
            </a:pathLst>
          </a:custGeom>
          <a:ln w="24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9725" y="4466718"/>
            <a:ext cx="184150" cy="194945"/>
          </a:xfrm>
          <a:custGeom>
            <a:avLst/>
            <a:gdLst/>
            <a:ahLst/>
            <a:cxnLst/>
            <a:rect l="l" t="t" r="r" b="b"/>
            <a:pathLst>
              <a:path w="184150" h="194945">
                <a:moveTo>
                  <a:pt x="161259" y="194335"/>
                </a:moveTo>
                <a:lnTo>
                  <a:pt x="0" y="97458"/>
                </a:lnTo>
                <a:lnTo>
                  <a:pt x="138222" y="0"/>
                </a:lnTo>
                <a:lnTo>
                  <a:pt x="161259" y="0"/>
                </a:lnTo>
                <a:lnTo>
                  <a:pt x="161259" y="24673"/>
                </a:lnTo>
                <a:lnTo>
                  <a:pt x="22806" y="97458"/>
                </a:lnTo>
                <a:lnTo>
                  <a:pt x="184065" y="170268"/>
                </a:lnTo>
                <a:lnTo>
                  <a:pt x="161259" y="194335"/>
                </a:lnTo>
                <a:close/>
              </a:path>
            </a:pathLst>
          </a:custGeom>
          <a:ln w="23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82803" y="4491392"/>
            <a:ext cx="668020" cy="364490"/>
          </a:xfrm>
          <a:custGeom>
            <a:avLst/>
            <a:gdLst/>
            <a:ahLst/>
            <a:cxnLst/>
            <a:rect l="l" t="t" r="r" b="b"/>
            <a:pathLst>
              <a:path w="668020" h="364489">
                <a:moveTo>
                  <a:pt x="22806" y="315280"/>
                </a:moveTo>
                <a:lnTo>
                  <a:pt x="0" y="339348"/>
                </a:lnTo>
                <a:lnTo>
                  <a:pt x="184065" y="363997"/>
                </a:lnTo>
                <a:lnTo>
                  <a:pt x="184065" y="339348"/>
                </a:lnTo>
                <a:lnTo>
                  <a:pt x="22806" y="339348"/>
                </a:lnTo>
                <a:lnTo>
                  <a:pt x="22806" y="315280"/>
                </a:lnTo>
                <a:close/>
              </a:path>
              <a:path w="668020" h="364489">
                <a:moveTo>
                  <a:pt x="114954" y="169662"/>
                </a:moveTo>
                <a:lnTo>
                  <a:pt x="91917" y="193729"/>
                </a:lnTo>
                <a:lnTo>
                  <a:pt x="0" y="339348"/>
                </a:lnTo>
                <a:lnTo>
                  <a:pt x="22806" y="315280"/>
                </a:lnTo>
                <a:lnTo>
                  <a:pt x="45225" y="303921"/>
                </a:lnTo>
                <a:lnTo>
                  <a:pt x="114954" y="193729"/>
                </a:lnTo>
                <a:lnTo>
                  <a:pt x="114954" y="169662"/>
                </a:lnTo>
                <a:close/>
              </a:path>
              <a:path w="668020" h="364489">
                <a:moveTo>
                  <a:pt x="22806" y="315280"/>
                </a:moveTo>
                <a:lnTo>
                  <a:pt x="22806" y="339348"/>
                </a:lnTo>
                <a:lnTo>
                  <a:pt x="36722" y="317357"/>
                </a:lnTo>
                <a:lnTo>
                  <a:pt x="22806" y="315280"/>
                </a:lnTo>
                <a:close/>
              </a:path>
              <a:path w="668020" h="364489">
                <a:moveTo>
                  <a:pt x="36722" y="317357"/>
                </a:moveTo>
                <a:lnTo>
                  <a:pt x="22806" y="339348"/>
                </a:lnTo>
                <a:lnTo>
                  <a:pt x="60528" y="320910"/>
                </a:lnTo>
                <a:lnTo>
                  <a:pt x="36722" y="317357"/>
                </a:lnTo>
                <a:close/>
              </a:path>
              <a:path w="668020" h="364489">
                <a:moveTo>
                  <a:pt x="60528" y="320910"/>
                </a:moveTo>
                <a:lnTo>
                  <a:pt x="22806" y="339348"/>
                </a:lnTo>
                <a:lnTo>
                  <a:pt x="184065" y="339348"/>
                </a:lnTo>
                <a:lnTo>
                  <a:pt x="60528" y="320910"/>
                </a:lnTo>
                <a:close/>
              </a:path>
              <a:path w="668020" h="364489">
                <a:moveTo>
                  <a:pt x="667843" y="0"/>
                </a:moveTo>
                <a:lnTo>
                  <a:pt x="645037" y="0"/>
                </a:lnTo>
                <a:lnTo>
                  <a:pt x="45225" y="303921"/>
                </a:lnTo>
                <a:lnTo>
                  <a:pt x="36722" y="317357"/>
                </a:lnTo>
                <a:lnTo>
                  <a:pt x="60528" y="320910"/>
                </a:lnTo>
                <a:lnTo>
                  <a:pt x="667843" y="24067"/>
                </a:lnTo>
                <a:lnTo>
                  <a:pt x="667843" y="0"/>
                </a:lnTo>
                <a:close/>
              </a:path>
              <a:path w="668020" h="364489">
                <a:moveTo>
                  <a:pt x="45225" y="303921"/>
                </a:moveTo>
                <a:lnTo>
                  <a:pt x="22806" y="315280"/>
                </a:lnTo>
                <a:lnTo>
                  <a:pt x="36722" y="317357"/>
                </a:lnTo>
                <a:lnTo>
                  <a:pt x="45225" y="303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82803" y="4491392"/>
            <a:ext cx="668020" cy="339725"/>
          </a:xfrm>
          <a:custGeom>
            <a:avLst/>
            <a:gdLst/>
            <a:ahLst/>
            <a:cxnLst/>
            <a:rect l="l" t="t" r="r" b="b"/>
            <a:pathLst>
              <a:path w="668020" h="339725">
                <a:moveTo>
                  <a:pt x="667843" y="24067"/>
                </a:moveTo>
                <a:lnTo>
                  <a:pt x="22806" y="339348"/>
                </a:lnTo>
                <a:lnTo>
                  <a:pt x="0" y="339348"/>
                </a:lnTo>
                <a:lnTo>
                  <a:pt x="22806" y="315280"/>
                </a:lnTo>
                <a:lnTo>
                  <a:pt x="645037" y="0"/>
                </a:lnTo>
                <a:lnTo>
                  <a:pt x="667843" y="0"/>
                </a:lnTo>
                <a:lnTo>
                  <a:pt x="667843" y="24067"/>
                </a:lnTo>
                <a:close/>
              </a:path>
            </a:pathLst>
          </a:custGeom>
          <a:ln w="23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82803" y="4661054"/>
            <a:ext cx="184150" cy="194945"/>
          </a:xfrm>
          <a:custGeom>
            <a:avLst/>
            <a:gdLst/>
            <a:ahLst/>
            <a:cxnLst/>
            <a:rect l="l" t="t" r="r" b="b"/>
            <a:pathLst>
              <a:path w="184150" h="194945">
                <a:moveTo>
                  <a:pt x="184065" y="194335"/>
                </a:moveTo>
                <a:lnTo>
                  <a:pt x="0" y="169686"/>
                </a:lnTo>
                <a:lnTo>
                  <a:pt x="91917" y="24067"/>
                </a:lnTo>
                <a:lnTo>
                  <a:pt x="114954" y="0"/>
                </a:lnTo>
                <a:lnTo>
                  <a:pt x="114954" y="24067"/>
                </a:lnTo>
                <a:lnTo>
                  <a:pt x="22806" y="169686"/>
                </a:lnTo>
                <a:lnTo>
                  <a:pt x="22806" y="145618"/>
                </a:lnTo>
                <a:lnTo>
                  <a:pt x="184065" y="169686"/>
                </a:lnTo>
                <a:lnTo>
                  <a:pt x="184065" y="194335"/>
                </a:lnTo>
                <a:close/>
              </a:path>
            </a:pathLst>
          </a:custGeom>
          <a:ln w="234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90213" y="2671402"/>
            <a:ext cx="1221740" cy="436880"/>
          </a:xfrm>
          <a:custGeom>
            <a:avLst/>
            <a:gdLst/>
            <a:ahLst/>
            <a:cxnLst/>
            <a:rect l="l" t="t" r="r" b="b"/>
            <a:pathLst>
              <a:path w="1221739" h="436879">
                <a:moveTo>
                  <a:pt x="1147989" y="395494"/>
                </a:moveTo>
                <a:lnTo>
                  <a:pt x="1036804" y="412036"/>
                </a:lnTo>
                <a:lnTo>
                  <a:pt x="1036804" y="436758"/>
                </a:lnTo>
                <a:lnTo>
                  <a:pt x="1059680" y="436758"/>
                </a:lnTo>
                <a:lnTo>
                  <a:pt x="1171254" y="403176"/>
                </a:lnTo>
                <a:lnTo>
                  <a:pt x="1147989" y="395494"/>
                </a:lnTo>
                <a:close/>
              </a:path>
              <a:path w="1221739" h="436879">
                <a:moveTo>
                  <a:pt x="1221538" y="388041"/>
                </a:moveTo>
                <a:lnTo>
                  <a:pt x="1171254" y="403176"/>
                </a:lnTo>
                <a:lnTo>
                  <a:pt x="1198087" y="412036"/>
                </a:lnTo>
                <a:lnTo>
                  <a:pt x="1221538" y="388041"/>
                </a:lnTo>
                <a:close/>
              </a:path>
              <a:path w="1221739" h="436879">
                <a:moveTo>
                  <a:pt x="1106008" y="266369"/>
                </a:moveTo>
                <a:lnTo>
                  <a:pt x="1083132" y="266369"/>
                </a:lnTo>
                <a:lnTo>
                  <a:pt x="1198087" y="388041"/>
                </a:lnTo>
                <a:lnTo>
                  <a:pt x="1147989" y="395494"/>
                </a:lnTo>
                <a:lnTo>
                  <a:pt x="1171254" y="403176"/>
                </a:lnTo>
                <a:lnTo>
                  <a:pt x="1221538" y="388041"/>
                </a:lnTo>
                <a:lnTo>
                  <a:pt x="1106008" y="266369"/>
                </a:lnTo>
                <a:close/>
              </a:path>
              <a:path w="1221739" h="436879">
                <a:moveTo>
                  <a:pt x="22875" y="0"/>
                </a:moveTo>
                <a:lnTo>
                  <a:pt x="0" y="23995"/>
                </a:lnTo>
                <a:lnTo>
                  <a:pt x="22875" y="23995"/>
                </a:lnTo>
                <a:lnTo>
                  <a:pt x="1147989" y="395494"/>
                </a:lnTo>
                <a:lnTo>
                  <a:pt x="1198087" y="388041"/>
                </a:lnTo>
                <a:lnTo>
                  <a:pt x="22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90213" y="2671402"/>
            <a:ext cx="1221740" cy="412115"/>
          </a:xfrm>
          <a:custGeom>
            <a:avLst/>
            <a:gdLst/>
            <a:ahLst/>
            <a:cxnLst/>
            <a:rect l="l" t="t" r="r" b="b"/>
            <a:pathLst>
              <a:path w="1221739" h="412114">
                <a:moveTo>
                  <a:pt x="22875" y="0"/>
                </a:moveTo>
                <a:lnTo>
                  <a:pt x="1198087" y="388041"/>
                </a:lnTo>
                <a:lnTo>
                  <a:pt x="1221538" y="388041"/>
                </a:lnTo>
                <a:lnTo>
                  <a:pt x="1198087" y="412036"/>
                </a:lnTo>
                <a:lnTo>
                  <a:pt x="22875" y="23995"/>
                </a:lnTo>
                <a:lnTo>
                  <a:pt x="0" y="23995"/>
                </a:lnTo>
                <a:lnTo>
                  <a:pt x="22875" y="0"/>
                </a:lnTo>
                <a:close/>
              </a:path>
            </a:pathLst>
          </a:custGeom>
          <a:ln w="23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7018" y="2937771"/>
            <a:ext cx="184785" cy="170815"/>
          </a:xfrm>
          <a:custGeom>
            <a:avLst/>
            <a:gdLst/>
            <a:ahLst/>
            <a:cxnLst/>
            <a:rect l="l" t="t" r="r" b="b"/>
            <a:pathLst>
              <a:path w="184785" h="170814">
                <a:moveTo>
                  <a:pt x="69203" y="0"/>
                </a:moveTo>
                <a:lnTo>
                  <a:pt x="184734" y="121671"/>
                </a:lnTo>
                <a:lnTo>
                  <a:pt x="22875" y="170389"/>
                </a:lnTo>
                <a:lnTo>
                  <a:pt x="0" y="170389"/>
                </a:lnTo>
                <a:lnTo>
                  <a:pt x="0" y="145667"/>
                </a:lnTo>
                <a:lnTo>
                  <a:pt x="161282" y="121671"/>
                </a:lnTo>
                <a:lnTo>
                  <a:pt x="46327" y="0"/>
                </a:lnTo>
                <a:lnTo>
                  <a:pt x="69203" y="0"/>
                </a:lnTo>
                <a:close/>
              </a:path>
            </a:pathLst>
          </a:custGeom>
          <a:ln w="235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461A-8956-4E1A-861C-EAE3F9CF03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3687"/>
            <a:ext cx="536194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Modifying </a:t>
            </a:r>
            <a:r>
              <a:rPr sz="2800" spc="-45" dirty="0">
                <a:solidFill>
                  <a:srgbClr val="797B7E"/>
                </a:solidFill>
                <a:latin typeface="Tahoma"/>
                <a:cs typeface="Tahoma"/>
              </a:rPr>
              <a:t>Your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First </a:t>
            </a: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Java </a:t>
            </a:r>
            <a:r>
              <a:rPr sz="2800" spc="-10" dirty="0">
                <a:solidFill>
                  <a:srgbClr val="797B7E"/>
                </a:solidFill>
                <a:latin typeface="Tahoma"/>
                <a:cs typeface="Tahoma"/>
              </a:rPr>
              <a:t>Program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924" y="1085988"/>
            <a:ext cx="7556309" cy="5162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0631F-D896-46BC-A8FB-3626B66CEA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3084"/>
            <a:ext cx="62484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Modifying 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First </a:t>
            </a: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319" y="909065"/>
            <a:ext cx="7448550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Newline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characters </a:t>
            </a:r>
            <a:r>
              <a:rPr dirty="0">
                <a:latin typeface="Rockwell" panose="02060603020205020403" pitchFamily="18" charset="0"/>
                <a:cs typeface="Tahoma"/>
              </a:rPr>
              <a:t>indicate to </a:t>
            </a:r>
            <a:r>
              <a:rPr spc="-5" dirty="0">
                <a:latin typeface="Rockwell" panose="02060603020205020403" pitchFamily="18" charset="0"/>
                <a:cs typeface="Tahoma"/>
              </a:rPr>
              <a:t>System.out</a:t>
            </a:r>
            <a:r>
              <a:rPr spc="-5" dirty="0">
                <a:latin typeface="Rockwell" panose="02060603020205020403" pitchFamily="18" charset="0"/>
                <a:cs typeface="MS Gothic"/>
              </a:rPr>
              <a:t>’</a:t>
            </a:r>
            <a:r>
              <a:rPr spc="-5" dirty="0">
                <a:latin typeface="Rockwell" panose="02060603020205020403" pitchFamily="18" charset="0"/>
                <a:cs typeface="Tahoma"/>
              </a:rPr>
              <a:t>s print and </a:t>
            </a:r>
            <a:r>
              <a:rPr dirty="0">
                <a:latin typeface="Rockwell" panose="02060603020205020403" pitchFamily="18" charset="0"/>
                <a:cs typeface="Tahoma"/>
              </a:rPr>
              <a:t>println methods  when to position the output cursor at the beginning of the next line in  the command</a:t>
            </a:r>
            <a:r>
              <a:rPr spc="-90" dirty="0"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latin typeface="Rockwell" panose="02060603020205020403" pitchFamily="18" charset="0"/>
                <a:cs typeface="Tahoma"/>
              </a:rPr>
              <a:t>window.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508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backslash </a:t>
            </a:r>
            <a:r>
              <a:rPr dirty="0">
                <a:latin typeface="Rockwell" panose="02060603020205020403" pitchFamily="18" charset="0"/>
                <a:cs typeface="Tahoma"/>
              </a:rPr>
              <a:t>(</a:t>
            </a:r>
            <a:r>
              <a:rPr dirty="0">
                <a:solidFill>
                  <a:srgbClr val="0000FF"/>
                </a:solidFill>
                <a:latin typeface="Rockwell" panose="02060603020205020403" pitchFamily="18" charset="0"/>
                <a:cs typeface="Tahoma"/>
              </a:rPr>
              <a:t>\</a:t>
            </a:r>
            <a:r>
              <a:rPr dirty="0">
                <a:latin typeface="Rockwell" panose="02060603020205020403" pitchFamily="18" charset="0"/>
                <a:cs typeface="Tahoma"/>
              </a:rPr>
              <a:t>) is called an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escape character</a:t>
            </a:r>
            <a:r>
              <a:rPr lang="en-US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MS Gothic"/>
              </a:rPr>
              <a:t>“</a:t>
            </a:r>
            <a:r>
              <a:rPr spc="-5" dirty="0">
                <a:latin typeface="Rockwell" panose="02060603020205020403" pitchFamily="18" charset="0"/>
                <a:cs typeface="Tahoma"/>
              </a:rPr>
              <a:t>special</a:t>
            </a:r>
            <a:r>
              <a:rPr spc="-70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character</a:t>
            </a:r>
            <a:r>
              <a:rPr spc="-5" dirty="0">
                <a:latin typeface="Rockwell" panose="02060603020205020403" pitchFamily="18" charset="0"/>
                <a:cs typeface="MS Gothic"/>
              </a:rPr>
              <a:t>”</a:t>
            </a:r>
            <a:endParaRPr lang="en-US" dirty="0">
              <a:latin typeface="Rockwell" panose="02060603020205020403" pitchFamily="18" charset="0"/>
              <a:cs typeface="MS Gothic"/>
            </a:endParaRPr>
          </a:p>
          <a:p>
            <a:pPr marL="298450" marR="508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dirty="0">
                <a:latin typeface="Rockwell" panose="02060603020205020403" pitchFamily="18" charset="0"/>
                <a:cs typeface="Tahoma"/>
              </a:rPr>
              <a:t>Backslash is combined with the next </a:t>
            </a:r>
            <a:r>
              <a:rPr spc="-5" dirty="0">
                <a:latin typeface="Rockwell" panose="02060603020205020403" pitchFamily="18" charset="0"/>
                <a:cs typeface="Tahoma"/>
              </a:rPr>
              <a:t>character </a:t>
            </a:r>
            <a:r>
              <a:rPr dirty="0">
                <a:latin typeface="Rockwell" panose="02060603020205020403" pitchFamily="18" charset="0"/>
                <a:cs typeface="Tahoma"/>
              </a:rPr>
              <a:t>to </a:t>
            </a:r>
            <a:r>
              <a:rPr spc="-5" dirty="0">
                <a:latin typeface="Rockwell" panose="02060603020205020403" pitchFamily="18" charset="0"/>
                <a:cs typeface="Tahoma"/>
              </a:rPr>
              <a:t>form </a:t>
            </a:r>
            <a:r>
              <a:rPr dirty="0">
                <a:latin typeface="Rockwell" panose="02060603020205020403" pitchFamily="18" charset="0"/>
                <a:cs typeface="Tahoma"/>
              </a:rPr>
              <a:t>an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escape  sequence.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90600" y="2286000"/>
            <a:ext cx="7992529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8AC75-769C-4229-B26E-37EBCFA9FC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4680"/>
            <a:ext cx="60198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Modifying </a:t>
            </a:r>
            <a:r>
              <a:rPr sz="2800" spc="-4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Your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First </a:t>
            </a: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sz="2800" spc="-1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Program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98" y="1371600"/>
            <a:ext cx="8060635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A432C-1623-4432-A406-50694FEF00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4449" y="255781"/>
            <a:ext cx="216154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40" dirty="0">
                <a:solidFill>
                  <a:srgbClr val="797B7E"/>
                </a:solidFill>
                <a:latin typeface="Rockwell"/>
                <a:cs typeface="Rockwell"/>
              </a:rPr>
              <a:t>Why</a:t>
            </a:r>
            <a:r>
              <a:rPr sz="3600" spc="-7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3600" spc="-55" dirty="0">
                <a:solidFill>
                  <a:srgbClr val="797B7E"/>
                </a:solidFill>
                <a:latin typeface="Rockwell"/>
                <a:cs typeface="Rockwell"/>
              </a:rPr>
              <a:t>Java?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1082675"/>
            <a:ext cx="726630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sz="24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Platform independent…">
            <a:extLst>
              <a:ext uri="{FF2B5EF4-FFF2-40B4-BE49-F238E27FC236}">
                <a16:creationId xmlns:a16="http://schemas.microsoft.com/office/drawing/2014/main" id="{25251F0D-7177-4F90-AF9E-53EEFE109181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8610600" cy="4724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Platform independent 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Java code that is written on one machine can run on another machine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Simple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Java does not have complex features like Operator overloading, Multiple inheritance, pointers and Explicit memory allocation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Robust Language 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Robust means reliable. The main features of java that makes it robust are garbage collection, Exception Handling and memory allocation.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Secure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Stack corruption or buffer overflow is impossible to exploit in Java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Java is distributed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The java programs can be distributed on more than one systems that are connected to each other using internet connection.</a:t>
            </a:r>
          </a:p>
          <a:p>
            <a:pPr marL="408051" lvl="1" indent="-174878" defTabSz="466344">
              <a:lnSpc>
                <a:spcPct val="90000"/>
              </a:lnSpc>
              <a:spcBef>
                <a:spcPts val="1100"/>
              </a:spcBef>
              <a:buFontTx/>
              <a:buChar char="•"/>
              <a:defRPr sz="1428" b="1"/>
            </a:pPr>
            <a:r>
              <a:rPr lang="en-US" sz="1428" b="1" kern="0">
                <a:solidFill>
                  <a:sysClr val="windowText" lastClr="000000"/>
                </a:solidFill>
              </a:rPr>
              <a:t>Multithreading</a:t>
            </a:r>
          </a:p>
          <a:p>
            <a:pPr marL="641222" lvl="2" indent="-174878" defTabSz="466344">
              <a:lnSpc>
                <a:spcPct val="90000"/>
              </a:lnSpc>
              <a:spcBef>
                <a:spcPts val="1100"/>
              </a:spcBef>
              <a:defRPr sz="1428"/>
            </a:pPr>
            <a:r>
              <a:rPr lang="en-US" sz="1428" kern="0">
                <a:solidFill>
                  <a:sysClr val="windowText" lastClr="000000"/>
                </a:solidFill>
              </a:rPr>
              <a:t>Multithreading is a Java feature that allows concurrent execution of two or more parts of a program for maximum utilization of CPU</a:t>
            </a:r>
            <a:endParaRPr lang="en-US" sz="1428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F53EA-5784-45F4-9B6B-6D092F03E1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79153"/>
            <a:ext cx="213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Data</a:t>
            </a:r>
            <a:r>
              <a:rPr sz="2800" spc="-9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Types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319" y="788035"/>
            <a:ext cx="7338059" cy="3791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kinds of </a:t>
            </a:r>
            <a:r>
              <a:rPr u="sng"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values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can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stored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manipulated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within  computer</a:t>
            </a:r>
            <a:r>
              <a:rPr spc="-6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programs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Tell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OS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how much memory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to allocate, what can 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stored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-2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reserved </a:t>
            </a:r>
            <a:r>
              <a:rPr spc="-2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memory,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what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operations are</a:t>
            </a:r>
            <a:r>
              <a:rPr spc="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allowed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Also enable the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compiler to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check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for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compatibility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among the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expressions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</a:t>
            </a:r>
            <a:r>
              <a:rPr lang="en-US" dirty="0">
                <a:latin typeface="Rockwell" panose="02060603020205020403" pitchFamily="18" charset="0"/>
                <a:cs typeface="Tahoma"/>
              </a:rPr>
              <a:t>.</a:t>
            </a: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a </a:t>
            </a:r>
            <a:r>
              <a:rPr u="sng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strongly typed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programming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language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Every 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must 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declared with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data</a:t>
            </a:r>
            <a:r>
              <a:rPr spc="-3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Once it 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declared, the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data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cannot</a:t>
            </a:r>
            <a:r>
              <a:rPr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change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69215" indent="-285750">
              <a:lnSpc>
                <a:spcPct val="109600"/>
              </a:lnSpc>
              <a:buClr>
                <a:srgbClr val="08A1D9"/>
              </a:buClr>
              <a:buSzPct val="73684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There are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two main data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available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Java: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800"/>
              </a:spcBef>
              <a:buClr>
                <a:srgbClr val="08A1D9"/>
              </a:buClr>
              <a:buSzPct val="73529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b="1" spc="-5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(the basic,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fixed-size types)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860"/>
              </a:spcBef>
              <a:buClr>
                <a:srgbClr val="08A1D9"/>
              </a:buClr>
              <a:buSzPct val="73529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b="1" spc="-5" dirty="0">
                <a:solidFill>
                  <a:srgbClr val="00B1E1"/>
                </a:solidFill>
                <a:latin typeface="Rockwell" panose="02060603020205020403" pitchFamily="18" charset="0"/>
                <a:cs typeface="Tahoma"/>
              </a:rPr>
              <a:t>Reference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(the composite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types)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EBE42-EB0C-438E-9EAB-B4FE8872C5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3031" y="292873"/>
            <a:ext cx="3906638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sz="280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Data</a:t>
            </a:r>
            <a:r>
              <a:rPr sz="2800" spc="-6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Types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0526" y="925922"/>
            <a:ext cx="7325995" cy="117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predefined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(built-into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language)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range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values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. </a:t>
            </a:r>
            <a:endParaRPr lang="en-US" spc="-10" dirty="0">
              <a:solidFill>
                <a:srgbClr val="595959"/>
              </a:solidFill>
              <a:latin typeface="Rockwell" panose="02060603020205020403" pitchFamily="18" charset="0"/>
              <a:cs typeface="Tahoma"/>
            </a:endParaRPr>
          </a:p>
          <a:p>
            <a:pPr marL="298450" marR="5080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They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are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by reserved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5080" indent="-285750">
              <a:lnSpc>
                <a:spcPct val="1083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There are </a:t>
            </a:r>
            <a:r>
              <a:rPr u="sng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eight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data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Java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396" y="2177820"/>
            <a:ext cx="5832475" cy="1731243"/>
          </a:xfrm>
          <a:prstGeom prst="rect">
            <a:avLst/>
          </a:prstGeom>
          <a:ln w="6349">
            <a:solidFill>
              <a:srgbClr val="D66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8930" indent="-285750">
              <a:lnSpc>
                <a:spcPts val="1839"/>
              </a:lnSpc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Four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them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integer</a:t>
            </a:r>
            <a:r>
              <a:rPr u="sng" spc="1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numbers: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728980">
              <a:lnSpc>
                <a:spcPct val="100000"/>
              </a:lnSpc>
            </a:pPr>
            <a:r>
              <a:rPr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byte</a:t>
            </a:r>
            <a:r>
              <a:rPr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short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int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</a:t>
            </a:r>
            <a:r>
              <a:rPr spc="-5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long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28930" indent="-285750">
              <a:lnSpc>
                <a:spcPct val="100000"/>
              </a:lnSpc>
              <a:spcBef>
                <a:spcPts val="880"/>
              </a:spcBef>
              <a:buFont typeface="Arial" panose="020B0604020202020204" pitchFamily="34" charset="0"/>
              <a:buChar char="•"/>
            </a:pPr>
            <a:r>
              <a:rPr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Two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them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 </a:t>
            </a:r>
            <a:r>
              <a:rPr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floating point</a:t>
            </a:r>
            <a:r>
              <a:rPr u="sng" spc="3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numbers: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728980">
              <a:lnSpc>
                <a:spcPct val="100000"/>
              </a:lnSpc>
            </a:pP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float</a:t>
            </a:r>
            <a:r>
              <a:rPr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,</a:t>
            </a:r>
            <a:r>
              <a:rPr spc="-5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double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395" y="4127637"/>
            <a:ext cx="728683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355465" algn="l"/>
              </a:tabLst>
            </a:pP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One of them </a:t>
            </a:r>
            <a:r>
              <a:rPr sz="18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ep</a:t>
            </a:r>
            <a:r>
              <a:rPr sz="18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esents</a:t>
            </a:r>
            <a:r>
              <a:rPr sz="18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</a:t>
            </a:r>
            <a:r>
              <a:rPr sz="1800"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ha</a:t>
            </a:r>
            <a:r>
              <a:rPr sz="1800" u="sng" spc="-3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</a:t>
            </a:r>
            <a:r>
              <a:rPr sz="1800"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sz="1800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cters</a:t>
            </a: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:	</a:t>
            </a:r>
            <a:r>
              <a:rPr sz="1800"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ch</a:t>
            </a:r>
            <a:r>
              <a:rPr sz="1800" b="1" spc="-5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a</a:t>
            </a:r>
            <a:r>
              <a:rPr sz="1800" b="1" dirty="0">
                <a:solidFill>
                  <a:srgbClr val="F96A1B"/>
                </a:solidFill>
                <a:latin typeface="Rockwell" panose="02060603020205020403" pitchFamily="18" charset="0"/>
                <a:cs typeface="Tahoma"/>
              </a:rPr>
              <a:t>r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355465" algn="l"/>
              </a:tabLst>
            </a:pPr>
            <a:r>
              <a:rPr sz="18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one of them </a:t>
            </a:r>
            <a:r>
              <a:rPr sz="18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represents </a:t>
            </a:r>
            <a:r>
              <a:rPr sz="1800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boolean</a:t>
            </a:r>
            <a:r>
              <a:rPr sz="1800" u="sng"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values: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67400" y="4374218"/>
            <a:ext cx="94043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96A1B"/>
                </a:solidFill>
                <a:latin typeface="Tahoma"/>
                <a:cs typeface="Tahoma"/>
              </a:rPr>
              <a:t>boolean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446" y="6522327"/>
            <a:ext cx="2748915" cy="179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i="1" spc="-15" dirty="0">
                <a:latin typeface="Arial"/>
                <a:cs typeface="Arial"/>
              </a:rPr>
              <a:t>Dr. </a:t>
            </a:r>
            <a:r>
              <a:rPr sz="1100" i="1" dirty="0">
                <a:latin typeface="Arial"/>
                <a:cs typeface="Arial"/>
              </a:rPr>
              <a:t>Abdulbaset Gaddah &amp; I. Omniah</a:t>
            </a:r>
            <a:r>
              <a:rPr sz="1100" i="1" spc="-1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Nagoor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723062" y="2927668"/>
            <a:ext cx="1657350" cy="252729"/>
          </a:xfrm>
          <a:custGeom>
            <a:avLst/>
            <a:gdLst/>
            <a:ahLst/>
            <a:cxnLst/>
            <a:rect l="l" t="t" r="r" b="b"/>
            <a:pathLst>
              <a:path w="1657350" h="252729">
                <a:moveTo>
                  <a:pt x="126301" y="0"/>
                </a:moveTo>
                <a:lnTo>
                  <a:pt x="0" y="126199"/>
                </a:lnTo>
                <a:lnTo>
                  <a:pt x="126301" y="252412"/>
                </a:lnTo>
                <a:lnTo>
                  <a:pt x="126301" y="189306"/>
                </a:lnTo>
                <a:lnTo>
                  <a:pt x="1657350" y="189306"/>
                </a:lnTo>
                <a:lnTo>
                  <a:pt x="1657350" y="63093"/>
                </a:lnTo>
                <a:lnTo>
                  <a:pt x="126301" y="63093"/>
                </a:lnTo>
                <a:lnTo>
                  <a:pt x="126301" y="0"/>
                </a:lnTo>
                <a:close/>
              </a:path>
            </a:pathLst>
          </a:custGeom>
          <a:solidFill>
            <a:srgbClr val="FFE7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23064" y="2927668"/>
            <a:ext cx="1657350" cy="252729"/>
          </a:xfrm>
          <a:custGeom>
            <a:avLst/>
            <a:gdLst/>
            <a:ahLst/>
            <a:cxnLst/>
            <a:rect l="l" t="t" r="r" b="b"/>
            <a:pathLst>
              <a:path w="1657350" h="252729">
                <a:moveTo>
                  <a:pt x="1657348" y="189310"/>
                </a:moveTo>
                <a:lnTo>
                  <a:pt x="126299" y="189310"/>
                </a:lnTo>
                <a:lnTo>
                  <a:pt x="126299" y="252412"/>
                </a:lnTo>
                <a:lnTo>
                  <a:pt x="0" y="126205"/>
                </a:lnTo>
                <a:lnTo>
                  <a:pt x="126299" y="0"/>
                </a:lnTo>
                <a:lnTo>
                  <a:pt x="126299" y="63102"/>
                </a:lnTo>
                <a:lnTo>
                  <a:pt x="1657348" y="63102"/>
                </a:lnTo>
                <a:lnTo>
                  <a:pt x="1657348" y="189310"/>
                </a:lnTo>
                <a:close/>
              </a:path>
            </a:pathLst>
          </a:custGeom>
          <a:ln w="6349">
            <a:solidFill>
              <a:srgbClr val="D66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66587" y="2667000"/>
            <a:ext cx="217261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latin typeface="Rockwell" panose="02060603020205020403" pitchFamily="18" charset="0"/>
                <a:cs typeface="Tahoma"/>
              </a:rPr>
              <a:t>Numeric Data</a:t>
            </a:r>
            <a:r>
              <a:rPr spc="-80" dirty="0">
                <a:latin typeface="Rockwell" panose="02060603020205020403" pitchFamily="18" charset="0"/>
                <a:cs typeface="Tahoma"/>
              </a:rPr>
              <a:t> </a:t>
            </a:r>
            <a:r>
              <a:rPr spc="-30" dirty="0">
                <a:latin typeface="Rockwell" panose="02060603020205020403" pitchFamily="18" charset="0"/>
                <a:cs typeface="Tahoma"/>
              </a:rPr>
              <a:t>Types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46AA-2CE3-4705-B989-5E2E283F0D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4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486535"/>
          </a:xfrm>
          <a:custGeom>
            <a:avLst/>
            <a:gdLst/>
            <a:ahLst/>
            <a:cxnLst/>
            <a:rect l="l" t="t" r="r" b="b"/>
            <a:pathLst>
              <a:path w="91440" h="1486535">
                <a:moveTo>
                  <a:pt x="0" y="1486458"/>
                </a:moveTo>
                <a:lnTo>
                  <a:pt x="91440" y="1486458"/>
                </a:lnTo>
                <a:lnTo>
                  <a:pt x="91440" y="0"/>
                </a:lnTo>
                <a:lnTo>
                  <a:pt x="0" y="0"/>
                </a:lnTo>
                <a:lnTo>
                  <a:pt x="0" y="1486458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7823" y="289560"/>
            <a:ext cx="7128377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>
                <a:latin typeface="Rockwell" panose="02060603020205020403" pitchFamily="18" charset="0"/>
              </a:rPr>
              <a:t>Primitive </a:t>
            </a:r>
            <a:r>
              <a:rPr dirty="0">
                <a:latin typeface="Rockwell" panose="02060603020205020403" pitchFamily="18" charset="0"/>
              </a:rPr>
              <a:t>Data</a:t>
            </a:r>
            <a:r>
              <a:rPr spc="-65" dirty="0">
                <a:latin typeface="Rockwell" panose="02060603020205020403" pitchFamily="18" charset="0"/>
              </a:rPr>
              <a:t> </a:t>
            </a:r>
            <a:r>
              <a:rPr spc="-55" dirty="0">
                <a:latin typeface="Rockwell" panose="02060603020205020403" pitchFamily="18" charset="0"/>
              </a:rPr>
              <a:t>Types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8636" y="6277536"/>
            <a:ext cx="802005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74295">
              <a:lnSpc>
                <a:spcPct val="100000"/>
              </a:lnSpc>
              <a:spcBef>
                <a:spcPts val="660"/>
              </a:spcBef>
            </a:pPr>
            <a:r>
              <a:rPr sz="1100" i="1" spc="-15" dirty="0">
                <a:latin typeface="Arial"/>
                <a:cs typeface="Arial"/>
              </a:rPr>
              <a:t>Dr.</a:t>
            </a:r>
            <a:r>
              <a:rPr sz="1100" i="1" spc="-14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Abdulba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3922" y="6277536"/>
            <a:ext cx="249174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  <a:spcBef>
                <a:spcPts val="660"/>
              </a:spcBef>
            </a:pPr>
            <a:r>
              <a:rPr sz="1100" i="1" dirty="0">
                <a:latin typeface="Arial"/>
                <a:cs typeface="Arial"/>
              </a:rPr>
              <a:t>set Gaddah &amp; I. Omniah</a:t>
            </a:r>
            <a:r>
              <a:rPr sz="1100" i="1" spc="-10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Nagoor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8636" y="6277536"/>
            <a:ext cx="755650" cy="581025"/>
          </a:xfrm>
          <a:custGeom>
            <a:avLst/>
            <a:gdLst/>
            <a:ahLst/>
            <a:cxnLst/>
            <a:rect l="l" t="t" r="r" b="b"/>
            <a:pathLst>
              <a:path w="755650" h="581025">
                <a:moveTo>
                  <a:pt x="0" y="0"/>
                </a:moveTo>
                <a:lnTo>
                  <a:pt x="755285" y="0"/>
                </a:lnTo>
                <a:lnTo>
                  <a:pt x="755285" y="580463"/>
                </a:lnTo>
                <a:lnTo>
                  <a:pt x="0" y="5804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3922" y="6277536"/>
            <a:ext cx="2491740" cy="581025"/>
          </a:xfrm>
          <a:custGeom>
            <a:avLst/>
            <a:gdLst/>
            <a:ahLst/>
            <a:cxnLst/>
            <a:rect l="l" t="t" r="r" b="b"/>
            <a:pathLst>
              <a:path w="2491740" h="581025">
                <a:moveTo>
                  <a:pt x="0" y="0"/>
                </a:moveTo>
                <a:lnTo>
                  <a:pt x="2491145" y="0"/>
                </a:lnTo>
                <a:lnTo>
                  <a:pt x="2491145" y="580463"/>
                </a:lnTo>
                <a:lnTo>
                  <a:pt x="0" y="5804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6847" y="1935251"/>
            <a:ext cx="632079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21105" algn="l"/>
                <a:tab pos="3216910" algn="l"/>
                <a:tab pos="4213225" algn="l"/>
                <a:tab pos="5686425" algn="l"/>
              </a:tabLst>
            </a:pPr>
            <a:r>
              <a:rPr sz="1600" b="1" spc="-120" dirty="0">
                <a:solidFill>
                  <a:srgbClr val="7C984A"/>
                </a:solidFill>
                <a:latin typeface="Arial"/>
                <a:cs typeface="Arial"/>
              </a:rPr>
              <a:t>T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y</a:t>
            </a:r>
            <a:r>
              <a:rPr sz="1600" b="1" spc="-5" dirty="0">
                <a:solidFill>
                  <a:srgbClr val="7C984A"/>
                </a:solidFill>
                <a:latin typeface="Arial"/>
                <a:cs typeface="Arial"/>
              </a:rPr>
              <a:t>p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e	Kind</a:t>
            </a:r>
            <a:r>
              <a:rPr sz="1600" b="1" spc="-5" dirty="0">
                <a:solidFill>
                  <a:srgbClr val="7C984A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of </a:t>
            </a:r>
            <a:r>
              <a:rPr sz="1600" b="1" spc="-90" dirty="0">
                <a:solidFill>
                  <a:srgbClr val="7C984A"/>
                </a:solidFill>
                <a:latin typeface="Arial"/>
                <a:cs typeface="Arial"/>
              </a:rPr>
              <a:t>V</a:t>
            </a:r>
            <a:r>
              <a:rPr sz="1600" b="1" dirty="0">
                <a:solidFill>
                  <a:srgbClr val="7C984A"/>
                </a:solidFill>
                <a:latin typeface="Arial"/>
                <a:cs typeface="Arial"/>
              </a:rPr>
              <a:t>alue	Default	Size	</a:t>
            </a:r>
            <a:r>
              <a:rPr sz="1600" b="1" spc="-5" dirty="0">
                <a:solidFill>
                  <a:srgbClr val="7C984A"/>
                </a:solidFill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4960" y="1813331"/>
            <a:ext cx="845819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7C984A"/>
                </a:solidFill>
                <a:latin typeface="Arial"/>
                <a:cs typeface="Arial"/>
              </a:rPr>
              <a:t>Wrapper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4483" y="6565350"/>
            <a:ext cx="2039620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80912"/>
                </a:solidFill>
                <a:latin typeface="Tahoma"/>
                <a:cs typeface="Tahoma"/>
              </a:rPr>
              <a:t>±1.7976931348623157E+308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18636" y="2093175"/>
          <a:ext cx="8705231" cy="4565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56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121">
                <a:tc gridSpan="5">
                  <a:txBody>
                    <a:bodyPr/>
                    <a:lstStyle/>
                    <a:p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7C984A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true or</a:t>
                      </a:r>
                      <a:r>
                        <a:rPr sz="1200" spc="-9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false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70510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NA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Boolean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char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Unicode</a:t>
                      </a:r>
                      <a:r>
                        <a:rPr sz="1200" spc="-8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character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\u0000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\u0000 to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\uFFFF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Character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11454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8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-128 to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127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Byte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16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bits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-32768 to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32767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0489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Short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1420"/>
                        </a:lnSpc>
                        <a:spcBef>
                          <a:spcPts val="1019"/>
                        </a:spcBef>
                        <a:tabLst>
                          <a:tab pos="1466850" algn="l"/>
                          <a:tab pos="3629660" algn="l"/>
                        </a:tabLst>
                      </a:pPr>
                      <a:r>
                        <a:rPr sz="1800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32 bits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-2147483648 to	</a:t>
                      </a:r>
                      <a:r>
                        <a:rPr sz="1800" spc="-7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800" baseline="-32407">
                        <a:latin typeface="Tahoma"/>
                        <a:cs typeface="Tahoma"/>
                      </a:endParaRPr>
                    </a:p>
                    <a:p>
                      <a:pPr marR="560070" algn="ctr">
                        <a:lnSpc>
                          <a:spcPts val="142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2147483647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R="6350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Signed</a:t>
                      </a:r>
                      <a:r>
                        <a:rPr sz="1200" spc="-8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integer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1420"/>
                        </a:lnSpc>
                        <a:spcBef>
                          <a:spcPts val="620"/>
                        </a:spcBef>
                        <a:tabLst>
                          <a:tab pos="1092835" algn="l"/>
                          <a:tab pos="3711575" algn="l"/>
                        </a:tabLst>
                      </a:pPr>
                      <a:r>
                        <a:rPr sz="1800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64 bits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-9223372036854775808 to	</a:t>
                      </a:r>
                      <a:r>
                        <a:rPr sz="1800" baseline="-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Long</a:t>
                      </a:r>
                      <a:endParaRPr sz="1800" baseline="-32407">
                        <a:latin typeface="Tahoma"/>
                        <a:cs typeface="Tahoma"/>
                      </a:endParaRPr>
                    </a:p>
                    <a:p>
                      <a:pPr marL="1210945">
                        <a:lnSpc>
                          <a:spcPts val="142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9223372036854775807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floating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point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0.0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ts val="1060"/>
                        </a:lnSpc>
                        <a:spcBef>
                          <a:spcPts val="1420"/>
                        </a:spcBef>
                        <a:tabLst>
                          <a:tab pos="1595755" algn="l"/>
                          <a:tab pos="3711575" algn="l"/>
                        </a:tabLst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32 bits	</a:t>
                      </a:r>
                      <a:r>
                        <a:rPr sz="1800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±1.4E-45 to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1409065">
                        <a:lnSpc>
                          <a:spcPts val="106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±3.4028235E+38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6223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floating</a:t>
                      </a:r>
                      <a:r>
                        <a:rPr sz="1200" spc="-1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point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31140" algn="ctr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0.0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535"/>
                        </a:spcBef>
                        <a:tabLst>
                          <a:tab pos="1554480" algn="l"/>
                          <a:tab pos="3640454" algn="l"/>
                        </a:tabLst>
                      </a:pP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64 bits	</a:t>
                      </a:r>
                      <a:r>
                        <a:rPr sz="1800" spc="-7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±4.9E-324</a:t>
                      </a:r>
                      <a:r>
                        <a:rPr sz="1800" spc="7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aseline="32407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to	</a:t>
                      </a:r>
                      <a:r>
                        <a:rPr sz="12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Double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F70BD-8898-4E16-AB2F-DBDE9882A0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0343" y="278963"/>
            <a:ext cx="314134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Variable</a:t>
            </a:r>
            <a:r>
              <a:rPr sz="2800" spc="-65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Declaration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97" y="914400"/>
            <a:ext cx="7566025" cy="49167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254000" indent="-228600">
              <a:lnSpc>
                <a:spcPts val="2200"/>
              </a:lnSpc>
            </a:pPr>
            <a:r>
              <a:rPr sz="1400" spc="-615" dirty="0">
                <a:solidFill>
                  <a:srgbClr val="00B0F0"/>
                </a:solidFill>
                <a:latin typeface="Wingdings"/>
                <a:cs typeface="Wingdings"/>
              </a:rPr>
              <a:t></a:t>
            </a:r>
            <a:r>
              <a:rPr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– 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location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main memory that </a:t>
            </a:r>
            <a:r>
              <a:rPr b="1"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holds one 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a  particular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data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at a time, but that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</a:t>
            </a:r>
            <a:r>
              <a:rPr spc="-8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change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25400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Must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 </a:t>
            </a:r>
            <a:r>
              <a:rPr sz="1700" b="1" spc="-5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declared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with a </a:t>
            </a:r>
            <a:r>
              <a:rPr sz="1750" i="1" u="sng" spc="-3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name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750" i="1" u="sng" spc="-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before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they can be</a:t>
            </a:r>
            <a:r>
              <a:rPr sz="1700" spc="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used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1130300" marR="206375" indent="-317500">
              <a:lnSpc>
                <a:spcPts val="2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1136015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700" spc="-1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variable’s </a:t>
            </a:r>
            <a:r>
              <a:rPr sz="17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enables the </a:t>
            </a:r>
            <a:r>
              <a:rPr sz="17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program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to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access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z="17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</a:t>
            </a:r>
            <a:r>
              <a:rPr sz="1700" spc="3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 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sz="1700" spc="-2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memory.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It can be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any </a:t>
            </a:r>
            <a:r>
              <a:rPr sz="1700"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valid</a:t>
            </a:r>
            <a:r>
              <a:rPr sz="1700" spc="-2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identifier</a:t>
            </a:r>
            <a:endParaRPr lang="en-US" sz="1700" dirty="0">
              <a:latin typeface="Rockwell" panose="02060603020205020403" pitchFamily="18" charset="0"/>
              <a:cs typeface="Tahoma"/>
            </a:endParaRPr>
          </a:p>
          <a:p>
            <a:pPr marL="1130300" marR="206375" indent="-317500">
              <a:lnSpc>
                <a:spcPts val="2000"/>
              </a:lnSpc>
              <a:spcBef>
                <a:spcPts val="750"/>
              </a:spcBef>
              <a:buFont typeface="Arial" panose="020B0604020202020204" pitchFamily="34" charset="0"/>
              <a:buChar char="•"/>
              <a:tabLst>
                <a:tab pos="1136015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z="1700"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variable’s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specifies what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information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stored</a:t>
            </a:r>
            <a:r>
              <a:rPr sz="1700"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at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 location in memory . It can be one of the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primitive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data</a:t>
            </a:r>
            <a:r>
              <a:rPr sz="1700"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types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654050" indent="-285750">
              <a:lnSpc>
                <a:spcPct val="100000"/>
              </a:lnSpc>
              <a:spcBef>
                <a:spcPts val="560"/>
              </a:spcBef>
              <a:buClr>
                <a:srgbClr val="AFB0B2"/>
              </a:buClr>
              <a:buSzPct val="73529"/>
              <a:buFont typeface="Arial" panose="020B0604020202020204" pitchFamily="34" charset="0"/>
              <a:buChar char="•"/>
              <a:tabLst>
                <a:tab pos="691515" algn="l"/>
                <a:tab pos="692150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Once a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declared,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its data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cannot</a:t>
            </a:r>
            <a:r>
              <a:rPr sz="1700"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change</a:t>
            </a:r>
            <a:endParaRPr lang="en-US" sz="1700" dirty="0">
              <a:latin typeface="Rockwell" panose="02060603020205020403" pitchFamily="18" charset="0"/>
              <a:cs typeface="Tahoma"/>
            </a:endParaRPr>
          </a:p>
          <a:p>
            <a:pPr marL="654050" indent="-285750">
              <a:lnSpc>
                <a:spcPct val="100000"/>
              </a:lnSpc>
              <a:spcBef>
                <a:spcPts val="560"/>
              </a:spcBef>
              <a:buClr>
                <a:srgbClr val="AFB0B2"/>
              </a:buClr>
              <a:buSzPct val="73529"/>
              <a:buFont typeface="Arial" panose="020B0604020202020204" pitchFamily="34" charset="0"/>
              <a:buChar char="•"/>
              <a:tabLst>
                <a:tab pos="691515" algn="l"/>
                <a:tab pos="692150" algn="l"/>
              </a:tabLst>
            </a:pP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followed by </a:t>
            </a:r>
            <a:r>
              <a:rPr sz="170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or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names 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separated </a:t>
            </a:r>
            <a:r>
              <a:rPr sz="17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commas (</a:t>
            </a:r>
            <a:r>
              <a:rPr sz="1700"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,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) and </a:t>
            </a:r>
            <a:r>
              <a:rPr sz="1700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terminated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with a semicolon</a:t>
            </a:r>
            <a:r>
              <a:rPr sz="1700"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</a:t>
            </a:r>
            <a:r>
              <a:rPr sz="1700"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;</a:t>
            </a:r>
            <a:r>
              <a:rPr sz="17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)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Rockwell" panose="02060603020205020403" pitchFamily="18" charset="0"/>
              <a:cs typeface="Times New Roman"/>
            </a:endParaRPr>
          </a:p>
          <a:p>
            <a:pPr marL="584200">
              <a:lnSpc>
                <a:spcPct val="100000"/>
              </a:lnSpc>
              <a:tabLst>
                <a:tab pos="1837689" algn="l"/>
                <a:tab pos="2982595" algn="l"/>
              </a:tabLst>
            </a:pPr>
            <a:r>
              <a:rPr sz="1700" b="1" spc="-5" dirty="0">
                <a:latin typeface="Rockwell" panose="02060603020205020403" pitchFamily="18" charset="0"/>
                <a:cs typeface="Tahoma"/>
              </a:rPr>
              <a:t>Syntax:	</a:t>
            </a:r>
            <a:r>
              <a:rPr sz="1700" spc="-2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Data_Type	</a:t>
            </a:r>
            <a:r>
              <a:rPr sz="1700" spc="-1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Variable_Name;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584200">
              <a:lnSpc>
                <a:spcPts val="1970"/>
              </a:lnSpc>
              <a:spcBef>
                <a:spcPts val="359"/>
              </a:spcBef>
              <a:tabLst>
                <a:tab pos="1837689" algn="l"/>
              </a:tabLst>
            </a:pPr>
            <a:r>
              <a:rPr sz="1700" b="1" spc="-5" dirty="0">
                <a:latin typeface="Rockwell" panose="02060603020205020403" pitchFamily="18" charset="0"/>
                <a:cs typeface="Tahoma"/>
              </a:rPr>
              <a:t>Examples:	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</a:t>
            </a:r>
            <a:r>
              <a:rPr sz="1700" b="1" spc="-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radius;</a:t>
            </a:r>
            <a:endParaRPr lang="en-US" sz="1700" dirty="0">
              <a:latin typeface="Rockwell" panose="02060603020205020403" pitchFamily="18" charset="0"/>
              <a:cs typeface="Courier New"/>
            </a:endParaRPr>
          </a:p>
          <a:p>
            <a:pPr marL="584200">
              <a:lnSpc>
                <a:spcPts val="1970"/>
              </a:lnSpc>
              <a:spcBef>
                <a:spcPts val="359"/>
              </a:spcBef>
              <a:tabLst>
                <a:tab pos="1837689" algn="l"/>
              </a:tabLst>
            </a:pPr>
            <a:r>
              <a:rPr lang="en-US"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</a:t>
            </a:r>
            <a:r>
              <a:rPr sz="1700" b="1" spc="-9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area;</a:t>
            </a:r>
            <a:endParaRPr sz="1700" dirty="0">
              <a:latin typeface="Rockwell" panose="02060603020205020403" pitchFamily="18" charset="0"/>
              <a:cs typeface="Courier New"/>
            </a:endParaRPr>
          </a:p>
          <a:p>
            <a:pPr marL="91440" algn="ctr">
              <a:lnSpc>
                <a:spcPts val="1800"/>
              </a:lnSpc>
            </a:pPr>
            <a:r>
              <a:rPr sz="1700" b="1" dirty="0">
                <a:latin typeface="Rockwell" panose="02060603020205020403" pitchFamily="18" charset="0"/>
                <a:cs typeface="Tahoma"/>
              </a:rPr>
              <a:t>OR</a:t>
            </a:r>
            <a:endParaRPr sz="1700" dirty="0">
              <a:latin typeface="Rockwell" panose="02060603020205020403" pitchFamily="18" charset="0"/>
              <a:cs typeface="Tahoma"/>
            </a:endParaRPr>
          </a:p>
          <a:p>
            <a:pPr marL="1838325">
              <a:lnSpc>
                <a:spcPts val="1920"/>
              </a:lnSpc>
            </a:pPr>
            <a:r>
              <a:rPr sz="1700"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 radius,</a:t>
            </a:r>
            <a:r>
              <a:rPr sz="1700" b="1" spc="-8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z="1700"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area;</a:t>
            </a:r>
            <a:endParaRPr sz="1700"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CDC33-FD0D-4211-B7E3-B0B526AF17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6010" y="293687"/>
            <a:ext cx="452558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Assignment</a:t>
            </a:r>
            <a:r>
              <a:rPr sz="2800" spc="-1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Statements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319" y="788035"/>
            <a:ext cx="7225665" cy="4868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In 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Java,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assignment statement 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used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to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change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 a</a:t>
            </a:r>
            <a:r>
              <a:rPr spc="-9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variable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54050" indent="-285750">
              <a:lnSpc>
                <a:spcPct val="100000"/>
              </a:lnSpc>
              <a:spcBef>
                <a:spcPts val="56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spc="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The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equal sign (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) 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used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as the assignment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85800" marR="71120" indent="-317500">
              <a:lnSpc>
                <a:spcPts val="2000"/>
              </a:lnSpc>
              <a:spcBef>
                <a:spcPts val="76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 assignment statement consists of a </a:t>
            </a:r>
            <a:r>
              <a:rPr b="1" spc="-5" dirty="0">
                <a:latin typeface="Rockwell" panose="02060603020205020403" pitchFamily="18" charset="0"/>
                <a:cs typeface="Rockwell"/>
              </a:rPr>
              <a:t>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on the </a:t>
            </a:r>
            <a:r>
              <a:rPr b="1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left</a:t>
            </a:r>
            <a:r>
              <a:rPr b="1" spc="-8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side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 the (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) 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and an </a:t>
            </a:r>
            <a:r>
              <a:rPr b="1" dirty="0">
                <a:latin typeface="Rockwell" panose="02060603020205020403" pitchFamily="18" charset="0"/>
                <a:cs typeface="Rockwell"/>
              </a:rPr>
              <a:t>expression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on the </a:t>
            </a:r>
            <a:r>
              <a:rPr b="1" spc="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right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side of the (</a:t>
            </a:r>
            <a:r>
              <a:rPr b="1" dirty="0">
                <a:solidFill>
                  <a:srgbClr val="FF0000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) 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>
              <a:lnSpc>
                <a:spcPct val="100000"/>
              </a:lnSpc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673100">
              <a:lnSpc>
                <a:spcPct val="100000"/>
              </a:lnSpc>
              <a:tabLst>
                <a:tab pos="1831339" algn="l"/>
              </a:tabLst>
            </a:pPr>
            <a:r>
              <a:rPr b="1" dirty="0">
                <a:latin typeface="Rockwell" panose="02060603020205020403" pitchFamily="18" charset="0"/>
                <a:cs typeface="Rockwell"/>
              </a:rPr>
              <a:t>Syntax:	</a:t>
            </a:r>
            <a:r>
              <a:rPr spc="-2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Variable_Name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=</a:t>
            </a:r>
            <a:r>
              <a:rPr spc="-2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0" dirty="0">
                <a:solidFill>
                  <a:srgbClr val="08A1D9"/>
                </a:solidFill>
                <a:latin typeface="Rockwell" panose="02060603020205020403" pitchFamily="18" charset="0"/>
                <a:cs typeface="Rockwell"/>
              </a:rPr>
              <a:t>Expression;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92150">
              <a:lnSpc>
                <a:spcPct val="100000"/>
              </a:lnSpc>
              <a:spcBef>
                <a:spcPts val="340"/>
              </a:spcBef>
              <a:tabLst>
                <a:tab pos="1837689" algn="l"/>
                <a:tab pos="2745105" algn="l"/>
                <a:tab pos="3910965" algn="l"/>
                <a:tab pos="5076825" algn="l"/>
              </a:tabLst>
            </a:pPr>
            <a:r>
              <a:rPr b="1" dirty="0">
                <a:solidFill>
                  <a:srgbClr val="6C6C6C"/>
                </a:solidFill>
                <a:latin typeface="Rockwell" panose="02060603020205020403" pitchFamily="18" charset="0"/>
                <a:cs typeface="Rockwell"/>
              </a:rPr>
              <a:t>Example: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area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*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*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PI;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>
              <a:lnSpc>
                <a:spcPct val="100000"/>
              </a:lnSpc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368300" marR="434340" indent="-342900">
              <a:lnSpc>
                <a:spcPct val="100899"/>
              </a:lnSpc>
              <a:spcBef>
                <a:spcPts val="1040"/>
              </a:spcBef>
              <a:buFont typeface="Arial" panose="020B0604020202020204" pitchFamily="34" charset="0"/>
              <a:buChar char="•"/>
              <a:tabLst>
                <a:tab pos="348615" algn="l"/>
              </a:tabLst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 </a:t>
            </a:r>
            <a:r>
              <a:rPr spc="-15"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expression may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Rockwell"/>
              </a:rPr>
              <a:t>consist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a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variable, 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number,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or</a:t>
            </a:r>
            <a:r>
              <a:rPr spc="-28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mix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of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variables,</a:t>
            </a:r>
            <a:r>
              <a:rPr spc="-16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numbers,</a:t>
            </a:r>
            <a:r>
              <a:rPr spc="-16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operators,</a:t>
            </a:r>
            <a:r>
              <a:rPr spc="-160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and/or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method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Rockwell"/>
              </a:rPr>
              <a:t>invocations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692150">
              <a:lnSpc>
                <a:spcPts val="2020"/>
              </a:lnSpc>
              <a:spcBef>
                <a:spcPts val="1310"/>
              </a:spcBef>
            </a:pPr>
            <a:r>
              <a:rPr b="1" dirty="0">
                <a:latin typeface="Rockwell" panose="02060603020205020403" pitchFamily="18" charset="0"/>
                <a:cs typeface="Rockwell"/>
              </a:rPr>
              <a:t>Other</a:t>
            </a:r>
            <a:r>
              <a:rPr b="1" spc="-100" dirty="0">
                <a:latin typeface="Rockwell" panose="02060603020205020403" pitchFamily="18" charset="0"/>
                <a:cs typeface="Rockwell"/>
              </a:rPr>
              <a:t> </a:t>
            </a:r>
            <a:r>
              <a:rPr b="1" dirty="0">
                <a:latin typeface="Rockwell" panose="02060603020205020403" pitchFamily="18" charset="0"/>
                <a:cs typeface="Rockwell"/>
              </a:rPr>
              <a:t>Examples:</a:t>
            </a:r>
            <a:endParaRPr dirty="0">
              <a:latin typeface="Rockwell" panose="02060603020205020403" pitchFamily="18" charset="0"/>
              <a:cs typeface="Rockwell"/>
            </a:endParaRPr>
          </a:p>
          <a:p>
            <a:pPr marL="1838325">
              <a:lnSpc>
                <a:spcPts val="1970"/>
              </a:lnSpc>
              <a:tabLst>
                <a:tab pos="3004185" algn="l"/>
              </a:tabLst>
            </a:pP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20;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831975">
              <a:lnSpc>
                <a:spcPts val="2190"/>
              </a:lnSpc>
              <a:tabLst>
                <a:tab pos="3134995" algn="l"/>
              </a:tabLst>
            </a:pP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newRadius;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1831975">
              <a:lnSpc>
                <a:spcPts val="2240"/>
              </a:lnSpc>
              <a:tabLst>
                <a:tab pos="3134995" algn="l"/>
                <a:tab pos="4003675" algn="l"/>
              </a:tabLst>
            </a:pP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radius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1.2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*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getCurrentRadius();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7098D-8BF2-49C1-8EC4-6D70BA1154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319" y="289201"/>
            <a:ext cx="7526914" cy="5886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314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Assignment Statements</a:t>
            </a:r>
            <a:r>
              <a:rPr sz="2800" spc="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400" spc="-5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(</a:t>
            </a:r>
            <a:r>
              <a:rPr sz="24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Cont</a:t>
            </a:r>
            <a:r>
              <a:rPr sz="2400" spc="-5" dirty="0">
                <a:solidFill>
                  <a:srgbClr val="797B7E"/>
                </a:solidFill>
                <a:latin typeface="Rockwell" panose="02060603020205020403" pitchFamily="18" charset="0"/>
                <a:cs typeface="MS Gothic"/>
              </a:rPr>
              <a:t>’</a:t>
            </a:r>
            <a:r>
              <a:rPr sz="2400" spc="-5" dirty="0">
                <a:solidFill>
                  <a:srgbClr val="8C8E91"/>
                </a:solidFill>
                <a:latin typeface="Rockwell" panose="02060603020205020403" pitchFamily="18" charset="0"/>
                <a:cs typeface="Tahoma"/>
              </a:rPr>
              <a:t>d)</a:t>
            </a:r>
            <a:endParaRPr sz="24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50" dirty="0">
              <a:latin typeface="Rockwell" panose="02060603020205020403" pitchFamily="18" charset="0"/>
              <a:cs typeface="Times New Roman"/>
            </a:endParaRPr>
          </a:p>
          <a:p>
            <a:pPr marL="354965" marR="31115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When an assignment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statement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executed,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expression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first 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evaluated,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then the </a:t>
            </a:r>
            <a:r>
              <a:rPr u="sng"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 the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left-hand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side of the equal  sign is set equal to the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 the</a:t>
            </a:r>
            <a:r>
              <a:rPr spc="-4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expression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812415">
              <a:lnSpc>
                <a:spcPct val="100000"/>
              </a:lnSpc>
            </a:pPr>
            <a:r>
              <a:rPr sz="2000" b="1"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area 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= radius * radius *</a:t>
            </a:r>
            <a:r>
              <a:rPr sz="2000" b="1" spc="-8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PI;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Rockwell" panose="02060603020205020403" pitchFamily="18" charset="0"/>
              <a:cs typeface="Times New Roman"/>
            </a:endParaRPr>
          </a:p>
          <a:p>
            <a:pPr marL="354965" marR="53467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compiler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always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checks 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type compatibility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used</a:t>
            </a:r>
            <a:r>
              <a:rPr lang="en-US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</a:t>
            </a:r>
            <a:r>
              <a:rPr spc="-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expressions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Rockwell" panose="02060603020205020403" pitchFamily="18" charset="0"/>
              <a:cs typeface="Times New Roman"/>
            </a:endParaRPr>
          </a:p>
          <a:p>
            <a:pPr marL="354965" marR="608965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  <a:tab pos="281749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same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occur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 both sides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of</a:t>
            </a:r>
            <a:r>
              <a:rPr spc="-7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assignment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operator</a:t>
            </a:r>
            <a:r>
              <a:rPr sz="2000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	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count = count +</a:t>
            </a:r>
            <a:r>
              <a:rPr sz="2000" b="1" spc="-10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0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1;</a:t>
            </a:r>
            <a:endParaRPr sz="2000"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 dirty="0">
              <a:latin typeface="Rockwell" panose="02060603020205020403" pitchFamily="18" charset="0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assignment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operator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is automatically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executed</a:t>
            </a:r>
            <a:r>
              <a:rPr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from</a:t>
            </a:r>
            <a:r>
              <a:rPr spc="-2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right-to-  </a:t>
            </a:r>
            <a:r>
              <a:rPr b="1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left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so assignment statements can be</a:t>
            </a:r>
            <a:r>
              <a:rPr spc="-7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chained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2738120">
              <a:lnSpc>
                <a:spcPct val="100000"/>
              </a:lnSpc>
            </a:pPr>
            <a:r>
              <a:rPr sz="18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var3 = var2 = var1 =</a:t>
            </a:r>
            <a:r>
              <a:rPr sz="1800" b="1" spc="-10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1800"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3;</a:t>
            </a:r>
            <a:endParaRPr sz="1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82745" y="2130221"/>
            <a:ext cx="2903855" cy="360680"/>
          </a:xfrm>
          <a:custGeom>
            <a:avLst/>
            <a:gdLst/>
            <a:ahLst/>
            <a:cxnLst/>
            <a:rect l="l" t="t" r="r" b="b"/>
            <a:pathLst>
              <a:path w="2903854" h="360680">
                <a:moveTo>
                  <a:pt x="0" y="0"/>
                </a:moveTo>
                <a:lnTo>
                  <a:pt x="2903798" y="0"/>
                </a:lnTo>
                <a:lnTo>
                  <a:pt x="2903798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1552" y="2471216"/>
            <a:ext cx="2524760" cy="138430"/>
          </a:xfrm>
          <a:custGeom>
            <a:avLst/>
            <a:gdLst/>
            <a:ahLst/>
            <a:cxnLst/>
            <a:rect l="l" t="t" r="r" b="b"/>
            <a:pathLst>
              <a:path w="2524760" h="138430">
                <a:moveTo>
                  <a:pt x="2524578" y="57789"/>
                </a:moveTo>
                <a:lnTo>
                  <a:pt x="2524578" y="138346"/>
                </a:lnTo>
                <a:lnTo>
                  <a:pt x="0" y="138346"/>
                </a:lnTo>
                <a:lnTo>
                  <a:pt x="3269" y="0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68052" y="2451848"/>
            <a:ext cx="127000" cy="78105"/>
          </a:xfrm>
          <a:custGeom>
            <a:avLst/>
            <a:gdLst/>
            <a:ahLst/>
            <a:cxnLst/>
            <a:rect l="l" t="t" r="r" b="b"/>
            <a:pathLst>
              <a:path w="127000" h="78105">
                <a:moveTo>
                  <a:pt x="65290" y="0"/>
                </a:moveTo>
                <a:lnTo>
                  <a:pt x="0" y="74688"/>
                </a:lnTo>
                <a:lnTo>
                  <a:pt x="126974" y="77685"/>
                </a:lnTo>
                <a:lnTo>
                  <a:pt x="6529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04776" y="4094480"/>
            <a:ext cx="1657350" cy="358775"/>
          </a:xfrm>
          <a:custGeom>
            <a:avLst/>
            <a:gdLst/>
            <a:ahLst/>
            <a:cxnLst/>
            <a:rect l="l" t="t" r="r" b="b"/>
            <a:pathLst>
              <a:path w="1657350" h="358775">
                <a:moveTo>
                  <a:pt x="0" y="0"/>
                </a:moveTo>
                <a:lnTo>
                  <a:pt x="1657348" y="0"/>
                </a:lnTo>
                <a:lnTo>
                  <a:pt x="1657348" y="358774"/>
                </a:lnTo>
                <a:lnTo>
                  <a:pt x="0" y="358774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72535" y="4478571"/>
            <a:ext cx="1548130" cy="161290"/>
          </a:xfrm>
          <a:custGeom>
            <a:avLst/>
            <a:gdLst/>
            <a:ahLst/>
            <a:cxnLst/>
            <a:rect l="l" t="t" r="r" b="b"/>
            <a:pathLst>
              <a:path w="1548129" h="161289">
                <a:moveTo>
                  <a:pt x="1547598" y="35561"/>
                </a:moveTo>
                <a:lnTo>
                  <a:pt x="1547598" y="161218"/>
                </a:lnTo>
                <a:lnTo>
                  <a:pt x="2219" y="161218"/>
                </a:lnTo>
                <a:lnTo>
                  <a:pt x="0" y="0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9035" y="4389920"/>
            <a:ext cx="127000" cy="77470"/>
          </a:xfrm>
          <a:custGeom>
            <a:avLst/>
            <a:gdLst/>
            <a:ahLst/>
            <a:cxnLst/>
            <a:rect l="l" t="t" r="r" b="b"/>
            <a:pathLst>
              <a:path w="127000" h="77470">
                <a:moveTo>
                  <a:pt x="62445" y="0"/>
                </a:moveTo>
                <a:lnTo>
                  <a:pt x="0" y="77076"/>
                </a:lnTo>
                <a:lnTo>
                  <a:pt x="126987" y="75323"/>
                </a:lnTo>
                <a:lnTo>
                  <a:pt x="6244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8A326-7647-4180-B25B-5EA651C94A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8205" y="318122"/>
            <a:ext cx="38899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Variable</a:t>
            </a:r>
            <a:r>
              <a:rPr sz="2800" spc="-1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 panose="02060603020205020403" pitchFamily="18" charset="0"/>
                <a:cs typeface="Tahoma"/>
              </a:rPr>
              <a:t>Initialization</a:t>
            </a:r>
            <a:endParaRPr sz="2800"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319" y="990600"/>
            <a:ext cx="7741284" cy="43140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183515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that has been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declared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but that has not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yet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been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given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 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some means is said to be</a:t>
            </a:r>
            <a:r>
              <a:rPr spc="-3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u="sng"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uninitialized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marR="183515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certain cases, the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compiler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gives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default </a:t>
            </a: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value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to an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uninitialized  variable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based on its data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type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(see slide</a:t>
            </a:r>
            <a:r>
              <a:rPr spc="-8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#53)</a:t>
            </a:r>
          </a:p>
          <a:p>
            <a:pPr marL="654050" indent="-285750">
              <a:lnSpc>
                <a:spcPct val="100000"/>
              </a:lnSpc>
              <a:spcBef>
                <a:spcPts val="28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It is best not to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rely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on</a:t>
            </a:r>
            <a:r>
              <a:rPr spc="-8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this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654050" indent="-285750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691515" algn="l"/>
              </a:tabLst>
            </a:pP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Explicitly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initialized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improves program</a:t>
            </a:r>
            <a:r>
              <a:rPr spc="4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clarity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2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some cases,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u="sng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must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given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initial</a:t>
            </a:r>
            <a:r>
              <a:rPr spc="-6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values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298450" indent="-285750">
              <a:lnSpc>
                <a:spcPct val="100000"/>
              </a:lnSpc>
              <a:spcBef>
                <a:spcPts val="1720"/>
              </a:spcBef>
              <a:buFont typeface="Arial" panose="020B0604020202020204" pitchFamily="34" charset="0"/>
              <a:buChar char="•"/>
            </a:pPr>
            <a:r>
              <a:rPr b="1"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E.g.</a:t>
            </a:r>
            <a:r>
              <a:rPr spc="-5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, </a:t>
            </a:r>
            <a:r>
              <a:rPr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if we try to use a </a:t>
            </a:r>
            <a:r>
              <a:rPr spc="-5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without first giving it an initial</a:t>
            </a:r>
            <a:r>
              <a:rPr spc="-40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10" dirty="0">
                <a:solidFill>
                  <a:srgbClr val="6C6C6C"/>
                </a:solidFill>
                <a:latin typeface="Rockwell" panose="02060603020205020403" pitchFamily="18" charset="0"/>
                <a:cs typeface="Tahoma"/>
              </a:rPr>
              <a:t>value:</a:t>
            </a:r>
            <a:endParaRPr dirty="0">
              <a:latin typeface="Rockwell" panose="02060603020205020403" pitchFamily="18" charset="0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120"/>
              </a:spcBef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int</a:t>
            </a:r>
            <a:r>
              <a:rPr b="1" spc="-10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numberOfDays;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>
              <a:lnSpc>
                <a:spcPct val="100000"/>
              </a:lnSpc>
            </a:pPr>
            <a:endParaRPr dirty="0">
              <a:latin typeface="Rockwell" panose="02060603020205020403" pitchFamily="18" charset="0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numberOfDays = numberOfDays +</a:t>
            </a:r>
            <a:r>
              <a:rPr b="1" spc="-10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10;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940"/>
              </a:spcBef>
            </a:pP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The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compiler will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throw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</a:t>
            </a:r>
            <a:r>
              <a:rPr spc="-3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error: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459"/>
              </a:spcBef>
            </a:pP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variable numberOfDays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might not </a:t>
            </a:r>
            <a:r>
              <a:rPr spc="-10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have </a:t>
            </a:r>
            <a:r>
              <a:rPr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been</a:t>
            </a:r>
            <a:r>
              <a:rPr spc="1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initialized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53A20-C09D-4DC0-A139-88873CA7F1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92584"/>
            <a:ext cx="471551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Variable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Initialization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8C8E91"/>
                </a:solidFill>
                <a:latin typeface="Tahoma"/>
                <a:cs typeface="Tahoma"/>
              </a:rPr>
              <a:t>(</a:t>
            </a:r>
            <a:r>
              <a:rPr sz="2400" dirty="0">
                <a:solidFill>
                  <a:srgbClr val="797B7E"/>
                </a:solidFill>
                <a:latin typeface="Tahoma"/>
                <a:cs typeface="Tahoma"/>
              </a:rPr>
              <a:t>Cont</a:t>
            </a:r>
            <a:r>
              <a:rPr sz="2400" dirty="0">
                <a:solidFill>
                  <a:srgbClr val="797B7E"/>
                </a:solidFill>
                <a:latin typeface="MS Gothic"/>
                <a:cs typeface="MS Gothic"/>
              </a:rPr>
              <a:t>’</a:t>
            </a:r>
            <a:r>
              <a:rPr sz="2400" dirty="0">
                <a:solidFill>
                  <a:srgbClr val="8C8E91"/>
                </a:solidFill>
                <a:latin typeface="Tahoma"/>
                <a:cs typeface="Tahoma"/>
              </a:rPr>
              <a:t>d)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28" y="854441"/>
            <a:ext cx="7186930" cy="5118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000"/>
              </a:lnSpc>
            </a:pPr>
            <a:r>
              <a:rPr sz="1400" spc="-615" dirty="0">
                <a:solidFill>
                  <a:srgbClr val="00B0F0"/>
                </a:solidFill>
                <a:latin typeface="Wingdings"/>
                <a:cs typeface="Wingdings"/>
              </a:rPr>
              <a:t></a:t>
            </a:r>
            <a:r>
              <a:rPr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lang="en-US" sz="1400" spc="40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Variable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declaration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and initialization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 be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achieved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one step  via an assignment</a:t>
            </a:r>
            <a:r>
              <a:rPr spc="-100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statement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24615"/>
              </p:ext>
            </p:extLst>
          </p:nvPr>
        </p:nvGraphicFramePr>
        <p:xfrm>
          <a:off x="518129" y="1600200"/>
          <a:ext cx="7550104" cy="1686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0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  <a:tabLst>
                          <a:tab pos="601345" algn="l"/>
                        </a:tabLst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int	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number</a:t>
                      </a:r>
                      <a:r>
                        <a:rPr sz="1800" b="1" spc="-9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1614805" algn="l"/>
                        </a:tabLst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long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max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=	x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275"/>
                        </a:lnSpc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223;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361950" algn="l"/>
                        </a:tabLst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+	1;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275"/>
                        </a:lnSpc>
                        <a:tabLst>
                          <a:tab pos="1399540" algn="l"/>
                          <a:tab pos="1689100" algn="l"/>
                          <a:tab pos="1978660" algn="l"/>
                        </a:tabLst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boolean	b	=	</a:t>
                      </a: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true;</a:t>
                      </a:r>
                      <a:endParaRPr lang="en-US" sz="1800" b="0" spc="0" dirty="0">
                        <a:solidFill>
                          <a:schemeClr val="tx1"/>
                        </a:solidFill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241300" marR="0" lvl="0" indent="0" algn="ctr" defTabSz="914400" eaLnBrk="1" fontAlgn="auto" latinLnBrk="0" hangingPunct="1">
                        <a:lnSpc>
                          <a:spcPts val="22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99540" algn="l"/>
                          <a:tab pos="1689100" algn="l"/>
                          <a:tab pos="1978660" algn="l"/>
                        </a:tabLst>
                        <a:defRPr/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double distance</a:t>
                      </a:r>
                      <a:r>
                        <a:rPr sz="1800" b="1" spc="-8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r>
                        <a:rPr lang="en-US"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55</a:t>
                      </a:r>
                      <a:r>
                        <a:rPr lang="en-US"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*	</a:t>
                      </a:r>
                      <a:r>
                        <a:rPr lang="en-US"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0.5;</a:t>
                      </a:r>
                      <a:endParaRPr lang="en-US" sz="1800" dirty="0">
                        <a:latin typeface="Rockwell" panose="02060603020205020403" pitchFamily="18" charset="0"/>
                        <a:cs typeface="Courier New"/>
                      </a:endParaRPr>
                    </a:p>
                    <a:p>
                      <a:pPr marL="241300">
                        <a:lnSpc>
                          <a:spcPts val="2275"/>
                        </a:lnSpc>
                        <a:tabLst>
                          <a:tab pos="1399540" algn="l"/>
                          <a:tab pos="1689100" algn="l"/>
                          <a:tab pos="1978660" algn="l"/>
                        </a:tabLst>
                      </a:pP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112">
                <a:tc>
                  <a:txBody>
                    <a:bodyPr/>
                    <a:lstStyle/>
                    <a:p>
                      <a:pPr marR="19685" algn="ctr">
                        <a:lnSpc>
                          <a:spcPts val="1875"/>
                        </a:lnSpc>
                        <a:tabLst>
                          <a:tab pos="723900" algn="l"/>
                        </a:tabLst>
                      </a:pP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087">
                <a:tc>
                  <a:txBody>
                    <a:bodyPr/>
                    <a:lstStyle/>
                    <a:p>
                      <a:pPr marR="42545" algn="ctr">
                        <a:lnSpc>
                          <a:spcPts val="2215"/>
                        </a:lnSpc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char grade</a:t>
                      </a:r>
                      <a:r>
                        <a:rPr sz="1800" b="1" spc="-8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215"/>
                        </a:lnSpc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'A';</a:t>
                      </a: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2215"/>
                        </a:lnSpc>
                      </a:pP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Tahoma"/>
                        </a:rPr>
                        <a:t>OR</a:t>
                      </a:r>
                      <a:endParaRPr sz="1800" dirty="0">
                        <a:latin typeface="Rockwell" panose="02060603020205020403" pitchFamily="18" charset="0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1300" marR="0" lvl="0" indent="0" defTabSz="914400" eaLnBrk="1" fontAlgn="auto" latinLnBrk="0" hangingPunct="1">
                        <a:lnSpc>
                          <a:spcPts val="22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b="1" spc="-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char grade</a:t>
                      </a:r>
                      <a:r>
                        <a:rPr sz="1800" b="1" spc="-85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08A1D9"/>
                          </a:solidFill>
                          <a:latin typeface="Rockwell" panose="02060603020205020403" pitchFamily="18" charset="0"/>
                          <a:cs typeface="Courier New"/>
                        </a:rPr>
                        <a:t>=</a:t>
                      </a:r>
                      <a:r>
                        <a:rPr lang="en-US" sz="1800" b="1" spc="-5" dirty="0">
                          <a:solidFill>
                            <a:srgbClr val="08A1D9"/>
                          </a:solidFill>
                          <a:latin typeface="Courier New"/>
                          <a:cs typeface="Courier New"/>
                        </a:rPr>
                        <a:t>'\u0041';</a:t>
                      </a:r>
                      <a:endParaRPr lang="en-US" sz="1800" dirty="0">
                        <a:latin typeface="Courier New"/>
                        <a:cs typeface="Courier New"/>
                      </a:endParaRPr>
                    </a:p>
                    <a:p>
                      <a:pPr marL="241300">
                        <a:lnSpc>
                          <a:spcPts val="2215"/>
                        </a:lnSpc>
                      </a:pPr>
                      <a:endParaRPr sz="1800" dirty="0">
                        <a:latin typeface="Rockwell" panose="02060603020205020403" pitchFamily="18" charset="0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5962" y="2971800"/>
            <a:ext cx="7044690" cy="2664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30200" marR="469265" indent="-317500">
              <a:lnSpc>
                <a:spcPts val="1800"/>
              </a:lnSpc>
              <a:buFont typeface="Arial" panose="020B0604020202020204" pitchFamily="34" charset="0"/>
              <a:buChar char="•"/>
              <a:tabLst>
                <a:tab pos="335915" algn="l"/>
              </a:tabLst>
            </a:pPr>
            <a:r>
              <a:rPr spc="15" dirty="0">
                <a:solidFill>
                  <a:srgbClr val="AFB0B2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Note that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some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variables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can be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initialized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and others can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remain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uninitialized </a:t>
            </a:r>
            <a:r>
              <a:rPr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in the same</a:t>
            </a:r>
            <a:r>
              <a:rPr spc="-1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595959"/>
                </a:solidFill>
                <a:latin typeface="Rockwell" panose="02060603020205020403" pitchFamily="18" charset="0"/>
                <a:cs typeface="Tahoma"/>
              </a:rPr>
              <a:t>declaration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335280">
              <a:lnSpc>
                <a:spcPts val="1989"/>
              </a:lnSpc>
              <a:spcBef>
                <a:spcPts val="700"/>
              </a:spcBef>
            </a:pPr>
            <a:r>
              <a:rPr b="1" spc="-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 initialCount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 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5, </a:t>
            </a:r>
            <a:r>
              <a:rPr b="1" spc="-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finalCount, anotherCount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=</a:t>
            </a:r>
            <a:r>
              <a:rPr b="1" spc="-8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10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10;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R="65405" algn="ctr">
              <a:lnSpc>
                <a:spcPts val="2220"/>
              </a:lnSpc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OR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956944" marR="3747135" indent="-621030">
              <a:lnSpc>
                <a:spcPts val="2000"/>
              </a:lnSpc>
              <a:spcBef>
                <a:spcPts val="90"/>
              </a:spcBef>
              <a:tabLst>
                <a:tab pos="854710" algn="l"/>
                <a:tab pos="2538730" algn="l"/>
                <a:tab pos="2797810" algn="l"/>
              </a:tabLst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	initialCount	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5,  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finalCount,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956944">
              <a:lnSpc>
                <a:spcPct val="100000"/>
              </a:lnSpc>
              <a:tabLst>
                <a:tab pos="2640965" algn="l"/>
                <a:tab pos="2900045" algn="l"/>
              </a:tabLst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anotherCount	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10;</a:t>
            </a:r>
            <a:endParaRPr dirty="0">
              <a:latin typeface="Rockwell" panose="02060603020205020403" pitchFamily="18" charset="0"/>
              <a:cs typeface="Courier New"/>
            </a:endParaRPr>
          </a:p>
          <a:p>
            <a:pPr marL="336550">
              <a:lnSpc>
                <a:spcPct val="100000"/>
              </a:lnSpc>
              <a:spcBef>
                <a:spcPts val="1360"/>
              </a:spcBef>
              <a:tabLst>
                <a:tab pos="854710" algn="l"/>
                <a:tab pos="1502410" algn="l"/>
                <a:tab pos="2409190" algn="l"/>
                <a:tab pos="3834129" algn="l"/>
                <a:tab pos="4481830" algn="l"/>
              </a:tabLst>
            </a:pP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x1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0,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u="sng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int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x2,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u="sng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double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	</a:t>
            </a:r>
            <a:r>
              <a:rPr b="1" spc="-5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x3</a:t>
            </a:r>
            <a:r>
              <a:rPr b="1" dirty="0">
                <a:solidFill>
                  <a:srgbClr val="08A1D9"/>
                </a:solidFill>
                <a:latin typeface="Rockwell" panose="02060603020205020403" pitchFamily="18" charset="0"/>
                <a:cs typeface="Courier New"/>
              </a:rPr>
              <a:t> =	1.0;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//</a:t>
            </a:r>
            <a:r>
              <a:rPr b="1" spc="-20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5" dirty="0">
                <a:solidFill>
                  <a:srgbClr val="00B050"/>
                </a:solidFill>
                <a:latin typeface="Rockwell" panose="02060603020205020403" pitchFamily="18" charset="0"/>
                <a:cs typeface="Courier New"/>
              </a:rPr>
              <a:t>error</a:t>
            </a:r>
            <a:endParaRPr dirty="0">
              <a:latin typeface="Rockwell" panose="02060603020205020403" pitchFamily="18" charset="0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8EBA2-E87A-452D-AEA6-82E3751493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2000" y="303668"/>
            <a:ext cx="259588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Reference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Book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12" y="2026920"/>
            <a:ext cx="506158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Rockwell" panose="02060603020205020403" pitchFamily="18" charset="0"/>
                <a:cs typeface="Lucida Sans Unicode"/>
              </a:rPr>
              <a:t>Java How to Program,</a:t>
            </a:r>
            <a:r>
              <a:rPr sz="2400" spc="-90" dirty="0">
                <a:solidFill>
                  <a:srgbClr val="595959"/>
                </a:solidFill>
                <a:latin typeface="Rockwell" panose="02060603020205020403" pitchFamily="18" charset="0"/>
                <a:cs typeface="Lucida Sans Unicode"/>
              </a:rPr>
              <a:t> </a:t>
            </a:r>
            <a:r>
              <a:rPr sz="2400" dirty="0">
                <a:solidFill>
                  <a:srgbClr val="595959"/>
                </a:solidFill>
                <a:latin typeface="Rockwell" panose="02060603020205020403" pitchFamily="18" charset="0"/>
                <a:cs typeface="Lucida Sans Unicode"/>
              </a:rPr>
              <a:t>9/e</a:t>
            </a:r>
            <a:endParaRPr lang="en-US" sz="2400" dirty="0">
              <a:solidFill>
                <a:srgbClr val="595959"/>
              </a:solidFill>
              <a:latin typeface="Rockwell" panose="02060603020205020403" pitchFamily="18" charset="0"/>
              <a:cs typeface="Lucida Sans Unicode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400" dirty="0">
              <a:latin typeface="Rockwell" panose="02060603020205020403" pitchFamily="18" charset="0"/>
              <a:cs typeface="Lucida Sans Unicode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7097-CF0E-4DCB-A3F8-DC90D9F9B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0242" y="228600"/>
            <a:ext cx="272351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Any</a:t>
            </a:r>
            <a:r>
              <a:rPr sz="2800" spc="-6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Questions??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2000" y="2495181"/>
            <a:ext cx="5080000" cy="3809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49B5A-B87E-4505-993D-61266A2171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571" y="228600"/>
            <a:ext cx="3308987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3600" spc="-40" dirty="0">
                <a:solidFill>
                  <a:srgbClr val="797B7E"/>
                </a:solidFill>
                <a:latin typeface="Rockwell"/>
                <a:cs typeface="Rockwell"/>
              </a:rPr>
              <a:t>Its features </a:t>
            </a:r>
            <a:endParaRPr sz="36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19" y="782598"/>
            <a:ext cx="7652388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endParaRPr lang="en-US" sz="2400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Developed in 1990 by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James Gosling </a:t>
            </a:r>
            <a:r>
              <a:rPr lang="en-US" dirty="0">
                <a:latin typeface="Rockwell" panose="02060603020205020403" pitchFamily="18" charset="0"/>
              </a:rPr>
              <a:t>at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Sun</a:t>
            </a:r>
            <a:r>
              <a:rPr lang="en-US" dirty="0">
                <a:latin typeface="Rockwell" panose="02060603020205020403" pitchFamily="18" charset="0"/>
              </a:rPr>
              <a:t> Microsystem, and became freely available in 1995.</a:t>
            </a:r>
          </a:p>
          <a:p>
            <a:r>
              <a:rPr lang="en-US" dirty="0">
                <a:latin typeface="Rockwell" panose="02060603020205020403" pitchFamily="18" charset="0"/>
              </a:rPr>
              <a:t>Developers around the world quickly adopted Java because of its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features</a:t>
            </a:r>
            <a:r>
              <a:rPr lang="en-US" dirty="0">
                <a:latin typeface="Rockwell" panose="02060603020205020403" pitchFamily="18" charset="0"/>
              </a:rPr>
              <a:t>:</a:t>
            </a:r>
            <a:endParaRPr lang="en-GB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Simple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Object-Oriented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Distributed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Platform-Independent (portable)</a:t>
            </a:r>
            <a:endParaRPr lang="en-GB" sz="2000" dirty="0">
              <a:latin typeface="Rockwell" panose="020606030202050204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Robust and Secure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Architecture-Neutral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Multithreaded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3">
                    <a:lumMod val="75000"/>
                  </a:schemeClr>
                </a:solidFill>
                <a:latin typeface="Rockwell" panose="02060603020205020403" pitchFamily="18" charset="0"/>
              </a:rPr>
              <a:t>High-performance</a:t>
            </a:r>
            <a:endParaRPr lang="en-GB" sz="2000" dirty="0">
              <a:latin typeface="Rockwell" panose="020606030202050204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BBE7-71F2-45E3-AB30-A197F292BC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2490" y="282575"/>
            <a:ext cx="6901815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lang="en-US" sz="2800" dirty="0">
              <a:latin typeface="Rockwell"/>
              <a:cs typeface="Rockwel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sz="2100" dirty="0">
              <a:latin typeface="Courier New"/>
              <a:cs typeface="Courier New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9E7DD1-CF11-4E1E-BFA0-D1EAB23958F9}"/>
              </a:ext>
            </a:extLst>
          </p:cNvPr>
          <p:cNvSpPr txBox="1"/>
          <p:nvPr/>
        </p:nvSpPr>
        <p:spPr>
          <a:xfrm>
            <a:off x="304800" y="1153377"/>
            <a:ext cx="7467600" cy="3055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har char="•"/>
            </a:pPr>
            <a:r>
              <a:rPr lang="en-US" dirty="0"/>
              <a:t>In the Java programming language: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rPr lang="en-US" dirty="0"/>
              <a:t>A program is made up of one or more </a:t>
            </a:r>
            <a:r>
              <a:rPr lang="en-US" i="1" dirty="0"/>
              <a:t>classes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rPr lang="en-US" dirty="0"/>
              <a:t>A class contains one or more </a:t>
            </a:r>
            <a:r>
              <a:rPr lang="en-US" i="1" dirty="0"/>
              <a:t>methods</a:t>
            </a:r>
          </a:p>
          <a:p>
            <a:pPr marL="742950" lvl="1" indent="-285750">
              <a:lnSpc>
                <a:spcPct val="90000"/>
              </a:lnSpc>
              <a:spcBef>
                <a:spcPts val="0"/>
              </a:spcBef>
              <a:defRPr sz="2400"/>
            </a:pPr>
            <a:r>
              <a:rPr lang="en-US" dirty="0"/>
              <a:t>A method contains program </a:t>
            </a:r>
            <a:r>
              <a:rPr lang="en-US" i="1" dirty="0"/>
              <a:t>statements</a:t>
            </a:r>
          </a:p>
          <a:p>
            <a:pPr>
              <a:lnSpc>
                <a:spcPct val="90000"/>
              </a:lnSpc>
              <a:spcBef>
                <a:spcPts val="2500"/>
              </a:spcBef>
              <a:buChar char="•"/>
            </a:pPr>
            <a:r>
              <a:rPr lang="en-US" dirty="0"/>
              <a:t>These terms will be explored in detail throughout the course</a:t>
            </a:r>
          </a:p>
          <a:p>
            <a:pPr>
              <a:lnSpc>
                <a:spcPct val="90000"/>
              </a:lnSpc>
              <a:spcBef>
                <a:spcPts val="2500"/>
              </a:spcBef>
              <a:buChar char="•"/>
            </a:pPr>
            <a:r>
              <a:rPr lang="en-US" dirty="0"/>
              <a:t>A Java application always contains a method called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main</a:t>
            </a:r>
          </a:p>
          <a:p>
            <a:pPr>
              <a:lnSpc>
                <a:spcPct val="90000"/>
              </a:lnSpc>
              <a:spcBef>
                <a:spcPts val="2500"/>
              </a:spcBef>
              <a:buChar char="•"/>
            </a:pPr>
            <a:r>
              <a:rPr lang="en-US" dirty="0"/>
              <a:t>See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Lincoln.java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2FA8C842-3A75-4924-A256-3D91A4BF45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29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8056" y="2226348"/>
            <a:ext cx="2906395" cy="760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public class</a:t>
            </a:r>
            <a:r>
              <a:rPr sz="2100" b="1" spc="-8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  <a:p>
            <a:pPr marL="42545">
              <a:lnSpc>
                <a:spcPct val="100000"/>
              </a:lnSpc>
              <a:spcBef>
                <a:spcPts val="705"/>
              </a:spcBef>
            </a:pPr>
            <a:r>
              <a:rPr sz="2100" b="1" dirty="0"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0606" y="2491460"/>
            <a:ext cx="139382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90" dirty="0">
                <a:solidFill>
                  <a:srgbClr val="0D35E1"/>
                </a:solidFill>
                <a:latin typeface="Arial"/>
                <a:cs typeface="Arial"/>
              </a:rPr>
              <a:t>class</a:t>
            </a:r>
            <a:r>
              <a:rPr sz="1900" b="1" spc="-65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55" dirty="0">
                <a:solidFill>
                  <a:srgbClr val="0D35E1"/>
                </a:solidFill>
                <a:latin typeface="Arial"/>
                <a:cs typeface="Arial"/>
              </a:rPr>
              <a:t>header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4994" y="4248822"/>
            <a:ext cx="116586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90" dirty="0">
                <a:solidFill>
                  <a:srgbClr val="0D35E1"/>
                </a:solidFill>
                <a:latin typeface="Arial"/>
                <a:cs typeface="Arial"/>
              </a:rPr>
              <a:t>class</a:t>
            </a:r>
            <a:r>
              <a:rPr sz="1900" b="1" spc="-8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105" dirty="0">
                <a:solidFill>
                  <a:srgbClr val="0D35E1"/>
                </a:solidFill>
                <a:latin typeface="Arial"/>
                <a:cs typeface="Arial"/>
              </a:rPr>
              <a:t>body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490" y="282575"/>
            <a:ext cx="6901815" cy="1636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lang="en-US" sz="2800" dirty="0">
              <a:latin typeface="Rockwell"/>
              <a:cs typeface="Rockwel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pc="-80" dirty="0">
                <a:latin typeface="Rockwell" panose="02060603020205020403" pitchFamily="18" charset="0"/>
                <a:cs typeface="Arial"/>
              </a:rPr>
              <a:t>Comments </a:t>
            </a:r>
            <a:r>
              <a:rPr spc="-75" dirty="0">
                <a:latin typeface="Rockwell" panose="02060603020205020403" pitchFamily="18" charset="0"/>
                <a:cs typeface="Arial"/>
              </a:rPr>
              <a:t>can </a:t>
            </a:r>
            <a:r>
              <a:rPr spc="-55" dirty="0">
                <a:latin typeface="Rockwell" panose="02060603020205020403" pitchFamily="18" charset="0"/>
                <a:cs typeface="Arial"/>
              </a:rPr>
              <a:t>be </a:t>
            </a:r>
            <a:r>
              <a:rPr spc="-75" dirty="0">
                <a:latin typeface="Rockwell" panose="02060603020205020403" pitchFamily="18" charset="0"/>
                <a:cs typeface="Arial"/>
              </a:rPr>
              <a:t>placed </a:t>
            </a:r>
            <a:r>
              <a:rPr spc="-90" dirty="0">
                <a:latin typeface="Rockwell" panose="02060603020205020403" pitchFamily="18" charset="0"/>
                <a:cs typeface="Arial"/>
              </a:rPr>
              <a:t>almost</a:t>
            </a:r>
            <a:r>
              <a:rPr spc="270" dirty="0">
                <a:latin typeface="Rockwell" panose="02060603020205020403" pitchFamily="18" charset="0"/>
                <a:cs typeface="Arial"/>
              </a:rPr>
              <a:t> </a:t>
            </a:r>
            <a:r>
              <a:rPr spc="-70" dirty="0">
                <a:latin typeface="Rockwell" panose="02060603020205020403" pitchFamily="18" charset="0"/>
                <a:cs typeface="Arial"/>
              </a:rPr>
              <a:t>anywhere</a:t>
            </a:r>
            <a:endParaRPr lang="en-US" spc="-70" dirty="0">
              <a:latin typeface="Rockwell" panose="020606030202050204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70" dirty="0">
              <a:latin typeface="Rockwell" panose="02060603020205020403" pitchFamily="18" charset="0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Rockwell" panose="02060603020205020403" pitchFamily="18" charset="0"/>
              <a:cs typeface="Arial"/>
            </a:endParaRPr>
          </a:p>
          <a:p>
            <a:pPr marL="866140">
              <a:lnSpc>
                <a:spcPct val="100000"/>
              </a:lnSpc>
              <a:spcBef>
                <a:spcPts val="395"/>
              </a:spcBef>
              <a:tabLst>
                <a:tab pos="1506220" algn="l"/>
              </a:tabLst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	comments about the</a:t>
            </a:r>
            <a:r>
              <a:rPr sz="2100" b="1" spc="-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class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92275" y="2751607"/>
            <a:ext cx="468630" cy="3362325"/>
          </a:xfrm>
          <a:custGeom>
            <a:avLst/>
            <a:gdLst/>
            <a:ahLst/>
            <a:cxnLst/>
            <a:rect l="l" t="t" r="r" b="b"/>
            <a:pathLst>
              <a:path w="468630" h="3362325">
                <a:moveTo>
                  <a:pt x="0" y="0"/>
                </a:moveTo>
                <a:lnTo>
                  <a:pt x="42089" y="4293"/>
                </a:lnTo>
                <a:lnTo>
                  <a:pt x="81704" y="16672"/>
                </a:lnTo>
                <a:lnTo>
                  <a:pt x="118183" y="36384"/>
                </a:lnTo>
                <a:lnTo>
                  <a:pt x="150864" y="62675"/>
                </a:lnTo>
                <a:lnTo>
                  <a:pt x="179086" y="94795"/>
                </a:lnTo>
                <a:lnTo>
                  <a:pt x="202187" y="131989"/>
                </a:lnTo>
                <a:lnTo>
                  <a:pt x="219507" y="173505"/>
                </a:lnTo>
                <a:lnTo>
                  <a:pt x="230384" y="218591"/>
                </a:lnTo>
                <a:lnTo>
                  <a:pt x="234156" y="266493"/>
                </a:lnTo>
                <a:lnTo>
                  <a:pt x="234156" y="1414668"/>
                </a:lnTo>
                <a:lnTo>
                  <a:pt x="237929" y="1462571"/>
                </a:lnTo>
                <a:lnTo>
                  <a:pt x="248806" y="1507656"/>
                </a:lnTo>
                <a:lnTo>
                  <a:pt x="266126" y="1549172"/>
                </a:lnTo>
                <a:lnTo>
                  <a:pt x="289227" y="1586365"/>
                </a:lnTo>
                <a:lnTo>
                  <a:pt x="317449" y="1618484"/>
                </a:lnTo>
                <a:lnTo>
                  <a:pt x="350130" y="1644775"/>
                </a:lnTo>
                <a:lnTo>
                  <a:pt x="386608" y="1664486"/>
                </a:lnTo>
                <a:lnTo>
                  <a:pt x="426223" y="1676865"/>
                </a:lnTo>
                <a:lnTo>
                  <a:pt x="468313" y="1681158"/>
                </a:lnTo>
                <a:lnTo>
                  <a:pt x="426223" y="1685452"/>
                </a:lnTo>
                <a:lnTo>
                  <a:pt x="386608" y="1697832"/>
                </a:lnTo>
                <a:lnTo>
                  <a:pt x="350130" y="1717544"/>
                </a:lnTo>
                <a:lnTo>
                  <a:pt x="317449" y="1743837"/>
                </a:lnTo>
                <a:lnTo>
                  <a:pt x="289227" y="1775957"/>
                </a:lnTo>
                <a:lnTo>
                  <a:pt x="266126" y="1813152"/>
                </a:lnTo>
                <a:lnTo>
                  <a:pt x="248806" y="1854669"/>
                </a:lnTo>
                <a:lnTo>
                  <a:pt x="237929" y="1899755"/>
                </a:lnTo>
                <a:lnTo>
                  <a:pt x="234156" y="1947658"/>
                </a:lnTo>
                <a:lnTo>
                  <a:pt x="234156" y="3095827"/>
                </a:lnTo>
                <a:lnTo>
                  <a:pt x="230384" y="3143730"/>
                </a:lnTo>
                <a:lnTo>
                  <a:pt x="219507" y="3188815"/>
                </a:lnTo>
                <a:lnTo>
                  <a:pt x="202187" y="3230330"/>
                </a:lnTo>
                <a:lnTo>
                  <a:pt x="179086" y="3267524"/>
                </a:lnTo>
                <a:lnTo>
                  <a:pt x="150864" y="3299642"/>
                </a:lnTo>
                <a:lnTo>
                  <a:pt x="118183" y="3325934"/>
                </a:lnTo>
                <a:lnTo>
                  <a:pt x="81704" y="3345645"/>
                </a:lnTo>
                <a:lnTo>
                  <a:pt x="42089" y="3358024"/>
                </a:lnTo>
                <a:lnTo>
                  <a:pt x="0" y="3362317"/>
                </a:lnTo>
              </a:path>
            </a:pathLst>
          </a:custGeom>
          <a:ln w="3174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90939" y="2445919"/>
            <a:ext cx="1994535" cy="180340"/>
          </a:xfrm>
          <a:custGeom>
            <a:avLst/>
            <a:gdLst/>
            <a:ahLst/>
            <a:cxnLst/>
            <a:rect l="l" t="t" r="r" b="b"/>
            <a:pathLst>
              <a:path w="1994535" h="180339">
                <a:moveTo>
                  <a:pt x="1993998" y="180276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65637" y="2412542"/>
            <a:ext cx="79375" cy="76200"/>
          </a:xfrm>
          <a:custGeom>
            <a:avLst/>
            <a:gdLst/>
            <a:ahLst/>
            <a:cxnLst/>
            <a:rect l="l" t="t" r="r" b="b"/>
            <a:pathLst>
              <a:path w="79375" h="76200">
                <a:moveTo>
                  <a:pt x="79324" y="0"/>
                </a:moveTo>
                <a:lnTo>
                  <a:pt x="0" y="31089"/>
                </a:lnTo>
                <a:lnTo>
                  <a:pt x="72453" y="75895"/>
                </a:lnTo>
                <a:lnTo>
                  <a:pt x="7932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75735" y="5836323"/>
            <a:ext cx="8080375" cy="909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4555">
              <a:lnSpc>
                <a:spcPct val="100000"/>
              </a:lnSpc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12700" marR="5080">
              <a:lnSpc>
                <a:spcPts val="2200"/>
              </a:lnSpc>
              <a:spcBef>
                <a:spcPts val="210"/>
              </a:spcBef>
            </a:pPr>
            <a:r>
              <a:rPr sz="1900" spc="-5" dirty="0">
                <a:solidFill>
                  <a:srgbClr val="080912"/>
                </a:solidFill>
                <a:latin typeface="Rockwell"/>
                <a:cs typeface="Rockwell"/>
              </a:rPr>
              <a:t>Everything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that a </a:t>
            </a:r>
            <a:r>
              <a:rPr sz="1900" spc="-20" dirty="0">
                <a:solidFill>
                  <a:srgbClr val="080912"/>
                </a:solidFill>
                <a:latin typeface="Rockwell"/>
                <a:cs typeface="Rockwell"/>
              </a:rPr>
              <a:t>program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does is described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between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the first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brace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and  the final </a:t>
            </a:r>
            <a:r>
              <a:rPr sz="1900" spc="-10" dirty="0">
                <a:solidFill>
                  <a:srgbClr val="080912"/>
                </a:solidFill>
                <a:latin typeface="Rockwell"/>
                <a:cs typeface="Rockwell"/>
              </a:rPr>
              <a:t>brace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of a</a:t>
            </a:r>
            <a:r>
              <a:rPr sz="1900" spc="-7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0912"/>
                </a:solidFill>
                <a:latin typeface="Rockwell"/>
                <a:cs typeface="Rockwell"/>
              </a:rPr>
              <a:t>class.</a:t>
            </a:r>
            <a:endParaRPr sz="1900">
              <a:latin typeface="Rockwell"/>
              <a:cs typeface="Rockwel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06399" y="1732432"/>
            <a:ext cx="932815" cy="226060"/>
          </a:xfrm>
          <a:custGeom>
            <a:avLst/>
            <a:gdLst/>
            <a:ahLst/>
            <a:cxnLst/>
            <a:rect l="l" t="t" r="r" b="b"/>
            <a:pathLst>
              <a:path w="932815" h="226060">
                <a:moveTo>
                  <a:pt x="932575" y="0"/>
                </a:moveTo>
                <a:lnTo>
                  <a:pt x="0" y="225797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81712" y="1909241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4">
                <a:moveTo>
                  <a:pt x="65087" y="0"/>
                </a:moveTo>
                <a:lnTo>
                  <a:pt x="0" y="54965"/>
                </a:lnTo>
                <a:lnTo>
                  <a:pt x="83019" y="74053"/>
                </a:lnTo>
                <a:lnTo>
                  <a:pt x="65087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22387" y="2172169"/>
            <a:ext cx="3107055" cy="447675"/>
          </a:xfrm>
          <a:custGeom>
            <a:avLst/>
            <a:gdLst/>
            <a:ahLst/>
            <a:cxnLst/>
            <a:rect l="l" t="t" r="r" b="b"/>
            <a:pathLst>
              <a:path w="3107054" h="447675">
                <a:moveTo>
                  <a:pt x="0" y="0"/>
                </a:moveTo>
                <a:lnTo>
                  <a:pt x="3106737" y="0"/>
                </a:lnTo>
                <a:lnTo>
                  <a:pt x="3106737" y="447674"/>
                </a:lnTo>
                <a:lnTo>
                  <a:pt x="0" y="447674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526381" y="3093123"/>
            <a:ext cx="1245870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90" dirty="0">
                <a:solidFill>
                  <a:srgbClr val="0D35E1"/>
                </a:solidFill>
                <a:latin typeface="Arial"/>
                <a:cs typeface="Arial"/>
              </a:rPr>
              <a:t>class</a:t>
            </a:r>
            <a:r>
              <a:rPr sz="1900" b="1" spc="-7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55" dirty="0">
                <a:solidFill>
                  <a:srgbClr val="0D35E1"/>
                </a:solidFill>
                <a:latin typeface="Arial"/>
                <a:cs typeface="Arial"/>
              </a:rPr>
              <a:t>name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78481" y="3093123"/>
            <a:ext cx="1661795" cy="302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5" dirty="0">
                <a:solidFill>
                  <a:srgbClr val="0D35E1"/>
                </a:solidFill>
                <a:latin typeface="Arial"/>
                <a:cs typeface="Arial"/>
              </a:rPr>
              <a:t>Java</a:t>
            </a:r>
            <a:r>
              <a:rPr sz="1900" b="1" spc="-75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1900" b="1" spc="-95" dirty="0">
                <a:solidFill>
                  <a:srgbClr val="0D35E1"/>
                </a:solidFill>
                <a:latin typeface="Arial"/>
                <a:cs typeface="Arial"/>
              </a:rPr>
              <a:t>Keywords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91163" y="2528635"/>
            <a:ext cx="1165225" cy="623570"/>
          </a:xfrm>
          <a:custGeom>
            <a:avLst/>
            <a:gdLst/>
            <a:ahLst/>
            <a:cxnLst/>
            <a:rect l="l" t="t" r="r" b="b"/>
            <a:pathLst>
              <a:path w="1165225" h="623569">
                <a:moveTo>
                  <a:pt x="1165049" y="623021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68762" y="2516657"/>
            <a:ext cx="85725" cy="69850"/>
          </a:xfrm>
          <a:custGeom>
            <a:avLst/>
            <a:gdLst/>
            <a:ahLst/>
            <a:cxnLst/>
            <a:rect l="l" t="t" r="r" b="b"/>
            <a:pathLst>
              <a:path w="85725" h="69850">
                <a:moveTo>
                  <a:pt x="0" y="0"/>
                </a:moveTo>
                <a:lnTo>
                  <a:pt x="49225" y="69519"/>
                </a:lnTo>
                <a:lnTo>
                  <a:pt x="85166" y="2324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0614" y="2541828"/>
            <a:ext cx="68580" cy="503555"/>
          </a:xfrm>
          <a:custGeom>
            <a:avLst/>
            <a:gdLst/>
            <a:ahLst/>
            <a:cxnLst/>
            <a:rect l="l" t="t" r="r" b="b"/>
            <a:pathLst>
              <a:path w="68580" h="503555">
                <a:moveTo>
                  <a:pt x="68035" y="503466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69653" y="2516657"/>
            <a:ext cx="75565" cy="80645"/>
          </a:xfrm>
          <a:custGeom>
            <a:avLst/>
            <a:gdLst/>
            <a:ahLst/>
            <a:cxnLst/>
            <a:rect l="l" t="t" r="r" b="b"/>
            <a:pathLst>
              <a:path w="75564" h="80644">
                <a:moveTo>
                  <a:pt x="27558" y="0"/>
                </a:moveTo>
                <a:lnTo>
                  <a:pt x="0" y="80606"/>
                </a:lnTo>
                <a:lnTo>
                  <a:pt x="75514" y="70408"/>
                </a:lnTo>
                <a:lnTo>
                  <a:pt x="2755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16820" y="2541910"/>
            <a:ext cx="1052195" cy="503555"/>
          </a:xfrm>
          <a:custGeom>
            <a:avLst/>
            <a:gdLst/>
            <a:ahLst/>
            <a:cxnLst/>
            <a:rect l="l" t="t" r="r" b="b"/>
            <a:pathLst>
              <a:path w="1052195" h="503555">
                <a:moveTo>
                  <a:pt x="1051829" y="503384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93912" y="2529471"/>
            <a:ext cx="85725" cy="69215"/>
          </a:xfrm>
          <a:custGeom>
            <a:avLst/>
            <a:gdLst/>
            <a:ahLst/>
            <a:cxnLst/>
            <a:rect l="l" t="t" r="r" b="b"/>
            <a:pathLst>
              <a:path w="85725" h="69214">
                <a:moveTo>
                  <a:pt x="85178" y="0"/>
                </a:moveTo>
                <a:lnTo>
                  <a:pt x="0" y="1473"/>
                </a:lnTo>
                <a:lnTo>
                  <a:pt x="52285" y="68732"/>
                </a:lnTo>
                <a:lnTo>
                  <a:pt x="85178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CBD74FC-7CA9-4B99-83FC-457D8D7CA8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0910" y="240675"/>
            <a:ext cx="373697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881" y="1678315"/>
            <a:ext cx="1946275" cy="1216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5244">
              <a:lnSpc>
                <a:spcPct val="1121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 comments  </a:t>
            </a:r>
            <a:r>
              <a:rPr sz="2100" b="1" spc="-5" dirty="0">
                <a:latin typeface="Courier New"/>
                <a:cs typeface="Courier New"/>
              </a:rPr>
              <a:t>public</a:t>
            </a:r>
            <a:r>
              <a:rPr sz="2100" b="1" spc="-9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class</a:t>
            </a:r>
            <a:endParaRPr sz="2100" dirty="0">
              <a:latin typeface="Courier New"/>
              <a:cs typeface="Courier New"/>
            </a:endParaRPr>
          </a:p>
          <a:p>
            <a:pPr marL="45720">
              <a:lnSpc>
                <a:spcPct val="100000"/>
              </a:lnSpc>
              <a:spcBef>
                <a:spcPts val="1165"/>
              </a:spcBef>
            </a:pPr>
            <a:r>
              <a:rPr sz="2100" b="1" dirty="0">
                <a:latin typeface="Courier New"/>
                <a:cs typeface="Courier New"/>
              </a:rPr>
              <a:t>{</a:t>
            </a:r>
            <a:endParaRPr sz="2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1004" y="1678315"/>
            <a:ext cx="930275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6839" marR="5080" indent="-104775">
              <a:lnSpc>
                <a:spcPct val="1121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about  </a:t>
            </a:r>
            <a:r>
              <a:rPr sz="2100" b="1" dirty="0"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1284" y="1717040"/>
            <a:ext cx="14662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21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class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51025" y="3461499"/>
            <a:ext cx="6863080" cy="428625"/>
          </a:xfrm>
          <a:custGeom>
            <a:avLst/>
            <a:gdLst/>
            <a:ahLst/>
            <a:cxnLst/>
            <a:rect l="l" t="t" r="r" b="b"/>
            <a:pathLst>
              <a:path w="6863080" h="428625">
                <a:moveTo>
                  <a:pt x="0" y="0"/>
                </a:moveTo>
                <a:lnTo>
                  <a:pt x="6862755" y="0"/>
                </a:lnTo>
                <a:lnTo>
                  <a:pt x="6862755" y="428624"/>
                </a:lnTo>
                <a:lnTo>
                  <a:pt x="0" y="428624"/>
                </a:lnTo>
                <a:lnTo>
                  <a:pt x="0" y="0"/>
                </a:lnTo>
                <a:close/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33994" y="3509327"/>
            <a:ext cx="210629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public</a:t>
            </a:r>
            <a:r>
              <a:rPr sz="2100" b="1" spc="-95" dirty="0">
                <a:latin typeface="Courier New"/>
                <a:cs typeface="Courier New"/>
              </a:rPr>
              <a:t> </a:t>
            </a:r>
            <a:r>
              <a:rPr sz="2100" b="1" spc="-5" dirty="0">
                <a:latin typeface="Courier New"/>
                <a:cs typeface="Courier New"/>
              </a:rPr>
              <a:t>static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4647" y="3509327"/>
            <a:ext cx="32264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32939" algn="l"/>
              </a:tabLst>
            </a:pPr>
            <a:r>
              <a:rPr sz="2100" b="1" spc="-5" dirty="0">
                <a:latin typeface="Courier New"/>
                <a:cs typeface="Courier New"/>
              </a:rPr>
              <a:t>voi</a:t>
            </a:r>
            <a:r>
              <a:rPr sz="2100" b="1" dirty="0">
                <a:latin typeface="Courier New"/>
                <a:cs typeface="Courier New"/>
              </a:rPr>
              <a:t>d </a:t>
            </a:r>
            <a:r>
              <a:rPr sz="2100" b="1" spc="-5" dirty="0">
                <a:latin typeface="Courier New"/>
                <a:cs typeface="Courier New"/>
              </a:rPr>
              <a:t>mai</a:t>
            </a:r>
            <a:r>
              <a:rPr sz="2100" b="1" dirty="0">
                <a:latin typeface="Courier New"/>
                <a:cs typeface="Courier New"/>
              </a:rPr>
              <a:t>n (	</a:t>
            </a:r>
            <a:r>
              <a:rPr sz="2100" b="1" spc="-5" dirty="0">
                <a:latin typeface="Courier New"/>
                <a:cs typeface="Courier New"/>
              </a:rPr>
              <a:t>String[]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35627" y="3509327"/>
            <a:ext cx="98615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latin typeface="Courier New"/>
                <a:cs typeface="Courier New"/>
              </a:rPr>
              <a:t>args</a:t>
            </a:r>
            <a:r>
              <a:rPr sz="2100" b="1" spc="-95" dirty="0">
                <a:latin typeface="Courier New"/>
                <a:cs typeface="Courier New"/>
              </a:rPr>
              <a:t> </a:t>
            </a:r>
            <a:r>
              <a:rPr sz="2100" b="1" dirty="0">
                <a:latin typeface="Courier New"/>
                <a:cs typeface="Courier New"/>
              </a:rPr>
              <a:t>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7956" y="4077652"/>
            <a:ext cx="18605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8143" y="4395152"/>
            <a:ext cx="434657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7434"/>
                </a:solidFill>
                <a:latin typeface="Courier New"/>
                <a:cs typeface="Courier New"/>
              </a:rPr>
              <a:t>// Program execution</a:t>
            </a:r>
            <a:r>
              <a:rPr sz="2100" b="1" spc="-75" dirty="0">
                <a:solidFill>
                  <a:srgbClr val="007434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7434"/>
                </a:solidFill>
                <a:latin typeface="Courier New"/>
                <a:cs typeface="Courier New"/>
              </a:rPr>
              <a:t>begins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8143" y="4712652"/>
            <a:ext cx="40265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</a:t>
            </a:r>
            <a:r>
              <a:rPr sz="2100" b="1" spc="-5" dirty="0">
                <a:solidFill>
                  <a:srgbClr val="FFC000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solidFill>
                  <a:srgbClr val="FFCA00"/>
                </a:solidFill>
                <a:latin typeface="Courier New"/>
                <a:cs typeface="Courier New"/>
              </a:rPr>
              <a:t>Hello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9338" y="4712652"/>
            <a:ext cx="146621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FFCA00"/>
                </a:solidFill>
                <a:latin typeface="Courier New"/>
                <a:cs typeface="Courier New"/>
              </a:rPr>
              <a:t>World!</a:t>
            </a:r>
            <a:r>
              <a:rPr sz="2100" b="1" spc="-5" dirty="0">
                <a:solidFill>
                  <a:srgbClr val="FFC000"/>
                </a:solidFill>
                <a:latin typeface="Courier New"/>
                <a:cs typeface="Courier New"/>
              </a:rPr>
              <a:t>"</a:t>
            </a:r>
            <a:r>
              <a:rPr sz="2100" b="1" spc="-5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83206" y="2861627"/>
            <a:ext cx="178625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sz="2100" b="1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comments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3766" y="2861627"/>
            <a:ext cx="825500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about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4046" y="2861627"/>
            <a:ext cx="2426335" cy="350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the main</a:t>
            </a:r>
            <a:r>
              <a:rPr sz="2100" b="1" spc="-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100" b="1" spc="-5" dirty="0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09450" y="4014152"/>
            <a:ext cx="1965960" cy="731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8115">
              <a:lnSpc>
                <a:spcPct val="100000"/>
              </a:lnSpc>
            </a:pPr>
            <a:r>
              <a:rPr sz="2100" b="1" spc="-100" dirty="0">
                <a:solidFill>
                  <a:srgbClr val="0D35E1"/>
                </a:solidFill>
                <a:latin typeface="Arial"/>
                <a:cs typeface="Arial"/>
              </a:rPr>
              <a:t>method</a:t>
            </a:r>
            <a:r>
              <a:rPr sz="2100" b="1" spc="-75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header</a:t>
            </a:r>
            <a:endParaRPr sz="2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100" b="1" spc="-5" dirty="0">
                <a:solidFill>
                  <a:srgbClr val="007434"/>
                </a:solidFill>
                <a:latin typeface="Courier New"/>
                <a:cs typeface="Courier New"/>
              </a:rPr>
              <a:t>here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3789" y="3989120"/>
            <a:ext cx="292100" cy="15678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100" b="1" dirty="0">
                <a:solidFill>
                  <a:srgbClr val="0D35E1"/>
                </a:solidFill>
                <a:latin typeface="Arial"/>
                <a:cs typeface="Arial"/>
              </a:rPr>
              <a:t>me</a:t>
            </a:r>
            <a:r>
              <a:rPr sz="2100" b="1" spc="-5" dirty="0">
                <a:solidFill>
                  <a:srgbClr val="0D35E1"/>
                </a:solidFill>
                <a:latin typeface="Arial"/>
                <a:cs typeface="Arial"/>
              </a:rPr>
              <a:t>t</a:t>
            </a:r>
            <a:r>
              <a:rPr sz="2100" b="1" dirty="0">
                <a:solidFill>
                  <a:srgbClr val="0D35E1"/>
                </a:solidFill>
                <a:latin typeface="Arial"/>
                <a:cs typeface="Arial"/>
              </a:rPr>
              <a:t>hod body</a:t>
            </a:r>
            <a:endParaRPr sz="21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38261" y="4261599"/>
            <a:ext cx="466725" cy="1065530"/>
          </a:xfrm>
          <a:custGeom>
            <a:avLst/>
            <a:gdLst/>
            <a:ahLst/>
            <a:cxnLst/>
            <a:rect l="l" t="t" r="r" b="b"/>
            <a:pathLst>
              <a:path w="466725" h="1065529">
                <a:moveTo>
                  <a:pt x="466725" y="0"/>
                </a:moveTo>
                <a:lnTo>
                  <a:pt x="404688" y="3015"/>
                </a:lnTo>
                <a:lnTo>
                  <a:pt x="348942" y="11526"/>
                </a:lnTo>
                <a:lnTo>
                  <a:pt x="301713" y="24727"/>
                </a:lnTo>
                <a:lnTo>
                  <a:pt x="265223" y="41814"/>
                </a:lnTo>
                <a:lnTo>
                  <a:pt x="233362" y="84425"/>
                </a:lnTo>
                <a:lnTo>
                  <a:pt x="233362" y="448179"/>
                </a:lnTo>
                <a:lnTo>
                  <a:pt x="225026" y="470623"/>
                </a:lnTo>
                <a:lnTo>
                  <a:pt x="165012" y="507877"/>
                </a:lnTo>
                <a:lnTo>
                  <a:pt x="117782" y="521078"/>
                </a:lnTo>
                <a:lnTo>
                  <a:pt x="62037" y="529589"/>
                </a:lnTo>
                <a:lnTo>
                  <a:pt x="0" y="532605"/>
                </a:lnTo>
                <a:lnTo>
                  <a:pt x="62037" y="535621"/>
                </a:lnTo>
                <a:lnTo>
                  <a:pt x="117782" y="544132"/>
                </a:lnTo>
                <a:lnTo>
                  <a:pt x="165012" y="557333"/>
                </a:lnTo>
                <a:lnTo>
                  <a:pt x="201502" y="574420"/>
                </a:lnTo>
                <a:lnTo>
                  <a:pt x="233362" y="617031"/>
                </a:lnTo>
                <a:lnTo>
                  <a:pt x="233362" y="980785"/>
                </a:lnTo>
                <a:lnTo>
                  <a:pt x="241698" y="1003227"/>
                </a:lnTo>
                <a:lnTo>
                  <a:pt x="265223" y="1023394"/>
                </a:lnTo>
                <a:lnTo>
                  <a:pt x="301713" y="1040481"/>
                </a:lnTo>
                <a:lnTo>
                  <a:pt x="348942" y="1053682"/>
                </a:lnTo>
                <a:lnTo>
                  <a:pt x="404688" y="1062193"/>
                </a:lnTo>
                <a:lnTo>
                  <a:pt x="466725" y="1065209"/>
                </a:lnTo>
              </a:path>
            </a:pathLst>
          </a:custGeom>
          <a:ln w="3174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69193" y="3904766"/>
            <a:ext cx="415925" cy="293370"/>
          </a:xfrm>
          <a:custGeom>
            <a:avLst/>
            <a:gdLst/>
            <a:ahLst/>
            <a:cxnLst/>
            <a:rect l="l" t="t" r="r" b="b"/>
            <a:pathLst>
              <a:path w="415925" h="293370">
                <a:moveTo>
                  <a:pt x="415806" y="29333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8437" y="3890124"/>
            <a:ext cx="84455" cy="75565"/>
          </a:xfrm>
          <a:custGeom>
            <a:avLst/>
            <a:gdLst/>
            <a:ahLst/>
            <a:cxnLst/>
            <a:rect l="l" t="t" r="r" b="b"/>
            <a:pathLst>
              <a:path w="84454" h="75564">
                <a:moveTo>
                  <a:pt x="0" y="0"/>
                </a:moveTo>
                <a:lnTo>
                  <a:pt x="40309" y="75057"/>
                </a:lnTo>
                <a:lnTo>
                  <a:pt x="84226" y="12788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72019" y="5347652"/>
            <a:ext cx="6513195" cy="1259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8320">
              <a:lnSpc>
                <a:spcPct val="100000"/>
              </a:lnSpc>
            </a:pPr>
            <a:r>
              <a:rPr sz="2100" b="1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 marL="88900">
              <a:lnSpc>
                <a:spcPct val="100000"/>
              </a:lnSpc>
              <a:spcBef>
                <a:spcPts val="605"/>
              </a:spcBef>
            </a:pPr>
            <a:r>
              <a:rPr sz="2100" b="1" dirty="0">
                <a:latin typeface="Courier New"/>
                <a:cs typeface="Courier New"/>
              </a:rPr>
              <a:t>}</a:t>
            </a:r>
            <a:endParaRPr sz="2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080912"/>
                </a:solidFill>
                <a:latin typeface="Tahoma"/>
                <a:cs typeface="Tahoma"/>
              </a:rPr>
              <a:t>main method </a:t>
            </a:r>
            <a:r>
              <a:rPr sz="1900" dirty="0">
                <a:solidFill>
                  <a:srgbClr val="080912"/>
                </a:solidFill>
                <a:latin typeface="Tahoma"/>
                <a:cs typeface="Tahoma"/>
              </a:rPr>
              <a:t>— </a:t>
            </a:r>
            <a:r>
              <a:rPr sz="1900" spc="-5" dirty="0">
                <a:solidFill>
                  <a:srgbClr val="080912"/>
                </a:solidFill>
                <a:latin typeface="Tahoma"/>
                <a:cs typeface="Tahoma"/>
              </a:rPr>
              <a:t>where </a:t>
            </a:r>
            <a:r>
              <a:rPr sz="1900" dirty="0">
                <a:solidFill>
                  <a:srgbClr val="080912"/>
                </a:solidFill>
                <a:latin typeface="Tahoma"/>
                <a:cs typeface="Tahoma"/>
              </a:rPr>
              <a:t>the JVM starts running the</a:t>
            </a:r>
            <a:r>
              <a:rPr sz="1900" spc="-5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900" spc="-10" dirty="0">
                <a:solidFill>
                  <a:srgbClr val="080912"/>
                </a:solidFill>
                <a:latin typeface="Tahoma"/>
                <a:cs typeface="Tahoma"/>
              </a:rPr>
              <a:t>program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6731" y="4014152"/>
            <a:ext cx="1656714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100" dirty="0">
                <a:solidFill>
                  <a:srgbClr val="0D35E1"/>
                </a:solidFill>
                <a:latin typeface="Arial"/>
                <a:cs typeface="Arial"/>
              </a:rPr>
              <a:t>method</a:t>
            </a:r>
            <a:r>
              <a:rPr sz="2100" b="1" spc="-8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name</a:t>
            </a:r>
            <a:endParaRPr sz="2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1428" y="3809220"/>
            <a:ext cx="135890" cy="247650"/>
          </a:xfrm>
          <a:custGeom>
            <a:avLst/>
            <a:gdLst/>
            <a:ahLst/>
            <a:cxnLst/>
            <a:rect l="l" t="t" r="r" b="b"/>
            <a:pathLst>
              <a:path w="135889" h="247650">
                <a:moveTo>
                  <a:pt x="135446" y="247590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29237" y="3786936"/>
            <a:ext cx="70485" cy="85725"/>
          </a:xfrm>
          <a:custGeom>
            <a:avLst/>
            <a:gdLst/>
            <a:ahLst/>
            <a:cxnLst/>
            <a:rect l="l" t="t" r="r" b="b"/>
            <a:pathLst>
              <a:path w="70485" h="85725">
                <a:moveTo>
                  <a:pt x="0" y="0"/>
                </a:moveTo>
                <a:lnTo>
                  <a:pt x="3149" y="85128"/>
                </a:lnTo>
                <a:lnTo>
                  <a:pt x="69989" y="48564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08669" y="4014152"/>
            <a:ext cx="1789430" cy="333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100" b="1" spc="-60" dirty="0">
                <a:solidFill>
                  <a:srgbClr val="0D35E1"/>
                </a:solidFill>
                <a:latin typeface="Arial"/>
                <a:cs typeface="Arial"/>
              </a:rPr>
              <a:t>Java</a:t>
            </a:r>
            <a:r>
              <a:rPr sz="2100" b="1" spc="-80" dirty="0">
                <a:solidFill>
                  <a:srgbClr val="0D35E1"/>
                </a:solidFill>
                <a:latin typeface="Arial"/>
                <a:cs typeface="Arial"/>
              </a:rPr>
              <a:t> </a:t>
            </a:r>
            <a:r>
              <a:rPr sz="2100" b="1" spc="-105" dirty="0">
                <a:solidFill>
                  <a:srgbClr val="0D35E1"/>
                </a:solidFill>
                <a:latin typeface="Arial"/>
                <a:cs typeface="Arial"/>
              </a:rPr>
              <a:t>keywords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44912" y="3796789"/>
            <a:ext cx="618490" cy="260350"/>
          </a:xfrm>
          <a:custGeom>
            <a:avLst/>
            <a:gdLst/>
            <a:ahLst/>
            <a:cxnLst/>
            <a:rect l="l" t="t" r="r" b="b"/>
            <a:pathLst>
              <a:path w="618489" h="260350">
                <a:moveTo>
                  <a:pt x="0" y="260022"/>
                </a:moveTo>
                <a:lnTo>
                  <a:pt x="617937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01248" y="3781374"/>
            <a:ext cx="85090" cy="70485"/>
          </a:xfrm>
          <a:custGeom>
            <a:avLst/>
            <a:gdLst/>
            <a:ahLst/>
            <a:cxnLst/>
            <a:rect l="l" t="t" r="r" b="b"/>
            <a:pathLst>
              <a:path w="85089" h="70485">
                <a:moveTo>
                  <a:pt x="0" y="0"/>
                </a:moveTo>
                <a:lnTo>
                  <a:pt x="29552" y="70231"/>
                </a:lnTo>
                <a:lnTo>
                  <a:pt x="85013" y="5562"/>
                </a:lnTo>
                <a:lnTo>
                  <a:pt x="0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43815" y="3777141"/>
            <a:ext cx="41275" cy="276860"/>
          </a:xfrm>
          <a:custGeom>
            <a:avLst/>
            <a:gdLst/>
            <a:ahLst/>
            <a:cxnLst/>
            <a:rect l="l" t="t" r="r" b="b"/>
            <a:pathLst>
              <a:path w="41275" h="276860">
                <a:moveTo>
                  <a:pt x="40746" y="276495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13531" y="3752011"/>
            <a:ext cx="75565" cy="81280"/>
          </a:xfrm>
          <a:custGeom>
            <a:avLst/>
            <a:gdLst/>
            <a:ahLst/>
            <a:cxnLst/>
            <a:rect l="l" t="t" r="r" b="b"/>
            <a:pathLst>
              <a:path w="75564" h="81279">
                <a:moveTo>
                  <a:pt x="26581" y="0"/>
                </a:moveTo>
                <a:lnTo>
                  <a:pt x="0" y="80937"/>
                </a:lnTo>
                <a:lnTo>
                  <a:pt x="75387" y="69824"/>
                </a:lnTo>
                <a:lnTo>
                  <a:pt x="26581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47712" y="3796391"/>
            <a:ext cx="562610" cy="226060"/>
          </a:xfrm>
          <a:custGeom>
            <a:avLst/>
            <a:gdLst/>
            <a:ahLst/>
            <a:cxnLst/>
            <a:rect l="l" t="t" r="r" b="b"/>
            <a:pathLst>
              <a:path w="562610" h="226060">
                <a:moveTo>
                  <a:pt x="562212" y="225494"/>
                </a:moveTo>
                <a:lnTo>
                  <a:pt x="0" y="0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24137" y="3779939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84912" y="0"/>
                </a:moveTo>
                <a:lnTo>
                  <a:pt x="0" y="6997"/>
                </a:lnTo>
                <a:lnTo>
                  <a:pt x="56540" y="70726"/>
                </a:lnTo>
                <a:lnTo>
                  <a:pt x="84912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29910AF2-DD72-4204-9DD8-6C93759B62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356" y="246294"/>
            <a:ext cx="3736975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Java </a:t>
            </a: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Program</a:t>
            </a:r>
            <a:r>
              <a:rPr sz="2800" spc="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Structure</a:t>
            </a:r>
            <a:endParaRPr sz="2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sz="2300" spc="16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lang="en-US" sz="2300" spc="160" dirty="0">
                <a:solidFill>
                  <a:srgbClr val="08A1D9"/>
                </a:solidFill>
                <a:latin typeface="Times New Roman"/>
                <a:cs typeface="Times New Roman"/>
              </a:rPr>
              <a:t> </a:t>
            </a:r>
            <a:r>
              <a:rPr sz="2100" b="1" u="sng" spc="-5" dirty="0">
                <a:latin typeface="Tahoma"/>
                <a:cs typeface="Tahoma"/>
              </a:rPr>
              <a:t>Class</a:t>
            </a:r>
            <a:r>
              <a:rPr sz="2100" b="1" u="sng" spc="-10" dirty="0">
                <a:latin typeface="Tahoma"/>
                <a:cs typeface="Tahoma"/>
              </a:rPr>
              <a:t> </a:t>
            </a:r>
            <a:r>
              <a:rPr sz="2100" b="1" u="sng" spc="-5" dirty="0">
                <a:latin typeface="Tahoma"/>
                <a:cs typeface="Tahoma"/>
              </a:rPr>
              <a:t>declaration</a:t>
            </a:r>
            <a:endParaRPr sz="21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6229" y="1082675"/>
            <a:ext cx="510540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300" spc="-1025" dirty="0">
                <a:solidFill>
                  <a:srgbClr val="08A1D9"/>
                </a:solidFill>
                <a:latin typeface="Wingdings"/>
                <a:cs typeface="Courier New"/>
              </a:rPr>
              <a:t>	</a:t>
            </a:r>
            <a:r>
              <a:rPr sz="2100" b="1" spc="-5" dirty="0">
                <a:solidFill>
                  <a:srgbClr val="00B0F0"/>
                </a:solidFill>
                <a:latin typeface="Courier New"/>
                <a:cs typeface="Courier New"/>
              </a:rPr>
              <a:t>public</a:t>
            </a:r>
            <a:r>
              <a:rPr lang="en-US" sz="2100" b="1" spc="-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lang="en-GB" sz="2100" b="1" dirty="0">
                <a:solidFill>
                  <a:srgbClr val="00B0F0"/>
                </a:solidFill>
                <a:latin typeface="Courier New"/>
                <a:cs typeface="Courier New"/>
              </a:rPr>
              <a:t>class  </a:t>
            </a:r>
            <a:r>
              <a:rPr lang="en-GB" sz="2100" b="1" dirty="0">
                <a:latin typeface="Courier New"/>
                <a:cs typeface="Courier New"/>
              </a:rPr>
              <a:t>Hello</a:t>
            </a:r>
            <a:endParaRPr lang="en-GB"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038" y="1524000"/>
            <a:ext cx="7207640" cy="23814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18200"/>
              </a:lnSpc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pc="-5" dirty="0">
                <a:latin typeface="Rockwell" panose="02060603020205020403" pitchFamily="18" charset="0"/>
                <a:cs typeface="Tahoma"/>
              </a:rPr>
              <a:t>Every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spc="-10" dirty="0">
                <a:latin typeface="Rockwell" panose="02060603020205020403" pitchFamily="18" charset="0"/>
                <a:cs typeface="Tahoma"/>
              </a:rPr>
              <a:t>program </a:t>
            </a:r>
            <a:r>
              <a:rPr dirty="0">
                <a:latin typeface="Rockwell" panose="02060603020205020403" pitchFamily="18" charset="0"/>
                <a:cs typeface="Tahoma"/>
              </a:rPr>
              <a:t>consists of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at least </a:t>
            </a:r>
            <a:r>
              <a:rPr b="1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 </a:t>
            </a:r>
            <a:r>
              <a:rPr dirty="0">
                <a:latin typeface="Rockwell" panose="02060603020205020403" pitchFamily="18" charset="0"/>
                <a:cs typeface="Tahoma"/>
              </a:rPr>
              <a:t>that </a:t>
            </a:r>
            <a:r>
              <a:rPr spc="-10" dirty="0">
                <a:latin typeface="Rockwell" panose="02060603020205020403" pitchFamily="18" charset="0"/>
                <a:cs typeface="Tahoma"/>
              </a:rPr>
              <a:t>you  </a:t>
            </a:r>
            <a:r>
              <a:rPr dirty="0">
                <a:latin typeface="Rockwell" panose="02060603020205020403" pitchFamily="18" charset="0"/>
                <a:cs typeface="Tahoma"/>
              </a:rPr>
              <a:t>define</a:t>
            </a:r>
          </a:p>
          <a:p>
            <a:pPr marL="298450" marR="647700" indent="-285750">
              <a:lnSpc>
                <a:spcPct val="118200"/>
              </a:lnSpc>
              <a:spcBef>
                <a:spcPts val="20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class</a:t>
            </a:r>
            <a:r>
              <a:rPr lang="en-US" b="1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b="1" spc="-600" dirty="0">
                <a:solidFill>
                  <a:srgbClr val="00B0F0"/>
                </a:solidFill>
                <a:latin typeface="Rockwell" panose="02060603020205020403" pitchFamily="18" charset="0"/>
                <a:cs typeface="Courier New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keyword introduces </a:t>
            </a:r>
            <a:r>
              <a:rPr dirty="0">
                <a:latin typeface="Rockwell" panose="02060603020205020403" pitchFamily="18" charset="0"/>
                <a:cs typeface="Tahoma"/>
              </a:rPr>
              <a:t>a class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 </a:t>
            </a:r>
            <a:r>
              <a:rPr dirty="0">
                <a:latin typeface="Rockwell" panose="02060603020205020403" pitchFamily="18" charset="0"/>
                <a:cs typeface="Tahoma"/>
              </a:rPr>
              <a:t>and is 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immediately </a:t>
            </a:r>
            <a:r>
              <a:rPr spc="-5" dirty="0">
                <a:latin typeface="Rockwell" panose="02060603020205020403" pitchFamily="18" charset="0"/>
                <a:cs typeface="Tahoma"/>
              </a:rPr>
              <a:t>followed by the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class</a:t>
            </a:r>
            <a:r>
              <a:rPr spc="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name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marR="744220" indent="-285750">
              <a:lnSpc>
                <a:spcPct val="114399"/>
              </a:lnSpc>
              <a:spcBef>
                <a:spcPts val="40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</a:tabLst>
            </a:pP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class </a:t>
            </a:r>
            <a:r>
              <a:rPr spc="-5" dirty="0">
                <a:latin typeface="Rockwell" panose="02060603020205020403" pitchFamily="18" charset="0"/>
                <a:cs typeface="Tahoma"/>
              </a:rPr>
              <a:t>declaration </a:t>
            </a:r>
            <a:r>
              <a:rPr dirty="0">
                <a:latin typeface="Rockwell" panose="02060603020205020403" pitchFamily="18" charset="0"/>
                <a:cs typeface="Tahoma"/>
              </a:rPr>
              <a:t>normally contain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one or</a:t>
            </a:r>
            <a:r>
              <a:rPr spc="-4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more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methods.</a:t>
            </a:r>
            <a:endParaRPr dirty="0">
              <a:latin typeface="Rockwell" panose="02060603020205020403" pitchFamily="18" charset="0"/>
              <a:cs typeface="Tahoma"/>
            </a:endParaRPr>
          </a:p>
          <a:p>
            <a:pPr marL="298450" marR="464184" indent="-285750">
              <a:lnSpc>
                <a:spcPct val="118200"/>
              </a:lnSpc>
              <a:spcBef>
                <a:spcPts val="30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351155" algn="l"/>
                <a:tab pos="1844675" algn="l"/>
              </a:tabLst>
            </a:pPr>
            <a:r>
              <a:rPr spc="-10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Keywords </a:t>
            </a:r>
            <a:r>
              <a:rPr spc="-5" dirty="0">
                <a:latin typeface="Rockwell" panose="02060603020205020403" pitchFamily="18" charset="0"/>
                <a:cs typeface="Tahoma"/>
              </a:rPr>
              <a:t>are reserved </a:t>
            </a:r>
            <a:r>
              <a:rPr spc="-10" dirty="0">
                <a:latin typeface="Rockwell" panose="02060603020205020403" pitchFamily="18" charset="0"/>
                <a:cs typeface="Tahoma"/>
              </a:rPr>
              <a:t>for </a:t>
            </a:r>
            <a:r>
              <a:rPr dirty="0">
                <a:latin typeface="Rockwell" panose="02060603020205020403" pitchFamily="18" charset="0"/>
                <a:cs typeface="Tahoma"/>
              </a:rPr>
              <a:t>use </a:t>
            </a:r>
            <a:r>
              <a:rPr spc="-5" dirty="0">
                <a:latin typeface="Rockwell" panose="02060603020205020403" pitchFamily="18" charset="0"/>
                <a:cs typeface="Tahoma"/>
              </a:rPr>
              <a:t>by </a:t>
            </a: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and </a:t>
            </a:r>
            <a:r>
              <a:rPr spc="-5" dirty="0">
                <a:latin typeface="Rockwell" panose="02060603020205020403" pitchFamily="18" charset="0"/>
                <a:cs typeface="Tahoma"/>
              </a:rPr>
              <a:t>are </a:t>
            </a:r>
            <a:r>
              <a:rPr spc="-10" dirty="0">
                <a:latin typeface="Rockwell" panose="02060603020205020403" pitchFamily="18" charset="0"/>
                <a:cs typeface="Tahoma"/>
              </a:rPr>
              <a:t>always  </a:t>
            </a:r>
            <a:r>
              <a:rPr spc="-5" dirty="0">
                <a:latin typeface="Rockwell" panose="02060603020205020403" pitchFamily="18" charset="0"/>
                <a:cs typeface="Tahoma"/>
              </a:rPr>
              <a:t>spelled</a:t>
            </a:r>
            <a:r>
              <a:rPr spc="5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latin typeface="Rockwell" panose="02060603020205020403" pitchFamily="18" charset="0"/>
                <a:cs typeface="Tahoma"/>
              </a:rPr>
              <a:t>with	</a:t>
            </a:r>
            <a:r>
              <a:rPr dirty="0">
                <a:latin typeface="Rockwell" panose="02060603020205020403" pitchFamily="18" charset="0"/>
                <a:cs typeface="Tahoma"/>
              </a:rPr>
              <a:t>all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lowercase</a:t>
            </a:r>
            <a:r>
              <a:rPr spc="-4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letters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375901" y="4106344"/>
            <a:ext cx="8546125" cy="24025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GB" sz="2300" spc="-1025" dirty="0">
                <a:solidFill>
                  <a:srgbClr val="08A1D9"/>
                </a:solidFill>
                <a:latin typeface="Wingdings"/>
                <a:cs typeface="Wingdings"/>
              </a:rPr>
              <a:t></a:t>
            </a:r>
            <a:r>
              <a:rPr lang="en-GB" sz="2300" spc="145" dirty="0">
                <a:solidFill>
                  <a:srgbClr val="08A1D9"/>
                </a:solidFill>
                <a:latin typeface="Times New Roman"/>
                <a:cs typeface="Times New Roman"/>
              </a:rPr>
              <a:t>  </a:t>
            </a:r>
            <a:r>
              <a:rPr lang="en-GB" sz="2100" b="1" u="sng" spc="-5" dirty="0">
                <a:latin typeface="Tahoma"/>
                <a:cs typeface="Tahoma"/>
              </a:rPr>
              <a:t>Class</a:t>
            </a:r>
            <a:r>
              <a:rPr lang="en-GB" sz="2100" b="1" u="sng" spc="-25" dirty="0">
                <a:latin typeface="Tahoma"/>
                <a:cs typeface="Tahoma"/>
              </a:rPr>
              <a:t> </a:t>
            </a:r>
            <a:r>
              <a:rPr lang="en-GB" sz="2100" b="1" u="sng" spc="-5" dirty="0">
                <a:latin typeface="Tahoma"/>
                <a:cs typeface="Tahoma"/>
              </a:rPr>
              <a:t>names</a:t>
            </a:r>
            <a:endParaRPr lang="en-US" sz="2100" b="1" u="sng" spc="-5" dirty="0">
              <a:latin typeface="Tahoma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By </a:t>
            </a:r>
            <a:r>
              <a:rPr spc="-5" dirty="0">
                <a:latin typeface="Rockwell" panose="02060603020205020403" pitchFamily="18" charset="0"/>
                <a:cs typeface="Tahoma"/>
              </a:rPr>
              <a:t>convention, </a:t>
            </a:r>
            <a:r>
              <a:rPr dirty="0">
                <a:latin typeface="Rockwell" panose="02060603020205020403" pitchFamily="18" charset="0"/>
                <a:cs typeface="Tahoma"/>
              </a:rPr>
              <a:t>begin with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a capital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letter </a:t>
            </a:r>
            <a:r>
              <a:rPr dirty="0">
                <a:latin typeface="Rockwell" panose="02060603020205020403" pitchFamily="18" charset="0"/>
                <a:cs typeface="Tahoma"/>
              </a:rPr>
              <a:t>and </a:t>
            </a:r>
            <a:r>
              <a:rPr spc="-5" dirty="0">
                <a:latin typeface="Rockwell" panose="02060603020205020403" pitchFamily="18" charset="0"/>
                <a:cs typeface="Tahoma"/>
              </a:rPr>
              <a:t>capitalize </a:t>
            </a:r>
            <a:endParaRPr lang="en-US" spc="-5" dirty="0">
              <a:latin typeface="Rockwell" panose="02060603020205020403" pitchFamily="18" charset="0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the  first </a:t>
            </a:r>
            <a:r>
              <a:rPr spc="-5" dirty="0">
                <a:latin typeface="Rockwell" panose="02060603020205020403" pitchFamily="18" charset="0"/>
                <a:cs typeface="Tahoma"/>
              </a:rPr>
              <a:t>letter </a:t>
            </a:r>
            <a:r>
              <a:rPr dirty="0">
                <a:latin typeface="Rockwell" panose="02060603020205020403" pitchFamily="18" charset="0"/>
                <a:cs typeface="Tahoma"/>
              </a:rPr>
              <a:t>of each </a:t>
            </a:r>
            <a:r>
              <a:rPr spc="-5" dirty="0">
                <a:latin typeface="Rockwell" panose="02060603020205020403" pitchFamily="18" charset="0"/>
                <a:cs typeface="Tahoma"/>
              </a:rPr>
              <a:t>word </a:t>
            </a:r>
            <a:r>
              <a:rPr dirty="0">
                <a:latin typeface="Rockwell" panose="02060603020205020403" pitchFamily="18" charset="0"/>
                <a:cs typeface="Tahoma"/>
              </a:rPr>
              <a:t>they include </a:t>
            </a:r>
            <a:r>
              <a:rPr spc="-25" dirty="0">
                <a:latin typeface="Rockwell" panose="02060603020205020403" pitchFamily="18" charset="0"/>
                <a:cs typeface="Tahoma"/>
              </a:rPr>
              <a:t>(e.g.,</a:t>
            </a:r>
            <a:r>
              <a:rPr spc="5" dirty="0">
                <a:latin typeface="Rockwell" panose="02060603020205020403" pitchFamily="18" charset="0"/>
                <a:cs typeface="Tahoma"/>
              </a:rPr>
              <a:t> </a:t>
            </a:r>
            <a:r>
              <a:rPr spc="-5" dirty="0" err="1">
                <a:latin typeface="Rockwell" panose="02060603020205020403" pitchFamily="18" charset="0"/>
                <a:cs typeface="Tahoma"/>
              </a:rPr>
              <a:t>SampleClassName</a:t>
            </a:r>
            <a:r>
              <a:rPr spc="-5" dirty="0">
                <a:latin typeface="Rockwell" panose="02060603020205020403" pitchFamily="18" charset="0"/>
                <a:cs typeface="Tahoma"/>
              </a:rPr>
              <a:t>)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dirty="0">
                <a:latin typeface="Rockwell" panose="02060603020205020403" pitchFamily="18" charset="0"/>
                <a:cs typeface="Tahoma"/>
              </a:rPr>
              <a:t>A </a:t>
            </a:r>
            <a:r>
              <a:rPr spc="-5" dirty="0">
                <a:latin typeface="Rockwell" panose="02060603020205020403" pitchFamily="18" charset="0"/>
                <a:cs typeface="Tahoma"/>
              </a:rPr>
              <a:t>class </a:t>
            </a:r>
            <a:r>
              <a:rPr dirty="0">
                <a:latin typeface="Rockwell" panose="02060603020205020403" pitchFamily="18" charset="0"/>
                <a:cs typeface="Tahoma"/>
              </a:rPr>
              <a:t>name is </a:t>
            </a:r>
            <a:r>
              <a:rPr spc="-5" dirty="0">
                <a:latin typeface="Rockwell" panose="02060603020205020403" pitchFamily="18" charset="0"/>
                <a:cs typeface="Tahoma"/>
              </a:rPr>
              <a:t>an </a:t>
            </a:r>
            <a:r>
              <a:rPr spc="-5" dirty="0">
                <a:solidFill>
                  <a:srgbClr val="08A1D9"/>
                </a:solidFill>
                <a:latin typeface="Rockwell" panose="02060603020205020403" pitchFamily="18" charset="0"/>
                <a:cs typeface="Tahoma"/>
              </a:rPr>
              <a:t>identifier</a:t>
            </a:r>
            <a:r>
              <a:rPr spc="-5" dirty="0">
                <a:latin typeface="Rockwell" panose="02060603020205020403" pitchFamily="18" charset="0"/>
                <a:cs typeface="Tahoma"/>
              </a:rPr>
              <a:t>—a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series of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characters </a:t>
            </a:r>
            <a:r>
              <a:rPr dirty="0">
                <a:latin typeface="Rockwell" panose="02060603020205020403" pitchFamily="18" charset="0"/>
                <a:cs typeface="Tahoma"/>
              </a:rPr>
              <a:t>consisting  of </a:t>
            </a:r>
            <a:r>
              <a:rPr spc="-5" dirty="0">
                <a:latin typeface="Rockwell" panose="02060603020205020403" pitchFamily="18" charset="0"/>
                <a:cs typeface="Tahoma"/>
              </a:rPr>
              <a:t>letters, </a:t>
            </a:r>
            <a:r>
              <a:rPr dirty="0">
                <a:latin typeface="Rockwell" panose="02060603020205020403" pitchFamily="18" charset="0"/>
                <a:cs typeface="Tahoma"/>
              </a:rPr>
              <a:t>digits, </a:t>
            </a:r>
            <a:r>
              <a:rPr spc="-5" dirty="0">
                <a:latin typeface="Rockwell" panose="02060603020205020403" pitchFamily="18" charset="0"/>
                <a:cs typeface="Tahoma"/>
              </a:rPr>
              <a:t>underscores </a:t>
            </a:r>
            <a:r>
              <a:rPr dirty="0">
                <a:latin typeface="Rockwell" panose="02060603020205020403" pitchFamily="18" charset="0"/>
                <a:cs typeface="Tahoma"/>
              </a:rPr>
              <a:t>(_) and dollar signs ($) that</a:t>
            </a:r>
            <a:r>
              <a:rPr spc="-2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does  not begin with a digit and does not contain</a:t>
            </a:r>
            <a:r>
              <a:rPr spc="-100" dirty="0">
                <a:latin typeface="Rockwell" panose="02060603020205020403" pitchFamily="18" charset="0"/>
                <a:cs typeface="Tahoma"/>
              </a:rPr>
              <a:t> </a:t>
            </a:r>
            <a:r>
              <a:rPr dirty="0">
                <a:latin typeface="Rockwell" panose="02060603020205020403" pitchFamily="18" charset="0"/>
                <a:cs typeface="Tahoma"/>
              </a:rPr>
              <a:t>spaces</a:t>
            </a:r>
            <a:endParaRPr lang="en-US" dirty="0">
              <a:latin typeface="Rockwell" panose="02060603020205020403" pitchFamily="18" charset="0"/>
              <a:cs typeface="Tahoma"/>
            </a:endParaRPr>
          </a:p>
          <a:p>
            <a:pPr marL="666750" marR="107314" indent="-285750">
              <a:lnSpc>
                <a:spcPct val="114399"/>
              </a:lnSpc>
              <a:spcBef>
                <a:spcPts val="320"/>
              </a:spcBef>
              <a:buClr>
                <a:srgbClr val="08A1D9"/>
              </a:buClr>
              <a:buSzPct val="110000"/>
              <a:buFont typeface="Arial" panose="020B0604020202020204" pitchFamily="34" charset="0"/>
              <a:buChar char="•"/>
              <a:tabLst>
                <a:tab pos="719455" algn="l"/>
              </a:tabLst>
            </a:pPr>
            <a:r>
              <a:rPr spc="-15" dirty="0">
                <a:latin typeface="Rockwell" panose="02060603020205020403" pitchFamily="18" charset="0"/>
                <a:cs typeface="Tahoma"/>
              </a:rPr>
              <a:t>Java </a:t>
            </a:r>
            <a:r>
              <a:rPr dirty="0">
                <a:latin typeface="Rockwell" panose="02060603020205020403" pitchFamily="18" charset="0"/>
                <a:cs typeface="Tahoma"/>
              </a:rPr>
              <a:t>is </a:t>
            </a:r>
            <a:r>
              <a:rPr spc="-5"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case sensitive</a:t>
            </a:r>
            <a:r>
              <a:rPr spc="-5" dirty="0">
                <a:latin typeface="Rockwell" panose="02060603020205020403" pitchFamily="18" charset="0"/>
                <a:cs typeface="Tahoma"/>
              </a:rPr>
              <a:t>—uppercase </a:t>
            </a:r>
            <a:r>
              <a:rPr dirty="0">
                <a:latin typeface="Rockwell" panose="02060603020205020403" pitchFamily="18" charset="0"/>
                <a:cs typeface="Tahoma"/>
              </a:rPr>
              <a:t>and </a:t>
            </a:r>
            <a:r>
              <a:rPr spc="-5" dirty="0">
                <a:latin typeface="Rockwell" panose="02060603020205020403" pitchFamily="18" charset="0"/>
                <a:cs typeface="Tahoma"/>
              </a:rPr>
              <a:t>lowercase letters are  </a:t>
            </a:r>
            <a:r>
              <a:rPr dirty="0">
                <a:solidFill>
                  <a:srgbClr val="7C984A"/>
                </a:solidFill>
                <a:latin typeface="Rockwell" panose="02060603020205020403" pitchFamily="18" charset="0"/>
                <a:cs typeface="Tahoma"/>
              </a:rPr>
              <a:t>distinct</a:t>
            </a:r>
            <a:endParaRPr dirty="0">
              <a:latin typeface="Rockwell" panose="02060603020205020403" pitchFamily="18" charset="0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F4303-82F5-4173-889D-116DA0B2F9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2370</TotalTime>
  <Words>3887</Words>
  <Application>Microsoft Office PowerPoint</Application>
  <PresentationFormat>On-screen Show (4:3)</PresentationFormat>
  <Paragraphs>742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MS Gothic</vt:lpstr>
      <vt:lpstr>Arial</vt:lpstr>
      <vt:lpstr>Arial Rounded MT Bold</vt:lpstr>
      <vt:lpstr>Calibri</vt:lpstr>
      <vt:lpstr>Courier New</vt:lpstr>
      <vt:lpstr>Rockwell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Primitive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malak</dc:creator>
  <cp:lastModifiedBy>Hatim Alsuwat</cp:lastModifiedBy>
  <cp:revision>96</cp:revision>
  <dcterms:created xsi:type="dcterms:W3CDTF">2016-10-02T05:48:19Z</dcterms:created>
  <dcterms:modified xsi:type="dcterms:W3CDTF">2021-09-19T19:39:01Z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2016-10-02T00:00:00Z</vt:filetime>
  </property>
</Properties>
</file>