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317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0" d="100"/>
          <a:sy n="120" d="100"/>
        </p:scale>
        <p:origin x="134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97B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rgbClr val="595959"/>
                </a:solidFill>
                <a:latin typeface="Rockwell"/>
                <a:cs typeface="Rockwel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10550" y="282575"/>
            <a:ext cx="642620" cy="1600200"/>
          </a:xfrm>
          <a:custGeom>
            <a:avLst/>
            <a:gdLst/>
            <a:ahLst/>
            <a:cxnLst/>
            <a:rect l="l" t="t" r="r" b="b"/>
            <a:pathLst>
              <a:path w="642620" h="1600200">
                <a:moveTo>
                  <a:pt x="0" y="0"/>
                </a:moveTo>
                <a:lnTo>
                  <a:pt x="642099" y="0"/>
                </a:lnTo>
                <a:lnTo>
                  <a:pt x="642099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8C8E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97B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797B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210550" y="282575"/>
            <a:ext cx="642620" cy="1600200"/>
          </a:xfrm>
          <a:custGeom>
            <a:avLst/>
            <a:gdLst/>
            <a:ahLst/>
            <a:cxnLst/>
            <a:rect l="l" t="t" r="r" b="b"/>
            <a:pathLst>
              <a:path w="642620" h="1600200">
                <a:moveTo>
                  <a:pt x="0" y="0"/>
                </a:moveTo>
                <a:lnTo>
                  <a:pt x="642099" y="0"/>
                </a:lnTo>
                <a:lnTo>
                  <a:pt x="642099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8C8E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484" y="321249"/>
            <a:ext cx="8723030" cy="919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797B7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9144" y="1583712"/>
            <a:ext cx="8016875" cy="4004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rgbClr val="595959"/>
                </a:solidFill>
                <a:latin typeface="Rockwell"/>
                <a:cs typeface="Rockwel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32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2575" y="198783"/>
            <a:ext cx="4235450" cy="4188460"/>
          </a:xfrm>
          <a:custGeom>
            <a:avLst/>
            <a:gdLst/>
            <a:ahLst/>
            <a:cxnLst/>
            <a:rect l="l" t="t" r="r" b="b"/>
            <a:pathLst>
              <a:path w="4235450" h="4188460">
                <a:moveTo>
                  <a:pt x="0" y="0"/>
                </a:moveTo>
                <a:lnTo>
                  <a:pt x="4235450" y="0"/>
                </a:lnTo>
                <a:lnTo>
                  <a:pt x="4235450" y="4187952"/>
                </a:lnTo>
                <a:lnTo>
                  <a:pt x="0" y="4187952"/>
                </a:lnTo>
                <a:lnTo>
                  <a:pt x="0" y="0"/>
                </a:lnTo>
                <a:close/>
              </a:path>
            </a:pathLst>
          </a:custGeom>
          <a:solidFill>
            <a:srgbClr val="8C8E9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802437" y="228600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0" y="0"/>
                </a:moveTo>
                <a:lnTo>
                  <a:pt x="2057400" y="0"/>
                </a:lnTo>
                <a:lnTo>
                  <a:pt x="2057400" y="2039112"/>
                </a:lnTo>
                <a:lnTo>
                  <a:pt x="0" y="2039112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624387" y="2377439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0" y="0"/>
                </a:moveTo>
                <a:lnTo>
                  <a:pt x="2057400" y="0"/>
                </a:lnTo>
                <a:lnTo>
                  <a:pt x="2057400" y="2039112"/>
                </a:lnTo>
                <a:lnTo>
                  <a:pt x="0" y="2039112"/>
                </a:lnTo>
                <a:lnTo>
                  <a:pt x="0" y="0"/>
                </a:lnTo>
                <a:close/>
              </a:path>
            </a:pathLst>
          </a:custGeom>
          <a:solidFill>
            <a:srgbClr val="8EA65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24387" y="228600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0" y="0"/>
                </a:moveTo>
                <a:lnTo>
                  <a:pt x="2057400" y="0"/>
                </a:lnTo>
                <a:lnTo>
                  <a:pt x="2057400" y="2039112"/>
                </a:lnTo>
                <a:lnTo>
                  <a:pt x="0" y="2039112"/>
                </a:lnTo>
                <a:lnTo>
                  <a:pt x="0" y="0"/>
                </a:lnTo>
                <a:close/>
              </a:path>
            </a:pathLst>
          </a:custGeom>
          <a:solidFill>
            <a:srgbClr val="6282A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802437" y="2377439"/>
            <a:ext cx="2057400" cy="2039620"/>
          </a:xfrm>
          <a:custGeom>
            <a:avLst/>
            <a:gdLst/>
            <a:ahLst/>
            <a:cxnLst/>
            <a:rect l="l" t="t" r="r" b="b"/>
            <a:pathLst>
              <a:path w="2057400" h="2039620">
                <a:moveTo>
                  <a:pt x="0" y="0"/>
                </a:moveTo>
                <a:lnTo>
                  <a:pt x="2057400" y="0"/>
                </a:lnTo>
                <a:lnTo>
                  <a:pt x="2057400" y="2039112"/>
                </a:lnTo>
                <a:lnTo>
                  <a:pt x="0" y="2039112"/>
                </a:lnTo>
                <a:lnTo>
                  <a:pt x="0" y="0"/>
                </a:lnTo>
                <a:close/>
              </a:path>
            </a:pathLst>
          </a:custGeom>
          <a:solidFill>
            <a:srgbClr val="FC80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82575" y="228600"/>
            <a:ext cx="4235450" cy="17568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2240">
              <a:lnSpc>
                <a:spcPts val="6055"/>
              </a:lnSpc>
            </a:pPr>
            <a:r>
              <a:rPr sz="54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5400" dirty="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625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765764" y="4819954"/>
            <a:ext cx="5832262" cy="3338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06987" y="5239054"/>
            <a:ext cx="1745970" cy="3338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32272" y="4612766"/>
            <a:ext cx="1030610" cy="19835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83121" y="1579360"/>
            <a:ext cx="4572000" cy="13157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100965" algn="ctr">
              <a:lnSpc>
                <a:spcPct val="100000"/>
              </a:lnSpc>
            </a:pPr>
            <a:r>
              <a:rPr lang="en-GB" sz="2400" b="1" spc="-165" dirty="0">
                <a:solidFill>
                  <a:srgbClr val="FFFFFF"/>
                </a:solidFill>
                <a:cs typeface="Calibri"/>
              </a:rPr>
              <a:t>1401102-­‐3</a:t>
            </a:r>
            <a:endParaRPr lang="en-GB" sz="2400" dirty="0">
              <a:cs typeface="Calibri"/>
            </a:endParaRPr>
          </a:p>
          <a:p>
            <a:pPr marL="99695" algn="ctr">
              <a:lnSpc>
                <a:spcPct val="100000"/>
              </a:lnSpc>
              <a:spcBef>
                <a:spcPts val="439"/>
              </a:spcBef>
            </a:pPr>
            <a:r>
              <a:rPr lang="en-GB" sz="2400" b="1" spc="-5" dirty="0">
                <a:solidFill>
                  <a:srgbClr val="FFFFFF"/>
                </a:solidFill>
                <a:cs typeface="Calibri"/>
              </a:rPr>
              <a:t>Computer</a:t>
            </a:r>
            <a:r>
              <a:rPr lang="en-GB" sz="2400" b="1" spc="-65" dirty="0">
                <a:solidFill>
                  <a:srgbClr val="FFFFFF"/>
                </a:solidFill>
                <a:cs typeface="Calibri"/>
              </a:rPr>
              <a:t> </a:t>
            </a:r>
            <a:r>
              <a:rPr lang="en-GB" sz="2400" b="1" spc="-5" dirty="0">
                <a:solidFill>
                  <a:srgbClr val="FFFFFF"/>
                </a:solidFill>
                <a:cs typeface="Calibri"/>
              </a:rPr>
              <a:t>Programming</a:t>
            </a:r>
            <a:endParaRPr lang="en-GB" sz="2400" dirty="0">
              <a:cs typeface="Calibri"/>
            </a:endParaRPr>
          </a:p>
          <a:p>
            <a:pPr marL="100965" algn="ctr">
              <a:lnSpc>
                <a:spcPct val="100000"/>
              </a:lnSpc>
              <a:spcBef>
                <a:spcPts val="480"/>
              </a:spcBef>
            </a:pPr>
            <a:r>
              <a:rPr lang="en-GB" sz="2400" b="1" dirty="0">
                <a:solidFill>
                  <a:srgbClr val="FFFFFF"/>
                </a:solidFill>
                <a:cs typeface="Calibri"/>
              </a:rPr>
              <a:t>First Term:</a:t>
            </a:r>
            <a:r>
              <a:rPr lang="en-GB" sz="2400" b="1" spc="-100" dirty="0">
                <a:solidFill>
                  <a:srgbClr val="FFFFFF"/>
                </a:solidFill>
                <a:cs typeface="Calibri"/>
              </a:rPr>
              <a:t> </a:t>
            </a:r>
            <a:r>
              <a:rPr lang="en-GB" sz="2400" b="1" dirty="0">
                <a:solidFill>
                  <a:srgbClr val="FFFFFF"/>
                </a:solidFill>
                <a:cs typeface="Calibri"/>
              </a:rPr>
              <a:t>2016/17</a:t>
            </a:r>
            <a:endParaRPr lang="en-GB" sz="2400" dirty="0">
              <a:cs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9400" y="5604549"/>
            <a:ext cx="582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LecturerLecturer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Arial Rounded MT Bold" panose="020F0704030504030204" pitchFamily="34" charset="0"/>
              </a:rPr>
              <a:t>:  Dr. Hatim Alsuwat</a:t>
            </a:r>
            <a:endParaRPr lang="en-GB" b="1" dirty="0">
              <a:solidFill>
                <a:schemeClr val="accent6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217032" y="6059269"/>
            <a:ext cx="664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Lecture notes represent a slightly edited version from lecture notes written by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Abdulbaset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Gaddah</a:t>
            </a:r>
            <a:r>
              <a:rPr lang="en-GB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Malak </a:t>
            </a:r>
            <a:r>
              <a:rPr lang="en-GB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Aljabri</a:t>
            </a:r>
            <a:r>
              <a:rPr lang="en-GB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200" y="1066800"/>
            <a:ext cx="3335654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public class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ComputeCircleArea</a:t>
            </a:r>
            <a:r>
              <a:rPr sz="1800" spc="-11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1602232"/>
            <a:ext cx="389699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/** The main method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*/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public static void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main(String[] args)</a:t>
            </a:r>
            <a:r>
              <a:rPr sz="1800" spc="-4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787" y="2321561"/>
            <a:ext cx="4197350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Declare PI, radius, and area to be double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  <a:p>
            <a:pPr marL="131445" marR="1393825">
              <a:lnSpc>
                <a:spcPct val="106500"/>
              </a:lnSpc>
              <a:spcBef>
                <a:spcPts val="500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final double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PI =</a:t>
            </a:r>
            <a:r>
              <a:rPr sz="1800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3.14159;  </a:t>
            </a: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double</a:t>
            </a:r>
            <a:r>
              <a:rPr sz="1800" spc="-85" dirty="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radius;</a:t>
            </a:r>
            <a:endParaRPr sz="1800">
              <a:latin typeface="Tahoma"/>
              <a:cs typeface="Tahoma"/>
            </a:endParaRPr>
          </a:p>
          <a:p>
            <a:pPr marL="131445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double</a:t>
            </a:r>
            <a:r>
              <a:rPr sz="1800" spc="-90" dirty="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area;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4790" y="3995738"/>
            <a:ext cx="521144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2130"/>
              </a:lnSpc>
            </a:pP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=</a:t>
            </a:r>
            <a:r>
              <a:rPr sz="1800" spc="-8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20;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7200" y="3773933"/>
            <a:ext cx="6350635" cy="2682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97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Assign 20 to the radius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Times New Roman"/>
              <a:cs typeface="Times New Roman"/>
            </a:endParaRPr>
          </a:p>
          <a:p>
            <a:pPr marL="577850">
              <a:lnSpc>
                <a:spcPts val="165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Compute the expression and then assign the result in the area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</a:t>
            </a:r>
            <a:endParaRPr sz="1400">
              <a:latin typeface="Tahoma"/>
              <a:cs typeface="Tahoma"/>
            </a:endParaRPr>
          </a:p>
          <a:p>
            <a:pPr marL="641350">
              <a:lnSpc>
                <a:spcPts val="2130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area = radius * radius *</a:t>
            </a:r>
            <a:r>
              <a:rPr sz="1800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PI;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57785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Display the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results</a:t>
            </a:r>
            <a:endParaRPr sz="1400">
              <a:latin typeface="Tahoma"/>
              <a:cs typeface="Tahoma"/>
            </a:endParaRPr>
          </a:p>
          <a:p>
            <a:pPr marL="641350">
              <a:lnSpc>
                <a:spcPts val="1964"/>
              </a:lnSpc>
              <a:spcBef>
                <a:spcPts val="35"/>
              </a:spcBef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System.out.println(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"The area for the circle of radius</a:t>
            </a:r>
            <a:r>
              <a:rPr sz="1800" spc="-10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</a:t>
            </a:r>
            <a:endParaRPr sz="1800">
              <a:latin typeface="Tahoma"/>
              <a:cs typeface="Tahoma"/>
            </a:endParaRPr>
          </a:p>
          <a:p>
            <a:pPr marL="1841500">
              <a:lnSpc>
                <a:spcPts val="1950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 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 is "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</a:t>
            </a:r>
            <a:r>
              <a:rPr sz="1800" spc="-7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area);</a:t>
            </a:r>
            <a:endParaRPr sz="1800">
              <a:latin typeface="Tahoma"/>
              <a:cs typeface="Tahoma"/>
            </a:endParaRPr>
          </a:p>
          <a:p>
            <a:pPr marL="369570">
              <a:lnSpc>
                <a:spcPts val="2145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65017" y="241075"/>
            <a:ext cx="5935281" cy="544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0484" y="178752"/>
            <a:ext cx="6337935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220" algn="l"/>
              </a:tabLst>
            </a:pPr>
            <a:r>
              <a:rPr sz="5400" b="1" baseline="-6172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sz="2800" spc="-5" dirty="0"/>
              <a:t>Computing </a:t>
            </a:r>
            <a:r>
              <a:rPr sz="2800" dirty="0"/>
              <a:t>the </a:t>
            </a:r>
            <a:r>
              <a:rPr sz="2800" spc="-5" dirty="0"/>
              <a:t>Area </a:t>
            </a:r>
            <a:r>
              <a:rPr sz="2800" dirty="0"/>
              <a:t>of a </a:t>
            </a:r>
            <a:r>
              <a:rPr sz="2800" spc="-5" dirty="0"/>
              <a:t>Circle</a:t>
            </a:r>
            <a:r>
              <a:rPr sz="2800" spc="-20" dirty="0"/>
              <a:t> </a:t>
            </a:r>
            <a:r>
              <a:rPr sz="2000" dirty="0">
                <a:solidFill>
                  <a:srgbClr val="8C8E91"/>
                </a:solidFill>
              </a:rPr>
              <a:t>(Cont’d)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846661" y="2098676"/>
            <a:ext cx="1524000" cy="306705"/>
          </a:xfrm>
          <a:custGeom>
            <a:avLst/>
            <a:gdLst/>
            <a:ahLst/>
            <a:cxnLst/>
            <a:rect l="l" t="t" r="r" b="b"/>
            <a:pathLst>
              <a:path w="1524000" h="306705">
                <a:moveTo>
                  <a:pt x="0" y="0"/>
                </a:moveTo>
                <a:lnTo>
                  <a:pt x="1524000" y="0"/>
                </a:lnTo>
                <a:lnTo>
                  <a:pt x="1524000" y="306387"/>
                </a:lnTo>
                <a:lnTo>
                  <a:pt x="0" y="306387"/>
                </a:lnTo>
                <a:lnTo>
                  <a:pt x="0" y="0"/>
                </a:lnTo>
                <a:close/>
              </a:path>
            </a:pathLst>
          </a:custGeom>
          <a:solidFill>
            <a:srgbClr val="EAE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846661" y="2098675"/>
            <a:ext cx="1524000" cy="306705"/>
          </a:xfrm>
          <a:custGeom>
            <a:avLst/>
            <a:gdLst/>
            <a:ahLst/>
            <a:cxnLst/>
            <a:rect l="l" t="t" r="r" b="b"/>
            <a:pathLst>
              <a:path w="1524000" h="306705">
                <a:moveTo>
                  <a:pt x="0" y="0"/>
                </a:moveTo>
                <a:lnTo>
                  <a:pt x="1523999" y="0"/>
                </a:lnTo>
                <a:lnTo>
                  <a:pt x="1523999" y="306387"/>
                </a:lnTo>
                <a:lnTo>
                  <a:pt x="0" y="306387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186005" y="2114703"/>
            <a:ext cx="852169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8A1D9"/>
                </a:solidFill>
                <a:latin typeface="Arial"/>
                <a:cs typeface="Arial"/>
              </a:rPr>
              <a:t>3.14159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261911" y="2075066"/>
            <a:ext cx="267335" cy="309245"/>
          </a:xfrm>
          <a:custGeom>
            <a:avLst/>
            <a:gdLst/>
            <a:ahLst/>
            <a:cxnLst/>
            <a:rect l="l" t="t" r="r" b="b"/>
            <a:pathLst>
              <a:path w="267334" h="309244">
                <a:moveTo>
                  <a:pt x="267017" y="136753"/>
                </a:moveTo>
                <a:lnTo>
                  <a:pt x="0" y="136753"/>
                </a:lnTo>
                <a:lnTo>
                  <a:pt x="0" y="234594"/>
                </a:lnTo>
                <a:lnTo>
                  <a:pt x="17335" y="271830"/>
                </a:lnTo>
                <a:lnTo>
                  <a:pt x="27165" y="280962"/>
                </a:lnTo>
                <a:lnTo>
                  <a:pt x="33223" y="286715"/>
                </a:lnTo>
                <a:lnTo>
                  <a:pt x="74561" y="303936"/>
                </a:lnTo>
                <a:lnTo>
                  <a:pt x="168465" y="308825"/>
                </a:lnTo>
                <a:lnTo>
                  <a:pt x="182625" y="306908"/>
                </a:lnTo>
                <a:lnTo>
                  <a:pt x="191884" y="305206"/>
                </a:lnTo>
                <a:lnTo>
                  <a:pt x="204012" y="301815"/>
                </a:lnTo>
                <a:lnTo>
                  <a:pt x="213258" y="297548"/>
                </a:lnTo>
                <a:lnTo>
                  <a:pt x="223088" y="293293"/>
                </a:lnTo>
                <a:lnTo>
                  <a:pt x="255447" y="261823"/>
                </a:lnTo>
                <a:lnTo>
                  <a:pt x="260070" y="255016"/>
                </a:lnTo>
                <a:lnTo>
                  <a:pt x="264693" y="244805"/>
                </a:lnTo>
                <a:lnTo>
                  <a:pt x="267017" y="232041"/>
                </a:lnTo>
                <a:lnTo>
                  <a:pt x="267017" y="136753"/>
                </a:lnTo>
                <a:close/>
              </a:path>
              <a:path w="267334" h="309244">
                <a:moveTo>
                  <a:pt x="130911" y="0"/>
                </a:moveTo>
                <a:lnTo>
                  <a:pt x="92189" y="5105"/>
                </a:lnTo>
                <a:lnTo>
                  <a:pt x="54622" y="22339"/>
                </a:lnTo>
                <a:lnTo>
                  <a:pt x="42760" y="34671"/>
                </a:lnTo>
                <a:lnTo>
                  <a:pt x="35839" y="42964"/>
                </a:lnTo>
                <a:lnTo>
                  <a:pt x="28892" y="54229"/>
                </a:lnTo>
                <a:lnTo>
                  <a:pt x="24282" y="66992"/>
                </a:lnTo>
                <a:lnTo>
                  <a:pt x="24282" y="136753"/>
                </a:lnTo>
                <a:lnTo>
                  <a:pt x="238404" y="136753"/>
                </a:lnTo>
                <a:lnTo>
                  <a:pt x="238403" y="136550"/>
                </a:lnTo>
                <a:lnTo>
                  <a:pt x="74561" y="136550"/>
                </a:lnTo>
                <a:lnTo>
                  <a:pt x="74667" y="73812"/>
                </a:lnTo>
                <a:lnTo>
                  <a:pt x="75717" y="69761"/>
                </a:lnTo>
                <a:lnTo>
                  <a:pt x="77152" y="65938"/>
                </a:lnTo>
                <a:lnTo>
                  <a:pt x="79755" y="62103"/>
                </a:lnTo>
                <a:lnTo>
                  <a:pt x="81787" y="58064"/>
                </a:lnTo>
                <a:lnTo>
                  <a:pt x="84378" y="55092"/>
                </a:lnTo>
                <a:lnTo>
                  <a:pt x="89585" y="49987"/>
                </a:lnTo>
                <a:lnTo>
                  <a:pt x="96227" y="46570"/>
                </a:lnTo>
                <a:lnTo>
                  <a:pt x="103162" y="42760"/>
                </a:lnTo>
                <a:lnTo>
                  <a:pt x="110972" y="40208"/>
                </a:lnTo>
                <a:lnTo>
                  <a:pt x="118770" y="38290"/>
                </a:lnTo>
                <a:lnTo>
                  <a:pt x="129171" y="37223"/>
                </a:lnTo>
                <a:lnTo>
                  <a:pt x="218637" y="37223"/>
                </a:lnTo>
                <a:lnTo>
                  <a:pt x="215861" y="33388"/>
                </a:lnTo>
                <a:lnTo>
                  <a:pt x="205752" y="24460"/>
                </a:lnTo>
                <a:lnTo>
                  <a:pt x="198805" y="19354"/>
                </a:lnTo>
                <a:lnTo>
                  <a:pt x="196494" y="17856"/>
                </a:lnTo>
                <a:lnTo>
                  <a:pt x="194475" y="16167"/>
                </a:lnTo>
                <a:lnTo>
                  <a:pt x="190423" y="13614"/>
                </a:lnTo>
                <a:lnTo>
                  <a:pt x="189852" y="13398"/>
                </a:lnTo>
                <a:lnTo>
                  <a:pt x="187248" y="12128"/>
                </a:lnTo>
                <a:lnTo>
                  <a:pt x="143040" y="635"/>
                </a:lnTo>
                <a:lnTo>
                  <a:pt x="130911" y="0"/>
                </a:lnTo>
                <a:close/>
              </a:path>
              <a:path w="267334" h="309244">
                <a:moveTo>
                  <a:pt x="218637" y="37223"/>
                </a:moveTo>
                <a:lnTo>
                  <a:pt x="129171" y="37223"/>
                </a:lnTo>
                <a:lnTo>
                  <a:pt x="136969" y="37655"/>
                </a:lnTo>
                <a:lnTo>
                  <a:pt x="147675" y="39560"/>
                </a:lnTo>
                <a:lnTo>
                  <a:pt x="154317" y="41046"/>
                </a:lnTo>
                <a:lnTo>
                  <a:pt x="160388" y="42964"/>
                </a:lnTo>
                <a:lnTo>
                  <a:pt x="163842" y="45313"/>
                </a:lnTo>
                <a:lnTo>
                  <a:pt x="169049" y="47853"/>
                </a:lnTo>
                <a:lnTo>
                  <a:pt x="171069" y="49771"/>
                </a:lnTo>
                <a:lnTo>
                  <a:pt x="173380" y="51676"/>
                </a:lnTo>
                <a:lnTo>
                  <a:pt x="176275" y="53809"/>
                </a:lnTo>
                <a:lnTo>
                  <a:pt x="178015" y="56159"/>
                </a:lnTo>
                <a:lnTo>
                  <a:pt x="180327" y="58280"/>
                </a:lnTo>
                <a:lnTo>
                  <a:pt x="182918" y="61264"/>
                </a:lnTo>
                <a:lnTo>
                  <a:pt x="184073" y="64439"/>
                </a:lnTo>
                <a:lnTo>
                  <a:pt x="185521" y="67856"/>
                </a:lnTo>
                <a:lnTo>
                  <a:pt x="187248" y="71475"/>
                </a:lnTo>
                <a:lnTo>
                  <a:pt x="188125" y="74218"/>
                </a:lnTo>
                <a:lnTo>
                  <a:pt x="188125" y="136550"/>
                </a:lnTo>
                <a:lnTo>
                  <a:pt x="238403" y="136550"/>
                </a:lnTo>
                <a:lnTo>
                  <a:pt x="238112" y="73812"/>
                </a:lnTo>
                <a:lnTo>
                  <a:pt x="224535" y="45313"/>
                </a:lnTo>
                <a:lnTo>
                  <a:pt x="218637" y="3722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61911" y="2211820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>
                <a:moveTo>
                  <a:pt x="0" y="0"/>
                </a:moveTo>
                <a:lnTo>
                  <a:pt x="267017" y="0"/>
                </a:lnTo>
              </a:path>
            </a:pathLst>
          </a:custGeom>
          <a:ln w="317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380682" y="2298383"/>
            <a:ext cx="32384" cy="52069"/>
          </a:xfrm>
          <a:custGeom>
            <a:avLst/>
            <a:gdLst/>
            <a:ahLst/>
            <a:cxnLst/>
            <a:rect l="l" t="t" r="r" b="b"/>
            <a:pathLst>
              <a:path w="32384" h="52069">
                <a:moveTo>
                  <a:pt x="16751" y="0"/>
                </a:moveTo>
                <a:lnTo>
                  <a:pt x="12420" y="215"/>
                </a:lnTo>
                <a:lnTo>
                  <a:pt x="8966" y="1498"/>
                </a:lnTo>
                <a:lnTo>
                  <a:pt x="6070" y="2768"/>
                </a:lnTo>
                <a:lnTo>
                  <a:pt x="4330" y="4699"/>
                </a:lnTo>
                <a:lnTo>
                  <a:pt x="2019" y="7035"/>
                </a:lnTo>
                <a:lnTo>
                  <a:pt x="1155" y="10426"/>
                </a:lnTo>
                <a:lnTo>
                  <a:pt x="1739" y="14897"/>
                </a:lnTo>
                <a:lnTo>
                  <a:pt x="4330" y="18516"/>
                </a:lnTo>
                <a:lnTo>
                  <a:pt x="7797" y="20637"/>
                </a:lnTo>
                <a:lnTo>
                  <a:pt x="0" y="51904"/>
                </a:lnTo>
                <a:lnTo>
                  <a:pt x="32359" y="51904"/>
                </a:lnTo>
                <a:lnTo>
                  <a:pt x="25133" y="20421"/>
                </a:lnTo>
                <a:lnTo>
                  <a:pt x="27165" y="18516"/>
                </a:lnTo>
                <a:lnTo>
                  <a:pt x="28905" y="16814"/>
                </a:lnTo>
                <a:lnTo>
                  <a:pt x="30340" y="14897"/>
                </a:lnTo>
                <a:lnTo>
                  <a:pt x="31496" y="10426"/>
                </a:lnTo>
                <a:lnTo>
                  <a:pt x="31203" y="7874"/>
                </a:lnTo>
                <a:lnTo>
                  <a:pt x="29476" y="5753"/>
                </a:lnTo>
                <a:lnTo>
                  <a:pt x="27736" y="3835"/>
                </a:lnTo>
                <a:lnTo>
                  <a:pt x="24269" y="1498"/>
                </a:lnTo>
                <a:lnTo>
                  <a:pt x="20218" y="647"/>
                </a:lnTo>
                <a:lnTo>
                  <a:pt x="1675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261922" y="2075063"/>
            <a:ext cx="267335" cy="309245"/>
          </a:xfrm>
          <a:custGeom>
            <a:avLst/>
            <a:gdLst/>
            <a:ahLst/>
            <a:cxnLst/>
            <a:rect l="l" t="t" r="r" b="b"/>
            <a:pathLst>
              <a:path w="267334" h="309244">
                <a:moveTo>
                  <a:pt x="0" y="136763"/>
                </a:moveTo>
                <a:lnTo>
                  <a:pt x="24271" y="136763"/>
                </a:lnTo>
                <a:lnTo>
                  <a:pt x="24271" y="66998"/>
                </a:lnTo>
                <a:lnTo>
                  <a:pt x="28889" y="54237"/>
                </a:lnTo>
                <a:lnTo>
                  <a:pt x="35829" y="42973"/>
                </a:lnTo>
                <a:lnTo>
                  <a:pt x="42757" y="34675"/>
                </a:lnTo>
                <a:lnTo>
                  <a:pt x="47959" y="28288"/>
                </a:lnTo>
                <a:lnTo>
                  <a:pt x="92181" y="5104"/>
                </a:lnTo>
                <a:lnTo>
                  <a:pt x="130903" y="0"/>
                </a:lnTo>
                <a:lnTo>
                  <a:pt x="143033" y="641"/>
                </a:lnTo>
                <a:lnTo>
                  <a:pt x="181755" y="9581"/>
                </a:lnTo>
                <a:lnTo>
                  <a:pt x="184934" y="11064"/>
                </a:lnTo>
                <a:lnTo>
                  <a:pt x="187243" y="12133"/>
                </a:lnTo>
                <a:lnTo>
                  <a:pt x="189850" y="13402"/>
                </a:lnTo>
                <a:lnTo>
                  <a:pt x="190421" y="13616"/>
                </a:lnTo>
                <a:lnTo>
                  <a:pt x="192445" y="14899"/>
                </a:lnTo>
                <a:lnTo>
                  <a:pt x="194468" y="16168"/>
                </a:lnTo>
                <a:lnTo>
                  <a:pt x="196492" y="17865"/>
                </a:lnTo>
                <a:lnTo>
                  <a:pt x="198801" y="19362"/>
                </a:lnTo>
                <a:lnTo>
                  <a:pt x="205741" y="24466"/>
                </a:lnTo>
                <a:lnTo>
                  <a:pt x="210074" y="28288"/>
                </a:lnTo>
                <a:lnTo>
                  <a:pt x="215859" y="33392"/>
                </a:lnTo>
                <a:lnTo>
                  <a:pt x="220477" y="39780"/>
                </a:lnTo>
                <a:lnTo>
                  <a:pt x="224525" y="45312"/>
                </a:lnTo>
                <a:lnTo>
                  <a:pt x="238393" y="136763"/>
                </a:lnTo>
                <a:lnTo>
                  <a:pt x="267010" y="136763"/>
                </a:lnTo>
                <a:lnTo>
                  <a:pt x="267010" y="232050"/>
                </a:lnTo>
                <a:lnTo>
                  <a:pt x="264688" y="244811"/>
                </a:lnTo>
                <a:lnTo>
                  <a:pt x="260070" y="255020"/>
                </a:lnTo>
                <a:lnTo>
                  <a:pt x="255439" y="261821"/>
                </a:lnTo>
                <a:lnTo>
                  <a:pt x="251403" y="268636"/>
                </a:lnTo>
                <a:lnTo>
                  <a:pt x="213252" y="297552"/>
                </a:lnTo>
                <a:lnTo>
                  <a:pt x="204003" y="301815"/>
                </a:lnTo>
                <a:lnTo>
                  <a:pt x="191874" y="305208"/>
                </a:lnTo>
                <a:lnTo>
                  <a:pt x="182625" y="306920"/>
                </a:lnTo>
                <a:lnTo>
                  <a:pt x="168459" y="308830"/>
                </a:lnTo>
                <a:lnTo>
                  <a:pt x="102870" y="308616"/>
                </a:lnTo>
                <a:lnTo>
                  <a:pt x="61541" y="300532"/>
                </a:lnTo>
                <a:lnTo>
                  <a:pt x="27163" y="280970"/>
                </a:lnTo>
                <a:lnTo>
                  <a:pt x="21962" y="276507"/>
                </a:lnTo>
                <a:lnTo>
                  <a:pt x="856" y="242687"/>
                </a:lnTo>
                <a:lnTo>
                  <a:pt x="0" y="234602"/>
                </a:lnTo>
                <a:lnTo>
                  <a:pt x="0" y="136763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336474" y="2112291"/>
            <a:ext cx="113664" cy="99695"/>
          </a:xfrm>
          <a:custGeom>
            <a:avLst/>
            <a:gdLst/>
            <a:ahLst/>
            <a:cxnLst/>
            <a:rect l="l" t="t" r="r" b="b"/>
            <a:pathLst>
              <a:path w="113665" h="99694">
                <a:moveTo>
                  <a:pt x="0" y="99321"/>
                </a:moveTo>
                <a:lnTo>
                  <a:pt x="0" y="36999"/>
                </a:lnTo>
                <a:lnTo>
                  <a:pt x="1154" y="32536"/>
                </a:lnTo>
                <a:lnTo>
                  <a:pt x="2594" y="28715"/>
                </a:lnTo>
                <a:lnTo>
                  <a:pt x="5201" y="24880"/>
                </a:lnTo>
                <a:lnTo>
                  <a:pt x="7225" y="20845"/>
                </a:lnTo>
                <a:lnTo>
                  <a:pt x="9820" y="17865"/>
                </a:lnTo>
                <a:lnTo>
                  <a:pt x="15022" y="12760"/>
                </a:lnTo>
                <a:lnTo>
                  <a:pt x="21664" y="9353"/>
                </a:lnTo>
                <a:lnTo>
                  <a:pt x="28604" y="5532"/>
                </a:lnTo>
                <a:lnTo>
                  <a:pt x="36413" y="2979"/>
                </a:lnTo>
                <a:lnTo>
                  <a:pt x="44209" y="1069"/>
                </a:lnTo>
                <a:lnTo>
                  <a:pt x="54613" y="0"/>
                </a:lnTo>
                <a:lnTo>
                  <a:pt x="62410" y="427"/>
                </a:lnTo>
                <a:lnTo>
                  <a:pt x="73111" y="2338"/>
                </a:lnTo>
                <a:lnTo>
                  <a:pt x="79754" y="3820"/>
                </a:lnTo>
                <a:lnTo>
                  <a:pt x="85825" y="5745"/>
                </a:lnTo>
                <a:lnTo>
                  <a:pt x="89289" y="8084"/>
                </a:lnTo>
                <a:lnTo>
                  <a:pt x="94491" y="10636"/>
                </a:lnTo>
                <a:lnTo>
                  <a:pt x="96514" y="12546"/>
                </a:lnTo>
                <a:lnTo>
                  <a:pt x="98823" y="14457"/>
                </a:lnTo>
                <a:lnTo>
                  <a:pt x="101716" y="16581"/>
                </a:lnTo>
                <a:lnTo>
                  <a:pt x="103454" y="18934"/>
                </a:lnTo>
                <a:lnTo>
                  <a:pt x="105763" y="21059"/>
                </a:lnTo>
                <a:lnTo>
                  <a:pt x="108358" y="24039"/>
                </a:lnTo>
                <a:lnTo>
                  <a:pt x="109512" y="27218"/>
                </a:lnTo>
                <a:lnTo>
                  <a:pt x="110965" y="30626"/>
                </a:lnTo>
                <a:lnTo>
                  <a:pt x="112691" y="34247"/>
                </a:lnTo>
                <a:lnTo>
                  <a:pt x="113560" y="36999"/>
                </a:lnTo>
                <a:lnTo>
                  <a:pt x="113560" y="99321"/>
                </a:lnTo>
                <a:lnTo>
                  <a:pt x="0" y="99321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61922" y="2211826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>
                <a:moveTo>
                  <a:pt x="0" y="0"/>
                </a:moveTo>
                <a:lnTo>
                  <a:pt x="267010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380684" y="2298387"/>
            <a:ext cx="32384" cy="52069"/>
          </a:xfrm>
          <a:custGeom>
            <a:avLst/>
            <a:gdLst/>
            <a:ahLst/>
            <a:cxnLst/>
            <a:rect l="l" t="t" r="r" b="b"/>
            <a:pathLst>
              <a:path w="32384" h="52069">
                <a:moveTo>
                  <a:pt x="25140" y="20417"/>
                </a:moveTo>
                <a:lnTo>
                  <a:pt x="32366" y="51899"/>
                </a:lnTo>
                <a:lnTo>
                  <a:pt x="0" y="51899"/>
                </a:lnTo>
                <a:lnTo>
                  <a:pt x="7796" y="20631"/>
                </a:lnTo>
                <a:lnTo>
                  <a:pt x="4332" y="18506"/>
                </a:lnTo>
                <a:lnTo>
                  <a:pt x="1738" y="14899"/>
                </a:lnTo>
                <a:lnTo>
                  <a:pt x="1154" y="10422"/>
                </a:lnTo>
                <a:lnTo>
                  <a:pt x="2023" y="7028"/>
                </a:lnTo>
                <a:lnTo>
                  <a:pt x="4332" y="4690"/>
                </a:lnTo>
                <a:lnTo>
                  <a:pt x="6070" y="2765"/>
                </a:lnTo>
                <a:lnTo>
                  <a:pt x="8963" y="1496"/>
                </a:lnTo>
                <a:lnTo>
                  <a:pt x="12427" y="213"/>
                </a:lnTo>
                <a:lnTo>
                  <a:pt x="16760" y="0"/>
                </a:lnTo>
                <a:lnTo>
                  <a:pt x="20224" y="641"/>
                </a:lnTo>
                <a:lnTo>
                  <a:pt x="31497" y="10422"/>
                </a:lnTo>
                <a:lnTo>
                  <a:pt x="30342" y="14899"/>
                </a:lnTo>
                <a:lnTo>
                  <a:pt x="28901" y="16810"/>
                </a:lnTo>
                <a:lnTo>
                  <a:pt x="27163" y="18506"/>
                </a:lnTo>
                <a:lnTo>
                  <a:pt x="25140" y="2041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14790" y="3995738"/>
            <a:ext cx="5211445" cy="295275"/>
          </a:xfrm>
          <a:custGeom>
            <a:avLst/>
            <a:gdLst/>
            <a:ahLst/>
            <a:cxnLst/>
            <a:rect l="l" t="t" r="r" b="b"/>
            <a:pathLst>
              <a:path w="5211445" h="295275">
                <a:moveTo>
                  <a:pt x="0" y="0"/>
                </a:moveTo>
                <a:lnTo>
                  <a:pt x="5210905" y="0"/>
                </a:lnTo>
                <a:lnTo>
                  <a:pt x="5210905" y="295275"/>
                </a:lnTo>
                <a:lnTo>
                  <a:pt x="0" y="295275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789" y="3995738"/>
            <a:ext cx="5211445" cy="295275"/>
          </a:xfrm>
          <a:custGeom>
            <a:avLst/>
            <a:gdLst/>
            <a:ahLst/>
            <a:cxnLst/>
            <a:rect l="l" t="t" r="r" b="b"/>
            <a:pathLst>
              <a:path w="5211445" h="295275">
                <a:moveTo>
                  <a:pt x="0" y="0"/>
                </a:moveTo>
                <a:lnTo>
                  <a:pt x="5210906" y="0"/>
                </a:lnTo>
                <a:lnTo>
                  <a:pt x="5210906" y="295274"/>
                </a:lnTo>
                <a:lnTo>
                  <a:pt x="0" y="29527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846661" y="2498726"/>
            <a:ext cx="1524000" cy="306705"/>
          </a:xfrm>
          <a:prstGeom prst="rect">
            <a:avLst/>
          </a:prstGeom>
          <a:solidFill>
            <a:srgbClr val="EAEFE0"/>
          </a:solidFill>
          <a:ln w="12699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solidFill>
                  <a:srgbClr val="08A1D9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153803" y="1688783"/>
            <a:ext cx="915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80912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020795" y="1427163"/>
            <a:ext cx="1767839" cy="1129030"/>
          </a:xfrm>
          <a:custGeom>
            <a:avLst/>
            <a:gdLst/>
            <a:ahLst/>
            <a:cxnLst/>
            <a:rect l="l" t="t" r="r" b="b"/>
            <a:pathLst>
              <a:path w="1767840" h="1129030">
                <a:moveTo>
                  <a:pt x="958608" y="647700"/>
                </a:moveTo>
                <a:lnTo>
                  <a:pt x="671029" y="647700"/>
                </a:lnTo>
                <a:lnTo>
                  <a:pt x="1767725" y="1128915"/>
                </a:lnTo>
                <a:lnTo>
                  <a:pt x="958608" y="647700"/>
                </a:lnTo>
                <a:close/>
              </a:path>
              <a:path w="1767840" h="1129030">
                <a:moveTo>
                  <a:pt x="1042377" y="0"/>
                </a:moveTo>
                <a:lnTo>
                  <a:pt x="107950" y="0"/>
                </a:lnTo>
                <a:lnTo>
                  <a:pt x="65933" y="8483"/>
                </a:lnTo>
                <a:lnTo>
                  <a:pt x="31619" y="31619"/>
                </a:lnTo>
                <a:lnTo>
                  <a:pt x="8483" y="65933"/>
                </a:lnTo>
                <a:lnTo>
                  <a:pt x="0" y="107950"/>
                </a:lnTo>
                <a:lnTo>
                  <a:pt x="0" y="539750"/>
                </a:lnTo>
                <a:lnTo>
                  <a:pt x="8483" y="581766"/>
                </a:lnTo>
                <a:lnTo>
                  <a:pt x="31619" y="616080"/>
                </a:lnTo>
                <a:lnTo>
                  <a:pt x="65933" y="639216"/>
                </a:lnTo>
                <a:lnTo>
                  <a:pt x="107950" y="647700"/>
                </a:lnTo>
                <a:lnTo>
                  <a:pt x="1042377" y="647700"/>
                </a:lnTo>
                <a:lnTo>
                  <a:pt x="1084394" y="639216"/>
                </a:lnTo>
                <a:lnTo>
                  <a:pt x="1118708" y="616080"/>
                </a:lnTo>
                <a:lnTo>
                  <a:pt x="1141843" y="581766"/>
                </a:lnTo>
                <a:lnTo>
                  <a:pt x="1150327" y="539750"/>
                </a:lnTo>
                <a:lnTo>
                  <a:pt x="1150327" y="107950"/>
                </a:lnTo>
                <a:lnTo>
                  <a:pt x="1141843" y="65933"/>
                </a:lnTo>
                <a:lnTo>
                  <a:pt x="1118708" y="31619"/>
                </a:lnTo>
                <a:lnTo>
                  <a:pt x="1084394" y="8483"/>
                </a:lnTo>
                <a:lnTo>
                  <a:pt x="1042377" y="0"/>
                </a:lnTo>
                <a:close/>
              </a:path>
            </a:pathLst>
          </a:custGeom>
          <a:solidFill>
            <a:srgbClr val="D1F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20795" y="1427163"/>
            <a:ext cx="1767839" cy="1129030"/>
          </a:xfrm>
          <a:custGeom>
            <a:avLst/>
            <a:gdLst/>
            <a:ahLst/>
            <a:cxnLst/>
            <a:rect l="l" t="t" r="r" b="b"/>
            <a:pathLst>
              <a:path w="1767840" h="1129030">
                <a:moveTo>
                  <a:pt x="0" y="107951"/>
                </a:moveTo>
                <a:lnTo>
                  <a:pt x="8483" y="65932"/>
                </a:lnTo>
                <a:lnTo>
                  <a:pt x="31618" y="31618"/>
                </a:lnTo>
                <a:lnTo>
                  <a:pt x="65932" y="8483"/>
                </a:lnTo>
                <a:lnTo>
                  <a:pt x="107952" y="0"/>
                </a:lnTo>
                <a:lnTo>
                  <a:pt x="671023" y="0"/>
                </a:lnTo>
                <a:lnTo>
                  <a:pt x="958605" y="0"/>
                </a:lnTo>
                <a:lnTo>
                  <a:pt x="1042379" y="0"/>
                </a:lnTo>
                <a:lnTo>
                  <a:pt x="1084398" y="8483"/>
                </a:lnTo>
                <a:lnTo>
                  <a:pt x="1118711" y="31618"/>
                </a:lnTo>
                <a:lnTo>
                  <a:pt x="1141846" y="65932"/>
                </a:lnTo>
                <a:lnTo>
                  <a:pt x="1150329" y="107951"/>
                </a:lnTo>
                <a:lnTo>
                  <a:pt x="1150329" y="377824"/>
                </a:lnTo>
                <a:lnTo>
                  <a:pt x="1150329" y="539749"/>
                </a:lnTo>
                <a:lnTo>
                  <a:pt x="1141846" y="581767"/>
                </a:lnTo>
                <a:lnTo>
                  <a:pt x="1118711" y="616080"/>
                </a:lnTo>
                <a:lnTo>
                  <a:pt x="1084398" y="639215"/>
                </a:lnTo>
                <a:lnTo>
                  <a:pt x="1042379" y="647699"/>
                </a:lnTo>
                <a:lnTo>
                  <a:pt x="958605" y="647699"/>
                </a:lnTo>
                <a:lnTo>
                  <a:pt x="1767718" y="1128909"/>
                </a:lnTo>
                <a:lnTo>
                  <a:pt x="671023" y="647699"/>
                </a:lnTo>
                <a:lnTo>
                  <a:pt x="107952" y="647699"/>
                </a:lnTo>
                <a:lnTo>
                  <a:pt x="65932" y="639215"/>
                </a:lnTo>
                <a:lnTo>
                  <a:pt x="31618" y="616080"/>
                </a:lnTo>
                <a:lnTo>
                  <a:pt x="8483" y="581767"/>
                </a:lnTo>
                <a:lnTo>
                  <a:pt x="0" y="539747"/>
                </a:lnTo>
                <a:lnTo>
                  <a:pt x="0" y="377824"/>
                </a:lnTo>
                <a:lnTo>
                  <a:pt x="0" y="10795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131158" y="1504506"/>
            <a:ext cx="897255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080912"/>
                </a:solidFill>
                <a:latin typeface="Rockwell"/>
                <a:cs typeface="Rockwell"/>
              </a:rPr>
              <a:t>assign</a:t>
            </a:r>
            <a:r>
              <a:rPr sz="1600" spc="-100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600" b="1" dirty="0">
                <a:solidFill>
                  <a:srgbClr val="080912"/>
                </a:solidFill>
                <a:latin typeface="Rockwell"/>
                <a:cs typeface="Rockwell"/>
              </a:rPr>
              <a:t>20</a:t>
            </a:r>
            <a:endParaRPr sz="1600">
              <a:latin typeface="Rockwell"/>
              <a:cs typeface="Rockwell"/>
            </a:endParaRPr>
          </a:p>
          <a:p>
            <a:pPr marL="12700">
              <a:lnSpc>
                <a:spcPts val="1910"/>
              </a:lnSpc>
            </a:pPr>
            <a:r>
              <a:rPr sz="1600" dirty="0">
                <a:solidFill>
                  <a:srgbClr val="080912"/>
                </a:solidFill>
                <a:latin typeface="Rockwell"/>
                <a:cs typeface="Rockwell"/>
              </a:rPr>
              <a:t>to</a:t>
            </a:r>
            <a:r>
              <a:rPr sz="1600" spc="-80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600" spc="-10" dirty="0">
                <a:solidFill>
                  <a:srgbClr val="080912"/>
                </a:solidFill>
                <a:latin typeface="Rockwell"/>
                <a:cs typeface="Rockwell"/>
              </a:rPr>
              <a:t>radius</a:t>
            </a:r>
            <a:endParaRPr sz="1600">
              <a:latin typeface="Rockwell"/>
              <a:cs typeface="Rockwel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46661" y="2879726"/>
            <a:ext cx="1564005" cy="269875"/>
          </a:xfrm>
          <a:prstGeom prst="rect">
            <a:avLst/>
          </a:prstGeom>
          <a:solidFill>
            <a:srgbClr val="EAEFE0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2740">
              <a:lnSpc>
                <a:spcPts val="2025"/>
              </a:lnSpc>
            </a:pPr>
            <a:r>
              <a:rPr sz="1800" dirty="0">
                <a:latin typeface="Rockwell"/>
                <a:cs typeface="Rockwell"/>
              </a:rPr>
              <a:t>no</a:t>
            </a:r>
            <a:r>
              <a:rPr sz="1800" spc="-80" dirty="0">
                <a:latin typeface="Rockwell"/>
                <a:cs typeface="Rockwell"/>
              </a:rPr>
              <a:t> </a:t>
            </a:r>
            <a:r>
              <a:rPr sz="1800" spc="-10" dirty="0">
                <a:latin typeface="Rockwell"/>
                <a:cs typeface="Rockwell"/>
              </a:rPr>
              <a:t>value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126613" y="2118995"/>
            <a:ext cx="648335" cy="102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ct val="100000"/>
              </a:lnSpc>
            </a:pPr>
            <a:r>
              <a:rPr sz="1800" dirty="0">
                <a:solidFill>
                  <a:srgbClr val="080912"/>
                </a:solidFill>
                <a:latin typeface="Arial"/>
                <a:cs typeface="Arial"/>
              </a:rPr>
              <a:t>PI</a:t>
            </a:r>
            <a:endParaRPr sz="1800">
              <a:latin typeface="Arial"/>
              <a:cs typeface="Arial"/>
            </a:endParaRPr>
          </a:p>
          <a:p>
            <a:pPr marL="94615" marR="5080" indent="-82550">
              <a:lnSpc>
                <a:spcPct val="123800"/>
              </a:lnSpc>
              <a:spcBef>
                <a:spcPts val="475"/>
              </a:spcBef>
            </a:pPr>
            <a:r>
              <a:rPr sz="1800" dirty="0">
                <a:solidFill>
                  <a:srgbClr val="080912"/>
                </a:solidFill>
                <a:latin typeface="Arial"/>
                <a:cs typeface="Arial"/>
              </a:rPr>
              <a:t>radius  area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7"/>
          <p:cNvSpPr txBox="1"/>
          <p:nvPr/>
        </p:nvSpPr>
        <p:spPr>
          <a:xfrm>
            <a:off x="8529246" y="318122"/>
            <a:ext cx="25708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10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57200" y="990600"/>
            <a:ext cx="3335654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public class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ComputeCircleArea</a:t>
            </a:r>
            <a:r>
              <a:rPr sz="1800" spc="-11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0100" y="1526032"/>
            <a:ext cx="389699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/** The main method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*/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public static void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main(String[] args)</a:t>
            </a:r>
            <a:r>
              <a:rPr sz="1800" spc="-4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6787" y="2245360"/>
            <a:ext cx="4197350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Declare PI, radius, and area to be double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  <a:p>
            <a:pPr marL="131445" marR="1393825">
              <a:lnSpc>
                <a:spcPct val="106500"/>
              </a:lnSpc>
              <a:spcBef>
                <a:spcPts val="500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final double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PI =</a:t>
            </a:r>
            <a:r>
              <a:rPr sz="1800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3.14159;  </a:t>
            </a: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double</a:t>
            </a:r>
            <a:r>
              <a:rPr sz="1800" spc="-85" dirty="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radius;</a:t>
            </a:r>
            <a:endParaRPr sz="1800">
              <a:latin typeface="Tahoma"/>
              <a:cs typeface="Tahoma"/>
            </a:endParaRPr>
          </a:p>
          <a:p>
            <a:pPr marL="131445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double</a:t>
            </a:r>
            <a:r>
              <a:rPr sz="1800" spc="-90" dirty="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area;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6787" y="3697732"/>
            <a:ext cx="268795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Assign 20 to the radius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</a:t>
            </a:r>
            <a:endParaRPr sz="1400">
              <a:latin typeface="Tahoma"/>
              <a:cs typeface="Tahoma"/>
            </a:endParaRPr>
          </a:p>
          <a:p>
            <a:pPr marL="131445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=</a:t>
            </a:r>
            <a:r>
              <a:rPr sz="1800" spc="-8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20;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4790" y="4632325"/>
            <a:ext cx="521144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2014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area = radius * radius *</a:t>
            </a:r>
            <a:r>
              <a:rPr sz="1800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PI;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4408932"/>
            <a:ext cx="6350635" cy="197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Compute the expression and then assign the result in the area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</a:t>
            </a:r>
            <a:endParaRPr sz="14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900">
              <a:latin typeface="Times New Roman"/>
              <a:cs typeface="Times New Roman"/>
            </a:endParaRPr>
          </a:p>
          <a:p>
            <a:pPr marL="57785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Display the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results</a:t>
            </a:r>
            <a:endParaRPr sz="1400">
              <a:latin typeface="Tahoma"/>
              <a:cs typeface="Tahoma"/>
            </a:endParaRPr>
          </a:p>
          <a:p>
            <a:pPr marL="641350">
              <a:lnSpc>
                <a:spcPts val="1964"/>
              </a:lnSpc>
              <a:spcBef>
                <a:spcPts val="35"/>
              </a:spcBef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System.out.println(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"The area for the circle of radius</a:t>
            </a:r>
            <a:r>
              <a:rPr sz="1800" spc="-10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</a:t>
            </a:r>
            <a:endParaRPr sz="1800">
              <a:latin typeface="Tahoma"/>
              <a:cs typeface="Tahoma"/>
            </a:endParaRPr>
          </a:p>
          <a:p>
            <a:pPr marL="1841500">
              <a:lnSpc>
                <a:spcPts val="1950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 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 is "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</a:t>
            </a:r>
            <a:r>
              <a:rPr sz="1800" spc="-7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area);</a:t>
            </a:r>
            <a:endParaRPr sz="1800">
              <a:latin typeface="Tahoma"/>
              <a:cs typeface="Tahoma"/>
            </a:endParaRPr>
          </a:p>
          <a:p>
            <a:pPr marL="369570">
              <a:lnSpc>
                <a:spcPts val="2145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5017" y="241075"/>
            <a:ext cx="5935281" cy="544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484" y="178752"/>
            <a:ext cx="6337935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220" algn="l"/>
              </a:tabLst>
            </a:pPr>
            <a:r>
              <a:rPr sz="5400" b="1" baseline="-6172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sz="2800" spc="-5" dirty="0"/>
              <a:t>Computing </a:t>
            </a:r>
            <a:r>
              <a:rPr sz="2800" dirty="0"/>
              <a:t>the </a:t>
            </a:r>
            <a:r>
              <a:rPr sz="2800" spc="-5" dirty="0"/>
              <a:t>Area </a:t>
            </a:r>
            <a:r>
              <a:rPr sz="2800" dirty="0"/>
              <a:t>of a </a:t>
            </a:r>
            <a:r>
              <a:rPr sz="2800" spc="-5" dirty="0"/>
              <a:t>Circle</a:t>
            </a:r>
            <a:r>
              <a:rPr sz="2800" spc="-20" dirty="0"/>
              <a:t> </a:t>
            </a:r>
            <a:r>
              <a:rPr sz="2000" dirty="0">
                <a:solidFill>
                  <a:srgbClr val="8C8E91"/>
                </a:solidFill>
              </a:rPr>
              <a:t>(Cont’d)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46661" y="2022475"/>
            <a:ext cx="1524000" cy="306705"/>
          </a:xfrm>
          <a:custGeom>
            <a:avLst/>
            <a:gdLst/>
            <a:ahLst/>
            <a:cxnLst/>
            <a:rect l="l" t="t" r="r" b="b"/>
            <a:pathLst>
              <a:path w="1524000" h="306705">
                <a:moveTo>
                  <a:pt x="0" y="0"/>
                </a:moveTo>
                <a:lnTo>
                  <a:pt x="1524000" y="0"/>
                </a:lnTo>
                <a:lnTo>
                  <a:pt x="1524000" y="306387"/>
                </a:lnTo>
                <a:lnTo>
                  <a:pt x="0" y="306387"/>
                </a:lnTo>
                <a:lnTo>
                  <a:pt x="0" y="0"/>
                </a:lnTo>
                <a:close/>
              </a:path>
            </a:pathLst>
          </a:custGeom>
          <a:solidFill>
            <a:srgbClr val="EAE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846661" y="2022475"/>
            <a:ext cx="1524000" cy="306705"/>
          </a:xfrm>
          <a:custGeom>
            <a:avLst/>
            <a:gdLst/>
            <a:ahLst/>
            <a:cxnLst/>
            <a:rect l="l" t="t" r="r" b="b"/>
            <a:pathLst>
              <a:path w="1524000" h="306705">
                <a:moveTo>
                  <a:pt x="0" y="0"/>
                </a:moveTo>
                <a:lnTo>
                  <a:pt x="1523999" y="0"/>
                </a:lnTo>
                <a:lnTo>
                  <a:pt x="1523999" y="306387"/>
                </a:lnTo>
                <a:lnTo>
                  <a:pt x="0" y="306387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86005" y="2038502"/>
            <a:ext cx="852169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8A1D9"/>
                </a:solidFill>
                <a:latin typeface="Arial"/>
                <a:cs typeface="Arial"/>
              </a:rPr>
              <a:t>3.14159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261911" y="1998866"/>
            <a:ext cx="267335" cy="309245"/>
          </a:xfrm>
          <a:custGeom>
            <a:avLst/>
            <a:gdLst/>
            <a:ahLst/>
            <a:cxnLst/>
            <a:rect l="l" t="t" r="r" b="b"/>
            <a:pathLst>
              <a:path w="267334" h="309244">
                <a:moveTo>
                  <a:pt x="267017" y="136753"/>
                </a:moveTo>
                <a:lnTo>
                  <a:pt x="0" y="136753"/>
                </a:lnTo>
                <a:lnTo>
                  <a:pt x="0" y="234594"/>
                </a:lnTo>
                <a:lnTo>
                  <a:pt x="17335" y="271830"/>
                </a:lnTo>
                <a:lnTo>
                  <a:pt x="27165" y="280962"/>
                </a:lnTo>
                <a:lnTo>
                  <a:pt x="33223" y="286715"/>
                </a:lnTo>
                <a:lnTo>
                  <a:pt x="74561" y="303936"/>
                </a:lnTo>
                <a:lnTo>
                  <a:pt x="168465" y="308825"/>
                </a:lnTo>
                <a:lnTo>
                  <a:pt x="182625" y="306920"/>
                </a:lnTo>
                <a:lnTo>
                  <a:pt x="191884" y="305206"/>
                </a:lnTo>
                <a:lnTo>
                  <a:pt x="204012" y="301802"/>
                </a:lnTo>
                <a:lnTo>
                  <a:pt x="213258" y="297548"/>
                </a:lnTo>
                <a:lnTo>
                  <a:pt x="223088" y="293293"/>
                </a:lnTo>
                <a:lnTo>
                  <a:pt x="255447" y="261810"/>
                </a:lnTo>
                <a:lnTo>
                  <a:pt x="260070" y="255015"/>
                </a:lnTo>
                <a:lnTo>
                  <a:pt x="264693" y="244805"/>
                </a:lnTo>
                <a:lnTo>
                  <a:pt x="267017" y="232041"/>
                </a:lnTo>
                <a:lnTo>
                  <a:pt x="267017" y="136753"/>
                </a:lnTo>
                <a:close/>
              </a:path>
              <a:path w="267334" h="309244">
                <a:moveTo>
                  <a:pt x="130911" y="0"/>
                </a:moveTo>
                <a:lnTo>
                  <a:pt x="92189" y="5092"/>
                </a:lnTo>
                <a:lnTo>
                  <a:pt x="54622" y="22339"/>
                </a:lnTo>
                <a:lnTo>
                  <a:pt x="42760" y="34671"/>
                </a:lnTo>
                <a:lnTo>
                  <a:pt x="35839" y="42964"/>
                </a:lnTo>
                <a:lnTo>
                  <a:pt x="28892" y="54229"/>
                </a:lnTo>
                <a:lnTo>
                  <a:pt x="24282" y="66992"/>
                </a:lnTo>
                <a:lnTo>
                  <a:pt x="24282" y="136753"/>
                </a:lnTo>
                <a:lnTo>
                  <a:pt x="238404" y="136753"/>
                </a:lnTo>
                <a:lnTo>
                  <a:pt x="238403" y="136550"/>
                </a:lnTo>
                <a:lnTo>
                  <a:pt x="74561" y="136550"/>
                </a:lnTo>
                <a:lnTo>
                  <a:pt x="74667" y="73812"/>
                </a:lnTo>
                <a:lnTo>
                  <a:pt x="75717" y="69761"/>
                </a:lnTo>
                <a:lnTo>
                  <a:pt x="77152" y="65938"/>
                </a:lnTo>
                <a:lnTo>
                  <a:pt x="79755" y="62102"/>
                </a:lnTo>
                <a:lnTo>
                  <a:pt x="81787" y="58064"/>
                </a:lnTo>
                <a:lnTo>
                  <a:pt x="84378" y="55092"/>
                </a:lnTo>
                <a:lnTo>
                  <a:pt x="89585" y="49987"/>
                </a:lnTo>
                <a:lnTo>
                  <a:pt x="96227" y="46570"/>
                </a:lnTo>
                <a:lnTo>
                  <a:pt x="103162" y="42760"/>
                </a:lnTo>
                <a:lnTo>
                  <a:pt x="110972" y="40208"/>
                </a:lnTo>
                <a:lnTo>
                  <a:pt x="118770" y="38290"/>
                </a:lnTo>
                <a:lnTo>
                  <a:pt x="129171" y="37223"/>
                </a:lnTo>
                <a:lnTo>
                  <a:pt x="218637" y="37223"/>
                </a:lnTo>
                <a:lnTo>
                  <a:pt x="215861" y="33388"/>
                </a:lnTo>
                <a:lnTo>
                  <a:pt x="205752" y="24460"/>
                </a:lnTo>
                <a:lnTo>
                  <a:pt x="198805" y="19354"/>
                </a:lnTo>
                <a:lnTo>
                  <a:pt x="196494" y="17856"/>
                </a:lnTo>
                <a:lnTo>
                  <a:pt x="194475" y="16167"/>
                </a:lnTo>
                <a:lnTo>
                  <a:pt x="190423" y="13614"/>
                </a:lnTo>
                <a:lnTo>
                  <a:pt x="189852" y="13398"/>
                </a:lnTo>
                <a:lnTo>
                  <a:pt x="187248" y="12128"/>
                </a:lnTo>
                <a:lnTo>
                  <a:pt x="143040" y="635"/>
                </a:lnTo>
                <a:lnTo>
                  <a:pt x="130911" y="0"/>
                </a:lnTo>
                <a:close/>
              </a:path>
              <a:path w="267334" h="309244">
                <a:moveTo>
                  <a:pt x="218637" y="37223"/>
                </a:moveTo>
                <a:lnTo>
                  <a:pt x="129171" y="37223"/>
                </a:lnTo>
                <a:lnTo>
                  <a:pt x="136969" y="37655"/>
                </a:lnTo>
                <a:lnTo>
                  <a:pt x="147675" y="39560"/>
                </a:lnTo>
                <a:lnTo>
                  <a:pt x="154317" y="41046"/>
                </a:lnTo>
                <a:lnTo>
                  <a:pt x="160388" y="42964"/>
                </a:lnTo>
                <a:lnTo>
                  <a:pt x="163842" y="45300"/>
                </a:lnTo>
                <a:lnTo>
                  <a:pt x="169049" y="47853"/>
                </a:lnTo>
                <a:lnTo>
                  <a:pt x="171069" y="49771"/>
                </a:lnTo>
                <a:lnTo>
                  <a:pt x="173380" y="51676"/>
                </a:lnTo>
                <a:lnTo>
                  <a:pt x="176275" y="53809"/>
                </a:lnTo>
                <a:lnTo>
                  <a:pt x="178015" y="56159"/>
                </a:lnTo>
                <a:lnTo>
                  <a:pt x="180327" y="58280"/>
                </a:lnTo>
                <a:lnTo>
                  <a:pt x="182918" y="61264"/>
                </a:lnTo>
                <a:lnTo>
                  <a:pt x="184073" y="64439"/>
                </a:lnTo>
                <a:lnTo>
                  <a:pt x="185521" y="67843"/>
                </a:lnTo>
                <a:lnTo>
                  <a:pt x="187248" y="71475"/>
                </a:lnTo>
                <a:lnTo>
                  <a:pt x="188125" y="74218"/>
                </a:lnTo>
                <a:lnTo>
                  <a:pt x="188125" y="136550"/>
                </a:lnTo>
                <a:lnTo>
                  <a:pt x="238403" y="136550"/>
                </a:lnTo>
                <a:lnTo>
                  <a:pt x="238112" y="73812"/>
                </a:lnTo>
                <a:lnTo>
                  <a:pt x="220484" y="39776"/>
                </a:lnTo>
                <a:lnTo>
                  <a:pt x="218637" y="3722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61911" y="2135619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>
                <a:moveTo>
                  <a:pt x="0" y="0"/>
                </a:moveTo>
                <a:lnTo>
                  <a:pt x="267017" y="0"/>
                </a:lnTo>
              </a:path>
            </a:pathLst>
          </a:custGeom>
          <a:ln w="317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80682" y="2222182"/>
            <a:ext cx="32384" cy="52069"/>
          </a:xfrm>
          <a:custGeom>
            <a:avLst/>
            <a:gdLst/>
            <a:ahLst/>
            <a:cxnLst/>
            <a:rect l="l" t="t" r="r" b="b"/>
            <a:pathLst>
              <a:path w="32384" h="52069">
                <a:moveTo>
                  <a:pt x="16751" y="0"/>
                </a:moveTo>
                <a:lnTo>
                  <a:pt x="12420" y="215"/>
                </a:lnTo>
                <a:lnTo>
                  <a:pt x="8966" y="1498"/>
                </a:lnTo>
                <a:lnTo>
                  <a:pt x="6070" y="2768"/>
                </a:lnTo>
                <a:lnTo>
                  <a:pt x="4330" y="4699"/>
                </a:lnTo>
                <a:lnTo>
                  <a:pt x="2019" y="7035"/>
                </a:lnTo>
                <a:lnTo>
                  <a:pt x="1155" y="10426"/>
                </a:lnTo>
                <a:lnTo>
                  <a:pt x="1739" y="14897"/>
                </a:lnTo>
                <a:lnTo>
                  <a:pt x="4330" y="18503"/>
                </a:lnTo>
                <a:lnTo>
                  <a:pt x="7797" y="20637"/>
                </a:lnTo>
                <a:lnTo>
                  <a:pt x="0" y="51904"/>
                </a:lnTo>
                <a:lnTo>
                  <a:pt x="32359" y="51904"/>
                </a:lnTo>
                <a:lnTo>
                  <a:pt x="25133" y="20421"/>
                </a:lnTo>
                <a:lnTo>
                  <a:pt x="27165" y="18503"/>
                </a:lnTo>
                <a:lnTo>
                  <a:pt x="28905" y="16814"/>
                </a:lnTo>
                <a:lnTo>
                  <a:pt x="30340" y="14897"/>
                </a:lnTo>
                <a:lnTo>
                  <a:pt x="31496" y="10426"/>
                </a:lnTo>
                <a:lnTo>
                  <a:pt x="31203" y="7874"/>
                </a:lnTo>
                <a:lnTo>
                  <a:pt x="29476" y="5753"/>
                </a:lnTo>
                <a:lnTo>
                  <a:pt x="27736" y="3835"/>
                </a:lnTo>
                <a:lnTo>
                  <a:pt x="24269" y="1498"/>
                </a:lnTo>
                <a:lnTo>
                  <a:pt x="20218" y="647"/>
                </a:lnTo>
                <a:lnTo>
                  <a:pt x="1675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261922" y="1998862"/>
            <a:ext cx="267335" cy="309245"/>
          </a:xfrm>
          <a:custGeom>
            <a:avLst/>
            <a:gdLst/>
            <a:ahLst/>
            <a:cxnLst/>
            <a:rect l="l" t="t" r="r" b="b"/>
            <a:pathLst>
              <a:path w="267334" h="309244">
                <a:moveTo>
                  <a:pt x="0" y="136763"/>
                </a:moveTo>
                <a:lnTo>
                  <a:pt x="24271" y="136763"/>
                </a:lnTo>
                <a:lnTo>
                  <a:pt x="24271" y="66999"/>
                </a:lnTo>
                <a:lnTo>
                  <a:pt x="28889" y="54237"/>
                </a:lnTo>
                <a:lnTo>
                  <a:pt x="35829" y="42973"/>
                </a:lnTo>
                <a:lnTo>
                  <a:pt x="42757" y="34675"/>
                </a:lnTo>
                <a:lnTo>
                  <a:pt x="47959" y="28288"/>
                </a:lnTo>
                <a:lnTo>
                  <a:pt x="92181" y="5104"/>
                </a:lnTo>
                <a:lnTo>
                  <a:pt x="130903" y="0"/>
                </a:lnTo>
                <a:lnTo>
                  <a:pt x="143033" y="641"/>
                </a:lnTo>
                <a:lnTo>
                  <a:pt x="181755" y="9581"/>
                </a:lnTo>
                <a:lnTo>
                  <a:pt x="184934" y="11064"/>
                </a:lnTo>
                <a:lnTo>
                  <a:pt x="187243" y="12133"/>
                </a:lnTo>
                <a:lnTo>
                  <a:pt x="189850" y="13402"/>
                </a:lnTo>
                <a:lnTo>
                  <a:pt x="190421" y="13616"/>
                </a:lnTo>
                <a:lnTo>
                  <a:pt x="192445" y="14899"/>
                </a:lnTo>
                <a:lnTo>
                  <a:pt x="194468" y="16168"/>
                </a:lnTo>
                <a:lnTo>
                  <a:pt x="196492" y="17865"/>
                </a:lnTo>
                <a:lnTo>
                  <a:pt x="198801" y="19362"/>
                </a:lnTo>
                <a:lnTo>
                  <a:pt x="205741" y="24466"/>
                </a:lnTo>
                <a:lnTo>
                  <a:pt x="210074" y="28288"/>
                </a:lnTo>
                <a:lnTo>
                  <a:pt x="215859" y="33392"/>
                </a:lnTo>
                <a:lnTo>
                  <a:pt x="220477" y="39780"/>
                </a:lnTo>
                <a:lnTo>
                  <a:pt x="224525" y="45312"/>
                </a:lnTo>
                <a:lnTo>
                  <a:pt x="238393" y="136763"/>
                </a:lnTo>
                <a:lnTo>
                  <a:pt x="267010" y="136763"/>
                </a:lnTo>
                <a:lnTo>
                  <a:pt x="267010" y="232050"/>
                </a:lnTo>
                <a:lnTo>
                  <a:pt x="264688" y="244811"/>
                </a:lnTo>
                <a:lnTo>
                  <a:pt x="260070" y="255020"/>
                </a:lnTo>
                <a:lnTo>
                  <a:pt x="255439" y="261821"/>
                </a:lnTo>
                <a:lnTo>
                  <a:pt x="251403" y="268636"/>
                </a:lnTo>
                <a:lnTo>
                  <a:pt x="213252" y="297552"/>
                </a:lnTo>
                <a:lnTo>
                  <a:pt x="204003" y="301815"/>
                </a:lnTo>
                <a:lnTo>
                  <a:pt x="191874" y="305208"/>
                </a:lnTo>
                <a:lnTo>
                  <a:pt x="182625" y="306919"/>
                </a:lnTo>
                <a:lnTo>
                  <a:pt x="168459" y="308830"/>
                </a:lnTo>
                <a:lnTo>
                  <a:pt x="102870" y="308616"/>
                </a:lnTo>
                <a:lnTo>
                  <a:pt x="61541" y="300531"/>
                </a:lnTo>
                <a:lnTo>
                  <a:pt x="27163" y="280970"/>
                </a:lnTo>
                <a:lnTo>
                  <a:pt x="21962" y="276507"/>
                </a:lnTo>
                <a:lnTo>
                  <a:pt x="856" y="242687"/>
                </a:lnTo>
                <a:lnTo>
                  <a:pt x="0" y="234602"/>
                </a:lnTo>
                <a:lnTo>
                  <a:pt x="0" y="136763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36474" y="2036090"/>
            <a:ext cx="113664" cy="99695"/>
          </a:xfrm>
          <a:custGeom>
            <a:avLst/>
            <a:gdLst/>
            <a:ahLst/>
            <a:cxnLst/>
            <a:rect l="l" t="t" r="r" b="b"/>
            <a:pathLst>
              <a:path w="113665" h="99694">
                <a:moveTo>
                  <a:pt x="0" y="99321"/>
                </a:moveTo>
                <a:lnTo>
                  <a:pt x="0" y="36999"/>
                </a:lnTo>
                <a:lnTo>
                  <a:pt x="1154" y="32536"/>
                </a:lnTo>
                <a:lnTo>
                  <a:pt x="2594" y="28715"/>
                </a:lnTo>
                <a:lnTo>
                  <a:pt x="5201" y="24880"/>
                </a:lnTo>
                <a:lnTo>
                  <a:pt x="7225" y="20845"/>
                </a:lnTo>
                <a:lnTo>
                  <a:pt x="9820" y="17865"/>
                </a:lnTo>
                <a:lnTo>
                  <a:pt x="15022" y="12760"/>
                </a:lnTo>
                <a:lnTo>
                  <a:pt x="21664" y="9353"/>
                </a:lnTo>
                <a:lnTo>
                  <a:pt x="28604" y="5532"/>
                </a:lnTo>
                <a:lnTo>
                  <a:pt x="36413" y="2980"/>
                </a:lnTo>
                <a:lnTo>
                  <a:pt x="44209" y="1069"/>
                </a:lnTo>
                <a:lnTo>
                  <a:pt x="54613" y="0"/>
                </a:lnTo>
                <a:lnTo>
                  <a:pt x="62410" y="427"/>
                </a:lnTo>
                <a:lnTo>
                  <a:pt x="73111" y="2338"/>
                </a:lnTo>
                <a:lnTo>
                  <a:pt x="79754" y="3821"/>
                </a:lnTo>
                <a:lnTo>
                  <a:pt x="85825" y="5745"/>
                </a:lnTo>
                <a:lnTo>
                  <a:pt x="89289" y="8084"/>
                </a:lnTo>
                <a:lnTo>
                  <a:pt x="94491" y="10636"/>
                </a:lnTo>
                <a:lnTo>
                  <a:pt x="96514" y="12546"/>
                </a:lnTo>
                <a:lnTo>
                  <a:pt x="98823" y="14457"/>
                </a:lnTo>
                <a:lnTo>
                  <a:pt x="101716" y="16581"/>
                </a:lnTo>
                <a:lnTo>
                  <a:pt x="103454" y="18934"/>
                </a:lnTo>
                <a:lnTo>
                  <a:pt x="105763" y="21059"/>
                </a:lnTo>
                <a:lnTo>
                  <a:pt x="108358" y="24039"/>
                </a:lnTo>
                <a:lnTo>
                  <a:pt x="109512" y="27218"/>
                </a:lnTo>
                <a:lnTo>
                  <a:pt x="110965" y="30626"/>
                </a:lnTo>
                <a:lnTo>
                  <a:pt x="112691" y="34247"/>
                </a:lnTo>
                <a:lnTo>
                  <a:pt x="113560" y="36999"/>
                </a:lnTo>
                <a:lnTo>
                  <a:pt x="113560" y="99321"/>
                </a:lnTo>
                <a:lnTo>
                  <a:pt x="0" y="99321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261922" y="2135625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>
                <a:moveTo>
                  <a:pt x="0" y="0"/>
                </a:moveTo>
                <a:lnTo>
                  <a:pt x="267010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80684" y="2222186"/>
            <a:ext cx="32384" cy="52069"/>
          </a:xfrm>
          <a:custGeom>
            <a:avLst/>
            <a:gdLst/>
            <a:ahLst/>
            <a:cxnLst/>
            <a:rect l="l" t="t" r="r" b="b"/>
            <a:pathLst>
              <a:path w="32384" h="52069">
                <a:moveTo>
                  <a:pt x="25140" y="20417"/>
                </a:moveTo>
                <a:lnTo>
                  <a:pt x="32366" y="51899"/>
                </a:lnTo>
                <a:lnTo>
                  <a:pt x="0" y="51899"/>
                </a:lnTo>
                <a:lnTo>
                  <a:pt x="7796" y="20630"/>
                </a:lnTo>
                <a:lnTo>
                  <a:pt x="4332" y="18506"/>
                </a:lnTo>
                <a:lnTo>
                  <a:pt x="1738" y="14899"/>
                </a:lnTo>
                <a:lnTo>
                  <a:pt x="1154" y="10422"/>
                </a:lnTo>
                <a:lnTo>
                  <a:pt x="2023" y="7028"/>
                </a:lnTo>
                <a:lnTo>
                  <a:pt x="4332" y="4690"/>
                </a:lnTo>
                <a:lnTo>
                  <a:pt x="6070" y="2765"/>
                </a:lnTo>
                <a:lnTo>
                  <a:pt x="8963" y="1496"/>
                </a:lnTo>
                <a:lnTo>
                  <a:pt x="12427" y="213"/>
                </a:lnTo>
                <a:lnTo>
                  <a:pt x="16760" y="0"/>
                </a:lnTo>
                <a:lnTo>
                  <a:pt x="20224" y="641"/>
                </a:lnTo>
                <a:lnTo>
                  <a:pt x="31497" y="10422"/>
                </a:lnTo>
                <a:lnTo>
                  <a:pt x="30342" y="14899"/>
                </a:lnTo>
                <a:lnTo>
                  <a:pt x="28901" y="16809"/>
                </a:lnTo>
                <a:lnTo>
                  <a:pt x="27163" y="18506"/>
                </a:lnTo>
                <a:lnTo>
                  <a:pt x="25140" y="2041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914790" y="4632325"/>
            <a:ext cx="5211445" cy="295275"/>
          </a:xfrm>
          <a:custGeom>
            <a:avLst/>
            <a:gdLst/>
            <a:ahLst/>
            <a:cxnLst/>
            <a:rect l="l" t="t" r="r" b="b"/>
            <a:pathLst>
              <a:path w="5211445" h="295275">
                <a:moveTo>
                  <a:pt x="0" y="0"/>
                </a:moveTo>
                <a:lnTo>
                  <a:pt x="5210905" y="0"/>
                </a:lnTo>
                <a:lnTo>
                  <a:pt x="5210905" y="295274"/>
                </a:lnTo>
                <a:lnTo>
                  <a:pt x="0" y="295274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14789" y="4632325"/>
            <a:ext cx="5211445" cy="295275"/>
          </a:xfrm>
          <a:custGeom>
            <a:avLst/>
            <a:gdLst/>
            <a:ahLst/>
            <a:cxnLst/>
            <a:rect l="l" t="t" r="r" b="b"/>
            <a:pathLst>
              <a:path w="5211445" h="295275">
                <a:moveTo>
                  <a:pt x="0" y="0"/>
                </a:moveTo>
                <a:lnTo>
                  <a:pt x="5210906" y="0"/>
                </a:lnTo>
                <a:lnTo>
                  <a:pt x="5210906" y="295274"/>
                </a:lnTo>
                <a:lnTo>
                  <a:pt x="0" y="29527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46661" y="2422525"/>
            <a:ext cx="1524000" cy="306705"/>
          </a:xfrm>
          <a:prstGeom prst="rect">
            <a:avLst/>
          </a:prstGeom>
          <a:solidFill>
            <a:srgbClr val="EAEFE0"/>
          </a:solidFill>
          <a:ln w="12699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solidFill>
                  <a:srgbClr val="08A1D9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53803" y="1612582"/>
            <a:ext cx="915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80912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846661" y="2803525"/>
            <a:ext cx="1564005" cy="269875"/>
          </a:xfrm>
          <a:prstGeom prst="rect">
            <a:avLst/>
          </a:prstGeom>
          <a:solidFill>
            <a:srgbClr val="EAEFE0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7340">
              <a:lnSpc>
                <a:spcPts val="2025"/>
              </a:lnSpc>
            </a:pPr>
            <a:r>
              <a:rPr sz="1800" dirty="0">
                <a:latin typeface="Rockwell"/>
                <a:cs typeface="Rockwell"/>
              </a:rPr>
              <a:t>1256.636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26613" y="2042795"/>
            <a:ext cx="648335" cy="102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ct val="100000"/>
              </a:lnSpc>
            </a:pPr>
            <a:r>
              <a:rPr sz="1800" dirty="0">
                <a:solidFill>
                  <a:srgbClr val="080912"/>
                </a:solidFill>
                <a:latin typeface="Arial"/>
                <a:cs typeface="Arial"/>
              </a:rPr>
              <a:t>PI</a:t>
            </a:r>
            <a:endParaRPr sz="1800">
              <a:latin typeface="Arial"/>
              <a:cs typeface="Arial"/>
            </a:endParaRPr>
          </a:p>
          <a:p>
            <a:pPr marL="94615" marR="5080" indent="-82550">
              <a:lnSpc>
                <a:spcPct val="123800"/>
              </a:lnSpc>
              <a:spcBef>
                <a:spcPts val="475"/>
              </a:spcBef>
            </a:pPr>
            <a:r>
              <a:rPr sz="1800" dirty="0">
                <a:solidFill>
                  <a:srgbClr val="080912"/>
                </a:solidFill>
                <a:latin typeface="Arial"/>
                <a:cs typeface="Arial"/>
              </a:rPr>
              <a:t>radius  area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125695" y="3093199"/>
            <a:ext cx="2567940" cy="1109345"/>
          </a:xfrm>
          <a:custGeom>
            <a:avLst/>
            <a:gdLst/>
            <a:ahLst/>
            <a:cxnLst/>
            <a:rect l="l" t="t" r="r" b="b"/>
            <a:pathLst>
              <a:path w="2567940" h="1109345">
                <a:moveTo>
                  <a:pt x="2451989" y="416763"/>
                </a:moveTo>
                <a:lnTo>
                  <a:pt x="115366" y="416763"/>
                </a:lnTo>
                <a:lnTo>
                  <a:pt x="70460" y="425829"/>
                </a:lnTo>
                <a:lnTo>
                  <a:pt x="33789" y="450551"/>
                </a:lnTo>
                <a:lnTo>
                  <a:pt x="9066" y="487218"/>
                </a:lnTo>
                <a:lnTo>
                  <a:pt x="0" y="532117"/>
                </a:lnTo>
                <a:lnTo>
                  <a:pt x="0" y="993546"/>
                </a:lnTo>
                <a:lnTo>
                  <a:pt x="9066" y="1038452"/>
                </a:lnTo>
                <a:lnTo>
                  <a:pt x="33789" y="1075123"/>
                </a:lnTo>
                <a:lnTo>
                  <a:pt x="70460" y="1099847"/>
                </a:lnTo>
                <a:lnTo>
                  <a:pt x="115366" y="1108913"/>
                </a:lnTo>
                <a:lnTo>
                  <a:pt x="2451989" y="1108913"/>
                </a:lnTo>
                <a:lnTo>
                  <a:pt x="2496895" y="1099847"/>
                </a:lnTo>
                <a:lnTo>
                  <a:pt x="2533565" y="1075123"/>
                </a:lnTo>
                <a:lnTo>
                  <a:pt x="2558289" y="1038452"/>
                </a:lnTo>
                <a:lnTo>
                  <a:pt x="2567355" y="993546"/>
                </a:lnTo>
                <a:lnTo>
                  <a:pt x="2567355" y="532117"/>
                </a:lnTo>
                <a:lnTo>
                  <a:pt x="2558289" y="487218"/>
                </a:lnTo>
                <a:lnTo>
                  <a:pt x="2533565" y="450551"/>
                </a:lnTo>
                <a:lnTo>
                  <a:pt x="2496895" y="425829"/>
                </a:lnTo>
                <a:lnTo>
                  <a:pt x="2451989" y="416763"/>
                </a:lnTo>
                <a:close/>
              </a:path>
              <a:path w="2567940" h="1109345">
                <a:moveTo>
                  <a:pt x="899159" y="0"/>
                </a:moveTo>
                <a:lnTo>
                  <a:pt x="427888" y="416763"/>
                </a:lnTo>
                <a:lnTo>
                  <a:pt x="1069733" y="416763"/>
                </a:lnTo>
                <a:lnTo>
                  <a:pt x="899159" y="0"/>
                </a:lnTo>
                <a:close/>
              </a:path>
            </a:pathLst>
          </a:custGeom>
          <a:solidFill>
            <a:srgbClr val="D1F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125695" y="3093199"/>
            <a:ext cx="2567940" cy="1109345"/>
          </a:xfrm>
          <a:custGeom>
            <a:avLst/>
            <a:gdLst/>
            <a:ahLst/>
            <a:cxnLst/>
            <a:rect l="l" t="t" r="r" b="b"/>
            <a:pathLst>
              <a:path w="2567940" h="1109345">
                <a:moveTo>
                  <a:pt x="0" y="532124"/>
                </a:moveTo>
                <a:lnTo>
                  <a:pt x="9065" y="487221"/>
                </a:lnTo>
                <a:lnTo>
                  <a:pt x="33788" y="450552"/>
                </a:lnTo>
                <a:lnTo>
                  <a:pt x="70457" y="425829"/>
                </a:lnTo>
                <a:lnTo>
                  <a:pt x="115360" y="416763"/>
                </a:lnTo>
                <a:lnTo>
                  <a:pt x="427891" y="416763"/>
                </a:lnTo>
                <a:lnTo>
                  <a:pt x="899163" y="0"/>
                </a:lnTo>
                <a:lnTo>
                  <a:pt x="1069729" y="416763"/>
                </a:lnTo>
                <a:lnTo>
                  <a:pt x="2451988" y="416763"/>
                </a:lnTo>
                <a:lnTo>
                  <a:pt x="2496890" y="425829"/>
                </a:lnTo>
                <a:lnTo>
                  <a:pt x="2533559" y="450552"/>
                </a:lnTo>
                <a:lnTo>
                  <a:pt x="2558282" y="487221"/>
                </a:lnTo>
                <a:lnTo>
                  <a:pt x="2567348" y="532124"/>
                </a:lnTo>
                <a:lnTo>
                  <a:pt x="2567348" y="705159"/>
                </a:lnTo>
                <a:lnTo>
                  <a:pt x="2567348" y="993552"/>
                </a:lnTo>
                <a:lnTo>
                  <a:pt x="2558282" y="1038455"/>
                </a:lnTo>
                <a:lnTo>
                  <a:pt x="2533559" y="1075124"/>
                </a:lnTo>
                <a:lnTo>
                  <a:pt x="2496890" y="1099847"/>
                </a:lnTo>
                <a:lnTo>
                  <a:pt x="2451988" y="1108913"/>
                </a:lnTo>
                <a:lnTo>
                  <a:pt x="1069729" y="1108913"/>
                </a:lnTo>
                <a:lnTo>
                  <a:pt x="427891" y="1108913"/>
                </a:lnTo>
                <a:lnTo>
                  <a:pt x="115360" y="1108913"/>
                </a:lnTo>
                <a:lnTo>
                  <a:pt x="70457" y="1099847"/>
                </a:lnTo>
                <a:lnTo>
                  <a:pt x="33788" y="1075124"/>
                </a:lnTo>
                <a:lnTo>
                  <a:pt x="9065" y="1038455"/>
                </a:lnTo>
                <a:lnTo>
                  <a:pt x="0" y="993552"/>
                </a:lnTo>
                <a:lnTo>
                  <a:pt x="0" y="705159"/>
                </a:lnTo>
                <a:lnTo>
                  <a:pt x="0" y="532121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259909" y="3599624"/>
            <a:ext cx="2305050" cy="487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300990">
              <a:lnSpc>
                <a:spcPts val="1900"/>
              </a:lnSpc>
            </a:pPr>
            <a:r>
              <a:rPr sz="1600" dirty="0">
                <a:latin typeface="Rockwell"/>
                <a:cs typeface="Rockwell"/>
              </a:rPr>
              <a:t>compute </a:t>
            </a:r>
            <a:r>
              <a:rPr sz="1600" spc="-20" dirty="0">
                <a:latin typeface="Rockwell"/>
                <a:cs typeface="Rockwell"/>
              </a:rPr>
              <a:t>area </a:t>
            </a:r>
            <a:r>
              <a:rPr sz="1600" dirty="0">
                <a:latin typeface="Rockwell"/>
                <a:cs typeface="Rockwell"/>
              </a:rPr>
              <a:t>and  assign it to </a:t>
            </a:r>
            <a:r>
              <a:rPr sz="1600" spc="-5" dirty="0">
                <a:latin typeface="Rockwell"/>
                <a:cs typeface="Rockwell"/>
              </a:rPr>
              <a:t>variable</a:t>
            </a:r>
            <a:r>
              <a:rPr sz="1600" spc="-90" dirty="0">
                <a:latin typeface="Rockwell"/>
                <a:cs typeface="Rockwell"/>
              </a:rPr>
              <a:t> </a:t>
            </a:r>
            <a:r>
              <a:rPr sz="1600" spc="-20" dirty="0">
                <a:latin typeface="Rockwell"/>
                <a:cs typeface="Rockwell"/>
              </a:rPr>
              <a:t>area</a:t>
            </a:r>
            <a:endParaRPr sz="1600">
              <a:latin typeface="Rockwell"/>
              <a:cs typeface="Rockwell"/>
            </a:endParaRPr>
          </a:p>
        </p:txBody>
      </p:sp>
      <p:sp>
        <p:nvSpPr>
          <p:cNvPr id="30" name="object 7"/>
          <p:cNvSpPr txBox="1"/>
          <p:nvPr/>
        </p:nvSpPr>
        <p:spPr>
          <a:xfrm>
            <a:off x="8534400" y="318122"/>
            <a:ext cx="257085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11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1066800"/>
            <a:ext cx="3335654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public class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ComputeCircleArea</a:t>
            </a:r>
            <a:r>
              <a:rPr sz="1800" spc="-11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1602232"/>
            <a:ext cx="389699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/** The main method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*/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public static void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main(String[] args)</a:t>
            </a:r>
            <a:r>
              <a:rPr sz="1800" spc="-4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587" y="2321560"/>
            <a:ext cx="4197350" cy="1159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Declare PI, radius, and area to be double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  <a:p>
            <a:pPr marL="131445" marR="1393825">
              <a:lnSpc>
                <a:spcPct val="106500"/>
              </a:lnSpc>
              <a:spcBef>
                <a:spcPts val="500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final double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PI =</a:t>
            </a:r>
            <a:r>
              <a:rPr sz="1800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3.14159;  </a:t>
            </a: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double</a:t>
            </a:r>
            <a:r>
              <a:rPr sz="1800" spc="-85" dirty="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radius;</a:t>
            </a:r>
            <a:endParaRPr sz="1800">
              <a:latin typeface="Tahoma"/>
              <a:cs typeface="Tahoma"/>
            </a:endParaRPr>
          </a:p>
          <a:p>
            <a:pPr marL="131445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double</a:t>
            </a:r>
            <a:r>
              <a:rPr sz="1800" spc="-90" dirty="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area;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90587" y="3773932"/>
            <a:ext cx="5841365" cy="11969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Assign 20 to the radius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</a:t>
            </a:r>
            <a:endParaRPr sz="1400">
              <a:latin typeface="Tahoma"/>
              <a:cs typeface="Tahoma"/>
            </a:endParaRPr>
          </a:p>
          <a:p>
            <a:pPr marL="131445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=</a:t>
            </a:r>
            <a:r>
              <a:rPr sz="1800" spc="-8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20;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67945">
              <a:lnSpc>
                <a:spcPts val="165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Compute the expression and then assign the result in the area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</a:t>
            </a:r>
            <a:endParaRPr sz="1400">
              <a:latin typeface="Tahoma"/>
              <a:cs typeface="Tahoma"/>
            </a:endParaRPr>
          </a:p>
          <a:p>
            <a:pPr marL="131445">
              <a:lnSpc>
                <a:spcPts val="2130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area = radius * radius *</a:t>
            </a:r>
            <a:r>
              <a:rPr sz="1800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PI;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6150" y="5183634"/>
            <a:ext cx="165735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Display the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results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984245" y="5401565"/>
            <a:ext cx="41846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us</a:t>
            </a:r>
            <a:r>
              <a:rPr sz="1800" spc="-10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66433" y="5387978"/>
            <a:ext cx="5183505" cy="574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2870" algn="ctr">
              <a:lnSpc>
                <a:spcPts val="1964"/>
              </a:lnSpc>
              <a:spcBef>
                <a:spcPts val="105"/>
              </a:spcBef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System.out.println(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"The area for the circle of</a:t>
            </a:r>
            <a:r>
              <a:rPr sz="1800" spc="-100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radi</a:t>
            </a:r>
            <a:endParaRPr sz="1800">
              <a:latin typeface="Tahoma"/>
              <a:cs typeface="Tahoma"/>
            </a:endParaRPr>
          </a:p>
          <a:p>
            <a:pPr marL="86995" algn="ctr">
              <a:lnSpc>
                <a:spcPts val="1964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 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 is "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</a:t>
            </a:r>
            <a:r>
              <a:rPr sz="1800" spc="-7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area);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1000" y="5896865"/>
            <a:ext cx="492759" cy="560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ct val="100000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5017" y="241075"/>
            <a:ext cx="5935281" cy="544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10484" y="178752"/>
            <a:ext cx="6337935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220" algn="l"/>
              </a:tabLst>
            </a:pPr>
            <a:r>
              <a:rPr sz="5400" b="1" baseline="-6172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sz="2800" spc="-5" dirty="0"/>
              <a:t>Computing </a:t>
            </a:r>
            <a:r>
              <a:rPr sz="2800" dirty="0"/>
              <a:t>the </a:t>
            </a:r>
            <a:r>
              <a:rPr sz="2800" spc="-5" dirty="0"/>
              <a:t>Area </a:t>
            </a:r>
            <a:r>
              <a:rPr sz="2800" dirty="0"/>
              <a:t>of a </a:t>
            </a:r>
            <a:r>
              <a:rPr sz="2800" spc="-5" dirty="0"/>
              <a:t>Circle</a:t>
            </a:r>
            <a:r>
              <a:rPr sz="2800" spc="-20" dirty="0"/>
              <a:t> </a:t>
            </a:r>
            <a:r>
              <a:rPr sz="2000" dirty="0">
                <a:solidFill>
                  <a:srgbClr val="8C8E91"/>
                </a:solidFill>
              </a:rPr>
              <a:t>(Cont’d)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770461" y="2098675"/>
            <a:ext cx="1524000" cy="306705"/>
          </a:xfrm>
          <a:custGeom>
            <a:avLst/>
            <a:gdLst/>
            <a:ahLst/>
            <a:cxnLst/>
            <a:rect l="l" t="t" r="r" b="b"/>
            <a:pathLst>
              <a:path w="1524000" h="306705">
                <a:moveTo>
                  <a:pt x="0" y="0"/>
                </a:moveTo>
                <a:lnTo>
                  <a:pt x="1524000" y="0"/>
                </a:lnTo>
                <a:lnTo>
                  <a:pt x="1524000" y="306387"/>
                </a:lnTo>
                <a:lnTo>
                  <a:pt x="0" y="306387"/>
                </a:lnTo>
                <a:lnTo>
                  <a:pt x="0" y="0"/>
                </a:lnTo>
                <a:close/>
              </a:path>
            </a:pathLst>
          </a:custGeom>
          <a:solidFill>
            <a:srgbClr val="EAE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770461" y="2098675"/>
            <a:ext cx="1524000" cy="306705"/>
          </a:xfrm>
          <a:custGeom>
            <a:avLst/>
            <a:gdLst/>
            <a:ahLst/>
            <a:cxnLst/>
            <a:rect l="l" t="t" r="r" b="b"/>
            <a:pathLst>
              <a:path w="1524000" h="306705">
                <a:moveTo>
                  <a:pt x="0" y="0"/>
                </a:moveTo>
                <a:lnTo>
                  <a:pt x="1523999" y="0"/>
                </a:lnTo>
                <a:lnTo>
                  <a:pt x="1523999" y="306387"/>
                </a:lnTo>
                <a:lnTo>
                  <a:pt x="0" y="306387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109805" y="2114715"/>
            <a:ext cx="852169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8A1D9"/>
                </a:solidFill>
                <a:latin typeface="Arial"/>
                <a:cs typeface="Arial"/>
              </a:rPr>
              <a:t>3.14159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185711" y="2075066"/>
            <a:ext cx="267335" cy="309245"/>
          </a:xfrm>
          <a:custGeom>
            <a:avLst/>
            <a:gdLst/>
            <a:ahLst/>
            <a:cxnLst/>
            <a:rect l="l" t="t" r="r" b="b"/>
            <a:pathLst>
              <a:path w="267334" h="309244">
                <a:moveTo>
                  <a:pt x="267017" y="136766"/>
                </a:moveTo>
                <a:lnTo>
                  <a:pt x="0" y="136766"/>
                </a:lnTo>
                <a:lnTo>
                  <a:pt x="0" y="234607"/>
                </a:lnTo>
                <a:lnTo>
                  <a:pt x="17335" y="271830"/>
                </a:lnTo>
                <a:lnTo>
                  <a:pt x="27165" y="280974"/>
                </a:lnTo>
                <a:lnTo>
                  <a:pt x="33223" y="286715"/>
                </a:lnTo>
                <a:lnTo>
                  <a:pt x="74561" y="303936"/>
                </a:lnTo>
                <a:lnTo>
                  <a:pt x="168465" y="308825"/>
                </a:lnTo>
                <a:lnTo>
                  <a:pt x="182625" y="306920"/>
                </a:lnTo>
                <a:lnTo>
                  <a:pt x="191884" y="305206"/>
                </a:lnTo>
                <a:lnTo>
                  <a:pt x="204012" y="301815"/>
                </a:lnTo>
                <a:lnTo>
                  <a:pt x="213258" y="297548"/>
                </a:lnTo>
                <a:lnTo>
                  <a:pt x="223088" y="293306"/>
                </a:lnTo>
                <a:lnTo>
                  <a:pt x="255447" y="261823"/>
                </a:lnTo>
                <a:lnTo>
                  <a:pt x="260070" y="255015"/>
                </a:lnTo>
                <a:lnTo>
                  <a:pt x="264693" y="244805"/>
                </a:lnTo>
                <a:lnTo>
                  <a:pt x="267017" y="232054"/>
                </a:lnTo>
                <a:lnTo>
                  <a:pt x="267017" y="136766"/>
                </a:lnTo>
                <a:close/>
              </a:path>
              <a:path w="267334" h="309244">
                <a:moveTo>
                  <a:pt x="130911" y="0"/>
                </a:moveTo>
                <a:lnTo>
                  <a:pt x="92189" y="5105"/>
                </a:lnTo>
                <a:lnTo>
                  <a:pt x="54622" y="22339"/>
                </a:lnTo>
                <a:lnTo>
                  <a:pt x="42760" y="34671"/>
                </a:lnTo>
                <a:lnTo>
                  <a:pt x="35839" y="42976"/>
                </a:lnTo>
                <a:lnTo>
                  <a:pt x="28892" y="54241"/>
                </a:lnTo>
                <a:lnTo>
                  <a:pt x="24282" y="66992"/>
                </a:lnTo>
                <a:lnTo>
                  <a:pt x="24282" y="136766"/>
                </a:lnTo>
                <a:lnTo>
                  <a:pt x="238404" y="136766"/>
                </a:lnTo>
                <a:lnTo>
                  <a:pt x="238403" y="136550"/>
                </a:lnTo>
                <a:lnTo>
                  <a:pt x="74561" y="136550"/>
                </a:lnTo>
                <a:lnTo>
                  <a:pt x="74670" y="73812"/>
                </a:lnTo>
                <a:lnTo>
                  <a:pt x="75717" y="69761"/>
                </a:lnTo>
                <a:lnTo>
                  <a:pt x="77152" y="65938"/>
                </a:lnTo>
                <a:lnTo>
                  <a:pt x="79755" y="62102"/>
                </a:lnTo>
                <a:lnTo>
                  <a:pt x="81787" y="58077"/>
                </a:lnTo>
                <a:lnTo>
                  <a:pt x="84378" y="55092"/>
                </a:lnTo>
                <a:lnTo>
                  <a:pt x="89585" y="49987"/>
                </a:lnTo>
                <a:lnTo>
                  <a:pt x="96227" y="46583"/>
                </a:lnTo>
                <a:lnTo>
                  <a:pt x="103162" y="42760"/>
                </a:lnTo>
                <a:lnTo>
                  <a:pt x="110972" y="40208"/>
                </a:lnTo>
                <a:lnTo>
                  <a:pt x="118770" y="38303"/>
                </a:lnTo>
                <a:lnTo>
                  <a:pt x="129171" y="37223"/>
                </a:lnTo>
                <a:lnTo>
                  <a:pt x="218637" y="37223"/>
                </a:lnTo>
                <a:lnTo>
                  <a:pt x="215861" y="33388"/>
                </a:lnTo>
                <a:lnTo>
                  <a:pt x="205752" y="24472"/>
                </a:lnTo>
                <a:lnTo>
                  <a:pt x="198805" y="19367"/>
                </a:lnTo>
                <a:lnTo>
                  <a:pt x="196494" y="17868"/>
                </a:lnTo>
                <a:lnTo>
                  <a:pt x="194475" y="16167"/>
                </a:lnTo>
                <a:lnTo>
                  <a:pt x="190423" y="13614"/>
                </a:lnTo>
                <a:lnTo>
                  <a:pt x="189852" y="13398"/>
                </a:lnTo>
                <a:lnTo>
                  <a:pt x="187248" y="12128"/>
                </a:lnTo>
                <a:lnTo>
                  <a:pt x="143040" y="647"/>
                </a:lnTo>
                <a:lnTo>
                  <a:pt x="130911" y="0"/>
                </a:lnTo>
                <a:close/>
              </a:path>
              <a:path w="267334" h="309244">
                <a:moveTo>
                  <a:pt x="218637" y="37223"/>
                </a:moveTo>
                <a:lnTo>
                  <a:pt x="129171" y="37223"/>
                </a:lnTo>
                <a:lnTo>
                  <a:pt x="136969" y="37655"/>
                </a:lnTo>
                <a:lnTo>
                  <a:pt x="147675" y="39560"/>
                </a:lnTo>
                <a:lnTo>
                  <a:pt x="154317" y="41046"/>
                </a:lnTo>
                <a:lnTo>
                  <a:pt x="160388" y="42976"/>
                </a:lnTo>
                <a:lnTo>
                  <a:pt x="163842" y="45313"/>
                </a:lnTo>
                <a:lnTo>
                  <a:pt x="169049" y="47866"/>
                </a:lnTo>
                <a:lnTo>
                  <a:pt x="171069" y="49771"/>
                </a:lnTo>
                <a:lnTo>
                  <a:pt x="173380" y="51688"/>
                </a:lnTo>
                <a:lnTo>
                  <a:pt x="176275" y="53809"/>
                </a:lnTo>
                <a:lnTo>
                  <a:pt x="178015" y="56159"/>
                </a:lnTo>
                <a:lnTo>
                  <a:pt x="180327" y="58293"/>
                </a:lnTo>
                <a:lnTo>
                  <a:pt x="182918" y="61264"/>
                </a:lnTo>
                <a:lnTo>
                  <a:pt x="184073" y="64452"/>
                </a:lnTo>
                <a:lnTo>
                  <a:pt x="185521" y="67856"/>
                </a:lnTo>
                <a:lnTo>
                  <a:pt x="187248" y="71475"/>
                </a:lnTo>
                <a:lnTo>
                  <a:pt x="188125" y="74231"/>
                </a:lnTo>
                <a:lnTo>
                  <a:pt x="188125" y="136550"/>
                </a:lnTo>
                <a:lnTo>
                  <a:pt x="238403" y="136550"/>
                </a:lnTo>
                <a:lnTo>
                  <a:pt x="238112" y="73812"/>
                </a:lnTo>
                <a:lnTo>
                  <a:pt x="224535" y="45313"/>
                </a:lnTo>
                <a:lnTo>
                  <a:pt x="218637" y="3722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85711" y="2211832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>
                <a:moveTo>
                  <a:pt x="0" y="0"/>
                </a:moveTo>
                <a:lnTo>
                  <a:pt x="267017" y="0"/>
                </a:lnTo>
              </a:path>
            </a:pathLst>
          </a:custGeom>
          <a:ln w="317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04482" y="2298396"/>
            <a:ext cx="32384" cy="52069"/>
          </a:xfrm>
          <a:custGeom>
            <a:avLst/>
            <a:gdLst/>
            <a:ahLst/>
            <a:cxnLst/>
            <a:rect l="l" t="t" r="r" b="b"/>
            <a:pathLst>
              <a:path w="32384" h="52069">
                <a:moveTo>
                  <a:pt x="16751" y="0"/>
                </a:moveTo>
                <a:lnTo>
                  <a:pt x="12420" y="203"/>
                </a:lnTo>
                <a:lnTo>
                  <a:pt x="8966" y="1485"/>
                </a:lnTo>
                <a:lnTo>
                  <a:pt x="6070" y="2755"/>
                </a:lnTo>
                <a:lnTo>
                  <a:pt x="4330" y="4686"/>
                </a:lnTo>
                <a:lnTo>
                  <a:pt x="2019" y="7023"/>
                </a:lnTo>
                <a:lnTo>
                  <a:pt x="1155" y="10413"/>
                </a:lnTo>
                <a:lnTo>
                  <a:pt x="1739" y="14897"/>
                </a:lnTo>
                <a:lnTo>
                  <a:pt x="4330" y="18503"/>
                </a:lnTo>
                <a:lnTo>
                  <a:pt x="7797" y="20624"/>
                </a:lnTo>
                <a:lnTo>
                  <a:pt x="0" y="51892"/>
                </a:lnTo>
                <a:lnTo>
                  <a:pt x="32359" y="51892"/>
                </a:lnTo>
                <a:lnTo>
                  <a:pt x="25133" y="20408"/>
                </a:lnTo>
                <a:lnTo>
                  <a:pt x="27165" y="18503"/>
                </a:lnTo>
                <a:lnTo>
                  <a:pt x="28905" y="16802"/>
                </a:lnTo>
                <a:lnTo>
                  <a:pt x="30340" y="14897"/>
                </a:lnTo>
                <a:lnTo>
                  <a:pt x="31496" y="10413"/>
                </a:lnTo>
                <a:lnTo>
                  <a:pt x="31203" y="7861"/>
                </a:lnTo>
                <a:lnTo>
                  <a:pt x="29476" y="5740"/>
                </a:lnTo>
                <a:lnTo>
                  <a:pt x="27736" y="3835"/>
                </a:lnTo>
                <a:lnTo>
                  <a:pt x="24269" y="1485"/>
                </a:lnTo>
                <a:lnTo>
                  <a:pt x="20218" y="634"/>
                </a:lnTo>
                <a:lnTo>
                  <a:pt x="1675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5722" y="2075062"/>
            <a:ext cx="267335" cy="309245"/>
          </a:xfrm>
          <a:custGeom>
            <a:avLst/>
            <a:gdLst/>
            <a:ahLst/>
            <a:cxnLst/>
            <a:rect l="l" t="t" r="r" b="b"/>
            <a:pathLst>
              <a:path w="267334" h="309244">
                <a:moveTo>
                  <a:pt x="0" y="136763"/>
                </a:moveTo>
                <a:lnTo>
                  <a:pt x="24271" y="136763"/>
                </a:lnTo>
                <a:lnTo>
                  <a:pt x="24271" y="66998"/>
                </a:lnTo>
                <a:lnTo>
                  <a:pt x="28889" y="54237"/>
                </a:lnTo>
                <a:lnTo>
                  <a:pt x="35829" y="42973"/>
                </a:lnTo>
                <a:lnTo>
                  <a:pt x="42757" y="34675"/>
                </a:lnTo>
                <a:lnTo>
                  <a:pt x="47959" y="28288"/>
                </a:lnTo>
                <a:lnTo>
                  <a:pt x="92181" y="5104"/>
                </a:lnTo>
                <a:lnTo>
                  <a:pt x="130903" y="0"/>
                </a:lnTo>
                <a:lnTo>
                  <a:pt x="143033" y="641"/>
                </a:lnTo>
                <a:lnTo>
                  <a:pt x="181755" y="9581"/>
                </a:lnTo>
                <a:lnTo>
                  <a:pt x="184934" y="11064"/>
                </a:lnTo>
                <a:lnTo>
                  <a:pt x="187243" y="12133"/>
                </a:lnTo>
                <a:lnTo>
                  <a:pt x="189850" y="13402"/>
                </a:lnTo>
                <a:lnTo>
                  <a:pt x="190421" y="13616"/>
                </a:lnTo>
                <a:lnTo>
                  <a:pt x="192445" y="14899"/>
                </a:lnTo>
                <a:lnTo>
                  <a:pt x="194468" y="16168"/>
                </a:lnTo>
                <a:lnTo>
                  <a:pt x="196492" y="17865"/>
                </a:lnTo>
                <a:lnTo>
                  <a:pt x="198801" y="19362"/>
                </a:lnTo>
                <a:lnTo>
                  <a:pt x="205741" y="24466"/>
                </a:lnTo>
                <a:lnTo>
                  <a:pt x="210074" y="28288"/>
                </a:lnTo>
                <a:lnTo>
                  <a:pt x="215859" y="33392"/>
                </a:lnTo>
                <a:lnTo>
                  <a:pt x="220477" y="39780"/>
                </a:lnTo>
                <a:lnTo>
                  <a:pt x="224525" y="45312"/>
                </a:lnTo>
                <a:lnTo>
                  <a:pt x="238393" y="136763"/>
                </a:lnTo>
                <a:lnTo>
                  <a:pt x="267010" y="136763"/>
                </a:lnTo>
                <a:lnTo>
                  <a:pt x="267010" y="232050"/>
                </a:lnTo>
                <a:lnTo>
                  <a:pt x="264688" y="244811"/>
                </a:lnTo>
                <a:lnTo>
                  <a:pt x="260070" y="255020"/>
                </a:lnTo>
                <a:lnTo>
                  <a:pt x="255439" y="261821"/>
                </a:lnTo>
                <a:lnTo>
                  <a:pt x="251403" y="268636"/>
                </a:lnTo>
                <a:lnTo>
                  <a:pt x="213252" y="297552"/>
                </a:lnTo>
                <a:lnTo>
                  <a:pt x="204003" y="301815"/>
                </a:lnTo>
                <a:lnTo>
                  <a:pt x="191874" y="305209"/>
                </a:lnTo>
                <a:lnTo>
                  <a:pt x="182625" y="306920"/>
                </a:lnTo>
                <a:lnTo>
                  <a:pt x="168459" y="308830"/>
                </a:lnTo>
                <a:lnTo>
                  <a:pt x="102870" y="308616"/>
                </a:lnTo>
                <a:lnTo>
                  <a:pt x="61541" y="300532"/>
                </a:lnTo>
                <a:lnTo>
                  <a:pt x="27163" y="280970"/>
                </a:lnTo>
                <a:lnTo>
                  <a:pt x="21962" y="276507"/>
                </a:lnTo>
                <a:lnTo>
                  <a:pt x="856" y="242687"/>
                </a:lnTo>
                <a:lnTo>
                  <a:pt x="0" y="234602"/>
                </a:lnTo>
                <a:lnTo>
                  <a:pt x="0" y="136763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260274" y="2112290"/>
            <a:ext cx="113664" cy="99695"/>
          </a:xfrm>
          <a:custGeom>
            <a:avLst/>
            <a:gdLst/>
            <a:ahLst/>
            <a:cxnLst/>
            <a:rect l="l" t="t" r="r" b="b"/>
            <a:pathLst>
              <a:path w="113665" h="99694">
                <a:moveTo>
                  <a:pt x="0" y="99321"/>
                </a:moveTo>
                <a:lnTo>
                  <a:pt x="0" y="36999"/>
                </a:lnTo>
                <a:lnTo>
                  <a:pt x="1154" y="32536"/>
                </a:lnTo>
                <a:lnTo>
                  <a:pt x="2594" y="28715"/>
                </a:lnTo>
                <a:lnTo>
                  <a:pt x="5201" y="24880"/>
                </a:lnTo>
                <a:lnTo>
                  <a:pt x="7225" y="20845"/>
                </a:lnTo>
                <a:lnTo>
                  <a:pt x="9820" y="17865"/>
                </a:lnTo>
                <a:lnTo>
                  <a:pt x="15022" y="12760"/>
                </a:lnTo>
                <a:lnTo>
                  <a:pt x="21664" y="9353"/>
                </a:lnTo>
                <a:lnTo>
                  <a:pt x="28604" y="5532"/>
                </a:lnTo>
                <a:lnTo>
                  <a:pt x="36413" y="2979"/>
                </a:lnTo>
                <a:lnTo>
                  <a:pt x="44209" y="1069"/>
                </a:lnTo>
                <a:lnTo>
                  <a:pt x="54613" y="0"/>
                </a:lnTo>
                <a:lnTo>
                  <a:pt x="62410" y="427"/>
                </a:lnTo>
                <a:lnTo>
                  <a:pt x="73111" y="2338"/>
                </a:lnTo>
                <a:lnTo>
                  <a:pt x="79754" y="3821"/>
                </a:lnTo>
                <a:lnTo>
                  <a:pt x="85825" y="5745"/>
                </a:lnTo>
                <a:lnTo>
                  <a:pt x="89289" y="8084"/>
                </a:lnTo>
                <a:lnTo>
                  <a:pt x="94491" y="10636"/>
                </a:lnTo>
                <a:lnTo>
                  <a:pt x="96514" y="12546"/>
                </a:lnTo>
                <a:lnTo>
                  <a:pt x="98823" y="14457"/>
                </a:lnTo>
                <a:lnTo>
                  <a:pt x="101716" y="16581"/>
                </a:lnTo>
                <a:lnTo>
                  <a:pt x="103454" y="18934"/>
                </a:lnTo>
                <a:lnTo>
                  <a:pt x="105763" y="21059"/>
                </a:lnTo>
                <a:lnTo>
                  <a:pt x="108358" y="24039"/>
                </a:lnTo>
                <a:lnTo>
                  <a:pt x="109512" y="27218"/>
                </a:lnTo>
                <a:lnTo>
                  <a:pt x="110965" y="30626"/>
                </a:lnTo>
                <a:lnTo>
                  <a:pt x="112691" y="34247"/>
                </a:lnTo>
                <a:lnTo>
                  <a:pt x="113560" y="36999"/>
                </a:lnTo>
                <a:lnTo>
                  <a:pt x="113560" y="99321"/>
                </a:lnTo>
                <a:lnTo>
                  <a:pt x="0" y="99321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185722" y="2211826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>
                <a:moveTo>
                  <a:pt x="0" y="0"/>
                </a:moveTo>
                <a:lnTo>
                  <a:pt x="267010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04484" y="2298387"/>
            <a:ext cx="32384" cy="52069"/>
          </a:xfrm>
          <a:custGeom>
            <a:avLst/>
            <a:gdLst/>
            <a:ahLst/>
            <a:cxnLst/>
            <a:rect l="l" t="t" r="r" b="b"/>
            <a:pathLst>
              <a:path w="32384" h="52069">
                <a:moveTo>
                  <a:pt x="25140" y="20417"/>
                </a:moveTo>
                <a:lnTo>
                  <a:pt x="32366" y="51899"/>
                </a:lnTo>
                <a:lnTo>
                  <a:pt x="0" y="51899"/>
                </a:lnTo>
                <a:lnTo>
                  <a:pt x="7796" y="20631"/>
                </a:lnTo>
                <a:lnTo>
                  <a:pt x="4332" y="18506"/>
                </a:lnTo>
                <a:lnTo>
                  <a:pt x="1738" y="14899"/>
                </a:lnTo>
                <a:lnTo>
                  <a:pt x="1154" y="10422"/>
                </a:lnTo>
                <a:lnTo>
                  <a:pt x="2023" y="7028"/>
                </a:lnTo>
                <a:lnTo>
                  <a:pt x="4332" y="4690"/>
                </a:lnTo>
                <a:lnTo>
                  <a:pt x="6070" y="2766"/>
                </a:lnTo>
                <a:lnTo>
                  <a:pt x="8963" y="1496"/>
                </a:lnTo>
                <a:lnTo>
                  <a:pt x="12427" y="213"/>
                </a:lnTo>
                <a:lnTo>
                  <a:pt x="16760" y="0"/>
                </a:lnTo>
                <a:lnTo>
                  <a:pt x="20224" y="641"/>
                </a:lnTo>
                <a:lnTo>
                  <a:pt x="31497" y="10422"/>
                </a:lnTo>
                <a:lnTo>
                  <a:pt x="30342" y="14899"/>
                </a:lnTo>
                <a:lnTo>
                  <a:pt x="28901" y="16810"/>
                </a:lnTo>
                <a:lnTo>
                  <a:pt x="27163" y="18506"/>
                </a:lnTo>
                <a:lnTo>
                  <a:pt x="25140" y="2041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66433" y="5387978"/>
            <a:ext cx="5183505" cy="574675"/>
          </a:xfrm>
          <a:custGeom>
            <a:avLst/>
            <a:gdLst/>
            <a:ahLst/>
            <a:cxnLst/>
            <a:rect l="l" t="t" r="r" b="b"/>
            <a:pathLst>
              <a:path w="5183505" h="574675">
                <a:moveTo>
                  <a:pt x="0" y="0"/>
                </a:moveTo>
                <a:lnTo>
                  <a:pt x="5183061" y="0"/>
                </a:lnTo>
                <a:lnTo>
                  <a:pt x="5183061" y="574674"/>
                </a:lnTo>
                <a:lnTo>
                  <a:pt x="0" y="574674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66433" y="5387978"/>
            <a:ext cx="5183505" cy="574675"/>
          </a:xfrm>
          <a:custGeom>
            <a:avLst/>
            <a:gdLst/>
            <a:ahLst/>
            <a:cxnLst/>
            <a:rect l="l" t="t" r="r" b="b"/>
            <a:pathLst>
              <a:path w="5183505" h="574675">
                <a:moveTo>
                  <a:pt x="0" y="0"/>
                </a:moveTo>
                <a:lnTo>
                  <a:pt x="5183056" y="0"/>
                </a:lnTo>
                <a:lnTo>
                  <a:pt x="5183056" y="574674"/>
                </a:lnTo>
                <a:lnTo>
                  <a:pt x="0" y="57467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770461" y="2498725"/>
            <a:ext cx="1524000" cy="306705"/>
          </a:xfrm>
          <a:prstGeom prst="rect">
            <a:avLst/>
          </a:prstGeom>
          <a:solidFill>
            <a:srgbClr val="EAEFE0"/>
          </a:solidFill>
          <a:ln w="12699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5"/>
              </a:spcBef>
            </a:pPr>
            <a:r>
              <a:rPr sz="1800" spc="-5" dirty="0">
                <a:solidFill>
                  <a:srgbClr val="08A1D9"/>
                </a:solidFill>
                <a:latin typeface="Arial"/>
                <a:cs typeface="Arial"/>
              </a:rPr>
              <a:t>20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077603" y="1688783"/>
            <a:ext cx="915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80912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70461" y="2879726"/>
            <a:ext cx="1564005" cy="269875"/>
          </a:xfrm>
          <a:prstGeom prst="rect">
            <a:avLst/>
          </a:prstGeom>
          <a:solidFill>
            <a:srgbClr val="EAEFE0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07340">
              <a:lnSpc>
                <a:spcPts val="2025"/>
              </a:lnSpc>
            </a:pPr>
            <a:r>
              <a:rPr sz="1800" dirty="0">
                <a:latin typeface="Rockwell"/>
                <a:cs typeface="Rockwell"/>
              </a:rPr>
              <a:t>1256.636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050413" y="2118995"/>
            <a:ext cx="648335" cy="102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ct val="100000"/>
              </a:lnSpc>
            </a:pPr>
            <a:r>
              <a:rPr sz="1800" dirty="0">
                <a:solidFill>
                  <a:srgbClr val="080912"/>
                </a:solidFill>
                <a:latin typeface="Arial"/>
                <a:cs typeface="Arial"/>
              </a:rPr>
              <a:t>PI</a:t>
            </a:r>
            <a:endParaRPr sz="1800">
              <a:latin typeface="Arial"/>
              <a:cs typeface="Arial"/>
            </a:endParaRPr>
          </a:p>
          <a:p>
            <a:pPr marL="94615" marR="5080" indent="-82550">
              <a:lnSpc>
                <a:spcPct val="123800"/>
              </a:lnSpc>
              <a:spcBef>
                <a:spcPts val="475"/>
              </a:spcBef>
            </a:pPr>
            <a:r>
              <a:rPr sz="1800" dirty="0">
                <a:solidFill>
                  <a:srgbClr val="080912"/>
                </a:solidFill>
                <a:latin typeface="Arial"/>
                <a:cs typeface="Arial"/>
              </a:rPr>
              <a:t>radius  area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566529" y="3443288"/>
            <a:ext cx="3946283" cy="1008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689867" y="4422433"/>
            <a:ext cx="1927225" cy="1297940"/>
          </a:xfrm>
          <a:custGeom>
            <a:avLst/>
            <a:gdLst/>
            <a:ahLst/>
            <a:cxnLst/>
            <a:rect l="l" t="t" r="r" b="b"/>
            <a:pathLst>
              <a:path w="1927225" h="1297939">
                <a:moveTo>
                  <a:pt x="1811616" y="605180"/>
                </a:moveTo>
                <a:lnTo>
                  <a:pt x="115366" y="605180"/>
                </a:lnTo>
                <a:lnTo>
                  <a:pt x="70460" y="614246"/>
                </a:lnTo>
                <a:lnTo>
                  <a:pt x="33789" y="638970"/>
                </a:lnTo>
                <a:lnTo>
                  <a:pt x="9066" y="675640"/>
                </a:lnTo>
                <a:lnTo>
                  <a:pt x="2" y="720534"/>
                </a:lnTo>
                <a:lnTo>
                  <a:pt x="0" y="1181971"/>
                </a:lnTo>
                <a:lnTo>
                  <a:pt x="9066" y="1226874"/>
                </a:lnTo>
                <a:lnTo>
                  <a:pt x="33789" y="1263543"/>
                </a:lnTo>
                <a:lnTo>
                  <a:pt x="70460" y="1288266"/>
                </a:lnTo>
                <a:lnTo>
                  <a:pt x="115366" y="1297331"/>
                </a:lnTo>
                <a:lnTo>
                  <a:pt x="1811616" y="1297331"/>
                </a:lnTo>
                <a:lnTo>
                  <a:pt x="1856523" y="1288266"/>
                </a:lnTo>
                <a:lnTo>
                  <a:pt x="1893193" y="1263543"/>
                </a:lnTo>
                <a:lnTo>
                  <a:pt x="1917917" y="1226874"/>
                </a:lnTo>
                <a:lnTo>
                  <a:pt x="1926983" y="1181971"/>
                </a:lnTo>
                <a:lnTo>
                  <a:pt x="1926981" y="720534"/>
                </a:lnTo>
                <a:lnTo>
                  <a:pt x="1917917" y="675640"/>
                </a:lnTo>
                <a:lnTo>
                  <a:pt x="1893193" y="638970"/>
                </a:lnTo>
                <a:lnTo>
                  <a:pt x="1856523" y="614246"/>
                </a:lnTo>
                <a:lnTo>
                  <a:pt x="1811616" y="605180"/>
                </a:lnTo>
                <a:close/>
              </a:path>
              <a:path w="1927225" h="1297939">
                <a:moveTo>
                  <a:pt x="892390" y="0"/>
                </a:moveTo>
                <a:lnTo>
                  <a:pt x="321170" y="605180"/>
                </a:lnTo>
                <a:lnTo>
                  <a:pt x="802906" y="605180"/>
                </a:lnTo>
                <a:lnTo>
                  <a:pt x="892390" y="0"/>
                </a:lnTo>
                <a:close/>
              </a:path>
            </a:pathLst>
          </a:custGeom>
          <a:solidFill>
            <a:srgbClr val="D1F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6689867" y="4422432"/>
            <a:ext cx="1927225" cy="1297940"/>
          </a:xfrm>
          <a:custGeom>
            <a:avLst/>
            <a:gdLst/>
            <a:ahLst/>
            <a:cxnLst/>
            <a:rect l="l" t="t" r="r" b="b"/>
            <a:pathLst>
              <a:path w="1927225" h="1297939">
                <a:moveTo>
                  <a:pt x="0" y="720541"/>
                </a:moveTo>
                <a:lnTo>
                  <a:pt x="9065" y="675637"/>
                </a:lnTo>
                <a:lnTo>
                  <a:pt x="33788" y="638968"/>
                </a:lnTo>
                <a:lnTo>
                  <a:pt x="70457" y="614246"/>
                </a:lnTo>
                <a:lnTo>
                  <a:pt x="115360" y="605180"/>
                </a:lnTo>
                <a:lnTo>
                  <a:pt x="321162" y="605180"/>
                </a:lnTo>
                <a:lnTo>
                  <a:pt x="892383" y="0"/>
                </a:lnTo>
                <a:lnTo>
                  <a:pt x="802907" y="605180"/>
                </a:lnTo>
                <a:lnTo>
                  <a:pt x="1811618" y="605180"/>
                </a:lnTo>
                <a:lnTo>
                  <a:pt x="1856521" y="614246"/>
                </a:lnTo>
                <a:lnTo>
                  <a:pt x="1893189" y="638968"/>
                </a:lnTo>
                <a:lnTo>
                  <a:pt x="1917912" y="675637"/>
                </a:lnTo>
                <a:lnTo>
                  <a:pt x="1926978" y="720541"/>
                </a:lnTo>
                <a:lnTo>
                  <a:pt x="1926978" y="893576"/>
                </a:lnTo>
                <a:lnTo>
                  <a:pt x="1926978" y="1181969"/>
                </a:lnTo>
                <a:lnTo>
                  <a:pt x="1917912" y="1226872"/>
                </a:lnTo>
                <a:lnTo>
                  <a:pt x="1893189" y="1263541"/>
                </a:lnTo>
                <a:lnTo>
                  <a:pt x="1856521" y="1288264"/>
                </a:lnTo>
                <a:lnTo>
                  <a:pt x="1811618" y="1297330"/>
                </a:lnTo>
                <a:lnTo>
                  <a:pt x="802907" y="1297330"/>
                </a:lnTo>
                <a:lnTo>
                  <a:pt x="321162" y="1297330"/>
                </a:lnTo>
                <a:lnTo>
                  <a:pt x="115360" y="1297330"/>
                </a:lnTo>
                <a:lnTo>
                  <a:pt x="70457" y="1288264"/>
                </a:lnTo>
                <a:lnTo>
                  <a:pt x="33788" y="1263541"/>
                </a:lnTo>
                <a:lnTo>
                  <a:pt x="9065" y="1226872"/>
                </a:lnTo>
                <a:lnTo>
                  <a:pt x="0" y="1181969"/>
                </a:lnTo>
                <a:lnTo>
                  <a:pt x="0" y="893576"/>
                </a:lnTo>
                <a:lnTo>
                  <a:pt x="0" y="72053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802401" y="5117287"/>
            <a:ext cx="1513840" cy="487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spc="5" dirty="0">
                <a:solidFill>
                  <a:srgbClr val="080912"/>
                </a:solidFill>
                <a:latin typeface="Rockwell"/>
                <a:cs typeface="Rockwell"/>
              </a:rPr>
              <a:t>print </a:t>
            </a:r>
            <a:r>
              <a:rPr sz="1600" dirty="0">
                <a:solidFill>
                  <a:srgbClr val="080912"/>
                </a:solidFill>
                <a:latin typeface="Rockwell"/>
                <a:cs typeface="Rockwell"/>
              </a:rPr>
              <a:t>a</a:t>
            </a:r>
            <a:r>
              <a:rPr sz="1600" spc="-100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600" spc="-5" dirty="0">
                <a:solidFill>
                  <a:srgbClr val="080912"/>
                </a:solidFill>
                <a:latin typeface="Rockwell"/>
                <a:cs typeface="Rockwell"/>
              </a:rPr>
              <a:t>message  </a:t>
            </a:r>
            <a:r>
              <a:rPr sz="1600" dirty="0">
                <a:solidFill>
                  <a:srgbClr val="080912"/>
                </a:solidFill>
                <a:latin typeface="Rockwell"/>
                <a:cs typeface="Rockwell"/>
              </a:rPr>
              <a:t>to the</a:t>
            </a:r>
            <a:r>
              <a:rPr sz="1600" spc="-100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600" dirty="0">
                <a:solidFill>
                  <a:srgbClr val="080912"/>
                </a:solidFill>
                <a:latin typeface="Rockwell"/>
                <a:cs typeface="Rockwell"/>
              </a:rPr>
              <a:t>console</a:t>
            </a:r>
            <a:endParaRPr sz="1600">
              <a:latin typeface="Rockwell"/>
              <a:cs typeface="Rockwell"/>
            </a:endParaRPr>
          </a:p>
        </p:txBody>
      </p:sp>
      <p:sp>
        <p:nvSpPr>
          <p:cNvPr id="33" name="object 4"/>
          <p:cNvSpPr txBox="1"/>
          <p:nvPr/>
        </p:nvSpPr>
        <p:spPr>
          <a:xfrm>
            <a:off x="8541018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12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13</a:t>
            </a:r>
            <a:endParaRPr sz="1400">
              <a:latin typeface="Rockwell"/>
              <a:cs typeface="Rockwel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49799" y="228600"/>
            <a:ext cx="7454265" cy="2077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0">
              <a:lnSpc>
                <a:spcPct val="100000"/>
              </a:lnSpc>
            </a:pPr>
            <a:r>
              <a:rPr sz="2800" spc="-20" dirty="0">
                <a:solidFill>
                  <a:srgbClr val="797B7E"/>
                </a:solidFill>
                <a:latin typeface="Tahoma"/>
                <a:cs typeface="Tahoma"/>
              </a:rPr>
              <a:t>Variable</a:t>
            </a:r>
            <a:r>
              <a:rPr sz="2800" spc="-65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Scope</a:t>
            </a:r>
            <a:endParaRPr sz="2800" dirty="0">
              <a:latin typeface="Tahoma"/>
              <a:cs typeface="Tahoma"/>
            </a:endParaRPr>
          </a:p>
          <a:p>
            <a:pPr marL="241300" indent="-228600">
              <a:lnSpc>
                <a:spcPct val="100000"/>
              </a:lnSpc>
              <a:spcBef>
                <a:spcPts val="1655"/>
              </a:spcBef>
              <a:buClr>
                <a:srgbClr val="797B7E"/>
              </a:buClr>
              <a:buSzPct val="75000"/>
              <a:buFont typeface="Arial"/>
              <a:buChar char="&quot;"/>
              <a:tabLst>
                <a:tab pos="241300" algn="l"/>
              </a:tabLst>
            </a:pP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In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 class definition,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there are three </a:t>
            </a:r>
            <a:r>
              <a:rPr sz="2000" dirty="0">
                <a:solidFill>
                  <a:srgbClr val="7C984A"/>
                </a:solidFill>
                <a:latin typeface="Tahoma"/>
                <a:cs typeface="Tahoma"/>
              </a:rPr>
              <a:t>kinds of</a:t>
            </a:r>
            <a:r>
              <a:rPr sz="2000" spc="-40" dirty="0">
                <a:solidFill>
                  <a:srgbClr val="7C984A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7C984A"/>
                </a:solidFill>
                <a:latin typeface="Tahoma"/>
                <a:cs typeface="Tahoma"/>
              </a:rPr>
              <a:t>variables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:</a:t>
            </a:r>
            <a:endParaRPr sz="2000" dirty="0">
              <a:latin typeface="Tahoma"/>
              <a:cs typeface="Tahoma"/>
            </a:endParaRPr>
          </a:p>
          <a:p>
            <a:pPr marL="692150" lvl="1" indent="-323850">
              <a:lnSpc>
                <a:spcPct val="100000"/>
              </a:lnSpc>
              <a:spcBef>
                <a:spcPts val="780"/>
              </a:spcBef>
              <a:buClr>
                <a:srgbClr val="AFB0B2"/>
              </a:buClr>
              <a:buSzPct val="75000"/>
              <a:buFont typeface="Courier New"/>
              <a:buChar char="o"/>
              <a:tabLst>
                <a:tab pos="691515" algn="l"/>
                <a:tab pos="692150" algn="l"/>
              </a:tabLst>
            </a:pPr>
            <a:r>
              <a:rPr sz="1800" spc="-5" dirty="0">
                <a:solidFill>
                  <a:srgbClr val="7C984A"/>
                </a:solidFill>
                <a:latin typeface="Tahoma"/>
                <a:cs typeface="Tahoma"/>
              </a:rPr>
              <a:t>Member </a:t>
            </a:r>
            <a:r>
              <a:rPr sz="1800" spc="-10" dirty="0">
                <a:solidFill>
                  <a:srgbClr val="7C984A"/>
                </a:solidFill>
                <a:latin typeface="Tahoma"/>
                <a:cs typeface="Tahoma"/>
              </a:rPr>
              <a:t>variables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in a class—known as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Tahoma"/>
                <a:cs typeface="Tahoma"/>
              </a:rPr>
              <a:t>fields</a:t>
            </a:r>
            <a:endParaRPr sz="1800" dirty="0">
              <a:latin typeface="Tahoma"/>
              <a:cs typeface="Tahoma"/>
            </a:endParaRPr>
          </a:p>
          <a:p>
            <a:pPr marL="692150" lvl="1" indent="-323850">
              <a:lnSpc>
                <a:spcPct val="100000"/>
              </a:lnSpc>
              <a:spcBef>
                <a:spcPts val="840"/>
              </a:spcBef>
              <a:buClr>
                <a:srgbClr val="AFB0B2"/>
              </a:buClr>
              <a:buSzPct val="75000"/>
              <a:buFont typeface="Courier New"/>
              <a:buChar char="o"/>
              <a:tabLst>
                <a:tab pos="691515" algn="l"/>
                <a:tab pos="692150" algn="l"/>
              </a:tabLst>
            </a:pPr>
            <a:r>
              <a:rPr sz="1800" spc="-10" dirty="0">
                <a:solidFill>
                  <a:srgbClr val="7C984A"/>
                </a:solidFill>
                <a:latin typeface="Tahoma"/>
                <a:cs typeface="Tahoma"/>
              </a:rPr>
              <a:t>Variables 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in a method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or 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block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of code—known as </a:t>
            </a:r>
            <a:r>
              <a:rPr sz="1800" b="1" dirty="0">
                <a:solidFill>
                  <a:srgbClr val="595959"/>
                </a:solidFill>
                <a:latin typeface="Tahoma"/>
                <a:cs typeface="Tahoma"/>
              </a:rPr>
              <a:t>local</a:t>
            </a:r>
            <a:r>
              <a:rPr sz="1800" b="1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595959"/>
                </a:solidFill>
                <a:latin typeface="Tahoma"/>
                <a:cs typeface="Tahoma"/>
              </a:rPr>
              <a:t>variables</a:t>
            </a:r>
            <a:endParaRPr sz="1800" dirty="0">
              <a:latin typeface="Tahoma"/>
              <a:cs typeface="Tahoma"/>
            </a:endParaRPr>
          </a:p>
          <a:p>
            <a:pPr marL="692150" lvl="1" indent="-323850">
              <a:lnSpc>
                <a:spcPct val="100000"/>
              </a:lnSpc>
              <a:spcBef>
                <a:spcPts val="740"/>
              </a:spcBef>
              <a:buClr>
                <a:srgbClr val="AFB0B2"/>
              </a:buClr>
              <a:buSzPct val="75000"/>
              <a:buFont typeface="Courier New"/>
              <a:buChar char="o"/>
              <a:tabLst>
                <a:tab pos="691515" algn="l"/>
                <a:tab pos="692150" algn="l"/>
              </a:tabLst>
            </a:pP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Variables 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in method </a:t>
            </a:r>
            <a:r>
              <a:rPr sz="1800" spc="-5" dirty="0">
                <a:solidFill>
                  <a:srgbClr val="7C984A"/>
                </a:solidFill>
                <a:latin typeface="Tahoma"/>
                <a:cs typeface="Tahoma"/>
              </a:rPr>
              <a:t>declarations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—known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595959"/>
                </a:solidFill>
                <a:latin typeface="Tahoma"/>
                <a:cs typeface="Tahoma"/>
              </a:rPr>
              <a:t>parameters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56642" y="2514600"/>
            <a:ext cx="8753475" cy="3662679"/>
          </a:xfrm>
          <a:custGeom>
            <a:avLst/>
            <a:gdLst/>
            <a:ahLst/>
            <a:cxnLst/>
            <a:rect l="l" t="t" r="r" b="b"/>
            <a:pathLst>
              <a:path w="8753475" h="3662679">
                <a:moveTo>
                  <a:pt x="0" y="0"/>
                </a:moveTo>
                <a:lnTo>
                  <a:pt x="8752883" y="0"/>
                </a:lnTo>
                <a:lnTo>
                  <a:pt x="8752883" y="3662537"/>
                </a:lnTo>
                <a:lnTo>
                  <a:pt x="0" y="3662537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65883" y="2542464"/>
            <a:ext cx="3439795" cy="501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8460" marR="5080" indent="-366395">
              <a:lnSpc>
                <a:spcPts val="1900"/>
              </a:lnSpc>
            </a:pPr>
            <a:r>
              <a:rPr sz="1600" b="1" spc="-5" dirty="0">
                <a:solidFill>
                  <a:srgbClr val="006699"/>
                </a:solidFill>
                <a:latin typeface="Courier New"/>
                <a:cs typeface="Courier New"/>
              </a:rPr>
              <a:t>public </a:t>
            </a: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600" b="1" dirty="0">
                <a:latin typeface="Courier New"/>
                <a:cs typeface="Courier New"/>
              </a:rPr>
              <a:t>VariableScope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  </a:t>
            </a: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public int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var1,</a:t>
            </a:r>
            <a:r>
              <a:rPr sz="1600" b="1" spc="-9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var2;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92231" y="2799004"/>
            <a:ext cx="3653154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// </a:t>
            </a:r>
            <a:r>
              <a:rPr sz="1400" b="1" dirty="0">
                <a:solidFill>
                  <a:srgbClr val="08A1D9"/>
                </a:solidFill>
                <a:latin typeface="Courier New"/>
                <a:cs typeface="Courier New"/>
              </a:rPr>
              <a:t>fields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–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visible in all</a:t>
            </a:r>
            <a:r>
              <a:rPr sz="1400" b="1" spc="-6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methods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15942" y="3218104"/>
            <a:ext cx="4080510" cy="5810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15">
              <a:lnSpc>
                <a:spcPct val="100000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// </a:t>
            </a:r>
            <a:r>
              <a:rPr sz="1400" b="1" dirty="0">
                <a:solidFill>
                  <a:srgbClr val="08A1D9"/>
                </a:solidFill>
                <a:latin typeface="Courier New"/>
                <a:cs typeface="Courier New"/>
              </a:rPr>
              <a:t>parameter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–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visible in</a:t>
            </a:r>
            <a:r>
              <a:rPr sz="1400" b="1" spc="-7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method1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20"/>
              </a:spcBef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// </a:t>
            </a:r>
            <a:r>
              <a:rPr sz="1400" b="1" spc="-5" dirty="0">
                <a:solidFill>
                  <a:srgbClr val="08A1D9"/>
                </a:solidFill>
                <a:latin typeface="Courier New"/>
                <a:cs typeface="Courier New"/>
              </a:rPr>
              <a:t>local variable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–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visible in</a:t>
            </a:r>
            <a:r>
              <a:rPr sz="1400" b="1" spc="-5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method1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80201" y="3192704"/>
            <a:ext cx="879475" cy="854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par1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){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300">
              <a:latin typeface="Times New Roman"/>
              <a:cs typeface="Times New Roman"/>
            </a:endParaRPr>
          </a:p>
          <a:p>
            <a:pPr marL="73025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par1;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1701" y="3093704"/>
            <a:ext cx="3013075" cy="1194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784" marR="65405" indent="-426720">
              <a:lnSpc>
                <a:spcPct val="140600"/>
              </a:lnSpc>
            </a:pP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public void </a:t>
            </a:r>
            <a:r>
              <a:rPr sz="1600" b="1" spc="-5" dirty="0">
                <a:latin typeface="Courier New"/>
                <a:cs typeface="Courier New"/>
              </a:rPr>
              <a:t>method1(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int  int</a:t>
            </a:r>
            <a:r>
              <a:rPr sz="1600" b="1" spc="-100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total;</a:t>
            </a:r>
            <a:endParaRPr sz="1600">
              <a:latin typeface="Courier New"/>
              <a:cs typeface="Courier New"/>
            </a:endParaRPr>
          </a:p>
          <a:p>
            <a:pPr marL="438784">
              <a:lnSpc>
                <a:spcPts val="1889"/>
              </a:lnSpc>
            </a:pPr>
            <a:r>
              <a:rPr sz="1600" b="1" spc="-5" dirty="0">
                <a:latin typeface="Courier New"/>
                <a:cs typeface="Courier New"/>
              </a:rPr>
              <a:t>total </a:t>
            </a:r>
            <a:r>
              <a:rPr sz="1600" b="1" dirty="0"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var1 </a:t>
            </a:r>
            <a:r>
              <a:rPr sz="1600" b="1" dirty="0">
                <a:latin typeface="Courier New"/>
                <a:cs typeface="Courier New"/>
              </a:rPr>
              <a:t>+ </a:t>
            </a:r>
            <a:r>
              <a:rPr sz="1600" b="1" spc="-5" dirty="0">
                <a:latin typeface="Courier New"/>
                <a:cs typeface="Courier New"/>
              </a:rPr>
              <a:t>var2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*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815942" y="4475404"/>
            <a:ext cx="3653154" cy="47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// </a:t>
            </a:r>
            <a:r>
              <a:rPr sz="1400" b="1" dirty="0">
                <a:solidFill>
                  <a:srgbClr val="08A1D9"/>
                </a:solidFill>
                <a:latin typeface="Courier New"/>
                <a:cs typeface="Courier New"/>
              </a:rPr>
              <a:t>parameter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–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visible in</a:t>
            </a:r>
            <a:r>
              <a:rPr sz="1400" b="1" spc="-7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method2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// </a:t>
            </a:r>
            <a:r>
              <a:rPr sz="1400" b="1" spc="-5" dirty="0">
                <a:solidFill>
                  <a:srgbClr val="08A1D9"/>
                </a:solidFill>
                <a:latin typeface="Courier New"/>
                <a:cs typeface="Courier New"/>
              </a:rPr>
              <a:t>local variable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–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visible in</a:t>
            </a:r>
            <a:r>
              <a:rPr sz="1400" b="1" spc="-5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for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1701" y="4460164"/>
            <a:ext cx="3836035" cy="14789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8784" marR="34925" indent="-426720">
              <a:lnSpc>
                <a:spcPts val="1900"/>
              </a:lnSpc>
            </a:pP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public int </a:t>
            </a:r>
            <a:r>
              <a:rPr sz="1600" b="1" spc="-5" dirty="0">
                <a:latin typeface="Courier New"/>
                <a:cs typeface="Courier New"/>
              </a:rPr>
              <a:t>method2( </a:t>
            </a: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par1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){  </a:t>
            </a: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for</a:t>
            </a:r>
            <a:r>
              <a:rPr sz="1600" b="1" dirty="0">
                <a:latin typeface="Courier New"/>
                <a:cs typeface="Courier New"/>
              </a:rPr>
              <a:t>(</a:t>
            </a: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int </a:t>
            </a:r>
            <a:r>
              <a:rPr sz="1600" b="1" dirty="0">
                <a:latin typeface="Courier New"/>
                <a:cs typeface="Courier New"/>
              </a:rPr>
              <a:t>x = </a:t>
            </a:r>
            <a:r>
              <a:rPr sz="1600" b="1" spc="-5" dirty="0">
                <a:latin typeface="Courier New"/>
                <a:cs typeface="Courier New"/>
              </a:rPr>
              <a:t>0; </a:t>
            </a:r>
            <a:r>
              <a:rPr sz="1600" b="1" dirty="0">
                <a:latin typeface="Courier New"/>
                <a:cs typeface="Courier New"/>
              </a:rPr>
              <a:t>x &lt; </a:t>
            </a:r>
            <a:r>
              <a:rPr sz="1600" b="1" spc="-5" dirty="0">
                <a:latin typeface="Courier New"/>
                <a:cs typeface="Courier New"/>
              </a:rPr>
              <a:t>5;</a:t>
            </a:r>
            <a:r>
              <a:rPr sz="1600" b="1" spc="-8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++x){</a:t>
            </a:r>
            <a:endParaRPr sz="1600">
              <a:latin typeface="Courier New"/>
              <a:cs typeface="Courier New"/>
            </a:endParaRPr>
          </a:p>
          <a:p>
            <a:pPr marL="895985">
              <a:lnSpc>
                <a:spcPts val="1830"/>
              </a:lnSpc>
            </a:pPr>
            <a:r>
              <a:rPr sz="1600" b="1" dirty="0">
                <a:latin typeface="Courier New"/>
                <a:cs typeface="Courier New"/>
              </a:rPr>
              <a:t>System.out.println( x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438784">
              <a:lnSpc>
                <a:spcPts val="19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438784">
              <a:lnSpc>
                <a:spcPts val="1910"/>
              </a:lnSpc>
            </a:pPr>
            <a:r>
              <a:rPr sz="1600" b="1" spc="-5" dirty="0">
                <a:latin typeface="Courier New"/>
                <a:cs typeface="Courier New"/>
              </a:rPr>
              <a:t>return par1 </a:t>
            </a:r>
            <a:r>
              <a:rPr sz="1600" b="1" dirty="0">
                <a:latin typeface="Courier New"/>
                <a:cs typeface="Courier New"/>
              </a:rPr>
              <a:t>* </a:t>
            </a:r>
            <a:r>
              <a:rPr sz="1600" b="1" spc="-5" dirty="0">
                <a:latin typeface="Courier New"/>
                <a:cs typeface="Courier New"/>
              </a:rPr>
              <a:t>var1 </a:t>
            </a:r>
            <a:r>
              <a:rPr sz="1600" b="1" dirty="0">
                <a:latin typeface="Courier New"/>
                <a:cs typeface="Courier New"/>
              </a:rPr>
              <a:t>*</a:t>
            </a:r>
            <a:r>
              <a:rPr sz="1600" b="1" spc="-7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var2;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5883" y="5910509"/>
            <a:ext cx="14795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14612" y="5935908"/>
            <a:ext cx="632079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// Variable scope refers to the </a:t>
            </a:r>
            <a:r>
              <a:rPr sz="1400" b="1" dirty="0">
                <a:solidFill>
                  <a:srgbClr val="08A1D9"/>
                </a:solidFill>
                <a:latin typeface="Courier New"/>
                <a:cs typeface="Courier New"/>
              </a:rPr>
              <a:t>accessibility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of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a</a:t>
            </a:r>
            <a:r>
              <a:rPr sz="1400" b="1" spc="-30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variable</a:t>
            </a:r>
            <a:endParaRPr sz="14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10484" y="228600"/>
            <a:ext cx="6866255" cy="48731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95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r>
              <a:rPr lang="en-US" sz="3600" dirty="0">
                <a:latin typeface="Rockwell"/>
                <a:cs typeface="Rockwell"/>
              </a:rPr>
              <a:t> 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Class-Level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Scope (Member</a:t>
            </a:r>
            <a:r>
              <a:rPr sz="2800" spc="-18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35" dirty="0">
                <a:solidFill>
                  <a:srgbClr val="797B7E"/>
                </a:solidFill>
                <a:latin typeface="Rockwell"/>
                <a:cs typeface="Rockwell"/>
              </a:rPr>
              <a:t>Variables)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41018" y="318122"/>
            <a:ext cx="2184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14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7196" y="887305"/>
            <a:ext cx="7971790" cy="3091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8800"/>
              </a:lnSpc>
              <a:buClr>
                <a:srgbClr val="797B7E"/>
              </a:buClr>
              <a:buSzPct val="75000"/>
              <a:buFont typeface="Arial"/>
              <a:buChar char="!"/>
              <a:tabLst>
                <a:tab pos="241300" algn="l"/>
              </a:tabLst>
            </a:pPr>
            <a:r>
              <a:rPr sz="1800" spc="-25" dirty="0">
                <a:solidFill>
                  <a:srgbClr val="595959"/>
                </a:solidFill>
                <a:latin typeface="Rockwell"/>
                <a:cs typeface="Rockwell"/>
              </a:rPr>
              <a:t>Variables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declared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in a class (</a:t>
            </a:r>
            <a:r>
              <a:rPr sz="1800" dirty="0">
                <a:solidFill>
                  <a:srgbClr val="08A1D9"/>
                </a:solidFill>
                <a:latin typeface="Rockwell"/>
                <a:cs typeface="Rockwell"/>
              </a:rPr>
              <a:t>outside of </a:t>
            </a:r>
            <a:r>
              <a:rPr sz="1800" spc="-20" dirty="0">
                <a:solidFill>
                  <a:srgbClr val="08A1D9"/>
                </a:solidFill>
                <a:latin typeface="Rockwell"/>
                <a:cs typeface="Rockwell"/>
              </a:rPr>
              <a:t>any </a:t>
            </a:r>
            <a:r>
              <a:rPr sz="1800" dirty="0">
                <a:solidFill>
                  <a:srgbClr val="08A1D9"/>
                </a:solidFill>
                <a:latin typeface="Rockwell"/>
                <a:cs typeface="Rockwell"/>
              </a:rPr>
              <a:t>methods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) </a:t>
            </a:r>
            <a:r>
              <a:rPr sz="1800" spc="-30" dirty="0">
                <a:solidFill>
                  <a:srgbClr val="595959"/>
                </a:solidFill>
                <a:latin typeface="Rockwell"/>
                <a:cs typeface="Rockwell"/>
              </a:rPr>
              <a:t>are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referred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to as  </a:t>
            </a:r>
            <a:r>
              <a:rPr sz="1800" u="sng" spc="-10" dirty="0">
                <a:solidFill>
                  <a:srgbClr val="7C984A"/>
                </a:solidFill>
                <a:latin typeface="Rockwell"/>
                <a:cs typeface="Rockwell"/>
              </a:rPr>
              <a:t>class-level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variables. </a:t>
            </a:r>
            <a:r>
              <a:rPr sz="1800" spc="5" dirty="0">
                <a:solidFill>
                  <a:srgbClr val="595959"/>
                </a:solidFill>
                <a:latin typeface="Rockwell"/>
                <a:cs typeface="Rockwell"/>
              </a:rPr>
              <a:t>These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variables </a:t>
            </a:r>
            <a:r>
              <a:rPr sz="1800" spc="-30" dirty="0">
                <a:solidFill>
                  <a:srgbClr val="595959"/>
                </a:solidFill>
                <a:latin typeface="Rockwell"/>
                <a:cs typeface="Rockwell"/>
              </a:rPr>
              <a:t>are </a:t>
            </a:r>
            <a:r>
              <a:rPr sz="1800" spc="-5" dirty="0">
                <a:solidFill>
                  <a:srgbClr val="7C984A"/>
                </a:solidFill>
                <a:latin typeface="Rockwell"/>
                <a:cs typeface="Rockwell"/>
              </a:rPr>
              <a:t>accessible </a:t>
            </a:r>
            <a:r>
              <a:rPr sz="1800" spc="-20" dirty="0">
                <a:solidFill>
                  <a:srgbClr val="595959"/>
                </a:solidFill>
                <a:latin typeface="Rockwell"/>
                <a:cs typeface="Rockwell"/>
              </a:rPr>
              <a:t>from </a:t>
            </a:r>
            <a:r>
              <a:rPr sz="1800" spc="-25" dirty="0">
                <a:solidFill>
                  <a:srgbClr val="7C984A"/>
                </a:solidFill>
                <a:latin typeface="Rockwell"/>
                <a:cs typeface="Rockwell"/>
              </a:rPr>
              <a:t>anywhere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in</a:t>
            </a:r>
            <a:r>
              <a:rPr sz="1800" spc="-17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the  class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 (any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method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in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ClassScope</a:t>
            </a:r>
            <a:r>
              <a:rPr sz="1800" b="1" spc="-65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can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access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var1</a:t>
            </a:r>
            <a:r>
              <a:rPr sz="1800" b="1" spc="-65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directly)</a:t>
            </a:r>
            <a:endParaRPr sz="1800" dirty="0">
              <a:latin typeface="Rockwell"/>
              <a:cs typeface="Rockwell"/>
            </a:endParaRPr>
          </a:p>
          <a:p>
            <a:pPr marL="469900" marR="98425" indent="-228600">
              <a:lnSpc>
                <a:spcPct val="109400"/>
              </a:lnSpc>
              <a:spcBef>
                <a:spcPts val="640"/>
              </a:spcBef>
            </a:pPr>
            <a:r>
              <a:rPr sz="1200" spc="560" dirty="0">
                <a:solidFill>
                  <a:srgbClr val="AFB0B2"/>
                </a:solidFill>
                <a:latin typeface="Arial"/>
                <a:cs typeface="Arial"/>
              </a:rPr>
              <a:t>! </a:t>
            </a:r>
            <a:r>
              <a:rPr sz="1600" dirty="0">
                <a:solidFill>
                  <a:srgbClr val="595959"/>
                </a:solidFill>
                <a:latin typeface="Rockwell"/>
                <a:cs typeface="Rockwell"/>
              </a:rPr>
              <a:t>Note: </a:t>
            </a:r>
            <a:r>
              <a:rPr sz="1600" spc="-30" dirty="0">
                <a:solidFill>
                  <a:srgbClr val="595959"/>
                </a:solidFill>
                <a:latin typeface="Rockwell"/>
                <a:cs typeface="Rockwell"/>
              </a:rPr>
              <a:t>you </a:t>
            </a:r>
            <a:r>
              <a:rPr sz="1600" spc="-15" dirty="0">
                <a:solidFill>
                  <a:srgbClr val="595959"/>
                </a:solidFill>
                <a:latin typeface="Rockwell"/>
                <a:cs typeface="Rockwell"/>
              </a:rPr>
              <a:t>may </a:t>
            </a:r>
            <a:r>
              <a:rPr sz="1600" dirty="0">
                <a:solidFill>
                  <a:srgbClr val="595959"/>
                </a:solidFill>
                <a:latin typeface="Rockwell"/>
                <a:cs typeface="Rockwell"/>
              </a:rPr>
              <a:t>define </a:t>
            </a:r>
            <a:r>
              <a:rPr sz="1600" spc="-20" dirty="0">
                <a:solidFill>
                  <a:srgbClr val="595959"/>
                </a:solidFill>
                <a:latin typeface="Rockwell"/>
                <a:cs typeface="Rockwell"/>
              </a:rPr>
              <a:t>your </a:t>
            </a:r>
            <a:r>
              <a:rPr sz="1600" spc="-10" dirty="0">
                <a:solidFill>
                  <a:srgbClr val="595959"/>
                </a:solidFill>
                <a:latin typeface="Rockwell"/>
                <a:cs typeface="Rockwell"/>
              </a:rPr>
              <a:t>class-level </a:t>
            </a:r>
            <a:r>
              <a:rPr sz="1600" spc="-5" dirty="0">
                <a:solidFill>
                  <a:srgbClr val="595959"/>
                </a:solidFill>
                <a:latin typeface="Rockwell"/>
                <a:cs typeface="Rockwell"/>
              </a:rPr>
              <a:t>variables </a:t>
            </a:r>
            <a:r>
              <a:rPr sz="1600" dirty="0">
                <a:solidFill>
                  <a:srgbClr val="595959"/>
                </a:solidFill>
                <a:latin typeface="Rockwell"/>
                <a:cs typeface="Rockwell"/>
              </a:rPr>
              <a:t>(fields) </a:t>
            </a:r>
            <a:r>
              <a:rPr sz="1600" spc="-25" dirty="0">
                <a:solidFill>
                  <a:srgbClr val="595959"/>
                </a:solidFill>
                <a:latin typeface="Rockwell"/>
                <a:cs typeface="Rockwell"/>
              </a:rPr>
              <a:t>anywhere </a:t>
            </a:r>
            <a:r>
              <a:rPr sz="1600" dirty="0">
                <a:solidFill>
                  <a:srgbClr val="595959"/>
                </a:solidFill>
                <a:latin typeface="Rockwell"/>
                <a:cs typeface="Rockwell"/>
              </a:rPr>
              <a:t>in the class as  long as </a:t>
            </a:r>
            <a:r>
              <a:rPr sz="1600" spc="-20" dirty="0">
                <a:solidFill>
                  <a:srgbClr val="595959"/>
                </a:solidFill>
                <a:latin typeface="Rockwell"/>
                <a:cs typeface="Rockwell"/>
              </a:rPr>
              <a:t>they </a:t>
            </a:r>
            <a:r>
              <a:rPr sz="1600" spc="-30" dirty="0">
                <a:solidFill>
                  <a:srgbClr val="595959"/>
                </a:solidFill>
                <a:latin typeface="Rockwell"/>
                <a:cs typeface="Rockwell"/>
              </a:rPr>
              <a:t>are </a:t>
            </a:r>
            <a:r>
              <a:rPr sz="1600" dirty="0">
                <a:solidFill>
                  <a:srgbClr val="595959"/>
                </a:solidFill>
                <a:latin typeface="Rockwell"/>
                <a:cs typeface="Rockwell"/>
              </a:rPr>
              <a:t>outside </a:t>
            </a:r>
            <a:r>
              <a:rPr sz="1600" spc="-20" dirty="0">
                <a:solidFill>
                  <a:srgbClr val="595959"/>
                </a:solidFill>
                <a:latin typeface="Rockwell"/>
                <a:cs typeface="Rockwell"/>
              </a:rPr>
              <a:t>any </a:t>
            </a:r>
            <a:r>
              <a:rPr sz="1600" dirty="0">
                <a:solidFill>
                  <a:srgbClr val="595959"/>
                </a:solidFill>
                <a:latin typeface="Rockwell"/>
                <a:cs typeface="Rockwell"/>
              </a:rPr>
              <a:t>methods</a:t>
            </a:r>
            <a:r>
              <a:rPr lang="en-GB" sz="1600" dirty="0">
                <a:solidFill>
                  <a:srgbClr val="595959"/>
                </a:solidFill>
                <a:latin typeface="Rockwell"/>
                <a:cs typeface="Rockwell"/>
              </a:rPr>
              <a:t>, but </a:t>
            </a:r>
            <a:r>
              <a:rPr sz="1600" dirty="0">
                <a:solidFill>
                  <a:srgbClr val="595959"/>
                </a:solidFill>
                <a:latin typeface="Rockwell"/>
                <a:cs typeface="Rockwell"/>
              </a:rPr>
              <a:t> in</a:t>
            </a:r>
            <a:r>
              <a:rPr lang="en-GB" sz="1600" dirty="0">
                <a:solidFill>
                  <a:srgbClr val="595959"/>
                </a:solidFill>
                <a:latin typeface="Rockwell"/>
                <a:cs typeface="Rockwell"/>
              </a:rPr>
              <a:t>side</a:t>
            </a:r>
            <a:r>
              <a:rPr sz="1600" dirty="0">
                <a:solidFill>
                  <a:srgbClr val="595959"/>
                </a:solidFill>
                <a:latin typeface="Rockwell"/>
                <a:cs typeface="Rockwell"/>
              </a:rPr>
              <a:t> the</a:t>
            </a:r>
            <a:r>
              <a:rPr sz="1600" spc="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600" dirty="0">
                <a:solidFill>
                  <a:srgbClr val="595959"/>
                </a:solidFill>
                <a:latin typeface="Rockwell"/>
                <a:cs typeface="Rockwell"/>
              </a:rPr>
              <a:t>class</a:t>
            </a:r>
            <a:endParaRPr sz="1600" dirty="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241300" marR="158115" indent="-228600">
              <a:lnSpc>
                <a:spcPct val="111100"/>
              </a:lnSpc>
              <a:buClr>
                <a:srgbClr val="797B7E"/>
              </a:buClr>
              <a:buSzPct val="75000"/>
              <a:buFont typeface="Arial"/>
              <a:buChar char="!"/>
              <a:tabLst>
                <a:tab pos="241300" algn="l"/>
              </a:tabLst>
            </a:pP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If a method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declares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 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local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variable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with the 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same name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as a</a:t>
            </a:r>
            <a:r>
              <a:rPr sz="1800" spc="-5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-10" dirty="0">
                <a:solidFill>
                  <a:srgbClr val="7C984A"/>
                </a:solidFill>
                <a:latin typeface="Rockwell"/>
                <a:cs typeface="Rockwell"/>
              </a:rPr>
              <a:t>class-level 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variable,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1800" spc="5" dirty="0">
                <a:solidFill>
                  <a:srgbClr val="595959"/>
                </a:solidFill>
                <a:latin typeface="Rockwell"/>
                <a:cs typeface="Rockwell"/>
              </a:rPr>
              <a:t>former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will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'</a:t>
            </a:r>
            <a:r>
              <a:rPr sz="1800" spc="-15" dirty="0">
                <a:solidFill>
                  <a:srgbClr val="7C984A"/>
                </a:solidFill>
                <a:latin typeface="Rockwell"/>
                <a:cs typeface="Rockwell"/>
              </a:rPr>
              <a:t>shadow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'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1800" spc="-20" dirty="0">
                <a:solidFill>
                  <a:srgbClr val="595959"/>
                </a:solidFill>
                <a:latin typeface="Rockwell"/>
                <a:cs typeface="Rockwell"/>
              </a:rPr>
              <a:t>latter. </a:t>
            </a:r>
            <a:r>
              <a:rPr sz="1800" u="sng" spc="-55" dirty="0">
                <a:solidFill>
                  <a:srgbClr val="595959"/>
                </a:solidFill>
                <a:latin typeface="Rockwell"/>
                <a:cs typeface="Rockwell"/>
              </a:rPr>
              <a:t>To </a:t>
            </a:r>
            <a:r>
              <a:rPr sz="1800" u="sng" dirty="0">
                <a:solidFill>
                  <a:srgbClr val="595959"/>
                </a:solidFill>
                <a:latin typeface="Rockwell"/>
                <a:cs typeface="Rockwell"/>
              </a:rPr>
              <a:t>access the </a:t>
            </a:r>
            <a:r>
              <a:rPr sz="1800" u="sng" spc="-10" dirty="0">
                <a:solidFill>
                  <a:srgbClr val="595959"/>
                </a:solidFill>
                <a:latin typeface="Rockwell"/>
                <a:cs typeface="Rockwell"/>
              </a:rPr>
              <a:t>class-level 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variable </a:t>
            </a:r>
            <a:r>
              <a:rPr sz="1800" spc="-20" dirty="0">
                <a:solidFill>
                  <a:srgbClr val="595959"/>
                </a:solidFill>
                <a:latin typeface="Rockwell"/>
                <a:cs typeface="Rockwell"/>
              </a:rPr>
              <a:t>from 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inside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the method </a:t>
            </a:r>
            <a:r>
              <a:rPr sz="1800" spc="-50" dirty="0">
                <a:solidFill>
                  <a:srgbClr val="595959"/>
                </a:solidFill>
                <a:latin typeface="Rockwell"/>
                <a:cs typeface="Rockwell"/>
              </a:rPr>
              <a:t>body,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use the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this</a:t>
            </a:r>
            <a:r>
              <a:rPr sz="1800" b="1" spc="-775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1800" spc="-40" dirty="0">
                <a:solidFill>
                  <a:srgbClr val="595959"/>
                </a:solidFill>
                <a:latin typeface="Rockwell"/>
                <a:cs typeface="Rockwell"/>
              </a:rPr>
              <a:t>keyword</a:t>
            </a:r>
            <a:endParaRPr sz="1800" dirty="0">
              <a:latin typeface="Rockwell"/>
              <a:cs typeface="Rockwell"/>
            </a:endParaRPr>
          </a:p>
          <a:p>
            <a:pPr marL="611505">
              <a:lnSpc>
                <a:spcPct val="100000"/>
              </a:lnSpc>
              <a:spcBef>
                <a:spcPts val="1170"/>
              </a:spcBef>
            </a:pPr>
            <a:r>
              <a:rPr sz="1600" b="1" spc="-5" dirty="0">
                <a:solidFill>
                  <a:srgbClr val="006699"/>
                </a:solidFill>
                <a:latin typeface="Courier New"/>
                <a:cs typeface="Courier New"/>
              </a:rPr>
              <a:t>public </a:t>
            </a: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600" b="1" dirty="0">
                <a:latin typeface="Courier New"/>
                <a:cs typeface="Courier New"/>
              </a:rPr>
              <a:t>ClassScope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56966" y="4111726"/>
            <a:ext cx="1259205" cy="2578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5"/>
              </a:spcBef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var1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=</a:t>
            </a:r>
            <a:r>
              <a:rPr sz="1600" b="1" spc="-9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2;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3091" y="4137761"/>
            <a:ext cx="354647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//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A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class-level variable</a:t>
            </a:r>
            <a:r>
              <a:rPr sz="1400" b="1" spc="-7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(field)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7786" y="4112361"/>
            <a:ext cx="1854835" cy="66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int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void</a:t>
            </a:r>
            <a:r>
              <a:rPr sz="1600" b="1" spc="-100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method1(){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4204" y="3962400"/>
            <a:ext cx="757555" cy="1054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1500"/>
              </a:lnSpc>
            </a:pP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public  public</a:t>
            </a:r>
            <a:endParaRPr sz="1600" dirty="0">
              <a:latin typeface="Courier New"/>
              <a:cs typeface="Courier New"/>
            </a:endParaRPr>
          </a:p>
          <a:p>
            <a:pPr marL="316865">
              <a:lnSpc>
                <a:spcPts val="1900"/>
              </a:lnSpc>
            </a:pP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int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98915" y="4748306"/>
            <a:ext cx="1295400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0165">
              <a:lnSpc>
                <a:spcPts val="1914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var1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=</a:t>
            </a:r>
            <a:r>
              <a:rPr sz="1600" b="1" spc="-9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10;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05503" y="4772755"/>
            <a:ext cx="205295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//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A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local</a:t>
            </a:r>
            <a:r>
              <a:rPr sz="1400" b="1" spc="-8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variable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34505" y="4988655"/>
            <a:ext cx="5695950" cy="7651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271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System.out.println( 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var1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* </a:t>
            </a:r>
            <a:r>
              <a:rPr sz="1600" b="1" spc="-5" dirty="0">
                <a:solidFill>
                  <a:srgbClr val="006699"/>
                </a:solidFill>
                <a:latin typeface="Courier New"/>
                <a:cs typeface="Courier New"/>
              </a:rPr>
              <a:t>this</a:t>
            </a: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.var1</a:t>
            </a:r>
            <a:r>
              <a:rPr sz="1600" b="1" spc="-65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  <a:p>
            <a:pPr marL="622300">
              <a:lnSpc>
                <a:spcPts val="1910"/>
              </a:lnSpc>
              <a:spcBef>
                <a:spcPts val="80"/>
              </a:spcBef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56966" y="4111726"/>
            <a:ext cx="1259205" cy="246379"/>
          </a:xfrm>
          <a:custGeom>
            <a:avLst/>
            <a:gdLst/>
            <a:ahLst/>
            <a:cxnLst/>
            <a:rect l="l" t="t" r="r" b="b"/>
            <a:pathLst>
              <a:path w="1259204" h="246379">
                <a:moveTo>
                  <a:pt x="0" y="0"/>
                </a:moveTo>
                <a:lnTo>
                  <a:pt x="1258887" y="0"/>
                </a:lnTo>
                <a:lnTo>
                  <a:pt x="1258887" y="246049"/>
                </a:lnTo>
                <a:lnTo>
                  <a:pt x="0" y="246049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856966" y="4111726"/>
            <a:ext cx="1259205" cy="246379"/>
          </a:xfrm>
          <a:custGeom>
            <a:avLst/>
            <a:gdLst/>
            <a:ahLst/>
            <a:cxnLst/>
            <a:rect l="l" t="t" r="r" b="b"/>
            <a:pathLst>
              <a:path w="1259204" h="246379">
                <a:moveTo>
                  <a:pt x="0" y="0"/>
                </a:moveTo>
                <a:lnTo>
                  <a:pt x="1258889" y="0"/>
                </a:lnTo>
                <a:lnTo>
                  <a:pt x="1258889" y="246061"/>
                </a:lnTo>
                <a:lnTo>
                  <a:pt x="0" y="246061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298915" y="4748306"/>
            <a:ext cx="1295400" cy="246379"/>
          </a:xfrm>
          <a:custGeom>
            <a:avLst/>
            <a:gdLst/>
            <a:ahLst/>
            <a:cxnLst/>
            <a:rect l="l" t="t" r="r" b="b"/>
            <a:pathLst>
              <a:path w="1295400" h="246379">
                <a:moveTo>
                  <a:pt x="0" y="0"/>
                </a:moveTo>
                <a:lnTo>
                  <a:pt x="1295400" y="0"/>
                </a:lnTo>
                <a:lnTo>
                  <a:pt x="1295400" y="246063"/>
                </a:lnTo>
                <a:lnTo>
                  <a:pt x="0" y="246063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298915" y="4748306"/>
            <a:ext cx="1295400" cy="246379"/>
          </a:xfrm>
          <a:custGeom>
            <a:avLst/>
            <a:gdLst/>
            <a:ahLst/>
            <a:cxnLst/>
            <a:rect l="l" t="t" r="r" b="b"/>
            <a:pathLst>
              <a:path w="1295400" h="246379">
                <a:moveTo>
                  <a:pt x="0" y="0"/>
                </a:moveTo>
                <a:lnTo>
                  <a:pt x="1295399" y="0"/>
                </a:lnTo>
                <a:lnTo>
                  <a:pt x="12953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68044" y="318122"/>
            <a:ext cx="2184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15</a:t>
            </a:r>
            <a:endParaRPr sz="140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2435" y="302776"/>
            <a:ext cx="8711565" cy="3451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163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Method Scope (Local</a:t>
            </a:r>
            <a:r>
              <a:rPr sz="2800" spc="-22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40" dirty="0">
                <a:solidFill>
                  <a:srgbClr val="797B7E"/>
                </a:solidFill>
                <a:latin typeface="Rockwell"/>
                <a:cs typeface="Rockwell"/>
              </a:rPr>
              <a:t>Variable)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16700"/>
              </a:lnSpc>
              <a:spcBef>
                <a:spcPts val="1930"/>
              </a:spcBef>
              <a:buClr>
                <a:srgbClr val="797B7E"/>
              </a:buClr>
              <a:buSzPct val="75000"/>
              <a:buFont typeface="Arial"/>
              <a:buChar char="!"/>
              <a:tabLst>
                <a:tab pos="241300" algn="l"/>
              </a:tabLst>
            </a:pPr>
            <a:r>
              <a:rPr sz="2000" spc="-25" dirty="0">
                <a:solidFill>
                  <a:srgbClr val="595959"/>
                </a:solidFill>
                <a:latin typeface="Rockwell"/>
                <a:cs typeface="Rockwell"/>
              </a:rPr>
              <a:t>Variables </a:t>
            </a:r>
            <a:r>
              <a:rPr sz="2000" spc="-15" dirty="0">
                <a:solidFill>
                  <a:srgbClr val="7C984A"/>
                </a:solidFill>
                <a:latin typeface="Rockwell"/>
                <a:cs typeface="Rockwell"/>
              </a:rPr>
              <a:t>declared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in a method or a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constructor </a:t>
            </a:r>
            <a:r>
              <a:rPr sz="2000" spc="-15" dirty="0">
                <a:solidFill>
                  <a:srgbClr val="7C984A"/>
                </a:solidFill>
                <a:latin typeface="Rockwell"/>
                <a:cs typeface="Rockwell"/>
              </a:rPr>
              <a:t>body </a:t>
            </a:r>
            <a:r>
              <a:rPr lang="en-US" sz="2000" spc="-15" dirty="0">
                <a:solidFill>
                  <a:srgbClr val="7C984A"/>
                </a:solidFill>
                <a:latin typeface="Rockwell"/>
                <a:cs typeface="Rockwell"/>
              </a:rPr>
              <a:t>                            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(not in the header)  </a:t>
            </a:r>
            <a:r>
              <a:rPr sz="2000" spc="-35" dirty="0">
                <a:solidFill>
                  <a:srgbClr val="595959"/>
                </a:solidFill>
                <a:latin typeface="Rockwell"/>
                <a:cs typeface="Rockwell"/>
              </a:rPr>
              <a:t>are </a:t>
            </a:r>
            <a:r>
              <a:rPr sz="2000" spc="-20" dirty="0">
                <a:solidFill>
                  <a:srgbClr val="595959"/>
                </a:solidFill>
                <a:latin typeface="Rockwell"/>
                <a:cs typeface="Rockwell"/>
              </a:rPr>
              <a:t>referred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to as </a:t>
            </a:r>
            <a:r>
              <a:rPr sz="2000" u="sng" dirty="0">
                <a:solidFill>
                  <a:srgbClr val="7C984A"/>
                </a:solidFill>
                <a:latin typeface="Rockwell"/>
                <a:cs typeface="Rockwell"/>
              </a:rPr>
              <a:t>local</a:t>
            </a:r>
            <a:r>
              <a:rPr sz="2000" u="sng" spc="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2000" u="sng" spc="-5" dirty="0">
                <a:solidFill>
                  <a:srgbClr val="7C984A"/>
                </a:solidFill>
                <a:latin typeface="Rockwell"/>
                <a:cs typeface="Rockwell"/>
              </a:rPr>
              <a:t>variables</a:t>
            </a:r>
            <a:endParaRPr sz="2000" dirty="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spcBef>
                <a:spcPts val="1100"/>
              </a:spcBef>
              <a:buClr>
                <a:srgbClr val="797B7E"/>
              </a:buClr>
              <a:buSzPct val="75000"/>
              <a:buFont typeface="Arial"/>
              <a:buChar char="!"/>
              <a:tabLst>
                <a:tab pos="241300" algn="l"/>
              </a:tabLst>
            </a:pPr>
            <a:r>
              <a:rPr sz="2000" spc="1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scope and </a:t>
            </a:r>
            <a:r>
              <a:rPr sz="2000" spc="5" dirty="0">
                <a:solidFill>
                  <a:srgbClr val="595959"/>
                </a:solidFill>
                <a:latin typeface="Rockwell"/>
                <a:cs typeface="Rockwell"/>
              </a:rPr>
              <a:t>lifetime </a:t>
            </a:r>
            <a:r>
              <a:rPr sz="2000" spc="-35" dirty="0">
                <a:solidFill>
                  <a:srgbClr val="595959"/>
                </a:solidFill>
                <a:latin typeface="Rockwell"/>
                <a:cs typeface="Rockwell"/>
              </a:rPr>
              <a:t>are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limited to the method/constructor</a:t>
            </a:r>
            <a:r>
              <a:rPr sz="2000" spc="-4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itself</a:t>
            </a:r>
            <a:endParaRPr sz="2000" dirty="0">
              <a:latin typeface="Rockwell"/>
              <a:cs typeface="Rockwell"/>
            </a:endParaRPr>
          </a:p>
          <a:p>
            <a:pPr marL="469900" lvl="1" indent="-228600">
              <a:lnSpc>
                <a:spcPct val="100000"/>
              </a:lnSpc>
              <a:spcBef>
                <a:spcPts val="880"/>
              </a:spcBef>
              <a:buClr>
                <a:srgbClr val="AFB0B2"/>
              </a:buClr>
              <a:buSzPct val="75000"/>
              <a:buFont typeface="Arial"/>
              <a:buChar char="!"/>
              <a:tabLst>
                <a:tab pos="469900" algn="l"/>
              </a:tabLst>
            </a:pPr>
            <a:r>
              <a:rPr sz="1800" spc="5" dirty="0">
                <a:solidFill>
                  <a:srgbClr val="595959"/>
                </a:solidFill>
                <a:latin typeface="Rockwell"/>
                <a:cs typeface="Rockwel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variables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var1</a:t>
            </a:r>
            <a:r>
              <a:rPr sz="1800" b="1" spc="-645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and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var2</a:t>
            </a:r>
            <a:r>
              <a:rPr sz="1800" b="1" spc="-645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u="sng" dirty="0">
                <a:solidFill>
                  <a:srgbClr val="7C984A"/>
                </a:solidFill>
                <a:latin typeface="Rockwell"/>
                <a:cs typeface="Rockwell"/>
              </a:rPr>
              <a:t>cannot</a:t>
            </a:r>
            <a:r>
              <a:rPr sz="1800" u="sng" spc="-10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be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accessed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Rockwell"/>
                <a:cs typeface="Rockwell"/>
              </a:rPr>
              <a:t>from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another</a:t>
            </a:r>
            <a:r>
              <a:rPr sz="1800" spc="-10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method</a:t>
            </a:r>
            <a:endParaRPr sz="1800" dirty="0">
              <a:latin typeface="Rockwell"/>
              <a:cs typeface="Rockwell"/>
            </a:endParaRPr>
          </a:p>
          <a:p>
            <a:pPr marL="469900" lvl="1" indent="-228600">
              <a:lnSpc>
                <a:spcPct val="100000"/>
              </a:lnSpc>
              <a:spcBef>
                <a:spcPts val="840"/>
              </a:spcBef>
              <a:buClr>
                <a:srgbClr val="AFB0B2"/>
              </a:buClr>
              <a:buSzPct val="75000"/>
              <a:buFont typeface="Arial"/>
              <a:buChar char="!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When the 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method ends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, these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variables </a:t>
            </a:r>
            <a:r>
              <a:rPr sz="1800" u="sng" dirty="0">
                <a:solidFill>
                  <a:srgbClr val="595959"/>
                </a:solidFill>
                <a:latin typeface="Rockwell"/>
                <a:cs typeface="Rockwell"/>
              </a:rPr>
              <a:t>cannot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be accessed </a:t>
            </a:r>
            <a:r>
              <a:rPr sz="1800" spc="-20" dirty="0">
                <a:solidFill>
                  <a:srgbClr val="7C984A"/>
                </a:solidFill>
                <a:latin typeface="Rockwell"/>
                <a:cs typeface="Rockwell"/>
              </a:rPr>
              <a:t>any</a:t>
            </a:r>
            <a:r>
              <a:rPr sz="1800" spc="-204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800" spc="-10" dirty="0">
                <a:solidFill>
                  <a:srgbClr val="7C984A"/>
                </a:solidFill>
                <a:latin typeface="Rockwell"/>
                <a:cs typeface="Rockwell"/>
              </a:rPr>
              <a:t>longer</a:t>
            </a:r>
            <a:endParaRPr sz="1800" dirty="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641350">
              <a:lnSpc>
                <a:spcPct val="100000"/>
              </a:lnSpc>
            </a:pPr>
            <a:r>
              <a:rPr sz="1600" b="1" spc="-5" dirty="0">
                <a:solidFill>
                  <a:srgbClr val="006699"/>
                </a:solidFill>
                <a:latin typeface="Courier New"/>
                <a:cs typeface="Courier New"/>
              </a:rPr>
              <a:t>public </a:t>
            </a: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600" b="1" dirty="0">
                <a:latin typeface="Courier New"/>
                <a:cs typeface="Courier New"/>
              </a:rPr>
              <a:t>MethodScope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1129030">
              <a:lnSpc>
                <a:spcPct val="100000"/>
              </a:lnSpc>
              <a:spcBef>
                <a:spcPts val="380"/>
              </a:spcBef>
            </a:pP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public static void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main </a:t>
            </a:r>
            <a:r>
              <a:rPr sz="1600" b="1" spc="-5" dirty="0">
                <a:latin typeface="Courier New"/>
                <a:cs typeface="Courier New"/>
              </a:rPr>
              <a:t>(String[]</a:t>
            </a:r>
            <a:r>
              <a:rPr sz="1600" b="1" spc="-7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args){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1078" y="3810000"/>
            <a:ext cx="39179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int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48280" y="3811435"/>
            <a:ext cx="12954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180">
              <a:lnSpc>
                <a:spcPts val="1910"/>
              </a:lnSpc>
            </a:pPr>
            <a:r>
              <a:rPr sz="1600" b="1" spc="-5" dirty="0">
                <a:solidFill>
                  <a:srgbClr val="080912"/>
                </a:solidFill>
                <a:latin typeface="Courier New"/>
                <a:cs typeface="Courier New"/>
              </a:rPr>
              <a:t>var1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=</a:t>
            </a:r>
            <a:r>
              <a:rPr sz="1600" b="1" spc="-90" dirty="0">
                <a:solidFill>
                  <a:srgbClr val="080912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10;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7078" y="3835400"/>
            <a:ext cx="205295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//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A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local</a:t>
            </a:r>
            <a:r>
              <a:rPr sz="1400" b="1" spc="-8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variable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91078" y="4168120"/>
            <a:ext cx="3317875" cy="61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800"/>
              </a:lnSpc>
            </a:pPr>
            <a:r>
              <a:rPr sz="1600" b="1" dirty="0">
                <a:latin typeface="Courier New"/>
                <a:cs typeface="Courier New"/>
              </a:rPr>
              <a:t>System.out.println( </a:t>
            </a:r>
            <a:r>
              <a:rPr sz="1600" b="1" spc="-5" dirty="0">
                <a:latin typeface="Courier New"/>
                <a:cs typeface="Courier New"/>
              </a:rPr>
              <a:t>var1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);  </a:t>
            </a:r>
            <a:r>
              <a:rPr sz="1600" b="1" dirty="0">
                <a:latin typeface="Courier New"/>
                <a:cs typeface="Courier New"/>
              </a:rPr>
              <a:t>System.out.println( </a:t>
            </a:r>
            <a:r>
              <a:rPr sz="1600" b="1" spc="-5" dirty="0">
                <a:latin typeface="Courier New"/>
                <a:cs typeface="Courier New"/>
              </a:rPr>
              <a:t>var2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55376" y="4533900"/>
            <a:ext cx="151955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//</a:t>
            </a:r>
            <a:r>
              <a:rPr sz="1400" b="1" spc="-9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compilation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55843" y="4533900"/>
            <a:ext cx="66611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error!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91078" y="4927603"/>
            <a:ext cx="39179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int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3993" y="4941732"/>
            <a:ext cx="1329055" cy="246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1810"/>
              </a:lnSpc>
            </a:pPr>
            <a:r>
              <a:rPr sz="1600" b="1" spc="-5" dirty="0">
                <a:latin typeface="Courier New"/>
                <a:cs typeface="Courier New"/>
              </a:rPr>
              <a:t>var2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20;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77078" y="4953003"/>
            <a:ext cx="109283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//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A</a:t>
            </a:r>
            <a:r>
              <a:rPr sz="1400" b="1" spc="-90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local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250753" y="4953003"/>
            <a:ext cx="87884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variable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76678" y="5214624"/>
            <a:ext cx="802640" cy="729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...</a:t>
            </a:r>
            <a:endParaRPr sz="1400">
              <a:latin typeface="Courier New"/>
              <a:cs typeface="Courier New"/>
            </a:endParaRPr>
          </a:p>
          <a:p>
            <a:pPr marL="500380">
              <a:lnSpc>
                <a:spcPts val="1910"/>
              </a:lnSpc>
              <a:spcBef>
                <a:spcPts val="4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48280" y="3811435"/>
            <a:ext cx="1295400" cy="246379"/>
          </a:xfrm>
          <a:custGeom>
            <a:avLst/>
            <a:gdLst/>
            <a:ahLst/>
            <a:cxnLst/>
            <a:rect l="l" t="t" r="r" b="b"/>
            <a:pathLst>
              <a:path w="1295400" h="246379">
                <a:moveTo>
                  <a:pt x="0" y="0"/>
                </a:moveTo>
                <a:lnTo>
                  <a:pt x="1295399" y="0"/>
                </a:lnTo>
                <a:lnTo>
                  <a:pt x="12953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248280" y="3811435"/>
            <a:ext cx="1295400" cy="246379"/>
          </a:xfrm>
          <a:custGeom>
            <a:avLst/>
            <a:gdLst/>
            <a:ahLst/>
            <a:cxnLst/>
            <a:rect l="l" t="t" r="r" b="b"/>
            <a:pathLst>
              <a:path w="1295400" h="246379">
                <a:moveTo>
                  <a:pt x="0" y="0"/>
                </a:moveTo>
                <a:lnTo>
                  <a:pt x="1295399" y="0"/>
                </a:lnTo>
                <a:lnTo>
                  <a:pt x="129539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233993" y="4941732"/>
            <a:ext cx="1329055" cy="246379"/>
          </a:xfrm>
          <a:custGeom>
            <a:avLst/>
            <a:gdLst/>
            <a:ahLst/>
            <a:cxnLst/>
            <a:rect l="l" t="t" r="r" b="b"/>
            <a:pathLst>
              <a:path w="1329054" h="246379">
                <a:moveTo>
                  <a:pt x="0" y="0"/>
                </a:moveTo>
                <a:lnTo>
                  <a:pt x="1328737" y="0"/>
                </a:lnTo>
                <a:lnTo>
                  <a:pt x="1328737" y="246063"/>
                </a:lnTo>
                <a:lnTo>
                  <a:pt x="0" y="246063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233993" y="4941732"/>
            <a:ext cx="1329055" cy="246379"/>
          </a:xfrm>
          <a:custGeom>
            <a:avLst/>
            <a:gdLst/>
            <a:ahLst/>
            <a:cxnLst/>
            <a:rect l="l" t="t" r="r" b="b"/>
            <a:pathLst>
              <a:path w="1329054" h="246379">
                <a:moveTo>
                  <a:pt x="0" y="0"/>
                </a:moveTo>
                <a:lnTo>
                  <a:pt x="1328739" y="0"/>
                </a:lnTo>
                <a:lnTo>
                  <a:pt x="132873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394206" y="3908704"/>
            <a:ext cx="358775" cy="1568450"/>
          </a:xfrm>
          <a:custGeom>
            <a:avLst/>
            <a:gdLst/>
            <a:ahLst/>
            <a:cxnLst/>
            <a:rect l="l" t="t" r="r" b="b"/>
            <a:pathLst>
              <a:path w="358775" h="1568450">
                <a:moveTo>
                  <a:pt x="358774" y="9094"/>
                </a:moveTo>
                <a:lnTo>
                  <a:pt x="358774" y="0"/>
                </a:lnTo>
                <a:lnTo>
                  <a:pt x="0" y="0"/>
                </a:lnTo>
                <a:lnTo>
                  <a:pt x="0" y="1568012"/>
                </a:lnTo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356105" y="54259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465644" y="5068640"/>
            <a:ext cx="287655" cy="408305"/>
          </a:xfrm>
          <a:custGeom>
            <a:avLst/>
            <a:gdLst/>
            <a:ahLst/>
            <a:cxnLst/>
            <a:rect l="l" t="t" r="r" b="b"/>
            <a:pathLst>
              <a:path w="287655" h="408304">
                <a:moveTo>
                  <a:pt x="287336" y="1680"/>
                </a:moveTo>
                <a:lnTo>
                  <a:pt x="287336" y="0"/>
                </a:lnTo>
                <a:lnTo>
                  <a:pt x="0" y="0"/>
                </a:lnTo>
                <a:lnTo>
                  <a:pt x="0" y="408079"/>
                </a:lnTo>
              </a:path>
            </a:pathLst>
          </a:custGeom>
          <a:ln w="1587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7543" y="542592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0593" y="4327720"/>
            <a:ext cx="711835" cy="6362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98200"/>
              </a:lnSpc>
            </a:pP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Scope</a:t>
            </a:r>
            <a:r>
              <a:rPr sz="14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of  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var1</a:t>
            </a:r>
            <a:r>
              <a:rPr sz="1400" spc="-9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0000"/>
                </a:solidFill>
                <a:latin typeface="Tahoma"/>
                <a:cs typeface="Tahoma"/>
              </a:rPr>
              <a:t>and  </a:t>
            </a:r>
            <a:r>
              <a:rPr sz="1400" spc="-10" dirty="0">
                <a:solidFill>
                  <a:srgbClr val="FF0000"/>
                </a:solidFill>
                <a:latin typeface="Tahoma"/>
                <a:cs typeface="Tahoma"/>
              </a:rPr>
              <a:t>var2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68044" y="318122"/>
            <a:ext cx="2184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16</a:t>
            </a:r>
            <a:endParaRPr sz="140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5901" y="318122"/>
            <a:ext cx="7548899" cy="35907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211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Method Scope</a:t>
            </a:r>
            <a:r>
              <a:rPr sz="2800" spc="-2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(Parameters)</a:t>
            </a:r>
            <a:endParaRPr sz="2800" dirty="0">
              <a:latin typeface="Times New Roman"/>
              <a:cs typeface="Times New Roman"/>
            </a:endParaRPr>
          </a:p>
          <a:p>
            <a:pPr marL="241300" marR="5080" indent="-228600" algn="just">
              <a:lnSpc>
                <a:spcPct val="118800"/>
              </a:lnSpc>
              <a:spcBef>
                <a:spcPts val="1645"/>
              </a:spcBef>
              <a:buClr>
                <a:srgbClr val="797B7E"/>
              </a:buClr>
              <a:buSzPct val="75000"/>
              <a:buFont typeface="Arial"/>
              <a:buChar char="!"/>
              <a:tabLst>
                <a:tab pos="241300" algn="l"/>
              </a:tabLst>
            </a:pPr>
            <a:r>
              <a:rPr sz="2000" spc="-25" dirty="0">
                <a:solidFill>
                  <a:srgbClr val="595959"/>
                </a:solidFill>
                <a:latin typeface="Rockwell"/>
                <a:cs typeface="Rockwell"/>
              </a:rPr>
              <a:t>Here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is another 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example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of method scope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variable, 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except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this</a:t>
            </a:r>
            <a:r>
              <a:rPr sz="2000" spc="-18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time  the </a:t>
            </a:r>
            <a:r>
              <a:rPr sz="2000" spc="-5" dirty="0">
                <a:solidFill>
                  <a:srgbClr val="7C984A"/>
                </a:solidFill>
                <a:latin typeface="Rockwell"/>
                <a:cs typeface="Rockwell"/>
              </a:rPr>
              <a:t>variable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is </a:t>
            </a:r>
            <a:r>
              <a:rPr sz="2000" spc="-15" dirty="0">
                <a:solidFill>
                  <a:srgbClr val="595959"/>
                </a:solidFill>
                <a:latin typeface="Rockwell"/>
                <a:cs typeface="Rockwell"/>
              </a:rPr>
              <a:t>declared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in the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method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or constructor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header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(not in  the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body), which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is </a:t>
            </a:r>
            <a:r>
              <a:rPr sz="2000" spc="-20" dirty="0">
                <a:solidFill>
                  <a:srgbClr val="595959"/>
                </a:solidFill>
                <a:latin typeface="Rockwell"/>
                <a:cs typeface="Rockwell"/>
              </a:rPr>
              <a:t>refereed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to as a</a:t>
            </a:r>
            <a:r>
              <a:rPr sz="2000" spc="-16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u="sng" spc="-10" dirty="0">
                <a:solidFill>
                  <a:srgbClr val="08A1D9"/>
                </a:solidFill>
                <a:latin typeface="Rockwell"/>
                <a:cs typeface="Rockwell"/>
              </a:rPr>
              <a:t>parameter</a:t>
            </a:r>
            <a:endParaRPr sz="2000" dirty="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97B7E"/>
              </a:buClr>
              <a:buFont typeface="Arial"/>
              <a:buChar char="!"/>
            </a:pPr>
            <a:endParaRPr sz="1700" dirty="0">
              <a:latin typeface="Times New Roman"/>
              <a:cs typeface="Times New Roman"/>
            </a:endParaRPr>
          </a:p>
          <a:p>
            <a:pPr marL="241300" marR="772160" indent="-228600">
              <a:lnSpc>
                <a:spcPct val="120800"/>
              </a:lnSpc>
              <a:buClr>
                <a:srgbClr val="797B7E"/>
              </a:buClr>
              <a:buSzPct val="75000"/>
              <a:buFont typeface="Arial"/>
              <a:buChar char="!"/>
              <a:tabLst>
                <a:tab pos="241300" algn="l"/>
              </a:tabLst>
            </a:pPr>
            <a:r>
              <a:rPr sz="2000" spc="1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scope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and </a:t>
            </a:r>
            <a:r>
              <a:rPr sz="2000" spc="5" dirty="0">
                <a:solidFill>
                  <a:srgbClr val="595959"/>
                </a:solidFill>
                <a:latin typeface="Rockwell"/>
                <a:cs typeface="Rockwell"/>
              </a:rPr>
              <a:t>lifetime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of these 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variables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is the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method or  constructor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in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which </a:t>
            </a:r>
            <a:r>
              <a:rPr sz="2000" spc="-20" dirty="0">
                <a:solidFill>
                  <a:srgbClr val="595959"/>
                </a:solidFill>
                <a:latin typeface="Rockwell"/>
                <a:cs typeface="Rockwell"/>
              </a:rPr>
              <a:t>they </a:t>
            </a:r>
            <a:r>
              <a:rPr sz="2000" spc="-35" dirty="0">
                <a:solidFill>
                  <a:srgbClr val="595959"/>
                </a:solidFill>
                <a:latin typeface="Rockwell"/>
                <a:cs typeface="Rockwell"/>
              </a:rPr>
              <a:t>are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defined. As the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method</a:t>
            </a:r>
            <a:r>
              <a:rPr sz="2000" spc="-130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finishes  </a:t>
            </a:r>
            <a:r>
              <a:rPr sz="2000" spc="-15" dirty="0">
                <a:solidFill>
                  <a:srgbClr val="595959"/>
                </a:solidFill>
                <a:latin typeface="Rockwell"/>
                <a:cs typeface="Rockwell"/>
              </a:rPr>
              <a:t>execution,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these 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variables </a:t>
            </a:r>
            <a:r>
              <a:rPr sz="2000" spc="-35" dirty="0">
                <a:solidFill>
                  <a:srgbClr val="595959"/>
                </a:solidFill>
                <a:latin typeface="Rockwell"/>
                <a:cs typeface="Rockwell"/>
              </a:rPr>
              <a:t>are</a:t>
            </a:r>
            <a:r>
              <a:rPr sz="2000" spc="-15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spc="-35" dirty="0">
                <a:solidFill>
                  <a:srgbClr val="7C984A"/>
                </a:solidFill>
                <a:latin typeface="Rockwell"/>
                <a:cs typeface="Rockwell"/>
              </a:rPr>
              <a:t>destroyed</a:t>
            </a:r>
            <a:endParaRPr sz="2000" dirty="0">
              <a:latin typeface="Rockwell"/>
              <a:cs typeface="Rockwell"/>
            </a:endParaRPr>
          </a:p>
          <a:p>
            <a:pPr marL="682625">
              <a:lnSpc>
                <a:spcPct val="100000"/>
              </a:lnSpc>
              <a:spcBef>
                <a:spcPts val="1750"/>
              </a:spcBef>
            </a:pPr>
            <a:r>
              <a:rPr sz="1600" b="1" spc="-5" dirty="0">
                <a:solidFill>
                  <a:srgbClr val="006699"/>
                </a:solidFill>
                <a:latin typeface="Courier New"/>
                <a:cs typeface="Courier New"/>
              </a:rPr>
              <a:t>public </a:t>
            </a: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600" b="1" dirty="0">
                <a:latin typeface="Courier New"/>
                <a:cs typeface="Courier New"/>
              </a:rPr>
              <a:t>MethodScope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08444" y="3962400"/>
            <a:ext cx="3851275" cy="485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/*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A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parameter of type integer</a:t>
            </a:r>
            <a:r>
              <a:rPr sz="1400" b="1" spc="-5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*/</a:t>
            </a:r>
            <a:endParaRPr sz="1400">
              <a:latin typeface="Courier New"/>
              <a:cs typeface="Courier New"/>
            </a:endParaRPr>
          </a:p>
          <a:p>
            <a:pPr marL="58419">
              <a:lnSpc>
                <a:spcPct val="100000"/>
              </a:lnSpc>
              <a:spcBef>
                <a:spcPts val="20"/>
              </a:spcBef>
            </a:pP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public void </a:t>
            </a:r>
            <a:r>
              <a:rPr sz="1600" b="1" dirty="0">
                <a:latin typeface="Courier New"/>
                <a:cs typeface="Courier New"/>
              </a:rPr>
              <a:t>computeCircleArea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(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115864" y="4200678"/>
            <a:ext cx="1330325" cy="246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1745"/>
              </a:lnSpc>
            </a:pP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int</a:t>
            </a:r>
            <a:r>
              <a:rPr sz="1600" b="1" spc="-100" dirty="0">
                <a:solidFill>
                  <a:srgbClr val="006699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radius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97584" y="4178300"/>
            <a:ext cx="269240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latin typeface="Courier New"/>
                <a:cs typeface="Courier New"/>
              </a:rPr>
              <a:t>){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02752" y="4419600"/>
            <a:ext cx="356171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699"/>
                </a:solidFill>
                <a:latin typeface="Courier New"/>
                <a:cs typeface="Courier New"/>
              </a:rPr>
              <a:t>double </a:t>
            </a:r>
            <a:r>
              <a:rPr sz="1600" b="1" dirty="0">
                <a:latin typeface="Courier New"/>
                <a:cs typeface="Courier New"/>
              </a:rPr>
              <a:t>area 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= </a:t>
            </a:r>
            <a:r>
              <a:rPr sz="1600" b="1" spc="-5" dirty="0">
                <a:latin typeface="Courier New"/>
                <a:cs typeface="Courier New"/>
              </a:rPr>
              <a:t>radius </a:t>
            </a:r>
            <a:r>
              <a:rPr sz="1600" b="1" dirty="0">
                <a:latin typeface="Courier New"/>
                <a:cs typeface="Courier New"/>
              </a:rPr>
              <a:t>*</a:t>
            </a:r>
            <a:r>
              <a:rPr sz="1600" b="1" spc="-80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radius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60956" y="4419600"/>
            <a:ext cx="63563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*</a:t>
            </a:r>
            <a:r>
              <a:rPr sz="1600" b="1" spc="-10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PI</a:t>
            </a: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352" y="4660900"/>
            <a:ext cx="605155" cy="1006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5080" algn="r">
              <a:lnSpc>
                <a:spcPts val="191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R="5080" algn="r">
              <a:lnSpc>
                <a:spcPts val="1900"/>
              </a:lnSpc>
            </a:pPr>
            <a:r>
              <a:rPr sz="1600" b="1" dirty="0">
                <a:solidFill>
                  <a:srgbClr val="080912"/>
                </a:solidFill>
                <a:latin typeface="Courier New"/>
                <a:cs typeface="Courier New"/>
              </a:rPr>
              <a:t>…</a:t>
            </a:r>
            <a:endParaRPr sz="1600">
              <a:latin typeface="Courier New"/>
              <a:cs typeface="Courier New"/>
            </a:endParaRPr>
          </a:p>
          <a:p>
            <a:pPr marL="378460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115864" y="4200678"/>
            <a:ext cx="1330325" cy="246379"/>
          </a:xfrm>
          <a:custGeom>
            <a:avLst/>
            <a:gdLst/>
            <a:ahLst/>
            <a:cxnLst/>
            <a:rect l="l" t="t" r="r" b="b"/>
            <a:pathLst>
              <a:path w="1330325" h="246379">
                <a:moveTo>
                  <a:pt x="0" y="0"/>
                </a:moveTo>
                <a:lnTo>
                  <a:pt x="1330325" y="0"/>
                </a:lnTo>
                <a:lnTo>
                  <a:pt x="1330325" y="246075"/>
                </a:lnTo>
                <a:lnTo>
                  <a:pt x="0" y="246075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115864" y="4200678"/>
            <a:ext cx="1330325" cy="246379"/>
          </a:xfrm>
          <a:custGeom>
            <a:avLst/>
            <a:gdLst/>
            <a:ahLst/>
            <a:cxnLst/>
            <a:rect l="l" t="t" r="r" b="b"/>
            <a:pathLst>
              <a:path w="1330325" h="246379">
                <a:moveTo>
                  <a:pt x="0" y="0"/>
                </a:moveTo>
                <a:lnTo>
                  <a:pt x="1330329" y="0"/>
                </a:lnTo>
                <a:lnTo>
                  <a:pt x="133032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25170" y="304800"/>
            <a:ext cx="468503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Rockwell"/>
                <a:cs typeface="Rockwell"/>
              </a:rPr>
              <a:t>Block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Scope (Local</a:t>
            </a:r>
            <a:r>
              <a:rPr sz="2800" spc="-24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40" dirty="0">
                <a:solidFill>
                  <a:srgbClr val="797B7E"/>
                </a:solidFill>
                <a:latin typeface="Rockwell"/>
                <a:cs typeface="Rockwell"/>
              </a:rPr>
              <a:t>Variable)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17</a:t>
            </a:r>
            <a:endParaRPr sz="1400">
              <a:latin typeface="Rockwell"/>
              <a:cs typeface="Rockwel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8146" y="914400"/>
            <a:ext cx="7835354" cy="179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 algn="just">
              <a:lnSpc>
                <a:spcPct val="118800"/>
              </a:lnSpc>
            </a:pPr>
            <a:r>
              <a:rPr sz="1500" spc="700" dirty="0">
                <a:solidFill>
                  <a:srgbClr val="797B7E"/>
                </a:solidFill>
                <a:latin typeface="Arial"/>
                <a:cs typeface="Arial"/>
              </a:rPr>
              <a:t>!</a:t>
            </a:r>
            <a:r>
              <a:rPr sz="1500" spc="85" dirty="0">
                <a:solidFill>
                  <a:srgbClr val="797B7E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Rockwell"/>
                <a:cs typeface="Rockwell"/>
              </a:rPr>
              <a:t>Any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 variables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defined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inside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of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u="sng" spc="-10" dirty="0">
                <a:solidFill>
                  <a:srgbClr val="7C984A"/>
                </a:solidFill>
                <a:latin typeface="Rockwell"/>
                <a:cs typeface="Rockwell"/>
              </a:rPr>
              <a:t>block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,</a:t>
            </a:r>
            <a:r>
              <a:rPr sz="2000" spc="-17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such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as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b="1" dirty="0">
                <a:solidFill>
                  <a:srgbClr val="7C984A"/>
                </a:solidFill>
                <a:latin typeface="Courier New"/>
                <a:cs typeface="Courier New"/>
              </a:rPr>
              <a:t>while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,</a:t>
            </a:r>
            <a:r>
              <a:rPr sz="2000" spc="-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2000" b="1" dirty="0">
                <a:solidFill>
                  <a:srgbClr val="7C984A"/>
                </a:solidFill>
                <a:latin typeface="Courier New"/>
                <a:cs typeface="Courier New"/>
              </a:rPr>
              <a:t>if</a:t>
            </a:r>
            <a:r>
              <a:rPr sz="2000" b="1" spc="-71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or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b="1" dirty="0">
                <a:solidFill>
                  <a:srgbClr val="7C984A"/>
                </a:solidFill>
                <a:latin typeface="Courier New"/>
                <a:cs typeface="Courier New"/>
              </a:rPr>
              <a:t>for</a:t>
            </a:r>
            <a:r>
              <a:rPr sz="2000" b="1" spc="-71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block,  </a:t>
            </a:r>
            <a:r>
              <a:rPr sz="2000" spc="-35" dirty="0">
                <a:solidFill>
                  <a:srgbClr val="595959"/>
                </a:solidFill>
                <a:latin typeface="Rockwell"/>
                <a:cs typeface="Rockwell"/>
              </a:rPr>
              <a:t>are </a:t>
            </a:r>
            <a:r>
              <a:rPr sz="2000" spc="-10" dirty="0">
                <a:solidFill>
                  <a:srgbClr val="7C984A"/>
                </a:solidFill>
                <a:latin typeface="Rockwell"/>
                <a:cs typeface="Rockwell"/>
              </a:rPr>
              <a:t>LOCAL </a:t>
            </a:r>
            <a:r>
              <a:rPr sz="2000" spc="-20" dirty="0">
                <a:solidFill>
                  <a:srgbClr val="7C984A"/>
                </a:solidFill>
                <a:latin typeface="Rockwell"/>
                <a:cs typeface="Rockwell"/>
              </a:rPr>
              <a:t>TO </a:t>
            </a:r>
            <a:r>
              <a:rPr sz="2000" spc="-10" dirty="0">
                <a:solidFill>
                  <a:srgbClr val="7C984A"/>
                </a:solidFill>
                <a:latin typeface="Rockwell"/>
                <a:cs typeface="Rockwell"/>
              </a:rPr>
              <a:t>THAT </a:t>
            </a:r>
            <a:r>
              <a:rPr sz="2000" spc="-5" dirty="0">
                <a:solidFill>
                  <a:srgbClr val="7C984A"/>
                </a:solidFill>
                <a:latin typeface="Rockwell"/>
                <a:cs typeface="Rockwell"/>
              </a:rPr>
              <a:t>BLOCK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. </a:t>
            </a:r>
            <a:r>
              <a:rPr sz="2000" spc="5" dirty="0">
                <a:solidFill>
                  <a:srgbClr val="595959"/>
                </a:solidFill>
                <a:latin typeface="Rockwell"/>
                <a:cs typeface="Rockwell"/>
              </a:rPr>
              <a:t>This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means that once </a:t>
            </a:r>
            <a:r>
              <a:rPr sz="2000" spc="-35" dirty="0">
                <a:solidFill>
                  <a:srgbClr val="595959"/>
                </a:solidFill>
                <a:latin typeface="Rockwell"/>
                <a:cs typeface="Rockwell"/>
              </a:rPr>
              <a:t>you 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exit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block</a:t>
            </a:r>
            <a:r>
              <a:rPr sz="2000" spc="-31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spc="-55" dirty="0">
                <a:solidFill>
                  <a:srgbClr val="595959"/>
                </a:solidFill>
                <a:latin typeface="Rockwell"/>
                <a:cs typeface="Rockwell"/>
              </a:rPr>
              <a:t>body, 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variables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can no </a:t>
            </a:r>
            <a:r>
              <a:rPr sz="2000" spc="-10" dirty="0">
                <a:solidFill>
                  <a:srgbClr val="7C984A"/>
                </a:solidFill>
                <a:latin typeface="Rockwell"/>
                <a:cs typeface="Rockwell"/>
              </a:rPr>
              <a:t>longer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be</a:t>
            </a:r>
            <a:r>
              <a:rPr sz="2000" spc="-60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accessed</a:t>
            </a:r>
            <a:endParaRPr sz="2000" dirty="0">
              <a:latin typeface="Rockwell"/>
              <a:cs typeface="Rockwell"/>
            </a:endParaRPr>
          </a:p>
          <a:p>
            <a:pPr marL="444500">
              <a:lnSpc>
                <a:spcPts val="1910"/>
              </a:lnSpc>
              <a:spcBef>
                <a:spcPts val="1585"/>
              </a:spcBef>
            </a:pPr>
            <a:r>
              <a:rPr sz="1600" b="1" spc="-5" dirty="0">
                <a:solidFill>
                  <a:srgbClr val="006699"/>
                </a:solidFill>
                <a:latin typeface="Courier New"/>
                <a:cs typeface="Courier New"/>
              </a:rPr>
              <a:t>public </a:t>
            </a: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class </a:t>
            </a:r>
            <a:r>
              <a:rPr sz="1600" b="1" dirty="0">
                <a:latin typeface="Courier New"/>
                <a:cs typeface="Courier New"/>
              </a:rPr>
              <a:t>BlockScope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 dirty="0">
              <a:latin typeface="Courier New"/>
              <a:cs typeface="Courier New"/>
            </a:endParaRPr>
          </a:p>
          <a:p>
            <a:pPr marL="932180">
              <a:lnSpc>
                <a:spcPts val="1910"/>
              </a:lnSpc>
            </a:pPr>
            <a:r>
              <a:rPr sz="1600" b="1" spc="-5" dirty="0">
                <a:solidFill>
                  <a:srgbClr val="006699"/>
                </a:solidFill>
                <a:latin typeface="Courier New"/>
                <a:cs typeface="Courier New"/>
              </a:rPr>
              <a:t>public static </a:t>
            </a: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void </a:t>
            </a:r>
            <a:r>
              <a:rPr sz="1600" b="1" spc="-5" dirty="0">
                <a:latin typeface="Courier New"/>
                <a:cs typeface="Courier New"/>
              </a:rPr>
              <a:t>main(String</a:t>
            </a:r>
            <a:r>
              <a:rPr sz="1600" b="1" spc="-5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args[]){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4796" y="2737942"/>
            <a:ext cx="39179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int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7550" y="2738894"/>
            <a:ext cx="1151255" cy="256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7630">
              <a:lnSpc>
                <a:spcPts val="1910"/>
              </a:lnSpc>
            </a:pPr>
            <a:r>
              <a:rPr sz="1600" b="1" spc="-5" dirty="0">
                <a:latin typeface="Courier New"/>
                <a:cs typeface="Courier New"/>
              </a:rPr>
              <a:t>n1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10;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60796" y="2763342"/>
            <a:ext cx="269303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// Visible in main</a:t>
            </a:r>
            <a:r>
              <a:rPr sz="1400" b="1" spc="-6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method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4796" y="3131642"/>
            <a:ext cx="185483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6699"/>
                </a:solidFill>
                <a:latin typeface="Courier New"/>
                <a:cs typeface="Courier New"/>
              </a:rPr>
              <a:t>if </a:t>
            </a:r>
            <a:r>
              <a:rPr sz="1600" b="1" spc="-5" dirty="0">
                <a:latin typeface="Courier New"/>
                <a:cs typeface="Courier New"/>
              </a:rPr>
              <a:t>(n1 == 10)</a:t>
            </a:r>
            <a:r>
              <a:rPr sz="1600" b="1" spc="-65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{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5650" y="3372307"/>
            <a:ext cx="1617980" cy="257810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006699"/>
                </a:solidFill>
                <a:latin typeface="Courier New"/>
                <a:cs typeface="Courier New"/>
              </a:rPr>
              <a:t>int </a:t>
            </a:r>
            <a:r>
              <a:rPr sz="1600" b="1" spc="-5" dirty="0">
                <a:latin typeface="Courier New"/>
                <a:cs typeface="Courier New"/>
              </a:rPr>
              <a:t>n2 </a:t>
            </a:r>
            <a:r>
              <a:rPr sz="1600" b="1" dirty="0">
                <a:latin typeface="Courier New"/>
                <a:cs typeface="Courier New"/>
              </a:rPr>
              <a:t>=</a:t>
            </a:r>
            <a:r>
              <a:rPr sz="1600" b="1" spc="-90" dirty="0">
                <a:latin typeface="Courier New"/>
                <a:cs typeface="Courier New"/>
              </a:rPr>
              <a:t> </a:t>
            </a:r>
            <a:r>
              <a:rPr sz="1600" b="1" dirty="0">
                <a:latin typeface="Courier New"/>
                <a:cs typeface="Courier New"/>
              </a:rPr>
              <a:t>20;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60796" y="3157042"/>
            <a:ext cx="3119755" cy="479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// Starts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a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new</a:t>
            </a:r>
            <a:r>
              <a:rPr sz="1400" b="1" spc="-7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scope</a:t>
            </a:r>
            <a:endParaRPr sz="1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// Visible only to this</a:t>
            </a:r>
            <a:r>
              <a:rPr sz="1400" b="1" spc="-5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block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70566" y="3779342"/>
            <a:ext cx="2617470" cy="473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639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and n2 both visible</a:t>
            </a:r>
            <a:r>
              <a:rPr sz="1400" b="1" spc="-6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here</a:t>
            </a:r>
            <a:endParaRPr sz="1400">
              <a:latin typeface="Courier New"/>
              <a:cs typeface="Courier New"/>
            </a:endParaRPr>
          </a:p>
          <a:p>
            <a:pPr marL="43180">
              <a:lnSpc>
                <a:spcPts val="1880"/>
              </a:lnSpc>
            </a:pPr>
            <a:r>
              <a:rPr sz="1600" b="1" spc="-5" dirty="0">
                <a:solidFill>
                  <a:srgbClr val="FFC000"/>
                </a:solidFill>
                <a:latin typeface="Courier New"/>
                <a:cs typeface="Courier New"/>
              </a:rPr>
              <a:t>"n1= </a:t>
            </a:r>
            <a:r>
              <a:rPr sz="1600" b="1" dirty="0">
                <a:solidFill>
                  <a:srgbClr val="FFC000"/>
                </a:solidFill>
                <a:latin typeface="Courier New"/>
                <a:cs typeface="Courier New"/>
              </a:rPr>
              <a:t>" </a:t>
            </a:r>
            <a:r>
              <a:rPr sz="1600" b="1" dirty="0">
                <a:latin typeface="Courier New"/>
                <a:cs typeface="Courier New"/>
              </a:rPr>
              <a:t>+ </a:t>
            </a:r>
            <a:r>
              <a:rPr sz="1600" b="1" spc="-5" dirty="0">
                <a:latin typeface="Courier New"/>
                <a:cs typeface="Courier New"/>
              </a:rPr>
              <a:t>n1 </a:t>
            </a:r>
            <a:r>
              <a:rPr sz="1600" b="1" dirty="0">
                <a:latin typeface="Courier New"/>
                <a:cs typeface="Courier New"/>
              </a:rPr>
              <a:t>+ </a:t>
            </a:r>
            <a:r>
              <a:rPr sz="1600" b="1" dirty="0">
                <a:solidFill>
                  <a:srgbClr val="FFC000"/>
                </a:solidFill>
                <a:latin typeface="Courier New"/>
                <a:cs typeface="Courier New"/>
              </a:rPr>
              <a:t>" </a:t>
            </a:r>
            <a:r>
              <a:rPr sz="1600" b="1" spc="-5" dirty="0">
                <a:solidFill>
                  <a:srgbClr val="FFC000"/>
                </a:solidFill>
                <a:latin typeface="Courier New"/>
                <a:cs typeface="Courier New"/>
              </a:rPr>
              <a:t>n2=</a:t>
            </a:r>
            <a:r>
              <a:rPr sz="1600" b="1" spc="-75" dirty="0">
                <a:solidFill>
                  <a:srgbClr val="FFC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C000"/>
                </a:solidFill>
                <a:latin typeface="Courier New"/>
                <a:cs typeface="Courier New"/>
              </a:rPr>
              <a:t>"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84025" y="3982542"/>
            <a:ext cx="87947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Courier New"/>
                <a:cs typeface="Courier New"/>
              </a:rPr>
              <a:t>+ </a:t>
            </a:r>
            <a:r>
              <a:rPr sz="1600" b="1" spc="-5" dirty="0">
                <a:latin typeface="Courier New"/>
                <a:cs typeface="Courier New"/>
              </a:rPr>
              <a:t>n2</a:t>
            </a:r>
            <a:r>
              <a:rPr sz="1600" b="1" spc="-9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74796" y="3779342"/>
            <a:ext cx="2830195" cy="9366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20320" algn="r">
              <a:lnSpc>
                <a:spcPts val="1639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//</a:t>
            </a:r>
            <a:r>
              <a:rPr sz="1400" b="1" spc="-9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n1</a:t>
            </a:r>
            <a:endParaRPr sz="1400">
              <a:latin typeface="Courier New"/>
              <a:cs typeface="Courier New"/>
            </a:endParaRPr>
          </a:p>
          <a:p>
            <a:pPr marR="5080" algn="r">
              <a:lnSpc>
                <a:spcPts val="1880"/>
              </a:lnSpc>
            </a:pPr>
            <a:r>
              <a:rPr sz="1600" b="1" dirty="0">
                <a:latin typeface="Courier New"/>
                <a:cs typeface="Courier New"/>
              </a:rPr>
              <a:t>System.out.println(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  <a:spcBef>
                <a:spcPts val="8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R="20320" algn="r">
              <a:lnSpc>
                <a:spcPts val="1670"/>
              </a:lnSpc>
              <a:tabLst>
                <a:tab pos="1828164" algn="l"/>
              </a:tabLst>
            </a:pPr>
            <a:r>
              <a:rPr sz="1400" b="1" spc="-5" dirty="0">
                <a:latin typeface="Courier New"/>
                <a:cs typeface="Courier New"/>
              </a:rPr>
              <a:t>n2</a:t>
            </a:r>
            <a:r>
              <a:rPr sz="1400" b="1" dirty="0">
                <a:latin typeface="Courier New"/>
                <a:cs typeface="Courier New"/>
              </a:rPr>
              <a:t> = 100;	//</a:t>
            </a:r>
            <a:r>
              <a:rPr sz="1400" b="1" spc="-100" dirty="0">
                <a:latin typeface="Courier New"/>
                <a:cs typeface="Courier New"/>
              </a:rPr>
              <a:t> </a:t>
            </a: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error!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70576" y="4477844"/>
            <a:ext cx="269303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as n2 is not visible</a:t>
            </a:r>
            <a:r>
              <a:rPr sz="1400" b="1" spc="-5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here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0396" y="4693744"/>
            <a:ext cx="5649595" cy="968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755900">
              <a:lnSpc>
                <a:spcPts val="1639"/>
              </a:lnSpc>
            </a:pPr>
            <a:r>
              <a:rPr sz="1400" b="1" spc="-5" dirty="0">
                <a:solidFill>
                  <a:srgbClr val="008200"/>
                </a:solidFill>
                <a:latin typeface="Courier New"/>
                <a:cs typeface="Courier New"/>
              </a:rPr>
              <a:t>// n1 is still visible</a:t>
            </a:r>
            <a:r>
              <a:rPr sz="1400" b="1" spc="-55" dirty="0">
                <a:solidFill>
                  <a:srgbClr val="0082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008200"/>
                </a:solidFill>
                <a:latin typeface="Courier New"/>
                <a:cs typeface="Courier New"/>
              </a:rPr>
              <a:t>here</a:t>
            </a:r>
            <a:endParaRPr sz="1400">
              <a:latin typeface="Courier New"/>
              <a:cs typeface="Courier New"/>
            </a:endParaRPr>
          </a:p>
          <a:p>
            <a:pPr marL="927100">
              <a:lnSpc>
                <a:spcPts val="1880"/>
              </a:lnSpc>
            </a:pPr>
            <a:r>
              <a:rPr sz="1600" b="1" spc="-5" dirty="0">
                <a:latin typeface="Courier New"/>
                <a:cs typeface="Courier New"/>
              </a:rPr>
              <a:t>System.out.println(</a:t>
            </a:r>
            <a:r>
              <a:rPr sz="1600" b="1" spc="-5" dirty="0">
                <a:solidFill>
                  <a:srgbClr val="FFC000"/>
                </a:solidFill>
                <a:latin typeface="Courier New"/>
                <a:cs typeface="Courier New"/>
              </a:rPr>
              <a:t>"n1 is </a:t>
            </a:r>
            <a:r>
              <a:rPr sz="1600" b="1" dirty="0">
                <a:solidFill>
                  <a:srgbClr val="FFC000"/>
                </a:solidFill>
                <a:latin typeface="Courier New"/>
                <a:cs typeface="Courier New"/>
              </a:rPr>
              <a:t>" </a:t>
            </a:r>
            <a:r>
              <a:rPr sz="1600" b="1" dirty="0">
                <a:latin typeface="Courier New"/>
                <a:cs typeface="Courier New"/>
              </a:rPr>
              <a:t>+</a:t>
            </a:r>
            <a:r>
              <a:rPr sz="1600" b="1" spc="15" dirty="0">
                <a:latin typeface="Courier New"/>
                <a:cs typeface="Courier New"/>
              </a:rPr>
              <a:t> </a:t>
            </a:r>
            <a:r>
              <a:rPr sz="1600" b="1" spc="-5" dirty="0">
                <a:latin typeface="Courier New"/>
                <a:cs typeface="Courier New"/>
              </a:rPr>
              <a:t>n1);</a:t>
            </a:r>
            <a:endParaRPr sz="1600">
              <a:latin typeface="Courier New"/>
              <a:cs typeface="Courier New"/>
            </a:endParaRPr>
          </a:p>
          <a:p>
            <a:pPr marL="591820">
              <a:lnSpc>
                <a:spcPts val="1910"/>
              </a:lnSpc>
              <a:spcBef>
                <a:spcPts val="80"/>
              </a:spcBef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1910"/>
              </a:lnSpc>
            </a:pPr>
            <a:r>
              <a:rPr sz="1600" b="1" dirty="0">
                <a:latin typeface="Courier New"/>
                <a:cs typeface="Courier New"/>
              </a:rPr>
              <a:t>}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887550" y="2738894"/>
            <a:ext cx="1151255" cy="246379"/>
          </a:xfrm>
          <a:custGeom>
            <a:avLst/>
            <a:gdLst/>
            <a:ahLst/>
            <a:cxnLst/>
            <a:rect l="l" t="t" r="r" b="b"/>
            <a:pathLst>
              <a:path w="1151255" h="246379">
                <a:moveTo>
                  <a:pt x="0" y="0"/>
                </a:moveTo>
                <a:lnTo>
                  <a:pt x="1150937" y="0"/>
                </a:lnTo>
                <a:lnTo>
                  <a:pt x="1150937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887550" y="2738894"/>
            <a:ext cx="1151255" cy="246379"/>
          </a:xfrm>
          <a:custGeom>
            <a:avLst/>
            <a:gdLst/>
            <a:ahLst/>
            <a:cxnLst/>
            <a:rect l="l" t="t" r="r" b="b"/>
            <a:pathLst>
              <a:path w="1151255" h="246379">
                <a:moveTo>
                  <a:pt x="0" y="0"/>
                </a:moveTo>
                <a:lnTo>
                  <a:pt x="1150939" y="0"/>
                </a:lnTo>
                <a:lnTo>
                  <a:pt x="1150939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25650" y="3372307"/>
            <a:ext cx="1617980" cy="246379"/>
          </a:xfrm>
          <a:custGeom>
            <a:avLst/>
            <a:gdLst/>
            <a:ahLst/>
            <a:cxnLst/>
            <a:rect l="l" t="t" r="r" b="b"/>
            <a:pathLst>
              <a:path w="1617979" h="246379">
                <a:moveTo>
                  <a:pt x="0" y="0"/>
                </a:moveTo>
                <a:lnTo>
                  <a:pt x="1617662" y="0"/>
                </a:lnTo>
                <a:lnTo>
                  <a:pt x="1617662" y="246062"/>
                </a:lnTo>
                <a:lnTo>
                  <a:pt x="0" y="246062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925650" y="3372307"/>
            <a:ext cx="1617980" cy="246379"/>
          </a:xfrm>
          <a:custGeom>
            <a:avLst/>
            <a:gdLst/>
            <a:ahLst/>
            <a:cxnLst/>
            <a:rect l="l" t="t" r="r" b="b"/>
            <a:pathLst>
              <a:path w="1617979" h="246379">
                <a:moveTo>
                  <a:pt x="0" y="0"/>
                </a:moveTo>
                <a:lnTo>
                  <a:pt x="1617658" y="0"/>
                </a:lnTo>
                <a:lnTo>
                  <a:pt x="1617658" y="246061"/>
                </a:lnTo>
                <a:lnTo>
                  <a:pt x="0" y="246061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75901" y="282575"/>
            <a:ext cx="7692332" cy="69798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9245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Data </a:t>
            </a:r>
            <a:r>
              <a:rPr sz="2800" spc="-70" dirty="0">
                <a:solidFill>
                  <a:srgbClr val="797B7E"/>
                </a:solidFill>
                <a:latin typeface="Tahoma"/>
                <a:cs typeface="Tahoma"/>
              </a:rPr>
              <a:t>Type</a:t>
            </a:r>
            <a:r>
              <a:rPr sz="2800" spc="-85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Tahoma"/>
                <a:cs typeface="Tahoma"/>
              </a:rPr>
              <a:t>Conversion</a:t>
            </a:r>
            <a:endParaRPr sz="2800" dirty="0">
              <a:latin typeface="Times New Roman"/>
              <a:cs typeface="Times New Roman"/>
            </a:endParaRPr>
          </a:p>
          <a:p>
            <a:pPr marL="537845" marR="5080" indent="-228600">
              <a:lnSpc>
                <a:spcPct val="108300"/>
              </a:lnSpc>
              <a:spcBef>
                <a:spcPts val="1725"/>
              </a:spcBef>
              <a:buClr>
                <a:srgbClr val="797B7E"/>
              </a:buClr>
              <a:buSzPct val="75000"/>
              <a:buFont typeface="Arial"/>
              <a:buChar char="&quot;"/>
              <a:tabLst>
                <a:tab pos="538480" algn="l"/>
              </a:tabLst>
            </a:pPr>
            <a:r>
              <a:rPr sz="2000" dirty="0">
                <a:solidFill>
                  <a:srgbClr val="7C984A"/>
                </a:solidFill>
                <a:latin typeface="Tahoma"/>
                <a:cs typeface="Tahoma"/>
              </a:rPr>
              <a:t>Changing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primitive </a:t>
            </a:r>
            <a:r>
              <a:rPr sz="2000" spc="-10" dirty="0">
                <a:solidFill>
                  <a:srgbClr val="7C984A"/>
                </a:solidFill>
                <a:latin typeface="Tahoma"/>
                <a:cs typeface="Tahoma"/>
              </a:rPr>
              <a:t>value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from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one </a:t>
            </a:r>
            <a:r>
              <a:rPr sz="2000" dirty="0">
                <a:solidFill>
                  <a:srgbClr val="7C984A"/>
                </a:solidFill>
                <a:latin typeface="Tahoma"/>
                <a:cs typeface="Tahoma"/>
              </a:rPr>
              <a:t>data </a:t>
            </a:r>
            <a:r>
              <a:rPr sz="2000" spc="-5" dirty="0">
                <a:solidFill>
                  <a:srgbClr val="7C984A"/>
                </a:solidFill>
                <a:latin typeface="Tahoma"/>
                <a:cs typeface="Tahoma"/>
              </a:rPr>
              <a:t>type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sz="2000" dirty="0">
                <a:solidFill>
                  <a:srgbClr val="7C984A"/>
                </a:solidFill>
                <a:latin typeface="Tahoma"/>
                <a:cs typeface="Tahoma"/>
              </a:rPr>
              <a:t>another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2000" spc="-6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known  as </a:t>
            </a:r>
            <a:r>
              <a:rPr sz="2000" dirty="0">
                <a:solidFill>
                  <a:srgbClr val="08A1D9"/>
                </a:solidFill>
                <a:latin typeface="Tahoma"/>
                <a:cs typeface="Tahoma"/>
              </a:rPr>
              <a:t>data </a:t>
            </a:r>
            <a:r>
              <a:rPr sz="2000" spc="-5" dirty="0">
                <a:solidFill>
                  <a:srgbClr val="08A1D9"/>
                </a:solidFill>
                <a:latin typeface="Tahoma"/>
                <a:cs typeface="Tahoma"/>
              </a:rPr>
              <a:t>type</a:t>
            </a:r>
            <a:r>
              <a:rPr sz="2000" spc="-95" dirty="0">
                <a:solidFill>
                  <a:srgbClr val="08A1D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08A1D9"/>
                </a:solidFill>
                <a:latin typeface="Tahoma"/>
                <a:cs typeface="Tahoma"/>
              </a:rPr>
              <a:t>conversion</a:t>
            </a:r>
            <a:endParaRPr sz="2000" dirty="0">
              <a:latin typeface="Tahoma"/>
              <a:cs typeface="Tahoma"/>
            </a:endParaRPr>
          </a:p>
          <a:p>
            <a:pPr marL="537845" marR="79375" indent="-228600">
              <a:lnSpc>
                <a:spcPct val="112500"/>
              </a:lnSpc>
              <a:spcBef>
                <a:spcPts val="500"/>
              </a:spcBef>
              <a:buClr>
                <a:srgbClr val="797B7E"/>
              </a:buClr>
              <a:buSzPct val="75000"/>
              <a:buFont typeface="Arial"/>
              <a:buChar char="&quot;"/>
              <a:tabLst>
                <a:tab pos="538480" algn="l"/>
              </a:tabLst>
            </a:pP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Data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type conversion are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either </a:t>
            </a:r>
            <a:r>
              <a:rPr sz="2000" u="sng" spc="-5" dirty="0">
                <a:solidFill>
                  <a:srgbClr val="7C984A"/>
                </a:solidFill>
                <a:latin typeface="Tahoma"/>
                <a:cs typeface="Tahoma"/>
              </a:rPr>
              <a:t>widening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or </a:t>
            </a:r>
            <a:r>
              <a:rPr sz="2000" u="sng" spc="-5" dirty="0">
                <a:solidFill>
                  <a:srgbClr val="7C984A"/>
                </a:solidFill>
                <a:latin typeface="Tahoma"/>
                <a:cs typeface="Tahoma"/>
              </a:rPr>
              <a:t>narrowing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,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it depends  on the </a:t>
            </a:r>
            <a:r>
              <a:rPr sz="2000" dirty="0">
                <a:solidFill>
                  <a:srgbClr val="7C984A"/>
                </a:solidFill>
                <a:latin typeface="Tahoma"/>
                <a:cs typeface="Tahoma"/>
              </a:rPr>
              <a:t>data </a:t>
            </a:r>
            <a:r>
              <a:rPr sz="2000" spc="-5" dirty="0">
                <a:solidFill>
                  <a:srgbClr val="7C984A"/>
                </a:solidFill>
                <a:latin typeface="Tahoma"/>
                <a:cs typeface="Tahoma"/>
              </a:rPr>
              <a:t>capacities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 the data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types</a:t>
            </a:r>
            <a:r>
              <a:rPr sz="200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involved</a:t>
            </a:r>
            <a:endParaRPr sz="2000" dirty="0">
              <a:latin typeface="Tahoma"/>
              <a:cs typeface="Tahoma"/>
            </a:endParaRPr>
          </a:p>
          <a:p>
            <a:pPr marL="537845" marR="116205" indent="-228600">
              <a:lnSpc>
                <a:spcPct val="110400"/>
              </a:lnSpc>
              <a:spcBef>
                <a:spcPts val="550"/>
              </a:spcBef>
              <a:buClr>
                <a:srgbClr val="797B7E"/>
              </a:buClr>
              <a:buSzPct val="75000"/>
              <a:buFont typeface="Arial"/>
              <a:buChar char="&quot;"/>
              <a:tabLst>
                <a:tab pos="538480" algn="l"/>
              </a:tabLst>
            </a:pPr>
            <a:r>
              <a:rPr sz="2000" dirty="0">
                <a:solidFill>
                  <a:srgbClr val="08A1D9"/>
                </a:solidFill>
                <a:latin typeface="Tahoma"/>
                <a:cs typeface="Tahoma"/>
              </a:rPr>
              <a:t>Widening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– a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value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2000" spc="-5" dirty="0">
                <a:solidFill>
                  <a:srgbClr val="7C984A"/>
                </a:solidFill>
                <a:latin typeface="Tahoma"/>
                <a:cs typeface="Tahoma"/>
              </a:rPr>
              <a:t>narrower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data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type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is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converted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to a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value 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 a </a:t>
            </a:r>
            <a:r>
              <a:rPr sz="2000" spc="-5" dirty="0">
                <a:solidFill>
                  <a:srgbClr val="7C984A"/>
                </a:solidFill>
                <a:latin typeface="Tahoma"/>
                <a:cs typeface="Tahoma"/>
              </a:rPr>
              <a:t>broader </a:t>
            </a:r>
            <a:r>
              <a:rPr sz="2000" dirty="0">
                <a:solidFill>
                  <a:srgbClr val="7C984A"/>
                </a:solidFill>
                <a:latin typeface="Tahoma"/>
                <a:cs typeface="Tahoma"/>
              </a:rPr>
              <a:t>data </a:t>
            </a:r>
            <a:r>
              <a:rPr sz="2000" spc="-5" dirty="0">
                <a:solidFill>
                  <a:srgbClr val="7C984A"/>
                </a:solidFill>
                <a:latin typeface="Tahoma"/>
                <a:cs typeface="Tahoma"/>
              </a:rPr>
              <a:t>type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This is done implicitly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by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 JVM and</a:t>
            </a:r>
            <a:r>
              <a:rPr sz="2000" spc="-5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also  known as </a:t>
            </a:r>
            <a:r>
              <a:rPr sz="2000" u="sng" dirty="0">
                <a:solidFill>
                  <a:srgbClr val="08A1D9"/>
                </a:solidFill>
                <a:latin typeface="Tahoma"/>
                <a:cs typeface="Tahoma"/>
              </a:rPr>
              <a:t>implicit </a:t>
            </a:r>
            <a:r>
              <a:rPr sz="2000" u="sng" spc="-5" dirty="0">
                <a:solidFill>
                  <a:srgbClr val="08A1D9"/>
                </a:solidFill>
                <a:latin typeface="Tahoma"/>
                <a:cs typeface="Tahoma"/>
              </a:rPr>
              <a:t>casting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(or automatic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type</a:t>
            </a:r>
            <a:r>
              <a:rPr sz="2000" spc="-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conversion)</a:t>
            </a:r>
            <a:r>
              <a:rPr lang="en-US" sz="2000" spc="-5" dirty="0">
                <a:solidFill>
                  <a:srgbClr val="595959"/>
                </a:solidFill>
                <a:latin typeface="Tahoma"/>
                <a:cs typeface="Tahoma"/>
              </a:rPr>
              <a:t>. </a:t>
            </a:r>
            <a:r>
              <a:rPr lang="en-GB" sz="2000" spc="-5" dirty="0">
                <a:solidFill>
                  <a:srgbClr val="595959"/>
                </a:solidFill>
                <a:latin typeface="Tahoma"/>
                <a:cs typeface="Tahoma"/>
              </a:rPr>
              <a:t>A widening primitive conversion </a:t>
            </a:r>
            <a:r>
              <a:rPr lang="en-GB" sz="2000" b="1" spc="-5" dirty="0">
                <a:solidFill>
                  <a:schemeClr val="accent3">
                    <a:lumMod val="75000"/>
                  </a:schemeClr>
                </a:solidFill>
                <a:latin typeface="Tahoma"/>
                <a:cs typeface="Tahoma"/>
              </a:rPr>
              <a:t>does not lose information </a:t>
            </a:r>
            <a:r>
              <a:rPr lang="en-GB" sz="2000" spc="-5" dirty="0">
                <a:solidFill>
                  <a:srgbClr val="595959"/>
                </a:solidFill>
                <a:latin typeface="Tahoma"/>
                <a:cs typeface="Tahoma"/>
              </a:rPr>
              <a:t>about the overall magnitude of a numeric value.</a:t>
            </a:r>
            <a:endParaRPr sz="2000" dirty="0">
              <a:latin typeface="Tahoma"/>
              <a:cs typeface="Tahoma"/>
            </a:endParaRPr>
          </a:p>
          <a:p>
            <a:pPr marL="537845" marR="114935" indent="-228600">
              <a:lnSpc>
                <a:spcPct val="109700"/>
              </a:lnSpc>
              <a:spcBef>
                <a:spcPts val="565"/>
              </a:spcBef>
              <a:buClr>
                <a:srgbClr val="797B7E"/>
              </a:buClr>
              <a:buSzPct val="75000"/>
              <a:buFont typeface="Arial"/>
              <a:buChar char="&quot;"/>
              <a:tabLst>
                <a:tab pos="538480" algn="l"/>
              </a:tabLst>
            </a:pPr>
            <a:r>
              <a:rPr sz="2000" spc="-5" dirty="0">
                <a:solidFill>
                  <a:srgbClr val="08A1D9"/>
                </a:solidFill>
                <a:latin typeface="Tahoma"/>
                <a:cs typeface="Tahoma"/>
              </a:rPr>
              <a:t>Narrowing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– a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value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2000" spc="-5" dirty="0">
                <a:solidFill>
                  <a:srgbClr val="7C984A"/>
                </a:solidFill>
                <a:latin typeface="Tahoma"/>
                <a:cs typeface="Tahoma"/>
              </a:rPr>
              <a:t>broader </a:t>
            </a:r>
            <a:r>
              <a:rPr sz="2000" dirty="0">
                <a:solidFill>
                  <a:srgbClr val="7C984A"/>
                </a:solidFill>
                <a:latin typeface="Tahoma"/>
                <a:cs typeface="Tahoma"/>
              </a:rPr>
              <a:t>data </a:t>
            </a:r>
            <a:r>
              <a:rPr sz="2000" spc="-5" dirty="0">
                <a:solidFill>
                  <a:srgbClr val="7C984A"/>
                </a:solidFill>
                <a:latin typeface="Tahoma"/>
                <a:cs typeface="Tahoma"/>
              </a:rPr>
              <a:t>type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is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converted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to a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value 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 a </a:t>
            </a:r>
            <a:r>
              <a:rPr sz="2000" spc="-5" dirty="0">
                <a:solidFill>
                  <a:srgbClr val="7C984A"/>
                </a:solidFill>
                <a:latin typeface="Tahoma"/>
                <a:cs typeface="Tahoma"/>
              </a:rPr>
              <a:t>narrower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data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type,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which can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result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in </a:t>
            </a:r>
            <a:r>
              <a:rPr sz="2000" b="1" dirty="0">
                <a:solidFill>
                  <a:srgbClr val="7C984A"/>
                </a:solidFill>
                <a:latin typeface="Tahoma"/>
                <a:cs typeface="Tahoma"/>
              </a:rPr>
              <a:t>losing</a:t>
            </a:r>
            <a:r>
              <a:rPr sz="2000" b="1" spc="-40" dirty="0">
                <a:solidFill>
                  <a:srgbClr val="7C984A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7C984A"/>
                </a:solidFill>
                <a:latin typeface="Tahoma"/>
                <a:cs typeface="Tahoma"/>
              </a:rPr>
              <a:t>information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.  It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requires </a:t>
            </a:r>
            <a:r>
              <a:rPr sz="2000" u="sng" spc="-5" dirty="0">
                <a:solidFill>
                  <a:srgbClr val="08A1D9"/>
                </a:solidFill>
                <a:latin typeface="Tahoma"/>
                <a:cs typeface="Tahoma"/>
              </a:rPr>
              <a:t>explicit casting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(the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programmer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tells the JVM the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type 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20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cast)</a:t>
            </a:r>
            <a:endParaRPr lang="en-US" sz="2000" dirty="0">
              <a:solidFill>
                <a:srgbClr val="595959"/>
              </a:solidFill>
              <a:latin typeface="Tahoma"/>
              <a:cs typeface="Tahoma"/>
            </a:endParaRPr>
          </a:p>
          <a:p>
            <a:pPr marL="537845" indent="-228600">
              <a:lnSpc>
                <a:spcPct val="100000"/>
              </a:lnSpc>
              <a:spcBef>
                <a:spcPts val="1500"/>
              </a:spcBef>
              <a:buClr>
                <a:srgbClr val="797B7E"/>
              </a:buClr>
              <a:buSzPct val="75000"/>
              <a:buFont typeface="Arial"/>
              <a:buChar char="&quot;"/>
              <a:tabLst>
                <a:tab pos="538480" algn="l"/>
              </a:tabLst>
            </a:pPr>
            <a:r>
              <a:rPr lang="en-GB" sz="2000" spc="-5" dirty="0">
                <a:solidFill>
                  <a:srgbClr val="595959"/>
                </a:solidFill>
                <a:latin typeface="Tahoma"/>
                <a:cs typeface="Tahoma"/>
              </a:rPr>
              <a:t>In </a:t>
            </a:r>
            <a:r>
              <a:rPr lang="en-GB" sz="2000" spc="-15" dirty="0">
                <a:solidFill>
                  <a:srgbClr val="595959"/>
                </a:solidFill>
                <a:latin typeface="Tahoma"/>
                <a:cs typeface="Tahoma"/>
              </a:rPr>
              <a:t>Java, </a:t>
            </a:r>
            <a:r>
              <a:rPr lang="en-GB" sz="2000" dirty="0">
                <a:solidFill>
                  <a:srgbClr val="595959"/>
                </a:solidFill>
                <a:latin typeface="Tahoma"/>
                <a:cs typeface="Tahoma"/>
              </a:rPr>
              <a:t>data </a:t>
            </a:r>
            <a:r>
              <a:rPr lang="en-GB" sz="2000" spc="-5" dirty="0">
                <a:solidFill>
                  <a:srgbClr val="595959"/>
                </a:solidFill>
                <a:latin typeface="Tahoma"/>
                <a:cs typeface="Tahoma"/>
              </a:rPr>
              <a:t>type conversions </a:t>
            </a:r>
            <a:r>
              <a:rPr lang="en-GB" sz="2000" dirty="0">
                <a:solidFill>
                  <a:srgbClr val="595959"/>
                </a:solidFill>
                <a:latin typeface="Tahoma"/>
                <a:cs typeface="Tahoma"/>
              </a:rPr>
              <a:t>can </a:t>
            </a:r>
            <a:r>
              <a:rPr lang="en-GB" sz="2000" spc="-5" dirty="0">
                <a:solidFill>
                  <a:srgbClr val="595959"/>
                </a:solidFill>
                <a:latin typeface="Tahoma"/>
                <a:cs typeface="Tahoma"/>
              </a:rPr>
              <a:t>occur </a:t>
            </a:r>
            <a:r>
              <a:rPr lang="en-GB" sz="2000" dirty="0">
                <a:solidFill>
                  <a:srgbClr val="595959"/>
                </a:solidFill>
                <a:latin typeface="Tahoma"/>
                <a:cs typeface="Tahoma"/>
              </a:rPr>
              <a:t>in </a:t>
            </a:r>
            <a:r>
              <a:rPr lang="en-GB" sz="2000" spc="-5" dirty="0">
                <a:solidFill>
                  <a:srgbClr val="595959"/>
                </a:solidFill>
                <a:latin typeface="Tahoma"/>
                <a:cs typeface="Tahoma"/>
              </a:rPr>
              <a:t>three</a:t>
            </a:r>
            <a:r>
              <a:rPr lang="en-GB" sz="2000" spc="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GB" sz="2000" spc="-10" dirty="0">
                <a:solidFill>
                  <a:srgbClr val="595959"/>
                </a:solidFill>
                <a:latin typeface="Tahoma"/>
                <a:cs typeface="Tahoma"/>
              </a:rPr>
              <a:t>ways:</a:t>
            </a:r>
            <a:endParaRPr lang="en-GB" sz="2000" dirty="0">
              <a:latin typeface="Tahoma"/>
              <a:cs typeface="Tahoma"/>
            </a:endParaRPr>
          </a:p>
          <a:p>
            <a:pPr marL="664845">
              <a:lnSpc>
                <a:spcPct val="100000"/>
              </a:lnSpc>
              <a:spcBef>
                <a:spcPts val="130"/>
              </a:spcBef>
              <a:tabLst>
                <a:tab pos="988694" algn="l"/>
              </a:tabLst>
            </a:pPr>
            <a:r>
              <a:rPr lang="en-GB" sz="1350" dirty="0">
                <a:solidFill>
                  <a:srgbClr val="AFB0B2"/>
                </a:solidFill>
                <a:latin typeface="Courier New"/>
                <a:cs typeface="Courier New"/>
              </a:rPr>
              <a:t>o	</a:t>
            </a:r>
            <a:r>
              <a:rPr lang="en-GB" sz="1850" i="1" spc="-25" dirty="0">
                <a:solidFill>
                  <a:srgbClr val="7C984A"/>
                </a:solidFill>
                <a:latin typeface="Tahoma"/>
                <a:cs typeface="Tahoma"/>
              </a:rPr>
              <a:t>assignment </a:t>
            </a:r>
            <a:r>
              <a:rPr lang="en-GB" sz="1850" i="1" spc="-30" dirty="0">
                <a:solidFill>
                  <a:srgbClr val="595959"/>
                </a:solidFill>
                <a:latin typeface="Tahoma"/>
                <a:cs typeface="Tahoma"/>
              </a:rPr>
              <a:t>conversion</a:t>
            </a:r>
            <a:r>
              <a:rPr lang="en-GB" spc="-30" dirty="0">
                <a:solidFill>
                  <a:srgbClr val="595959"/>
                </a:solidFill>
                <a:latin typeface="Tahoma"/>
                <a:cs typeface="Tahoma"/>
              </a:rPr>
              <a:t>, </a:t>
            </a:r>
            <a:r>
              <a:rPr lang="en-GB" sz="1850" i="1" spc="-30" dirty="0">
                <a:solidFill>
                  <a:srgbClr val="7C984A"/>
                </a:solidFill>
                <a:latin typeface="Tahoma"/>
                <a:cs typeface="Tahoma"/>
              </a:rPr>
              <a:t>promotion </a:t>
            </a:r>
            <a:r>
              <a:rPr lang="en-GB" sz="1850" i="1" spc="-30" dirty="0">
                <a:solidFill>
                  <a:srgbClr val="595959"/>
                </a:solidFill>
                <a:latin typeface="Tahoma"/>
                <a:cs typeface="Tahoma"/>
              </a:rPr>
              <a:t>conversion</a:t>
            </a:r>
            <a:r>
              <a:rPr lang="en-GB" spc="-30" dirty="0">
                <a:solidFill>
                  <a:srgbClr val="595959"/>
                </a:solidFill>
                <a:latin typeface="Tahoma"/>
                <a:cs typeface="Tahoma"/>
              </a:rPr>
              <a:t>, </a:t>
            </a:r>
            <a:r>
              <a:rPr lang="en-GB" spc="-5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lang="en-GB" spc="1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lang="en-GB" sz="1850" i="1" spc="-25" dirty="0">
                <a:solidFill>
                  <a:srgbClr val="7C984A"/>
                </a:solidFill>
                <a:latin typeface="Tahoma"/>
                <a:cs typeface="Tahoma"/>
              </a:rPr>
              <a:t>casting</a:t>
            </a:r>
            <a:endParaRPr lang="en-GB" sz="18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endParaRPr lang="en-GB" sz="1100" dirty="0">
              <a:latin typeface="Arial"/>
              <a:cs typeface="Arial"/>
            </a:endParaRPr>
          </a:p>
          <a:p>
            <a:pPr marL="537845" marR="114935" indent="-228600">
              <a:lnSpc>
                <a:spcPct val="109700"/>
              </a:lnSpc>
              <a:spcBef>
                <a:spcPts val="565"/>
              </a:spcBef>
              <a:buClr>
                <a:srgbClr val="797B7E"/>
              </a:buClr>
              <a:buSzPct val="75000"/>
              <a:buFont typeface="Arial"/>
              <a:buChar char="&quot;"/>
              <a:tabLst>
                <a:tab pos="538480" algn="l"/>
              </a:tabLst>
            </a:pPr>
            <a:endParaRPr sz="20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endParaRPr sz="11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568044" y="318122"/>
            <a:ext cx="2184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18</a:t>
            </a:r>
            <a:endParaRPr sz="14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19</a:t>
            </a:r>
            <a:endParaRPr sz="1400">
              <a:latin typeface="Rockwell"/>
              <a:cs typeface="Rockwel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7170" y="304800"/>
            <a:ext cx="8088630" cy="21543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1645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Tahoma"/>
                <a:cs typeface="Tahoma"/>
              </a:rPr>
              <a:t>Assignment</a:t>
            </a:r>
            <a:r>
              <a:rPr sz="2800" spc="-55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Tahoma"/>
                <a:cs typeface="Tahoma"/>
              </a:rPr>
              <a:t>Conversion</a:t>
            </a:r>
            <a:endParaRPr sz="39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8300"/>
              </a:lnSpc>
              <a:buClr>
                <a:srgbClr val="797B7E"/>
              </a:buClr>
              <a:buSzPct val="75000"/>
              <a:buFont typeface="Arial"/>
              <a:buChar char="!"/>
              <a:tabLst>
                <a:tab pos="241300" algn="l"/>
              </a:tabLst>
            </a:pP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Assignment </a:t>
            </a:r>
            <a:r>
              <a:rPr sz="2000" spc="-15" dirty="0">
                <a:solidFill>
                  <a:srgbClr val="595959"/>
                </a:solidFill>
                <a:latin typeface="Rockwell"/>
                <a:cs typeface="Rockwell"/>
              </a:rPr>
              <a:t>conversion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occurs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when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value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of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one type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is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assigned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to a  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variable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of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another</a:t>
            </a:r>
            <a:r>
              <a:rPr sz="2000" spc="-90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type</a:t>
            </a:r>
            <a:endParaRPr sz="2000" dirty="0">
              <a:latin typeface="Rockwell"/>
              <a:cs typeface="Rockwell"/>
            </a:endParaRPr>
          </a:p>
          <a:p>
            <a:pPr marL="469900" marR="757555" lvl="1" indent="-228600">
              <a:lnSpc>
                <a:spcPct val="111100"/>
              </a:lnSpc>
              <a:spcBef>
                <a:spcPts val="540"/>
              </a:spcBef>
              <a:buClr>
                <a:srgbClr val="AFB0B2"/>
              </a:buClr>
              <a:buSzPct val="75000"/>
              <a:buFont typeface="Arial"/>
              <a:buChar char="!"/>
              <a:tabLst>
                <a:tab pos="469900" algn="l"/>
              </a:tabLst>
            </a:pPr>
            <a:r>
              <a:rPr sz="1800" b="1" spc="-25" dirty="0">
                <a:solidFill>
                  <a:srgbClr val="595959"/>
                </a:solidFill>
                <a:latin typeface="Rockwell"/>
                <a:cs typeface="Rockwell"/>
              </a:rPr>
              <a:t>E.g.,</a:t>
            </a:r>
            <a:r>
              <a:rPr sz="1800" b="1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the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following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assignment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converts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the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value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in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x</a:t>
            </a:r>
            <a:r>
              <a:rPr sz="1800" b="1" spc="-64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to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double</a:t>
            </a:r>
            <a:r>
              <a:rPr sz="1800" b="1" spc="-64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and  assigns it to the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variable</a:t>
            </a:r>
            <a:r>
              <a:rPr sz="1800" spc="-10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y</a:t>
            </a:r>
            <a:endParaRPr sz="1800" dirty="0">
              <a:latin typeface="Courier New"/>
              <a:cs typeface="Courier New"/>
            </a:endParaRPr>
          </a:p>
          <a:p>
            <a:pPr marL="469900" lvl="1" indent="-228600">
              <a:lnSpc>
                <a:spcPct val="100000"/>
              </a:lnSpc>
              <a:spcBef>
                <a:spcPts val="840"/>
              </a:spcBef>
              <a:buClr>
                <a:srgbClr val="AFB0B2"/>
              </a:buClr>
              <a:buSzPct val="75000"/>
              <a:buFont typeface="Arial"/>
              <a:buChar char="!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Note that the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value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and type of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x</a:t>
            </a:r>
            <a:r>
              <a:rPr sz="1800" b="1" spc="-69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u="sng" dirty="0">
                <a:solidFill>
                  <a:srgbClr val="595959"/>
                </a:solidFill>
                <a:latin typeface="Rockwell"/>
                <a:cs typeface="Rockwell"/>
              </a:rPr>
              <a:t>did not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change</a:t>
            </a:r>
            <a:endParaRPr sz="1800" dirty="0">
              <a:latin typeface="Rockwell"/>
              <a:cs typeface="Rockwel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31091" y="2286000"/>
            <a:ext cx="1803400" cy="764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4300"/>
              </a:lnSpc>
              <a:tabLst>
                <a:tab pos="561340" algn="l"/>
                <a:tab pos="836294" algn="l"/>
                <a:tab pos="1110615" algn="l"/>
              </a:tabLst>
            </a:pPr>
            <a:r>
              <a:rPr sz="1800" b="1" dirty="0">
                <a:latin typeface="Courier New"/>
                <a:cs typeface="Courier New"/>
              </a:rPr>
              <a:t>int	x	=	</a:t>
            </a:r>
            <a:r>
              <a:rPr sz="1800" b="1" spc="-5" dirty="0">
                <a:latin typeface="Courier New"/>
                <a:cs typeface="Courier New"/>
              </a:rPr>
              <a:t>10;  double </a:t>
            </a:r>
            <a:r>
              <a:rPr sz="1800" b="1" dirty="0">
                <a:latin typeface="Courier New"/>
                <a:cs typeface="Courier New"/>
              </a:rPr>
              <a:t>y =</a:t>
            </a:r>
            <a:r>
              <a:rPr sz="1800" b="1" spc="-10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x;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95600" y="2819400"/>
            <a:ext cx="500697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 widening conversion (implicit</a:t>
            </a:r>
            <a:r>
              <a:rPr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casting)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2400" y="3040543"/>
            <a:ext cx="8622884" cy="41984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5669">
              <a:lnSpc>
                <a:spcPct val="100000"/>
              </a:lnSpc>
              <a:tabLst>
                <a:tab pos="4265295" algn="l"/>
                <a:tab pos="4539615" algn="l"/>
                <a:tab pos="4813935" algn="l"/>
                <a:tab pos="5088255" algn="l"/>
                <a:tab pos="5362575" algn="l"/>
                <a:tab pos="5969000" algn="l"/>
                <a:tab pos="6243320" algn="l"/>
              </a:tabLst>
            </a:pPr>
            <a:r>
              <a:rPr sz="1800" b="1" spc="-5" dirty="0" err="1">
                <a:latin typeface="Courier New"/>
                <a:cs typeface="Courier New"/>
              </a:rPr>
              <a:t>System.out.println</a:t>
            </a:r>
            <a:r>
              <a:rPr sz="1800" b="1" spc="-5" dirty="0">
                <a:latin typeface="Courier New"/>
                <a:cs typeface="Courier New"/>
              </a:rPr>
              <a:t>("y=</a:t>
            </a:r>
            <a:r>
              <a:rPr sz="1800" b="1" spc="-60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	+	y	+	"	x=</a:t>
            </a:r>
            <a:r>
              <a:rPr sz="1800" b="1" spc="-63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"	+	x);</a:t>
            </a:r>
            <a:r>
              <a:rPr sz="1800" b="1" spc="-145" dirty="0"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y=</a:t>
            </a:r>
            <a:r>
              <a:rPr sz="1600" b="1" spc="-5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10.0</a:t>
            </a:r>
            <a:r>
              <a:rPr sz="1600" b="1" spc="-2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x=</a:t>
            </a:r>
            <a:r>
              <a:rPr sz="1600" b="1" spc="-5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10</a:t>
            </a:r>
            <a:endParaRPr lang="en-US" sz="1600" dirty="0">
              <a:latin typeface="Courier New"/>
              <a:cs typeface="Courier New"/>
            </a:endParaRPr>
          </a:p>
          <a:p>
            <a:pPr marL="915669">
              <a:lnSpc>
                <a:spcPct val="100000"/>
              </a:lnSpc>
              <a:tabLst>
                <a:tab pos="4265295" algn="l"/>
                <a:tab pos="4539615" algn="l"/>
                <a:tab pos="4813935" algn="l"/>
                <a:tab pos="5088255" algn="l"/>
                <a:tab pos="5362575" algn="l"/>
                <a:tab pos="5969000" algn="l"/>
                <a:tab pos="6243320" algn="l"/>
              </a:tabLst>
            </a:pPr>
            <a:endParaRPr sz="1500" dirty="0">
              <a:latin typeface="Times New Roman"/>
              <a:cs typeface="Times New Roman"/>
            </a:endParaRPr>
          </a:p>
          <a:p>
            <a:pPr marL="241300" marR="204470" indent="-228600">
              <a:lnSpc>
                <a:spcPct val="108300"/>
              </a:lnSpc>
            </a:pPr>
            <a:r>
              <a:rPr sz="1500" spc="700" dirty="0">
                <a:solidFill>
                  <a:srgbClr val="797B7E"/>
                </a:solidFill>
                <a:latin typeface="Arial"/>
                <a:cs typeface="Arial"/>
              </a:rPr>
              <a:t>!</a:t>
            </a:r>
            <a:r>
              <a:rPr sz="1500" spc="-50" dirty="0">
                <a:solidFill>
                  <a:srgbClr val="797B7E"/>
                </a:solidFill>
                <a:latin typeface="Arial"/>
                <a:cs typeface="Arial"/>
              </a:rPr>
              <a:t> </a:t>
            </a:r>
            <a:r>
              <a:rPr sz="2000" spc="-30" dirty="0">
                <a:solidFill>
                  <a:srgbClr val="595959"/>
                </a:solidFill>
                <a:latin typeface="Rockwell"/>
                <a:cs typeface="Rockwell"/>
              </a:rPr>
              <a:t>Generally,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value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of </a:t>
            </a:r>
            <a:r>
              <a:rPr sz="2000" spc="-20" dirty="0">
                <a:solidFill>
                  <a:srgbClr val="595959"/>
                </a:solidFill>
                <a:latin typeface="Rockwell"/>
                <a:cs typeface="Rockwell"/>
              </a:rPr>
              <a:t>any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type in the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following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list can be assigned to a  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variable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of </a:t>
            </a:r>
            <a:r>
              <a:rPr sz="2000" spc="-20" dirty="0">
                <a:solidFill>
                  <a:srgbClr val="595959"/>
                </a:solidFill>
                <a:latin typeface="Rockwell"/>
                <a:cs typeface="Rockwell"/>
              </a:rPr>
              <a:t>any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type that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appears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to the </a:t>
            </a:r>
            <a:r>
              <a:rPr sz="2000" u="sng" spc="5" dirty="0">
                <a:solidFill>
                  <a:srgbClr val="7C984A"/>
                </a:solidFill>
                <a:latin typeface="Rockwell"/>
                <a:cs typeface="Rockwell"/>
              </a:rPr>
              <a:t>right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of</a:t>
            </a:r>
            <a:r>
              <a:rPr sz="2000" spc="-8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it</a:t>
            </a:r>
            <a:endParaRPr sz="2000" dirty="0">
              <a:latin typeface="Rockwell"/>
              <a:cs typeface="Rockwell"/>
            </a:endParaRPr>
          </a:p>
          <a:p>
            <a:pPr marL="548640" marR="1694814" indent="142875">
              <a:lnSpc>
                <a:spcPct val="111100"/>
              </a:lnSpc>
              <a:spcBef>
                <a:spcPts val="540"/>
              </a:spcBef>
              <a:tabLst>
                <a:tab pos="1740535" algn="l"/>
                <a:tab pos="2926080" algn="l"/>
                <a:tab pos="3475354" algn="l"/>
                <a:tab pos="3837940" algn="l"/>
                <a:tab pos="4886325" algn="l"/>
                <a:tab pos="6072505" algn="l"/>
              </a:tabLst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byt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sz="1800" b="1" spc="-5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sz="1800" dirty="0">
                <a:solidFill>
                  <a:srgbClr val="FF26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shor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t </a:t>
            </a:r>
            <a:r>
              <a:rPr sz="1800" b="1" spc="-5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sz="1800" dirty="0">
                <a:solidFill>
                  <a:srgbClr val="FF2600"/>
                </a:solidFill>
                <a:latin typeface="Times New Roman"/>
                <a:cs typeface="Times New Roman"/>
              </a:rPr>
              <a:t>	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int	</a:t>
            </a:r>
            <a:r>
              <a:rPr sz="1800" b="1" spc="-5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sz="1800" dirty="0">
                <a:solidFill>
                  <a:srgbClr val="FF26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lon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g </a:t>
            </a:r>
            <a:r>
              <a:rPr sz="1800" b="1" spc="-5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sz="1800" dirty="0">
                <a:solidFill>
                  <a:srgbClr val="FF26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floa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t </a:t>
            </a:r>
            <a:r>
              <a:rPr sz="1800" b="1" spc="-5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sz="1800" dirty="0">
                <a:solidFill>
                  <a:srgbClr val="FF2600"/>
                </a:solidFill>
                <a:latin typeface="Times New Roman"/>
                <a:cs typeface="Times New Roman"/>
              </a:rPr>
              <a:t>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double 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char</a:t>
            </a:r>
            <a:endParaRPr sz="1800" dirty="0">
              <a:latin typeface="Courier New"/>
              <a:cs typeface="Courier New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</a:pPr>
            <a:endParaRPr lang="en-US" sz="1350" spc="210" dirty="0">
              <a:solidFill>
                <a:srgbClr val="AFB0B2"/>
              </a:solidFill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</a:pPr>
            <a:endParaRPr lang="en-US" sz="1350" spc="210" dirty="0">
              <a:solidFill>
                <a:srgbClr val="AFB0B2"/>
              </a:solidFill>
              <a:latin typeface="Arial"/>
              <a:cs typeface="Aria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</a:pPr>
            <a:endParaRPr lang="en-US" sz="1350" spc="210" dirty="0">
              <a:solidFill>
                <a:srgbClr val="AFB0B2"/>
              </a:solidFill>
              <a:latin typeface="Arial"/>
              <a:cs typeface="Arial"/>
            </a:endParaRPr>
          </a:p>
          <a:p>
            <a:pPr marL="241300">
              <a:spcBef>
                <a:spcPts val="840"/>
              </a:spcBef>
            </a:pPr>
            <a:r>
              <a:rPr lang="en-GB" sz="1350" spc="630" dirty="0">
                <a:solidFill>
                  <a:srgbClr val="AFB0B2"/>
                </a:solidFill>
                <a:latin typeface="Arial"/>
                <a:cs typeface="Arial"/>
              </a:rPr>
              <a:t>!</a:t>
            </a:r>
            <a:r>
              <a:rPr lang="en-GB" sz="1350" spc="210" dirty="0">
                <a:solidFill>
                  <a:srgbClr val="AFB0B2"/>
                </a:solidFill>
                <a:latin typeface="Arial"/>
                <a:cs typeface="Arial"/>
              </a:rPr>
              <a:t> </a:t>
            </a:r>
            <a:r>
              <a:rPr lang="en-US" sz="1350" spc="210" dirty="0">
                <a:solidFill>
                  <a:srgbClr val="AFB0B2"/>
                </a:solidFill>
                <a:latin typeface="Arial"/>
                <a:cs typeface="Arial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Rockwell"/>
                <a:cs typeface="Rockwell"/>
              </a:rPr>
              <a:t>The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type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boolean</a:t>
            </a:r>
            <a:r>
              <a:rPr sz="1800" b="1" spc="-64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is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7C984A"/>
                </a:solidFill>
                <a:latin typeface="Rockwell"/>
                <a:cs typeface="Rockwell"/>
              </a:rPr>
              <a:t>not</a:t>
            </a:r>
            <a:r>
              <a:rPr sz="1800" b="1" spc="-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assignment-compatible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with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Rockwell"/>
                <a:cs typeface="Rockwell"/>
              </a:rPr>
              <a:t>any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other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type</a:t>
            </a:r>
            <a:endParaRPr lang="en-US" sz="1800" dirty="0">
              <a:solidFill>
                <a:srgbClr val="595959"/>
              </a:solidFill>
              <a:latin typeface="Rockwell"/>
              <a:cs typeface="Rockwell"/>
            </a:endParaRPr>
          </a:p>
          <a:p>
            <a:pPr marL="241300">
              <a:spcBef>
                <a:spcPts val="840"/>
              </a:spcBef>
            </a:pPr>
            <a:r>
              <a:rPr lang="en-GB" spc="630" dirty="0">
                <a:solidFill>
                  <a:srgbClr val="AFB0B2"/>
                </a:solidFill>
                <a:latin typeface="Arial"/>
                <a:cs typeface="Arial"/>
              </a:rPr>
              <a:t>!</a:t>
            </a:r>
            <a:r>
              <a:rPr lang="en-US" sz="1800" dirty="0">
                <a:solidFill>
                  <a:srgbClr val="595959"/>
                </a:solidFill>
                <a:latin typeface="Rockwell"/>
                <a:cs typeface="Rockwell"/>
              </a:rPr>
              <a:t>   </a:t>
            </a:r>
            <a:r>
              <a:rPr lang="en-GB" dirty="0">
                <a:solidFill>
                  <a:srgbClr val="595959"/>
                </a:solidFill>
                <a:latin typeface="Rockwell"/>
                <a:cs typeface="Rockwell"/>
              </a:rPr>
              <a:t>Because every character corresponds to a number in the Unicode encoding, the char type can be converted to/from any integer or floating point types.</a:t>
            </a:r>
            <a:endParaRPr lang="en-US" sz="1800" dirty="0">
              <a:solidFill>
                <a:srgbClr val="595959"/>
              </a:solidFill>
              <a:latin typeface="Rockwell"/>
              <a:cs typeface="Rockwell"/>
            </a:endParaRPr>
          </a:p>
          <a:p>
            <a:pPr marL="241300">
              <a:lnSpc>
                <a:spcPct val="100000"/>
              </a:lnSpc>
              <a:spcBef>
                <a:spcPts val="840"/>
              </a:spcBef>
            </a:pPr>
            <a:endParaRPr lang="en-US" dirty="0">
              <a:solidFill>
                <a:srgbClr val="595959"/>
              </a:solidFill>
              <a:latin typeface="Rockwell"/>
              <a:cs typeface="Rockwel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51520" y="4989444"/>
            <a:ext cx="2076450" cy="0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448" y="1"/>
                </a:lnTo>
              </a:path>
            </a:pathLst>
          </a:custGeom>
          <a:ln w="222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327971" y="4800600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499"/>
                </a:moveTo>
                <a:lnTo>
                  <a:pt x="0" y="0"/>
                </a:lnTo>
              </a:path>
            </a:pathLst>
          </a:custGeom>
          <a:ln w="222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264471" y="4724400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0" y="127000"/>
                </a:lnTo>
                <a:lnTo>
                  <a:pt x="63500" y="76200"/>
                </a:lnTo>
                <a:lnTo>
                  <a:pt x="101600" y="76200"/>
                </a:lnTo>
                <a:lnTo>
                  <a:pt x="63500" y="0"/>
                </a:lnTo>
                <a:close/>
              </a:path>
              <a:path w="127000" h="127000">
                <a:moveTo>
                  <a:pt x="101600" y="76200"/>
                </a:moveTo>
                <a:lnTo>
                  <a:pt x="63500" y="76200"/>
                </a:lnTo>
                <a:lnTo>
                  <a:pt x="127000" y="127000"/>
                </a:lnTo>
                <a:lnTo>
                  <a:pt x="101600" y="7620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5257800" y="4528446"/>
            <a:ext cx="375617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byte</a:t>
            </a:r>
            <a:r>
              <a:rPr lang="en-US" altLang="en-US" sz="1400" dirty="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 to </a:t>
            </a:r>
            <a:r>
              <a:rPr lang="en-US" altLang="en-US" sz="1400" dirty="0">
                <a:solidFill>
                  <a:srgbClr val="FF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short</a:t>
            </a:r>
            <a:r>
              <a:rPr lang="en-US" altLang="en-US" sz="1400" dirty="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, </a:t>
            </a:r>
            <a:r>
              <a:rPr lang="en-US" altLang="en-US" sz="1400" dirty="0" err="1">
                <a:solidFill>
                  <a:srgbClr val="FF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, </a:t>
            </a:r>
            <a:r>
              <a:rPr lang="en-US" altLang="en-US" sz="1400" dirty="0">
                <a:solidFill>
                  <a:srgbClr val="FF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long</a:t>
            </a:r>
            <a:r>
              <a:rPr lang="en-US" altLang="en-US" sz="1400" dirty="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, </a:t>
            </a:r>
            <a:r>
              <a:rPr lang="en-US" altLang="en-US" sz="1400" dirty="0">
                <a:solidFill>
                  <a:srgbClr val="FF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float</a:t>
            </a:r>
            <a:r>
              <a:rPr lang="en-US" altLang="en-US" sz="1400" dirty="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, or </a:t>
            </a:r>
            <a:r>
              <a:rPr lang="en-US" altLang="en-US" sz="1400" dirty="0">
                <a:solidFill>
                  <a:srgbClr val="FF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double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short</a:t>
            </a:r>
            <a:r>
              <a:rPr lang="en-US" altLang="en-US" sz="1400" dirty="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 to</a:t>
            </a:r>
            <a:r>
              <a:rPr lang="en-US" altLang="en-US" sz="1400" dirty="0">
                <a:solidFill>
                  <a:srgbClr val="FF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 </a:t>
            </a:r>
            <a:r>
              <a:rPr lang="en-US" altLang="en-US" sz="1400" dirty="0" err="1">
                <a:solidFill>
                  <a:srgbClr val="FF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int</a:t>
            </a:r>
            <a:r>
              <a:rPr lang="en-US" altLang="en-US" sz="1400" dirty="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, </a:t>
            </a:r>
            <a:r>
              <a:rPr lang="en-US" altLang="en-US" sz="1400" dirty="0">
                <a:solidFill>
                  <a:srgbClr val="FF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long</a:t>
            </a:r>
            <a:r>
              <a:rPr lang="en-US" altLang="en-US" sz="1400" dirty="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, </a:t>
            </a:r>
            <a:r>
              <a:rPr lang="en-US" altLang="en-US" sz="1400" dirty="0">
                <a:solidFill>
                  <a:srgbClr val="FF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float</a:t>
            </a:r>
            <a:r>
              <a:rPr lang="en-US" altLang="en-US" sz="1400" dirty="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, or </a:t>
            </a:r>
            <a:r>
              <a:rPr lang="en-US" altLang="en-US" sz="1400" dirty="0">
                <a:solidFill>
                  <a:srgbClr val="FF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double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char</a:t>
            </a:r>
            <a:r>
              <a:rPr lang="en-US" altLang="en-US" sz="1400" dirty="0">
                <a:solidFill>
                  <a:srgbClr val="000000"/>
                </a:solidFill>
                <a:latin typeface="Rockwell" panose="02060603020205020403" pitchFamily="18" charset="0"/>
                <a:cs typeface="Arial" panose="020B0604020202020204" pitchFamily="34" charset="0"/>
              </a:rPr>
              <a:t> 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o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, or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double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int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 to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,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, or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double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long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 to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 or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double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float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 to 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Rockwell" panose="02060603020205020403" pitchFamily="18" charset="0"/>
                <a:cs typeface="Arial" panose="020B0604020202020204" pitchFamily="34" charset="0"/>
              </a:rPr>
              <a:t>double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7213" y="767829"/>
            <a:ext cx="1578610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797B7E"/>
                </a:solidFill>
                <a:latin typeface="Rockwell"/>
                <a:cs typeface="Rockwell"/>
              </a:rPr>
              <a:t>Outline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8640" y="1961808"/>
            <a:ext cx="4010888" cy="4405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48640" y="2277682"/>
            <a:ext cx="2801391" cy="669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8640" y="2838794"/>
            <a:ext cx="2360815" cy="6691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8640" y="3395752"/>
            <a:ext cx="3233648" cy="66917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8640" y="3956854"/>
            <a:ext cx="2065705" cy="6650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8640" y="4501338"/>
            <a:ext cx="5178831" cy="6691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48640" y="5062451"/>
            <a:ext cx="4110647" cy="66501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8640" y="5619403"/>
            <a:ext cx="2497975" cy="66917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7213" y="1998979"/>
            <a:ext cx="5105400" cy="4226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595959"/>
                </a:solidFill>
                <a:latin typeface="Tahoma"/>
                <a:cs typeface="Tahoma"/>
              </a:rPr>
              <a:t>Common Escape</a:t>
            </a:r>
            <a:r>
              <a:rPr sz="22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595959"/>
                </a:solidFill>
                <a:latin typeface="Tahoma"/>
                <a:cs typeface="Tahoma"/>
              </a:rPr>
              <a:t>Sequences</a:t>
            </a:r>
            <a:endParaRPr sz="2200" dirty="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166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595959"/>
                </a:solidFill>
                <a:latin typeface="Tahoma"/>
                <a:cs typeface="Tahoma"/>
              </a:rPr>
              <a:t>Naming</a:t>
            </a:r>
            <a:r>
              <a:rPr sz="22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595959"/>
                </a:solidFill>
                <a:latin typeface="Tahoma"/>
                <a:cs typeface="Tahoma"/>
              </a:rPr>
              <a:t>Constants</a:t>
            </a:r>
            <a:endParaRPr sz="2200" dirty="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176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200" spc="-15" dirty="0">
                <a:solidFill>
                  <a:srgbClr val="595959"/>
                </a:solidFill>
                <a:latin typeface="Tahoma"/>
                <a:cs typeface="Tahoma"/>
              </a:rPr>
              <a:t>Variable</a:t>
            </a:r>
            <a:r>
              <a:rPr sz="2200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dirty="0">
                <a:solidFill>
                  <a:srgbClr val="595959"/>
                </a:solidFill>
                <a:latin typeface="Tahoma"/>
                <a:cs typeface="Tahoma"/>
              </a:rPr>
              <a:t>Scope</a:t>
            </a:r>
            <a:endParaRPr sz="2200" dirty="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176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595959"/>
                </a:solidFill>
                <a:latin typeface="Tahoma"/>
                <a:cs typeface="Tahoma"/>
              </a:rPr>
              <a:t>Data </a:t>
            </a:r>
            <a:r>
              <a:rPr sz="2200" spc="-55" dirty="0">
                <a:solidFill>
                  <a:srgbClr val="595959"/>
                </a:solidFill>
                <a:latin typeface="Tahoma"/>
                <a:cs typeface="Tahoma"/>
              </a:rPr>
              <a:t>Type</a:t>
            </a:r>
            <a:r>
              <a:rPr sz="2200" spc="-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Tahoma"/>
                <a:cs typeface="Tahoma"/>
              </a:rPr>
              <a:t>Conversion</a:t>
            </a:r>
            <a:endParaRPr sz="2200" dirty="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176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200" spc="-15" dirty="0">
                <a:solidFill>
                  <a:srgbClr val="595959"/>
                </a:solidFill>
                <a:latin typeface="Tahoma"/>
                <a:cs typeface="Tahoma"/>
              </a:rPr>
              <a:t>Java</a:t>
            </a:r>
            <a:r>
              <a:rPr sz="2200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595959"/>
                </a:solidFill>
                <a:latin typeface="Tahoma"/>
                <a:cs typeface="Tahoma"/>
              </a:rPr>
              <a:t>Literals</a:t>
            </a:r>
            <a:endParaRPr sz="2200" dirty="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166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595959"/>
                </a:solidFill>
                <a:latin typeface="Tahoma"/>
                <a:cs typeface="Tahoma"/>
              </a:rPr>
              <a:t>Arithmetic </a:t>
            </a:r>
            <a:r>
              <a:rPr sz="2200" spc="-5" dirty="0">
                <a:solidFill>
                  <a:srgbClr val="595959"/>
                </a:solidFill>
                <a:latin typeface="Tahoma"/>
                <a:cs typeface="Tahoma"/>
              </a:rPr>
              <a:t>Operators </a:t>
            </a:r>
            <a:r>
              <a:rPr sz="220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2200" spc="-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Tahoma"/>
                <a:cs typeface="Tahoma"/>
              </a:rPr>
              <a:t>Expressions</a:t>
            </a:r>
            <a:endParaRPr sz="2200" dirty="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176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595959"/>
                </a:solidFill>
                <a:latin typeface="Tahoma"/>
                <a:cs typeface="Tahoma"/>
              </a:rPr>
              <a:t>Precedence </a:t>
            </a:r>
            <a:r>
              <a:rPr sz="220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2200" spc="-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spc="-5" dirty="0">
                <a:solidFill>
                  <a:srgbClr val="595959"/>
                </a:solidFill>
                <a:latin typeface="Tahoma"/>
                <a:cs typeface="Tahoma"/>
              </a:rPr>
              <a:t>Associativity</a:t>
            </a:r>
            <a:endParaRPr sz="2200" dirty="0">
              <a:latin typeface="Tahoma"/>
              <a:cs typeface="Tahoma"/>
            </a:endParaRPr>
          </a:p>
          <a:p>
            <a:pPr marL="469900" indent="-457200">
              <a:lnSpc>
                <a:spcPct val="100000"/>
              </a:lnSpc>
              <a:spcBef>
                <a:spcPts val="1760"/>
              </a:spcBef>
              <a:buClr>
                <a:srgbClr val="797B7E"/>
              </a:buClr>
              <a:buSzPct val="75000"/>
              <a:buAutoNum type="arabicPeriod"/>
              <a:tabLst>
                <a:tab pos="469265" algn="l"/>
                <a:tab pos="469900" algn="l"/>
              </a:tabLst>
            </a:pPr>
            <a:r>
              <a:rPr sz="2200" dirty="0">
                <a:solidFill>
                  <a:srgbClr val="595959"/>
                </a:solidFill>
                <a:latin typeface="Tahoma"/>
                <a:cs typeface="Tahoma"/>
              </a:rPr>
              <a:t>The String</a:t>
            </a:r>
            <a:r>
              <a:rPr sz="220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200" spc="-55" dirty="0">
                <a:solidFill>
                  <a:srgbClr val="595959"/>
                </a:solidFill>
                <a:latin typeface="Tahoma"/>
                <a:cs typeface="Tahoma"/>
              </a:rPr>
              <a:t>Type</a:t>
            </a:r>
            <a:endParaRPr sz="2200" dirty="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64411" y="318122"/>
            <a:ext cx="1219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2</a:t>
            </a:r>
            <a:endParaRPr sz="14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77546" y="304800"/>
            <a:ext cx="3665854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Promotion</a:t>
            </a:r>
            <a:r>
              <a:rPr sz="2800" spc="-60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20" dirty="0">
                <a:solidFill>
                  <a:srgbClr val="797B7E"/>
                </a:solidFill>
                <a:latin typeface="Rockwell"/>
                <a:cs typeface="Rockwell"/>
              </a:rPr>
              <a:t>Conversion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20</a:t>
            </a:r>
            <a:endParaRPr sz="140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440" y="838200"/>
            <a:ext cx="7760794" cy="140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2000"/>
              </a:lnSpc>
            </a:pPr>
            <a:r>
              <a:rPr sz="1400" spc="770" dirty="0">
                <a:solidFill>
                  <a:srgbClr val="797B7E"/>
                </a:solidFill>
                <a:latin typeface="Arial"/>
                <a:cs typeface="Arial"/>
              </a:rPr>
              <a:t>"</a:t>
            </a:r>
            <a:r>
              <a:rPr sz="1400" dirty="0">
                <a:solidFill>
                  <a:srgbClr val="797B7E"/>
                </a:solidFill>
                <a:latin typeface="Arial"/>
                <a:cs typeface="Arial"/>
              </a:rPr>
              <a:t> </a:t>
            </a:r>
            <a:r>
              <a:rPr sz="1900" spc="-5" dirty="0">
                <a:solidFill>
                  <a:srgbClr val="7C984A"/>
                </a:solidFill>
                <a:latin typeface="Tahoma"/>
                <a:cs typeface="Tahoma"/>
              </a:rPr>
              <a:t>Promotion conversion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happens automatically when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performing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1900" dirty="0">
                <a:solidFill>
                  <a:srgbClr val="7C984A"/>
                </a:solidFill>
                <a:latin typeface="Tahoma"/>
                <a:cs typeface="Tahoma"/>
              </a:rPr>
              <a:t>binary  </a:t>
            </a:r>
            <a:r>
              <a:rPr sz="1900" spc="-5" dirty="0">
                <a:solidFill>
                  <a:srgbClr val="7C984A"/>
                </a:solidFill>
                <a:latin typeface="Tahoma"/>
                <a:cs typeface="Tahoma"/>
              </a:rPr>
              <a:t>operation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involving </a:t>
            </a:r>
            <a:r>
              <a:rPr sz="1900" u="sng" dirty="0">
                <a:solidFill>
                  <a:srgbClr val="595959"/>
                </a:solidFill>
                <a:latin typeface="Tahoma"/>
                <a:cs typeface="Tahoma"/>
              </a:rPr>
              <a:t>two </a:t>
            </a:r>
            <a:r>
              <a:rPr sz="1900" u="sng" spc="-5" dirty="0">
                <a:solidFill>
                  <a:srgbClr val="595959"/>
                </a:solidFill>
                <a:latin typeface="Tahoma"/>
                <a:cs typeface="Tahoma"/>
              </a:rPr>
              <a:t>operands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1900" spc="-5" dirty="0">
                <a:solidFill>
                  <a:srgbClr val="7C984A"/>
                </a:solidFill>
                <a:latin typeface="Tahoma"/>
                <a:cs typeface="Tahoma"/>
              </a:rPr>
              <a:t>different</a:t>
            </a:r>
            <a:r>
              <a:rPr sz="1900" spc="-60" dirty="0">
                <a:solidFill>
                  <a:srgbClr val="7C984A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7C984A"/>
                </a:solidFill>
                <a:latin typeface="Tahoma"/>
                <a:cs typeface="Tahoma"/>
              </a:rPr>
              <a:t>types</a:t>
            </a:r>
            <a:endParaRPr sz="1900" dirty="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  <a:spcBef>
                <a:spcPts val="1019"/>
              </a:spcBef>
              <a:tabLst>
                <a:tab pos="759460" algn="l"/>
                <a:tab pos="1018540" algn="l"/>
                <a:tab pos="1277620" algn="l"/>
              </a:tabLst>
            </a:pPr>
            <a:r>
              <a:rPr sz="1700" b="1" dirty="0">
                <a:latin typeface="Courier New"/>
                <a:cs typeface="Courier New"/>
              </a:rPr>
              <a:t>int	i	=	</a:t>
            </a:r>
            <a:r>
              <a:rPr sz="1700" b="1" spc="-5" dirty="0">
                <a:latin typeface="Courier New"/>
                <a:cs typeface="Courier New"/>
              </a:rPr>
              <a:t>4;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241300">
              <a:lnSpc>
                <a:spcPct val="100000"/>
              </a:lnSpc>
              <a:tabLst>
                <a:tab pos="1277620" algn="l"/>
                <a:tab pos="1536700" algn="l"/>
              </a:tabLst>
            </a:pPr>
            <a:r>
              <a:rPr sz="1700" b="1" spc="-5" dirty="0">
                <a:latin typeface="Courier New"/>
                <a:cs typeface="Courier New"/>
              </a:rPr>
              <a:t>float</a:t>
            </a:r>
            <a:r>
              <a:rPr sz="1700" b="1" dirty="0">
                <a:latin typeface="Courier New"/>
                <a:cs typeface="Courier New"/>
              </a:rPr>
              <a:t> f	=	</a:t>
            </a:r>
            <a:r>
              <a:rPr sz="1700" b="1" spc="-5" dirty="0">
                <a:latin typeface="Courier New"/>
                <a:cs typeface="Courier New"/>
              </a:rPr>
              <a:t>5.5f;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6039" y="2291720"/>
            <a:ext cx="8607961" cy="20467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55800" algn="l"/>
                <a:tab pos="2214880" algn="l"/>
              </a:tabLst>
            </a:pPr>
            <a:r>
              <a:rPr sz="1700" b="1" spc="-5" dirty="0">
                <a:latin typeface="Courier New"/>
                <a:cs typeface="Courier New"/>
              </a:rPr>
              <a:t>float</a:t>
            </a:r>
            <a:r>
              <a:rPr sz="1700" b="1" dirty="0">
                <a:latin typeface="Courier New"/>
                <a:cs typeface="Courier New"/>
              </a:rPr>
              <a:t> </a:t>
            </a:r>
            <a:r>
              <a:rPr sz="1700" b="1" spc="-5" dirty="0">
                <a:latin typeface="Courier New"/>
                <a:cs typeface="Courier New"/>
              </a:rPr>
              <a:t>result</a:t>
            </a:r>
            <a:r>
              <a:rPr sz="1700" b="1" dirty="0">
                <a:latin typeface="Courier New"/>
                <a:cs typeface="Courier New"/>
              </a:rPr>
              <a:t> =	f	*</a:t>
            </a:r>
            <a:r>
              <a:rPr sz="1700" b="1" spc="-105" dirty="0">
                <a:latin typeface="Courier New"/>
                <a:cs typeface="Courier New"/>
              </a:rPr>
              <a:t> </a:t>
            </a:r>
            <a:r>
              <a:rPr sz="1700" b="1" dirty="0" err="1">
                <a:latin typeface="Courier New"/>
                <a:cs typeface="Courier New"/>
              </a:rPr>
              <a:t>i</a:t>
            </a:r>
            <a:r>
              <a:rPr sz="1700" b="1" dirty="0">
                <a:latin typeface="Courier New"/>
                <a:cs typeface="Courier New"/>
              </a:rPr>
              <a:t>;</a:t>
            </a:r>
            <a:endParaRPr lang="en-US" sz="1700" b="1" dirty="0">
              <a:latin typeface="Courier New"/>
              <a:cs typeface="Courier New"/>
            </a:endParaRPr>
          </a:p>
          <a:p>
            <a:pPr marL="12700">
              <a:tabLst>
                <a:tab pos="1955800" algn="l"/>
                <a:tab pos="2214880" algn="l"/>
              </a:tabLst>
            </a:pPr>
            <a:r>
              <a:rPr lang="en-GB" sz="1700" b="1" spc="-5" dirty="0" err="1">
                <a:latin typeface="Courier New"/>
                <a:cs typeface="Courier New"/>
              </a:rPr>
              <a:t>System.out.println</a:t>
            </a:r>
            <a:r>
              <a:rPr lang="en-GB" sz="1700" b="1" spc="-5" dirty="0">
                <a:latin typeface="Courier New"/>
                <a:cs typeface="Courier New"/>
              </a:rPr>
              <a:t>("f</a:t>
            </a:r>
            <a:r>
              <a:rPr lang="en-GB" sz="1700" b="1" spc="45" dirty="0">
                <a:latin typeface="Courier New"/>
                <a:cs typeface="Courier New"/>
              </a:rPr>
              <a:t> </a:t>
            </a:r>
            <a:r>
              <a:rPr lang="en-GB" sz="1700" b="1" dirty="0">
                <a:latin typeface="Courier New"/>
                <a:cs typeface="Courier New"/>
              </a:rPr>
              <a:t>* I =</a:t>
            </a:r>
            <a:r>
              <a:rPr lang="en-GB" sz="1700" b="1" spc="-525" dirty="0">
                <a:latin typeface="Courier New"/>
                <a:cs typeface="Courier New"/>
              </a:rPr>
              <a:t> </a:t>
            </a:r>
            <a:r>
              <a:rPr lang="en-GB" sz="1700" b="1" dirty="0">
                <a:latin typeface="Courier New"/>
                <a:cs typeface="Courier New"/>
              </a:rPr>
              <a:t>“ + result);</a:t>
            </a:r>
            <a:endParaRPr lang="en-GB" sz="17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955800" algn="l"/>
                <a:tab pos="2214880" algn="l"/>
              </a:tabLst>
            </a:pPr>
            <a:endParaRPr lang="en-US" sz="1700" b="1" dirty="0">
              <a:latin typeface="Courier New"/>
              <a:cs typeface="Courier New"/>
            </a:endParaRPr>
          </a:p>
          <a:p>
            <a:pPr marL="12700">
              <a:tabLst>
                <a:tab pos="1955800" algn="l"/>
                <a:tab pos="2214880" algn="l"/>
              </a:tabLst>
            </a:pPr>
            <a:r>
              <a:rPr lang="en-GB"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byt</a:t>
            </a:r>
            <a:r>
              <a:rPr lang="en-GB" sz="1600" b="1" dirty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lang="en-GB" sz="1600" b="1" spc="-5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lang="en-GB" sz="1600" dirty="0">
                <a:solidFill>
                  <a:srgbClr val="FF2600"/>
                </a:solidFill>
                <a:latin typeface="Times New Roman"/>
                <a:cs typeface="Times New Roman"/>
              </a:rPr>
              <a:t>  </a:t>
            </a:r>
            <a:r>
              <a:rPr lang="en-GB"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shor</a:t>
            </a:r>
            <a:r>
              <a:rPr lang="en-GB" sz="1600" b="1" dirty="0">
                <a:solidFill>
                  <a:srgbClr val="FF0000"/>
                </a:solidFill>
                <a:latin typeface="Courier New"/>
                <a:cs typeface="Courier New"/>
              </a:rPr>
              <a:t>t </a:t>
            </a:r>
            <a:r>
              <a:rPr lang="en-GB" sz="1600" b="1" spc="-5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lang="en-GB" sz="1600" dirty="0">
                <a:solidFill>
                  <a:srgbClr val="FF2600"/>
                </a:solidFill>
                <a:latin typeface="Times New Roman"/>
                <a:cs typeface="Times New Roman"/>
              </a:rPr>
              <a:t>	</a:t>
            </a:r>
            <a:r>
              <a:rPr lang="en-GB" sz="1600" b="1" dirty="0" err="1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lang="en-GB" sz="16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GB" sz="1600" b="1" spc="-5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lang="en-GB" sz="1600" dirty="0">
                <a:solidFill>
                  <a:srgbClr val="FF2600"/>
                </a:solidFill>
                <a:latin typeface="Times New Roman"/>
                <a:cs typeface="Times New Roman"/>
              </a:rPr>
              <a:t>  </a:t>
            </a:r>
            <a:r>
              <a:rPr lang="en-GB"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lon</a:t>
            </a:r>
            <a:r>
              <a:rPr lang="en-GB" sz="1600" b="1" dirty="0">
                <a:solidFill>
                  <a:srgbClr val="FF0000"/>
                </a:solidFill>
                <a:latin typeface="Courier New"/>
                <a:cs typeface="Courier New"/>
              </a:rPr>
              <a:t>g </a:t>
            </a:r>
            <a:r>
              <a:rPr lang="en-GB" sz="1600" b="1" spc="-5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lang="en-GB" sz="1600" dirty="0">
                <a:solidFill>
                  <a:srgbClr val="FF2600"/>
                </a:solidFill>
                <a:latin typeface="Times New Roman"/>
                <a:cs typeface="Times New Roman"/>
              </a:rPr>
              <a:t>	</a:t>
            </a:r>
            <a:r>
              <a:rPr lang="en-GB"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floa</a:t>
            </a:r>
            <a:r>
              <a:rPr lang="en-GB" sz="1600" b="1" dirty="0">
                <a:solidFill>
                  <a:srgbClr val="FF0000"/>
                </a:solidFill>
                <a:latin typeface="Courier New"/>
                <a:cs typeface="Courier New"/>
              </a:rPr>
              <a:t>t </a:t>
            </a:r>
            <a:r>
              <a:rPr lang="en-GB" sz="1600" b="1" spc="-5" dirty="0">
                <a:solidFill>
                  <a:srgbClr val="FF2600"/>
                </a:solidFill>
                <a:latin typeface="Symbol"/>
                <a:cs typeface="Symbol"/>
              </a:rPr>
              <a:t></a:t>
            </a:r>
            <a:r>
              <a:rPr lang="en-GB" sz="160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lang="en-GB"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double  </a:t>
            </a:r>
          </a:p>
          <a:p>
            <a:pPr marL="12700">
              <a:tabLst>
                <a:tab pos="1955800" algn="l"/>
                <a:tab pos="2214880" algn="l"/>
              </a:tabLst>
            </a:pPr>
            <a:endParaRPr lang="en-GB" sz="1600" b="1" spc="-5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tabLst>
                <a:tab pos="1955800" algn="l"/>
                <a:tab pos="2214880" algn="l"/>
              </a:tabLst>
            </a:pPr>
            <a:r>
              <a:rPr lang="en-GB" sz="1600" b="1" dirty="0">
                <a:solidFill>
                  <a:srgbClr val="FF0000"/>
                </a:solidFill>
                <a:latin typeface="Courier New"/>
                <a:cs typeface="Courier New"/>
              </a:rPr>
              <a:t>char</a:t>
            </a:r>
            <a:endParaRPr lang="en-GB" sz="16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955800" algn="l"/>
                <a:tab pos="2214880" algn="l"/>
              </a:tabLst>
            </a:pPr>
            <a:endParaRPr lang="en-US" sz="1700" b="1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tabLst>
                <a:tab pos="1955800" algn="l"/>
                <a:tab pos="2214880" algn="l"/>
              </a:tabLst>
            </a:pPr>
            <a:endParaRPr sz="17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79357" y="2317120"/>
            <a:ext cx="3912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500" b="1" dirty="0">
                <a:solidFill>
                  <a:srgbClr val="00B050"/>
                </a:solidFill>
                <a:latin typeface="Courier New"/>
                <a:cs typeface="Courier New"/>
              </a:rPr>
              <a:t>i </a:t>
            </a:r>
            <a:r>
              <a:rPr sz="1500" b="1" spc="-5" dirty="0">
                <a:solidFill>
                  <a:srgbClr val="00B050"/>
                </a:solidFill>
                <a:latin typeface="Courier New"/>
                <a:cs typeface="Courier New"/>
              </a:rPr>
              <a:t>converted to float</a:t>
            </a:r>
            <a:r>
              <a:rPr sz="1500" b="1" spc="-6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B050"/>
                </a:solidFill>
                <a:latin typeface="Courier New"/>
                <a:cs typeface="Courier New"/>
              </a:rPr>
              <a:t>(widening)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78962" y="2613025"/>
            <a:ext cx="1740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500" b="1" dirty="0">
                <a:solidFill>
                  <a:srgbClr val="00B050"/>
                </a:solidFill>
                <a:latin typeface="Courier New"/>
                <a:cs typeface="Courier New"/>
              </a:rPr>
              <a:t>f * i =</a:t>
            </a:r>
            <a:r>
              <a:rPr sz="1500" b="1" spc="-9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B050"/>
                </a:solidFill>
                <a:latin typeface="Courier New"/>
                <a:cs typeface="Courier New"/>
              </a:rPr>
              <a:t>22.0</a:t>
            </a:r>
            <a:endParaRPr sz="1500" dirty="0">
              <a:latin typeface="Courier New"/>
              <a:cs typeface="Courier New"/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05806"/>
              </p:ext>
            </p:extLst>
          </p:nvPr>
        </p:nvGraphicFramePr>
        <p:xfrm>
          <a:off x="515720" y="3810000"/>
          <a:ext cx="8042385" cy="2926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80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07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80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1995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Valid Promotion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356">
                <a:tc>
                  <a:txBody>
                    <a:bodyPr/>
                    <a:lstStyle/>
                    <a:p>
                      <a:r>
                        <a:rPr lang="en-US" dirty="0"/>
                        <a:t>byte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double,float,long,int</a:t>
                      </a:r>
                      <a:r>
                        <a:rPr lang="en-GB" dirty="0"/>
                        <a:t>,short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356">
                <a:tc>
                  <a:txBody>
                    <a:bodyPr/>
                    <a:lstStyle/>
                    <a:p>
                      <a:r>
                        <a:rPr lang="en-US" dirty="0"/>
                        <a:t>short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double,float,long,int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356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bytes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double,float,long,int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356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r>
                        <a:rPr lang="en-US" baseline="0" dirty="0"/>
                        <a:t> bytes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double,float,long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356">
                <a:tc>
                  <a:txBody>
                    <a:bodyPr/>
                    <a:lstStyle/>
                    <a:p>
                      <a:r>
                        <a:rPr lang="en-US" dirty="0"/>
                        <a:t>long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Double, float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356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356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6" name="object 11"/>
          <p:cNvSpPr/>
          <p:nvPr/>
        </p:nvSpPr>
        <p:spPr>
          <a:xfrm flipV="1">
            <a:off x="1143000" y="3648325"/>
            <a:ext cx="1530351" cy="45719"/>
          </a:xfrm>
          <a:custGeom>
            <a:avLst/>
            <a:gdLst/>
            <a:ahLst/>
            <a:cxnLst/>
            <a:rect l="l" t="t" r="r" b="b"/>
            <a:pathLst>
              <a:path w="2076450">
                <a:moveTo>
                  <a:pt x="0" y="0"/>
                </a:moveTo>
                <a:lnTo>
                  <a:pt x="2076448" y="1"/>
                </a:lnTo>
              </a:path>
            </a:pathLst>
          </a:custGeom>
          <a:ln w="222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2"/>
          <p:cNvSpPr/>
          <p:nvPr/>
        </p:nvSpPr>
        <p:spPr>
          <a:xfrm>
            <a:off x="2654300" y="3498573"/>
            <a:ext cx="0" cy="190500"/>
          </a:xfrm>
          <a:custGeom>
            <a:avLst/>
            <a:gdLst/>
            <a:ahLst/>
            <a:cxnLst/>
            <a:rect l="l" t="t" r="r" b="b"/>
            <a:pathLst>
              <a:path h="190500">
                <a:moveTo>
                  <a:pt x="0" y="190499"/>
                </a:moveTo>
                <a:lnTo>
                  <a:pt x="0" y="0"/>
                </a:lnTo>
              </a:path>
            </a:pathLst>
          </a:custGeom>
          <a:ln w="222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3"/>
          <p:cNvSpPr/>
          <p:nvPr/>
        </p:nvSpPr>
        <p:spPr>
          <a:xfrm>
            <a:off x="2590800" y="3422373"/>
            <a:ext cx="127000" cy="127000"/>
          </a:xfrm>
          <a:custGeom>
            <a:avLst/>
            <a:gdLst/>
            <a:ahLst/>
            <a:cxnLst/>
            <a:rect l="l" t="t" r="r" b="b"/>
            <a:pathLst>
              <a:path w="127000" h="127000">
                <a:moveTo>
                  <a:pt x="63500" y="0"/>
                </a:moveTo>
                <a:lnTo>
                  <a:pt x="0" y="127000"/>
                </a:lnTo>
                <a:lnTo>
                  <a:pt x="63500" y="76200"/>
                </a:lnTo>
                <a:lnTo>
                  <a:pt x="101600" y="76200"/>
                </a:lnTo>
                <a:lnTo>
                  <a:pt x="63500" y="0"/>
                </a:lnTo>
                <a:close/>
              </a:path>
              <a:path w="127000" h="127000">
                <a:moveTo>
                  <a:pt x="101600" y="76200"/>
                </a:moveTo>
                <a:lnTo>
                  <a:pt x="63500" y="76200"/>
                </a:lnTo>
                <a:lnTo>
                  <a:pt x="127000" y="127000"/>
                </a:lnTo>
                <a:lnTo>
                  <a:pt x="101600" y="7620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38200" y="324485"/>
            <a:ext cx="128460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Casting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4800" y="838200"/>
            <a:ext cx="7826375" cy="2344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797B7E"/>
              </a:buClr>
              <a:buSzPct val="73529"/>
              <a:buFont typeface="Arial"/>
              <a:buChar char="!"/>
              <a:tabLst>
                <a:tab pos="241300" algn="l"/>
              </a:tabLst>
            </a:pPr>
            <a:r>
              <a:rPr lang="en-GB" sz="1700" spc="-15" dirty="0">
                <a:solidFill>
                  <a:srgbClr val="7C984A"/>
                </a:solidFill>
                <a:latin typeface="Rockwell"/>
                <a:cs typeface="Rockwell"/>
              </a:rPr>
              <a:t>Narrowing</a:t>
            </a:r>
            <a:r>
              <a:rPr lang="en-GB" sz="1700" spc="4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lang="en-GB" sz="1700" spc="-10" dirty="0">
                <a:solidFill>
                  <a:srgbClr val="7C984A"/>
                </a:solidFill>
                <a:latin typeface="Rockwell"/>
                <a:cs typeface="Rockwell"/>
              </a:rPr>
              <a:t>conversion</a:t>
            </a:r>
            <a:r>
              <a:rPr sz="1700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is </a:t>
            </a:r>
            <a:r>
              <a:rPr lang="en-US" sz="1700" spc="-25" dirty="0">
                <a:solidFill>
                  <a:srgbClr val="595959"/>
                </a:solidFill>
                <a:latin typeface="Rockwell"/>
                <a:cs typeface="Rockwell"/>
              </a:rPr>
              <a:t>not always safe!</a:t>
            </a:r>
          </a:p>
          <a:p>
            <a:pPr marL="12700">
              <a:buClr>
                <a:srgbClr val="797B7E"/>
              </a:buClr>
              <a:buSzPct val="73529"/>
              <a:tabLst>
                <a:tab pos="241300" algn="l"/>
              </a:tabLst>
            </a:pPr>
            <a:r>
              <a:rPr lang="en-US" sz="1700" spc="-25" dirty="0">
                <a:solidFill>
                  <a:srgbClr val="595959"/>
                </a:solidFill>
                <a:latin typeface="Rockwell"/>
                <a:cs typeface="Rockwell"/>
              </a:rPr>
              <a:t>      </a:t>
            </a:r>
            <a:r>
              <a:rPr lang="en-GB" sz="1200" spc="530" dirty="0">
                <a:solidFill>
                  <a:srgbClr val="AFB0B2"/>
                </a:solidFill>
                <a:latin typeface="Arial"/>
                <a:cs typeface="Arial"/>
              </a:rPr>
              <a:t>! </a:t>
            </a:r>
            <a:r>
              <a:rPr lang="en-GB" sz="1600" dirty="0">
                <a:solidFill>
                  <a:srgbClr val="595959"/>
                </a:solidFill>
                <a:latin typeface="Rockwell"/>
                <a:cs typeface="Arial"/>
              </a:rPr>
              <a:t>It is reasonable to convert the integer value 13 to a byte, for example, but it is not reasonable to convert 1300 to byte since byte can only holds numbers between -128 and 127</a:t>
            </a:r>
            <a:r>
              <a:rPr lang="en-US" sz="1700" spc="-25" dirty="0">
                <a:solidFill>
                  <a:srgbClr val="595959"/>
                </a:solidFill>
                <a:latin typeface="Rockwell"/>
                <a:cs typeface="Arial"/>
              </a:rPr>
              <a:t> .</a:t>
            </a:r>
            <a:endParaRPr lang="en-GB" sz="1700" dirty="0">
              <a:solidFill>
                <a:srgbClr val="7C984A"/>
              </a:solidFill>
              <a:latin typeface="Rockwell"/>
              <a:cs typeface="Rockwell"/>
            </a:endParaRPr>
          </a:p>
          <a:p>
            <a:pPr marL="241300" indent="-228600">
              <a:buClr>
                <a:srgbClr val="797B7E"/>
              </a:buClr>
              <a:buSzPct val="73529"/>
              <a:buFont typeface="Arial"/>
              <a:buChar char="!"/>
              <a:tabLst>
                <a:tab pos="241300" algn="l"/>
              </a:tabLst>
            </a:pPr>
            <a:r>
              <a:rPr lang="en-GB" sz="1700" dirty="0">
                <a:solidFill>
                  <a:srgbClr val="7C984A"/>
                </a:solidFill>
                <a:latin typeface="Rockwell"/>
                <a:cs typeface="Rockwell"/>
              </a:rPr>
              <a:t>Explicit casting </a:t>
            </a:r>
            <a:r>
              <a:rPr lang="en-GB" sz="1700" dirty="0">
                <a:solidFill>
                  <a:srgbClr val="595959"/>
                </a:solidFill>
                <a:latin typeface="Rockwell"/>
                <a:cs typeface="Rockwell"/>
              </a:rPr>
              <a:t>is </a:t>
            </a:r>
            <a:r>
              <a:rPr lang="en-GB" sz="1700" spc="-25" dirty="0">
                <a:solidFill>
                  <a:srgbClr val="595959"/>
                </a:solidFill>
                <a:latin typeface="Rockwell"/>
                <a:cs typeface="Rockwell"/>
              </a:rPr>
              <a:t>required </a:t>
            </a:r>
            <a:r>
              <a:rPr lang="en-GB" sz="1700" spc="-10" dirty="0">
                <a:solidFill>
                  <a:srgbClr val="595959"/>
                </a:solidFill>
                <a:latin typeface="Rockwell"/>
                <a:cs typeface="Rockwell"/>
              </a:rPr>
              <a:t>when </a:t>
            </a:r>
            <a:r>
              <a:rPr lang="en-GB" sz="1700" spc="-25" dirty="0">
                <a:solidFill>
                  <a:srgbClr val="595959"/>
                </a:solidFill>
                <a:latin typeface="Rockwell"/>
                <a:cs typeface="Rockwell"/>
              </a:rPr>
              <a:t>we </a:t>
            </a:r>
            <a:r>
              <a:rPr lang="en-GB" sz="1700" dirty="0">
                <a:solidFill>
                  <a:srgbClr val="595959"/>
                </a:solidFill>
                <a:latin typeface="Rockwell"/>
                <a:cs typeface="Rockwell"/>
              </a:rPr>
              <a:t>perform a </a:t>
            </a:r>
            <a:r>
              <a:rPr lang="en-GB" sz="1700" spc="-15" dirty="0">
                <a:solidFill>
                  <a:srgbClr val="7C984A"/>
                </a:solidFill>
                <a:latin typeface="Rockwell"/>
                <a:cs typeface="Rockwell"/>
              </a:rPr>
              <a:t>narrowing</a:t>
            </a:r>
            <a:r>
              <a:rPr lang="en-GB" sz="1700" spc="4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lang="en-GB" sz="1700" spc="-10" dirty="0">
                <a:solidFill>
                  <a:srgbClr val="7C984A"/>
                </a:solidFill>
                <a:latin typeface="Rockwell"/>
                <a:cs typeface="Rockwell"/>
              </a:rPr>
              <a:t>conversion</a:t>
            </a:r>
            <a:endParaRPr sz="1700" dirty="0">
              <a:latin typeface="Rockwell"/>
              <a:cs typeface="Rockwell"/>
            </a:endParaRPr>
          </a:p>
          <a:p>
            <a:pPr marL="469900" marR="153670" indent="-228600">
              <a:lnSpc>
                <a:spcPct val="100000"/>
              </a:lnSpc>
              <a:spcBef>
                <a:spcPts val="560"/>
              </a:spcBef>
            </a:pPr>
            <a:r>
              <a:rPr sz="1100" spc="530" dirty="0">
                <a:solidFill>
                  <a:srgbClr val="AFB0B2"/>
                </a:solidFill>
                <a:latin typeface="Arial"/>
                <a:cs typeface="Arial"/>
              </a:rPr>
              <a:t>! </a:t>
            </a:r>
            <a:r>
              <a:rPr sz="1500" dirty="0">
                <a:solidFill>
                  <a:srgbClr val="595959"/>
                </a:solidFill>
                <a:latin typeface="Rockwell"/>
                <a:cs typeface="Rockwell"/>
              </a:rPr>
              <a:t>A </a:t>
            </a:r>
            <a:r>
              <a:rPr sz="1500" spc="-5" dirty="0">
                <a:solidFill>
                  <a:srgbClr val="595959"/>
                </a:solidFill>
                <a:latin typeface="Rockwell"/>
                <a:cs typeface="Rockwell"/>
              </a:rPr>
              <a:t>value </a:t>
            </a:r>
            <a:r>
              <a:rPr sz="1500" dirty="0">
                <a:solidFill>
                  <a:srgbClr val="595959"/>
                </a:solidFill>
                <a:latin typeface="Rockwell"/>
                <a:cs typeface="Rockwell"/>
              </a:rPr>
              <a:t>of </a:t>
            </a:r>
            <a:r>
              <a:rPr sz="1500" spc="-10" dirty="0">
                <a:solidFill>
                  <a:srgbClr val="595959"/>
                </a:solidFill>
                <a:latin typeface="Rockwell"/>
                <a:cs typeface="Rockwell"/>
              </a:rPr>
              <a:t>broader </a:t>
            </a:r>
            <a:r>
              <a:rPr sz="1500" dirty="0">
                <a:solidFill>
                  <a:srgbClr val="595959"/>
                </a:solidFill>
                <a:latin typeface="Rockwell"/>
                <a:cs typeface="Rockwell"/>
              </a:rPr>
              <a:t>(higher </a:t>
            </a:r>
            <a:r>
              <a:rPr sz="1500" spc="-5" dirty="0">
                <a:solidFill>
                  <a:srgbClr val="595959"/>
                </a:solidFill>
                <a:latin typeface="Rockwell"/>
                <a:cs typeface="Rockwell"/>
              </a:rPr>
              <a:t>size) </a:t>
            </a:r>
            <a:r>
              <a:rPr sz="1500" dirty="0">
                <a:solidFill>
                  <a:srgbClr val="595959"/>
                </a:solidFill>
                <a:latin typeface="Rockwell"/>
                <a:cs typeface="Rockwell"/>
              </a:rPr>
              <a:t>type </a:t>
            </a:r>
            <a:r>
              <a:rPr sz="1500" spc="-15" dirty="0">
                <a:solidFill>
                  <a:srgbClr val="595959"/>
                </a:solidFill>
                <a:latin typeface="Rockwell"/>
                <a:cs typeface="Rockwell"/>
              </a:rPr>
              <a:t>like </a:t>
            </a:r>
            <a:r>
              <a:rPr sz="1500" b="1" dirty="0">
                <a:solidFill>
                  <a:srgbClr val="7C984A"/>
                </a:solidFill>
                <a:latin typeface="Courier New"/>
                <a:cs typeface="Courier New"/>
              </a:rPr>
              <a:t>double </a:t>
            </a:r>
            <a:r>
              <a:rPr sz="1500" dirty="0">
                <a:solidFill>
                  <a:srgbClr val="595959"/>
                </a:solidFill>
                <a:latin typeface="Rockwell"/>
                <a:cs typeface="Rockwell"/>
              </a:rPr>
              <a:t>can be </a:t>
            </a:r>
            <a:r>
              <a:rPr sz="1500" spc="-10" dirty="0">
                <a:solidFill>
                  <a:srgbClr val="595959"/>
                </a:solidFill>
                <a:latin typeface="Rockwell"/>
                <a:cs typeface="Rockwell"/>
              </a:rPr>
              <a:t>converted </a:t>
            </a:r>
            <a:r>
              <a:rPr sz="1500" dirty="0">
                <a:solidFill>
                  <a:srgbClr val="595959"/>
                </a:solidFill>
                <a:latin typeface="Rockwell"/>
                <a:cs typeface="Rockwell"/>
              </a:rPr>
              <a:t>to a </a:t>
            </a:r>
            <a:r>
              <a:rPr sz="1500" spc="-5" dirty="0">
                <a:solidFill>
                  <a:srgbClr val="595959"/>
                </a:solidFill>
                <a:latin typeface="Rockwell"/>
                <a:cs typeface="Rockwell"/>
              </a:rPr>
              <a:t>value </a:t>
            </a:r>
            <a:r>
              <a:rPr sz="1500" dirty="0">
                <a:solidFill>
                  <a:srgbClr val="595959"/>
                </a:solidFill>
                <a:latin typeface="Rockwell"/>
                <a:cs typeface="Rockwell"/>
              </a:rPr>
              <a:t>of a  </a:t>
            </a:r>
            <a:r>
              <a:rPr sz="1500" spc="-20" dirty="0">
                <a:solidFill>
                  <a:srgbClr val="595959"/>
                </a:solidFill>
                <a:latin typeface="Rockwell"/>
                <a:cs typeface="Rockwell"/>
              </a:rPr>
              <a:t>narrower (lower </a:t>
            </a:r>
            <a:r>
              <a:rPr sz="1500" spc="-5" dirty="0">
                <a:solidFill>
                  <a:srgbClr val="595959"/>
                </a:solidFill>
                <a:latin typeface="Rockwell"/>
                <a:cs typeface="Rockwell"/>
              </a:rPr>
              <a:t>size) </a:t>
            </a:r>
            <a:r>
              <a:rPr sz="1500" dirty="0">
                <a:solidFill>
                  <a:srgbClr val="595959"/>
                </a:solidFill>
                <a:latin typeface="Rockwell"/>
                <a:cs typeface="Rockwell"/>
              </a:rPr>
              <a:t>type </a:t>
            </a:r>
            <a:r>
              <a:rPr sz="1500" spc="-15" dirty="0">
                <a:solidFill>
                  <a:srgbClr val="595959"/>
                </a:solidFill>
                <a:latin typeface="Rockwell"/>
                <a:cs typeface="Rockwell"/>
              </a:rPr>
              <a:t>like </a:t>
            </a:r>
            <a:r>
              <a:rPr sz="1500" b="1" dirty="0">
                <a:solidFill>
                  <a:srgbClr val="7C984A"/>
                </a:solidFill>
                <a:latin typeface="Courier New"/>
                <a:cs typeface="Courier New"/>
              </a:rPr>
              <a:t>int</a:t>
            </a:r>
            <a:r>
              <a:rPr sz="1500" b="1" spc="-495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595959"/>
                </a:solidFill>
                <a:latin typeface="Rockwell"/>
                <a:cs typeface="Rockwell"/>
              </a:rPr>
              <a:t>with </a:t>
            </a:r>
            <a:r>
              <a:rPr sz="1500" spc="-5" dirty="0">
                <a:solidFill>
                  <a:srgbClr val="7C984A"/>
                </a:solidFill>
                <a:latin typeface="Rockwell"/>
                <a:cs typeface="Rockwell"/>
              </a:rPr>
              <a:t>explicit </a:t>
            </a:r>
            <a:r>
              <a:rPr sz="1500" dirty="0">
                <a:solidFill>
                  <a:srgbClr val="7C984A"/>
                </a:solidFill>
                <a:latin typeface="Rockwell"/>
                <a:cs typeface="Rockwell"/>
              </a:rPr>
              <a:t>casting</a:t>
            </a:r>
            <a:endParaRPr sz="18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ts val="2000"/>
              </a:lnSpc>
              <a:buClr>
                <a:srgbClr val="797B7E"/>
              </a:buClr>
              <a:buSzPct val="73529"/>
              <a:buFont typeface="Arial"/>
              <a:buChar char="!"/>
              <a:tabLst>
                <a:tab pos="241300" algn="l"/>
              </a:tabLst>
            </a:pPr>
            <a:r>
              <a:rPr sz="1700" spc="-55" dirty="0">
                <a:solidFill>
                  <a:srgbClr val="595959"/>
                </a:solidFill>
                <a:latin typeface="Rockwell"/>
                <a:cs typeface="Rockwell"/>
              </a:rPr>
              <a:t>To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cast, the </a:t>
            </a:r>
            <a:r>
              <a:rPr sz="1700" spc="-15" dirty="0">
                <a:solidFill>
                  <a:srgbClr val="7C984A"/>
                </a:solidFill>
                <a:latin typeface="Rockwell"/>
                <a:cs typeface="Rockwell"/>
              </a:rPr>
              <a:t>desired </a:t>
            </a:r>
            <a:r>
              <a:rPr sz="1700" dirty="0">
                <a:solidFill>
                  <a:srgbClr val="7C984A"/>
                </a:solidFill>
                <a:latin typeface="Rockwell"/>
                <a:cs typeface="Rockwell"/>
              </a:rPr>
              <a:t>type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is placed </a:t>
            </a:r>
            <a:r>
              <a:rPr sz="1700" dirty="0">
                <a:solidFill>
                  <a:srgbClr val="7C984A"/>
                </a:solidFill>
                <a:latin typeface="Rockwell"/>
                <a:cs typeface="Rockwell"/>
              </a:rPr>
              <a:t>inside </a:t>
            </a:r>
            <a:r>
              <a:rPr sz="1700" spc="-10" dirty="0">
                <a:solidFill>
                  <a:srgbClr val="7C984A"/>
                </a:solidFill>
                <a:latin typeface="Rockwell"/>
                <a:cs typeface="Rockwell"/>
              </a:rPr>
              <a:t>parentheses 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immediately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in </a:t>
            </a:r>
            <a:r>
              <a:rPr sz="1700" spc="-15" dirty="0">
                <a:solidFill>
                  <a:srgbClr val="595959"/>
                </a:solidFill>
                <a:latin typeface="Rockwell"/>
                <a:cs typeface="Rockwell"/>
              </a:rPr>
              <a:t>front</a:t>
            </a:r>
            <a:r>
              <a:rPr sz="1700" spc="-8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of  the 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variable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to be</a:t>
            </a:r>
            <a:r>
              <a:rPr sz="1700" spc="-9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cast</a:t>
            </a:r>
            <a:endParaRPr sz="17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7370" y="3200408"/>
            <a:ext cx="1740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double </a:t>
            </a:r>
            <a:r>
              <a:rPr sz="1500" b="1" dirty="0">
                <a:latin typeface="Courier New"/>
                <a:cs typeface="Courier New"/>
              </a:rPr>
              <a:t>d =</a:t>
            </a:r>
            <a:r>
              <a:rPr sz="1500" b="1" spc="-9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4.5;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04970" y="3200408"/>
            <a:ext cx="349123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long </a:t>
            </a:r>
            <a:r>
              <a:rPr sz="1500" b="1" dirty="0">
                <a:latin typeface="Courier New"/>
                <a:cs typeface="Courier New"/>
              </a:rPr>
              <a:t>l =</a:t>
            </a:r>
            <a:r>
              <a:rPr sz="1500" b="1" spc="-9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12345678965L;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47370" y="3721108"/>
            <a:ext cx="1740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int b =</a:t>
            </a:r>
            <a:r>
              <a:rPr sz="1500" b="1" spc="-8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(int)d;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04970" y="3721108"/>
            <a:ext cx="1740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int a =</a:t>
            </a:r>
            <a:r>
              <a:rPr sz="1500" b="1" spc="-80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(int)l;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370" y="4241808"/>
            <a:ext cx="2540635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dirty="0">
                <a:latin typeface="Courier New"/>
                <a:cs typeface="Courier New"/>
              </a:rPr>
              <a:t>System.out.println(b);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400" dirty="0">
                <a:solidFill>
                  <a:srgbClr val="00B050"/>
                </a:solidFill>
                <a:latin typeface="Rockwell"/>
                <a:cs typeface="Rockwell"/>
              </a:rPr>
              <a:t>// prints</a:t>
            </a:r>
            <a:r>
              <a:rPr sz="1400" spc="275" dirty="0">
                <a:solidFill>
                  <a:srgbClr val="00B050"/>
                </a:solidFill>
                <a:latin typeface="Rockwell"/>
                <a:cs typeface="Rockwell"/>
              </a:rPr>
              <a:t> </a:t>
            </a:r>
            <a:r>
              <a:rPr sz="1400" dirty="0">
                <a:solidFill>
                  <a:srgbClr val="00B050"/>
                </a:solidFill>
                <a:latin typeface="Rockwell"/>
                <a:cs typeface="Rockwell"/>
              </a:rPr>
              <a:t>4</a:t>
            </a:r>
            <a:endParaRPr sz="1400">
              <a:latin typeface="Rockwell"/>
              <a:cs typeface="Rockwel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204970" y="4241808"/>
            <a:ext cx="2540635" cy="6000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System.out.println(a);</a:t>
            </a:r>
            <a:endParaRPr sz="1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1400" dirty="0">
                <a:solidFill>
                  <a:srgbClr val="00B050"/>
                </a:solidFill>
                <a:latin typeface="Rockwell"/>
                <a:cs typeface="Rockwell"/>
              </a:rPr>
              <a:t>// prints</a:t>
            </a:r>
            <a:r>
              <a:rPr sz="1400" spc="275" dirty="0">
                <a:solidFill>
                  <a:srgbClr val="00B050"/>
                </a:solidFill>
                <a:latin typeface="Rockwell"/>
                <a:cs typeface="Rockwell"/>
              </a:rPr>
              <a:t> </a:t>
            </a:r>
            <a:r>
              <a:rPr sz="1400" dirty="0">
                <a:solidFill>
                  <a:srgbClr val="00B050"/>
                </a:solidFill>
                <a:latin typeface="Rockwell"/>
                <a:cs typeface="Rockwell"/>
              </a:rPr>
              <a:t>-539222923</a:t>
            </a:r>
            <a:endParaRPr sz="1400" dirty="0">
              <a:latin typeface="Rockwell"/>
              <a:cs typeface="Rockwel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0070" y="4927595"/>
            <a:ext cx="7821930" cy="8172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indent="-317500">
              <a:lnSpc>
                <a:spcPct val="100000"/>
              </a:lnSpc>
              <a:buClr>
                <a:srgbClr val="797B7E"/>
              </a:buClr>
              <a:buSzPct val="73529"/>
              <a:buFont typeface="Arial"/>
              <a:buChar char="!"/>
              <a:tabLst>
                <a:tab pos="335915" algn="l"/>
                <a:tab pos="336550" algn="l"/>
              </a:tabLst>
            </a:pPr>
            <a:r>
              <a:rPr sz="1700" spc="5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type and </a:t>
            </a:r>
            <a:r>
              <a:rPr sz="1700" spc="-10" dirty="0">
                <a:solidFill>
                  <a:srgbClr val="595959"/>
                </a:solidFill>
                <a:latin typeface="Rockwell"/>
                <a:cs typeface="Rockwell"/>
              </a:rPr>
              <a:t>value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of the 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variable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to be cast 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(</a:t>
            </a:r>
            <a:r>
              <a:rPr sz="1700" b="1" spc="-5" dirty="0">
                <a:solidFill>
                  <a:srgbClr val="7C984A"/>
                </a:solidFill>
                <a:latin typeface="Courier New"/>
                <a:cs typeface="Courier New"/>
              </a:rPr>
              <a:t>d</a:t>
            </a:r>
            <a:r>
              <a:rPr sz="1700" spc="-5" dirty="0">
                <a:solidFill>
                  <a:srgbClr val="7C984A"/>
                </a:solidFill>
                <a:latin typeface="Rockwell"/>
                <a:cs typeface="Rockwell"/>
              </a:rPr>
              <a:t>, </a:t>
            </a:r>
            <a:r>
              <a:rPr sz="1700" b="1" dirty="0">
                <a:solidFill>
                  <a:srgbClr val="7C984A"/>
                </a:solidFill>
                <a:latin typeface="Courier New"/>
                <a:cs typeface="Courier New"/>
              </a:rPr>
              <a:t>l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) does not</a:t>
            </a:r>
            <a:r>
              <a:rPr sz="1700" spc="-15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Rockwell"/>
                <a:cs typeface="Rockwell"/>
              </a:rPr>
              <a:t>change</a:t>
            </a:r>
            <a:endParaRPr sz="1700">
              <a:latin typeface="Rockwell"/>
              <a:cs typeface="Rockwell"/>
            </a:endParaRPr>
          </a:p>
          <a:p>
            <a:pPr marL="330200" marR="5080" indent="-317500">
              <a:lnSpc>
                <a:spcPts val="1900"/>
              </a:lnSpc>
              <a:spcBef>
                <a:spcPts val="420"/>
              </a:spcBef>
              <a:buClr>
                <a:srgbClr val="797B7E"/>
              </a:buClr>
              <a:buSzPct val="73529"/>
              <a:buFont typeface="Arial"/>
              <a:buChar char="!"/>
              <a:tabLst>
                <a:tab pos="335915" algn="l"/>
                <a:tab pos="336550" algn="l"/>
              </a:tabLst>
            </a:pP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If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b="1" dirty="0">
                <a:solidFill>
                  <a:srgbClr val="7C984A"/>
                </a:solidFill>
                <a:latin typeface="Courier New"/>
                <a:cs typeface="Courier New"/>
              </a:rPr>
              <a:t>n</a:t>
            </a:r>
            <a:r>
              <a:rPr sz="1700" b="1" spc="-605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and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b="1" dirty="0">
                <a:solidFill>
                  <a:srgbClr val="7C984A"/>
                </a:solidFill>
                <a:latin typeface="Courier New"/>
                <a:cs typeface="Courier New"/>
              </a:rPr>
              <a:t>m</a:t>
            </a:r>
            <a:r>
              <a:rPr sz="1700" b="1" spc="-605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700" spc="-30" dirty="0">
                <a:solidFill>
                  <a:srgbClr val="595959"/>
                </a:solidFill>
                <a:latin typeface="Rockwell"/>
                <a:cs typeface="Rockwell"/>
              </a:rPr>
              <a:t>are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spc="-20" dirty="0">
                <a:solidFill>
                  <a:srgbClr val="595959"/>
                </a:solidFill>
                <a:latin typeface="Rockwell"/>
                <a:cs typeface="Rockwell"/>
              </a:rPr>
              <a:t>two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integers,</a:t>
            </a:r>
            <a:r>
              <a:rPr sz="1700" spc="-14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Rockwell"/>
                <a:cs typeface="Rockwell"/>
              </a:rPr>
              <a:t>but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spc="-25" dirty="0">
                <a:solidFill>
                  <a:srgbClr val="595959"/>
                </a:solidFill>
                <a:latin typeface="Rockwell"/>
                <a:cs typeface="Rockwell"/>
              </a:rPr>
              <a:t>we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Rockwell"/>
                <a:cs typeface="Rockwell"/>
              </a:rPr>
              <a:t>want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a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dirty="0">
                <a:solidFill>
                  <a:srgbClr val="7C984A"/>
                </a:solidFill>
                <a:latin typeface="Rockwell"/>
                <a:cs typeface="Rockwell"/>
              </a:rPr>
              <a:t>floating</a:t>
            </a:r>
            <a:r>
              <a:rPr sz="1700" spc="-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700" dirty="0">
                <a:solidFill>
                  <a:srgbClr val="7C984A"/>
                </a:solidFill>
                <a:latin typeface="Rockwell"/>
                <a:cs typeface="Rockwell"/>
              </a:rPr>
              <a:t>point</a:t>
            </a:r>
            <a:r>
              <a:rPr sz="1700" spc="-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700" spc="-15" dirty="0">
                <a:solidFill>
                  <a:srgbClr val="7C984A"/>
                </a:solidFill>
                <a:latin typeface="Rockwell"/>
                <a:cs typeface="Rockwell"/>
              </a:rPr>
              <a:t>result</a:t>
            </a:r>
            <a:r>
              <a:rPr sz="1700" spc="-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Rockwell"/>
                <a:cs typeface="Rockwell"/>
              </a:rPr>
              <a:t>when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dividing 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them, </a:t>
            </a:r>
            <a:r>
              <a:rPr sz="1700" dirty="0">
                <a:solidFill>
                  <a:srgbClr val="08A1D9"/>
                </a:solidFill>
                <a:latin typeface="Rockwell"/>
                <a:cs typeface="Rockwell"/>
              </a:rPr>
              <a:t>at least one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of the </a:t>
            </a:r>
            <a:r>
              <a:rPr sz="1700" spc="-20" dirty="0">
                <a:solidFill>
                  <a:srgbClr val="595959"/>
                </a:solidFill>
                <a:latin typeface="Rockwell"/>
                <a:cs typeface="Rockwell"/>
              </a:rPr>
              <a:t>two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(</a:t>
            </a:r>
            <a:r>
              <a:rPr sz="1700" b="1" dirty="0">
                <a:solidFill>
                  <a:srgbClr val="7C984A"/>
                </a:solidFill>
                <a:latin typeface="Courier New"/>
                <a:cs typeface="Courier New"/>
              </a:rPr>
              <a:t>n</a:t>
            </a:r>
            <a:r>
              <a:rPr sz="1700" b="1" spc="-819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or </a:t>
            </a:r>
            <a:r>
              <a:rPr sz="1700" b="1" dirty="0">
                <a:solidFill>
                  <a:srgbClr val="7C984A"/>
                </a:solidFill>
                <a:latin typeface="Courier New"/>
                <a:cs typeface="Courier New"/>
              </a:rPr>
              <a:t>m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) must be type cast</a:t>
            </a:r>
            <a:endParaRPr sz="1700">
              <a:latin typeface="Rockwell"/>
              <a:cs typeface="Rockwel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36370" y="5842000"/>
            <a:ext cx="3299460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84500" algn="l"/>
              </a:tabLst>
            </a:pPr>
            <a:r>
              <a:rPr sz="1500" b="1" spc="-5" dirty="0">
                <a:latin typeface="Courier New"/>
                <a:cs typeface="Courier New"/>
              </a:rPr>
              <a:t>floa</a:t>
            </a:r>
            <a:r>
              <a:rPr sz="1500" b="1" dirty="0">
                <a:latin typeface="Courier New"/>
                <a:cs typeface="Courier New"/>
              </a:rPr>
              <a:t>t x = n / </a:t>
            </a:r>
            <a:r>
              <a:rPr sz="1500" b="1" spc="-5" dirty="0">
                <a:latin typeface="Courier New"/>
                <a:cs typeface="Courier New"/>
              </a:rPr>
              <a:t>(float)m</a:t>
            </a:r>
            <a:r>
              <a:rPr sz="1500" b="1" dirty="0">
                <a:latin typeface="Courier New"/>
                <a:cs typeface="Courier New"/>
              </a:rPr>
              <a:t>;	</a:t>
            </a:r>
            <a:r>
              <a:rPr sz="1500" b="1" dirty="0">
                <a:latin typeface="Rockwell"/>
                <a:cs typeface="Rockwell"/>
              </a:rPr>
              <a:t>OR</a:t>
            </a:r>
            <a:endParaRPr sz="1500">
              <a:latin typeface="Rockwell"/>
              <a:cs typeface="Rockwel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67490" y="5842000"/>
            <a:ext cx="26549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float </a:t>
            </a:r>
            <a:r>
              <a:rPr sz="1500" b="1" dirty="0">
                <a:latin typeface="Courier New"/>
                <a:cs typeface="Courier New"/>
              </a:rPr>
              <a:t>x = </a:t>
            </a:r>
            <a:r>
              <a:rPr sz="1500" b="1" spc="-5" dirty="0">
                <a:latin typeface="Courier New"/>
                <a:cs typeface="Courier New"/>
              </a:rPr>
              <a:t>(float)n </a:t>
            </a:r>
            <a:r>
              <a:rPr sz="1500" b="1" dirty="0">
                <a:latin typeface="Courier New"/>
                <a:cs typeface="Courier New"/>
              </a:rPr>
              <a:t>/</a:t>
            </a:r>
            <a:r>
              <a:rPr sz="1500" b="1" spc="-8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m;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68044" y="318122"/>
            <a:ext cx="2184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21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87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35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484" y="-92717"/>
            <a:ext cx="8723030" cy="919480"/>
          </a:xfrm>
          <a:prstGeom prst="rect">
            <a:avLst/>
          </a:prstGeom>
        </p:spPr>
        <p:txBody>
          <a:bodyPr vert="horz" wrap="square" lIns="0" tIns="394313" rIns="0" bIns="0" rtlCol="0">
            <a:spAutoFit/>
          </a:bodyPr>
          <a:lstStyle/>
          <a:p>
            <a:pPr marL="490220">
              <a:lnSpc>
                <a:spcPts val="2875"/>
              </a:lnSpc>
            </a:pPr>
            <a:r>
              <a:rPr spc="-20" dirty="0"/>
              <a:t>Java</a:t>
            </a:r>
            <a:r>
              <a:rPr spc="-85" dirty="0"/>
              <a:t> </a:t>
            </a:r>
            <a:r>
              <a:rPr spc="-10" dirty="0"/>
              <a:t>Literals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5962" y="796926"/>
            <a:ext cx="7635038" cy="863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98700"/>
              </a:lnSpc>
              <a:tabLst>
                <a:tab pos="4359275" algn="l"/>
              </a:tabLst>
            </a:pPr>
            <a:r>
              <a:rPr sz="1400" spc="770" dirty="0">
                <a:solidFill>
                  <a:srgbClr val="797B7E"/>
                </a:solidFill>
                <a:latin typeface="Arial"/>
                <a:cs typeface="Arial"/>
              </a:rPr>
              <a:t>" </a:t>
            </a:r>
            <a:r>
              <a:rPr sz="1900" b="1" spc="-5" dirty="0">
                <a:solidFill>
                  <a:srgbClr val="595959"/>
                </a:solidFill>
                <a:latin typeface="Tahoma"/>
                <a:cs typeface="Tahoma"/>
              </a:rPr>
              <a:t>Literal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–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an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item in </a:t>
            </a:r>
            <a:r>
              <a:rPr sz="1900" spc="-15" dirty="0">
                <a:solidFill>
                  <a:srgbClr val="595959"/>
                </a:solidFill>
                <a:latin typeface="Tahoma"/>
                <a:cs typeface="Tahoma"/>
              </a:rPr>
              <a:t>Java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which has </a:t>
            </a:r>
            <a:r>
              <a:rPr sz="1900" dirty="0">
                <a:solidFill>
                  <a:srgbClr val="7C984A"/>
                </a:solidFill>
                <a:latin typeface="Tahoma"/>
                <a:cs typeface="Tahoma"/>
              </a:rPr>
              <a:t>one specific, </a:t>
            </a:r>
            <a:r>
              <a:rPr sz="1900" spc="-5" dirty="0">
                <a:solidFill>
                  <a:srgbClr val="7C984A"/>
                </a:solidFill>
                <a:latin typeface="Tahoma"/>
                <a:cs typeface="Tahoma"/>
              </a:rPr>
              <a:t>fixed </a:t>
            </a:r>
            <a:r>
              <a:rPr sz="1900" spc="-10" dirty="0">
                <a:solidFill>
                  <a:srgbClr val="595959"/>
                </a:solidFill>
                <a:latin typeface="Tahoma"/>
                <a:cs typeface="Tahoma"/>
              </a:rPr>
              <a:t>value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that appears 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directly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in the </a:t>
            </a:r>
            <a:r>
              <a:rPr sz="1900" spc="-10" dirty="0">
                <a:solidFill>
                  <a:srgbClr val="595959"/>
                </a:solidFill>
                <a:latin typeface="Tahoma"/>
                <a:cs typeface="Tahoma"/>
              </a:rPr>
              <a:t>program. </a:t>
            </a:r>
            <a:r>
              <a:rPr sz="1900" b="1" spc="-5" dirty="0">
                <a:solidFill>
                  <a:srgbClr val="6C6C6C"/>
                </a:solidFill>
                <a:latin typeface="Tahoma"/>
                <a:cs typeface="Tahoma"/>
              </a:rPr>
              <a:t>E.g.,</a:t>
            </a:r>
            <a:r>
              <a:rPr sz="1900" b="1" spc="95" dirty="0">
                <a:solidFill>
                  <a:srgbClr val="6C6C6C"/>
                </a:solidFill>
                <a:latin typeface="Tahoma"/>
                <a:cs typeface="Tahoma"/>
              </a:rPr>
              <a:t> </a:t>
            </a:r>
            <a:r>
              <a:rPr sz="1900" b="1" dirty="0">
                <a:solidFill>
                  <a:srgbClr val="7C984A"/>
                </a:solidFill>
                <a:latin typeface="Courier New"/>
                <a:cs typeface="Courier New"/>
              </a:rPr>
              <a:t>4</a:t>
            </a:r>
            <a:r>
              <a:rPr sz="1900" dirty="0">
                <a:solidFill>
                  <a:srgbClr val="7C984A"/>
                </a:solidFill>
                <a:latin typeface="Tahoma"/>
                <a:cs typeface="Tahoma"/>
              </a:rPr>
              <a:t>,</a:t>
            </a:r>
            <a:r>
              <a:rPr sz="1900" spc="5" dirty="0">
                <a:solidFill>
                  <a:srgbClr val="7C984A"/>
                </a:solidFill>
                <a:latin typeface="Tahoma"/>
                <a:cs typeface="Tahoma"/>
              </a:rPr>
              <a:t> </a:t>
            </a:r>
            <a:r>
              <a:rPr sz="1900" b="1" dirty="0">
                <a:solidFill>
                  <a:srgbClr val="7C984A"/>
                </a:solidFill>
                <a:latin typeface="Courier New"/>
                <a:cs typeface="Courier New"/>
              </a:rPr>
              <a:t>4.0</a:t>
            </a:r>
            <a:r>
              <a:rPr sz="1900" dirty="0">
                <a:solidFill>
                  <a:srgbClr val="7C984A"/>
                </a:solidFill>
                <a:latin typeface="Tahoma"/>
                <a:cs typeface="Tahoma"/>
              </a:rPr>
              <a:t>,	</a:t>
            </a:r>
            <a:r>
              <a:rPr sz="1900" b="1" dirty="0">
                <a:solidFill>
                  <a:srgbClr val="7C984A"/>
                </a:solidFill>
                <a:latin typeface="Courier New"/>
                <a:cs typeface="Courier New"/>
              </a:rPr>
              <a:t>'a'</a:t>
            </a:r>
            <a:r>
              <a:rPr sz="1900" dirty="0">
                <a:solidFill>
                  <a:srgbClr val="7C984A"/>
                </a:solidFill>
                <a:latin typeface="Tahoma"/>
                <a:cs typeface="Tahoma"/>
              </a:rPr>
              <a:t>, </a:t>
            </a:r>
            <a:r>
              <a:rPr sz="1900" b="1" dirty="0">
                <a:solidFill>
                  <a:srgbClr val="7C984A"/>
                </a:solidFill>
                <a:latin typeface="Courier New"/>
                <a:cs typeface="Courier New"/>
              </a:rPr>
              <a:t>true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,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900" b="1" dirty="0">
                <a:solidFill>
                  <a:srgbClr val="7C984A"/>
                </a:solidFill>
                <a:latin typeface="Courier New"/>
                <a:cs typeface="Courier New"/>
              </a:rPr>
              <a:t>"hello"</a:t>
            </a:r>
            <a:r>
              <a:rPr sz="1900" b="1" spc="-615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900" spc="-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literals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 in the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following</a:t>
            </a:r>
            <a:r>
              <a:rPr sz="1900" spc="-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statements: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421416" y="1749423"/>
            <a:ext cx="2083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00B050"/>
                </a:solidFill>
                <a:latin typeface="Courier New"/>
                <a:cs typeface="Courier New"/>
              </a:rPr>
              <a:t>// Integer</a:t>
            </a:r>
            <a:r>
              <a:rPr sz="15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B050"/>
                </a:solidFill>
                <a:latin typeface="Courier New"/>
                <a:cs typeface="Courier New"/>
              </a:rPr>
              <a:t>literal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35652" y="2155823"/>
            <a:ext cx="25406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00B050"/>
                </a:solidFill>
                <a:latin typeface="Courier New"/>
                <a:cs typeface="Courier New"/>
              </a:rPr>
              <a:t>// Float-point</a:t>
            </a:r>
            <a:r>
              <a:rPr sz="15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B050"/>
                </a:solidFill>
                <a:latin typeface="Courier New"/>
                <a:cs typeface="Courier New"/>
              </a:rPr>
              <a:t>literal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21416" y="2562223"/>
            <a:ext cx="23120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00B050"/>
                </a:solidFill>
                <a:latin typeface="Courier New"/>
                <a:cs typeface="Courier New"/>
              </a:rPr>
              <a:t>// Character</a:t>
            </a:r>
            <a:r>
              <a:rPr sz="15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B050"/>
                </a:solidFill>
                <a:latin typeface="Courier New"/>
                <a:cs typeface="Courier New"/>
              </a:rPr>
              <a:t>literal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21416" y="2981323"/>
            <a:ext cx="20834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00B050"/>
                </a:solidFill>
                <a:latin typeface="Courier New"/>
                <a:cs typeface="Courier New"/>
              </a:rPr>
              <a:t>// Boolean</a:t>
            </a:r>
            <a:r>
              <a:rPr sz="15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B050"/>
                </a:solidFill>
                <a:latin typeface="Courier New"/>
                <a:cs typeface="Courier New"/>
              </a:rPr>
              <a:t>literal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24986" y="1624884"/>
            <a:ext cx="2487295" cy="20720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23240">
              <a:lnSpc>
                <a:spcPct val="156900"/>
              </a:lnSpc>
              <a:tabLst>
                <a:tab pos="530860" algn="l"/>
                <a:tab pos="789940" algn="l"/>
                <a:tab pos="919480" algn="l"/>
                <a:tab pos="1049020" algn="l"/>
                <a:tab pos="1178560" algn="l"/>
                <a:tab pos="1437640" algn="l"/>
              </a:tabLst>
            </a:pPr>
            <a:r>
              <a:rPr sz="1700" b="1" dirty="0">
                <a:latin typeface="Courier New"/>
                <a:cs typeface="Courier New"/>
              </a:rPr>
              <a:t>int	i	=	4;  </a:t>
            </a:r>
            <a:r>
              <a:rPr sz="1700" b="1" spc="-5" dirty="0">
                <a:latin typeface="Courier New"/>
                <a:cs typeface="Courier New"/>
              </a:rPr>
              <a:t>doubl</a:t>
            </a:r>
            <a:r>
              <a:rPr sz="1700" b="1" dirty="0">
                <a:latin typeface="Courier New"/>
                <a:cs typeface="Courier New"/>
              </a:rPr>
              <a:t>e d	=	4.0;  </a:t>
            </a:r>
            <a:r>
              <a:rPr sz="1700" b="1" spc="-5" dirty="0">
                <a:latin typeface="Courier New"/>
                <a:cs typeface="Courier New"/>
              </a:rPr>
              <a:t>char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c	=	'a';</a:t>
            </a:r>
            <a:endParaRPr sz="1700" dirty="0">
              <a:latin typeface="Courier New"/>
              <a:cs typeface="Courier New"/>
            </a:endParaRPr>
          </a:p>
          <a:p>
            <a:pPr marL="12700" marR="5080">
              <a:lnSpc>
                <a:spcPct val="156900"/>
              </a:lnSpc>
              <a:spcBef>
                <a:spcPts val="100"/>
              </a:spcBef>
              <a:tabLst>
                <a:tab pos="1049020" algn="l"/>
                <a:tab pos="1178560" algn="l"/>
                <a:tab pos="1308100" algn="l"/>
                <a:tab pos="1437640" algn="l"/>
                <a:tab pos="1567180" algn="l"/>
              </a:tabLst>
            </a:pPr>
            <a:r>
              <a:rPr sz="1700" b="1" dirty="0">
                <a:latin typeface="Courier New"/>
                <a:cs typeface="Courier New"/>
              </a:rPr>
              <a:t>boolean	b	=	true;  </a:t>
            </a:r>
            <a:r>
              <a:rPr sz="1700" b="1" spc="-5" dirty="0">
                <a:latin typeface="Courier New"/>
                <a:cs typeface="Courier New"/>
              </a:rPr>
              <a:t>String</a:t>
            </a:r>
            <a:r>
              <a:rPr sz="1700" b="1" spc="5" dirty="0">
                <a:latin typeface="Courier New"/>
                <a:cs typeface="Courier New"/>
              </a:rPr>
              <a:t> </a:t>
            </a:r>
            <a:r>
              <a:rPr sz="1700" b="1" dirty="0">
                <a:latin typeface="Courier New"/>
                <a:cs typeface="Courier New"/>
              </a:rPr>
              <a:t>s	=	"hello";</a:t>
            </a:r>
            <a:endParaRPr sz="170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421416" y="3387723"/>
            <a:ext cx="19691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00B050"/>
                </a:solidFill>
                <a:latin typeface="Courier New"/>
                <a:cs typeface="Courier New"/>
              </a:rPr>
              <a:t>// String</a:t>
            </a:r>
            <a:r>
              <a:rPr sz="15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B050"/>
                </a:solidFill>
                <a:latin typeface="Courier New"/>
                <a:cs typeface="Courier New"/>
              </a:rPr>
              <a:t>literal</a:t>
            </a:r>
            <a:endParaRPr sz="1500" dirty="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81937" y="3943183"/>
            <a:ext cx="6107430" cy="889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47040" algn="l"/>
                <a:tab pos="736600" algn="l"/>
                <a:tab pos="1170940" algn="l"/>
                <a:tab pos="1460500" algn="l"/>
                <a:tab pos="2184400" algn="l"/>
                <a:tab pos="2473960" algn="l"/>
              </a:tabLst>
            </a:pPr>
            <a:r>
              <a:rPr sz="1900" b="1" dirty="0">
                <a:latin typeface="Courier New"/>
                <a:cs typeface="Courier New"/>
              </a:rPr>
              <a:t>(2	&gt;	3)	?	true	:	false;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9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1605280" algn="l"/>
                <a:tab pos="5514975" algn="l"/>
                <a:tab pos="5804535" algn="l"/>
              </a:tabLst>
            </a:pPr>
            <a:r>
              <a:rPr sz="1900" b="1" spc="-5" dirty="0">
                <a:latin typeface="Courier New"/>
                <a:cs typeface="Courier New"/>
              </a:rPr>
              <a:t>"Thi</a:t>
            </a:r>
            <a:r>
              <a:rPr sz="1900" b="1" dirty="0">
                <a:latin typeface="Courier New"/>
                <a:cs typeface="Courier New"/>
              </a:rPr>
              <a:t>s </a:t>
            </a:r>
            <a:r>
              <a:rPr sz="1900" b="1" spc="-5" dirty="0">
                <a:latin typeface="Courier New"/>
                <a:cs typeface="Courier New"/>
              </a:rPr>
              <a:t>i</a:t>
            </a:r>
            <a:r>
              <a:rPr sz="1900" b="1" dirty="0">
                <a:latin typeface="Courier New"/>
                <a:cs typeface="Courier New"/>
              </a:rPr>
              <a:t>s a	</a:t>
            </a:r>
            <a:r>
              <a:rPr sz="1900" b="1" spc="-5" dirty="0">
                <a:latin typeface="Courier New"/>
                <a:cs typeface="Courier New"/>
              </a:rPr>
              <a:t>strin</a:t>
            </a:r>
            <a:r>
              <a:rPr sz="1900" b="1" dirty="0">
                <a:latin typeface="Courier New"/>
                <a:cs typeface="Courier New"/>
              </a:rPr>
              <a:t>g literal".substring(	3	</a:t>
            </a:r>
            <a:r>
              <a:rPr sz="1900" b="1" spc="-5" dirty="0">
                <a:latin typeface="Courier New"/>
                <a:cs typeface="Courier New"/>
              </a:rPr>
              <a:t>);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1734" y="5149048"/>
            <a:ext cx="538353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5" dirty="0">
                <a:latin typeface="Courier New"/>
                <a:cs typeface="Courier New"/>
              </a:rPr>
              <a:t>System.out.println("A string</a:t>
            </a:r>
            <a:r>
              <a:rPr sz="1900" b="1" spc="5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literal: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837808" y="5168265"/>
            <a:ext cx="1763395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1625" algn="l"/>
                <a:tab pos="1460500" algn="l"/>
              </a:tabLst>
            </a:pPr>
            <a:r>
              <a:rPr sz="1900" b="1" dirty="0">
                <a:latin typeface="Courier New"/>
                <a:cs typeface="Courier New"/>
              </a:rPr>
              <a:t>"	+32.96f	);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25" name="object 1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22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87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35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484" y="-81280"/>
            <a:ext cx="8723030" cy="919480"/>
          </a:xfrm>
          <a:prstGeom prst="rect">
            <a:avLst/>
          </a:prstGeom>
        </p:spPr>
        <p:txBody>
          <a:bodyPr vert="horz" wrap="square" lIns="0" tIns="394313" rIns="0" bIns="0" rtlCol="0">
            <a:spAutoFit/>
          </a:bodyPr>
          <a:lstStyle/>
          <a:p>
            <a:pPr marL="489584">
              <a:lnSpc>
                <a:spcPts val="2875"/>
              </a:lnSpc>
            </a:pPr>
            <a:r>
              <a:rPr spc="-20" dirty="0"/>
              <a:t>Java </a:t>
            </a:r>
            <a:r>
              <a:rPr spc="-10" dirty="0"/>
              <a:t>Literals</a:t>
            </a:r>
            <a:r>
              <a:rPr spc="-45" dirty="0"/>
              <a:t> </a:t>
            </a:r>
            <a:r>
              <a:rPr sz="2000" dirty="0">
                <a:solidFill>
                  <a:srgbClr val="8C8E91"/>
                </a:solidFill>
              </a:rPr>
              <a:t>(Cont’d)</a:t>
            </a:r>
            <a:endParaRPr sz="2000" dirty="0"/>
          </a:p>
        </p:txBody>
      </p:sp>
      <p:sp>
        <p:nvSpPr>
          <p:cNvPr id="15" name="object 15"/>
          <p:cNvSpPr txBox="1"/>
          <p:nvPr/>
        </p:nvSpPr>
        <p:spPr>
          <a:xfrm>
            <a:off x="45815" y="728897"/>
            <a:ext cx="8336185" cy="40286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797B7E"/>
              </a:buClr>
              <a:buSzPct val="75000"/>
              <a:buFont typeface="Arial"/>
              <a:buChar char="&quot;"/>
              <a:tabLst>
                <a:tab pos="336550" algn="l"/>
              </a:tabLst>
            </a:pPr>
            <a:r>
              <a:rPr sz="2000" u="sng" spc="-10" dirty="0">
                <a:solidFill>
                  <a:srgbClr val="595959"/>
                </a:solidFill>
                <a:latin typeface="Rockwell"/>
                <a:cs typeface="Rockwell"/>
              </a:rPr>
              <a:t>Integer</a:t>
            </a:r>
            <a:r>
              <a:rPr sz="2000" u="sng" spc="-3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u="sng" spc="-10" dirty="0">
                <a:solidFill>
                  <a:srgbClr val="595959"/>
                </a:solidFill>
                <a:latin typeface="Rockwell"/>
                <a:cs typeface="Rockwell"/>
              </a:rPr>
              <a:t>literals:</a:t>
            </a:r>
            <a:endParaRPr sz="2000" dirty="0">
              <a:latin typeface="Rockwell"/>
              <a:cs typeface="Rockwell"/>
            </a:endParaRPr>
          </a:p>
          <a:p>
            <a:pPr marL="673100" lvl="1" indent="-317500">
              <a:lnSpc>
                <a:spcPct val="100000"/>
              </a:lnSpc>
              <a:spcBef>
                <a:spcPts val="600"/>
              </a:spcBef>
              <a:buClr>
                <a:srgbClr val="AFB0B2"/>
              </a:buClr>
              <a:buSzPct val="75000"/>
              <a:buFont typeface="Courier New"/>
              <a:buChar char="o"/>
              <a:tabLst>
                <a:tab pos="678815" algn="l"/>
                <a:tab pos="679450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As </a:t>
            </a:r>
            <a:r>
              <a:rPr sz="1800" spc="-5" dirty="0">
                <a:solidFill>
                  <a:srgbClr val="08A1D9"/>
                </a:solidFill>
                <a:latin typeface="Tahoma"/>
                <a:cs typeface="Tahoma"/>
              </a:rPr>
              <a:t>positive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or </a:t>
            </a:r>
            <a:r>
              <a:rPr sz="1800" spc="-5" dirty="0">
                <a:solidFill>
                  <a:srgbClr val="08A1D9"/>
                </a:solidFill>
                <a:latin typeface="Tahoma"/>
                <a:cs typeface="Tahoma"/>
              </a:rPr>
              <a:t>negative 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decimal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numbers,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such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as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19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,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51</a:t>
            </a:r>
            <a:r>
              <a:rPr sz="1800" dirty="0">
                <a:solidFill>
                  <a:srgbClr val="8EA65C"/>
                </a:solidFill>
                <a:latin typeface="Tahoma"/>
                <a:cs typeface="Tahoma"/>
              </a:rPr>
              <a:t>,</a:t>
            </a:r>
            <a:r>
              <a:rPr sz="1800" spc="-15" dirty="0">
                <a:solidFill>
                  <a:srgbClr val="8EA65C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-24</a:t>
            </a:r>
            <a:endParaRPr sz="1800" dirty="0">
              <a:latin typeface="Courier New"/>
              <a:cs typeface="Courier New"/>
            </a:endParaRPr>
          </a:p>
          <a:p>
            <a:pPr marL="673100" marR="215265" lvl="1" indent="-317500">
              <a:lnSpc>
                <a:spcPct val="101899"/>
              </a:lnSpc>
              <a:spcBef>
                <a:spcPts val="495"/>
              </a:spcBef>
              <a:buClr>
                <a:srgbClr val="AFB0B2"/>
              </a:buClr>
              <a:buSzPct val="75000"/>
              <a:buFont typeface="Courier New"/>
              <a:buChar char="o"/>
              <a:tabLst>
                <a:tab pos="678815" algn="l"/>
                <a:tab pos="679450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As 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octal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numbers, using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leading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0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(zero)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digit and one or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more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additional  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octal digits (0 – 7)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, such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as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077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,</a:t>
            </a:r>
            <a:r>
              <a:rPr sz="1800" spc="-95" dirty="0">
                <a:solidFill>
                  <a:srgbClr val="7C98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024</a:t>
            </a:r>
            <a:endParaRPr sz="1800" dirty="0">
              <a:latin typeface="Courier New"/>
              <a:cs typeface="Courier New"/>
            </a:endParaRPr>
          </a:p>
          <a:p>
            <a:pPr marL="673100" marR="986155" lvl="1" indent="-317500">
              <a:lnSpc>
                <a:spcPct val="101899"/>
              </a:lnSpc>
              <a:spcBef>
                <a:spcPts val="495"/>
              </a:spcBef>
              <a:buClr>
                <a:srgbClr val="AFB0B2"/>
              </a:buClr>
              <a:buSzPct val="75000"/>
              <a:buFont typeface="Courier New"/>
              <a:buChar char="o"/>
              <a:tabLst>
                <a:tab pos="678815" algn="l"/>
                <a:tab pos="679450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As </a:t>
            </a:r>
            <a:r>
              <a:rPr sz="1800" spc="-5" dirty="0">
                <a:solidFill>
                  <a:srgbClr val="7C984A"/>
                </a:solidFill>
                <a:latin typeface="Tahoma"/>
                <a:cs typeface="Tahoma"/>
              </a:rPr>
              <a:t>hexadecimal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numbers, using 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0x (or 0X)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followed by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one or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more  </a:t>
            </a:r>
            <a:r>
              <a:rPr sz="1800" spc="-5" dirty="0">
                <a:solidFill>
                  <a:srgbClr val="7C984A"/>
                </a:solidFill>
                <a:latin typeface="Tahoma"/>
                <a:cs typeface="Tahoma"/>
              </a:rPr>
              <a:t>hexadecimal digits (0 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– 9, a – f or A – F)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, such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as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0xAFC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,</a:t>
            </a:r>
            <a:r>
              <a:rPr sz="1800" spc="-25" dirty="0">
                <a:solidFill>
                  <a:srgbClr val="7C984A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7C984A"/>
                </a:solidFill>
                <a:latin typeface="Courier New"/>
                <a:cs typeface="Courier New"/>
              </a:rPr>
              <a:t>0X7f7a</a:t>
            </a:r>
            <a:endParaRPr sz="1800" dirty="0">
              <a:latin typeface="Courier New"/>
              <a:cs typeface="Courier New"/>
            </a:endParaRPr>
          </a:p>
          <a:p>
            <a:pPr marL="673100" marR="419734" lvl="1" indent="-317500">
              <a:lnSpc>
                <a:spcPts val="2100"/>
              </a:lnSpc>
              <a:spcBef>
                <a:spcPts val="760"/>
              </a:spcBef>
              <a:buClr>
                <a:srgbClr val="AFB0B2"/>
              </a:buClr>
              <a:buSzPct val="75000"/>
              <a:buFont typeface="Courier New"/>
              <a:buChar char="o"/>
              <a:tabLst>
                <a:tab pos="678815" algn="l"/>
                <a:tab pos="679450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As 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binary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numbers (starts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in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Java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7), using 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0b (or 0B)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followed by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one or 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more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binary digits (0 or 1), such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as</a:t>
            </a:r>
            <a:r>
              <a:rPr sz="1800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spc="-5" dirty="0">
                <a:solidFill>
                  <a:srgbClr val="7C984A"/>
                </a:solidFill>
                <a:latin typeface="Courier New"/>
                <a:cs typeface="Courier New"/>
              </a:rPr>
              <a:t>0b0101</a:t>
            </a:r>
            <a:endParaRPr sz="1800" dirty="0">
              <a:latin typeface="Courier New"/>
              <a:cs typeface="Courier New"/>
            </a:endParaRPr>
          </a:p>
          <a:p>
            <a:pPr marL="673100" marR="5080" lvl="1" indent="-317500">
              <a:lnSpc>
                <a:spcPct val="99500"/>
              </a:lnSpc>
              <a:spcBef>
                <a:spcPts val="590"/>
              </a:spcBef>
              <a:buClr>
                <a:srgbClr val="AFB0B2"/>
              </a:buClr>
              <a:buSzPct val="75000"/>
              <a:buFont typeface="Courier New"/>
              <a:buChar char="o"/>
              <a:tabLst>
                <a:tab pos="678815" algn="l"/>
                <a:tab pos="679450" algn="l"/>
              </a:tabLst>
            </a:pPr>
            <a:r>
              <a:rPr sz="1800" spc="-40" dirty="0">
                <a:solidFill>
                  <a:srgbClr val="595959"/>
                </a:solidFill>
                <a:latin typeface="Tahoma"/>
                <a:cs typeface="Tahoma"/>
              </a:rPr>
              <a:t>You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may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insert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underscores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between digits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for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clarity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(starts in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Java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7)</a:t>
            </a:r>
            <a:r>
              <a:rPr sz="1800" spc="-5" dirty="0">
                <a:solidFill>
                  <a:srgbClr val="6C6C6C"/>
                </a:solidFill>
                <a:latin typeface="Tahoma"/>
                <a:cs typeface="Tahoma"/>
              </a:rPr>
              <a:t>.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It is  used to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separate groups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of digits in numeric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literals,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which can </a:t>
            </a:r>
            <a:r>
              <a:rPr sz="1800" spc="-5" dirty="0">
                <a:solidFill>
                  <a:srgbClr val="7C984A"/>
                </a:solidFill>
                <a:latin typeface="Tahoma"/>
                <a:cs typeface="Tahoma"/>
              </a:rPr>
              <a:t>improve the  readability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of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your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code. Examples: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credit card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numbers and phone</a:t>
            </a:r>
            <a:r>
              <a:rPr sz="1800" spc="-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numbers.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77937" y="4709115"/>
            <a:ext cx="986155" cy="7137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25000"/>
              </a:lnSpc>
            </a:pPr>
            <a:r>
              <a:rPr sz="1800" b="1" spc="-5" dirty="0">
                <a:latin typeface="Courier New"/>
                <a:cs typeface="Courier New"/>
              </a:rPr>
              <a:t>byte </a:t>
            </a:r>
            <a:r>
              <a:rPr sz="1800" b="1" dirty="0">
                <a:latin typeface="Courier New"/>
                <a:cs typeface="Courier New"/>
              </a:rPr>
              <a:t>b  </a:t>
            </a:r>
            <a:r>
              <a:rPr sz="1800" b="1" spc="-5" dirty="0">
                <a:latin typeface="Courier New"/>
                <a:cs typeface="Courier New"/>
              </a:rPr>
              <a:t>short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s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92401" y="5819099"/>
            <a:ext cx="278447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latin typeface="Courier New"/>
                <a:cs typeface="Courier New"/>
              </a:rPr>
              <a:t>12345678968l;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21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long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24466" y="4702806"/>
            <a:ext cx="2494915" cy="17741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90245">
              <a:lnSpc>
                <a:spcPct val="127299"/>
              </a:lnSpc>
              <a:tabLst>
                <a:tab pos="561340" algn="l"/>
                <a:tab pos="835660" algn="l"/>
                <a:tab pos="1109980" algn="l"/>
              </a:tabLst>
            </a:pPr>
            <a:r>
              <a:rPr sz="1800" b="1" dirty="0">
                <a:latin typeface="Courier New"/>
                <a:cs typeface="Courier New"/>
              </a:rPr>
              <a:t>int	i	=	19;  int	o	=	023;  int	h	=	0x13;</a:t>
            </a:r>
            <a:endParaRPr sz="1800" dirty="0">
              <a:latin typeface="Courier New"/>
              <a:cs typeface="Courier New"/>
            </a:endParaRPr>
          </a:p>
          <a:p>
            <a:pPr marL="12700" marR="5080">
              <a:lnSpc>
                <a:spcPts val="2800"/>
              </a:lnSpc>
              <a:spcBef>
                <a:spcPts val="100"/>
              </a:spcBef>
              <a:tabLst>
                <a:tab pos="561340" algn="l"/>
                <a:tab pos="835660" algn="l"/>
                <a:tab pos="1109980" algn="l"/>
              </a:tabLst>
            </a:pPr>
            <a:r>
              <a:rPr sz="1800" b="1" dirty="0">
                <a:latin typeface="Courier New"/>
                <a:cs typeface="Courier New"/>
              </a:rPr>
              <a:t>int	b	=	0b10011;  int	u	=	</a:t>
            </a:r>
            <a:r>
              <a:rPr sz="1800" b="1" spc="-5" dirty="0">
                <a:latin typeface="Courier New"/>
                <a:cs typeface="Courier New"/>
              </a:rPr>
              <a:t>123_456_7;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54025" y="5401310"/>
            <a:ext cx="640715" cy="10756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3495" algn="just">
              <a:lnSpc>
                <a:spcPct val="127299"/>
              </a:lnSpc>
            </a:pPr>
            <a:r>
              <a:rPr sz="1800" b="1" spc="-5" dirty="0">
                <a:latin typeface="Courier New"/>
                <a:cs typeface="Courier New"/>
              </a:rPr>
              <a:t>long  long  long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739939" y="4777695"/>
            <a:ext cx="3235325" cy="1699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47675">
              <a:lnSpc>
                <a:spcPct val="100000"/>
              </a:lnSpc>
              <a:tabLst>
                <a:tab pos="721995" algn="l"/>
                <a:tab pos="1499235" algn="l"/>
              </a:tabLst>
            </a:pPr>
            <a:r>
              <a:rPr sz="1800" b="1" dirty="0">
                <a:latin typeface="Courier New"/>
                <a:cs typeface="Courier New"/>
              </a:rPr>
              <a:t>=	10;	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 default</a:t>
            </a:r>
            <a:r>
              <a:rPr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endParaRPr sz="1600" dirty="0">
              <a:latin typeface="Courier New"/>
              <a:cs typeface="Courier New"/>
            </a:endParaRPr>
          </a:p>
          <a:p>
            <a:pPr marL="447675">
              <a:lnSpc>
                <a:spcPct val="100000"/>
              </a:lnSpc>
              <a:spcBef>
                <a:spcPts val="540"/>
              </a:spcBef>
              <a:tabLst>
                <a:tab pos="721995" algn="l"/>
                <a:tab pos="1514475" algn="l"/>
              </a:tabLst>
            </a:pPr>
            <a:r>
              <a:rPr sz="1800" b="1" dirty="0">
                <a:latin typeface="Courier New"/>
                <a:cs typeface="Courier New"/>
              </a:rPr>
              <a:t>=	-24;	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 default</a:t>
            </a:r>
            <a:r>
              <a:rPr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endParaRPr sz="1600" dirty="0">
              <a:latin typeface="Courier New"/>
              <a:cs typeface="Courier New"/>
            </a:endParaRPr>
          </a:p>
          <a:p>
            <a:pPr marL="36195">
              <a:lnSpc>
                <a:spcPct val="100000"/>
              </a:lnSpc>
              <a:spcBef>
                <a:spcPts val="640"/>
              </a:spcBef>
              <a:tabLst>
                <a:tab pos="447675" algn="l"/>
                <a:tab pos="721995" algn="l"/>
                <a:tab pos="1499235" algn="l"/>
              </a:tabLst>
            </a:pPr>
            <a:r>
              <a:rPr sz="1800" b="1" dirty="0">
                <a:latin typeface="Courier New"/>
                <a:cs typeface="Courier New"/>
              </a:rPr>
              <a:t>l	=	51;	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 default</a:t>
            </a:r>
            <a:r>
              <a:rPr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int</a:t>
            </a:r>
            <a:endParaRPr sz="1600" dirty="0">
              <a:latin typeface="Courier New"/>
              <a:cs typeface="Courier New"/>
            </a:endParaRPr>
          </a:p>
          <a:p>
            <a:pPr marL="78740">
              <a:lnSpc>
                <a:spcPct val="100000"/>
              </a:lnSpc>
              <a:spcBef>
                <a:spcPts val="540"/>
              </a:spcBef>
              <a:tabLst>
                <a:tab pos="490220" algn="l"/>
              </a:tabLst>
            </a:pPr>
            <a:r>
              <a:rPr sz="1800" b="1" dirty="0">
                <a:latin typeface="Courier New"/>
                <a:cs typeface="Courier New"/>
              </a:rPr>
              <a:t>y	=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800" b="1" dirty="0">
                <a:latin typeface="Courier New"/>
                <a:cs typeface="Courier New"/>
              </a:rPr>
              <a:t>z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014305" y="6174699"/>
            <a:ext cx="139763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800" b="1" dirty="0">
                <a:latin typeface="Courier New"/>
                <a:cs typeface="Courier New"/>
              </a:rPr>
              <a:t>=	0b1010L;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48379" y="6200099"/>
            <a:ext cx="87947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long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3" name="object 1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23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9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95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484" y="-124549"/>
            <a:ext cx="8723030" cy="919480"/>
          </a:xfrm>
          <a:prstGeom prst="rect">
            <a:avLst/>
          </a:prstGeom>
        </p:spPr>
        <p:txBody>
          <a:bodyPr vert="horz" wrap="square" lIns="0" tIns="401780" rIns="0" bIns="0" rtlCol="0">
            <a:spAutoFit/>
          </a:bodyPr>
          <a:lstStyle/>
          <a:p>
            <a:pPr marL="490220">
              <a:lnSpc>
                <a:spcPts val="2935"/>
              </a:lnSpc>
            </a:pPr>
            <a:r>
              <a:rPr spc="-20" dirty="0"/>
              <a:t>Java </a:t>
            </a:r>
            <a:r>
              <a:rPr spc="-10" dirty="0"/>
              <a:t>Literals</a:t>
            </a:r>
            <a:r>
              <a:rPr spc="-45" dirty="0"/>
              <a:t> </a:t>
            </a:r>
            <a:r>
              <a:rPr sz="2000" dirty="0">
                <a:solidFill>
                  <a:srgbClr val="8C8E91"/>
                </a:solidFill>
              </a:rPr>
              <a:t>(Cont’d)</a:t>
            </a:r>
            <a:endParaRPr sz="2000" dirty="0"/>
          </a:p>
        </p:txBody>
      </p:sp>
      <p:sp>
        <p:nvSpPr>
          <p:cNvPr id="7" name="object 7"/>
          <p:cNvSpPr txBox="1"/>
          <p:nvPr/>
        </p:nvSpPr>
        <p:spPr>
          <a:xfrm>
            <a:off x="358862" y="770255"/>
            <a:ext cx="7709371" cy="35333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797B7E"/>
              </a:buClr>
              <a:buSzPct val="75000"/>
              <a:buFont typeface="Arial"/>
              <a:buChar char="!"/>
              <a:tabLst>
                <a:tab pos="335915" algn="l"/>
                <a:tab pos="336550" algn="l"/>
              </a:tabLst>
            </a:pPr>
            <a:r>
              <a:rPr sz="2000" u="sng" dirty="0">
                <a:solidFill>
                  <a:srgbClr val="595959"/>
                </a:solidFill>
                <a:latin typeface="Rockwell"/>
                <a:cs typeface="Rockwell"/>
              </a:rPr>
              <a:t>Floating-point</a:t>
            </a:r>
            <a:r>
              <a:rPr sz="2000" u="sng" spc="-6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u="sng" spc="-10" dirty="0">
                <a:solidFill>
                  <a:srgbClr val="595959"/>
                </a:solidFill>
                <a:latin typeface="Rockwell"/>
                <a:cs typeface="Rockwell"/>
              </a:rPr>
              <a:t>literals:</a:t>
            </a:r>
            <a:endParaRPr sz="2000" dirty="0">
              <a:latin typeface="Rockwell"/>
              <a:cs typeface="Rockwell"/>
            </a:endParaRPr>
          </a:p>
          <a:p>
            <a:pPr marL="673100" lvl="1" indent="-317500">
              <a:lnSpc>
                <a:spcPct val="100000"/>
              </a:lnSpc>
              <a:spcBef>
                <a:spcPts val="780"/>
              </a:spcBef>
              <a:buClr>
                <a:srgbClr val="AFB0B2"/>
              </a:buClr>
              <a:buSzPct val="75000"/>
              <a:buFont typeface="Arial"/>
              <a:buChar char="!"/>
              <a:tabLst>
                <a:tab pos="678815" algn="l"/>
                <a:tab pos="679450" algn="l"/>
              </a:tabLst>
            </a:pP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As </a:t>
            </a:r>
            <a:r>
              <a:rPr sz="1800" spc="-15" dirty="0">
                <a:solidFill>
                  <a:srgbClr val="08A1D9"/>
                </a:solidFill>
                <a:latin typeface="Rockwell"/>
                <a:cs typeface="Rockwell"/>
              </a:rPr>
              <a:t>positive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or </a:t>
            </a:r>
            <a:r>
              <a:rPr sz="1800" spc="-15" dirty="0">
                <a:solidFill>
                  <a:srgbClr val="08A1D9"/>
                </a:solidFill>
                <a:latin typeface="Rockwell"/>
                <a:cs typeface="Rockwell"/>
              </a:rPr>
              <a:t>negative 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decimal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fractions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or </a:t>
            </a:r>
            <a:r>
              <a:rPr sz="1800" spc="-5" dirty="0">
                <a:solidFill>
                  <a:srgbClr val="7C984A"/>
                </a:solidFill>
                <a:latin typeface="Rockwell"/>
                <a:cs typeface="Rockwell"/>
              </a:rPr>
              <a:t>exponential</a:t>
            </a:r>
            <a:r>
              <a:rPr sz="1800" spc="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notation</a:t>
            </a:r>
            <a:endParaRPr sz="1800" dirty="0">
              <a:latin typeface="Rockwell"/>
              <a:cs typeface="Rockwell"/>
            </a:endParaRPr>
          </a:p>
          <a:p>
            <a:pPr marL="679450" lvl="1" indent="-323850">
              <a:lnSpc>
                <a:spcPct val="100000"/>
              </a:lnSpc>
              <a:spcBef>
                <a:spcPts val="840"/>
              </a:spcBef>
              <a:buClr>
                <a:srgbClr val="AFB0B2"/>
              </a:buClr>
              <a:buSzPct val="75000"/>
              <a:buFont typeface="Arial"/>
              <a:buChar char="!"/>
              <a:tabLst>
                <a:tab pos="678815" algn="l"/>
                <a:tab pos="679450" algn="l"/>
              </a:tabLst>
            </a:pP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An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optional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leading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+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or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-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sign,</a:t>
            </a:r>
            <a:r>
              <a:rPr sz="1800" spc="-15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such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as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-1.2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,</a:t>
            </a:r>
            <a:r>
              <a:rPr sz="1800" spc="-15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+0.5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,</a:t>
            </a:r>
            <a:r>
              <a:rPr sz="1800" spc="-15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-2f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,</a:t>
            </a:r>
            <a:r>
              <a:rPr sz="1800" spc="-155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+3F</a:t>
            </a:r>
            <a:endParaRPr sz="1800" dirty="0">
              <a:latin typeface="Courier New"/>
              <a:cs typeface="Courier New"/>
            </a:endParaRPr>
          </a:p>
          <a:p>
            <a:pPr marL="679450" lvl="1" indent="-323850">
              <a:lnSpc>
                <a:spcPct val="100000"/>
              </a:lnSpc>
              <a:spcBef>
                <a:spcPts val="740"/>
              </a:spcBef>
              <a:buClr>
                <a:srgbClr val="AFB0B2"/>
              </a:buClr>
              <a:buSzPct val="75000"/>
              <a:buFont typeface="Arial"/>
              <a:buChar char="!"/>
              <a:tabLst>
                <a:tab pos="678815" algn="l"/>
                <a:tab pos="679450" algn="l"/>
              </a:tabLst>
            </a:pP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An optional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exponent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of the </a:t>
            </a:r>
            <a:r>
              <a:rPr sz="1800" spc="5" dirty="0">
                <a:solidFill>
                  <a:srgbClr val="595959"/>
                </a:solidFill>
                <a:latin typeface="Rockwell"/>
                <a:cs typeface="Rockwell"/>
              </a:rPr>
              <a:t>form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2.3254E+2</a:t>
            </a:r>
            <a:r>
              <a:rPr sz="1800" dirty="0">
                <a:solidFill>
                  <a:srgbClr val="7C984A"/>
                </a:solidFill>
                <a:latin typeface="Rockwell"/>
                <a:cs typeface="Rockwell"/>
              </a:rPr>
              <a:t>,</a:t>
            </a:r>
            <a:r>
              <a:rPr sz="1800" spc="-210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800" b="1" spc="-5" dirty="0">
                <a:solidFill>
                  <a:srgbClr val="7C984A"/>
                </a:solidFill>
                <a:latin typeface="Courier New"/>
                <a:cs typeface="Courier New"/>
              </a:rPr>
              <a:t>123.21e-2</a:t>
            </a:r>
            <a:endParaRPr lang="en-US" sz="1800" b="1" spc="-5" dirty="0">
              <a:solidFill>
                <a:srgbClr val="7C984A"/>
              </a:solidFill>
              <a:latin typeface="Courier New"/>
              <a:cs typeface="Courier New"/>
            </a:endParaRPr>
          </a:p>
          <a:p>
            <a:pPr marL="355600" lvl="1">
              <a:lnSpc>
                <a:spcPct val="100000"/>
              </a:lnSpc>
              <a:spcBef>
                <a:spcPts val="740"/>
              </a:spcBef>
              <a:buClr>
                <a:srgbClr val="AFB0B2"/>
              </a:buClr>
              <a:buSzPct val="75000"/>
              <a:tabLst>
                <a:tab pos="678815" algn="l"/>
                <a:tab pos="679450" algn="l"/>
              </a:tabLst>
            </a:pPr>
            <a:r>
              <a:rPr lang="en-US" b="1" spc="-5" dirty="0">
                <a:solidFill>
                  <a:srgbClr val="7C984A"/>
                </a:solidFill>
                <a:latin typeface="Courier New"/>
                <a:cs typeface="Courier New"/>
              </a:rPr>
              <a:t>	</a:t>
            </a:r>
            <a:r>
              <a:rPr lang="en-US" sz="1600" b="1" spc="-5" dirty="0">
                <a:latin typeface="Courier New"/>
                <a:cs typeface="Courier New"/>
              </a:rPr>
              <a:t>double f1 = 1.0e-2d, f2 = 1.0e2d;</a:t>
            </a:r>
          </a:p>
          <a:p>
            <a:pPr marL="355600" lvl="1">
              <a:lnSpc>
                <a:spcPct val="100000"/>
              </a:lnSpc>
              <a:spcBef>
                <a:spcPts val="740"/>
              </a:spcBef>
              <a:buClr>
                <a:srgbClr val="AFB0B2"/>
              </a:buClr>
              <a:buSzPct val="75000"/>
              <a:tabLst>
                <a:tab pos="678815" algn="l"/>
                <a:tab pos="679450" algn="l"/>
              </a:tabLst>
            </a:pPr>
            <a:r>
              <a:rPr lang="en-US" sz="1600" b="1" spc="-5" dirty="0">
                <a:latin typeface="Courier New"/>
                <a:cs typeface="Courier New"/>
              </a:rPr>
              <a:t>	</a:t>
            </a:r>
            <a:r>
              <a:rPr lang="en-US" sz="1600" b="1" spc="-5" dirty="0" err="1">
                <a:latin typeface="Courier New"/>
                <a:cs typeface="Courier New"/>
              </a:rPr>
              <a:t>System.out.println</a:t>
            </a:r>
            <a:r>
              <a:rPr lang="en-US" sz="1600" b="1" spc="-5" dirty="0">
                <a:latin typeface="Courier New"/>
                <a:cs typeface="Courier New"/>
              </a:rPr>
              <a:t>("\n f1 = "+ f1 );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 prints:f1 = 0.01 </a:t>
            </a:r>
          </a:p>
          <a:p>
            <a:pPr marL="355600" lvl="1">
              <a:spcBef>
                <a:spcPts val="740"/>
              </a:spcBef>
              <a:buClr>
                <a:srgbClr val="AFB0B2"/>
              </a:buClr>
              <a:buSzPct val="75000"/>
              <a:tabLst>
                <a:tab pos="678815" algn="l"/>
                <a:tab pos="679450" algn="l"/>
              </a:tabLst>
            </a:pPr>
            <a:r>
              <a:rPr lang="en-US" sz="1600" b="1" spc="-5" dirty="0">
                <a:latin typeface="Courier New"/>
                <a:cs typeface="Courier New"/>
              </a:rPr>
              <a:t>   </a:t>
            </a:r>
            <a:r>
              <a:rPr lang="en-US" sz="1600" b="1" spc="-5" dirty="0" err="1">
                <a:latin typeface="Courier New"/>
                <a:cs typeface="Courier New"/>
              </a:rPr>
              <a:t>System.out.println</a:t>
            </a:r>
            <a:r>
              <a:rPr lang="en-US" sz="1600" b="1" spc="-5" dirty="0">
                <a:latin typeface="Courier New"/>
                <a:cs typeface="Courier New"/>
              </a:rPr>
              <a:t>("\n f2 = "+ f2 );</a:t>
            </a:r>
            <a:r>
              <a:rPr lang="en-US"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 prints:f2 = 100.0</a:t>
            </a:r>
            <a:endParaRPr sz="16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673100" marR="5080" lvl="1" indent="-317500" algn="just">
              <a:lnSpc>
                <a:spcPct val="111100"/>
              </a:lnSpc>
              <a:spcBef>
                <a:spcPts val="600"/>
              </a:spcBef>
              <a:buClr>
                <a:srgbClr val="AFB0B2"/>
              </a:buClr>
              <a:buSzPct val="75000"/>
              <a:buFont typeface="Arial"/>
              <a:buChar char="!"/>
              <a:tabLst>
                <a:tab pos="679450" algn="l"/>
              </a:tabLst>
            </a:pP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An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optional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floating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point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suffix:</a:t>
            </a:r>
            <a:r>
              <a:rPr sz="1800" spc="-15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f</a:t>
            </a:r>
            <a:r>
              <a:rPr sz="1800" b="1" spc="-64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or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F</a:t>
            </a:r>
            <a:r>
              <a:rPr sz="1800" b="1" spc="-64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indicating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single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precision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(4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bytes) 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floating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point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Rockwell"/>
                <a:cs typeface="Rockwell"/>
              </a:rPr>
              <a:t>number,</a:t>
            </a:r>
            <a:r>
              <a:rPr sz="1800" spc="-15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or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d</a:t>
            </a:r>
            <a:r>
              <a:rPr sz="1800" b="1" spc="-64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or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D</a:t>
            </a:r>
            <a:r>
              <a:rPr sz="1800" b="1" spc="-64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indicating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double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precision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(8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bytes)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floating  point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number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(the</a:t>
            </a:r>
            <a:r>
              <a:rPr sz="1800" spc="-8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Rockwell"/>
                <a:cs typeface="Rockwell"/>
              </a:rPr>
              <a:t>default)</a:t>
            </a:r>
            <a:endParaRPr sz="1800" dirty="0">
              <a:latin typeface="Rockwell"/>
              <a:cs typeface="Rockwel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728713"/>
              </p:ext>
            </p:extLst>
          </p:nvPr>
        </p:nvGraphicFramePr>
        <p:xfrm>
          <a:off x="502184" y="4339036"/>
          <a:ext cx="8464460" cy="24765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38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6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64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37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509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879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double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floatPoint1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5.0;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default</a:t>
                      </a:r>
                      <a:r>
                        <a:rPr sz="1600" b="1" spc="-9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3"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double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floatPoint2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5d;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denote</a:t>
                      </a:r>
                      <a:r>
                        <a:rPr sz="1600" b="1" spc="-9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33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double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floatPoint3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-0.5;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default</a:t>
                      </a:r>
                      <a:r>
                        <a:rPr sz="1600" b="1" spc="-9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169">
                <a:tc>
                  <a:txBody>
                    <a:bodyPr/>
                    <a:lstStyle/>
                    <a:p>
                      <a:pPr marL="22225">
                        <a:lnSpc>
                          <a:spcPts val="211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float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double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10"/>
                        </a:lnSpc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floatPoint4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floatPoint5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2110"/>
                        </a:lnSpc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10f;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3.14159E0;</a:t>
                      </a:r>
                      <a:endParaRPr sz="18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6830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36830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denote</a:t>
                      </a:r>
                      <a:r>
                        <a:rPr sz="1600" b="1" spc="-9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60960">
                        <a:lnSpc>
                          <a:spcPct val="100000"/>
                        </a:lnSpc>
                        <a:spcBef>
                          <a:spcPts val="780"/>
                        </a:spcBef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denote</a:t>
                      </a:r>
                      <a:r>
                        <a:rPr sz="1600" b="1" spc="-9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exponent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R="14604" algn="r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sz="1600" b="1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(double)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float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floatPoint6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2.718_281F;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denote</a:t>
                      </a:r>
                      <a:r>
                        <a:rPr sz="1600" b="1" spc="-9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double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5" dirty="0">
                          <a:latin typeface="Courier New"/>
                          <a:cs typeface="Courier New"/>
                        </a:rPr>
                        <a:t>floatPoint7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dirty="0">
                          <a:latin typeface="Courier New"/>
                          <a:cs typeface="Courier New"/>
                        </a:rPr>
                        <a:t>1.0e-6D;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340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denote</a:t>
                      </a:r>
                      <a:r>
                        <a:rPr sz="1600" b="1" spc="-9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exponent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1600" b="1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(double)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24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9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95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484" y="-152400"/>
            <a:ext cx="8723030" cy="919480"/>
          </a:xfrm>
          <a:prstGeom prst="rect">
            <a:avLst/>
          </a:prstGeom>
        </p:spPr>
        <p:txBody>
          <a:bodyPr vert="horz" wrap="square" lIns="0" tIns="401780" rIns="0" bIns="0" rtlCol="0">
            <a:spAutoFit/>
          </a:bodyPr>
          <a:lstStyle/>
          <a:p>
            <a:pPr marL="489584">
              <a:lnSpc>
                <a:spcPts val="2935"/>
              </a:lnSpc>
            </a:pPr>
            <a:r>
              <a:rPr spc="-20" dirty="0"/>
              <a:t>Java </a:t>
            </a:r>
            <a:r>
              <a:rPr spc="-10" dirty="0"/>
              <a:t>Literals</a:t>
            </a:r>
            <a:r>
              <a:rPr spc="-45" dirty="0"/>
              <a:t> </a:t>
            </a:r>
            <a:r>
              <a:rPr sz="2000" dirty="0">
                <a:solidFill>
                  <a:srgbClr val="8C8E91"/>
                </a:solidFill>
              </a:rPr>
              <a:t>(Cont’d)</a:t>
            </a:r>
            <a:endParaRPr sz="2000" dirty="0"/>
          </a:p>
        </p:txBody>
      </p:sp>
      <p:sp>
        <p:nvSpPr>
          <p:cNvPr id="7" name="object 7"/>
          <p:cNvSpPr/>
          <p:nvPr/>
        </p:nvSpPr>
        <p:spPr>
          <a:xfrm>
            <a:off x="773083" y="3358339"/>
            <a:ext cx="99752" cy="3782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6582" y="4222869"/>
            <a:ext cx="6542112" cy="4821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423941" y="739140"/>
            <a:ext cx="6081395" cy="1059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797B7E"/>
              </a:buClr>
              <a:buSzPct val="75000"/>
              <a:buFont typeface="Arial"/>
              <a:buChar char="&quot;"/>
              <a:tabLst>
                <a:tab pos="336550" algn="l"/>
              </a:tabLst>
            </a:pPr>
            <a:r>
              <a:rPr sz="2000" u="sng" dirty="0">
                <a:solidFill>
                  <a:srgbClr val="595959"/>
                </a:solidFill>
                <a:latin typeface="Tahoma"/>
                <a:cs typeface="Tahoma"/>
              </a:rPr>
              <a:t>Boolean</a:t>
            </a:r>
            <a:r>
              <a:rPr sz="2000" u="sng" spc="-8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u="sng" spc="-5" dirty="0">
                <a:solidFill>
                  <a:srgbClr val="595959"/>
                </a:solidFill>
                <a:latin typeface="Tahoma"/>
                <a:cs typeface="Tahoma"/>
              </a:rPr>
              <a:t>literals:</a:t>
            </a:r>
            <a:endParaRPr sz="2000" dirty="0">
              <a:latin typeface="Tahoma"/>
              <a:cs typeface="Tahoma"/>
            </a:endParaRPr>
          </a:p>
          <a:p>
            <a:pPr marL="679450" lvl="1" indent="-323850">
              <a:lnSpc>
                <a:spcPct val="100000"/>
              </a:lnSpc>
              <a:spcBef>
                <a:spcPts val="780"/>
              </a:spcBef>
              <a:buClr>
                <a:srgbClr val="AFB0B2"/>
              </a:buClr>
              <a:buSzPct val="75000"/>
              <a:buFont typeface="Courier New"/>
              <a:buChar char="o"/>
              <a:tabLst>
                <a:tab pos="678815" algn="l"/>
                <a:tab pos="679450" algn="l"/>
              </a:tabLst>
            </a:pP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There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are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only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two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boolean</a:t>
            </a:r>
            <a:r>
              <a:rPr sz="1800" b="1" spc="-53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literals,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true</a:t>
            </a:r>
            <a:r>
              <a:rPr sz="1800" b="1" spc="-53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B1E1"/>
                </a:solidFill>
                <a:latin typeface="Tahoma"/>
                <a:cs typeface="Tahoma"/>
              </a:rPr>
              <a:t>or</a:t>
            </a:r>
            <a:r>
              <a:rPr sz="1800" spc="-10" dirty="0">
                <a:solidFill>
                  <a:srgbClr val="00B1E1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false</a:t>
            </a:r>
            <a:endParaRPr sz="1800" dirty="0">
              <a:latin typeface="Courier New"/>
              <a:cs typeface="Courier New"/>
            </a:endParaRPr>
          </a:p>
          <a:p>
            <a:pPr marL="679450" lvl="1" indent="-323850">
              <a:lnSpc>
                <a:spcPct val="100000"/>
              </a:lnSpc>
              <a:spcBef>
                <a:spcPts val="840"/>
              </a:spcBef>
              <a:buClr>
                <a:srgbClr val="AFB0B2"/>
              </a:buClr>
              <a:buSzPct val="75000"/>
              <a:buFont typeface="Courier New"/>
              <a:buChar char="o"/>
              <a:tabLst>
                <a:tab pos="678815" algn="l"/>
                <a:tab pos="679450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They must be spelled with all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lowercase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letters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87269" y="1981200"/>
            <a:ext cx="3043555" cy="789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900"/>
              </a:lnSpc>
              <a:tabLst>
                <a:tab pos="1109980" algn="l"/>
                <a:tab pos="2207260" algn="l"/>
              </a:tabLst>
            </a:pPr>
            <a:r>
              <a:rPr sz="1800" b="1" dirty="0">
                <a:latin typeface="Courier New"/>
                <a:cs typeface="Courier New"/>
              </a:rPr>
              <a:t>boolean	</a:t>
            </a:r>
            <a:r>
              <a:rPr sz="1800" b="1" spc="-5" dirty="0">
                <a:latin typeface="Courier New"/>
                <a:cs typeface="Courier New"/>
              </a:rPr>
              <a:t>bVar1</a:t>
            </a:r>
            <a:r>
              <a:rPr sz="1800" b="1" dirty="0">
                <a:latin typeface="Courier New"/>
                <a:cs typeface="Courier New"/>
              </a:rPr>
              <a:t> =	true;  boolean	</a:t>
            </a:r>
            <a:r>
              <a:rPr sz="1800" b="1" spc="-5" dirty="0">
                <a:latin typeface="Courier New"/>
                <a:cs typeface="Courier New"/>
              </a:rPr>
              <a:t>bVar</a:t>
            </a:r>
            <a:r>
              <a:rPr sz="1800" b="1" dirty="0">
                <a:latin typeface="Courier New"/>
                <a:cs typeface="Courier New"/>
              </a:rPr>
              <a:t>2 =	false;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66809" y="2113311"/>
            <a:ext cx="2098675" cy="650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 “True"</a:t>
            </a:r>
            <a:r>
              <a:rPr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illegal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 FALSE</a:t>
            </a:r>
            <a:r>
              <a:rPr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illegal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88744" y="2819400"/>
            <a:ext cx="7379970" cy="1836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0" indent="-323850">
              <a:lnSpc>
                <a:spcPct val="100000"/>
              </a:lnSpc>
              <a:buClr>
                <a:srgbClr val="797B7E"/>
              </a:buClr>
              <a:buSzPct val="75000"/>
              <a:buFont typeface="Arial"/>
              <a:buChar char="&quot;"/>
              <a:tabLst>
                <a:tab pos="336550" algn="l"/>
              </a:tabLst>
            </a:pPr>
            <a:r>
              <a:rPr sz="2000" u="sng" spc="-5" dirty="0">
                <a:solidFill>
                  <a:srgbClr val="595959"/>
                </a:solidFill>
                <a:latin typeface="Tahoma"/>
                <a:cs typeface="Tahoma"/>
              </a:rPr>
              <a:t>Character</a:t>
            </a:r>
            <a:r>
              <a:rPr sz="2000" u="sng" spc="-9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u="sng" spc="-5" dirty="0">
                <a:solidFill>
                  <a:srgbClr val="595959"/>
                </a:solidFill>
                <a:latin typeface="Tahoma"/>
                <a:cs typeface="Tahoma"/>
              </a:rPr>
              <a:t>literals:</a:t>
            </a:r>
            <a:endParaRPr sz="2000" dirty="0">
              <a:latin typeface="Tahoma"/>
              <a:cs typeface="Tahoma"/>
            </a:endParaRPr>
          </a:p>
          <a:p>
            <a:pPr marL="679450" lvl="1" indent="-323850">
              <a:lnSpc>
                <a:spcPct val="100000"/>
              </a:lnSpc>
              <a:spcBef>
                <a:spcPts val="780"/>
              </a:spcBef>
              <a:buClr>
                <a:srgbClr val="AFB0B2"/>
              </a:buClr>
              <a:buSzPct val="75000"/>
              <a:buFont typeface="Courier New"/>
              <a:buChar char="o"/>
              <a:tabLst>
                <a:tab pos="678815" algn="l"/>
                <a:tab pos="679450" algn="l"/>
              </a:tabLst>
            </a:pP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May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contain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any </a:t>
            </a:r>
            <a:r>
              <a:rPr sz="1800" dirty="0">
                <a:solidFill>
                  <a:srgbClr val="08A1D9"/>
                </a:solidFill>
                <a:latin typeface="Tahoma"/>
                <a:cs typeface="Tahoma"/>
              </a:rPr>
              <a:t>Unicode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characters, such as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a</a:t>
            </a:r>
            <a:r>
              <a:rPr sz="1800" dirty="0">
                <a:solidFill>
                  <a:srgbClr val="08A1D9"/>
                </a:solidFill>
                <a:latin typeface="Tahoma"/>
                <a:cs typeface="Tahoma"/>
              </a:rPr>
              <a:t>,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1</a:t>
            </a:r>
            <a:r>
              <a:rPr sz="1800" dirty="0">
                <a:solidFill>
                  <a:srgbClr val="08A1D9"/>
                </a:solidFill>
                <a:latin typeface="Tahoma"/>
                <a:cs typeface="Tahoma"/>
              </a:rPr>
              <a:t>,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$</a:t>
            </a:r>
            <a:r>
              <a:rPr sz="1800" dirty="0">
                <a:solidFill>
                  <a:srgbClr val="08A1D9"/>
                </a:solidFill>
                <a:latin typeface="Tahoma"/>
                <a:cs typeface="Tahoma"/>
              </a:rPr>
              <a:t>, </a:t>
            </a:r>
            <a:r>
              <a:rPr sz="1800" b="1" dirty="0">
                <a:solidFill>
                  <a:srgbClr val="00B1E1"/>
                </a:solidFill>
                <a:latin typeface="Courier New"/>
                <a:cs typeface="Courier New"/>
              </a:rPr>
              <a:t>π</a:t>
            </a:r>
            <a:r>
              <a:rPr sz="1800" dirty="0">
                <a:solidFill>
                  <a:srgbClr val="08A1D9"/>
                </a:solidFill>
                <a:latin typeface="Tahoma"/>
                <a:cs typeface="Tahoma"/>
              </a:rPr>
              <a:t>, </a:t>
            </a:r>
            <a:r>
              <a:rPr sz="1800" b="1" dirty="0">
                <a:solidFill>
                  <a:srgbClr val="00B1E1"/>
                </a:solidFill>
                <a:latin typeface="Courier New"/>
                <a:cs typeface="Courier New"/>
              </a:rPr>
              <a:t>β</a:t>
            </a:r>
            <a:r>
              <a:rPr sz="1800" dirty="0">
                <a:solidFill>
                  <a:srgbClr val="08A1D9"/>
                </a:solidFill>
                <a:latin typeface="Tahoma"/>
                <a:cs typeface="Tahoma"/>
              </a:rPr>
              <a:t>,</a:t>
            </a:r>
            <a:r>
              <a:rPr sz="1800" spc="-45" dirty="0">
                <a:solidFill>
                  <a:srgbClr val="08A1D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B</a:t>
            </a:r>
            <a:endParaRPr sz="1800" dirty="0">
              <a:latin typeface="Courier New"/>
              <a:cs typeface="Courier New"/>
            </a:endParaRPr>
          </a:p>
          <a:p>
            <a:pPr marL="679450" lvl="1" indent="-323850">
              <a:lnSpc>
                <a:spcPct val="100000"/>
              </a:lnSpc>
              <a:spcBef>
                <a:spcPts val="840"/>
              </a:spcBef>
              <a:buClr>
                <a:srgbClr val="AFB0B2"/>
              </a:buClr>
              <a:buSzPct val="75000"/>
              <a:buFont typeface="Courier New"/>
              <a:buChar char="o"/>
              <a:tabLst>
                <a:tab pos="678815" algn="l"/>
                <a:tab pos="679450" algn="l"/>
              </a:tabLst>
            </a:pP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Are expressed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in 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Java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as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'a'</a:t>
            </a:r>
            <a:r>
              <a:rPr sz="1800" dirty="0">
                <a:solidFill>
                  <a:srgbClr val="08A1D9"/>
                </a:solidFill>
                <a:latin typeface="Tahoma"/>
                <a:cs typeface="Tahoma"/>
              </a:rPr>
              <a:t>,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'1'</a:t>
            </a:r>
            <a:r>
              <a:rPr sz="1800" dirty="0">
                <a:solidFill>
                  <a:srgbClr val="08A1D9"/>
                </a:solidFill>
                <a:latin typeface="Tahoma"/>
                <a:cs typeface="Tahoma"/>
              </a:rPr>
              <a:t>,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'$'</a:t>
            </a:r>
            <a:r>
              <a:rPr sz="1800" dirty="0">
                <a:solidFill>
                  <a:srgbClr val="08A1D9"/>
                </a:solidFill>
                <a:latin typeface="Tahoma"/>
                <a:cs typeface="Tahoma"/>
              </a:rPr>
              <a:t>, </a:t>
            </a:r>
            <a:r>
              <a:rPr sz="1800" b="1" dirty="0">
                <a:solidFill>
                  <a:srgbClr val="00B1E1"/>
                </a:solidFill>
                <a:latin typeface="Courier New"/>
                <a:cs typeface="Courier New"/>
              </a:rPr>
              <a:t>'π'</a:t>
            </a:r>
            <a:r>
              <a:rPr sz="1800" dirty="0">
                <a:solidFill>
                  <a:srgbClr val="08A1D9"/>
                </a:solidFill>
                <a:latin typeface="Tahoma"/>
                <a:cs typeface="Tahoma"/>
              </a:rPr>
              <a:t>, </a:t>
            </a:r>
            <a:r>
              <a:rPr sz="1800" b="1" dirty="0">
                <a:solidFill>
                  <a:srgbClr val="00B1E1"/>
                </a:solidFill>
                <a:latin typeface="Courier New"/>
                <a:cs typeface="Courier New"/>
              </a:rPr>
              <a:t>'β'</a:t>
            </a:r>
            <a:r>
              <a:rPr sz="1800" dirty="0">
                <a:solidFill>
                  <a:srgbClr val="08A1D9"/>
                </a:solidFill>
                <a:latin typeface="Tahoma"/>
                <a:cs typeface="Tahoma"/>
              </a:rPr>
              <a:t>,</a:t>
            </a:r>
            <a:r>
              <a:rPr sz="1800" spc="-35" dirty="0">
                <a:solidFill>
                  <a:srgbClr val="08A1D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00B1E1"/>
                </a:solidFill>
                <a:latin typeface="Courier New"/>
                <a:cs typeface="Courier New"/>
              </a:rPr>
              <a:t>'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B</a:t>
            </a:r>
            <a:r>
              <a:rPr sz="1800" b="1" dirty="0">
                <a:solidFill>
                  <a:srgbClr val="00B1E1"/>
                </a:solidFill>
                <a:latin typeface="Courier New"/>
                <a:cs typeface="Courier New"/>
              </a:rPr>
              <a:t>'</a:t>
            </a:r>
            <a:endParaRPr sz="1800" dirty="0">
              <a:latin typeface="Courier New"/>
              <a:cs typeface="Courier New"/>
            </a:endParaRPr>
          </a:p>
          <a:p>
            <a:pPr marL="679450" lvl="1" indent="-323850">
              <a:lnSpc>
                <a:spcPct val="100000"/>
              </a:lnSpc>
              <a:spcBef>
                <a:spcPts val="740"/>
              </a:spcBef>
              <a:buClr>
                <a:srgbClr val="AFB0B2"/>
              </a:buClr>
              <a:buSzPct val="75000"/>
              <a:buFont typeface="Courier New"/>
              <a:buChar char="o"/>
              <a:tabLst>
                <a:tab pos="678815" algn="l"/>
                <a:tab pos="679450" algn="l"/>
              </a:tabLst>
            </a:pP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Are </a:t>
            </a:r>
            <a:r>
              <a:rPr sz="1800" dirty="0">
                <a:solidFill>
                  <a:srgbClr val="08A1D9"/>
                </a:solidFill>
                <a:latin typeface="Tahoma"/>
                <a:cs typeface="Tahoma"/>
              </a:rPr>
              <a:t>16-bit Unicode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characters, ranging from </a:t>
            </a:r>
            <a:r>
              <a:rPr sz="1800" b="1" dirty="0">
                <a:solidFill>
                  <a:srgbClr val="6C6C6C"/>
                </a:solidFill>
                <a:latin typeface="Tahoma"/>
                <a:cs typeface="Tahoma"/>
              </a:rPr>
              <a:t>0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6C6C6C"/>
                </a:solidFill>
                <a:latin typeface="Tahoma"/>
                <a:cs typeface="Tahoma"/>
              </a:rPr>
              <a:t>65535</a:t>
            </a:r>
            <a:endParaRPr sz="1800" dirty="0">
              <a:latin typeface="Tahoma"/>
              <a:cs typeface="Tahoma"/>
            </a:endParaRPr>
          </a:p>
          <a:p>
            <a:pPr marL="679450" lvl="1" indent="-323850">
              <a:lnSpc>
                <a:spcPct val="100000"/>
              </a:lnSpc>
              <a:spcBef>
                <a:spcPts val="840"/>
              </a:spcBef>
              <a:buClr>
                <a:srgbClr val="AFB0B2"/>
              </a:buClr>
              <a:buSzPct val="75000"/>
              <a:buFont typeface="Courier New"/>
              <a:buChar char="o"/>
              <a:tabLst>
                <a:tab pos="678815" algn="l"/>
                <a:tab pos="679450" algn="l"/>
              </a:tabLst>
            </a:pP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May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be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safely promoted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larger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integer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types like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1800" b="1" spc="-5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long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41694" y="4826000"/>
            <a:ext cx="1001394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ASCII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25344" y="4800600"/>
            <a:ext cx="3317875" cy="7594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795780" algn="l"/>
                <a:tab pos="2070100" algn="l"/>
              </a:tabLst>
            </a:pPr>
            <a:r>
              <a:rPr sz="1800" b="1" spc="-5" dirty="0">
                <a:latin typeface="Courier New"/>
                <a:cs typeface="Courier New"/>
              </a:rPr>
              <a:t>char</a:t>
            </a:r>
            <a:r>
              <a:rPr sz="1800" b="1" dirty="0">
                <a:latin typeface="Courier New"/>
                <a:cs typeface="Courier New"/>
              </a:rPr>
              <a:t> ascChar	=	'a';</a:t>
            </a:r>
            <a:endParaRPr sz="18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  <a:tabLst>
                <a:tab pos="1795780" algn="l"/>
                <a:tab pos="2070100" algn="l"/>
              </a:tabLst>
            </a:pPr>
            <a:r>
              <a:rPr sz="1800" b="1" spc="-5" dirty="0">
                <a:latin typeface="Courier New"/>
                <a:cs typeface="Courier New"/>
              </a:rPr>
              <a:t>cha</a:t>
            </a:r>
            <a:r>
              <a:rPr sz="1800" b="1" dirty="0">
                <a:latin typeface="Courier New"/>
                <a:cs typeface="Courier New"/>
              </a:rPr>
              <a:t>r uniChar	=	'\u0061';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41694" y="5283200"/>
            <a:ext cx="124523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Unicode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58161" y="5053274"/>
            <a:ext cx="1605915" cy="4133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2135" marR="5080" indent="-560070">
              <a:lnSpc>
                <a:spcPts val="1600"/>
              </a:lnSpc>
            </a:pPr>
            <a:r>
              <a:rPr sz="1400" dirty="0">
                <a:solidFill>
                  <a:srgbClr val="FF0000"/>
                </a:solidFill>
                <a:latin typeface="Rockwell"/>
                <a:cs typeface="Rockwell"/>
              </a:rPr>
              <a:t>\u + </a:t>
            </a:r>
            <a:r>
              <a:rPr sz="1400" b="1" dirty="0">
                <a:solidFill>
                  <a:srgbClr val="FF2600"/>
                </a:solidFill>
                <a:latin typeface="Rockwell"/>
                <a:cs typeface="Rockwell"/>
              </a:rPr>
              <a:t>4</a:t>
            </a:r>
            <a:r>
              <a:rPr sz="1400" b="1" spc="-60" dirty="0">
                <a:solidFill>
                  <a:srgbClr val="FF2600"/>
                </a:solidFill>
                <a:latin typeface="Rockwell"/>
                <a:cs typeface="Rockwell"/>
              </a:rPr>
              <a:t> </a:t>
            </a:r>
            <a:r>
              <a:rPr sz="1400" spc="-5" dirty="0">
                <a:solidFill>
                  <a:srgbClr val="FF0000"/>
                </a:solidFill>
                <a:latin typeface="Rockwell"/>
                <a:cs typeface="Rockwell"/>
              </a:rPr>
              <a:t>hexadecimal  </a:t>
            </a:r>
            <a:r>
              <a:rPr sz="1400" dirty="0">
                <a:solidFill>
                  <a:srgbClr val="FF0000"/>
                </a:solidFill>
                <a:latin typeface="Rockwell"/>
                <a:cs typeface="Rockwell"/>
              </a:rPr>
              <a:t>digits</a:t>
            </a:r>
            <a:endParaRPr sz="1400">
              <a:latin typeface="Rockwell"/>
              <a:cs typeface="Rockwel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907055" y="5134873"/>
            <a:ext cx="2592070" cy="119380"/>
          </a:xfrm>
          <a:custGeom>
            <a:avLst/>
            <a:gdLst/>
            <a:ahLst/>
            <a:cxnLst/>
            <a:rect l="l" t="t" r="r" b="b"/>
            <a:pathLst>
              <a:path w="2592070" h="119379">
                <a:moveTo>
                  <a:pt x="2591928" y="0"/>
                </a:moveTo>
                <a:lnTo>
                  <a:pt x="1579" y="0"/>
                </a:lnTo>
                <a:lnTo>
                  <a:pt x="0" y="119064"/>
                </a:lnTo>
              </a:path>
            </a:pathLst>
          </a:custGeom>
          <a:ln w="2539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869626" y="5202636"/>
            <a:ext cx="76200" cy="76835"/>
          </a:xfrm>
          <a:custGeom>
            <a:avLst/>
            <a:gdLst/>
            <a:ahLst/>
            <a:cxnLst/>
            <a:rect l="l" t="t" r="r" b="b"/>
            <a:pathLst>
              <a:path w="76200" h="76835">
                <a:moveTo>
                  <a:pt x="0" y="0"/>
                </a:moveTo>
                <a:lnTo>
                  <a:pt x="37084" y="76699"/>
                </a:lnTo>
                <a:lnTo>
                  <a:pt x="76200" y="1012"/>
                </a:lnTo>
                <a:lnTo>
                  <a:pt x="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1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25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946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95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484" y="-76200"/>
            <a:ext cx="8723030" cy="919480"/>
          </a:xfrm>
          <a:prstGeom prst="rect">
            <a:avLst/>
          </a:prstGeom>
        </p:spPr>
        <p:txBody>
          <a:bodyPr vert="horz" wrap="square" lIns="0" tIns="401780" rIns="0" bIns="0" rtlCol="0">
            <a:spAutoFit/>
          </a:bodyPr>
          <a:lstStyle/>
          <a:p>
            <a:pPr marL="490220">
              <a:lnSpc>
                <a:spcPts val="2935"/>
              </a:lnSpc>
            </a:pPr>
            <a:r>
              <a:rPr spc="-20" dirty="0"/>
              <a:t>Java </a:t>
            </a:r>
            <a:r>
              <a:rPr spc="-10" dirty="0"/>
              <a:t>Literals</a:t>
            </a:r>
            <a:r>
              <a:rPr spc="-45" dirty="0"/>
              <a:t> </a:t>
            </a:r>
            <a:r>
              <a:rPr sz="2000" dirty="0">
                <a:solidFill>
                  <a:srgbClr val="8C8E91"/>
                </a:solidFill>
              </a:rPr>
              <a:t>(Cont’d)</a:t>
            </a:r>
            <a:endParaRPr sz="2000" dirty="0"/>
          </a:p>
        </p:txBody>
      </p:sp>
      <p:sp>
        <p:nvSpPr>
          <p:cNvPr id="8" name="object 8"/>
          <p:cNvSpPr txBox="1"/>
          <p:nvPr/>
        </p:nvSpPr>
        <p:spPr>
          <a:xfrm>
            <a:off x="223868" y="838200"/>
            <a:ext cx="7636786" cy="1724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5915" algn="l"/>
              </a:tabLst>
            </a:pPr>
            <a:r>
              <a:rPr sz="1500" spc="700" dirty="0">
                <a:solidFill>
                  <a:srgbClr val="797B7E"/>
                </a:solidFill>
                <a:latin typeface="Arial"/>
                <a:cs typeface="Arial"/>
              </a:rPr>
              <a:t>!	</a:t>
            </a:r>
            <a:r>
              <a:rPr sz="2000" u="sng" spc="5" dirty="0">
                <a:solidFill>
                  <a:srgbClr val="595959"/>
                </a:solidFill>
                <a:latin typeface="Rockwell"/>
                <a:cs typeface="Rockwell"/>
              </a:rPr>
              <a:t>String</a:t>
            </a:r>
            <a:r>
              <a:rPr sz="2000" u="sng" spc="-5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u="sng" spc="-10" dirty="0">
                <a:solidFill>
                  <a:srgbClr val="595959"/>
                </a:solidFill>
                <a:latin typeface="Rockwell"/>
                <a:cs typeface="Rockwell"/>
              </a:rPr>
              <a:t>literals:</a:t>
            </a:r>
            <a:endParaRPr sz="2000" dirty="0">
              <a:latin typeface="Rockwell"/>
              <a:cs typeface="Rockwell"/>
            </a:endParaRPr>
          </a:p>
          <a:p>
            <a:pPr marL="673100" marR="5080" indent="-317500" algn="just">
              <a:lnSpc>
                <a:spcPct val="99500"/>
              </a:lnSpc>
              <a:spcBef>
                <a:spcPts val="610"/>
              </a:spcBef>
            </a:pPr>
            <a:r>
              <a:rPr sz="1350" spc="630" dirty="0">
                <a:solidFill>
                  <a:srgbClr val="AFB0B2"/>
                </a:solidFill>
                <a:latin typeface="Arial"/>
                <a:cs typeface="Arial"/>
              </a:rPr>
              <a:t>!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Consist of the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double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quote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character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b="1" spc="-5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25" dirty="0">
                <a:solidFill>
                  <a:srgbClr val="08A1D9"/>
                </a:solidFill>
                <a:latin typeface="Rockwell"/>
                <a:cs typeface="Rockwell"/>
              </a:rPr>
              <a:t>zero </a:t>
            </a:r>
            <a:r>
              <a:rPr sz="1800" dirty="0">
                <a:solidFill>
                  <a:srgbClr val="08A1D9"/>
                </a:solidFill>
                <a:latin typeface="Rockwell"/>
                <a:cs typeface="Rockwell"/>
              </a:rPr>
              <a:t>or </a:t>
            </a:r>
            <a:r>
              <a:rPr sz="1800" spc="-25" dirty="0">
                <a:solidFill>
                  <a:srgbClr val="08A1D9"/>
                </a:solidFill>
                <a:latin typeface="Rockwell"/>
                <a:cs typeface="Rockwell"/>
              </a:rPr>
              <a:t>more </a:t>
            </a:r>
            <a:r>
              <a:rPr sz="1800" spc="-5" dirty="0">
                <a:solidFill>
                  <a:srgbClr val="08A1D9"/>
                </a:solidFill>
                <a:latin typeface="Rockwell"/>
                <a:cs typeface="Rockwell"/>
              </a:rPr>
              <a:t>characters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,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followed  </a:t>
            </a:r>
            <a:r>
              <a:rPr sz="1800" spc="-40" dirty="0">
                <a:solidFill>
                  <a:srgbClr val="595959"/>
                </a:solidFill>
                <a:latin typeface="Rockwell"/>
                <a:cs typeface="Rockwell"/>
              </a:rPr>
              <a:t>by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 terminating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double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quote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character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"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, such as </a:t>
            </a:r>
            <a:r>
              <a:rPr sz="1800" b="1" spc="-5" dirty="0">
                <a:latin typeface="Courier New"/>
                <a:cs typeface="Courier New"/>
              </a:rPr>
              <a:t>"Hello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World!"</a:t>
            </a:r>
            <a:r>
              <a:rPr sz="1800" dirty="0">
                <a:latin typeface="Rockwell"/>
                <a:cs typeface="Rockwell"/>
              </a:rPr>
              <a:t>,  </a:t>
            </a:r>
            <a:r>
              <a:rPr sz="1800" b="1" spc="-5" dirty="0">
                <a:latin typeface="Courier New"/>
                <a:cs typeface="Courier New"/>
              </a:rPr>
              <a:t>"March 23,</a:t>
            </a:r>
            <a:r>
              <a:rPr sz="1800" b="1" spc="-520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2014"</a:t>
            </a:r>
            <a:r>
              <a:rPr sz="1800" dirty="0">
                <a:latin typeface="Rockwell"/>
                <a:cs typeface="Rockwell"/>
              </a:rPr>
              <a:t>, </a:t>
            </a:r>
            <a:r>
              <a:rPr sz="1800" b="1" dirty="0">
                <a:latin typeface="Courier New"/>
                <a:cs typeface="Courier New"/>
              </a:rPr>
              <a:t>"1200"</a:t>
            </a:r>
            <a:r>
              <a:rPr sz="1800" dirty="0">
                <a:latin typeface="Rockwell"/>
                <a:cs typeface="Rockwell"/>
              </a:rPr>
              <a:t>, </a:t>
            </a:r>
            <a:r>
              <a:rPr sz="1800" b="1" dirty="0">
                <a:latin typeface="Courier New"/>
                <a:cs typeface="Courier New"/>
              </a:rPr>
              <a:t>"4"</a:t>
            </a:r>
            <a:r>
              <a:rPr sz="1800" dirty="0">
                <a:latin typeface="Rockwell"/>
                <a:cs typeface="Rockwell"/>
              </a:rPr>
              <a:t>, </a:t>
            </a:r>
            <a:r>
              <a:rPr sz="1800" b="1" dirty="0">
                <a:latin typeface="Courier New"/>
                <a:cs typeface="Courier New"/>
              </a:rPr>
              <a:t>""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911225">
              <a:lnSpc>
                <a:spcPct val="100000"/>
              </a:lnSpc>
              <a:tabLst>
                <a:tab pos="3654425" algn="l"/>
              </a:tabLst>
            </a:pPr>
            <a:r>
              <a:rPr sz="1800" b="1" spc="-5" dirty="0">
                <a:latin typeface="Courier New"/>
                <a:cs typeface="Courier New"/>
              </a:rPr>
              <a:t>String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stringVar1</a:t>
            </a:r>
            <a:r>
              <a:rPr sz="1800" b="1" dirty="0">
                <a:latin typeface="Courier New"/>
                <a:cs typeface="Courier New"/>
              </a:rPr>
              <a:t> =	</a:t>
            </a:r>
            <a:r>
              <a:rPr sz="1800" b="1" spc="-5" dirty="0">
                <a:latin typeface="Courier New"/>
                <a:cs typeface="Courier New"/>
              </a:rPr>
              <a:t>"Hello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World!";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9018" y="2590800"/>
            <a:ext cx="345503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55900" algn="l"/>
              </a:tabLst>
            </a:pPr>
            <a:r>
              <a:rPr sz="1800" b="1" spc="-5" dirty="0">
                <a:latin typeface="Courier New"/>
                <a:cs typeface="Courier New"/>
              </a:rPr>
              <a:t>Strin</a:t>
            </a:r>
            <a:r>
              <a:rPr sz="1800" b="1" dirty="0">
                <a:latin typeface="Courier New"/>
                <a:cs typeface="Courier New"/>
              </a:rPr>
              <a:t>g </a:t>
            </a:r>
            <a:r>
              <a:rPr sz="1800" b="1" spc="-5" dirty="0">
                <a:latin typeface="Courier New"/>
                <a:cs typeface="Courier New"/>
              </a:rPr>
              <a:t>stringVar</a:t>
            </a:r>
            <a:r>
              <a:rPr sz="1800" b="1" dirty="0">
                <a:latin typeface="Courier New"/>
                <a:cs typeface="Courier New"/>
              </a:rPr>
              <a:t>2 =	null;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24400" y="2616200"/>
            <a:ext cx="43434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A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special Java</a:t>
            </a:r>
            <a:r>
              <a:rPr sz="1600" b="1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literal</a:t>
            </a:r>
            <a:r>
              <a:rPr lang="en-US" sz="1600" b="1" dirty="0">
                <a:solidFill>
                  <a:srgbClr val="00B050"/>
                </a:solidFill>
                <a:latin typeface="Courier New"/>
                <a:cs typeface="Courier New"/>
              </a:rPr>
              <a:t>, which means it does not refer to any object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0432" y="3429000"/>
            <a:ext cx="8565515" cy="2486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marR="32384" indent="-317500">
              <a:lnSpc>
                <a:spcPct val="100000"/>
              </a:lnSpc>
              <a:buClr>
                <a:srgbClr val="797B7E"/>
              </a:buClr>
              <a:buSzPct val="75000"/>
              <a:buFont typeface="Arial"/>
              <a:buChar char="!"/>
              <a:tabLst>
                <a:tab pos="335915" algn="l"/>
                <a:tab pos="336550" algn="l"/>
              </a:tabLst>
            </a:pP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Within </a:t>
            </a:r>
            <a:r>
              <a:rPr sz="2000" spc="5" dirty="0">
                <a:solidFill>
                  <a:srgbClr val="595959"/>
                </a:solidFill>
                <a:latin typeface="Rockwell"/>
                <a:cs typeface="Rockwell"/>
              </a:rPr>
              <a:t>string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and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character literals,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2000" dirty="0">
                <a:solidFill>
                  <a:srgbClr val="08A1D9"/>
                </a:solidFill>
                <a:latin typeface="Rockwell"/>
                <a:cs typeface="Rockwell"/>
              </a:rPr>
              <a:t>backslash (</a:t>
            </a:r>
            <a:r>
              <a:rPr sz="2000" b="1" dirty="0">
                <a:solidFill>
                  <a:srgbClr val="08A1D9"/>
                </a:solidFill>
                <a:latin typeface="Courier New"/>
                <a:cs typeface="Courier New"/>
              </a:rPr>
              <a:t>\</a:t>
            </a:r>
            <a:r>
              <a:rPr sz="2000" dirty="0">
                <a:solidFill>
                  <a:srgbClr val="08A1D9"/>
                </a:solidFill>
                <a:latin typeface="Rockwell"/>
                <a:cs typeface="Rockwell"/>
              </a:rPr>
              <a:t>)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character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can</a:t>
            </a:r>
            <a:r>
              <a:rPr sz="2000" spc="-12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be  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used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to escape special 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characters,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such</a:t>
            </a:r>
            <a:r>
              <a:rPr sz="2000" spc="-23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as</a:t>
            </a:r>
            <a:endParaRPr sz="2000" dirty="0">
              <a:latin typeface="Rockwell"/>
              <a:cs typeface="Rockwell"/>
            </a:endParaRPr>
          </a:p>
          <a:p>
            <a:pPr marL="909319" marR="5080" indent="-1905">
              <a:lnSpc>
                <a:spcPct val="125000"/>
              </a:lnSpc>
              <a:spcBef>
                <a:spcPts val="660"/>
              </a:spcBef>
              <a:tabLst>
                <a:tab pos="2966720" algn="l"/>
                <a:tab pos="3241040" algn="l"/>
                <a:tab pos="4887595" algn="l"/>
              </a:tabLst>
            </a:pPr>
            <a:r>
              <a:rPr sz="1800" b="1" spc="-10" dirty="0">
                <a:latin typeface="Courier New"/>
                <a:cs typeface="Courier New"/>
              </a:rPr>
              <a:t>String text1 </a:t>
            </a:r>
            <a:r>
              <a:rPr sz="1800" b="1" dirty="0">
                <a:latin typeface="Courier New"/>
                <a:cs typeface="Courier New"/>
              </a:rPr>
              <a:t>= </a:t>
            </a:r>
            <a:r>
              <a:rPr sz="1800" b="1" spc="-10" dirty="0">
                <a:latin typeface="Courier New"/>
                <a:cs typeface="Courier New"/>
              </a:rPr>
              <a:t>"This </a:t>
            </a:r>
            <a:r>
              <a:rPr sz="1800" b="1" spc="-5" dirty="0">
                <a:latin typeface="Courier New"/>
                <a:cs typeface="Courier New"/>
              </a:rPr>
              <a:t>is </a:t>
            </a:r>
            <a:r>
              <a:rPr sz="1800" b="1" spc="-10" dirty="0">
                <a:latin typeface="Courier New"/>
                <a:cs typeface="Courier New"/>
              </a:rPr>
              <a:t>line 1\n line 2\n and line 3\n";  </a:t>
            </a:r>
            <a:r>
              <a:rPr sz="1800" b="1" spc="-5" dirty="0">
                <a:latin typeface="Courier New"/>
                <a:cs typeface="Courier New"/>
              </a:rPr>
              <a:t>String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text2</a:t>
            </a:r>
            <a:r>
              <a:rPr sz="1800" b="1" dirty="0">
                <a:latin typeface="Courier New"/>
                <a:cs typeface="Courier New"/>
              </a:rPr>
              <a:t> =	"	</a:t>
            </a:r>
            <a:r>
              <a:rPr sz="1800" b="1" spc="-5" dirty="0">
                <a:latin typeface="Courier New"/>
                <a:cs typeface="Courier New"/>
              </a:rPr>
              <a:t>\"This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is</a:t>
            </a:r>
            <a:r>
              <a:rPr sz="1800" b="1" dirty="0">
                <a:latin typeface="Courier New"/>
                <a:cs typeface="Courier New"/>
              </a:rPr>
              <a:t> a	</a:t>
            </a:r>
            <a:r>
              <a:rPr sz="1800" b="1" spc="-5" dirty="0">
                <a:latin typeface="Courier New"/>
                <a:cs typeface="Courier New"/>
              </a:rPr>
              <a:t>quoted text\"</a:t>
            </a:r>
            <a:r>
              <a:rPr sz="1800" b="1" spc="-85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";</a:t>
            </a:r>
            <a:endParaRPr sz="1800" dirty="0">
              <a:latin typeface="Courier New"/>
              <a:cs typeface="Courier New"/>
            </a:endParaRPr>
          </a:p>
          <a:p>
            <a:pPr marL="336550" indent="-323850">
              <a:lnSpc>
                <a:spcPct val="100000"/>
              </a:lnSpc>
              <a:spcBef>
                <a:spcPts val="1240"/>
              </a:spcBef>
              <a:buClr>
                <a:srgbClr val="797B7E"/>
              </a:buClr>
              <a:buSzPct val="75000"/>
              <a:buFont typeface="Arial"/>
              <a:buChar char="!"/>
              <a:tabLst>
                <a:tab pos="335915" algn="l"/>
                <a:tab pos="336550" algn="l"/>
              </a:tabLst>
            </a:pP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 </a:t>
            </a:r>
            <a:r>
              <a:rPr sz="2000" spc="5" dirty="0">
                <a:solidFill>
                  <a:srgbClr val="595959"/>
                </a:solidFill>
                <a:latin typeface="Rockwell"/>
                <a:cs typeface="Rockwell"/>
              </a:rPr>
              <a:t>string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literal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cannot be </a:t>
            </a:r>
            <a:r>
              <a:rPr sz="2000" spc="-25" dirty="0">
                <a:solidFill>
                  <a:srgbClr val="595959"/>
                </a:solidFill>
                <a:latin typeface="Rockwell"/>
                <a:cs typeface="Rockwell"/>
              </a:rPr>
              <a:t>broken </a:t>
            </a:r>
            <a:r>
              <a:rPr sz="2000" spc="-15" dirty="0">
                <a:solidFill>
                  <a:srgbClr val="595959"/>
                </a:solidFill>
                <a:latin typeface="Rockwell"/>
                <a:cs typeface="Rockwell"/>
              </a:rPr>
              <a:t>across </a:t>
            </a:r>
            <a:r>
              <a:rPr sz="2000" spc="-25" dirty="0">
                <a:solidFill>
                  <a:srgbClr val="595959"/>
                </a:solidFill>
                <a:latin typeface="Rockwell"/>
                <a:cs typeface="Rockwell"/>
              </a:rPr>
              <a:t>two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lines in a</a:t>
            </a:r>
            <a:r>
              <a:rPr sz="2000" spc="3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Rockwell"/>
                <a:cs typeface="Rockwell"/>
              </a:rPr>
              <a:t>program</a:t>
            </a:r>
            <a:endParaRPr sz="2000" dirty="0">
              <a:latin typeface="Rockwell"/>
              <a:cs typeface="Rockwell"/>
            </a:endParaRPr>
          </a:p>
          <a:p>
            <a:pPr marL="909319">
              <a:lnSpc>
                <a:spcPts val="2130"/>
              </a:lnSpc>
              <a:spcBef>
                <a:spcPts val="600"/>
              </a:spcBef>
              <a:tabLst>
                <a:tab pos="2555240" algn="l"/>
              </a:tabLst>
            </a:pPr>
            <a:r>
              <a:rPr sz="1800" b="1" spc="-5" dirty="0">
                <a:latin typeface="Courier New"/>
                <a:cs typeface="Courier New"/>
              </a:rPr>
              <a:t>String</a:t>
            </a:r>
            <a:r>
              <a:rPr sz="1800" b="1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s1</a:t>
            </a:r>
            <a:r>
              <a:rPr sz="1800" b="1" dirty="0">
                <a:latin typeface="Courier New"/>
                <a:cs typeface="Courier New"/>
              </a:rPr>
              <a:t> =	</a:t>
            </a:r>
            <a:r>
              <a:rPr sz="1800" b="1" spc="-5" dirty="0">
                <a:latin typeface="Courier New"/>
                <a:cs typeface="Courier New"/>
              </a:rPr>
              <a:t>"This is line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</a:t>
            </a:r>
            <a:endParaRPr sz="1800" dirty="0">
              <a:latin typeface="Courier New"/>
              <a:cs typeface="Courier New"/>
            </a:endParaRPr>
          </a:p>
          <a:p>
            <a:pPr marR="885825" algn="ctr">
              <a:lnSpc>
                <a:spcPts val="2130"/>
              </a:lnSpc>
            </a:pPr>
            <a:r>
              <a:rPr sz="1800" b="1" spc="-5" dirty="0">
                <a:latin typeface="Courier New"/>
                <a:cs typeface="Courier New"/>
              </a:rPr>
              <a:t>This is line</a:t>
            </a:r>
            <a:r>
              <a:rPr sz="1800" b="1" spc="-7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2";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2" name="object 1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26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5017" y="602672"/>
            <a:ext cx="5989320" cy="5403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86839" rIns="0" bIns="0" rtlCol="0">
            <a:spAutoFit/>
          </a:bodyPr>
          <a:lstStyle/>
          <a:p>
            <a:pPr marL="490220">
              <a:lnSpc>
                <a:spcPts val="2815"/>
              </a:lnSpc>
            </a:pPr>
            <a:r>
              <a:rPr dirty="0"/>
              <a:t>Arithmetic </a:t>
            </a:r>
            <a:r>
              <a:rPr spc="-10" dirty="0"/>
              <a:t>Operators </a:t>
            </a:r>
            <a:r>
              <a:rPr dirty="0"/>
              <a:t>and</a:t>
            </a:r>
            <a:r>
              <a:rPr spc="-10" dirty="0"/>
              <a:t> </a:t>
            </a:r>
            <a:r>
              <a:rPr spc="-5" dirty="0"/>
              <a:t>Expressions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713028" y="1219200"/>
            <a:ext cx="7355205" cy="10071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9600"/>
              </a:lnSpc>
            </a:pPr>
            <a:r>
              <a:rPr sz="1400" spc="675" dirty="0">
                <a:solidFill>
                  <a:srgbClr val="797B7E"/>
                </a:solidFill>
                <a:latin typeface="Arial"/>
                <a:cs typeface="Arial"/>
              </a:rPr>
              <a:t>!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As in most 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languages, </a:t>
            </a:r>
            <a:r>
              <a:rPr sz="1900" u="sng" dirty="0">
                <a:solidFill>
                  <a:srgbClr val="08A1D9"/>
                </a:solidFill>
                <a:latin typeface="Rockwell"/>
                <a:cs typeface="Rockwell"/>
              </a:rPr>
              <a:t>arithmetic </a:t>
            </a:r>
            <a:r>
              <a:rPr sz="1900" u="sng" spc="-15" dirty="0">
                <a:solidFill>
                  <a:srgbClr val="08A1D9"/>
                </a:solidFill>
                <a:latin typeface="Rockwell"/>
                <a:cs typeface="Rockwell"/>
              </a:rPr>
              <a:t>expressions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can be </a:t>
            </a:r>
            <a:r>
              <a:rPr sz="1900" spc="5" dirty="0">
                <a:solidFill>
                  <a:srgbClr val="595959"/>
                </a:solidFill>
                <a:latin typeface="Rockwell"/>
                <a:cs typeface="Rockwell"/>
              </a:rPr>
              <a:t>formed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in  </a:t>
            </a:r>
            <a:r>
              <a:rPr sz="1900" spc="-35" dirty="0">
                <a:solidFill>
                  <a:srgbClr val="595959"/>
                </a:solidFill>
                <a:latin typeface="Rockwell"/>
                <a:cs typeface="Rockwell"/>
              </a:rPr>
              <a:t>Java 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using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arithmetic 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operators,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numerical 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literals,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and</a:t>
            </a:r>
            <a:r>
              <a:rPr sz="1900" spc="-23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variables</a:t>
            </a:r>
            <a:endParaRPr sz="1900" dirty="0">
              <a:latin typeface="Rockwell"/>
              <a:cs typeface="Rockwell"/>
            </a:endParaRPr>
          </a:p>
          <a:p>
            <a:pPr marL="368300">
              <a:lnSpc>
                <a:spcPct val="100000"/>
              </a:lnSpc>
              <a:spcBef>
                <a:spcPts val="800"/>
              </a:spcBef>
              <a:tabLst>
                <a:tab pos="691515" algn="l"/>
              </a:tabLst>
            </a:pPr>
            <a:r>
              <a:rPr sz="1250" spc="600" dirty="0">
                <a:solidFill>
                  <a:srgbClr val="AFB0B2"/>
                </a:solidFill>
                <a:latin typeface="Arial"/>
                <a:cs typeface="Arial"/>
              </a:rPr>
              <a:t>!	</a:t>
            </a:r>
            <a:r>
              <a:rPr sz="1700" spc="-35" dirty="0">
                <a:solidFill>
                  <a:srgbClr val="595959"/>
                </a:solidFill>
                <a:latin typeface="Rockwell"/>
                <a:cs typeface="Rockwell"/>
              </a:rPr>
              <a:t>Java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has </a:t>
            </a:r>
            <a:r>
              <a:rPr sz="1700" u="sng" spc="-20" dirty="0">
                <a:solidFill>
                  <a:srgbClr val="595959"/>
                </a:solidFill>
                <a:latin typeface="Rockwell"/>
                <a:cs typeface="Rockwell"/>
              </a:rPr>
              <a:t>five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arithmetic</a:t>
            </a:r>
            <a:r>
              <a:rPr sz="1700" spc="1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operators</a:t>
            </a:r>
            <a:endParaRPr sz="1700" dirty="0">
              <a:latin typeface="Rockwell"/>
              <a:cs typeface="Rockwel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815770"/>
              </p:ext>
            </p:extLst>
          </p:nvPr>
        </p:nvGraphicFramePr>
        <p:xfrm>
          <a:off x="943416" y="2362200"/>
          <a:ext cx="7302012" cy="23361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5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6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29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0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Operation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0395" marR="528955" indent="95250">
                        <a:lnSpc>
                          <a:spcPts val="2100"/>
                        </a:lnSpc>
                        <a:spcBef>
                          <a:spcPts val="105"/>
                        </a:spcBef>
                      </a:pPr>
                      <a:r>
                        <a:rPr sz="1800" b="1" spc="-5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Algebraic  </a:t>
                      </a:r>
                      <a:r>
                        <a:rPr sz="18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Expression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Bef>
                          <a:spcPts val="1065"/>
                        </a:spcBef>
                      </a:pPr>
                      <a:r>
                        <a:rPr sz="18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Java</a:t>
                      </a:r>
                      <a:r>
                        <a:rPr sz="1800" b="1" spc="-100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Expression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607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Addition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BFA"/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ts val="1980"/>
                        </a:lnSpc>
                      </a:pPr>
                      <a:r>
                        <a:rPr sz="1650" i="1" dirty="0">
                          <a:latin typeface="Tahoma"/>
                          <a:cs typeface="Tahoma"/>
                        </a:rPr>
                        <a:t>+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BFA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980"/>
                        </a:lnSpc>
                      </a:pPr>
                      <a:r>
                        <a:rPr sz="1650" i="1" spc="-20" dirty="0">
                          <a:latin typeface="Tahoma"/>
                          <a:cs typeface="Tahoma"/>
                        </a:rPr>
                        <a:t>f </a:t>
                      </a:r>
                      <a:r>
                        <a:rPr sz="1650" i="1" spc="-40" dirty="0">
                          <a:latin typeface="Tahoma"/>
                          <a:cs typeface="Tahoma"/>
                        </a:rPr>
                        <a:t>+</a:t>
                      </a:r>
                      <a:r>
                        <a:rPr sz="1650" i="1" spc="-1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50" i="1" spc="-30" dirty="0">
                          <a:latin typeface="Tahoma"/>
                          <a:cs typeface="Tahoma"/>
                        </a:rPr>
                        <a:t>7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BFA"/>
                    </a:solidFill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f +</a:t>
                      </a:r>
                      <a:r>
                        <a:rPr sz="16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7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5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Subtraction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-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950"/>
                        </a:lnSpc>
                      </a:pPr>
                      <a:r>
                        <a:rPr sz="1650" i="1" spc="-30" dirty="0">
                          <a:latin typeface="Tahoma"/>
                          <a:cs typeface="Tahoma"/>
                        </a:rPr>
                        <a:t>p –</a:t>
                      </a:r>
                      <a:r>
                        <a:rPr sz="1650" i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50" i="1" spc="-25" dirty="0">
                          <a:latin typeface="Tahoma"/>
                          <a:cs typeface="Tahoma"/>
                        </a:rPr>
                        <a:t>c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p –</a:t>
                      </a:r>
                      <a:r>
                        <a:rPr sz="16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c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Multiplication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BFA"/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*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BFA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950"/>
                        </a:lnSpc>
                      </a:pPr>
                      <a:r>
                        <a:rPr sz="1650" i="1" spc="-35" dirty="0">
                          <a:latin typeface="Tahoma"/>
                          <a:cs typeface="Tahoma"/>
                        </a:rPr>
                        <a:t>bm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BFA"/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b *</a:t>
                      </a:r>
                      <a:r>
                        <a:rPr sz="16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m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36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Division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/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950"/>
                        </a:lnSpc>
                      </a:pPr>
                      <a:r>
                        <a:rPr sz="1650" i="1" spc="-2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x </a:t>
                      </a:r>
                      <a:r>
                        <a:rPr sz="1650" i="1" spc="-2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/ </a:t>
                      </a:r>
                      <a:r>
                        <a:rPr sz="1650" i="1" spc="-2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y or x </a:t>
                      </a:r>
                      <a:r>
                        <a:rPr sz="1650" i="1" spc="-4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÷</a:t>
                      </a:r>
                      <a:r>
                        <a:rPr sz="1650" i="1" spc="-9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50" i="1" spc="-2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y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x</a:t>
                      </a:r>
                      <a:r>
                        <a:rPr sz="1600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/y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70">
                <a:tc>
                  <a:txBody>
                    <a:bodyPr/>
                    <a:lstStyle/>
                    <a:p>
                      <a:pPr marL="77470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Reminder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BFA"/>
                    </a:solidFill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%</a:t>
                      </a: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BFA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ts val="1950"/>
                        </a:lnSpc>
                      </a:pPr>
                      <a:r>
                        <a:rPr sz="1650" i="1" spc="-20" dirty="0">
                          <a:latin typeface="Tahoma"/>
                          <a:cs typeface="Tahoma"/>
                        </a:rPr>
                        <a:t>r </a:t>
                      </a:r>
                      <a:r>
                        <a:rPr sz="1650" i="1" spc="-35" dirty="0">
                          <a:latin typeface="Tahoma"/>
                          <a:cs typeface="Tahoma"/>
                        </a:rPr>
                        <a:t>mod</a:t>
                      </a:r>
                      <a:r>
                        <a:rPr sz="1650" i="1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50" i="1" spc="-25" dirty="0">
                          <a:latin typeface="Tahoma"/>
                          <a:cs typeface="Tahoma"/>
                        </a:rPr>
                        <a:t>s</a:t>
                      </a:r>
                      <a:endParaRPr sz="165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BFA"/>
                    </a:solidFill>
                  </a:tcPr>
                </a:tc>
                <a:tc>
                  <a:txBody>
                    <a:bodyPr/>
                    <a:lstStyle/>
                    <a:p>
                      <a:pPr marL="83820" algn="ctr"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r %</a:t>
                      </a:r>
                      <a:r>
                        <a:rPr sz="16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s</a:t>
                      </a: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CCDB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5643433" y="5280687"/>
            <a:ext cx="194945" cy="0"/>
          </a:xfrm>
          <a:custGeom>
            <a:avLst/>
            <a:gdLst/>
            <a:ahLst/>
            <a:cxnLst/>
            <a:rect l="l" t="t" r="r" b="b"/>
            <a:pathLst>
              <a:path w="194945">
                <a:moveTo>
                  <a:pt x="0" y="0"/>
                </a:moveTo>
                <a:lnTo>
                  <a:pt x="194839" y="0"/>
                </a:lnTo>
              </a:path>
            </a:pathLst>
          </a:custGeom>
          <a:ln w="11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137463" y="5280687"/>
            <a:ext cx="622300" cy="0"/>
          </a:xfrm>
          <a:custGeom>
            <a:avLst/>
            <a:gdLst/>
            <a:ahLst/>
            <a:cxnLst/>
            <a:rect l="l" t="t" r="r" b="b"/>
            <a:pathLst>
              <a:path w="622300">
                <a:moveTo>
                  <a:pt x="0" y="0"/>
                </a:moveTo>
                <a:lnTo>
                  <a:pt x="621917" y="0"/>
                </a:lnTo>
              </a:path>
            </a:pathLst>
          </a:custGeom>
          <a:ln w="11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3415" y="4876800"/>
            <a:ext cx="7178675" cy="11506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24230">
              <a:lnSpc>
                <a:spcPct val="100000"/>
              </a:lnSpc>
            </a:pPr>
            <a:r>
              <a:rPr sz="2300" u="sng" spc="120" dirty="0">
                <a:latin typeface="Times New Roman"/>
                <a:cs typeface="Times New Roman"/>
              </a:rPr>
              <a:t>3</a:t>
            </a:r>
            <a:r>
              <a:rPr sz="2300" u="sng" spc="-305" dirty="0">
                <a:latin typeface="Times New Roman"/>
                <a:cs typeface="Times New Roman"/>
              </a:rPr>
              <a:t> </a:t>
            </a:r>
            <a:r>
              <a:rPr sz="2300" u="sng" spc="135" dirty="0">
                <a:latin typeface="Symbol"/>
                <a:cs typeface="Symbol"/>
              </a:rPr>
              <a:t></a:t>
            </a:r>
            <a:r>
              <a:rPr sz="2300" u="sng" spc="-165" dirty="0">
                <a:latin typeface="Times New Roman"/>
                <a:cs typeface="Times New Roman"/>
              </a:rPr>
              <a:t> </a:t>
            </a:r>
            <a:r>
              <a:rPr sz="2300" u="sng" spc="170" dirty="0">
                <a:latin typeface="Times New Roman"/>
                <a:cs typeface="Times New Roman"/>
              </a:rPr>
              <a:t>4</a:t>
            </a:r>
            <a:r>
              <a:rPr sz="2300" i="1" u="sng" spc="170" dirty="0">
                <a:latin typeface="Times New Roman"/>
                <a:cs typeface="Times New Roman"/>
              </a:rPr>
              <a:t>x</a:t>
            </a:r>
            <a:r>
              <a:rPr sz="2300" i="1" u="sng" spc="40" dirty="0">
                <a:latin typeface="Times New Roman"/>
                <a:cs typeface="Times New Roman"/>
              </a:rPr>
              <a:t> </a:t>
            </a:r>
            <a:r>
              <a:rPr sz="3450" spc="202" baseline="-35024" dirty="0">
                <a:latin typeface="Symbol"/>
                <a:cs typeface="Symbol"/>
              </a:rPr>
              <a:t></a:t>
            </a:r>
            <a:r>
              <a:rPr sz="3450" spc="-397" baseline="-35024" dirty="0">
                <a:latin typeface="Times New Roman"/>
                <a:cs typeface="Times New Roman"/>
              </a:rPr>
              <a:t> </a:t>
            </a:r>
            <a:r>
              <a:rPr sz="2300" u="sng" spc="80" dirty="0">
                <a:latin typeface="Times New Roman"/>
                <a:cs typeface="Times New Roman"/>
              </a:rPr>
              <a:t>10(</a:t>
            </a:r>
            <a:r>
              <a:rPr sz="2300" u="sng" spc="-310" dirty="0">
                <a:latin typeface="Times New Roman"/>
                <a:cs typeface="Times New Roman"/>
              </a:rPr>
              <a:t> </a:t>
            </a:r>
            <a:r>
              <a:rPr sz="2300" i="1" u="sng" spc="105" dirty="0">
                <a:latin typeface="Times New Roman"/>
                <a:cs typeface="Times New Roman"/>
              </a:rPr>
              <a:t>y</a:t>
            </a:r>
            <a:r>
              <a:rPr sz="2300" i="1" u="sng" spc="-130" dirty="0">
                <a:latin typeface="Times New Roman"/>
                <a:cs typeface="Times New Roman"/>
              </a:rPr>
              <a:t> </a:t>
            </a:r>
            <a:r>
              <a:rPr sz="2300" u="sng" spc="135" dirty="0">
                <a:latin typeface="Symbol"/>
                <a:cs typeface="Symbol"/>
              </a:rPr>
              <a:t></a:t>
            </a:r>
            <a:r>
              <a:rPr sz="2300" u="sng" spc="-275" dirty="0">
                <a:latin typeface="Times New Roman"/>
                <a:cs typeface="Times New Roman"/>
              </a:rPr>
              <a:t> </a:t>
            </a:r>
            <a:r>
              <a:rPr sz="2300" u="sng" spc="80" dirty="0">
                <a:latin typeface="Times New Roman"/>
                <a:cs typeface="Times New Roman"/>
              </a:rPr>
              <a:t>5)(</a:t>
            </a:r>
            <a:r>
              <a:rPr sz="2300" i="1" u="sng" spc="80" dirty="0">
                <a:latin typeface="Times New Roman"/>
                <a:cs typeface="Times New Roman"/>
              </a:rPr>
              <a:t>a</a:t>
            </a:r>
            <a:r>
              <a:rPr sz="2300" i="1" u="sng" spc="-155" dirty="0">
                <a:latin typeface="Times New Roman"/>
                <a:cs typeface="Times New Roman"/>
              </a:rPr>
              <a:t> </a:t>
            </a:r>
            <a:r>
              <a:rPr sz="2300" u="sng" spc="135" dirty="0">
                <a:latin typeface="Symbol"/>
                <a:cs typeface="Symbol"/>
              </a:rPr>
              <a:t></a:t>
            </a:r>
            <a:r>
              <a:rPr sz="2300" u="sng" spc="-240" dirty="0">
                <a:latin typeface="Times New Roman"/>
                <a:cs typeface="Times New Roman"/>
              </a:rPr>
              <a:t> </a:t>
            </a:r>
            <a:r>
              <a:rPr sz="2300" i="1" u="sng" spc="120" dirty="0">
                <a:latin typeface="Times New Roman"/>
                <a:cs typeface="Times New Roman"/>
              </a:rPr>
              <a:t>b</a:t>
            </a:r>
            <a:r>
              <a:rPr sz="2300" i="1" u="sng" spc="-195" dirty="0">
                <a:latin typeface="Times New Roman"/>
                <a:cs typeface="Times New Roman"/>
              </a:rPr>
              <a:t> </a:t>
            </a:r>
            <a:r>
              <a:rPr sz="2300" u="sng" spc="135" dirty="0">
                <a:latin typeface="Symbol"/>
                <a:cs typeface="Symbol"/>
              </a:rPr>
              <a:t></a:t>
            </a:r>
            <a:r>
              <a:rPr sz="2300" u="sng" spc="-200" dirty="0">
                <a:latin typeface="Times New Roman"/>
                <a:cs typeface="Times New Roman"/>
              </a:rPr>
              <a:t> </a:t>
            </a:r>
            <a:r>
              <a:rPr sz="2300" i="1" u="sng" spc="105" dirty="0">
                <a:latin typeface="Times New Roman"/>
                <a:cs typeface="Times New Roman"/>
              </a:rPr>
              <a:t>c</a:t>
            </a:r>
            <a:r>
              <a:rPr sz="2300" u="sng" spc="105" dirty="0">
                <a:latin typeface="Times New Roman"/>
                <a:cs typeface="Times New Roman"/>
              </a:rPr>
              <a:t>)</a:t>
            </a:r>
            <a:r>
              <a:rPr sz="2300" u="sng" spc="15" dirty="0">
                <a:latin typeface="Times New Roman"/>
                <a:cs typeface="Times New Roman"/>
              </a:rPr>
              <a:t> </a:t>
            </a:r>
            <a:r>
              <a:rPr sz="3450" spc="202" baseline="-35024" dirty="0">
                <a:latin typeface="Symbol"/>
                <a:cs typeface="Symbol"/>
              </a:rPr>
              <a:t></a:t>
            </a:r>
            <a:r>
              <a:rPr sz="3450" spc="-359" baseline="-35024" dirty="0">
                <a:latin typeface="Times New Roman"/>
                <a:cs typeface="Times New Roman"/>
              </a:rPr>
              <a:t> </a:t>
            </a:r>
            <a:r>
              <a:rPr sz="3450" spc="120" baseline="-35024" dirty="0">
                <a:latin typeface="Times New Roman"/>
                <a:cs typeface="Times New Roman"/>
              </a:rPr>
              <a:t>9(</a:t>
            </a:r>
            <a:r>
              <a:rPr sz="3450" spc="-472" baseline="-35024" dirty="0">
                <a:latin typeface="Times New Roman"/>
                <a:cs typeface="Times New Roman"/>
              </a:rPr>
              <a:t> </a:t>
            </a:r>
            <a:r>
              <a:rPr sz="2300" spc="120" dirty="0">
                <a:latin typeface="Times New Roman"/>
                <a:cs typeface="Times New Roman"/>
              </a:rPr>
              <a:t>4</a:t>
            </a:r>
            <a:r>
              <a:rPr sz="2300" spc="-10" dirty="0">
                <a:latin typeface="Times New Roman"/>
                <a:cs typeface="Times New Roman"/>
              </a:rPr>
              <a:t> </a:t>
            </a:r>
            <a:r>
              <a:rPr sz="3450" spc="202" baseline="-35024" dirty="0">
                <a:latin typeface="Symbol"/>
                <a:cs typeface="Symbol"/>
              </a:rPr>
              <a:t></a:t>
            </a:r>
            <a:r>
              <a:rPr sz="3450" spc="-44" baseline="-35024" dirty="0">
                <a:latin typeface="Times New Roman"/>
                <a:cs typeface="Times New Roman"/>
              </a:rPr>
              <a:t> </a:t>
            </a:r>
            <a:r>
              <a:rPr sz="2300" spc="120" dirty="0">
                <a:latin typeface="Times New Roman"/>
                <a:cs typeface="Times New Roman"/>
              </a:rPr>
              <a:t>9</a:t>
            </a:r>
            <a:r>
              <a:rPr sz="2300" spc="-229" dirty="0">
                <a:latin typeface="Times New Roman"/>
                <a:cs typeface="Times New Roman"/>
              </a:rPr>
              <a:t> </a:t>
            </a:r>
            <a:r>
              <a:rPr sz="2300" spc="135" dirty="0">
                <a:latin typeface="Symbol"/>
                <a:cs typeface="Symbol"/>
              </a:rPr>
              <a:t></a:t>
            </a:r>
            <a:r>
              <a:rPr sz="2300" spc="-45" dirty="0">
                <a:latin typeface="Times New Roman"/>
                <a:cs typeface="Times New Roman"/>
              </a:rPr>
              <a:t> </a:t>
            </a:r>
            <a:r>
              <a:rPr sz="2300" i="1" spc="105" dirty="0">
                <a:latin typeface="Times New Roman"/>
                <a:cs typeface="Times New Roman"/>
              </a:rPr>
              <a:t>x</a:t>
            </a:r>
            <a:r>
              <a:rPr sz="2300" i="1" spc="-350" dirty="0">
                <a:latin typeface="Times New Roman"/>
                <a:cs typeface="Times New Roman"/>
              </a:rPr>
              <a:t> </a:t>
            </a:r>
            <a:r>
              <a:rPr sz="3450" spc="120" baseline="-35024" dirty="0">
                <a:latin typeface="Times New Roman"/>
                <a:cs typeface="Times New Roman"/>
              </a:rPr>
              <a:t>)</a:t>
            </a:r>
            <a:endParaRPr sz="3450" baseline="-35024" dirty="0">
              <a:latin typeface="Times New Roman"/>
              <a:cs typeface="Times New Roman"/>
            </a:endParaRPr>
          </a:p>
          <a:p>
            <a:pPr marL="1123315">
              <a:lnSpc>
                <a:spcPct val="100000"/>
              </a:lnSpc>
              <a:spcBef>
                <a:spcPts val="509"/>
              </a:spcBef>
              <a:tabLst>
                <a:tab pos="3004185" algn="l"/>
                <a:tab pos="4845685" algn="l"/>
                <a:tab pos="5558155" algn="l"/>
              </a:tabLst>
            </a:pPr>
            <a:r>
              <a:rPr sz="2300" spc="120" dirty="0">
                <a:latin typeface="Times New Roman"/>
                <a:cs typeface="Times New Roman"/>
              </a:rPr>
              <a:t>5	</a:t>
            </a:r>
            <a:r>
              <a:rPr sz="2300" i="1" spc="105" dirty="0">
                <a:latin typeface="Times New Roman"/>
                <a:cs typeface="Times New Roman"/>
              </a:rPr>
              <a:t>x	x	y</a:t>
            </a:r>
            <a:endParaRPr sz="2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b="1" dirty="0">
                <a:latin typeface="Courier New"/>
                <a:cs typeface="Courier New"/>
              </a:rPr>
              <a:t>(3+4*x)/5</a:t>
            </a:r>
            <a:r>
              <a:rPr sz="2000" b="1" spc="-6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–</a:t>
            </a:r>
            <a:r>
              <a:rPr sz="2000" b="1" spc="-6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10*(y-5)*(a+b+c)/x</a:t>
            </a:r>
            <a:r>
              <a:rPr sz="2000" b="1" spc="-6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6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9*(4/x</a:t>
            </a:r>
            <a:r>
              <a:rPr sz="2000" b="1" spc="-6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+</a:t>
            </a:r>
            <a:r>
              <a:rPr sz="2000" b="1" spc="-635" dirty="0">
                <a:latin typeface="Courier New"/>
                <a:cs typeface="Courier New"/>
              </a:rPr>
              <a:t> </a:t>
            </a:r>
            <a:r>
              <a:rPr sz="2000" b="1" dirty="0">
                <a:latin typeface="Courier New"/>
                <a:cs typeface="Courier New"/>
              </a:rPr>
              <a:t>(9+x)/y)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3" name="object 1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27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39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245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20970" y="-174321"/>
            <a:ext cx="7427630" cy="1297352"/>
          </a:xfrm>
          <a:prstGeom prst="rect">
            <a:avLst/>
          </a:prstGeom>
        </p:spPr>
        <p:txBody>
          <a:bodyPr vert="horz" wrap="square" lIns="0" tIns="446605" rIns="0" bIns="0" rtlCol="0">
            <a:spAutoFit/>
          </a:bodyPr>
          <a:lstStyle/>
          <a:p>
            <a:pPr marL="131445">
              <a:lnSpc>
                <a:spcPts val="3285"/>
              </a:lnSpc>
            </a:pPr>
            <a:r>
              <a:rPr dirty="0"/>
              <a:t>Arithmetic </a:t>
            </a:r>
            <a:r>
              <a:rPr spc="-10" dirty="0"/>
              <a:t>Operators </a:t>
            </a:r>
            <a:r>
              <a:rPr dirty="0"/>
              <a:t>and </a:t>
            </a:r>
            <a:r>
              <a:rPr spc="-5" dirty="0"/>
              <a:t>Expressions </a:t>
            </a:r>
            <a:r>
              <a:rPr dirty="0"/>
              <a:t>–</a:t>
            </a:r>
            <a:r>
              <a:rPr spc="25" dirty="0"/>
              <a:t> </a:t>
            </a:r>
            <a:r>
              <a:rPr spc="-5" dirty="0"/>
              <a:t>Example</a:t>
            </a:r>
          </a:p>
        </p:txBody>
      </p:sp>
      <p:sp>
        <p:nvSpPr>
          <p:cNvPr id="6" name="object 6"/>
          <p:cNvSpPr/>
          <p:nvPr/>
        </p:nvSpPr>
        <p:spPr>
          <a:xfrm>
            <a:off x="663292" y="1360491"/>
            <a:ext cx="6942985" cy="5040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1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28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8044" y="318122"/>
            <a:ext cx="2184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29</a:t>
            </a:r>
            <a:endParaRPr sz="1400">
              <a:latin typeface="Rockwell"/>
              <a:cs typeface="Rockwel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9369" y="2705100"/>
            <a:ext cx="5686310" cy="206446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97485" y="318122"/>
            <a:ext cx="4411980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Tahoma"/>
                <a:cs typeface="Tahoma"/>
              </a:rPr>
              <a:t>Common </a:t>
            </a: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Escape</a:t>
            </a:r>
            <a:r>
              <a:rPr sz="2800" spc="-70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Sequences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4411" y="318122"/>
            <a:ext cx="1219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3</a:t>
            </a:r>
            <a:endParaRPr sz="1400">
              <a:latin typeface="Rockwell"/>
              <a:cs typeface="Rockwel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8516" y="1521228"/>
            <a:ext cx="112221" cy="4904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886" y="1878670"/>
            <a:ext cx="8059191" cy="4904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7206" y="1910200"/>
          <a:ext cx="7985539" cy="456881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39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25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9693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b="1" i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L="22225" marR="1236345">
                        <a:lnSpc>
                          <a:spcPct val="150000"/>
                        </a:lnSpc>
                        <a:spcBef>
                          <a:spcPts val="20"/>
                        </a:spcBef>
                      </a:pPr>
                      <a:r>
                        <a:rPr sz="20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Backspace  Horizontal</a:t>
                      </a:r>
                      <a:r>
                        <a:rPr sz="2000" spc="-1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tab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b="1" i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095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\b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2095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3975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b="1" i="1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Ascii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2730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2730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6400" algn="ctr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2400" b="1" i="1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Unicode</a:t>
                      </a:r>
                      <a:endParaRPr sz="2400">
                        <a:latin typeface="Arial"/>
                        <a:cs typeface="Arial"/>
                      </a:endParaRPr>
                    </a:p>
                    <a:p>
                      <a:pPr marL="356235" algn="ctr">
                        <a:lnSpc>
                          <a:spcPct val="100000"/>
                        </a:lnSpc>
                        <a:spcBef>
                          <a:spcPts val="122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\u0008</a:t>
                      </a:r>
                      <a:endParaRPr sz="2000">
                        <a:latin typeface="Courier New"/>
                        <a:cs typeface="Courier New"/>
                      </a:endParaRPr>
                    </a:p>
                    <a:p>
                      <a:pPr marL="356235" algn="ctr">
                        <a:lnSpc>
                          <a:spcPct val="100000"/>
                        </a:lnSpc>
                        <a:spcBef>
                          <a:spcPts val="1200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\u0009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NUL</a:t>
                      </a:r>
                      <a:r>
                        <a:rPr sz="2000" spc="-17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character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661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\u0000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Linefeed </a:t>
                      </a:r>
                      <a:r>
                        <a:rPr sz="20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– </a:t>
                      </a:r>
                      <a:r>
                        <a:rPr sz="20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2000" spc="-8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line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661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\n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\u000A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Form Feed – new</a:t>
                      </a:r>
                      <a:r>
                        <a:rPr sz="2000" spc="-1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page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661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\u000C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Carriage</a:t>
                      </a:r>
                      <a:r>
                        <a:rPr sz="2000" spc="-1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return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661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13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\u000D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spc="-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Double</a:t>
                      </a:r>
                      <a:r>
                        <a:rPr sz="2000" spc="-95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quote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661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"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34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\u0022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19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Single</a:t>
                      </a:r>
                      <a:r>
                        <a:rPr sz="2000" spc="-1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quote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661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</a:t>
                      </a: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'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2600"/>
                          </a:solidFill>
                          <a:latin typeface="Courier New"/>
                          <a:cs typeface="Courier New"/>
                        </a:rPr>
                        <a:t>39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\u0027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8675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solidFill>
                            <a:srgbClr val="595959"/>
                          </a:solidFill>
                          <a:latin typeface="Arial"/>
                          <a:cs typeface="Arial"/>
                        </a:rPr>
                        <a:t>Backslash</a:t>
                      </a:r>
                      <a:endParaRPr sz="20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1661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\\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9135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92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\u005C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24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7170" y="-76200"/>
            <a:ext cx="8723030" cy="919480"/>
          </a:xfrm>
          <a:prstGeom prst="rect">
            <a:avLst/>
          </a:prstGeom>
        </p:spPr>
        <p:txBody>
          <a:bodyPr vert="horz" wrap="square" lIns="0" tIns="431663" rIns="0" bIns="0" rtlCol="0">
            <a:spAutoFit/>
          </a:bodyPr>
          <a:lstStyle/>
          <a:p>
            <a:pPr marL="206375">
              <a:lnSpc>
                <a:spcPts val="3170"/>
              </a:lnSpc>
            </a:pPr>
            <a:r>
              <a:rPr spc="-5" dirty="0"/>
              <a:t>Precedence </a:t>
            </a:r>
            <a:r>
              <a:rPr dirty="0"/>
              <a:t>of Arithmetic</a:t>
            </a:r>
            <a:r>
              <a:rPr spc="-2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6" name="object 6"/>
          <p:cNvSpPr/>
          <p:nvPr/>
        </p:nvSpPr>
        <p:spPr>
          <a:xfrm>
            <a:off x="4482972" y="1784502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273672" y="2025802"/>
            <a:ext cx="1168400" cy="0"/>
          </a:xfrm>
          <a:custGeom>
            <a:avLst/>
            <a:gdLst/>
            <a:ahLst/>
            <a:cxnLst/>
            <a:rect l="l" t="t" r="r" b="b"/>
            <a:pathLst>
              <a:path w="1168400">
                <a:moveTo>
                  <a:pt x="0" y="0"/>
                </a:moveTo>
                <a:lnTo>
                  <a:pt x="11684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43172" y="2267102"/>
            <a:ext cx="495300" cy="0"/>
          </a:xfrm>
          <a:custGeom>
            <a:avLst/>
            <a:gdLst/>
            <a:ahLst/>
            <a:cxnLst/>
            <a:rect l="l" t="t" r="r" b="b"/>
            <a:pathLst>
              <a:path w="495300">
                <a:moveTo>
                  <a:pt x="0" y="0"/>
                </a:moveTo>
                <a:lnTo>
                  <a:pt x="495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82972" y="2640965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2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43172" y="3123565"/>
            <a:ext cx="1714500" cy="0"/>
          </a:xfrm>
          <a:custGeom>
            <a:avLst/>
            <a:gdLst/>
            <a:ahLst/>
            <a:cxnLst/>
            <a:rect l="l" t="t" r="r" b="b"/>
            <a:pathLst>
              <a:path w="1714500">
                <a:moveTo>
                  <a:pt x="0" y="0"/>
                </a:moveTo>
                <a:lnTo>
                  <a:pt x="17145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482972" y="3461067"/>
            <a:ext cx="368300" cy="0"/>
          </a:xfrm>
          <a:custGeom>
            <a:avLst/>
            <a:gdLst/>
            <a:ahLst/>
            <a:cxnLst/>
            <a:rect l="l" t="t" r="r" b="b"/>
            <a:pathLst>
              <a:path w="368300">
                <a:moveTo>
                  <a:pt x="0" y="0"/>
                </a:moveTo>
                <a:lnTo>
                  <a:pt x="368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2" name="object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907391"/>
              </p:ext>
            </p:extLst>
          </p:nvPr>
        </p:nvGraphicFramePr>
        <p:xfrm>
          <a:off x="483147" y="990600"/>
          <a:ext cx="7173062" cy="2519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6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77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6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Operation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51155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8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Precedence (order of</a:t>
                      </a:r>
                      <a:r>
                        <a:rPr sz="1800" b="1" spc="-100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evaluation)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338">
                <a:tc>
                  <a:txBody>
                    <a:bodyPr/>
                    <a:lstStyle/>
                    <a:p>
                      <a:pPr marL="76835" algn="ctr">
                        <a:lnSpc>
                          <a:spcPts val="1655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*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3F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55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Multiplication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3FB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69850" marR="5715">
                        <a:lnSpc>
                          <a:spcPts val="1900"/>
                        </a:lnSpc>
                        <a:spcBef>
                          <a:spcPts val="15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Evaluated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first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.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If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there are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several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operators 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of this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type, they're evaluated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from left to 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right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.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337">
                <a:tc>
                  <a:txBody>
                    <a:bodyPr/>
                    <a:lstStyle/>
                    <a:p>
                      <a:pPr marL="76835" algn="ctr">
                        <a:lnSpc>
                          <a:spcPts val="1655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/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3F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55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Division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3F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340">
                <a:tc>
                  <a:txBody>
                    <a:bodyPr/>
                    <a:lstStyle/>
                    <a:p>
                      <a:pPr marL="76835" algn="ctr">
                        <a:lnSpc>
                          <a:spcPts val="1655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%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3F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55"/>
                        </a:lnSpc>
                      </a:pPr>
                      <a:r>
                        <a:rPr sz="1600" spc="-10" dirty="0">
                          <a:latin typeface="Tahoma"/>
                          <a:cs typeface="Tahoma"/>
                        </a:rPr>
                        <a:t>Remainder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3F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+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Addition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69850" marR="521970">
                        <a:lnSpc>
                          <a:spcPts val="1900"/>
                        </a:lnSpc>
                        <a:spcBef>
                          <a:spcPts val="1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Evaluated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next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. If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there are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several 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operators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of this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type, they're</a:t>
                      </a:r>
                      <a:r>
                        <a:rPr sz="1600" spc="-3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evaluated 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from left to</a:t>
                      </a:r>
                      <a:r>
                        <a:rPr sz="1600" b="1" spc="-10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right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76835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–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Subtraction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1620">
                <a:tc>
                  <a:txBody>
                    <a:bodyPr/>
                    <a:lstStyle/>
                    <a:p>
                      <a:pPr marL="76835" algn="ctr">
                        <a:lnSpc>
                          <a:spcPts val="161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=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3F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1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Assignment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3FB"/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610"/>
                        </a:lnSpc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Evaluated</a:t>
                      </a:r>
                      <a:r>
                        <a:rPr sz="1600" spc="-7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last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.</a:t>
                      </a:r>
                      <a:endParaRPr sz="1600" dirty="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3175">
                      <a:solidFill>
                        <a:srgbClr val="000000"/>
                      </a:solidFill>
                      <a:prstDash val="solid"/>
                    </a:lnL>
                    <a:lnR w="31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  <a:solidFill>
                      <a:srgbClr val="D7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634660" y="3733800"/>
            <a:ext cx="327787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3 </a:t>
            </a:r>
            <a:r>
              <a:rPr sz="1250" b="1" spc="190" dirty="0">
                <a:latin typeface="Courier New"/>
                <a:cs typeface="Courier New"/>
              </a:rPr>
              <a:t>+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4 </a:t>
            </a:r>
            <a:r>
              <a:rPr sz="1250" b="1" spc="190" dirty="0">
                <a:latin typeface="Courier New"/>
                <a:cs typeface="Courier New"/>
              </a:rPr>
              <a:t>*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4 </a:t>
            </a:r>
            <a:r>
              <a:rPr sz="1250" b="1" spc="190" dirty="0">
                <a:latin typeface="Courier New"/>
                <a:cs typeface="Courier New"/>
              </a:rPr>
              <a:t>+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5 </a:t>
            </a:r>
            <a:r>
              <a:rPr sz="1250" b="1" spc="190" dirty="0">
                <a:latin typeface="Courier New"/>
                <a:cs typeface="Courier New"/>
              </a:rPr>
              <a:t>* </a:t>
            </a:r>
            <a:r>
              <a:rPr sz="1250" b="1" spc="195" dirty="0">
                <a:latin typeface="Courier New"/>
                <a:cs typeface="Courier New"/>
              </a:rPr>
              <a:t>(</a:t>
            </a:r>
            <a:r>
              <a:rPr sz="1250" b="1" spc="195" dirty="0">
                <a:solidFill>
                  <a:srgbClr val="3366FF"/>
                </a:solidFill>
                <a:latin typeface="Courier New"/>
                <a:cs typeface="Courier New"/>
              </a:rPr>
              <a:t>4 </a:t>
            </a:r>
            <a:r>
              <a:rPr sz="1250" b="1" spc="190" dirty="0">
                <a:latin typeface="Courier New"/>
                <a:cs typeface="Courier New"/>
              </a:rPr>
              <a:t>+ </a:t>
            </a:r>
            <a:r>
              <a:rPr sz="1250" b="1" spc="195" dirty="0">
                <a:solidFill>
                  <a:srgbClr val="3366FF"/>
                </a:solidFill>
                <a:latin typeface="Courier New"/>
                <a:cs typeface="Courier New"/>
              </a:rPr>
              <a:t>3</a:t>
            </a:r>
            <a:r>
              <a:rPr sz="1250" b="1" spc="195" dirty="0">
                <a:latin typeface="Courier New"/>
                <a:cs typeface="Courier New"/>
              </a:rPr>
              <a:t>) </a:t>
            </a:r>
            <a:r>
              <a:rPr sz="1250" b="1" spc="190" dirty="0">
                <a:latin typeface="Courier New"/>
                <a:cs typeface="Courier New"/>
              </a:rPr>
              <a:t>-</a:t>
            </a:r>
            <a:r>
              <a:rPr sz="1250" b="1" spc="240" dirty="0">
                <a:latin typeface="Courier New"/>
                <a:cs typeface="Courier New"/>
              </a:rPr>
              <a:t>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4660" y="4102896"/>
            <a:ext cx="255460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3 </a:t>
            </a:r>
            <a:r>
              <a:rPr sz="1250" b="1" spc="190" dirty="0">
                <a:latin typeface="Courier New"/>
                <a:cs typeface="Courier New"/>
              </a:rPr>
              <a:t>+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4 </a:t>
            </a:r>
            <a:r>
              <a:rPr sz="1250" b="1" spc="190" dirty="0">
                <a:latin typeface="Courier New"/>
                <a:cs typeface="Courier New"/>
              </a:rPr>
              <a:t>*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4 </a:t>
            </a:r>
            <a:r>
              <a:rPr sz="1250" b="1" spc="190" dirty="0">
                <a:latin typeface="Courier New"/>
                <a:cs typeface="Courier New"/>
              </a:rPr>
              <a:t>+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5 </a:t>
            </a:r>
            <a:r>
              <a:rPr sz="1250" b="1" spc="190" dirty="0">
                <a:latin typeface="Courier New"/>
                <a:cs typeface="Courier New"/>
              </a:rPr>
              <a:t>*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7 </a:t>
            </a:r>
            <a:r>
              <a:rPr sz="1250" b="1" spc="190" dirty="0">
                <a:latin typeface="Courier New"/>
                <a:cs typeface="Courier New"/>
              </a:rPr>
              <a:t>–</a:t>
            </a:r>
            <a:r>
              <a:rPr sz="1250" b="1" spc="235" dirty="0">
                <a:latin typeface="Courier New"/>
                <a:cs typeface="Courier New"/>
              </a:rPr>
              <a:t>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34660" y="4469706"/>
            <a:ext cx="219329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3 </a:t>
            </a:r>
            <a:r>
              <a:rPr sz="1250" b="1" spc="190" dirty="0">
                <a:latin typeface="Courier New"/>
                <a:cs typeface="Courier New"/>
              </a:rPr>
              <a:t>+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16 </a:t>
            </a:r>
            <a:r>
              <a:rPr sz="1250" b="1" spc="190" dirty="0">
                <a:latin typeface="Courier New"/>
                <a:cs typeface="Courier New"/>
              </a:rPr>
              <a:t>+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5 </a:t>
            </a:r>
            <a:r>
              <a:rPr sz="1250" b="1" spc="190" dirty="0">
                <a:latin typeface="Courier New"/>
                <a:cs typeface="Courier New"/>
              </a:rPr>
              <a:t>*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7 </a:t>
            </a:r>
            <a:r>
              <a:rPr sz="1250" b="1" spc="190" dirty="0">
                <a:latin typeface="Courier New"/>
                <a:cs typeface="Courier New"/>
              </a:rPr>
              <a:t>–</a:t>
            </a:r>
            <a:r>
              <a:rPr sz="1250" b="1" spc="204" dirty="0">
                <a:latin typeface="Courier New"/>
                <a:cs typeface="Courier New"/>
              </a:rPr>
              <a:t>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4660" y="4838867"/>
            <a:ext cx="1831975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3 </a:t>
            </a:r>
            <a:r>
              <a:rPr sz="1250" b="1" spc="190" dirty="0">
                <a:latin typeface="Courier New"/>
                <a:cs typeface="Courier New"/>
              </a:rPr>
              <a:t>+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16 </a:t>
            </a:r>
            <a:r>
              <a:rPr sz="1250" b="1" spc="190" dirty="0">
                <a:latin typeface="Courier New"/>
                <a:cs typeface="Courier New"/>
              </a:rPr>
              <a:t>+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35 </a:t>
            </a:r>
            <a:r>
              <a:rPr sz="1250" b="1" spc="190" dirty="0">
                <a:latin typeface="Courier New"/>
                <a:cs typeface="Courier New"/>
              </a:rPr>
              <a:t>–</a:t>
            </a:r>
            <a:r>
              <a:rPr sz="1250" b="1" spc="180" dirty="0">
                <a:latin typeface="Courier New"/>
                <a:cs typeface="Courier New"/>
              </a:rPr>
              <a:t>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34660" y="5207639"/>
            <a:ext cx="135001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19 </a:t>
            </a:r>
            <a:r>
              <a:rPr sz="1250" b="1" spc="190" dirty="0">
                <a:latin typeface="Courier New"/>
                <a:cs typeface="Courier New"/>
              </a:rPr>
              <a:t>+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35 </a:t>
            </a:r>
            <a:r>
              <a:rPr sz="1250" b="1" spc="190" dirty="0">
                <a:latin typeface="Courier New"/>
                <a:cs typeface="Courier New"/>
              </a:rPr>
              <a:t>–</a:t>
            </a:r>
            <a:r>
              <a:rPr sz="1250" b="1" spc="155" dirty="0">
                <a:latin typeface="Courier New"/>
                <a:cs typeface="Courier New"/>
              </a:rPr>
              <a:t>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6830" y="5576395"/>
            <a:ext cx="748030" cy="2146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54 </a:t>
            </a:r>
            <a:r>
              <a:rPr sz="1250" b="1" spc="190" dirty="0">
                <a:latin typeface="Courier New"/>
                <a:cs typeface="Courier New"/>
              </a:rPr>
              <a:t>-</a:t>
            </a:r>
            <a:r>
              <a:rPr sz="1250" b="1" spc="125" dirty="0">
                <a:latin typeface="Courier New"/>
                <a:cs typeface="Courier New"/>
              </a:rPr>
              <a:t> </a:t>
            </a:r>
            <a:r>
              <a:rPr sz="1250" b="1" spc="190" dirty="0">
                <a:solidFill>
                  <a:srgbClr val="3366FF"/>
                </a:solidFill>
                <a:latin typeface="Courier New"/>
                <a:cs typeface="Courier New"/>
              </a:rPr>
              <a:t>1</a:t>
            </a:r>
            <a:endParaRPr sz="12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9924" y="4015163"/>
            <a:ext cx="228092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25" dirty="0">
                <a:latin typeface="Times New Roman"/>
                <a:cs typeface="Times New Roman"/>
              </a:rPr>
              <a:t>(1) </a:t>
            </a:r>
            <a:r>
              <a:rPr sz="1250" b="1" spc="130" dirty="0">
                <a:latin typeface="Times New Roman"/>
                <a:cs typeface="Times New Roman"/>
              </a:rPr>
              <a:t>inside </a:t>
            </a:r>
            <a:r>
              <a:rPr sz="1250" b="1" spc="145" dirty="0">
                <a:latin typeface="Times New Roman"/>
                <a:cs typeface="Times New Roman"/>
              </a:rPr>
              <a:t>parentheses</a:t>
            </a:r>
            <a:r>
              <a:rPr sz="1250" b="1" spc="-25" dirty="0">
                <a:latin typeface="Times New Roman"/>
                <a:cs typeface="Times New Roman"/>
              </a:rPr>
              <a:t> </a:t>
            </a:r>
            <a:r>
              <a:rPr sz="1250" b="1" spc="114" dirty="0">
                <a:latin typeface="Times New Roman"/>
                <a:cs typeface="Times New Roman"/>
              </a:rPr>
              <a:t>first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950604" y="3935687"/>
            <a:ext cx="120650" cy="181610"/>
          </a:xfrm>
          <a:custGeom>
            <a:avLst/>
            <a:gdLst/>
            <a:ahLst/>
            <a:cxnLst/>
            <a:rect l="l" t="t" r="r" b="b"/>
            <a:pathLst>
              <a:path w="120650" h="181610">
                <a:moveTo>
                  <a:pt x="60090" y="64381"/>
                </a:moveTo>
                <a:lnTo>
                  <a:pt x="48273" y="70855"/>
                </a:lnTo>
                <a:lnTo>
                  <a:pt x="48273" y="181466"/>
                </a:lnTo>
                <a:lnTo>
                  <a:pt x="72109" y="181466"/>
                </a:lnTo>
                <a:lnTo>
                  <a:pt x="71948" y="70855"/>
                </a:lnTo>
                <a:lnTo>
                  <a:pt x="60090" y="64381"/>
                </a:lnTo>
                <a:close/>
              </a:path>
              <a:path w="120650" h="181610">
                <a:moveTo>
                  <a:pt x="60090" y="0"/>
                </a:moveTo>
                <a:lnTo>
                  <a:pt x="0" y="97301"/>
                </a:lnTo>
                <a:lnTo>
                  <a:pt x="48112" y="70943"/>
                </a:lnTo>
                <a:lnTo>
                  <a:pt x="48273" y="64381"/>
                </a:lnTo>
                <a:lnTo>
                  <a:pt x="99983" y="64381"/>
                </a:lnTo>
                <a:lnTo>
                  <a:pt x="60090" y="0"/>
                </a:lnTo>
                <a:close/>
              </a:path>
              <a:path w="120650" h="181610">
                <a:moveTo>
                  <a:pt x="99983" y="64381"/>
                </a:moveTo>
                <a:lnTo>
                  <a:pt x="72109" y="64381"/>
                </a:lnTo>
                <a:lnTo>
                  <a:pt x="72109" y="70943"/>
                </a:lnTo>
                <a:lnTo>
                  <a:pt x="120382" y="97301"/>
                </a:lnTo>
                <a:lnTo>
                  <a:pt x="99983" y="64381"/>
                </a:lnTo>
                <a:close/>
              </a:path>
              <a:path w="120650" h="181610">
                <a:moveTo>
                  <a:pt x="72109" y="64381"/>
                </a:moveTo>
                <a:lnTo>
                  <a:pt x="60090" y="64381"/>
                </a:lnTo>
                <a:lnTo>
                  <a:pt x="72109" y="70943"/>
                </a:lnTo>
                <a:lnTo>
                  <a:pt x="72109" y="64381"/>
                </a:lnTo>
                <a:close/>
              </a:path>
              <a:path w="120650" h="181610">
                <a:moveTo>
                  <a:pt x="60090" y="64381"/>
                </a:moveTo>
                <a:lnTo>
                  <a:pt x="48273" y="64381"/>
                </a:lnTo>
                <a:lnTo>
                  <a:pt x="48273" y="70855"/>
                </a:lnTo>
                <a:lnTo>
                  <a:pt x="60090" y="6438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998877" y="4000068"/>
            <a:ext cx="24130" cy="117475"/>
          </a:xfrm>
          <a:custGeom>
            <a:avLst/>
            <a:gdLst/>
            <a:ahLst/>
            <a:cxnLst/>
            <a:rect l="l" t="t" r="r" b="b"/>
            <a:pathLst>
              <a:path w="24130" h="117475">
                <a:moveTo>
                  <a:pt x="0" y="117085"/>
                </a:moveTo>
                <a:lnTo>
                  <a:pt x="0" y="0"/>
                </a:lnTo>
                <a:lnTo>
                  <a:pt x="23836" y="0"/>
                </a:lnTo>
                <a:lnTo>
                  <a:pt x="23836" y="117085"/>
                </a:lnTo>
                <a:lnTo>
                  <a:pt x="0" y="117085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950604" y="3935687"/>
            <a:ext cx="120650" cy="97790"/>
          </a:xfrm>
          <a:custGeom>
            <a:avLst/>
            <a:gdLst/>
            <a:ahLst/>
            <a:cxnLst/>
            <a:rect l="l" t="t" r="r" b="b"/>
            <a:pathLst>
              <a:path w="120650" h="97789">
                <a:moveTo>
                  <a:pt x="60090" y="64381"/>
                </a:moveTo>
                <a:lnTo>
                  <a:pt x="0" y="97301"/>
                </a:lnTo>
                <a:lnTo>
                  <a:pt x="60090" y="0"/>
                </a:lnTo>
                <a:lnTo>
                  <a:pt x="120382" y="97301"/>
                </a:lnTo>
                <a:lnTo>
                  <a:pt x="60090" y="64381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010695" y="4117154"/>
            <a:ext cx="448309" cy="0"/>
          </a:xfrm>
          <a:custGeom>
            <a:avLst/>
            <a:gdLst/>
            <a:ahLst/>
            <a:cxnLst/>
            <a:rect l="l" t="t" r="r" b="b"/>
            <a:pathLst>
              <a:path w="448310">
                <a:moveTo>
                  <a:pt x="0" y="0"/>
                </a:moveTo>
                <a:lnTo>
                  <a:pt x="448078" y="0"/>
                </a:lnTo>
              </a:path>
            </a:pathLst>
          </a:custGeom>
          <a:ln w="19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379807" y="4265376"/>
            <a:ext cx="120650" cy="184150"/>
          </a:xfrm>
          <a:custGeom>
            <a:avLst/>
            <a:gdLst/>
            <a:ahLst/>
            <a:cxnLst/>
            <a:rect l="l" t="t" r="r" b="b"/>
            <a:pathLst>
              <a:path w="120650" h="184150">
                <a:moveTo>
                  <a:pt x="60151" y="66327"/>
                </a:moveTo>
                <a:lnTo>
                  <a:pt x="45729" y="73870"/>
                </a:lnTo>
                <a:lnTo>
                  <a:pt x="45729" y="183575"/>
                </a:lnTo>
                <a:lnTo>
                  <a:pt x="72089" y="183575"/>
                </a:lnTo>
                <a:lnTo>
                  <a:pt x="72089" y="72568"/>
                </a:lnTo>
                <a:lnTo>
                  <a:pt x="60151" y="66327"/>
                </a:lnTo>
                <a:close/>
              </a:path>
              <a:path w="120650" h="184150">
                <a:moveTo>
                  <a:pt x="60151" y="0"/>
                </a:moveTo>
                <a:lnTo>
                  <a:pt x="0" y="97787"/>
                </a:lnTo>
                <a:lnTo>
                  <a:pt x="45729" y="73870"/>
                </a:lnTo>
                <a:lnTo>
                  <a:pt x="45729" y="66327"/>
                </a:lnTo>
                <a:lnTo>
                  <a:pt x="100963" y="66327"/>
                </a:lnTo>
                <a:lnTo>
                  <a:pt x="60151" y="0"/>
                </a:lnTo>
                <a:close/>
              </a:path>
              <a:path w="120650" h="184150">
                <a:moveTo>
                  <a:pt x="100963" y="66327"/>
                </a:moveTo>
                <a:lnTo>
                  <a:pt x="72089" y="66327"/>
                </a:lnTo>
                <a:lnTo>
                  <a:pt x="72089" y="72568"/>
                </a:lnTo>
                <a:lnTo>
                  <a:pt x="120322" y="97787"/>
                </a:lnTo>
                <a:lnTo>
                  <a:pt x="100963" y="66327"/>
                </a:lnTo>
                <a:close/>
              </a:path>
              <a:path w="120650" h="184150">
                <a:moveTo>
                  <a:pt x="60151" y="66327"/>
                </a:moveTo>
                <a:lnTo>
                  <a:pt x="45729" y="66327"/>
                </a:lnTo>
                <a:lnTo>
                  <a:pt x="45729" y="73870"/>
                </a:lnTo>
                <a:lnTo>
                  <a:pt x="60151" y="66327"/>
                </a:lnTo>
                <a:close/>
              </a:path>
              <a:path w="120650" h="184150">
                <a:moveTo>
                  <a:pt x="72089" y="66327"/>
                </a:moveTo>
                <a:lnTo>
                  <a:pt x="60151" y="66327"/>
                </a:lnTo>
                <a:lnTo>
                  <a:pt x="72089" y="72568"/>
                </a:lnTo>
                <a:lnTo>
                  <a:pt x="72089" y="663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425536" y="4331703"/>
            <a:ext cx="26670" cy="117475"/>
          </a:xfrm>
          <a:custGeom>
            <a:avLst/>
            <a:gdLst/>
            <a:ahLst/>
            <a:cxnLst/>
            <a:rect l="l" t="t" r="r" b="b"/>
            <a:pathLst>
              <a:path w="26669" h="117475">
                <a:moveTo>
                  <a:pt x="0" y="117248"/>
                </a:moveTo>
                <a:lnTo>
                  <a:pt x="0" y="0"/>
                </a:lnTo>
                <a:lnTo>
                  <a:pt x="26359" y="0"/>
                </a:lnTo>
                <a:lnTo>
                  <a:pt x="26359" y="117248"/>
                </a:lnTo>
                <a:lnTo>
                  <a:pt x="0" y="11724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379807" y="4265376"/>
            <a:ext cx="120650" cy="97790"/>
          </a:xfrm>
          <a:custGeom>
            <a:avLst/>
            <a:gdLst/>
            <a:ahLst/>
            <a:cxnLst/>
            <a:rect l="l" t="t" r="r" b="b"/>
            <a:pathLst>
              <a:path w="120650" h="97789">
                <a:moveTo>
                  <a:pt x="60151" y="66327"/>
                </a:moveTo>
                <a:lnTo>
                  <a:pt x="0" y="97787"/>
                </a:lnTo>
                <a:lnTo>
                  <a:pt x="60151" y="0"/>
                </a:lnTo>
                <a:lnTo>
                  <a:pt x="120322" y="97787"/>
                </a:lnTo>
                <a:lnTo>
                  <a:pt x="60151" y="6632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439958" y="4448952"/>
            <a:ext cx="2007235" cy="0"/>
          </a:xfrm>
          <a:custGeom>
            <a:avLst/>
            <a:gdLst/>
            <a:ahLst/>
            <a:cxnLst/>
            <a:rect l="l" t="t" r="r" b="b"/>
            <a:pathLst>
              <a:path w="2007235">
                <a:moveTo>
                  <a:pt x="0" y="0"/>
                </a:moveTo>
                <a:lnTo>
                  <a:pt x="2006796" y="0"/>
                </a:lnTo>
              </a:path>
            </a:pathLst>
          </a:custGeom>
          <a:ln w="19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79474" y="4630483"/>
            <a:ext cx="120650" cy="181610"/>
          </a:xfrm>
          <a:custGeom>
            <a:avLst/>
            <a:gdLst/>
            <a:ahLst/>
            <a:cxnLst/>
            <a:rect l="l" t="t" r="r" b="b"/>
            <a:pathLst>
              <a:path w="120650" h="181610">
                <a:moveTo>
                  <a:pt x="60171" y="64397"/>
                </a:moveTo>
                <a:lnTo>
                  <a:pt x="48249" y="71019"/>
                </a:lnTo>
                <a:lnTo>
                  <a:pt x="48232" y="181548"/>
                </a:lnTo>
                <a:lnTo>
                  <a:pt x="72089" y="181548"/>
                </a:lnTo>
                <a:lnTo>
                  <a:pt x="72089" y="71019"/>
                </a:lnTo>
                <a:lnTo>
                  <a:pt x="60171" y="64397"/>
                </a:lnTo>
                <a:close/>
              </a:path>
              <a:path w="120650" h="181610">
                <a:moveTo>
                  <a:pt x="60171" y="0"/>
                </a:moveTo>
                <a:lnTo>
                  <a:pt x="0" y="97820"/>
                </a:lnTo>
                <a:lnTo>
                  <a:pt x="48232" y="71028"/>
                </a:lnTo>
                <a:lnTo>
                  <a:pt x="48232" y="64397"/>
                </a:lnTo>
                <a:lnTo>
                  <a:pt x="99769" y="64397"/>
                </a:lnTo>
                <a:lnTo>
                  <a:pt x="60171" y="0"/>
                </a:lnTo>
                <a:close/>
              </a:path>
              <a:path w="120650" h="181610">
                <a:moveTo>
                  <a:pt x="99769" y="64397"/>
                </a:moveTo>
                <a:lnTo>
                  <a:pt x="72089" y="64397"/>
                </a:lnTo>
                <a:lnTo>
                  <a:pt x="72105" y="71028"/>
                </a:lnTo>
                <a:lnTo>
                  <a:pt x="120322" y="97820"/>
                </a:lnTo>
                <a:lnTo>
                  <a:pt x="99769" y="64397"/>
                </a:lnTo>
                <a:close/>
              </a:path>
              <a:path w="120650" h="181610">
                <a:moveTo>
                  <a:pt x="60171" y="64397"/>
                </a:moveTo>
                <a:lnTo>
                  <a:pt x="48232" y="64397"/>
                </a:lnTo>
                <a:lnTo>
                  <a:pt x="48232" y="71028"/>
                </a:lnTo>
                <a:lnTo>
                  <a:pt x="60171" y="64397"/>
                </a:lnTo>
                <a:close/>
              </a:path>
              <a:path w="120650" h="181610">
                <a:moveTo>
                  <a:pt x="72089" y="64397"/>
                </a:moveTo>
                <a:lnTo>
                  <a:pt x="60171" y="64397"/>
                </a:lnTo>
                <a:lnTo>
                  <a:pt x="72089" y="71019"/>
                </a:lnTo>
                <a:lnTo>
                  <a:pt x="72089" y="6439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027707" y="4694880"/>
            <a:ext cx="24130" cy="117475"/>
          </a:xfrm>
          <a:custGeom>
            <a:avLst/>
            <a:gdLst/>
            <a:ahLst/>
            <a:cxnLst/>
            <a:rect l="l" t="t" r="r" b="b"/>
            <a:pathLst>
              <a:path w="24130" h="117475">
                <a:moveTo>
                  <a:pt x="0" y="117150"/>
                </a:moveTo>
                <a:lnTo>
                  <a:pt x="0" y="0"/>
                </a:lnTo>
                <a:lnTo>
                  <a:pt x="23856" y="0"/>
                </a:lnTo>
                <a:lnTo>
                  <a:pt x="23856" y="117150"/>
                </a:lnTo>
                <a:lnTo>
                  <a:pt x="0" y="11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9474" y="4630483"/>
            <a:ext cx="120650" cy="98425"/>
          </a:xfrm>
          <a:custGeom>
            <a:avLst/>
            <a:gdLst/>
            <a:ahLst/>
            <a:cxnLst/>
            <a:rect l="l" t="t" r="r" b="b"/>
            <a:pathLst>
              <a:path w="120650" h="98425">
                <a:moveTo>
                  <a:pt x="60171" y="64397"/>
                </a:moveTo>
                <a:lnTo>
                  <a:pt x="0" y="97820"/>
                </a:lnTo>
                <a:lnTo>
                  <a:pt x="60171" y="0"/>
                </a:lnTo>
                <a:lnTo>
                  <a:pt x="120322" y="97820"/>
                </a:lnTo>
                <a:lnTo>
                  <a:pt x="60171" y="6439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2039646" y="4812031"/>
            <a:ext cx="1407160" cy="0"/>
          </a:xfrm>
          <a:custGeom>
            <a:avLst/>
            <a:gdLst/>
            <a:ahLst/>
            <a:cxnLst/>
            <a:rect l="l" t="t" r="r" b="b"/>
            <a:pathLst>
              <a:path w="1407160">
                <a:moveTo>
                  <a:pt x="0" y="0"/>
                </a:moveTo>
                <a:lnTo>
                  <a:pt x="1407108" y="0"/>
                </a:lnTo>
              </a:path>
            </a:pathLst>
          </a:custGeom>
          <a:ln w="19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897477" y="5028624"/>
            <a:ext cx="121285" cy="181610"/>
          </a:xfrm>
          <a:custGeom>
            <a:avLst/>
            <a:gdLst/>
            <a:ahLst/>
            <a:cxnLst/>
            <a:rect l="l" t="t" r="r" b="b"/>
            <a:pathLst>
              <a:path w="121284" h="181610">
                <a:moveTo>
                  <a:pt x="60651" y="64413"/>
                </a:moveTo>
                <a:lnTo>
                  <a:pt x="48232" y="71253"/>
                </a:lnTo>
                <a:lnTo>
                  <a:pt x="48232" y="181564"/>
                </a:lnTo>
                <a:lnTo>
                  <a:pt x="72589" y="181564"/>
                </a:lnTo>
                <a:lnTo>
                  <a:pt x="72589" y="71041"/>
                </a:lnTo>
                <a:lnTo>
                  <a:pt x="60651" y="64413"/>
                </a:lnTo>
                <a:close/>
              </a:path>
              <a:path w="121284" h="181610">
                <a:moveTo>
                  <a:pt x="60651" y="0"/>
                </a:moveTo>
                <a:lnTo>
                  <a:pt x="0" y="97820"/>
                </a:lnTo>
                <a:lnTo>
                  <a:pt x="48232" y="71253"/>
                </a:lnTo>
                <a:lnTo>
                  <a:pt x="48232" y="64413"/>
                </a:lnTo>
                <a:lnTo>
                  <a:pt x="100273" y="64413"/>
                </a:lnTo>
                <a:lnTo>
                  <a:pt x="60651" y="0"/>
                </a:lnTo>
                <a:close/>
              </a:path>
              <a:path w="121284" h="181610">
                <a:moveTo>
                  <a:pt x="100273" y="64413"/>
                </a:moveTo>
                <a:lnTo>
                  <a:pt x="72589" y="64413"/>
                </a:lnTo>
                <a:lnTo>
                  <a:pt x="72589" y="71041"/>
                </a:lnTo>
                <a:lnTo>
                  <a:pt x="120822" y="97820"/>
                </a:lnTo>
                <a:lnTo>
                  <a:pt x="100273" y="64413"/>
                </a:lnTo>
                <a:close/>
              </a:path>
              <a:path w="121284" h="181610">
                <a:moveTo>
                  <a:pt x="60651" y="64413"/>
                </a:moveTo>
                <a:lnTo>
                  <a:pt x="48232" y="64413"/>
                </a:lnTo>
                <a:lnTo>
                  <a:pt x="48232" y="71253"/>
                </a:lnTo>
                <a:lnTo>
                  <a:pt x="60651" y="64413"/>
                </a:lnTo>
                <a:close/>
              </a:path>
              <a:path w="121284" h="181610">
                <a:moveTo>
                  <a:pt x="72589" y="64413"/>
                </a:moveTo>
                <a:lnTo>
                  <a:pt x="60651" y="64413"/>
                </a:lnTo>
                <a:lnTo>
                  <a:pt x="72589" y="71041"/>
                </a:lnTo>
                <a:lnTo>
                  <a:pt x="72589" y="64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945710" y="5093037"/>
            <a:ext cx="24765" cy="117475"/>
          </a:xfrm>
          <a:custGeom>
            <a:avLst/>
            <a:gdLst/>
            <a:ahLst/>
            <a:cxnLst/>
            <a:rect l="l" t="t" r="r" b="b"/>
            <a:pathLst>
              <a:path w="24765" h="117475">
                <a:moveTo>
                  <a:pt x="0" y="117150"/>
                </a:moveTo>
                <a:lnTo>
                  <a:pt x="0" y="0"/>
                </a:lnTo>
                <a:lnTo>
                  <a:pt x="24356" y="0"/>
                </a:lnTo>
                <a:lnTo>
                  <a:pt x="24356" y="117150"/>
                </a:lnTo>
                <a:lnTo>
                  <a:pt x="0" y="11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897477" y="5028624"/>
            <a:ext cx="121285" cy="98425"/>
          </a:xfrm>
          <a:custGeom>
            <a:avLst/>
            <a:gdLst/>
            <a:ahLst/>
            <a:cxnLst/>
            <a:rect l="l" t="t" r="r" b="b"/>
            <a:pathLst>
              <a:path w="121284" h="98425">
                <a:moveTo>
                  <a:pt x="60651" y="64413"/>
                </a:moveTo>
                <a:lnTo>
                  <a:pt x="0" y="97820"/>
                </a:lnTo>
                <a:lnTo>
                  <a:pt x="60651" y="0"/>
                </a:lnTo>
                <a:lnTo>
                  <a:pt x="120822" y="97820"/>
                </a:lnTo>
                <a:lnTo>
                  <a:pt x="60651" y="644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958129" y="5210188"/>
            <a:ext cx="2474595" cy="0"/>
          </a:xfrm>
          <a:custGeom>
            <a:avLst/>
            <a:gdLst/>
            <a:ahLst/>
            <a:cxnLst/>
            <a:rect l="l" t="t" r="r" b="b"/>
            <a:pathLst>
              <a:path w="2474595">
                <a:moveTo>
                  <a:pt x="0" y="0"/>
                </a:moveTo>
                <a:lnTo>
                  <a:pt x="2474198" y="0"/>
                </a:lnTo>
              </a:path>
            </a:pathLst>
          </a:custGeom>
          <a:ln w="19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617967" y="5791904"/>
            <a:ext cx="121285" cy="181610"/>
          </a:xfrm>
          <a:custGeom>
            <a:avLst/>
            <a:gdLst/>
            <a:ahLst/>
            <a:cxnLst/>
            <a:rect l="l" t="t" r="r" b="b"/>
            <a:pathLst>
              <a:path w="121285" h="181609">
                <a:moveTo>
                  <a:pt x="60171" y="64413"/>
                </a:moveTo>
                <a:lnTo>
                  <a:pt x="48232" y="70964"/>
                </a:lnTo>
                <a:lnTo>
                  <a:pt x="48232" y="181564"/>
                </a:lnTo>
                <a:lnTo>
                  <a:pt x="72609" y="181564"/>
                </a:lnTo>
                <a:lnTo>
                  <a:pt x="72609" y="71182"/>
                </a:lnTo>
                <a:lnTo>
                  <a:pt x="60171" y="64413"/>
                </a:lnTo>
                <a:close/>
              </a:path>
              <a:path w="121285" h="181609">
                <a:moveTo>
                  <a:pt x="60171" y="0"/>
                </a:moveTo>
                <a:lnTo>
                  <a:pt x="0" y="97431"/>
                </a:lnTo>
                <a:lnTo>
                  <a:pt x="48232" y="70964"/>
                </a:lnTo>
                <a:lnTo>
                  <a:pt x="48232" y="64413"/>
                </a:lnTo>
                <a:lnTo>
                  <a:pt x="100282" y="64413"/>
                </a:lnTo>
                <a:lnTo>
                  <a:pt x="60171" y="0"/>
                </a:lnTo>
                <a:close/>
              </a:path>
              <a:path w="121285" h="181609">
                <a:moveTo>
                  <a:pt x="100282" y="64413"/>
                </a:moveTo>
                <a:lnTo>
                  <a:pt x="72609" y="64413"/>
                </a:lnTo>
                <a:lnTo>
                  <a:pt x="72609" y="71182"/>
                </a:lnTo>
                <a:lnTo>
                  <a:pt x="120842" y="97431"/>
                </a:lnTo>
                <a:lnTo>
                  <a:pt x="100282" y="64413"/>
                </a:lnTo>
                <a:close/>
              </a:path>
              <a:path w="121285" h="181609">
                <a:moveTo>
                  <a:pt x="72609" y="64413"/>
                </a:moveTo>
                <a:lnTo>
                  <a:pt x="60171" y="64413"/>
                </a:lnTo>
                <a:lnTo>
                  <a:pt x="72609" y="71182"/>
                </a:lnTo>
                <a:lnTo>
                  <a:pt x="72609" y="64413"/>
                </a:lnTo>
                <a:close/>
              </a:path>
              <a:path w="121285" h="181609">
                <a:moveTo>
                  <a:pt x="60171" y="64413"/>
                </a:moveTo>
                <a:lnTo>
                  <a:pt x="48232" y="64413"/>
                </a:lnTo>
                <a:lnTo>
                  <a:pt x="48232" y="70964"/>
                </a:lnTo>
                <a:lnTo>
                  <a:pt x="60171" y="64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666200" y="5856317"/>
            <a:ext cx="24765" cy="117475"/>
          </a:xfrm>
          <a:custGeom>
            <a:avLst/>
            <a:gdLst/>
            <a:ahLst/>
            <a:cxnLst/>
            <a:rect l="l" t="t" r="r" b="b"/>
            <a:pathLst>
              <a:path w="24764" h="117475">
                <a:moveTo>
                  <a:pt x="0" y="117150"/>
                </a:moveTo>
                <a:lnTo>
                  <a:pt x="0" y="0"/>
                </a:lnTo>
                <a:lnTo>
                  <a:pt x="24376" y="0"/>
                </a:lnTo>
                <a:lnTo>
                  <a:pt x="24376" y="117150"/>
                </a:lnTo>
                <a:lnTo>
                  <a:pt x="0" y="11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617967" y="5791904"/>
            <a:ext cx="121285" cy="97790"/>
          </a:xfrm>
          <a:custGeom>
            <a:avLst/>
            <a:gdLst/>
            <a:ahLst/>
            <a:cxnLst/>
            <a:rect l="l" t="t" r="r" b="b"/>
            <a:pathLst>
              <a:path w="121285" h="97790">
                <a:moveTo>
                  <a:pt x="60171" y="64413"/>
                </a:moveTo>
                <a:lnTo>
                  <a:pt x="0" y="97431"/>
                </a:lnTo>
                <a:lnTo>
                  <a:pt x="60171" y="0"/>
                </a:lnTo>
                <a:lnTo>
                  <a:pt x="120842" y="97431"/>
                </a:lnTo>
                <a:lnTo>
                  <a:pt x="60171" y="644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678138" y="5985143"/>
            <a:ext cx="1754505" cy="0"/>
          </a:xfrm>
          <a:custGeom>
            <a:avLst/>
            <a:gdLst/>
            <a:ahLst/>
            <a:cxnLst/>
            <a:rect l="l" t="t" r="r" b="b"/>
            <a:pathLst>
              <a:path w="1754504">
                <a:moveTo>
                  <a:pt x="0" y="0"/>
                </a:moveTo>
                <a:lnTo>
                  <a:pt x="1754188" y="0"/>
                </a:lnTo>
              </a:path>
            </a:pathLst>
          </a:custGeom>
          <a:ln w="19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010848" y="5405439"/>
            <a:ext cx="120650" cy="181610"/>
          </a:xfrm>
          <a:custGeom>
            <a:avLst/>
            <a:gdLst/>
            <a:ahLst/>
            <a:cxnLst/>
            <a:rect l="l" t="t" r="r" b="b"/>
            <a:pathLst>
              <a:path w="120650" h="181610">
                <a:moveTo>
                  <a:pt x="60171" y="64413"/>
                </a:moveTo>
                <a:lnTo>
                  <a:pt x="48232" y="70961"/>
                </a:lnTo>
                <a:lnTo>
                  <a:pt x="48232" y="181564"/>
                </a:lnTo>
                <a:lnTo>
                  <a:pt x="72589" y="181564"/>
                </a:lnTo>
                <a:lnTo>
                  <a:pt x="72589" y="71226"/>
                </a:lnTo>
                <a:lnTo>
                  <a:pt x="60171" y="64413"/>
                </a:lnTo>
                <a:close/>
              </a:path>
              <a:path w="120650" h="181610">
                <a:moveTo>
                  <a:pt x="60171" y="0"/>
                </a:moveTo>
                <a:lnTo>
                  <a:pt x="0" y="97414"/>
                </a:lnTo>
                <a:lnTo>
                  <a:pt x="48232" y="70961"/>
                </a:lnTo>
                <a:lnTo>
                  <a:pt x="48232" y="64413"/>
                </a:lnTo>
                <a:lnTo>
                  <a:pt x="99944" y="64413"/>
                </a:lnTo>
                <a:lnTo>
                  <a:pt x="60171" y="0"/>
                </a:lnTo>
                <a:close/>
              </a:path>
              <a:path w="120650" h="181610">
                <a:moveTo>
                  <a:pt x="99944" y="64413"/>
                </a:moveTo>
                <a:lnTo>
                  <a:pt x="72589" y="64413"/>
                </a:lnTo>
                <a:lnTo>
                  <a:pt x="72589" y="71226"/>
                </a:lnTo>
                <a:lnTo>
                  <a:pt x="120322" y="97414"/>
                </a:lnTo>
                <a:lnTo>
                  <a:pt x="99944" y="64413"/>
                </a:lnTo>
                <a:close/>
              </a:path>
              <a:path w="120650" h="181610">
                <a:moveTo>
                  <a:pt x="72589" y="64413"/>
                </a:moveTo>
                <a:lnTo>
                  <a:pt x="60171" y="64413"/>
                </a:lnTo>
                <a:lnTo>
                  <a:pt x="72589" y="71226"/>
                </a:lnTo>
                <a:lnTo>
                  <a:pt x="72589" y="64413"/>
                </a:lnTo>
                <a:close/>
              </a:path>
              <a:path w="120650" h="181610">
                <a:moveTo>
                  <a:pt x="60171" y="64413"/>
                </a:moveTo>
                <a:lnTo>
                  <a:pt x="48232" y="64413"/>
                </a:lnTo>
                <a:lnTo>
                  <a:pt x="48232" y="70961"/>
                </a:lnTo>
                <a:lnTo>
                  <a:pt x="60171" y="644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059081" y="5469853"/>
            <a:ext cx="24765" cy="117475"/>
          </a:xfrm>
          <a:custGeom>
            <a:avLst/>
            <a:gdLst/>
            <a:ahLst/>
            <a:cxnLst/>
            <a:rect l="l" t="t" r="r" b="b"/>
            <a:pathLst>
              <a:path w="24765" h="117475">
                <a:moveTo>
                  <a:pt x="0" y="117150"/>
                </a:moveTo>
                <a:lnTo>
                  <a:pt x="0" y="0"/>
                </a:lnTo>
                <a:lnTo>
                  <a:pt x="24356" y="0"/>
                </a:lnTo>
                <a:lnTo>
                  <a:pt x="24356" y="117150"/>
                </a:lnTo>
                <a:lnTo>
                  <a:pt x="0" y="11715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10848" y="5405439"/>
            <a:ext cx="120650" cy="97790"/>
          </a:xfrm>
          <a:custGeom>
            <a:avLst/>
            <a:gdLst/>
            <a:ahLst/>
            <a:cxnLst/>
            <a:rect l="l" t="t" r="r" b="b"/>
            <a:pathLst>
              <a:path w="120650" h="97789">
                <a:moveTo>
                  <a:pt x="60171" y="64413"/>
                </a:moveTo>
                <a:lnTo>
                  <a:pt x="0" y="97414"/>
                </a:lnTo>
                <a:lnTo>
                  <a:pt x="60171" y="0"/>
                </a:lnTo>
                <a:lnTo>
                  <a:pt x="120322" y="97414"/>
                </a:lnTo>
                <a:lnTo>
                  <a:pt x="60171" y="64413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071020" y="5587004"/>
            <a:ext cx="2388235" cy="0"/>
          </a:xfrm>
          <a:custGeom>
            <a:avLst/>
            <a:gdLst/>
            <a:ahLst/>
            <a:cxnLst/>
            <a:rect l="l" t="t" r="r" b="b"/>
            <a:pathLst>
              <a:path w="2388235">
                <a:moveTo>
                  <a:pt x="0" y="0"/>
                </a:moveTo>
                <a:lnTo>
                  <a:pt x="2387748" y="0"/>
                </a:lnTo>
              </a:path>
            </a:pathLst>
          </a:custGeom>
          <a:ln w="19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3491742" y="4344917"/>
            <a:ext cx="151130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25" dirty="0">
                <a:latin typeface="Times New Roman"/>
                <a:cs typeface="Times New Roman"/>
              </a:rPr>
              <a:t>(2)</a:t>
            </a:r>
            <a:r>
              <a:rPr sz="1250" b="1" spc="35" dirty="0">
                <a:latin typeface="Times New Roman"/>
                <a:cs typeface="Times New Roman"/>
              </a:rPr>
              <a:t> </a:t>
            </a:r>
            <a:r>
              <a:rPr sz="1250" b="1" spc="135" dirty="0">
                <a:latin typeface="Times New Roman"/>
                <a:cs typeface="Times New Roman"/>
              </a:rPr>
              <a:t>multiplication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491742" y="4686299"/>
            <a:ext cx="151193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25" dirty="0">
                <a:latin typeface="Times New Roman"/>
                <a:cs typeface="Times New Roman"/>
              </a:rPr>
              <a:t>(3)</a:t>
            </a:r>
            <a:r>
              <a:rPr sz="1250" b="1" spc="35" dirty="0">
                <a:latin typeface="Times New Roman"/>
                <a:cs typeface="Times New Roman"/>
              </a:rPr>
              <a:t> </a:t>
            </a:r>
            <a:r>
              <a:rPr sz="1250" b="1" spc="135" dirty="0">
                <a:latin typeface="Times New Roman"/>
                <a:cs typeface="Times New Roman"/>
              </a:rPr>
              <a:t>multiplication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479924" y="5072763"/>
            <a:ext cx="1025525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25" dirty="0">
                <a:latin typeface="Times New Roman"/>
                <a:cs typeface="Times New Roman"/>
              </a:rPr>
              <a:t>(4)</a:t>
            </a:r>
            <a:r>
              <a:rPr sz="1250" b="1" spc="30" dirty="0">
                <a:latin typeface="Times New Roman"/>
                <a:cs typeface="Times New Roman"/>
              </a:rPr>
              <a:t> </a:t>
            </a:r>
            <a:r>
              <a:rPr sz="1250" b="1" spc="140" dirty="0">
                <a:latin typeface="Times New Roman"/>
                <a:cs typeface="Times New Roman"/>
              </a:rPr>
              <a:t>addition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479924" y="5824380"/>
            <a:ext cx="12928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25" dirty="0">
                <a:latin typeface="Times New Roman"/>
                <a:cs typeface="Times New Roman"/>
              </a:rPr>
              <a:t>(6)</a:t>
            </a:r>
            <a:r>
              <a:rPr sz="1250" b="1" spc="45" dirty="0">
                <a:latin typeface="Times New Roman"/>
                <a:cs typeface="Times New Roman"/>
              </a:rPr>
              <a:t> </a:t>
            </a:r>
            <a:r>
              <a:rPr sz="1250" b="1" spc="140" dirty="0">
                <a:latin typeface="Times New Roman"/>
                <a:cs typeface="Times New Roman"/>
              </a:rPr>
              <a:t>subtraction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506164" y="5471326"/>
            <a:ext cx="1026160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b="1" spc="130" dirty="0">
                <a:latin typeface="Times New Roman"/>
                <a:cs typeface="Times New Roman"/>
              </a:rPr>
              <a:t>(5)</a:t>
            </a:r>
            <a:r>
              <a:rPr sz="1250" b="1" spc="20" dirty="0">
                <a:latin typeface="Times New Roman"/>
                <a:cs typeface="Times New Roman"/>
              </a:rPr>
              <a:t> </a:t>
            </a:r>
            <a:r>
              <a:rPr sz="1250" b="1" spc="140" dirty="0">
                <a:latin typeface="Times New Roman"/>
                <a:cs typeface="Times New Roman"/>
              </a:rPr>
              <a:t>addition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242103" y="4584792"/>
            <a:ext cx="1481455" cy="48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930" marR="5080" indent="-62865">
              <a:lnSpc>
                <a:spcPts val="1900"/>
              </a:lnSpc>
            </a:pP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How to</a:t>
            </a:r>
            <a:r>
              <a:rPr sz="1600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evaluate  </a:t>
            </a:r>
            <a:r>
              <a:rPr sz="1600" dirty="0">
                <a:solidFill>
                  <a:srgbClr val="FF0000"/>
                </a:solidFill>
                <a:latin typeface="Tahoma"/>
                <a:cs typeface="Tahoma"/>
              </a:rPr>
              <a:t>an</a:t>
            </a:r>
            <a:r>
              <a:rPr sz="1600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600" spc="-5" dirty="0">
                <a:solidFill>
                  <a:srgbClr val="FF0000"/>
                </a:solidFill>
                <a:latin typeface="Tahoma"/>
                <a:cs typeface="Tahoma"/>
              </a:rPr>
              <a:t>expression?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730811" y="3744675"/>
            <a:ext cx="506095" cy="2305050"/>
          </a:xfrm>
          <a:custGeom>
            <a:avLst/>
            <a:gdLst/>
            <a:ahLst/>
            <a:cxnLst/>
            <a:rect l="l" t="t" r="r" b="b"/>
            <a:pathLst>
              <a:path w="506095" h="2305050">
                <a:moveTo>
                  <a:pt x="0" y="0"/>
                </a:moveTo>
                <a:lnTo>
                  <a:pt x="79897" y="2144"/>
                </a:lnTo>
                <a:lnTo>
                  <a:pt x="149288" y="8115"/>
                </a:lnTo>
                <a:lnTo>
                  <a:pt x="204007" y="17220"/>
                </a:lnTo>
                <a:lnTo>
                  <a:pt x="252778" y="42061"/>
                </a:lnTo>
                <a:lnTo>
                  <a:pt x="252778" y="1110459"/>
                </a:lnTo>
                <a:lnTo>
                  <a:pt x="265665" y="1123754"/>
                </a:lnTo>
                <a:lnTo>
                  <a:pt x="301550" y="1135303"/>
                </a:lnTo>
                <a:lnTo>
                  <a:pt x="356269" y="1144410"/>
                </a:lnTo>
                <a:lnTo>
                  <a:pt x="425660" y="1150383"/>
                </a:lnTo>
                <a:lnTo>
                  <a:pt x="505557" y="1152529"/>
                </a:lnTo>
                <a:lnTo>
                  <a:pt x="425660" y="1154673"/>
                </a:lnTo>
                <a:lnTo>
                  <a:pt x="356269" y="1160644"/>
                </a:lnTo>
                <a:lnTo>
                  <a:pt x="301550" y="1169748"/>
                </a:lnTo>
                <a:lnTo>
                  <a:pt x="265665" y="1181294"/>
                </a:lnTo>
                <a:lnTo>
                  <a:pt x="252778" y="1194589"/>
                </a:lnTo>
                <a:lnTo>
                  <a:pt x="252778" y="2262988"/>
                </a:lnTo>
                <a:lnTo>
                  <a:pt x="239892" y="2276282"/>
                </a:lnTo>
                <a:lnTo>
                  <a:pt x="204007" y="2287828"/>
                </a:lnTo>
                <a:lnTo>
                  <a:pt x="149288" y="2296933"/>
                </a:lnTo>
                <a:lnTo>
                  <a:pt x="79897" y="2302904"/>
                </a:lnTo>
                <a:lnTo>
                  <a:pt x="0" y="2305048"/>
                </a:lnTo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30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0484" y="207359"/>
            <a:ext cx="8576000" cy="935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220" marR="5080" indent="-478155">
              <a:lnSpc>
                <a:spcPct val="94900"/>
              </a:lnSpc>
              <a:tabLst>
                <a:tab pos="490220" algn="l"/>
              </a:tabLst>
            </a:pPr>
            <a:r>
              <a:rPr sz="5400" b="1" baseline="7716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sz="2800" spc="-20" dirty="0">
                <a:latin typeface="Rockwell"/>
                <a:cs typeface="Rockwell"/>
              </a:rPr>
              <a:t>Precedence </a:t>
            </a:r>
            <a:r>
              <a:rPr sz="2800" spc="-5" dirty="0">
                <a:latin typeface="Rockwell"/>
                <a:cs typeface="Rockwell"/>
              </a:rPr>
              <a:t>of </a:t>
            </a:r>
            <a:r>
              <a:rPr sz="2800" dirty="0">
                <a:latin typeface="Rockwell"/>
                <a:cs typeface="Rockwell"/>
              </a:rPr>
              <a:t>Arithmetic</a:t>
            </a:r>
            <a:r>
              <a:rPr sz="2800" spc="10" dirty="0">
                <a:latin typeface="Rockwell"/>
                <a:cs typeface="Rockwell"/>
              </a:rPr>
              <a:t> </a:t>
            </a:r>
            <a:r>
              <a:rPr sz="2800" spc="-10" dirty="0">
                <a:latin typeface="Rockwell"/>
                <a:cs typeface="Rockwell"/>
              </a:rPr>
              <a:t>Operators</a:t>
            </a:r>
            <a:r>
              <a:rPr sz="2800" spc="-5" dirty="0">
                <a:latin typeface="Rockwell"/>
                <a:cs typeface="Rockwell"/>
              </a:rPr>
              <a:t> </a:t>
            </a:r>
            <a:r>
              <a:rPr sz="2800" dirty="0">
                <a:latin typeface="Rockwell"/>
                <a:cs typeface="Rockwell"/>
              </a:rPr>
              <a:t>-  </a:t>
            </a:r>
            <a:br>
              <a:rPr lang="en-US" sz="2800" dirty="0">
                <a:latin typeface="Rockwell"/>
                <a:cs typeface="Rockwell"/>
              </a:rPr>
            </a:br>
            <a:r>
              <a:rPr sz="2800" dirty="0">
                <a:latin typeface="Rockwell"/>
                <a:cs typeface="Rockwell"/>
              </a:rPr>
              <a:t>Examples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066800"/>
            <a:ext cx="8974453" cy="54613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8739" y="1126324"/>
            <a:ext cx="16764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700" dirty="0">
                <a:solidFill>
                  <a:srgbClr val="797B7E"/>
                </a:solidFill>
                <a:latin typeface="Arial"/>
                <a:cs typeface="Arial"/>
              </a:rPr>
              <a:t>!</a:t>
            </a:r>
            <a:endParaRPr sz="15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9190" y="1782279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5" h="234950">
                <a:moveTo>
                  <a:pt x="248183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8183" y="234950"/>
                </a:lnTo>
                <a:lnTo>
                  <a:pt x="263427" y="231873"/>
                </a:lnTo>
                <a:lnTo>
                  <a:pt x="275877" y="223483"/>
                </a:lnTo>
                <a:lnTo>
                  <a:pt x="284271" y="211038"/>
                </a:lnTo>
                <a:lnTo>
                  <a:pt x="287350" y="195795"/>
                </a:lnTo>
                <a:lnTo>
                  <a:pt x="287350" y="39166"/>
                </a:lnTo>
                <a:lnTo>
                  <a:pt x="284271" y="23922"/>
                </a:lnTo>
                <a:lnTo>
                  <a:pt x="275877" y="11472"/>
                </a:lnTo>
                <a:lnTo>
                  <a:pt x="263427" y="3078"/>
                </a:lnTo>
                <a:lnTo>
                  <a:pt x="248183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9190" y="1782279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5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8177" y="0"/>
                </a:lnTo>
                <a:lnTo>
                  <a:pt x="263420" y="3077"/>
                </a:lnTo>
                <a:lnTo>
                  <a:pt x="275867" y="11469"/>
                </a:lnTo>
                <a:lnTo>
                  <a:pt x="284259" y="23916"/>
                </a:lnTo>
                <a:lnTo>
                  <a:pt x="287336" y="39158"/>
                </a:lnTo>
                <a:lnTo>
                  <a:pt x="287336" y="195790"/>
                </a:lnTo>
                <a:lnTo>
                  <a:pt x="284259" y="211033"/>
                </a:lnTo>
                <a:lnTo>
                  <a:pt x="275867" y="223480"/>
                </a:lnTo>
                <a:lnTo>
                  <a:pt x="263420" y="231872"/>
                </a:lnTo>
                <a:lnTo>
                  <a:pt x="248177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236711" y="1772982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70428" y="1783866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5" h="234950">
                <a:moveTo>
                  <a:pt x="248183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8183" y="234950"/>
                </a:lnTo>
                <a:lnTo>
                  <a:pt x="263425" y="231873"/>
                </a:lnTo>
                <a:lnTo>
                  <a:pt x="275870" y="223483"/>
                </a:lnTo>
                <a:lnTo>
                  <a:pt x="284261" y="211038"/>
                </a:lnTo>
                <a:lnTo>
                  <a:pt x="287337" y="195795"/>
                </a:lnTo>
                <a:lnTo>
                  <a:pt x="287337" y="39166"/>
                </a:lnTo>
                <a:lnTo>
                  <a:pt x="284261" y="23922"/>
                </a:lnTo>
                <a:lnTo>
                  <a:pt x="275870" y="11472"/>
                </a:lnTo>
                <a:lnTo>
                  <a:pt x="263425" y="3078"/>
                </a:lnTo>
                <a:lnTo>
                  <a:pt x="248183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70428" y="1783866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5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8178" y="0"/>
                </a:lnTo>
                <a:lnTo>
                  <a:pt x="263421" y="3077"/>
                </a:lnTo>
                <a:lnTo>
                  <a:pt x="275868" y="11469"/>
                </a:lnTo>
                <a:lnTo>
                  <a:pt x="284260" y="23916"/>
                </a:lnTo>
                <a:lnTo>
                  <a:pt x="287337" y="39158"/>
                </a:lnTo>
                <a:lnTo>
                  <a:pt x="287337" y="195790"/>
                </a:lnTo>
                <a:lnTo>
                  <a:pt x="284260" y="211033"/>
                </a:lnTo>
                <a:lnTo>
                  <a:pt x="275868" y="223480"/>
                </a:lnTo>
                <a:lnTo>
                  <a:pt x="263421" y="231872"/>
                </a:lnTo>
                <a:lnTo>
                  <a:pt x="248178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247948" y="177457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651315" y="178386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249770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9770" y="234950"/>
                </a:lnTo>
                <a:lnTo>
                  <a:pt x="265013" y="231873"/>
                </a:lnTo>
                <a:lnTo>
                  <a:pt x="277458" y="223483"/>
                </a:lnTo>
                <a:lnTo>
                  <a:pt x="285848" y="211038"/>
                </a:lnTo>
                <a:lnTo>
                  <a:pt x="288925" y="195795"/>
                </a:lnTo>
                <a:lnTo>
                  <a:pt x="288925" y="39166"/>
                </a:lnTo>
                <a:lnTo>
                  <a:pt x="285848" y="23922"/>
                </a:lnTo>
                <a:lnTo>
                  <a:pt x="277458" y="11472"/>
                </a:lnTo>
                <a:lnTo>
                  <a:pt x="265013" y="3078"/>
                </a:lnTo>
                <a:lnTo>
                  <a:pt x="249770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651315" y="178386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9765" y="0"/>
                </a:lnTo>
                <a:lnTo>
                  <a:pt x="265008" y="3077"/>
                </a:lnTo>
                <a:lnTo>
                  <a:pt x="277455" y="11469"/>
                </a:lnTo>
                <a:lnTo>
                  <a:pt x="285847" y="23916"/>
                </a:lnTo>
                <a:lnTo>
                  <a:pt x="288924" y="39158"/>
                </a:lnTo>
                <a:lnTo>
                  <a:pt x="288924" y="195790"/>
                </a:lnTo>
                <a:lnTo>
                  <a:pt x="285847" y="211033"/>
                </a:lnTo>
                <a:lnTo>
                  <a:pt x="277455" y="223480"/>
                </a:lnTo>
                <a:lnTo>
                  <a:pt x="265008" y="231872"/>
                </a:lnTo>
                <a:lnTo>
                  <a:pt x="249765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728836" y="177457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691128" y="178386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249770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9770" y="234950"/>
                </a:lnTo>
                <a:lnTo>
                  <a:pt x="265013" y="231873"/>
                </a:lnTo>
                <a:lnTo>
                  <a:pt x="277458" y="223483"/>
                </a:lnTo>
                <a:lnTo>
                  <a:pt x="285848" y="211038"/>
                </a:lnTo>
                <a:lnTo>
                  <a:pt x="288925" y="195795"/>
                </a:lnTo>
                <a:lnTo>
                  <a:pt x="288925" y="39166"/>
                </a:lnTo>
                <a:lnTo>
                  <a:pt x="285848" y="23922"/>
                </a:lnTo>
                <a:lnTo>
                  <a:pt x="277458" y="11472"/>
                </a:lnTo>
                <a:lnTo>
                  <a:pt x="265013" y="3078"/>
                </a:lnTo>
                <a:lnTo>
                  <a:pt x="249770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691128" y="178386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9" y="0"/>
                </a:lnTo>
                <a:lnTo>
                  <a:pt x="249765" y="0"/>
                </a:lnTo>
                <a:lnTo>
                  <a:pt x="265008" y="3077"/>
                </a:lnTo>
                <a:lnTo>
                  <a:pt x="277455" y="11469"/>
                </a:lnTo>
                <a:lnTo>
                  <a:pt x="285847" y="23916"/>
                </a:lnTo>
                <a:lnTo>
                  <a:pt x="288924" y="39158"/>
                </a:lnTo>
                <a:lnTo>
                  <a:pt x="288924" y="195790"/>
                </a:lnTo>
                <a:lnTo>
                  <a:pt x="285847" y="211033"/>
                </a:lnTo>
                <a:lnTo>
                  <a:pt x="277455" y="223480"/>
                </a:lnTo>
                <a:lnTo>
                  <a:pt x="265008" y="231872"/>
                </a:lnTo>
                <a:lnTo>
                  <a:pt x="249765" y="234949"/>
                </a:lnTo>
                <a:lnTo>
                  <a:pt x="39159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768636" y="177457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173728" y="178386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249770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9770" y="234950"/>
                </a:lnTo>
                <a:lnTo>
                  <a:pt x="265013" y="231873"/>
                </a:lnTo>
                <a:lnTo>
                  <a:pt x="277458" y="223483"/>
                </a:lnTo>
                <a:lnTo>
                  <a:pt x="285848" y="211038"/>
                </a:lnTo>
                <a:lnTo>
                  <a:pt x="288925" y="195795"/>
                </a:lnTo>
                <a:lnTo>
                  <a:pt x="288925" y="39166"/>
                </a:lnTo>
                <a:lnTo>
                  <a:pt x="285848" y="23922"/>
                </a:lnTo>
                <a:lnTo>
                  <a:pt x="277458" y="11472"/>
                </a:lnTo>
                <a:lnTo>
                  <a:pt x="265013" y="3078"/>
                </a:lnTo>
                <a:lnTo>
                  <a:pt x="249770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173728" y="178386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9765" y="0"/>
                </a:lnTo>
                <a:lnTo>
                  <a:pt x="265008" y="3077"/>
                </a:lnTo>
                <a:lnTo>
                  <a:pt x="277455" y="11469"/>
                </a:lnTo>
                <a:lnTo>
                  <a:pt x="285847" y="23916"/>
                </a:lnTo>
                <a:lnTo>
                  <a:pt x="288924" y="39158"/>
                </a:lnTo>
                <a:lnTo>
                  <a:pt x="288924" y="195790"/>
                </a:lnTo>
                <a:lnTo>
                  <a:pt x="285847" y="211033"/>
                </a:lnTo>
                <a:lnTo>
                  <a:pt x="277455" y="223480"/>
                </a:lnTo>
                <a:lnTo>
                  <a:pt x="265008" y="231872"/>
                </a:lnTo>
                <a:lnTo>
                  <a:pt x="249765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251236" y="177457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83603" y="1783866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4" h="234950">
                <a:moveTo>
                  <a:pt x="248183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8183" y="234950"/>
                </a:lnTo>
                <a:lnTo>
                  <a:pt x="263425" y="231873"/>
                </a:lnTo>
                <a:lnTo>
                  <a:pt x="275870" y="223483"/>
                </a:lnTo>
                <a:lnTo>
                  <a:pt x="284261" y="211038"/>
                </a:lnTo>
                <a:lnTo>
                  <a:pt x="287337" y="195795"/>
                </a:lnTo>
                <a:lnTo>
                  <a:pt x="287337" y="39166"/>
                </a:lnTo>
                <a:lnTo>
                  <a:pt x="284261" y="23922"/>
                </a:lnTo>
                <a:lnTo>
                  <a:pt x="275870" y="11472"/>
                </a:lnTo>
                <a:lnTo>
                  <a:pt x="263425" y="3078"/>
                </a:lnTo>
                <a:lnTo>
                  <a:pt x="248183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983603" y="1783866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4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8178" y="0"/>
                </a:lnTo>
                <a:lnTo>
                  <a:pt x="263421" y="3077"/>
                </a:lnTo>
                <a:lnTo>
                  <a:pt x="275868" y="11469"/>
                </a:lnTo>
                <a:lnTo>
                  <a:pt x="284260" y="23916"/>
                </a:lnTo>
                <a:lnTo>
                  <a:pt x="287337" y="39158"/>
                </a:lnTo>
                <a:lnTo>
                  <a:pt x="287337" y="195790"/>
                </a:lnTo>
                <a:lnTo>
                  <a:pt x="284260" y="211033"/>
                </a:lnTo>
                <a:lnTo>
                  <a:pt x="275868" y="223480"/>
                </a:lnTo>
                <a:lnTo>
                  <a:pt x="263421" y="231872"/>
                </a:lnTo>
                <a:lnTo>
                  <a:pt x="248178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6061111" y="177457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66278" y="1785454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249770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9770" y="234950"/>
                </a:lnTo>
                <a:lnTo>
                  <a:pt x="265013" y="231873"/>
                </a:lnTo>
                <a:lnTo>
                  <a:pt x="277458" y="223483"/>
                </a:lnTo>
                <a:lnTo>
                  <a:pt x="285848" y="211038"/>
                </a:lnTo>
                <a:lnTo>
                  <a:pt x="288925" y="195795"/>
                </a:lnTo>
                <a:lnTo>
                  <a:pt x="288925" y="39166"/>
                </a:lnTo>
                <a:lnTo>
                  <a:pt x="285848" y="23922"/>
                </a:lnTo>
                <a:lnTo>
                  <a:pt x="277458" y="11472"/>
                </a:lnTo>
                <a:lnTo>
                  <a:pt x="265013" y="3078"/>
                </a:lnTo>
                <a:lnTo>
                  <a:pt x="249770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066278" y="1785454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9766" y="0"/>
                </a:lnTo>
                <a:lnTo>
                  <a:pt x="265008" y="3077"/>
                </a:lnTo>
                <a:lnTo>
                  <a:pt x="277455" y="11469"/>
                </a:lnTo>
                <a:lnTo>
                  <a:pt x="285847" y="23916"/>
                </a:lnTo>
                <a:lnTo>
                  <a:pt x="288925" y="39158"/>
                </a:lnTo>
                <a:lnTo>
                  <a:pt x="288925" y="195790"/>
                </a:lnTo>
                <a:lnTo>
                  <a:pt x="285847" y="211033"/>
                </a:lnTo>
                <a:lnTo>
                  <a:pt x="277455" y="223480"/>
                </a:lnTo>
                <a:lnTo>
                  <a:pt x="265008" y="231872"/>
                </a:lnTo>
                <a:lnTo>
                  <a:pt x="249766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7143786" y="1776157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566215" y="1785454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4" h="234950">
                <a:moveTo>
                  <a:pt x="248183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8183" y="234950"/>
                </a:lnTo>
                <a:lnTo>
                  <a:pt x="263425" y="231873"/>
                </a:lnTo>
                <a:lnTo>
                  <a:pt x="275870" y="223483"/>
                </a:lnTo>
                <a:lnTo>
                  <a:pt x="284261" y="211038"/>
                </a:lnTo>
                <a:lnTo>
                  <a:pt x="287337" y="195795"/>
                </a:lnTo>
                <a:lnTo>
                  <a:pt x="287337" y="39166"/>
                </a:lnTo>
                <a:lnTo>
                  <a:pt x="284261" y="23922"/>
                </a:lnTo>
                <a:lnTo>
                  <a:pt x="275870" y="11472"/>
                </a:lnTo>
                <a:lnTo>
                  <a:pt x="263425" y="3078"/>
                </a:lnTo>
                <a:lnTo>
                  <a:pt x="248183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566215" y="1785454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4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8177" y="0"/>
                </a:lnTo>
                <a:lnTo>
                  <a:pt x="263420" y="3077"/>
                </a:lnTo>
                <a:lnTo>
                  <a:pt x="275867" y="11469"/>
                </a:lnTo>
                <a:lnTo>
                  <a:pt x="284259" y="23916"/>
                </a:lnTo>
                <a:lnTo>
                  <a:pt x="287336" y="39158"/>
                </a:lnTo>
                <a:lnTo>
                  <a:pt x="287336" y="195790"/>
                </a:lnTo>
                <a:lnTo>
                  <a:pt x="284259" y="211033"/>
                </a:lnTo>
                <a:lnTo>
                  <a:pt x="275867" y="223480"/>
                </a:lnTo>
                <a:lnTo>
                  <a:pt x="263420" y="231872"/>
                </a:lnTo>
                <a:lnTo>
                  <a:pt x="248177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643723" y="1776157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588565" y="1785454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4" h="234950">
                <a:moveTo>
                  <a:pt x="248183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8183" y="234950"/>
                </a:lnTo>
                <a:lnTo>
                  <a:pt x="263425" y="231873"/>
                </a:lnTo>
                <a:lnTo>
                  <a:pt x="275870" y="223483"/>
                </a:lnTo>
                <a:lnTo>
                  <a:pt x="284261" y="211038"/>
                </a:lnTo>
                <a:lnTo>
                  <a:pt x="287337" y="195795"/>
                </a:lnTo>
                <a:lnTo>
                  <a:pt x="287337" y="39166"/>
                </a:lnTo>
                <a:lnTo>
                  <a:pt x="284261" y="23922"/>
                </a:lnTo>
                <a:lnTo>
                  <a:pt x="275870" y="11472"/>
                </a:lnTo>
                <a:lnTo>
                  <a:pt x="263425" y="3078"/>
                </a:lnTo>
                <a:lnTo>
                  <a:pt x="248183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588565" y="1785454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4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8177" y="0"/>
                </a:lnTo>
                <a:lnTo>
                  <a:pt x="263420" y="3077"/>
                </a:lnTo>
                <a:lnTo>
                  <a:pt x="275867" y="11469"/>
                </a:lnTo>
                <a:lnTo>
                  <a:pt x="284259" y="23916"/>
                </a:lnTo>
                <a:lnTo>
                  <a:pt x="287336" y="39158"/>
                </a:lnTo>
                <a:lnTo>
                  <a:pt x="287336" y="195790"/>
                </a:lnTo>
                <a:lnTo>
                  <a:pt x="284259" y="211033"/>
                </a:lnTo>
                <a:lnTo>
                  <a:pt x="275867" y="223480"/>
                </a:lnTo>
                <a:lnTo>
                  <a:pt x="263420" y="231872"/>
                </a:lnTo>
                <a:lnTo>
                  <a:pt x="248177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7666086" y="1776157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1106803" y="2360129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249770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9770" y="234950"/>
                </a:lnTo>
                <a:lnTo>
                  <a:pt x="265013" y="231873"/>
                </a:lnTo>
                <a:lnTo>
                  <a:pt x="277458" y="223483"/>
                </a:lnTo>
                <a:lnTo>
                  <a:pt x="285848" y="211038"/>
                </a:lnTo>
                <a:lnTo>
                  <a:pt x="288925" y="195795"/>
                </a:lnTo>
                <a:lnTo>
                  <a:pt x="288925" y="39166"/>
                </a:lnTo>
                <a:lnTo>
                  <a:pt x="285848" y="23922"/>
                </a:lnTo>
                <a:lnTo>
                  <a:pt x="277458" y="11472"/>
                </a:lnTo>
                <a:lnTo>
                  <a:pt x="265013" y="3078"/>
                </a:lnTo>
                <a:lnTo>
                  <a:pt x="249770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06803" y="2360129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9765" y="0"/>
                </a:lnTo>
                <a:lnTo>
                  <a:pt x="265008" y="3077"/>
                </a:lnTo>
                <a:lnTo>
                  <a:pt x="277455" y="11469"/>
                </a:lnTo>
                <a:lnTo>
                  <a:pt x="285847" y="23916"/>
                </a:lnTo>
                <a:lnTo>
                  <a:pt x="288924" y="39158"/>
                </a:lnTo>
                <a:lnTo>
                  <a:pt x="288924" y="195790"/>
                </a:lnTo>
                <a:lnTo>
                  <a:pt x="285847" y="211033"/>
                </a:lnTo>
                <a:lnTo>
                  <a:pt x="277455" y="223480"/>
                </a:lnTo>
                <a:lnTo>
                  <a:pt x="265008" y="231872"/>
                </a:lnTo>
                <a:lnTo>
                  <a:pt x="249765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184323" y="2350832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094228" y="236171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249770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9770" y="234950"/>
                </a:lnTo>
                <a:lnTo>
                  <a:pt x="265013" y="231873"/>
                </a:lnTo>
                <a:lnTo>
                  <a:pt x="277458" y="223483"/>
                </a:lnTo>
                <a:lnTo>
                  <a:pt x="285848" y="211038"/>
                </a:lnTo>
                <a:lnTo>
                  <a:pt x="288925" y="195795"/>
                </a:lnTo>
                <a:lnTo>
                  <a:pt x="288925" y="39166"/>
                </a:lnTo>
                <a:lnTo>
                  <a:pt x="285848" y="23922"/>
                </a:lnTo>
                <a:lnTo>
                  <a:pt x="277458" y="11472"/>
                </a:lnTo>
                <a:lnTo>
                  <a:pt x="265013" y="3078"/>
                </a:lnTo>
                <a:lnTo>
                  <a:pt x="249770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2094228" y="236171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9" y="0"/>
                </a:lnTo>
                <a:lnTo>
                  <a:pt x="249765" y="0"/>
                </a:lnTo>
                <a:lnTo>
                  <a:pt x="265008" y="3077"/>
                </a:lnTo>
                <a:lnTo>
                  <a:pt x="277455" y="11469"/>
                </a:lnTo>
                <a:lnTo>
                  <a:pt x="285847" y="23916"/>
                </a:lnTo>
                <a:lnTo>
                  <a:pt x="288924" y="39158"/>
                </a:lnTo>
                <a:lnTo>
                  <a:pt x="288924" y="195790"/>
                </a:lnTo>
                <a:lnTo>
                  <a:pt x="285847" y="211033"/>
                </a:lnTo>
                <a:lnTo>
                  <a:pt x="277455" y="223480"/>
                </a:lnTo>
                <a:lnTo>
                  <a:pt x="265008" y="231872"/>
                </a:lnTo>
                <a:lnTo>
                  <a:pt x="249765" y="234949"/>
                </a:lnTo>
                <a:lnTo>
                  <a:pt x="39159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171736" y="235242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571940" y="236171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249770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9770" y="234950"/>
                </a:lnTo>
                <a:lnTo>
                  <a:pt x="265013" y="231873"/>
                </a:lnTo>
                <a:lnTo>
                  <a:pt x="277458" y="223483"/>
                </a:lnTo>
                <a:lnTo>
                  <a:pt x="285848" y="211038"/>
                </a:lnTo>
                <a:lnTo>
                  <a:pt x="288925" y="195795"/>
                </a:lnTo>
                <a:lnTo>
                  <a:pt x="288925" y="39166"/>
                </a:lnTo>
                <a:lnTo>
                  <a:pt x="285848" y="23922"/>
                </a:lnTo>
                <a:lnTo>
                  <a:pt x="277458" y="11472"/>
                </a:lnTo>
                <a:lnTo>
                  <a:pt x="265013" y="3078"/>
                </a:lnTo>
                <a:lnTo>
                  <a:pt x="249770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571940" y="236171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9" y="0"/>
                </a:lnTo>
                <a:lnTo>
                  <a:pt x="249765" y="0"/>
                </a:lnTo>
                <a:lnTo>
                  <a:pt x="265008" y="3077"/>
                </a:lnTo>
                <a:lnTo>
                  <a:pt x="277455" y="11469"/>
                </a:lnTo>
                <a:lnTo>
                  <a:pt x="285847" y="23916"/>
                </a:lnTo>
                <a:lnTo>
                  <a:pt x="288924" y="39158"/>
                </a:lnTo>
                <a:lnTo>
                  <a:pt x="288924" y="195790"/>
                </a:lnTo>
                <a:lnTo>
                  <a:pt x="285847" y="211033"/>
                </a:lnTo>
                <a:lnTo>
                  <a:pt x="277455" y="223480"/>
                </a:lnTo>
                <a:lnTo>
                  <a:pt x="265008" y="231872"/>
                </a:lnTo>
                <a:lnTo>
                  <a:pt x="249765" y="234949"/>
                </a:lnTo>
                <a:lnTo>
                  <a:pt x="39159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1649461" y="235242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2633978" y="236171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249770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9770" y="234950"/>
                </a:lnTo>
                <a:lnTo>
                  <a:pt x="265013" y="231873"/>
                </a:lnTo>
                <a:lnTo>
                  <a:pt x="277458" y="223483"/>
                </a:lnTo>
                <a:lnTo>
                  <a:pt x="285848" y="211038"/>
                </a:lnTo>
                <a:lnTo>
                  <a:pt x="288925" y="195795"/>
                </a:lnTo>
                <a:lnTo>
                  <a:pt x="288925" y="39166"/>
                </a:lnTo>
                <a:lnTo>
                  <a:pt x="285848" y="23922"/>
                </a:lnTo>
                <a:lnTo>
                  <a:pt x="277458" y="11472"/>
                </a:lnTo>
                <a:lnTo>
                  <a:pt x="265013" y="3078"/>
                </a:lnTo>
                <a:lnTo>
                  <a:pt x="249770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2633978" y="236171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9" y="0"/>
                </a:lnTo>
                <a:lnTo>
                  <a:pt x="249765" y="0"/>
                </a:lnTo>
                <a:lnTo>
                  <a:pt x="265008" y="3077"/>
                </a:lnTo>
                <a:lnTo>
                  <a:pt x="277455" y="11469"/>
                </a:lnTo>
                <a:lnTo>
                  <a:pt x="285847" y="23916"/>
                </a:lnTo>
                <a:lnTo>
                  <a:pt x="288924" y="39158"/>
                </a:lnTo>
                <a:lnTo>
                  <a:pt x="288924" y="195790"/>
                </a:lnTo>
                <a:lnTo>
                  <a:pt x="285847" y="211033"/>
                </a:lnTo>
                <a:lnTo>
                  <a:pt x="277455" y="223480"/>
                </a:lnTo>
                <a:lnTo>
                  <a:pt x="265008" y="231872"/>
                </a:lnTo>
                <a:lnTo>
                  <a:pt x="249765" y="234949"/>
                </a:lnTo>
                <a:lnTo>
                  <a:pt x="39159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2711486" y="235242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122928" y="236171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249770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9770" y="234950"/>
                </a:lnTo>
                <a:lnTo>
                  <a:pt x="265013" y="231873"/>
                </a:lnTo>
                <a:lnTo>
                  <a:pt x="277458" y="223483"/>
                </a:lnTo>
                <a:lnTo>
                  <a:pt x="285848" y="211038"/>
                </a:lnTo>
                <a:lnTo>
                  <a:pt x="288925" y="195795"/>
                </a:lnTo>
                <a:lnTo>
                  <a:pt x="288925" y="39166"/>
                </a:lnTo>
                <a:lnTo>
                  <a:pt x="285848" y="23922"/>
                </a:lnTo>
                <a:lnTo>
                  <a:pt x="277458" y="11472"/>
                </a:lnTo>
                <a:lnTo>
                  <a:pt x="265013" y="3078"/>
                </a:lnTo>
                <a:lnTo>
                  <a:pt x="249770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122928" y="236171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9765" y="0"/>
                </a:lnTo>
                <a:lnTo>
                  <a:pt x="265008" y="3077"/>
                </a:lnTo>
                <a:lnTo>
                  <a:pt x="277455" y="11469"/>
                </a:lnTo>
                <a:lnTo>
                  <a:pt x="285847" y="23916"/>
                </a:lnTo>
                <a:lnTo>
                  <a:pt x="288924" y="39158"/>
                </a:lnTo>
                <a:lnTo>
                  <a:pt x="288924" y="195790"/>
                </a:lnTo>
                <a:lnTo>
                  <a:pt x="285847" y="211033"/>
                </a:lnTo>
                <a:lnTo>
                  <a:pt x="277455" y="223480"/>
                </a:lnTo>
                <a:lnTo>
                  <a:pt x="265008" y="231872"/>
                </a:lnTo>
                <a:lnTo>
                  <a:pt x="249765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200436" y="235242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5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5859778" y="2360129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4" h="234950">
                <a:moveTo>
                  <a:pt x="248183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8183" y="234950"/>
                </a:lnTo>
                <a:lnTo>
                  <a:pt x="263425" y="231873"/>
                </a:lnTo>
                <a:lnTo>
                  <a:pt x="275870" y="223483"/>
                </a:lnTo>
                <a:lnTo>
                  <a:pt x="284261" y="211038"/>
                </a:lnTo>
                <a:lnTo>
                  <a:pt x="287337" y="195795"/>
                </a:lnTo>
                <a:lnTo>
                  <a:pt x="287337" y="39166"/>
                </a:lnTo>
                <a:lnTo>
                  <a:pt x="284261" y="23922"/>
                </a:lnTo>
                <a:lnTo>
                  <a:pt x="275870" y="11472"/>
                </a:lnTo>
                <a:lnTo>
                  <a:pt x="263425" y="3078"/>
                </a:lnTo>
                <a:lnTo>
                  <a:pt x="248183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859778" y="2360129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4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8178" y="0"/>
                </a:lnTo>
                <a:lnTo>
                  <a:pt x="263421" y="3077"/>
                </a:lnTo>
                <a:lnTo>
                  <a:pt x="275868" y="11469"/>
                </a:lnTo>
                <a:lnTo>
                  <a:pt x="284260" y="23916"/>
                </a:lnTo>
                <a:lnTo>
                  <a:pt x="287337" y="39158"/>
                </a:lnTo>
                <a:lnTo>
                  <a:pt x="287337" y="195790"/>
                </a:lnTo>
                <a:lnTo>
                  <a:pt x="284260" y="211033"/>
                </a:lnTo>
                <a:lnTo>
                  <a:pt x="275868" y="223480"/>
                </a:lnTo>
                <a:lnTo>
                  <a:pt x="263421" y="231872"/>
                </a:lnTo>
                <a:lnTo>
                  <a:pt x="248178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5937286" y="2350832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6969440" y="2361716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4" h="234950">
                <a:moveTo>
                  <a:pt x="248183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8183" y="234950"/>
                </a:lnTo>
                <a:lnTo>
                  <a:pt x="263425" y="231873"/>
                </a:lnTo>
                <a:lnTo>
                  <a:pt x="275870" y="223483"/>
                </a:lnTo>
                <a:lnTo>
                  <a:pt x="284261" y="211038"/>
                </a:lnTo>
                <a:lnTo>
                  <a:pt x="287337" y="195795"/>
                </a:lnTo>
                <a:lnTo>
                  <a:pt x="287337" y="39166"/>
                </a:lnTo>
                <a:lnTo>
                  <a:pt x="284261" y="23922"/>
                </a:lnTo>
                <a:lnTo>
                  <a:pt x="275870" y="11472"/>
                </a:lnTo>
                <a:lnTo>
                  <a:pt x="263425" y="3078"/>
                </a:lnTo>
                <a:lnTo>
                  <a:pt x="248183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969440" y="2361716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4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8177" y="0"/>
                </a:lnTo>
                <a:lnTo>
                  <a:pt x="263420" y="3077"/>
                </a:lnTo>
                <a:lnTo>
                  <a:pt x="275867" y="11469"/>
                </a:lnTo>
                <a:lnTo>
                  <a:pt x="284259" y="23916"/>
                </a:lnTo>
                <a:lnTo>
                  <a:pt x="287336" y="39158"/>
                </a:lnTo>
                <a:lnTo>
                  <a:pt x="287336" y="195790"/>
                </a:lnTo>
                <a:lnTo>
                  <a:pt x="284259" y="211033"/>
                </a:lnTo>
                <a:lnTo>
                  <a:pt x="275867" y="223480"/>
                </a:lnTo>
                <a:lnTo>
                  <a:pt x="263420" y="231872"/>
                </a:lnTo>
                <a:lnTo>
                  <a:pt x="248177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7046961" y="235242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6396353" y="236171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249770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9770" y="234950"/>
                </a:lnTo>
                <a:lnTo>
                  <a:pt x="265013" y="231873"/>
                </a:lnTo>
                <a:lnTo>
                  <a:pt x="277458" y="223483"/>
                </a:lnTo>
                <a:lnTo>
                  <a:pt x="285848" y="211038"/>
                </a:lnTo>
                <a:lnTo>
                  <a:pt x="288925" y="195795"/>
                </a:lnTo>
                <a:lnTo>
                  <a:pt x="288925" y="39166"/>
                </a:lnTo>
                <a:lnTo>
                  <a:pt x="285848" y="23922"/>
                </a:lnTo>
                <a:lnTo>
                  <a:pt x="277458" y="11472"/>
                </a:lnTo>
                <a:lnTo>
                  <a:pt x="265013" y="3078"/>
                </a:lnTo>
                <a:lnTo>
                  <a:pt x="249770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396353" y="236171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9766" y="0"/>
                </a:lnTo>
                <a:lnTo>
                  <a:pt x="265008" y="3077"/>
                </a:lnTo>
                <a:lnTo>
                  <a:pt x="277455" y="11469"/>
                </a:lnTo>
                <a:lnTo>
                  <a:pt x="285847" y="23916"/>
                </a:lnTo>
                <a:lnTo>
                  <a:pt x="288925" y="39158"/>
                </a:lnTo>
                <a:lnTo>
                  <a:pt x="288925" y="195790"/>
                </a:lnTo>
                <a:lnTo>
                  <a:pt x="285847" y="211033"/>
                </a:lnTo>
                <a:lnTo>
                  <a:pt x="277455" y="223480"/>
                </a:lnTo>
                <a:lnTo>
                  <a:pt x="265008" y="231872"/>
                </a:lnTo>
                <a:lnTo>
                  <a:pt x="249766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6473861" y="235242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7512365" y="2361716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4" h="234950">
                <a:moveTo>
                  <a:pt x="248183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50"/>
                </a:lnTo>
                <a:lnTo>
                  <a:pt x="248183" y="234950"/>
                </a:lnTo>
                <a:lnTo>
                  <a:pt x="263425" y="231873"/>
                </a:lnTo>
                <a:lnTo>
                  <a:pt x="275870" y="223483"/>
                </a:lnTo>
                <a:lnTo>
                  <a:pt x="284261" y="211038"/>
                </a:lnTo>
                <a:lnTo>
                  <a:pt x="287337" y="195795"/>
                </a:lnTo>
                <a:lnTo>
                  <a:pt x="287337" y="39166"/>
                </a:lnTo>
                <a:lnTo>
                  <a:pt x="284261" y="23922"/>
                </a:lnTo>
                <a:lnTo>
                  <a:pt x="275870" y="11472"/>
                </a:lnTo>
                <a:lnTo>
                  <a:pt x="263425" y="3078"/>
                </a:lnTo>
                <a:lnTo>
                  <a:pt x="248183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7512365" y="2361716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4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8177" y="0"/>
                </a:lnTo>
                <a:lnTo>
                  <a:pt x="263420" y="3077"/>
                </a:lnTo>
                <a:lnTo>
                  <a:pt x="275867" y="11469"/>
                </a:lnTo>
                <a:lnTo>
                  <a:pt x="284259" y="23916"/>
                </a:lnTo>
                <a:lnTo>
                  <a:pt x="287336" y="39158"/>
                </a:lnTo>
                <a:lnTo>
                  <a:pt x="287336" y="195790"/>
                </a:lnTo>
                <a:lnTo>
                  <a:pt x="284259" y="211033"/>
                </a:lnTo>
                <a:lnTo>
                  <a:pt x="275867" y="223480"/>
                </a:lnTo>
                <a:lnTo>
                  <a:pt x="263420" y="231872"/>
                </a:lnTo>
                <a:lnTo>
                  <a:pt x="248177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7589886" y="235242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3554728" y="3204679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249770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49"/>
                </a:lnTo>
                <a:lnTo>
                  <a:pt x="249770" y="234949"/>
                </a:lnTo>
                <a:lnTo>
                  <a:pt x="265013" y="231873"/>
                </a:lnTo>
                <a:lnTo>
                  <a:pt x="277458" y="223483"/>
                </a:lnTo>
                <a:lnTo>
                  <a:pt x="285848" y="211038"/>
                </a:lnTo>
                <a:lnTo>
                  <a:pt x="288925" y="195795"/>
                </a:lnTo>
                <a:lnTo>
                  <a:pt x="288925" y="39166"/>
                </a:lnTo>
                <a:lnTo>
                  <a:pt x="285848" y="23922"/>
                </a:lnTo>
                <a:lnTo>
                  <a:pt x="277458" y="11472"/>
                </a:lnTo>
                <a:lnTo>
                  <a:pt x="265013" y="3078"/>
                </a:lnTo>
                <a:lnTo>
                  <a:pt x="249770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554728" y="3204679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9765" y="0"/>
                </a:lnTo>
                <a:lnTo>
                  <a:pt x="265008" y="3077"/>
                </a:lnTo>
                <a:lnTo>
                  <a:pt x="277455" y="11469"/>
                </a:lnTo>
                <a:lnTo>
                  <a:pt x="285847" y="23916"/>
                </a:lnTo>
                <a:lnTo>
                  <a:pt x="288924" y="39158"/>
                </a:lnTo>
                <a:lnTo>
                  <a:pt x="288924" y="195790"/>
                </a:lnTo>
                <a:lnTo>
                  <a:pt x="285847" y="211033"/>
                </a:lnTo>
                <a:lnTo>
                  <a:pt x="277455" y="223480"/>
                </a:lnTo>
                <a:lnTo>
                  <a:pt x="265008" y="231872"/>
                </a:lnTo>
                <a:lnTo>
                  <a:pt x="249765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3632236" y="3195382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4840603" y="320626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249770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49"/>
                </a:lnTo>
                <a:lnTo>
                  <a:pt x="249770" y="234949"/>
                </a:lnTo>
                <a:lnTo>
                  <a:pt x="265013" y="231873"/>
                </a:lnTo>
                <a:lnTo>
                  <a:pt x="277458" y="223483"/>
                </a:lnTo>
                <a:lnTo>
                  <a:pt x="285848" y="211038"/>
                </a:lnTo>
                <a:lnTo>
                  <a:pt x="288925" y="195795"/>
                </a:lnTo>
                <a:lnTo>
                  <a:pt x="288925" y="39166"/>
                </a:lnTo>
                <a:lnTo>
                  <a:pt x="285848" y="23922"/>
                </a:lnTo>
                <a:lnTo>
                  <a:pt x="277458" y="11472"/>
                </a:lnTo>
                <a:lnTo>
                  <a:pt x="265013" y="3078"/>
                </a:lnTo>
                <a:lnTo>
                  <a:pt x="249770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4840602" y="320626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9766" y="0"/>
                </a:lnTo>
                <a:lnTo>
                  <a:pt x="265008" y="3077"/>
                </a:lnTo>
                <a:lnTo>
                  <a:pt x="277455" y="11469"/>
                </a:lnTo>
                <a:lnTo>
                  <a:pt x="285847" y="23916"/>
                </a:lnTo>
                <a:lnTo>
                  <a:pt x="288925" y="39158"/>
                </a:lnTo>
                <a:lnTo>
                  <a:pt x="288925" y="195790"/>
                </a:lnTo>
                <a:lnTo>
                  <a:pt x="285847" y="211033"/>
                </a:lnTo>
                <a:lnTo>
                  <a:pt x="277455" y="223480"/>
                </a:lnTo>
                <a:lnTo>
                  <a:pt x="265008" y="231872"/>
                </a:lnTo>
                <a:lnTo>
                  <a:pt x="249766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 txBox="1"/>
          <p:nvPr/>
        </p:nvSpPr>
        <p:spPr>
          <a:xfrm>
            <a:off x="4918111" y="319697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343715" y="320626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249770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49"/>
                </a:lnTo>
                <a:lnTo>
                  <a:pt x="249770" y="234949"/>
                </a:lnTo>
                <a:lnTo>
                  <a:pt x="265013" y="231873"/>
                </a:lnTo>
                <a:lnTo>
                  <a:pt x="277458" y="223483"/>
                </a:lnTo>
                <a:lnTo>
                  <a:pt x="285848" y="211038"/>
                </a:lnTo>
                <a:lnTo>
                  <a:pt x="288925" y="195795"/>
                </a:lnTo>
                <a:lnTo>
                  <a:pt x="288925" y="39166"/>
                </a:lnTo>
                <a:lnTo>
                  <a:pt x="285848" y="23922"/>
                </a:lnTo>
                <a:lnTo>
                  <a:pt x="277458" y="11472"/>
                </a:lnTo>
                <a:lnTo>
                  <a:pt x="265013" y="3078"/>
                </a:lnTo>
                <a:lnTo>
                  <a:pt x="249770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4343715" y="3206266"/>
            <a:ext cx="288925" cy="234950"/>
          </a:xfrm>
          <a:custGeom>
            <a:avLst/>
            <a:gdLst/>
            <a:ahLst/>
            <a:cxnLst/>
            <a:rect l="l" t="t" r="r" b="b"/>
            <a:pathLst>
              <a:path w="288925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9765" y="0"/>
                </a:lnTo>
                <a:lnTo>
                  <a:pt x="265008" y="3077"/>
                </a:lnTo>
                <a:lnTo>
                  <a:pt x="277455" y="11469"/>
                </a:lnTo>
                <a:lnTo>
                  <a:pt x="285847" y="23916"/>
                </a:lnTo>
                <a:lnTo>
                  <a:pt x="288924" y="39158"/>
                </a:lnTo>
                <a:lnTo>
                  <a:pt x="288924" y="195790"/>
                </a:lnTo>
                <a:lnTo>
                  <a:pt x="285847" y="211033"/>
                </a:lnTo>
                <a:lnTo>
                  <a:pt x="277455" y="223480"/>
                </a:lnTo>
                <a:lnTo>
                  <a:pt x="265008" y="231872"/>
                </a:lnTo>
                <a:lnTo>
                  <a:pt x="249765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4421223" y="319697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5612128" y="3206266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4" h="234950">
                <a:moveTo>
                  <a:pt x="248183" y="0"/>
                </a:moveTo>
                <a:lnTo>
                  <a:pt x="39166" y="0"/>
                </a:lnTo>
                <a:lnTo>
                  <a:pt x="23922" y="3078"/>
                </a:lnTo>
                <a:lnTo>
                  <a:pt x="11472" y="11472"/>
                </a:lnTo>
                <a:lnTo>
                  <a:pt x="3078" y="23922"/>
                </a:lnTo>
                <a:lnTo>
                  <a:pt x="0" y="39166"/>
                </a:lnTo>
                <a:lnTo>
                  <a:pt x="0" y="195795"/>
                </a:lnTo>
                <a:lnTo>
                  <a:pt x="3078" y="211038"/>
                </a:lnTo>
                <a:lnTo>
                  <a:pt x="11472" y="223483"/>
                </a:lnTo>
                <a:lnTo>
                  <a:pt x="23922" y="231873"/>
                </a:lnTo>
                <a:lnTo>
                  <a:pt x="39166" y="234949"/>
                </a:lnTo>
                <a:lnTo>
                  <a:pt x="248183" y="234949"/>
                </a:lnTo>
                <a:lnTo>
                  <a:pt x="263425" y="231873"/>
                </a:lnTo>
                <a:lnTo>
                  <a:pt x="275870" y="223483"/>
                </a:lnTo>
                <a:lnTo>
                  <a:pt x="284261" y="211038"/>
                </a:lnTo>
                <a:lnTo>
                  <a:pt x="287337" y="195795"/>
                </a:lnTo>
                <a:lnTo>
                  <a:pt x="287337" y="39166"/>
                </a:lnTo>
                <a:lnTo>
                  <a:pt x="284261" y="23922"/>
                </a:lnTo>
                <a:lnTo>
                  <a:pt x="275870" y="11472"/>
                </a:lnTo>
                <a:lnTo>
                  <a:pt x="263425" y="3078"/>
                </a:lnTo>
                <a:lnTo>
                  <a:pt x="248183" y="0"/>
                </a:lnTo>
                <a:close/>
              </a:path>
            </a:pathLst>
          </a:custGeom>
          <a:solidFill>
            <a:srgbClr val="F7EB9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5612128" y="3206266"/>
            <a:ext cx="287655" cy="234950"/>
          </a:xfrm>
          <a:custGeom>
            <a:avLst/>
            <a:gdLst/>
            <a:ahLst/>
            <a:cxnLst/>
            <a:rect l="l" t="t" r="r" b="b"/>
            <a:pathLst>
              <a:path w="287654" h="234950">
                <a:moveTo>
                  <a:pt x="0" y="39158"/>
                </a:moveTo>
                <a:lnTo>
                  <a:pt x="3077" y="23916"/>
                </a:lnTo>
                <a:lnTo>
                  <a:pt x="11469" y="11469"/>
                </a:lnTo>
                <a:lnTo>
                  <a:pt x="23916" y="3077"/>
                </a:lnTo>
                <a:lnTo>
                  <a:pt x="39158" y="0"/>
                </a:lnTo>
                <a:lnTo>
                  <a:pt x="248178" y="0"/>
                </a:lnTo>
                <a:lnTo>
                  <a:pt x="263421" y="3077"/>
                </a:lnTo>
                <a:lnTo>
                  <a:pt x="275868" y="11469"/>
                </a:lnTo>
                <a:lnTo>
                  <a:pt x="284260" y="23916"/>
                </a:lnTo>
                <a:lnTo>
                  <a:pt x="287337" y="39158"/>
                </a:lnTo>
                <a:lnTo>
                  <a:pt x="287337" y="195790"/>
                </a:lnTo>
                <a:lnTo>
                  <a:pt x="284260" y="211033"/>
                </a:lnTo>
                <a:lnTo>
                  <a:pt x="275868" y="223480"/>
                </a:lnTo>
                <a:lnTo>
                  <a:pt x="263421" y="231872"/>
                </a:lnTo>
                <a:lnTo>
                  <a:pt x="248178" y="234949"/>
                </a:lnTo>
                <a:lnTo>
                  <a:pt x="39158" y="234949"/>
                </a:lnTo>
                <a:lnTo>
                  <a:pt x="23916" y="231872"/>
                </a:lnTo>
                <a:lnTo>
                  <a:pt x="11469" y="223480"/>
                </a:lnTo>
                <a:lnTo>
                  <a:pt x="3077" y="211033"/>
                </a:lnTo>
                <a:lnTo>
                  <a:pt x="0" y="195790"/>
                </a:lnTo>
                <a:lnTo>
                  <a:pt x="0" y="3915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5689648" y="3196970"/>
            <a:ext cx="1270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1" name="object 71"/>
          <p:cNvSpPr/>
          <p:nvPr/>
        </p:nvSpPr>
        <p:spPr>
          <a:xfrm>
            <a:off x="3951603" y="2791929"/>
            <a:ext cx="2614930" cy="198755"/>
          </a:xfrm>
          <a:custGeom>
            <a:avLst/>
            <a:gdLst/>
            <a:ahLst/>
            <a:cxnLst/>
            <a:rect l="l" t="t" r="r" b="b"/>
            <a:pathLst>
              <a:path w="2614929" h="198754">
                <a:moveTo>
                  <a:pt x="2614608" y="198437"/>
                </a:moveTo>
                <a:lnTo>
                  <a:pt x="2580369" y="139840"/>
                </a:lnTo>
                <a:lnTo>
                  <a:pt x="2541956" y="118362"/>
                </a:lnTo>
                <a:lnTo>
                  <a:pt x="2493245" y="104277"/>
                </a:lnTo>
                <a:lnTo>
                  <a:pt x="2437158" y="99219"/>
                </a:lnTo>
                <a:lnTo>
                  <a:pt x="1485959" y="99219"/>
                </a:lnTo>
                <a:lnTo>
                  <a:pt x="1429872" y="94160"/>
                </a:lnTo>
                <a:lnTo>
                  <a:pt x="1381160" y="80075"/>
                </a:lnTo>
                <a:lnTo>
                  <a:pt x="1342747" y="58597"/>
                </a:lnTo>
                <a:lnTo>
                  <a:pt x="1317556" y="31360"/>
                </a:lnTo>
                <a:lnTo>
                  <a:pt x="1308509" y="0"/>
                </a:lnTo>
                <a:lnTo>
                  <a:pt x="1299462" y="31360"/>
                </a:lnTo>
                <a:lnTo>
                  <a:pt x="1274270" y="58597"/>
                </a:lnTo>
                <a:lnTo>
                  <a:pt x="1235855" y="80075"/>
                </a:lnTo>
                <a:lnTo>
                  <a:pt x="1187140" y="94160"/>
                </a:lnTo>
                <a:lnTo>
                  <a:pt x="1131049" y="99219"/>
                </a:lnTo>
                <a:lnTo>
                  <a:pt x="177455" y="99219"/>
                </a:lnTo>
                <a:lnTo>
                  <a:pt x="121365" y="104277"/>
                </a:lnTo>
                <a:lnTo>
                  <a:pt x="72652" y="118362"/>
                </a:lnTo>
                <a:lnTo>
                  <a:pt x="34238" y="139840"/>
                </a:lnTo>
                <a:lnTo>
                  <a:pt x="9046" y="167076"/>
                </a:lnTo>
                <a:lnTo>
                  <a:pt x="0" y="198437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3457654" y="2737271"/>
            <a:ext cx="1802130" cy="231775"/>
          </a:xfrm>
          <a:custGeom>
            <a:avLst/>
            <a:gdLst/>
            <a:ahLst/>
            <a:cxnLst/>
            <a:rect l="l" t="t" r="r" b="b"/>
            <a:pathLst>
              <a:path w="1802129" h="231775">
                <a:moveTo>
                  <a:pt x="1802048" y="54657"/>
                </a:moveTo>
                <a:lnTo>
                  <a:pt x="1802048" y="0"/>
                </a:lnTo>
                <a:lnTo>
                  <a:pt x="0" y="0"/>
                </a:lnTo>
                <a:lnTo>
                  <a:pt x="4689" y="231507"/>
                </a:lnTo>
              </a:path>
            </a:pathLst>
          </a:custGeom>
          <a:ln w="25399">
            <a:solidFill>
              <a:srgbClr val="FF4C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3397629" y="2906546"/>
            <a:ext cx="127000" cy="77470"/>
          </a:xfrm>
          <a:custGeom>
            <a:avLst/>
            <a:gdLst/>
            <a:ahLst/>
            <a:cxnLst/>
            <a:rect l="l" t="t" r="r" b="b"/>
            <a:pathLst>
              <a:path w="127000" h="77470">
                <a:moveTo>
                  <a:pt x="126974" y="0"/>
                </a:moveTo>
                <a:lnTo>
                  <a:pt x="0" y="2578"/>
                </a:lnTo>
                <a:lnTo>
                  <a:pt x="65024" y="77470"/>
                </a:lnTo>
                <a:lnTo>
                  <a:pt x="126974" y="0"/>
                </a:lnTo>
                <a:close/>
              </a:path>
            </a:pathLst>
          </a:custGeom>
          <a:solidFill>
            <a:srgbClr val="FF4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31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800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75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-81280"/>
            <a:ext cx="8723030" cy="919480"/>
          </a:xfrm>
          <a:prstGeom prst="rect">
            <a:avLst/>
          </a:prstGeom>
        </p:spPr>
        <p:txBody>
          <a:bodyPr vert="horz" wrap="square" lIns="0" tIns="386839" rIns="0" bIns="0" rtlCol="0">
            <a:spAutoFit/>
          </a:bodyPr>
          <a:lstStyle/>
          <a:p>
            <a:pPr marL="475615">
              <a:lnSpc>
                <a:spcPts val="2815"/>
              </a:lnSpc>
            </a:pPr>
            <a:r>
              <a:rPr dirty="0"/>
              <a:t>Shorthand </a:t>
            </a:r>
            <a:r>
              <a:rPr spc="-5" dirty="0"/>
              <a:t>Assignment</a:t>
            </a:r>
            <a:r>
              <a:rPr spc="-15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4319" y="842010"/>
            <a:ext cx="8195945" cy="4415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1007744" indent="-228600">
              <a:lnSpc>
                <a:spcPts val="2000"/>
              </a:lnSpc>
              <a:buClr>
                <a:srgbClr val="797B7E"/>
              </a:buClr>
              <a:buSzPct val="73684"/>
              <a:buFont typeface="Arial"/>
              <a:buChar char="!"/>
              <a:tabLst>
                <a:tab pos="241300" algn="l"/>
              </a:tabLst>
            </a:pPr>
            <a:r>
              <a:rPr sz="1900" spc="-50" dirty="0">
                <a:solidFill>
                  <a:srgbClr val="595959"/>
                </a:solidFill>
                <a:latin typeface="Rockwell"/>
                <a:cs typeface="Rockwell"/>
              </a:rPr>
              <a:t>Very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often the </a:t>
            </a:r>
            <a:r>
              <a:rPr sz="1900" spc="-10" dirty="0">
                <a:solidFill>
                  <a:srgbClr val="08A1D9"/>
                </a:solidFill>
                <a:latin typeface="Rockwell"/>
                <a:cs typeface="Rockwell"/>
              </a:rPr>
              <a:t>current value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of a 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variable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is 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used,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modified</a:t>
            </a:r>
            <a:r>
              <a:rPr sz="1900" spc="-10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and  </a:t>
            </a:r>
            <a:r>
              <a:rPr sz="1900" spc="-10" dirty="0">
                <a:solidFill>
                  <a:srgbClr val="08A1D9"/>
                </a:solidFill>
                <a:latin typeface="Rockwell"/>
                <a:cs typeface="Rockwell"/>
              </a:rPr>
              <a:t>reassigned </a:t>
            </a:r>
            <a:r>
              <a:rPr sz="1900" dirty="0">
                <a:solidFill>
                  <a:srgbClr val="08A1D9"/>
                </a:solidFill>
                <a:latin typeface="Rockwell"/>
                <a:cs typeface="Rockwell"/>
              </a:rPr>
              <a:t>back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to the same 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variable, </a:t>
            </a:r>
            <a:r>
              <a:rPr sz="1900" spc="10" dirty="0">
                <a:solidFill>
                  <a:srgbClr val="595959"/>
                </a:solidFill>
                <a:latin typeface="Rockwell"/>
                <a:cs typeface="Rockwell"/>
              </a:rPr>
              <a:t>for</a:t>
            </a:r>
            <a:r>
              <a:rPr sz="1900" spc="-19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example:</a:t>
            </a:r>
            <a:endParaRPr sz="1900" dirty="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97B7E"/>
              </a:buClr>
              <a:buFont typeface="Arial"/>
              <a:buChar char="!"/>
            </a:pPr>
            <a:endParaRPr sz="1550" dirty="0">
              <a:latin typeface="Times New Roman"/>
              <a:cs typeface="Times New Roman"/>
            </a:endParaRPr>
          </a:p>
          <a:p>
            <a:pPr marL="592455" algn="ctr">
              <a:lnSpc>
                <a:spcPct val="100000"/>
              </a:lnSpc>
              <a:tabLst>
                <a:tab pos="882015" algn="l"/>
                <a:tab pos="1171575" algn="l"/>
                <a:tab pos="1461135" algn="l"/>
                <a:tab pos="1750695" algn="l"/>
              </a:tabLst>
            </a:pPr>
            <a:r>
              <a:rPr sz="1900" b="1" dirty="0">
                <a:latin typeface="Courier New"/>
                <a:cs typeface="Courier New"/>
              </a:rPr>
              <a:t>i	=	i	+	</a:t>
            </a:r>
            <a:r>
              <a:rPr sz="1900" b="1" spc="-5" dirty="0">
                <a:latin typeface="Courier New"/>
                <a:cs typeface="Courier New"/>
              </a:rPr>
              <a:t>8;</a:t>
            </a:r>
            <a:endParaRPr sz="1900" dirty="0">
              <a:latin typeface="Courier New"/>
              <a:cs typeface="Courier New"/>
            </a:endParaRPr>
          </a:p>
          <a:p>
            <a:pPr marL="469900" marR="5080" indent="-228600">
              <a:lnSpc>
                <a:spcPts val="1800"/>
              </a:lnSpc>
              <a:spcBef>
                <a:spcPts val="600"/>
              </a:spcBef>
            </a:pPr>
            <a:r>
              <a:rPr sz="1250" spc="600" dirty="0">
                <a:solidFill>
                  <a:srgbClr val="AFB0B2"/>
                </a:solidFill>
                <a:latin typeface="Arial"/>
                <a:cs typeface="Arial"/>
              </a:rPr>
              <a:t>!</a:t>
            </a:r>
            <a:r>
              <a:rPr sz="1250" spc="280" dirty="0">
                <a:solidFill>
                  <a:srgbClr val="AFB0B2"/>
                </a:solidFill>
                <a:latin typeface="Arial"/>
                <a:cs typeface="Arial"/>
              </a:rPr>
              <a:t> </a:t>
            </a:r>
            <a:r>
              <a:rPr sz="1700" spc="5" dirty="0">
                <a:solidFill>
                  <a:srgbClr val="595959"/>
                </a:solidFill>
                <a:latin typeface="Rockwell"/>
                <a:cs typeface="Rockwell"/>
              </a:rPr>
              <a:t>The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Rockwell"/>
                <a:cs typeface="Rockwell"/>
              </a:rPr>
              <a:t>value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b="1" dirty="0">
                <a:solidFill>
                  <a:srgbClr val="6C6C6C"/>
                </a:solidFill>
                <a:latin typeface="Rockwell"/>
                <a:cs typeface="Rockwell"/>
              </a:rPr>
              <a:t>8</a:t>
            </a:r>
            <a:r>
              <a:rPr sz="1700" b="1" spc="-5" dirty="0">
                <a:solidFill>
                  <a:srgbClr val="6C6C6C"/>
                </a:solidFill>
                <a:latin typeface="Rockwell"/>
                <a:cs typeface="Rockwell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is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added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to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the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Rockwell"/>
                <a:cs typeface="Rockwell"/>
              </a:rPr>
              <a:t>current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contents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of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the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variable </a:t>
            </a:r>
            <a:r>
              <a:rPr sz="1700" b="1" dirty="0">
                <a:solidFill>
                  <a:srgbClr val="08A1D9"/>
                </a:solidFill>
                <a:latin typeface="Courier New"/>
                <a:cs typeface="Courier New"/>
              </a:rPr>
              <a:t>i</a:t>
            </a:r>
            <a:r>
              <a:rPr sz="1700" b="1" spc="-605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and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the</a:t>
            </a:r>
            <a:r>
              <a:rPr sz="17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spc="-10" dirty="0">
                <a:solidFill>
                  <a:srgbClr val="595959"/>
                </a:solidFill>
                <a:latin typeface="Rockwell"/>
                <a:cs typeface="Rockwell"/>
              </a:rPr>
              <a:t>resulting  value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becomes the </a:t>
            </a:r>
            <a:r>
              <a:rPr sz="1700" spc="-15" dirty="0">
                <a:solidFill>
                  <a:srgbClr val="595959"/>
                </a:solidFill>
                <a:latin typeface="Rockwell"/>
                <a:cs typeface="Rockwell"/>
              </a:rPr>
              <a:t>new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contents of</a:t>
            </a:r>
            <a:r>
              <a:rPr sz="1700" spc="-4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700" b="1" dirty="0">
                <a:solidFill>
                  <a:srgbClr val="08A1D9"/>
                </a:solidFill>
                <a:latin typeface="Courier New"/>
                <a:cs typeface="Courier New"/>
              </a:rPr>
              <a:t>i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241300" marR="209550" indent="-228600">
              <a:lnSpc>
                <a:spcPts val="2000"/>
              </a:lnSpc>
              <a:buClr>
                <a:srgbClr val="797B7E"/>
              </a:buClr>
              <a:buSzPct val="73684"/>
              <a:buFont typeface="Arial"/>
              <a:buChar char="!"/>
              <a:tabLst>
                <a:tab pos="241300" algn="l"/>
              </a:tabLst>
            </a:pPr>
            <a:r>
              <a:rPr sz="1900" spc="-35" dirty="0">
                <a:solidFill>
                  <a:srgbClr val="595959"/>
                </a:solidFill>
                <a:latin typeface="Rockwell"/>
                <a:cs typeface="Rockwell"/>
              </a:rPr>
              <a:t>Java </a:t>
            </a:r>
            <a:r>
              <a:rPr sz="1900" spc="-15" dirty="0">
                <a:solidFill>
                  <a:srgbClr val="595959"/>
                </a:solidFill>
                <a:latin typeface="Rockwell"/>
                <a:cs typeface="Rockwell"/>
              </a:rPr>
              <a:t>allows </a:t>
            </a:r>
            <a:r>
              <a:rPr sz="1900" spc="-35" dirty="0">
                <a:solidFill>
                  <a:srgbClr val="595959"/>
                </a:solidFill>
                <a:latin typeface="Rockwell"/>
                <a:cs typeface="Rockwell"/>
              </a:rPr>
              <a:t>you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to combine assignment and addition 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operators 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using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a  </a:t>
            </a:r>
            <a:r>
              <a:rPr sz="1900" dirty="0">
                <a:solidFill>
                  <a:srgbClr val="08A1D9"/>
                </a:solidFill>
                <a:latin typeface="Rockwell"/>
                <a:cs typeface="Rockwell"/>
              </a:rPr>
              <a:t>shorthand </a:t>
            </a:r>
            <a:r>
              <a:rPr sz="1900" spc="-20" dirty="0">
                <a:solidFill>
                  <a:srgbClr val="08A1D9"/>
                </a:solidFill>
                <a:latin typeface="Rockwell"/>
                <a:cs typeface="Rockwell"/>
              </a:rPr>
              <a:t>operator</a:t>
            </a:r>
            <a:r>
              <a:rPr sz="1900" spc="-20" dirty="0">
                <a:solidFill>
                  <a:srgbClr val="595959"/>
                </a:solidFill>
                <a:latin typeface="Rockwell"/>
                <a:cs typeface="Rockwell"/>
              </a:rPr>
              <a:t>, </a:t>
            </a:r>
            <a:r>
              <a:rPr sz="1900" spc="10" dirty="0">
                <a:solidFill>
                  <a:srgbClr val="595959"/>
                </a:solidFill>
                <a:latin typeface="Rockwell"/>
                <a:cs typeface="Rockwell"/>
              </a:rPr>
              <a:t>for</a:t>
            </a:r>
            <a:r>
              <a:rPr sz="1900" spc="-17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example:</a:t>
            </a:r>
            <a:endParaRPr sz="1900" dirty="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797B7E"/>
              </a:buClr>
              <a:buFont typeface="Arial"/>
              <a:buChar char="!"/>
            </a:pPr>
            <a:endParaRPr sz="1550" dirty="0">
              <a:latin typeface="Times New Roman"/>
              <a:cs typeface="Times New Roman"/>
            </a:endParaRPr>
          </a:p>
          <a:p>
            <a:pPr marL="158115" algn="ctr">
              <a:lnSpc>
                <a:spcPct val="100000"/>
              </a:lnSpc>
              <a:tabLst>
                <a:tab pos="447675" algn="l"/>
              </a:tabLst>
            </a:pPr>
            <a:r>
              <a:rPr sz="1900" b="1" dirty="0">
                <a:latin typeface="Courier New"/>
                <a:cs typeface="Courier New"/>
              </a:rPr>
              <a:t>i	</a:t>
            </a:r>
            <a:r>
              <a:rPr sz="1900" b="1" spc="-5" dirty="0">
                <a:latin typeface="Courier New"/>
                <a:cs typeface="Courier New"/>
              </a:rPr>
              <a:t>+=</a:t>
            </a:r>
            <a:r>
              <a:rPr sz="1900" b="1" spc="-95" dirty="0">
                <a:latin typeface="Courier New"/>
                <a:cs typeface="Courier New"/>
              </a:rPr>
              <a:t> </a:t>
            </a:r>
            <a:r>
              <a:rPr sz="1900" b="1" spc="-5" dirty="0">
                <a:latin typeface="Courier New"/>
                <a:cs typeface="Courier New"/>
              </a:rPr>
              <a:t>8;</a:t>
            </a:r>
            <a:endParaRPr sz="19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3670300">
              <a:lnSpc>
                <a:spcPct val="100000"/>
              </a:lnSpc>
              <a:tabLst>
                <a:tab pos="3959225" algn="l"/>
                <a:tab pos="4249420" algn="l"/>
                <a:tab pos="4538980" algn="l"/>
              </a:tabLst>
            </a:pPr>
            <a:r>
              <a:rPr sz="1900" b="1" dirty="0">
                <a:latin typeface="Courier New"/>
                <a:cs typeface="Courier New"/>
              </a:rPr>
              <a:t>i	+	=	8; </a:t>
            </a:r>
            <a:r>
              <a:rPr sz="1500" b="1" spc="-5" dirty="0">
                <a:solidFill>
                  <a:srgbClr val="00B050"/>
                </a:solidFill>
                <a:latin typeface="Courier New"/>
                <a:cs typeface="Courier New"/>
              </a:rPr>
              <a:t>// Error! spaces not</a:t>
            </a:r>
            <a:r>
              <a:rPr sz="1500" b="1" spc="-31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00B050"/>
                </a:solidFill>
                <a:latin typeface="Courier New"/>
                <a:cs typeface="Courier New"/>
              </a:rPr>
              <a:t>allowed</a:t>
            </a:r>
            <a:endParaRPr sz="1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50" dirty="0">
              <a:latin typeface="Times New Roman"/>
              <a:cs typeface="Times New Roman"/>
            </a:endParaRPr>
          </a:p>
          <a:p>
            <a:pPr marL="241300" marR="664210" indent="-228600">
              <a:lnSpc>
                <a:spcPct val="89900"/>
              </a:lnSpc>
              <a:buClr>
                <a:srgbClr val="797B7E"/>
              </a:buClr>
              <a:buSzPct val="73684"/>
              <a:buFont typeface="Arial"/>
              <a:buChar char="!"/>
              <a:tabLst>
                <a:tab pos="241300" algn="l"/>
              </a:tabLst>
            </a:pPr>
            <a:r>
              <a:rPr sz="1900" spc="5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1900" u="sng" dirty="0">
                <a:solidFill>
                  <a:srgbClr val="08A1D9"/>
                </a:solidFill>
                <a:latin typeface="Rockwell"/>
                <a:cs typeface="Rockwell"/>
              </a:rPr>
              <a:t>right-hand side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can be </a:t>
            </a:r>
            <a:r>
              <a:rPr sz="1900" dirty="0">
                <a:solidFill>
                  <a:srgbClr val="7C984A"/>
                </a:solidFill>
                <a:latin typeface="Rockwell"/>
                <a:cs typeface="Rockwell"/>
              </a:rPr>
              <a:t>another </a:t>
            </a:r>
            <a:r>
              <a:rPr sz="1900" spc="-10" dirty="0">
                <a:solidFill>
                  <a:srgbClr val="7C984A"/>
                </a:solidFill>
                <a:latin typeface="Rockwell"/>
                <a:cs typeface="Rockwell"/>
              </a:rPr>
              <a:t>variable, </a:t>
            </a:r>
            <a:r>
              <a:rPr sz="1900" dirty="0">
                <a:solidFill>
                  <a:srgbClr val="7C984A"/>
                </a:solidFill>
                <a:latin typeface="Rockwell"/>
                <a:cs typeface="Rockwell"/>
              </a:rPr>
              <a:t>a constant,</a:t>
            </a:r>
            <a:r>
              <a:rPr sz="1900" spc="-350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7C984A"/>
                </a:solidFill>
                <a:latin typeface="Rockwell"/>
                <a:cs typeface="Rockwell"/>
              </a:rPr>
              <a:t>or a </a:t>
            </a:r>
            <a:r>
              <a:rPr sz="1900" spc="-25" dirty="0">
                <a:solidFill>
                  <a:srgbClr val="7C984A"/>
                </a:solidFill>
                <a:latin typeface="Rockwell"/>
                <a:cs typeface="Rockwell"/>
              </a:rPr>
              <a:t>more  </a:t>
            </a:r>
            <a:r>
              <a:rPr sz="1900" dirty="0">
                <a:solidFill>
                  <a:srgbClr val="7C984A"/>
                </a:solidFill>
                <a:latin typeface="Rockwell"/>
                <a:cs typeface="Rockwell"/>
              </a:rPr>
              <a:t>complicated </a:t>
            </a:r>
            <a:r>
              <a:rPr sz="1900" spc="-15" dirty="0">
                <a:solidFill>
                  <a:srgbClr val="7C984A"/>
                </a:solidFill>
                <a:latin typeface="Rockwell"/>
                <a:cs typeface="Rockwell"/>
              </a:rPr>
              <a:t>expression</a:t>
            </a:r>
            <a:r>
              <a:rPr sz="1900" spc="-15" dirty="0">
                <a:solidFill>
                  <a:srgbClr val="595959"/>
                </a:solidFill>
                <a:latin typeface="Rockwell"/>
                <a:cs typeface="Rockwell"/>
              </a:rPr>
              <a:t>.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It is </a:t>
            </a:r>
            <a:r>
              <a:rPr sz="1900" spc="-15" dirty="0">
                <a:solidFill>
                  <a:srgbClr val="08A1D9"/>
                </a:solidFill>
                <a:latin typeface="Rockwell"/>
                <a:cs typeface="Rockwell"/>
              </a:rPr>
              <a:t>evaluated </a:t>
            </a:r>
            <a:r>
              <a:rPr sz="1900" dirty="0">
                <a:solidFill>
                  <a:srgbClr val="08A1D9"/>
                </a:solidFill>
                <a:latin typeface="Rockwell"/>
                <a:cs typeface="Rockwell"/>
              </a:rPr>
              <a:t>first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, and then the </a:t>
            </a:r>
            <a:r>
              <a:rPr sz="1900" spc="-20" dirty="0">
                <a:solidFill>
                  <a:srgbClr val="7C984A"/>
                </a:solidFill>
                <a:latin typeface="Rockwell"/>
                <a:cs typeface="Rockwell"/>
              </a:rPr>
              <a:t>result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is  combined with the original</a:t>
            </a:r>
            <a:r>
              <a:rPr sz="1900" spc="-6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variable</a:t>
            </a:r>
            <a:endParaRPr sz="1900" dirty="0">
              <a:latin typeface="Rockwell"/>
              <a:cs typeface="Rockwel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6405" y="5521762"/>
            <a:ext cx="420370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1625" algn="l"/>
                <a:tab pos="1170940" algn="l"/>
                <a:tab pos="1460500" algn="l"/>
                <a:tab pos="1894839" algn="l"/>
                <a:tab pos="2184400" algn="l"/>
                <a:tab pos="2755265" algn="l"/>
              </a:tabLst>
            </a:pPr>
            <a:r>
              <a:rPr sz="1900" b="1" dirty="0">
                <a:latin typeface="Courier New"/>
                <a:cs typeface="Courier New"/>
              </a:rPr>
              <a:t>x	</a:t>
            </a:r>
            <a:r>
              <a:rPr sz="1900" b="1" spc="-5" dirty="0">
                <a:latin typeface="Courier New"/>
                <a:cs typeface="Courier New"/>
              </a:rPr>
              <a:t>*=</a:t>
            </a:r>
            <a:r>
              <a:rPr sz="1900" b="1" dirty="0">
                <a:latin typeface="Courier New"/>
                <a:cs typeface="Courier New"/>
              </a:rPr>
              <a:t> (y	+	z)	%	2;	</a:t>
            </a:r>
            <a:r>
              <a:rPr sz="1900" spc="-10" dirty="0">
                <a:latin typeface="Rockwell"/>
                <a:cs typeface="Rockwell"/>
              </a:rPr>
              <a:t>equivalent</a:t>
            </a:r>
            <a:r>
              <a:rPr sz="1900" spc="-70" dirty="0">
                <a:latin typeface="Rockwell"/>
                <a:cs typeface="Rockwell"/>
              </a:rPr>
              <a:t> </a:t>
            </a:r>
            <a:r>
              <a:rPr sz="1900" dirty="0">
                <a:latin typeface="Rockwell"/>
                <a:cs typeface="Rockwell"/>
              </a:rPr>
              <a:t>to</a:t>
            </a:r>
            <a:endParaRPr sz="1900">
              <a:latin typeface="Rockwell"/>
              <a:cs typeface="Rockwel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00565" y="5774344"/>
            <a:ext cx="1777415" cy="3978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5018405" y="5521762"/>
            <a:ext cx="3211195" cy="647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01625" algn="l"/>
                <a:tab pos="591820" algn="l"/>
                <a:tab pos="881380" algn="l"/>
                <a:tab pos="1170940" algn="l"/>
                <a:tab pos="1750060" algn="l"/>
                <a:tab pos="2039620" algn="l"/>
                <a:tab pos="2473960" algn="l"/>
                <a:tab pos="2763520" algn="l"/>
              </a:tabLst>
            </a:pPr>
            <a:r>
              <a:rPr sz="1900" b="1" dirty="0">
                <a:latin typeface="Courier New"/>
                <a:cs typeface="Courier New"/>
              </a:rPr>
              <a:t>x	=	x	*	((y	+	z)	%	</a:t>
            </a:r>
            <a:r>
              <a:rPr sz="1900" b="1" spc="-5" dirty="0">
                <a:latin typeface="Courier New"/>
                <a:cs typeface="Courier New"/>
              </a:rPr>
              <a:t>2);</a:t>
            </a:r>
            <a:endParaRPr sz="19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805"/>
              </a:spcBef>
            </a:pPr>
            <a:r>
              <a:rPr sz="16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Required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32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484" y="321249"/>
            <a:ext cx="9085916" cy="943384"/>
          </a:xfrm>
          <a:prstGeom prst="rect">
            <a:avLst/>
          </a:prstGeom>
        </p:spPr>
        <p:txBody>
          <a:bodyPr vert="horz" wrap="square" lIns="0" tIns="507540" rIns="0" bIns="0" rtlCol="0">
            <a:spAutoFit/>
          </a:bodyPr>
          <a:lstStyle/>
          <a:p>
            <a:pPr marL="379095">
              <a:lnSpc>
                <a:spcPct val="100000"/>
              </a:lnSpc>
            </a:pPr>
            <a:r>
              <a:rPr dirty="0"/>
              <a:t>Shorthand </a:t>
            </a:r>
            <a:r>
              <a:rPr spc="-5" dirty="0"/>
              <a:t>Assignment </a:t>
            </a:r>
            <a:r>
              <a:rPr spc="-10" dirty="0"/>
              <a:t>Operators</a:t>
            </a:r>
            <a:r>
              <a:rPr spc="-15" dirty="0"/>
              <a:t> </a:t>
            </a:r>
            <a:r>
              <a:rPr sz="2000" dirty="0">
                <a:solidFill>
                  <a:srgbClr val="8C8E91"/>
                </a:solidFill>
              </a:rPr>
              <a:t>(Cont</a:t>
            </a:r>
            <a:r>
              <a:rPr sz="2000" dirty="0">
                <a:latin typeface="MS Gothic"/>
                <a:cs typeface="MS Gothic"/>
              </a:rPr>
              <a:t>’</a:t>
            </a:r>
            <a:r>
              <a:rPr sz="2000" dirty="0">
                <a:solidFill>
                  <a:srgbClr val="8C8E91"/>
                </a:solidFill>
              </a:rPr>
              <a:t>d)</a:t>
            </a:r>
            <a:endParaRPr sz="2000" dirty="0">
              <a:latin typeface="MS Gothic"/>
              <a:cs typeface="MS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92125" y="1515453"/>
          <a:ext cx="7556963" cy="2524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0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639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9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482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2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22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2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Example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478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2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Equivalent</a:t>
                      </a:r>
                      <a:r>
                        <a:rPr sz="2200" b="1" spc="-95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200" b="1" spc="-85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To</a:t>
                      </a:r>
                      <a:endParaRPr sz="2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64515" algn="l"/>
                        </a:tabLst>
                      </a:pP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x	</a:t>
                      </a:r>
                      <a:r>
                        <a:rPr sz="20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+=</a:t>
                      </a:r>
                      <a:r>
                        <a:rPr sz="2000" b="1" spc="-9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2;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64515" algn="l"/>
                          <a:tab pos="869315" algn="l"/>
                          <a:tab pos="1174115" algn="l"/>
                          <a:tab pos="1478915" algn="l"/>
                        </a:tabLst>
                      </a:pP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x	=	x	+	</a:t>
                      </a:r>
                      <a:r>
                        <a:rPr sz="20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2;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-=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64515" algn="l"/>
                        </a:tabLst>
                      </a:pP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x	</a:t>
                      </a:r>
                      <a:r>
                        <a:rPr sz="20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-=</a:t>
                      </a:r>
                      <a:r>
                        <a:rPr sz="2000" b="1" spc="-9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y;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64515" algn="l"/>
                          <a:tab pos="869315" algn="l"/>
                          <a:tab pos="1174115" algn="l"/>
                          <a:tab pos="1478915" algn="l"/>
                        </a:tabLst>
                      </a:pP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x	=	x	–	y;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*=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64515" algn="l"/>
                        </a:tabLst>
                      </a:pP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x	</a:t>
                      </a:r>
                      <a:r>
                        <a:rPr sz="20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*=</a:t>
                      </a:r>
                      <a:r>
                        <a:rPr sz="2000" b="1" spc="-9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2.5;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64515" algn="l"/>
                          <a:tab pos="869315" algn="l"/>
                          <a:tab pos="1174115" algn="l"/>
                          <a:tab pos="1478915" algn="l"/>
                        </a:tabLst>
                      </a:pP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x	=	x	*	2.5;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88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/=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64515" algn="l"/>
                        </a:tabLst>
                      </a:pP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x	</a:t>
                      </a:r>
                      <a:r>
                        <a:rPr sz="20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/=</a:t>
                      </a:r>
                      <a:r>
                        <a:rPr sz="2000" b="1" spc="-9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y;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310"/>
                        </a:spcBef>
                        <a:tabLst>
                          <a:tab pos="564515" algn="l"/>
                          <a:tab pos="869315" algn="l"/>
                          <a:tab pos="1174115" algn="l"/>
                          <a:tab pos="1478915" algn="l"/>
                        </a:tabLst>
                      </a:pP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x	=	x	/	y;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179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%=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450"/>
                        </a:spcBef>
                        <a:tabLst>
                          <a:tab pos="564515" algn="l"/>
                        </a:tabLst>
                      </a:pP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x	</a:t>
                      </a:r>
                      <a:r>
                        <a:rPr sz="2000" b="1" spc="-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%=</a:t>
                      </a:r>
                      <a:r>
                        <a:rPr sz="2000" b="1" spc="-95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10;</a:t>
                      </a:r>
                      <a:endParaRPr sz="2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tc>
                  <a:txBody>
                    <a:bodyPr/>
                    <a:lstStyle/>
                    <a:p>
                      <a:pPr marL="259715">
                        <a:lnSpc>
                          <a:spcPct val="100000"/>
                        </a:lnSpc>
                        <a:spcBef>
                          <a:spcPts val="450"/>
                        </a:spcBef>
                        <a:tabLst>
                          <a:tab pos="564515" algn="l"/>
                          <a:tab pos="869315" algn="l"/>
                          <a:tab pos="1174115" algn="l"/>
                          <a:tab pos="1478915" algn="l"/>
                        </a:tabLst>
                      </a:pPr>
                      <a:r>
                        <a:rPr sz="2000" b="1" dirty="0">
                          <a:solidFill>
                            <a:srgbClr val="080912"/>
                          </a:solidFill>
                          <a:latin typeface="Courier New"/>
                          <a:cs typeface="Courier New"/>
                        </a:rPr>
                        <a:t>x	=	x	%	10;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CDD7D9"/>
                      </a:solidFill>
                      <a:prstDash val="solid"/>
                    </a:lnL>
                    <a:lnR w="12700">
                      <a:solidFill>
                        <a:srgbClr val="CDD7D9"/>
                      </a:solidFill>
                      <a:prstDash val="solid"/>
                    </a:lnR>
                    <a:lnT w="12700">
                      <a:solidFill>
                        <a:srgbClr val="CDD7D9"/>
                      </a:solidFill>
                      <a:prstDash val="solid"/>
                    </a:lnT>
                    <a:lnB w="12700">
                      <a:solidFill>
                        <a:srgbClr val="CDD7D9"/>
                      </a:solidFill>
                      <a:prstDash val="solid"/>
                    </a:lnB>
                    <a:solidFill>
                      <a:srgbClr val="A7A7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228600" y="4180840"/>
            <a:ext cx="7858125" cy="1915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u="sng" spc="-10" dirty="0">
                <a:latin typeface="Tahoma"/>
                <a:cs typeface="Tahoma"/>
              </a:rPr>
              <a:t>NOTE: </a:t>
            </a:r>
            <a:r>
              <a:rPr sz="2000" dirty="0">
                <a:latin typeface="Tahoma"/>
                <a:cs typeface="Tahoma"/>
              </a:rPr>
              <a:t>The shorthand </a:t>
            </a:r>
            <a:r>
              <a:rPr sz="2000" spc="-5" dirty="0">
                <a:latin typeface="Tahoma"/>
                <a:cs typeface="Tahoma"/>
              </a:rPr>
              <a:t>operators </a:t>
            </a:r>
            <a:r>
              <a:rPr sz="2000" dirty="0">
                <a:latin typeface="Tahoma"/>
                <a:cs typeface="Tahoma"/>
              </a:rPr>
              <a:t>can also be used with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char</a:t>
            </a:r>
            <a:r>
              <a:rPr sz="2000" b="1" spc="-6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latin typeface="Tahoma"/>
                <a:cs typeface="Tahoma"/>
              </a:rPr>
              <a:t>variables</a:t>
            </a:r>
            <a:endParaRPr sz="2000" dirty="0">
              <a:latin typeface="Tahoma"/>
              <a:cs typeface="Tahoma"/>
            </a:endParaRPr>
          </a:p>
          <a:p>
            <a:pPr marL="927100">
              <a:lnSpc>
                <a:spcPct val="100000"/>
              </a:lnSpc>
              <a:spcBef>
                <a:spcPts val="600"/>
              </a:spcBef>
              <a:tabLst>
                <a:tab pos="2024380" algn="l"/>
                <a:tab pos="2298700" algn="l"/>
              </a:tabLst>
            </a:pPr>
            <a:r>
              <a:rPr sz="1800" b="1" spc="-5" dirty="0">
                <a:latin typeface="Courier New"/>
                <a:cs typeface="Courier New"/>
              </a:rPr>
              <a:t>char</a:t>
            </a:r>
            <a:r>
              <a:rPr sz="1800" b="1" dirty="0">
                <a:latin typeface="Courier New"/>
                <a:cs typeface="Courier New"/>
              </a:rPr>
              <a:t> ch	=	</a:t>
            </a:r>
            <a:r>
              <a:rPr sz="1800" b="1" spc="-5" dirty="0">
                <a:latin typeface="Courier New"/>
                <a:cs typeface="Courier New"/>
              </a:rPr>
              <a:t>'a';</a:t>
            </a:r>
            <a:endParaRPr sz="18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40"/>
              </a:spcBef>
              <a:tabLst>
                <a:tab pos="3944620" algn="l"/>
                <a:tab pos="5041265" algn="l"/>
              </a:tabLst>
            </a:pPr>
            <a:r>
              <a:rPr sz="1800" b="1" dirty="0">
                <a:latin typeface="Courier New"/>
                <a:cs typeface="Courier New"/>
              </a:rPr>
              <a:t>System.out.println(ch	</a:t>
            </a:r>
            <a:r>
              <a:rPr sz="1800" b="1" spc="-5" dirty="0">
                <a:latin typeface="Courier New"/>
                <a:cs typeface="Courier New"/>
              </a:rPr>
              <a:t>+=</a:t>
            </a:r>
            <a:r>
              <a:rPr sz="1800" b="1" dirty="0">
                <a:latin typeface="Courier New"/>
                <a:cs typeface="Courier New"/>
              </a:rPr>
              <a:t> 2);	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 prints</a:t>
            </a:r>
            <a:r>
              <a:rPr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c</a:t>
            </a:r>
            <a:endParaRPr sz="16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5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000" u="sng" dirty="0">
                <a:latin typeface="Tahoma"/>
                <a:cs typeface="Tahoma"/>
              </a:rPr>
              <a:t>Caution: </a:t>
            </a:r>
            <a:r>
              <a:rPr sz="2000" dirty="0">
                <a:latin typeface="Tahoma"/>
                <a:cs typeface="Tahoma"/>
              </a:rPr>
              <a:t>consider the </a:t>
            </a:r>
            <a:r>
              <a:rPr sz="2000" spc="-5" dirty="0">
                <a:latin typeface="Tahoma"/>
                <a:cs typeface="Tahoma"/>
              </a:rPr>
              <a:t>following</a:t>
            </a:r>
            <a:r>
              <a:rPr sz="2000" spc="-70" dirty="0">
                <a:latin typeface="Tahoma"/>
                <a:cs typeface="Tahoma"/>
              </a:rPr>
              <a:t> </a:t>
            </a:r>
            <a:r>
              <a:rPr sz="2000" dirty="0">
                <a:latin typeface="Tahoma"/>
                <a:cs typeface="Tahoma"/>
              </a:rPr>
              <a:t>statements:</a:t>
            </a:r>
          </a:p>
          <a:p>
            <a:pPr marL="927100">
              <a:lnSpc>
                <a:spcPct val="100000"/>
              </a:lnSpc>
              <a:spcBef>
                <a:spcPts val="1200"/>
              </a:spcBef>
              <a:tabLst>
                <a:tab pos="1887220" algn="l"/>
                <a:tab pos="2161540" algn="l"/>
              </a:tabLst>
            </a:pPr>
            <a:r>
              <a:rPr sz="1800" b="1" spc="-5" dirty="0">
                <a:latin typeface="Courier New"/>
                <a:cs typeface="Courier New"/>
              </a:rPr>
              <a:t>byte</a:t>
            </a:r>
            <a:r>
              <a:rPr sz="1800" b="1" dirty="0">
                <a:latin typeface="Courier New"/>
                <a:cs typeface="Courier New"/>
              </a:rPr>
              <a:t> b	=	</a:t>
            </a:r>
            <a:r>
              <a:rPr sz="1800" b="1" spc="-5" dirty="0">
                <a:latin typeface="Courier New"/>
                <a:cs typeface="Courier New"/>
              </a:rPr>
              <a:t>1;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06468" y="6096364"/>
            <a:ext cx="139763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100"/>
              </a:lnSpc>
              <a:tabLst>
                <a:tab pos="286385" algn="l"/>
                <a:tab pos="561340" algn="l"/>
                <a:tab pos="835660" algn="l"/>
                <a:tab pos="1109980" algn="l"/>
              </a:tabLst>
            </a:pPr>
            <a:r>
              <a:rPr sz="1800" b="1" dirty="0">
                <a:latin typeface="Courier New"/>
                <a:cs typeface="Courier New"/>
              </a:rPr>
              <a:t>b	=	b	+	1;  b	</a:t>
            </a:r>
            <a:r>
              <a:rPr sz="1800" b="1" spc="-5" dirty="0">
                <a:latin typeface="Courier New"/>
                <a:cs typeface="Courier New"/>
              </a:rPr>
              <a:t>+=</a:t>
            </a:r>
            <a:r>
              <a:rPr sz="1800" b="1" spc="-95" dirty="0">
                <a:latin typeface="Courier New"/>
                <a:cs typeface="Courier New"/>
              </a:rPr>
              <a:t> </a:t>
            </a:r>
            <a:r>
              <a:rPr sz="1800" b="1" dirty="0">
                <a:latin typeface="Courier New"/>
                <a:cs typeface="Courier New"/>
              </a:rPr>
              <a:t>1;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57208" y="6106524"/>
            <a:ext cx="5391150" cy="536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 error: conversion</a:t>
            </a:r>
            <a:r>
              <a:rPr sz="1600" b="1" spc="-7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rules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 correct: equivalent to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b =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(byte)(b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+</a:t>
            </a:r>
            <a:r>
              <a:rPr sz="1600" b="1" spc="-5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1);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33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5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736" y="-141618"/>
            <a:ext cx="8723030" cy="919480"/>
          </a:xfrm>
          <a:prstGeom prst="rect">
            <a:avLst/>
          </a:prstGeom>
        </p:spPr>
        <p:txBody>
          <a:bodyPr vert="horz" wrap="square" lIns="0" tIns="396523" rIns="0" bIns="0" rtlCol="0">
            <a:spAutoFit/>
          </a:bodyPr>
          <a:lstStyle/>
          <a:p>
            <a:pPr marL="490220">
              <a:lnSpc>
                <a:spcPts val="2890"/>
              </a:lnSpc>
            </a:pPr>
            <a:r>
              <a:rPr spc="5" dirty="0">
                <a:latin typeface="Rockwell"/>
                <a:cs typeface="Rockwell"/>
              </a:rPr>
              <a:t>Unary</a:t>
            </a:r>
            <a:r>
              <a:rPr spc="-80" dirty="0">
                <a:latin typeface="Rockwell"/>
                <a:cs typeface="Rockwell"/>
              </a:rPr>
              <a:t> </a:t>
            </a:r>
            <a:r>
              <a:rPr spc="-10" dirty="0">
                <a:latin typeface="Rockwell"/>
                <a:cs typeface="Rockwell"/>
              </a:rPr>
              <a:t>Operators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70284" y="838200"/>
            <a:ext cx="7797949" cy="1783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5080" indent="-228600">
              <a:lnSpc>
                <a:spcPct val="108300"/>
              </a:lnSpc>
            </a:pPr>
            <a:r>
              <a:rPr sz="1500" spc="700" dirty="0">
                <a:solidFill>
                  <a:srgbClr val="797B7E"/>
                </a:solidFill>
                <a:latin typeface="Arial"/>
                <a:cs typeface="Arial"/>
              </a:rPr>
              <a:t>! </a:t>
            </a:r>
            <a:r>
              <a:rPr sz="2000" spc="1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2000" spc="5" dirty="0">
                <a:solidFill>
                  <a:srgbClr val="08A1D9"/>
                </a:solidFill>
                <a:latin typeface="Rockwell"/>
                <a:cs typeface="Rockwell"/>
              </a:rPr>
              <a:t>unary </a:t>
            </a:r>
            <a:r>
              <a:rPr sz="2000" spc="-10" dirty="0">
                <a:solidFill>
                  <a:srgbClr val="08A1D9"/>
                </a:solidFill>
                <a:latin typeface="Rockwell"/>
                <a:cs typeface="Rockwell"/>
              </a:rPr>
              <a:t>operators </a:t>
            </a:r>
            <a:r>
              <a:rPr sz="2000" spc="-30" dirty="0">
                <a:solidFill>
                  <a:srgbClr val="595959"/>
                </a:solidFill>
                <a:latin typeface="Rockwell"/>
                <a:cs typeface="Rockwell"/>
              </a:rPr>
              <a:t>require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only </a:t>
            </a:r>
            <a:r>
              <a:rPr sz="2000" u="sng" dirty="0">
                <a:latin typeface="Rockwell"/>
                <a:cs typeface="Rockwell"/>
              </a:rPr>
              <a:t>one </a:t>
            </a:r>
            <a:r>
              <a:rPr sz="2000" u="sng" spc="-10" dirty="0">
                <a:latin typeface="Rockwell"/>
                <a:cs typeface="Rockwell"/>
              </a:rPr>
              <a:t>operand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; </a:t>
            </a:r>
            <a:r>
              <a:rPr sz="2000" spc="-20" dirty="0">
                <a:solidFill>
                  <a:srgbClr val="595959"/>
                </a:solidFill>
                <a:latin typeface="Rockwell"/>
                <a:cs typeface="Rockwell"/>
              </a:rPr>
              <a:t>they </a:t>
            </a:r>
            <a:r>
              <a:rPr sz="2000" spc="5" dirty="0">
                <a:solidFill>
                  <a:srgbClr val="595959"/>
                </a:solidFill>
                <a:latin typeface="Rockwell"/>
                <a:cs typeface="Rockwell"/>
              </a:rPr>
              <a:t>perform 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various 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operations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such as </a:t>
            </a:r>
            <a:r>
              <a:rPr sz="2000" u="sng" spc="-10" dirty="0">
                <a:latin typeface="Rockwell"/>
                <a:cs typeface="Rockwell"/>
              </a:rPr>
              <a:t>incrementing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or </a:t>
            </a:r>
            <a:r>
              <a:rPr sz="2000" u="sng" spc="-10" dirty="0">
                <a:latin typeface="Rockwell"/>
                <a:cs typeface="Rockwell"/>
              </a:rPr>
              <a:t>decrementing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value  </a:t>
            </a:r>
            <a:r>
              <a:rPr sz="2000" spc="-40" dirty="0">
                <a:solidFill>
                  <a:srgbClr val="595959"/>
                </a:solidFill>
                <a:latin typeface="Rockwell"/>
                <a:cs typeface="Rockwell"/>
              </a:rPr>
              <a:t>by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one, </a:t>
            </a:r>
            <a:r>
              <a:rPr sz="2000" u="sng" spc="-5" dirty="0">
                <a:latin typeface="Rockwell"/>
                <a:cs typeface="Rockwell"/>
              </a:rPr>
              <a:t>negating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an </a:t>
            </a:r>
            <a:r>
              <a:rPr sz="2000" spc="-15" dirty="0">
                <a:solidFill>
                  <a:srgbClr val="595959"/>
                </a:solidFill>
                <a:latin typeface="Rockwell"/>
                <a:cs typeface="Rockwell"/>
              </a:rPr>
              <a:t>expression,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or </a:t>
            </a:r>
            <a:r>
              <a:rPr sz="2000" u="sng" spc="-10" dirty="0">
                <a:latin typeface="Rockwell"/>
                <a:cs typeface="Rockwell"/>
              </a:rPr>
              <a:t>inverting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value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of a</a:t>
            </a:r>
            <a:r>
              <a:rPr sz="2000" spc="-25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b="1" dirty="0">
                <a:solidFill>
                  <a:srgbClr val="7C984A"/>
                </a:solidFill>
                <a:latin typeface="Courier New"/>
                <a:cs typeface="Courier New"/>
              </a:rPr>
              <a:t>boolean</a:t>
            </a:r>
            <a:endParaRPr sz="2000" dirty="0">
              <a:latin typeface="Courier New"/>
              <a:cs typeface="Courier New"/>
            </a:endParaRPr>
          </a:p>
          <a:p>
            <a:pPr marL="367665">
              <a:lnSpc>
                <a:spcPct val="100000"/>
              </a:lnSpc>
              <a:spcBef>
                <a:spcPts val="919"/>
              </a:spcBef>
            </a:pPr>
            <a:r>
              <a:rPr sz="2200" dirty="0">
                <a:solidFill>
                  <a:srgbClr val="797B7E"/>
                </a:solidFill>
                <a:latin typeface="Courier New"/>
                <a:cs typeface="Courier New"/>
              </a:rPr>
              <a:t>o</a:t>
            </a:r>
            <a:r>
              <a:rPr sz="2200" spc="-819" dirty="0">
                <a:solidFill>
                  <a:srgbClr val="797B7E"/>
                </a:solidFill>
                <a:latin typeface="Courier New"/>
                <a:cs typeface="Courier New"/>
              </a:rPr>
              <a:t> </a:t>
            </a:r>
            <a:r>
              <a:rPr sz="2200" spc="5" dirty="0">
                <a:solidFill>
                  <a:srgbClr val="595959"/>
                </a:solidFill>
                <a:latin typeface="Rockwell"/>
                <a:cs typeface="Rockwell"/>
              </a:rPr>
              <a:t>These </a:t>
            </a:r>
            <a:r>
              <a:rPr sz="2200" spc="-10" dirty="0">
                <a:solidFill>
                  <a:srgbClr val="595959"/>
                </a:solidFill>
                <a:latin typeface="Rockwell"/>
                <a:cs typeface="Rockwell"/>
              </a:rPr>
              <a:t>operators </a:t>
            </a:r>
            <a:r>
              <a:rPr sz="2200" spc="-40" dirty="0">
                <a:solidFill>
                  <a:srgbClr val="595959"/>
                </a:solidFill>
                <a:latin typeface="Rockwell"/>
                <a:cs typeface="Rockwell"/>
              </a:rPr>
              <a:t>are </a:t>
            </a:r>
            <a:r>
              <a:rPr sz="2200" b="1" dirty="0">
                <a:solidFill>
                  <a:srgbClr val="7C984A"/>
                </a:solidFill>
                <a:latin typeface="Courier New"/>
                <a:cs typeface="Courier New"/>
              </a:rPr>
              <a:t>+</a:t>
            </a:r>
            <a:r>
              <a:rPr sz="2200" dirty="0">
                <a:solidFill>
                  <a:srgbClr val="8EA65C"/>
                </a:solidFill>
                <a:latin typeface="Rockwell"/>
                <a:cs typeface="Rockwell"/>
              </a:rPr>
              <a:t>, </a:t>
            </a:r>
            <a:r>
              <a:rPr sz="2200" b="1" dirty="0">
                <a:solidFill>
                  <a:srgbClr val="7C984A"/>
                </a:solidFill>
                <a:latin typeface="Courier New"/>
                <a:cs typeface="Courier New"/>
              </a:rPr>
              <a:t>-</a:t>
            </a:r>
            <a:r>
              <a:rPr sz="2200" dirty="0">
                <a:solidFill>
                  <a:srgbClr val="8EA65C"/>
                </a:solidFill>
                <a:latin typeface="Rockwell"/>
                <a:cs typeface="Rockwell"/>
              </a:rPr>
              <a:t>, </a:t>
            </a:r>
            <a:r>
              <a:rPr sz="2200" b="1" dirty="0">
                <a:solidFill>
                  <a:srgbClr val="7C984A"/>
                </a:solidFill>
                <a:latin typeface="Courier New"/>
                <a:cs typeface="Courier New"/>
              </a:rPr>
              <a:t>++</a:t>
            </a:r>
            <a:r>
              <a:rPr sz="2200" dirty="0">
                <a:solidFill>
                  <a:srgbClr val="8EA65C"/>
                </a:solidFill>
                <a:latin typeface="Rockwell"/>
                <a:cs typeface="Rockwell"/>
              </a:rPr>
              <a:t>, </a:t>
            </a:r>
            <a:r>
              <a:rPr sz="2200" b="1" dirty="0">
                <a:solidFill>
                  <a:srgbClr val="7C984A"/>
                </a:solidFill>
                <a:latin typeface="Courier New"/>
                <a:cs typeface="Courier New"/>
              </a:rPr>
              <a:t>--</a:t>
            </a:r>
            <a:r>
              <a:rPr sz="2200" dirty="0">
                <a:solidFill>
                  <a:srgbClr val="595959"/>
                </a:solidFill>
                <a:latin typeface="Rockwell"/>
                <a:cs typeface="Rockwell"/>
              </a:rPr>
              <a:t>, and </a:t>
            </a:r>
            <a:r>
              <a:rPr sz="2200" b="1" dirty="0">
                <a:solidFill>
                  <a:srgbClr val="7C984A"/>
                </a:solidFill>
                <a:latin typeface="Courier New"/>
                <a:cs typeface="Courier New"/>
              </a:rPr>
              <a:t>!</a:t>
            </a:r>
            <a:endParaRPr sz="2200" dirty="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615138"/>
              </p:ext>
            </p:extLst>
          </p:nvPr>
        </p:nvGraphicFramePr>
        <p:xfrm>
          <a:off x="582160" y="2743200"/>
          <a:ext cx="7577513" cy="28813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605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7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587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1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1279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Symbol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195"/>
                        </a:spcBef>
                      </a:pPr>
                      <a:r>
                        <a:rPr sz="18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Operation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 marR="535305">
                        <a:lnSpc>
                          <a:spcPts val="2100"/>
                        </a:lnSpc>
                        <a:spcBef>
                          <a:spcPts val="235"/>
                        </a:spcBef>
                      </a:pPr>
                      <a:r>
                        <a:rPr sz="1800" b="1" spc="-5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Java  </a:t>
                      </a:r>
                      <a:r>
                        <a:rPr sz="18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Expression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391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Unary plus</a:t>
                      </a:r>
                      <a:r>
                        <a:rPr sz="1600" spc="-1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12065">
                        <a:lnSpc>
                          <a:spcPts val="1900"/>
                        </a:lnSpc>
                        <a:spcBef>
                          <a:spcPts val="145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indicates positive value; by  default numbers are</a:t>
                      </a:r>
                      <a:r>
                        <a:rPr sz="1600" spc="-10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positive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1025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number =</a:t>
                      </a:r>
                      <a:r>
                        <a:rPr sz="1600" spc="-1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+1;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402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Unary minus</a:t>
                      </a:r>
                      <a:r>
                        <a:rPr sz="1600" spc="-1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negates an</a:t>
                      </a:r>
                      <a:r>
                        <a:rPr sz="1600" spc="-1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expression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x =</a:t>
                      </a:r>
                      <a:r>
                        <a:rPr sz="1600" spc="-1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-number;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403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Increment</a:t>
                      </a:r>
                      <a:r>
                        <a:rPr sz="1600" spc="-10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++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increments a value by</a:t>
                      </a:r>
                      <a:r>
                        <a:rPr sz="1600" spc="-1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number =</a:t>
                      </a:r>
                      <a:r>
                        <a:rPr sz="1600" spc="-1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++x;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402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Decrement</a:t>
                      </a:r>
                      <a:r>
                        <a:rPr sz="1600" spc="-10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--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decrements a value by</a:t>
                      </a:r>
                      <a:r>
                        <a:rPr sz="1600" spc="-1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number =</a:t>
                      </a:r>
                      <a:r>
                        <a:rPr sz="1600" spc="-1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--x;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0570">
                <a:tc>
                  <a:txBody>
                    <a:bodyPr/>
                    <a:lstStyle/>
                    <a:p>
                      <a:pPr marL="73025" marR="159385">
                        <a:lnSpc>
                          <a:spcPts val="19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Logical</a:t>
                      </a:r>
                      <a:r>
                        <a:rPr sz="1600" spc="-1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complement  operator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 marL="85090" algn="ct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!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 marL="73025" marR="690245">
                        <a:lnSpc>
                          <a:spcPts val="1900"/>
                        </a:lnSpc>
                        <a:spcBef>
                          <a:spcPts val="8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inverts the value of</a:t>
                      </a:r>
                      <a:r>
                        <a:rPr sz="1600" spc="-105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a  boolean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b =</a:t>
                      </a:r>
                      <a:r>
                        <a:rPr sz="1600" spc="-1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Arial"/>
                          <a:cs typeface="Arial"/>
                        </a:rPr>
                        <a:t>!(false);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34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16943" y="308912"/>
            <a:ext cx="7651289" cy="9356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90220" marR="5080" indent="-478155">
              <a:lnSpc>
                <a:spcPct val="94900"/>
              </a:lnSpc>
              <a:tabLst>
                <a:tab pos="490220" algn="l"/>
              </a:tabLst>
            </a:pPr>
            <a:r>
              <a:rPr sz="5400" b="1" baseline="21604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sz="2800" dirty="0"/>
              <a:t>The Shorthand</a:t>
            </a:r>
            <a:r>
              <a:rPr sz="2800" spc="-60" dirty="0"/>
              <a:t> </a:t>
            </a:r>
            <a:r>
              <a:rPr sz="2800" spc="-5" dirty="0"/>
              <a:t>Increment</a:t>
            </a:r>
            <a:r>
              <a:rPr sz="2800" spc="-30" dirty="0"/>
              <a:t> </a:t>
            </a:r>
            <a:r>
              <a:rPr sz="2800" dirty="0"/>
              <a:t>&amp;  </a:t>
            </a:r>
            <a:r>
              <a:rPr sz="2800" spc="-5" dirty="0"/>
              <a:t>Decrement</a:t>
            </a:r>
            <a:r>
              <a:rPr sz="2800" spc="-35" dirty="0"/>
              <a:t> </a:t>
            </a:r>
            <a:r>
              <a:rPr sz="2800" spc="-10" dirty="0"/>
              <a:t>Operators</a:t>
            </a:r>
            <a:endParaRPr sz="2800" dirty="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7645" y="1295400"/>
            <a:ext cx="7653655" cy="2850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412750" indent="-228600">
              <a:lnSpc>
                <a:spcPct val="112500"/>
              </a:lnSpc>
              <a:buClr>
                <a:srgbClr val="797B7E"/>
              </a:buClr>
              <a:buSzPct val="75000"/>
              <a:buFont typeface="Arial"/>
              <a:buChar char="&quot;"/>
              <a:tabLst>
                <a:tab pos="241300" algn="l"/>
              </a:tabLst>
            </a:pP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There are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two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more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shorthand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operators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for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incrementing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and 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decrementing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value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 a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variable by</a:t>
            </a:r>
            <a:r>
              <a:rPr sz="20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1</a:t>
            </a:r>
            <a:endParaRPr sz="2000" dirty="0">
              <a:latin typeface="Tahoma"/>
              <a:cs typeface="Tahoma"/>
            </a:endParaRPr>
          </a:p>
          <a:p>
            <a:pPr marL="692150" lvl="1" indent="-323850">
              <a:lnSpc>
                <a:spcPct val="100000"/>
              </a:lnSpc>
              <a:spcBef>
                <a:spcPts val="869"/>
              </a:spcBef>
              <a:buClr>
                <a:srgbClr val="AFB0B2"/>
              </a:buClr>
              <a:buSzPct val="75000"/>
              <a:buFont typeface="Courier New"/>
              <a:buChar char="o"/>
              <a:tabLst>
                <a:tab pos="691515" algn="l"/>
                <a:tab pos="692150" algn="l"/>
                <a:tab pos="3815715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increment</a:t>
            </a:r>
            <a:r>
              <a:rPr sz="1800" spc="2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operator</a:t>
            </a:r>
            <a:r>
              <a:rPr sz="18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(</a:t>
            </a:r>
            <a:r>
              <a:rPr sz="1800" b="1" spc="-5" dirty="0">
                <a:solidFill>
                  <a:srgbClr val="7C984A"/>
                </a:solidFill>
                <a:latin typeface="Courier New"/>
                <a:cs typeface="Courier New"/>
              </a:rPr>
              <a:t>++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):	increases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value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of a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variable by</a:t>
            </a:r>
            <a:r>
              <a:rPr sz="1800" spc="-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1</a:t>
            </a:r>
            <a:endParaRPr sz="1800" dirty="0">
              <a:latin typeface="Courier New"/>
              <a:cs typeface="Courier New"/>
            </a:endParaRPr>
          </a:p>
          <a:p>
            <a:pPr marL="908050" lvl="2" indent="-323850">
              <a:lnSpc>
                <a:spcPct val="100000"/>
              </a:lnSpc>
              <a:spcBef>
                <a:spcPts val="940"/>
              </a:spcBef>
              <a:buClr>
                <a:srgbClr val="797B7E"/>
              </a:buClr>
              <a:buSzPct val="75000"/>
              <a:buFont typeface="Arial"/>
              <a:buChar char="!"/>
              <a:tabLst>
                <a:tab pos="907415" algn="l"/>
                <a:tab pos="908050" algn="l"/>
                <a:tab pos="1685925" algn="l"/>
                <a:tab pos="1960245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If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int	n	=</a:t>
            </a:r>
            <a:r>
              <a:rPr sz="1800" b="1" spc="25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2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then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n++</a:t>
            </a:r>
            <a:r>
              <a:rPr sz="1800" b="1" spc="-53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or</a:t>
            </a:r>
            <a:r>
              <a:rPr sz="1800" spc="-10" dirty="0">
                <a:solidFill>
                  <a:srgbClr val="7C98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++n</a:t>
            </a:r>
            <a:r>
              <a:rPr sz="1800" b="1" spc="-53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will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change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 value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n</a:t>
            </a:r>
            <a:r>
              <a:rPr sz="1800" b="1" spc="-53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to</a:t>
            </a:r>
            <a:r>
              <a:rPr sz="1800" spc="-10" dirty="0">
                <a:solidFill>
                  <a:srgbClr val="7C98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3</a:t>
            </a:r>
            <a:endParaRPr sz="1800" dirty="0">
              <a:latin typeface="Courier New"/>
              <a:cs typeface="Courier New"/>
            </a:endParaRPr>
          </a:p>
          <a:p>
            <a:pPr marL="692150" lvl="1" indent="-323850">
              <a:lnSpc>
                <a:spcPct val="100000"/>
              </a:lnSpc>
              <a:spcBef>
                <a:spcPts val="840"/>
              </a:spcBef>
              <a:buClr>
                <a:srgbClr val="AFB0B2"/>
              </a:buClr>
              <a:buSzPct val="75000"/>
              <a:buFont typeface="Courier New"/>
              <a:buChar char="o"/>
              <a:tabLst>
                <a:tab pos="691515" algn="l"/>
                <a:tab pos="692150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decrement operator (</a:t>
            </a:r>
            <a:r>
              <a:rPr sz="1800" b="1" spc="-5" dirty="0">
                <a:solidFill>
                  <a:srgbClr val="7C984A"/>
                </a:solidFill>
                <a:latin typeface="Courier New"/>
                <a:cs typeface="Courier New"/>
              </a:rPr>
              <a:t>--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): decreases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value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of a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variable by</a:t>
            </a:r>
            <a:r>
              <a:rPr sz="1800" spc="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1</a:t>
            </a:r>
            <a:endParaRPr sz="1800" dirty="0">
              <a:latin typeface="Courier New"/>
              <a:cs typeface="Courier New"/>
            </a:endParaRPr>
          </a:p>
          <a:p>
            <a:pPr marL="908050" lvl="2" indent="-323850">
              <a:lnSpc>
                <a:spcPct val="100000"/>
              </a:lnSpc>
              <a:spcBef>
                <a:spcPts val="940"/>
              </a:spcBef>
              <a:buClr>
                <a:srgbClr val="797B7E"/>
              </a:buClr>
              <a:buSzPct val="75000"/>
              <a:buFont typeface="Arial"/>
              <a:buChar char="!"/>
              <a:tabLst>
                <a:tab pos="907415" algn="l"/>
                <a:tab pos="908050" algn="l"/>
                <a:tab pos="1685925" algn="l"/>
                <a:tab pos="1960245" algn="l"/>
                <a:tab pos="2234565" algn="l"/>
              </a:tabLst>
            </a:pP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If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int	n	=	4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then</a:t>
            </a:r>
            <a:r>
              <a:rPr sz="1800" spc="-1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n--</a:t>
            </a:r>
            <a:r>
              <a:rPr sz="1800" b="1" spc="-53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or</a:t>
            </a:r>
            <a:r>
              <a:rPr sz="1800" spc="-10" dirty="0">
                <a:solidFill>
                  <a:srgbClr val="7C98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--n</a:t>
            </a:r>
            <a:r>
              <a:rPr sz="1800" b="1" spc="-53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will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change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 value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n</a:t>
            </a:r>
            <a:r>
              <a:rPr sz="1800" b="1" spc="-53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7C984A"/>
                </a:solidFill>
                <a:latin typeface="Tahoma"/>
                <a:cs typeface="Tahoma"/>
              </a:rPr>
              <a:t>to</a:t>
            </a:r>
            <a:r>
              <a:rPr sz="1800" spc="-10" dirty="0">
                <a:solidFill>
                  <a:srgbClr val="7C984A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3</a:t>
            </a:r>
            <a:endParaRPr sz="1800" dirty="0">
              <a:latin typeface="Courier New"/>
              <a:cs typeface="Courier New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Clr>
                <a:srgbClr val="797B7E"/>
              </a:buClr>
              <a:buFont typeface="Arial"/>
              <a:buChar char="!"/>
            </a:pPr>
            <a:endParaRPr sz="20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797B7E"/>
              </a:buClr>
              <a:buSzPct val="75000"/>
              <a:buFont typeface="Arial"/>
              <a:buChar char="&quot;"/>
              <a:tabLst>
                <a:tab pos="241300" algn="l"/>
              </a:tabLst>
            </a:pP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Both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operators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can be applied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before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or after the</a:t>
            </a:r>
            <a:r>
              <a:rPr sz="2000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operand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3245" y="4267200"/>
            <a:ext cx="7457440" cy="6559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35915" algn="l"/>
                <a:tab pos="4225290" algn="l"/>
              </a:tabLst>
            </a:pPr>
            <a:r>
              <a:rPr sz="1350" dirty="0">
                <a:solidFill>
                  <a:srgbClr val="AFB0B2"/>
                </a:solidFill>
                <a:latin typeface="Courier New"/>
                <a:cs typeface="Courier New"/>
              </a:rPr>
              <a:t>o	</a:t>
            </a:r>
            <a:r>
              <a:rPr sz="1800" b="1" spc="-5" dirty="0">
                <a:solidFill>
                  <a:srgbClr val="595959"/>
                </a:solidFill>
                <a:latin typeface="Tahoma"/>
                <a:cs typeface="Tahoma"/>
              </a:rPr>
              <a:t>prefix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: such as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++n;</a:t>
            </a:r>
            <a:r>
              <a:rPr sz="1800" b="1" spc="-49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or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--n;	</a:t>
            </a:r>
            <a:r>
              <a:rPr sz="1800" b="1" spc="-5" dirty="0">
                <a:solidFill>
                  <a:srgbClr val="595959"/>
                </a:solidFill>
                <a:latin typeface="Tahoma"/>
                <a:cs typeface="Tahoma"/>
              </a:rPr>
              <a:t>postfix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: such as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n++;</a:t>
            </a:r>
            <a:r>
              <a:rPr sz="1800" b="1" spc="-56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or </a:t>
            </a:r>
            <a:r>
              <a:rPr sz="1800" b="1" dirty="0">
                <a:solidFill>
                  <a:srgbClr val="7C984A"/>
                </a:solidFill>
                <a:latin typeface="Courier New"/>
                <a:cs typeface="Courier New"/>
              </a:rPr>
              <a:t>n--;</a:t>
            </a:r>
            <a:endParaRPr sz="1800" dirty="0">
              <a:latin typeface="Courier New"/>
              <a:cs typeface="Courier New"/>
            </a:endParaRPr>
          </a:p>
          <a:p>
            <a:pPr marL="347345">
              <a:lnSpc>
                <a:spcPct val="100000"/>
              </a:lnSpc>
              <a:spcBef>
                <a:spcPts val="1060"/>
              </a:spcBef>
            </a:pPr>
            <a:r>
              <a:rPr sz="1450" spc="145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450" spc="165" dirty="0">
                <a:solidFill>
                  <a:srgbClr val="FF0000"/>
                </a:solidFill>
                <a:latin typeface="Courier New"/>
                <a:cs typeface="Courier New"/>
              </a:rPr>
              <a:t>i =</a:t>
            </a:r>
            <a:r>
              <a:rPr sz="1450" spc="-5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140" dirty="0">
                <a:solidFill>
                  <a:srgbClr val="FF0000"/>
                </a:solidFill>
                <a:latin typeface="Courier New"/>
                <a:cs typeface="Courier New"/>
              </a:rPr>
              <a:t>10;</a:t>
            </a:r>
            <a:endParaRPr sz="1450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8117" y="4899302"/>
            <a:ext cx="2861310" cy="247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50" spc="145" dirty="0">
                <a:solidFill>
                  <a:srgbClr val="FF0000"/>
                </a:solidFill>
                <a:latin typeface="Courier New"/>
                <a:cs typeface="Courier New"/>
              </a:rPr>
              <a:t>int newNum </a:t>
            </a:r>
            <a:r>
              <a:rPr sz="1450" spc="16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50" spc="150" dirty="0">
                <a:solidFill>
                  <a:srgbClr val="FF0000"/>
                </a:solidFill>
                <a:latin typeface="Courier New"/>
                <a:cs typeface="Courier New"/>
              </a:rPr>
              <a:t>10 </a:t>
            </a:r>
            <a:r>
              <a:rPr sz="1450" spc="165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450" spc="-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b="1" i="1" spc="145" dirty="0">
                <a:solidFill>
                  <a:srgbClr val="FF0000"/>
                </a:solidFill>
                <a:latin typeface="Courier New"/>
                <a:cs typeface="Courier New"/>
              </a:rPr>
              <a:t>i++</a:t>
            </a:r>
            <a:r>
              <a:rPr sz="1450" spc="145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49048" y="4860267"/>
            <a:ext cx="2896870" cy="660400"/>
          </a:xfrm>
          <a:prstGeom prst="rect">
            <a:avLst/>
          </a:prstGeom>
          <a:ln w="13458">
            <a:solidFill>
              <a:srgbClr val="00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57480" marR="147320">
              <a:lnSpc>
                <a:spcPct val="103099"/>
              </a:lnSpc>
              <a:spcBef>
                <a:spcPts val="320"/>
              </a:spcBef>
            </a:pPr>
            <a:r>
              <a:rPr sz="1450" spc="145" dirty="0">
                <a:solidFill>
                  <a:srgbClr val="FF0000"/>
                </a:solidFill>
                <a:latin typeface="Courier New"/>
                <a:cs typeface="Courier New"/>
              </a:rPr>
              <a:t>int newNum </a:t>
            </a:r>
            <a:r>
              <a:rPr sz="1450" spc="165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450" spc="150" dirty="0">
                <a:solidFill>
                  <a:srgbClr val="FF0000"/>
                </a:solidFill>
                <a:latin typeface="Courier New"/>
                <a:cs typeface="Courier New"/>
              </a:rPr>
              <a:t>10 </a:t>
            </a:r>
            <a:r>
              <a:rPr sz="1450" spc="165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450" spc="-1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140" dirty="0">
                <a:solidFill>
                  <a:srgbClr val="FF0000"/>
                </a:solidFill>
                <a:latin typeface="Courier New"/>
                <a:cs typeface="Courier New"/>
              </a:rPr>
              <a:t>i;  </a:t>
            </a:r>
            <a:r>
              <a:rPr sz="1450" spc="165" dirty="0">
                <a:solidFill>
                  <a:srgbClr val="FF0000"/>
                </a:solidFill>
                <a:latin typeface="Courier New"/>
                <a:cs typeface="Courier New"/>
              </a:rPr>
              <a:t>i = i +</a:t>
            </a:r>
            <a:r>
              <a:rPr sz="1450" spc="-1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50" spc="140" dirty="0">
                <a:solidFill>
                  <a:srgbClr val="FF0000"/>
                </a:solidFill>
                <a:latin typeface="Courier New"/>
                <a:cs typeface="Courier New"/>
              </a:rPr>
              <a:t>1;</a:t>
            </a:r>
            <a:endParaRPr sz="14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51912" y="4769544"/>
            <a:ext cx="938530" cy="165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b="1" spc="100" dirty="0">
                <a:latin typeface="Times New Roman"/>
                <a:cs typeface="Times New Roman"/>
              </a:rPr>
              <a:t>Same </a:t>
            </a:r>
            <a:r>
              <a:rPr sz="1000" b="1" spc="75" dirty="0">
                <a:latin typeface="Times New Roman"/>
                <a:cs typeface="Times New Roman"/>
              </a:rPr>
              <a:t>effect</a:t>
            </a:r>
            <a:r>
              <a:rPr sz="1000" b="1" spc="-105" dirty="0">
                <a:latin typeface="Times New Roman"/>
                <a:cs typeface="Times New Roman"/>
              </a:rPr>
              <a:t> </a:t>
            </a:r>
            <a:r>
              <a:rPr sz="1000" b="1" spc="80" dirty="0">
                <a:latin typeface="Times New Roman"/>
                <a:cs typeface="Times New Roman"/>
              </a:rPr>
              <a:t>as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200581" y="4974164"/>
            <a:ext cx="1148715" cy="113664"/>
          </a:xfrm>
          <a:custGeom>
            <a:avLst/>
            <a:gdLst/>
            <a:ahLst/>
            <a:cxnLst/>
            <a:rect l="l" t="t" r="r" b="b"/>
            <a:pathLst>
              <a:path w="1148714" h="113664">
                <a:moveTo>
                  <a:pt x="1063164" y="56938"/>
                </a:moveTo>
                <a:lnTo>
                  <a:pt x="1019331" y="113413"/>
                </a:lnTo>
                <a:lnTo>
                  <a:pt x="1128544" y="65650"/>
                </a:lnTo>
                <a:lnTo>
                  <a:pt x="1063164" y="65650"/>
                </a:lnTo>
                <a:lnTo>
                  <a:pt x="1063164" y="56938"/>
                </a:lnTo>
                <a:close/>
              </a:path>
              <a:path w="1148714" h="113664">
                <a:moveTo>
                  <a:pt x="1056086" y="47744"/>
                </a:moveTo>
                <a:lnTo>
                  <a:pt x="0" y="47744"/>
                </a:lnTo>
                <a:lnTo>
                  <a:pt x="0" y="65650"/>
                </a:lnTo>
                <a:lnTo>
                  <a:pt x="1056402" y="65650"/>
                </a:lnTo>
                <a:lnTo>
                  <a:pt x="1063164" y="56938"/>
                </a:lnTo>
                <a:lnTo>
                  <a:pt x="1056086" y="47744"/>
                </a:lnTo>
                <a:close/>
              </a:path>
              <a:path w="1148714" h="113664">
                <a:moveTo>
                  <a:pt x="1127615" y="47744"/>
                </a:moveTo>
                <a:lnTo>
                  <a:pt x="1063164" y="47744"/>
                </a:lnTo>
                <a:lnTo>
                  <a:pt x="1063164" y="65650"/>
                </a:lnTo>
                <a:lnTo>
                  <a:pt x="1128544" y="65650"/>
                </a:lnTo>
                <a:lnTo>
                  <a:pt x="1148466" y="56938"/>
                </a:lnTo>
                <a:lnTo>
                  <a:pt x="1127615" y="47744"/>
                </a:lnTo>
                <a:close/>
              </a:path>
              <a:path w="1148714" h="113664">
                <a:moveTo>
                  <a:pt x="1019331" y="0"/>
                </a:moveTo>
                <a:lnTo>
                  <a:pt x="1063164" y="56938"/>
                </a:lnTo>
                <a:lnTo>
                  <a:pt x="1063164" y="47744"/>
                </a:lnTo>
                <a:lnTo>
                  <a:pt x="1127615" y="47744"/>
                </a:lnTo>
                <a:lnTo>
                  <a:pt x="101933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200581" y="5021908"/>
            <a:ext cx="1063625" cy="18415"/>
          </a:xfrm>
          <a:custGeom>
            <a:avLst/>
            <a:gdLst/>
            <a:ahLst/>
            <a:cxnLst/>
            <a:rect l="l" t="t" r="r" b="b"/>
            <a:pathLst>
              <a:path w="1063625" h="18414">
                <a:moveTo>
                  <a:pt x="0" y="0"/>
                </a:moveTo>
                <a:lnTo>
                  <a:pt x="1063164" y="0"/>
                </a:lnTo>
                <a:lnTo>
                  <a:pt x="1063164" y="17906"/>
                </a:lnTo>
                <a:lnTo>
                  <a:pt x="0" y="17906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19912" y="4974164"/>
            <a:ext cx="129539" cy="113664"/>
          </a:xfrm>
          <a:custGeom>
            <a:avLst/>
            <a:gdLst/>
            <a:ahLst/>
            <a:cxnLst/>
            <a:rect l="l" t="t" r="r" b="b"/>
            <a:pathLst>
              <a:path w="129539" h="113664">
                <a:moveTo>
                  <a:pt x="43832" y="56938"/>
                </a:moveTo>
                <a:lnTo>
                  <a:pt x="0" y="0"/>
                </a:lnTo>
                <a:lnTo>
                  <a:pt x="129135" y="56938"/>
                </a:lnTo>
                <a:lnTo>
                  <a:pt x="0" y="113413"/>
                </a:lnTo>
                <a:lnTo>
                  <a:pt x="43832" y="56938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4513" y="5628219"/>
            <a:ext cx="2880995" cy="496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55"/>
              </a:lnSpc>
            </a:pPr>
            <a:r>
              <a:rPr sz="1550" spc="95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550" spc="110" dirty="0">
                <a:solidFill>
                  <a:srgbClr val="FF0000"/>
                </a:solidFill>
                <a:latin typeface="Courier New"/>
                <a:cs typeface="Courier New"/>
              </a:rPr>
              <a:t>i =</a:t>
            </a:r>
            <a:r>
              <a:rPr sz="155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85" dirty="0">
                <a:solidFill>
                  <a:srgbClr val="FF0000"/>
                </a:solidFill>
                <a:latin typeface="Courier New"/>
                <a:cs typeface="Courier New"/>
              </a:rPr>
              <a:t>10;</a:t>
            </a:r>
            <a:endParaRPr sz="1550">
              <a:latin typeface="Courier New"/>
              <a:cs typeface="Courier New"/>
            </a:endParaRPr>
          </a:p>
          <a:p>
            <a:pPr marL="12700">
              <a:lnSpc>
                <a:spcPts val="1855"/>
              </a:lnSpc>
            </a:pPr>
            <a:r>
              <a:rPr sz="1550" spc="95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550" spc="90" dirty="0">
                <a:solidFill>
                  <a:srgbClr val="FF0000"/>
                </a:solidFill>
                <a:latin typeface="Courier New"/>
                <a:cs typeface="Courier New"/>
              </a:rPr>
              <a:t>newNum </a:t>
            </a:r>
            <a:r>
              <a:rPr sz="1550" spc="11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550" spc="95" dirty="0">
                <a:solidFill>
                  <a:srgbClr val="FF0000"/>
                </a:solidFill>
                <a:latin typeface="Courier New"/>
                <a:cs typeface="Courier New"/>
              </a:rPr>
              <a:t>10 </a:t>
            </a:r>
            <a:r>
              <a:rPr sz="1550" spc="11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550" spc="-10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b="1" i="1" spc="90" dirty="0">
                <a:solidFill>
                  <a:srgbClr val="FF0000"/>
                </a:solidFill>
                <a:latin typeface="Courier New"/>
                <a:cs typeface="Courier New"/>
              </a:rPr>
              <a:t>++i</a:t>
            </a:r>
            <a:r>
              <a:rPr sz="1550" spc="90" dirty="0">
                <a:solidFill>
                  <a:srgbClr val="FF0000"/>
                </a:solidFill>
                <a:latin typeface="Courier New"/>
                <a:cs typeface="Courier New"/>
              </a:rPr>
              <a:t>;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99492" y="5825076"/>
            <a:ext cx="2917825" cy="586105"/>
          </a:xfrm>
          <a:prstGeom prst="rect">
            <a:avLst/>
          </a:prstGeom>
          <a:ln w="14029">
            <a:solidFill>
              <a:srgbClr val="000000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158750">
              <a:lnSpc>
                <a:spcPts val="1814"/>
              </a:lnSpc>
              <a:spcBef>
                <a:spcPts val="365"/>
              </a:spcBef>
            </a:pPr>
            <a:r>
              <a:rPr sz="1550" spc="110" dirty="0">
                <a:solidFill>
                  <a:srgbClr val="FF0000"/>
                </a:solidFill>
                <a:latin typeface="Courier New"/>
                <a:cs typeface="Courier New"/>
              </a:rPr>
              <a:t>i = i +</a:t>
            </a:r>
            <a:r>
              <a:rPr sz="1550" spc="-1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85" dirty="0">
                <a:solidFill>
                  <a:srgbClr val="FF0000"/>
                </a:solidFill>
                <a:latin typeface="Courier New"/>
                <a:cs typeface="Courier New"/>
              </a:rPr>
              <a:t>1;</a:t>
            </a:r>
            <a:endParaRPr sz="1550">
              <a:latin typeface="Courier New"/>
              <a:cs typeface="Courier New"/>
            </a:endParaRPr>
          </a:p>
          <a:p>
            <a:pPr marL="158750">
              <a:lnSpc>
                <a:spcPts val="1814"/>
              </a:lnSpc>
            </a:pPr>
            <a:r>
              <a:rPr sz="1550" spc="95" dirty="0">
                <a:solidFill>
                  <a:srgbClr val="FF0000"/>
                </a:solidFill>
                <a:latin typeface="Courier New"/>
                <a:cs typeface="Courier New"/>
              </a:rPr>
              <a:t>int </a:t>
            </a:r>
            <a:r>
              <a:rPr sz="1550" spc="90" dirty="0">
                <a:solidFill>
                  <a:srgbClr val="FF0000"/>
                </a:solidFill>
                <a:latin typeface="Courier New"/>
                <a:cs typeface="Courier New"/>
              </a:rPr>
              <a:t>newNum </a:t>
            </a:r>
            <a:r>
              <a:rPr sz="1550" spc="110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550" spc="95" dirty="0">
                <a:solidFill>
                  <a:srgbClr val="FF0000"/>
                </a:solidFill>
                <a:latin typeface="Courier New"/>
                <a:cs typeface="Courier New"/>
              </a:rPr>
              <a:t>10 </a:t>
            </a:r>
            <a:r>
              <a:rPr sz="1550" spc="110" dirty="0">
                <a:solidFill>
                  <a:srgbClr val="FF0000"/>
                </a:solidFill>
                <a:latin typeface="Courier New"/>
                <a:cs typeface="Courier New"/>
              </a:rPr>
              <a:t>*</a:t>
            </a:r>
            <a:r>
              <a:rPr sz="1550" spc="-1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50" spc="85" dirty="0">
                <a:solidFill>
                  <a:srgbClr val="FF0000"/>
                </a:solidFill>
                <a:latin typeface="Courier New"/>
                <a:cs typeface="Courier New"/>
              </a:rPr>
              <a:t>i;</a:t>
            </a:r>
            <a:endParaRPr sz="15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82160" y="5723865"/>
            <a:ext cx="944244" cy="1797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b="1" spc="45" dirty="0">
                <a:latin typeface="Times New Roman"/>
                <a:cs typeface="Times New Roman"/>
              </a:rPr>
              <a:t>Same </a:t>
            </a:r>
            <a:r>
              <a:rPr sz="1100" b="1" spc="35" dirty="0">
                <a:latin typeface="Times New Roman"/>
                <a:cs typeface="Times New Roman"/>
              </a:rPr>
              <a:t>effect</a:t>
            </a:r>
            <a:r>
              <a:rPr sz="1100" b="1" spc="-70" dirty="0">
                <a:latin typeface="Times New Roman"/>
                <a:cs typeface="Times New Roman"/>
              </a:rPr>
              <a:t> </a:t>
            </a:r>
            <a:r>
              <a:rPr sz="1100" b="1" spc="40" dirty="0">
                <a:latin typeface="Times New Roman"/>
                <a:cs typeface="Times New Roman"/>
              </a:rPr>
              <a:t>as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20054" y="5944397"/>
            <a:ext cx="1205865" cy="120014"/>
          </a:xfrm>
          <a:custGeom>
            <a:avLst/>
            <a:gdLst/>
            <a:ahLst/>
            <a:cxnLst/>
            <a:rect l="l" t="t" r="r" b="b"/>
            <a:pathLst>
              <a:path w="1205864" h="120014">
                <a:moveTo>
                  <a:pt x="1120153" y="60167"/>
                </a:moveTo>
                <a:lnTo>
                  <a:pt x="1076175" y="119831"/>
                </a:lnTo>
                <a:lnTo>
                  <a:pt x="1185912" y="69297"/>
                </a:lnTo>
                <a:lnTo>
                  <a:pt x="1120153" y="69297"/>
                </a:lnTo>
                <a:lnTo>
                  <a:pt x="1120153" y="60167"/>
                </a:lnTo>
                <a:close/>
              </a:path>
              <a:path w="1205864" h="120014">
                <a:moveTo>
                  <a:pt x="1113111" y="50534"/>
                </a:moveTo>
                <a:lnTo>
                  <a:pt x="0" y="50534"/>
                </a:lnTo>
                <a:lnTo>
                  <a:pt x="0" y="69297"/>
                </a:lnTo>
                <a:lnTo>
                  <a:pt x="1113423" y="69297"/>
                </a:lnTo>
                <a:lnTo>
                  <a:pt x="1120153" y="60167"/>
                </a:lnTo>
                <a:lnTo>
                  <a:pt x="1113111" y="50534"/>
                </a:lnTo>
                <a:close/>
              </a:path>
              <a:path w="1205864" h="120014">
                <a:moveTo>
                  <a:pt x="1184993" y="50534"/>
                </a:moveTo>
                <a:lnTo>
                  <a:pt x="1120153" y="50534"/>
                </a:lnTo>
                <a:lnTo>
                  <a:pt x="1120153" y="69297"/>
                </a:lnTo>
                <a:lnTo>
                  <a:pt x="1185912" y="69297"/>
                </a:lnTo>
                <a:lnTo>
                  <a:pt x="1205738" y="60167"/>
                </a:lnTo>
                <a:lnTo>
                  <a:pt x="1184993" y="50534"/>
                </a:lnTo>
                <a:close/>
              </a:path>
              <a:path w="1205864" h="120014">
                <a:moveTo>
                  <a:pt x="1076175" y="0"/>
                </a:moveTo>
                <a:lnTo>
                  <a:pt x="1120153" y="60167"/>
                </a:lnTo>
                <a:lnTo>
                  <a:pt x="1120153" y="50534"/>
                </a:lnTo>
                <a:lnTo>
                  <a:pt x="1184993" y="50534"/>
                </a:lnTo>
                <a:lnTo>
                  <a:pt x="10761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220054" y="5994931"/>
            <a:ext cx="1120775" cy="19050"/>
          </a:xfrm>
          <a:custGeom>
            <a:avLst/>
            <a:gdLst/>
            <a:ahLst/>
            <a:cxnLst/>
            <a:rect l="l" t="t" r="r" b="b"/>
            <a:pathLst>
              <a:path w="1120775" h="19050">
                <a:moveTo>
                  <a:pt x="0" y="0"/>
                </a:moveTo>
                <a:lnTo>
                  <a:pt x="1120153" y="0"/>
                </a:lnTo>
                <a:lnTo>
                  <a:pt x="1120153" y="18763"/>
                </a:lnTo>
                <a:lnTo>
                  <a:pt x="0" y="18763"/>
                </a:lnTo>
                <a:lnTo>
                  <a:pt x="0" y="0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96229" y="5944397"/>
            <a:ext cx="130175" cy="120014"/>
          </a:xfrm>
          <a:custGeom>
            <a:avLst/>
            <a:gdLst/>
            <a:ahLst/>
            <a:cxnLst/>
            <a:rect l="l" t="t" r="r" b="b"/>
            <a:pathLst>
              <a:path w="130175" h="120014">
                <a:moveTo>
                  <a:pt x="43978" y="60167"/>
                </a:moveTo>
                <a:lnTo>
                  <a:pt x="0" y="0"/>
                </a:lnTo>
                <a:lnTo>
                  <a:pt x="129563" y="60167"/>
                </a:lnTo>
                <a:lnTo>
                  <a:pt x="0" y="119831"/>
                </a:lnTo>
                <a:lnTo>
                  <a:pt x="43978" y="60167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35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54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0301" y="-25538"/>
            <a:ext cx="8723030" cy="919480"/>
          </a:xfrm>
          <a:prstGeom prst="rect">
            <a:avLst/>
          </a:prstGeom>
        </p:spPr>
        <p:txBody>
          <a:bodyPr vert="horz" wrap="square" lIns="0" tIns="358727" rIns="0" bIns="0" rtlCol="0">
            <a:spAutoFit/>
          </a:bodyPr>
          <a:lstStyle/>
          <a:p>
            <a:pPr marL="490220">
              <a:lnSpc>
                <a:spcPts val="2595"/>
              </a:lnSpc>
            </a:pPr>
            <a:r>
              <a:rPr spc="5" dirty="0">
                <a:latin typeface="Rockwell"/>
                <a:cs typeface="Rockwell"/>
              </a:rPr>
              <a:t>Unary </a:t>
            </a:r>
            <a:r>
              <a:rPr spc="-10" dirty="0">
                <a:latin typeface="Rockwell"/>
                <a:cs typeface="Rockwell"/>
              </a:rPr>
              <a:t>Operators </a:t>
            </a:r>
            <a:r>
              <a:rPr dirty="0">
                <a:latin typeface="Rockwell"/>
                <a:cs typeface="Rockwell"/>
              </a:rPr>
              <a:t>-</a:t>
            </a:r>
            <a:r>
              <a:rPr spc="-75" dirty="0">
                <a:latin typeface="Rockwell"/>
                <a:cs typeface="Rockwell"/>
              </a:rPr>
              <a:t> </a:t>
            </a:r>
            <a:r>
              <a:rPr dirty="0">
                <a:latin typeface="Rockwell"/>
                <a:cs typeface="Rockwell"/>
              </a:rPr>
              <a:t>Example</a:t>
            </a:r>
          </a:p>
        </p:txBody>
      </p:sp>
      <p:sp>
        <p:nvSpPr>
          <p:cNvPr id="5" name="object 5"/>
          <p:cNvSpPr/>
          <p:nvPr/>
        </p:nvSpPr>
        <p:spPr>
          <a:xfrm>
            <a:off x="159730" y="776287"/>
            <a:ext cx="3536233" cy="5472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413746" y="776288"/>
            <a:ext cx="3654487" cy="5472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36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109400" y="2586354"/>
            <a:ext cx="406400" cy="0"/>
          </a:xfrm>
          <a:custGeom>
            <a:avLst/>
            <a:gdLst/>
            <a:ahLst/>
            <a:cxnLst/>
            <a:rect l="l" t="t" r="r" b="b"/>
            <a:pathLst>
              <a:path w="406400">
                <a:moveTo>
                  <a:pt x="0" y="0"/>
                </a:moveTo>
                <a:lnTo>
                  <a:pt x="4063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71488" y="2827654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9400" y="3861523"/>
            <a:ext cx="457200" cy="0"/>
          </a:xfrm>
          <a:custGeom>
            <a:avLst/>
            <a:gdLst/>
            <a:ahLst/>
            <a:cxnLst/>
            <a:rect l="l" t="t" r="r" b="b"/>
            <a:pathLst>
              <a:path w="457200">
                <a:moveTo>
                  <a:pt x="0" y="0"/>
                </a:moveTo>
                <a:lnTo>
                  <a:pt x="457187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71488" y="4102823"/>
            <a:ext cx="1701800" cy="0"/>
          </a:xfrm>
          <a:custGeom>
            <a:avLst/>
            <a:gdLst/>
            <a:ahLst/>
            <a:cxnLst/>
            <a:rect l="l" t="t" r="r" b="b"/>
            <a:pathLst>
              <a:path w="1701800">
                <a:moveTo>
                  <a:pt x="0" y="0"/>
                </a:moveTo>
                <a:lnTo>
                  <a:pt x="17018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6123197"/>
              </p:ext>
            </p:extLst>
          </p:nvPr>
        </p:nvGraphicFramePr>
        <p:xfrm>
          <a:off x="357860" y="282575"/>
          <a:ext cx="8422792" cy="46511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4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90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03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476413">
                <a:tc gridSpan="3">
                  <a:txBody>
                    <a:bodyPr/>
                    <a:lstStyle/>
                    <a:p>
                      <a:pPr>
                        <a:lnSpc>
                          <a:spcPts val="3365"/>
                        </a:lnSpc>
                      </a:pPr>
                      <a:r>
                        <a:rPr sz="3600" b="1" dirty="0">
                          <a:solidFill>
                            <a:srgbClr val="AFB0B2"/>
                          </a:solidFill>
                          <a:latin typeface="Rockwell"/>
                          <a:cs typeface="Rockwell"/>
                        </a:rPr>
                        <a:t>+</a:t>
                      </a:r>
                      <a:r>
                        <a:rPr lang="en-US" sz="3600" b="0" baseline="0" dirty="0">
                          <a:solidFill>
                            <a:schemeClr val="tx1"/>
                          </a:solidFill>
                          <a:latin typeface="Rockwell"/>
                          <a:cs typeface="Rockwell"/>
                        </a:rPr>
                        <a:t> </a:t>
                      </a:r>
                      <a:r>
                        <a:rPr sz="2800" spc="-20" dirty="0">
                          <a:solidFill>
                            <a:srgbClr val="797B7E"/>
                          </a:solidFill>
                          <a:latin typeface="Rockwell"/>
                          <a:cs typeface="Rockwell"/>
                        </a:rPr>
                        <a:t>Precedence </a:t>
                      </a:r>
                      <a:r>
                        <a:rPr sz="2800" spc="-5" dirty="0">
                          <a:solidFill>
                            <a:srgbClr val="797B7E"/>
                          </a:solidFill>
                          <a:latin typeface="Rockwell"/>
                          <a:cs typeface="Rockwell"/>
                        </a:rPr>
                        <a:t>of </a:t>
                      </a:r>
                      <a:r>
                        <a:rPr sz="2800" spc="5" dirty="0">
                          <a:solidFill>
                            <a:srgbClr val="797B7E"/>
                          </a:solidFill>
                          <a:latin typeface="Rockwell"/>
                          <a:cs typeface="Rockwell"/>
                        </a:rPr>
                        <a:t>Unary</a:t>
                      </a:r>
                      <a:r>
                        <a:rPr sz="2800" spc="-20" dirty="0">
                          <a:solidFill>
                            <a:srgbClr val="797B7E"/>
                          </a:solidFill>
                          <a:latin typeface="Rockwell"/>
                          <a:cs typeface="Rockwell"/>
                        </a:rPr>
                        <a:t> </a:t>
                      </a:r>
                      <a:r>
                        <a:rPr sz="2800" spc="-10" dirty="0">
                          <a:solidFill>
                            <a:srgbClr val="797B7E"/>
                          </a:solidFill>
                          <a:latin typeface="Rockwell"/>
                          <a:cs typeface="Rockwell"/>
                        </a:rPr>
                        <a:t>Operators</a:t>
                      </a:r>
                      <a:endParaRPr sz="2800" dirty="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R w="50876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2800" dirty="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50876">
                      <a:solidFill>
                        <a:srgbClr val="FFFFFF"/>
                      </a:solidFill>
                      <a:prstDash val="solid"/>
                    </a:lnL>
                    <a:lnB w="9525">
                      <a:solidFill>
                        <a:srgbClr val="21A0FF"/>
                      </a:solidFill>
                      <a:prstDash val="solid"/>
                    </a:lnB>
                    <a:solidFill>
                      <a:srgbClr val="8C8E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3786">
                <a:tc rowSpan="2"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solidFill>
                            <a:srgbClr val="F96A1B"/>
                          </a:solidFill>
                          <a:latin typeface="Rockwell"/>
                          <a:cs typeface="Rockwell"/>
                        </a:rPr>
                        <a:t>Operator</a:t>
                      </a:r>
                      <a:endParaRPr sz="1800" dirty="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1800" b="1" dirty="0">
                          <a:solidFill>
                            <a:srgbClr val="F96A1B"/>
                          </a:solidFill>
                          <a:latin typeface="Rockwell"/>
                          <a:cs typeface="Rockwell"/>
                        </a:rPr>
                        <a:t>Operation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50876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800" dirty="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50876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solidFill>
                      <a:srgbClr val="8C8E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05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58419">
                        <a:lnSpc>
                          <a:spcPts val="1405"/>
                        </a:lnSpc>
                      </a:pPr>
                      <a:r>
                        <a:rPr sz="1800" b="1" dirty="0">
                          <a:solidFill>
                            <a:srgbClr val="F96A1B"/>
                          </a:solidFill>
                          <a:latin typeface="Rockwell"/>
                          <a:cs typeface="Rockwell"/>
                        </a:rPr>
                        <a:t>Precedence (order of</a:t>
                      </a:r>
                      <a:r>
                        <a:rPr sz="1800" b="1" spc="-75" dirty="0">
                          <a:solidFill>
                            <a:srgbClr val="F96A1B"/>
                          </a:solidFill>
                          <a:latin typeface="Rockwell"/>
                          <a:cs typeface="Rockwel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96A1B"/>
                          </a:solidFill>
                          <a:latin typeface="Rockwell"/>
                          <a:cs typeface="Rockwell"/>
                        </a:rPr>
                        <a:t>evaluation)</a:t>
                      </a:r>
                      <a:endParaRPr sz="18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208">
                <a:tc>
                  <a:txBody>
                    <a:bodyPr/>
                    <a:lstStyle/>
                    <a:p>
                      <a:pPr marL="58419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latin typeface="Rockwell"/>
                          <a:cs typeface="Rockwell"/>
                        </a:rPr>
                        <a:t>postfix</a:t>
                      </a:r>
                      <a:r>
                        <a:rPr sz="1600" spc="-55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600" spc="-10" dirty="0">
                          <a:latin typeface="Rockwell"/>
                          <a:cs typeface="Rockwell"/>
                        </a:rPr>
                        <a:t>(increment)</a:t>
                      </a:r>
                      <a:endParaRPr sz="16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sz="1600" dirty="0">
                          <a:latin typeface="Rockwell"/>
                          <a:cs typeface="Rockwell"/>
                        </a:rPr>
                        <a:t>n++</a:t>
                      </a:r>
                      <a:endParaRPr sz="16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58419" marR="265430">
                        <a:lnSpc>
                          <a:spcPts val="1900"/>
                        </a:lnSpc>
                        <a:spcBef>
                          <a:spcPts val="65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Evaluated </a:t>
                      </a:r>
                      <a:r>
                        <a:rPr sz="1600" b="1" spc="-5" dirty="0">
                          <a:latin typeface="Tahoma"/>
                          <a:cs typeface="Tahoma"/>
                        </a:rPr>
                        <a:t>first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.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If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there are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several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operators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of  this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type, they're evaluated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from right to</a:t>
                      </a:r>
                      <a:r>
                        <a:rPr sz="16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left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28575">
                      <a:solidFill>
                        <a:srgbClr val="21A0FF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26">
                <a:tc>
                  <a:txBody>
                    <a:bodyPr/>
                    <a:lstStyle/>
                    <a:p>
                      <a:pPr marL="58419">
                        <a:lnSpc>
                          <a:spcPts val="1835"/>
                        </a:lnSpc>
                      </a:pPr>
                      <a:r>
                        <a:rPr sz="1600" dirty="0">
                          <a:latin typeface="Rockwell"/>
                          <a:cs typeface="Rockwell"/>
                        </a:rPr>
                        <a:t>postfix</a:t>
                      </a:r>
                      <a:r>
                        <a:rPr sz="1600" spc="-55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600" spc="-10" dirty="0">
                          <a:latin typeface="Rockwell"/>
                          <a:cs typeface="Rockwell"/>
                        </a:rPr>
                        <a:t>(decrement)</a:t>
                      </a:r>
                      <a:endParaRPr sz="16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28575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835"/>
                        </a:lnSpc>
                      </a:pPr>
                      <a:r>
                        <a:rPr sz="1600" dirty="0">
                          <a:latin typeface="Rockwell"/>
                          <a:cs typeface="Rockwell"/>
                        </a:rPr>
                        <a:t>n--</a:t>
                      </a:r>
                      <a:endParaRPr sz="16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28575">
                      <a:solidFill>
                        <a:srgbClr val="21A0FF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28575">
                      <a:solidFill>
                        <a:srgbClr val="21A0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20">
                <a:tc>
                  <a:txBody>
                    <a:bodyPr/>
                    <a:lstStyle/>
                    <a:p>
                      <a:pPr marL="58419">
                        <a:lnSpc>
                          <a:spcPts val="1760"/>
                        </a:lnSpc>
                      </a:pPr>
                      <a:r>
                        <a:rPr sz="1600" dirty="0">
                          <a:latin typeface="Rockwell"/>
                          <a:cs typeface="Rockwell"/>
                        </a:rPr>
                        <a:t>Unary</a:t>
                      </a:r>
                      <a:r>
                        <a:rPr sz="1600" spc="-8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600" dirty="0">
                          <a:latin typeface="Rockwell"/>
                          <a:cs typeface="Rockwell"/>
                        </a:rPr>
                        <a:t>plus</a:t>
                      </a:r>
                      <a:endParaRPr sz="16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2857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760"/>
                        </a:lnSpc>
                      </a:pPr>
                      <a:r>
                        <a:rPr sz="1600" dirty="0">
                          <a:latin typeface="Rockwell"/>
                          <a:cs typeface="Rockwell"/>
                        </a:rPr>
                        <a:t>+n</a:t>
                      </a:r>
                      <a:endParaRPr sz="16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2857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 rowSpan="5"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58419" marR="223520">
                        <a:lnSpc>
                          <a:spcPts val="1900"/>
                        </a:lnSpc>
                        <a:spcBef>
                          <a:spcPts val="1030"/>
                        </a:spcBef>
                      </a:pPr>
                      <a:r>
                        <a:rPr sz="1600" spc="-5" dirty="0">
                          <a:latin typeface="Tahoma"/>
                          <a:cs typeface="Tahoma"/>
                        </a:rPr>
                        <a:t>Evaluated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next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. If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there are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several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operators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of  this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type, they're evaluated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from right to</a:t>
                      </a:r>
                      <a:r>
                        <a:rPr sz="1600" b="1" spc="-4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Tahoma"/>
                          <a:cs typeface="Tahoma"/>
                        </a:rPr>
                        <a:t>left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.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2857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 rowSpan="5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20">
                <a:tc>
                  <a:txBody>
                    <a:bodyPr/>
                    <a:lstStyle/>
                    <a:p>
                      <a:pPr marL="58419">
                        <a:lnSpc>
                          <a:spcPts val="1835"/>
                        </a:lnSpc>
                      </a:pPr>
                      <a:r>
                        <a:rPr sz="1600" dirty="0">
                          <a:latin typeface="Rockwell"/>
                          <a:cs typeface="Rockwell"/>
                        </a:rPr>
                        <a:t>unary</a:t>
                      </a:r>
                      <a:r>
                        <a:rPr sz="1600" spc="-75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600" spc="-5" dirty="0">
                          <a:latin typeface="Rockwell"/>
                          <a:cs typeface="Rockwell"/>
                        </a:rPr>
                        <a:t>minus</a:t>
                      </a:r>
                      <a:endParaRPr sz="16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835"/>
                        </a:lnSpc>
                      </a:pPr>
                      <a:r>
                        <a:rPr sz="1600" dirty="0">
                          <a:latin typeface="Rockwell"/>
                          <a:cs typeface="Rockwell"/>
                        </a:rPr>
                        <a:t>-n</a:t>
                      </a:r>
                      <a:endParaRPr sz="16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2857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20">
                <a:tc>
                  <a:txBody>
                    <a:bodyPr/>
                    <a:lstStyle/>
                    <a:p>
                      <a:pPr marL="58419">
                        <a:lnSpc>
                          <a:spcPts val="1835"/>
                        </a:lnSpc>
                      </a:pPr>
                      <a:r>
                        <a:rPr sz="1600" spc="-15" dirty="0">
                          <a:latin typeface="Rockwell"/>
                          <a:cs typeface="Rockwell"/>
                        </a:rPr>
                        <a:t>prefix</a:t>
                      </a:r>
                      <a:r>
                        <a:rPr sz="1600" spc="-45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600" spc="-10" dirty="0">
                          <a:latin typeface="Rockwell"/>
                          <a:cs typeface="Rockwell"/>
                        </a:rPr>
                        <a:t>(increment)</a:t>
                      </a:r>
                      <a:endParaRPr sz="16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835"/>
                        </a:lnSpc>
                      </a:pPr>
                      <a:r>
                        <a:rPr sz="1600" dirty="0">
                          <a:latin typeface="Rockwell"/>
                          <a:cs typeface="Rockwell"/>
                        </a:rPr>
                        <a:t>++n</a:t>
                      </a:r>
                      <a:endParaRPr sz="16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2857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20">
                <a:tc>
                  <a:txBody>
                    <a:bodyPr/>
                    <a:lstStyle/>
                    <a:p>
                      <a:pPr marL="58419">
                        <a:lnSpc>
                          <a:spcPts val="1835"/>
                        </a:lnSpc>
                      </a:pPr>
                      <a:r>
                        <a:rPr sz="1600" spc="-15" dirty="0">
                          <a:latin typeface="Rockwell"/>
                          <a:cs typeface="Rockwell"/>
                        </a:rPr>
                        <a:t>prefix</a:t>
                      </a:r>
                      <a:r>
                        <a:rPr sz="1600" spc="-45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600" spc="-10" dirty="0">
                          <a:latin typeface="Rockwell"/>
                          <a:cs typeface="Rockwell"/>
                        </a:rPr>
                        <a:t>(decrement)</a:t>
                      </a:r>
                      <a:endParaRPr sz="16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835"/>
                        </a:lnSpc>
                      </a:pPr>
                      <a:r>
                        <a:rPr sz="1600" dirty="0">
                          <a:latin typeface="Rockwell"/>
                          <a:cs typeface="Rockwell"/>
                        </a:rPr>
                        <a:t>--n</a:t>
                      </a:r>
                      <a:endParaRPr sz="16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2857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30">
                <a:tc>
                  <a:txBody>
                    <a:bodyPr/>
                    <a:lstStyle/>
                    <a:p>
                      <a:pPr marL="58419">
                        <a:lnSpc>
                          <a:spcPts val="1835"/>
                        </a:lnSpc>
                      </a:pPr>
                      <a:r>
                        <a:rPr sz="1600" dirty="0">
                          <a:latin typeface="Rockwell"/>
                          <a:cs typeface="Rockwell"/>
                        </a:rPr>
                        <a:t>logical</a:t>
                      </a:r>
                      <a:r>
                        <a:rPr sz="1600" spc="-100" dirty="0">
                          <a:latin typeface="Rockwell"/>
                          <a:cs typeface="Rockwell"/>
                        </a:rPr>
                        <a:t> </a:t>
                      </a:r>
                      <a:r>
                        <a:rPr sz="1600" dirty="0">
                          <a:latin typeface="Rockwell"/>
                          <a:cs typeface="Rockwell"/>
                        </a:rPr>
                        <a:t>compliment</a:t>
                      </a:r>
                      <a:endParaRPr sz="1600">
                        <a:latin typeface="Rockwell"/>
                        <a:cs typeface="Rockwell"/>
                      </a:endParaRP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1835"/>
                        </a:lnSpc>
                      </a:pPr>
                      <a:r>
                        <a:rPr sz="1600" dirty="0">
                          <a:latin typeface="Rockwell"/>
                          <a:cs typeface="Rockwell"/>
                        </a:rPr>
                        <a:t>!</a:t>
                      </a:r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952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21A0FF"/>
                      </a:solidFill>
                      <a:prstDash val="solid"/>
                    </a:lnL>
                    <a:lnR w="9525">
                      <a:solidFill>
                        <a:srgbClr val="21A0FF"/>
                      </a:solidFill>
                      <a:prstDash val="solid"/>
                    </a:lnR>
                    <a:lnT w="28575">
                      <a:solidFill>
                        <a:srgbClr val="21A0FF"/>
                      </a:solidFill>
                      <a:prstDash val="solid"/>
                    </a:lnT>
                    <a:lnB w="9525">
                      <a:solidFill>
                        <a:srgbClr val="21A0FF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357446" y="4850476"/>
            <a:ext cx="8570417" cy="40732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14646" y="5448992"/>
            <a:ext cx="3848785" cy="42810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57446" y="5764875"/>
            <a:ext cx="8711742" cy="45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149317" y="4909845"/>
            <a:ext cx="78041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20065" algn="l"/>
              </a:tabLst>
            </a:pPr>
            <a:r>
              <a:rPr sz="1800" dirty="0">
                <a:latin typeface="Tahoma"/>
                <a:cs typeface="Tahoma"/>
              </a:rPr>
              <a:t>can	be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058642" y="4909845"/>
            <a:ext cx="1083310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43255" algn="l"/>
              </a:tabLst>
            </a:pPr>
            <a:r>
              <a:rPr sz="1800" dirty="0">
                <a:latin typeface="Tahoma"/>
                <a:cs typeface="Tahoma"/>
              </a:rPr>
              <a:t>used	with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70841" y="4909845"/>
            <a:ext cx="1614805" cy="302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char</a:t>
            </a:r>
            <a:r>
              <a:rPr sz="1800" b="1" spc="45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latin typeface="Tahoma"/>
                <a:cs typeface="Tahoma"/>
              </a:rPr>
              <a:t>variables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82234" y="4909845"/>
            <a:ext cx="4638040" cy="918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18515" algn="l"/>
                <a:tab pos="1355090" algn="l"/>
                <a:tab pos="3670300" algn="l"/>
              </a:tabLst>
            </a:pPr>
            <a:r>
              <a:rPr sz="1800" u="sng" dirty="0">
                <a:latin typeface="Tahoma"/>
                <a:cs typeface="Tahoma"/>
              </a:rPr>
              <a:t>N</a:t>
            </a:r>
            <a:r>
              <a:rPr sz="1800" u="sng" spc="-45" dirty="0">
                <a:latin typeface="Tahoma"/>
                <a:cs typeface="Tahoma"/>
              </a:rPr>
              <a:t>O</a:t>
            </a:r>
            <a:r>
              <a:rPr sz="1800" u="sng" dirty="0">
                <a:latin typeface="Tahoma"/>
                <a:cs typeface="Tahoma"/>
              </a:rPr>
              <a:t>TE:</a:t>
            </a:r>
            <a:r>
              <a:rPr sz="1800" dirty="0">
                <a:latin typeface="Tahoma"/>
                <a:cs typeface="Tahoma"/>
              </a:rPr>
              <a:t>	The	inc</a:t>
            </a:r>
            <a:r>
              <a:rPr sz="1800" spc="-10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ement/dec</a:t>
            </a:r>
            <a:r>
              <a:rPr sz="1800" spc="-10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ement	ope</a:t>
            </a:r>
            <a:r>
              <a:rPr sz="1800" spc="-3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ators</a:t>
            </a:r>
          </a:p>
          <a:p>
            <a:pPr marL="469900">
              <a:lnSpc>
                <a:spcPct val="100000"/>
              </a:lnSpc>
              <a:spcBef>
                <a:spcPts val="340"/>
              </a:spcBef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char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ch =</a:t>
            </a:r>
            <a:r>
              <a:rPr sz="1600" b="1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'a';</a:t>
            </a:r>
            <a:endParaRPr sz="1600" dirty="0">
              <a:latin typeface="Courier New"/>
              <a:cs typeface="Courier New"/>
            </a:endParaRPr>
          </a:p>
          <a:p>
            <a:pPr marL="927100">
              <a:lnSpc>
                <a:spcPct val="100000"/>
              </a:lnSpc>
              <a:spcBef>
                <a:spcPts val="685"/>
              </a:spcBef>
            </a:pP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System.out.println( ++ch</a:t>
            </a:r>
            <a:r>
              <a:rPr sz="1600" b="1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);</a:t>
            </a:r>
            <a:endParaRPr sz="1600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768906" y="5879104"/>
            <a:ext cx="154622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61315" algn="l"/>
              </a:tabLst>
            </a:pPr>
            <a:r>
              <a:rPr sz="1800" dirty="0">
                <a:latin typeface="Tahoma"/>
                <a:cs typeface="Tahoma"/>
              </a:rPr>
              <a:t>in	</a:t>
            </a:r>
            <a:r>
              <a:rPr sz="1800" spc="-5" dirty="0">
                <a:latin typeface="Tahoma"/>
                <a:cs typeface="Tahoma"/>
              </a:rPr>
              <a:t>expressions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59128" y="5879104"/>
            <a:ext cx="426084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Tahoma"/>
                <a:cs typeface="Tahoma"/>
              </a:rPr>
              <a:t>that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82234" y="5839876"/>
            <a:ext cx="6242685" cy="6330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4300"/>
              </a:lnSpc>
              <a:tabLst>
                <a:tab pos="1028065" algn="l"/>
                <a:tab pos="1746250" algn="l"/>
                <a:tab pos="2451100" algn="l"/>
                <a:tab pos="2945130" algn="l"/>
                <a:tab pos="5274945" algn="l"/>
              </a:tabLst>
            </a:pPr>
            <a:r>
              <a:rPr sz="1800" u="sng" dirty="0">
                <a:latin typeface="Tahoma"/>
                <a:cs typeface="Tahoma"/>
              </a:rPr>
              <a:t>Caution:</a:t>
            </a:r>
            <a:r>
              <a:rPr sz="1800" dirty="0">
                <a:latin typeface="Tahoma"/>
                <a:cs typeface="Tahoma"/>
              </a:rPr>
              <a:t>	</a:t>
            </a:r>
            <a:r>
              <a:rPr sz="1800" spc="-25" dirty="0">
                <a:latin typeface="Tahoma"/>
                <a:cs typeface="Tahoma"/>
              </a:rPr>
              <a:t>A</a:t>
            </a:r>
            <a:r>
              <a:rPr sz="1800" spc="-15" dirty="0">
                <a:latin typeface="Tahoma"/>
                <a:cs typeface="Tahoma"/>
              </a:rPr>
              <a:t>v</a:t>
            </a:r>
            <a:r>
              <a:rPr sz="1800" dirty="0">
                <a:latin typeface="Tahoma"/>
                <a:cs typeface="Tahoma"/>
              </a:rPr>
              <a:t>oid	using	the	inc</a:t>
            </a:r>
            <a:r>
              <a:rPr sz="1800" spc="-10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ement/dec</a:t>
            </a:r>
            <a:r>
              <a:rPr sz="1800" spc="-10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ement	ope</a:t>
            </a:r>
            <a:r>
              <a:rPr sz="1800" spc="-35" dirty="0">
                <a:latin typeface="Tahoma"/>
                <a:cs typeface="Tahoma"/>
              </a:rPr>
              <a:t>r</a:t>
            </a:r>
            <a:r>
              <a:rPr sz="1800" dirty="0">
                <a:latin typeface="Tahoma"/>
                <a:cs typeface="Tahoma"/>
              </a:rPr>
              <a:t>ators  </a:t>
            </a:r>
            <a:r>
              <a:rPr sz="1800" spc="-5" dirty="0">
                <a:latin typeface="Tahoma"/>
                <a:cs typeface="Tahoma"/>
              </a:rPr>
              <a:t>modify </a:t>
            </a:r>
            <a:r>
              <a:rPr sz="1800" dirty="0">
                <a:latin typeface="Tahoma"/>
                <a:cs typeface="Tahoma"/>
              </a:rPr>
              <a:t>multiple </a:t>
            </a:r>
            <a:r>
              <a:rPr sz="1800" spc="-5" dirty="0">
                <a:latin typeface="Tahoma"/>
                <a:cs typeface="Tahoma"/>
              </a:rPr>
              <a:t>variables </a:t>
            </a:r>
            <a:r>
              <a:rPr sz="1800" dirty="0">
                <a:latin typeface="Tahoma"/>
                <a:cs typeface="Tahoma"/>
              </a:rPr>
              <a:t>or the same </a:t>
            </a:r>
            <a:r>
              <a:rPr sz="1800" spc="-5" dirty="0">
                <a:latin typeface="Tahoma"/>
                <a:cs typeface="Tahoma"/>
              </a:rPr>
              <a:t>variable </a:t>
            </a:r>
            <a:r>
              <a:rPr sz="1800" dirty="0">
                <a:latin typeface="Tahoma"/>
                <a:cs typeface="Tahoma"/>
              </a:rPr>
              <a:t>multiple</a:t>
            </a:r>
            <a:r>
              <a:rPr sz="1800" spc="-65" dirty="0"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times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2184" y="6510548"/>
            <a:ext cx="302704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799715" algn="l"/>
              </a:tabLst>
            </a:pP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doubl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e z = </a:t>
            </a:r>
            <a:r>
              <a:rPr sz="1600" b="1" spc="-5" dirty="0">
                <a:solidFill>
                  <a:srgbClr val="FF0000"/>
                </a:solidFill>
                <a:latin typeface="Courier New"/>
                <a:cs typeface="Courier New"/>
              </a:rPr>
              <a:t>x-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- + ++y;	</a:t>
            </a:r>
            <a:r>
              <a:rPr sz="1600" b="1" dirty="0">
                <a:latin typeface="Tahoma"/>
                <a:cs typeface="Tahoma"/>
              </a:rPr>
              <a:t>or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97034" y="6510548"/>
            <a:ext cx="197675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int k = ++i +</a:t>
            </a:r>
            <a:r>
              <a:rPr sz="1600" b="1" spc="-1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FF0000"/>
                </a:solidFill>
                <a:latin typeface="Courier New"/>
                <a:cs typeface="Courier New"/>
              </a:rPr>
              <a:t>i;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20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37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0708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8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9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484" y="-33896"/>
            <a:ext cx="8723030" cy="919480"/>
          </a:xfrm>
          <a:prstGeom prst="rect">
            <a:avLst/>
          </a:prstGeom>
        </p:spPr>
        <p:txBody>
          <a:bodyPr vert="horz" wrap="square" lIns="0" tIns="388966" rIns="0" bIns="0" rtlCol="0">
            <a:spAutoFit/>
          </a:bodyPr>
          <a:lstStyle/>
          <a:p>
            <a:pPr marL="490220">
              <a:lnSpc>
                <a:spcPts val="2830"/>
              </a:lnSpc>
            </a:pPr>
            <a:r>
              <a:rPr spc="-5" dirty="0"/>
              <a:t>Precedence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Associativity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75901" y="885584"/>
            <a:ext cx="7898130" cy="4536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797B7E"/>
              </a:buClr>
              <a:buSzPct val="75000"/>
              <a:buFont typeface="Arial"/>
              <a:buChar char="!"/>
              <a:tabLst>
                <a:tab pos="241300" algn="l"/>
              </a:tabLst>
            </a:pPr>
            <a:r>
              <a:rPr sz="2000" b="1" spc="10" dirty="0">
                <a:solidFill>
                  <a:srgbClr val="595959"/>
                </a:solidFill>
                <a:latin typeface="Rockwell"/>
                <a:cs typeface="Rockwell"/>
              </a:rPr>
              <a:t>What </a:t>
            </a:r>
            <a:r>
              <a:rPr sz="2000" b="1" dirty="0">
                <a:solidFill>
                  <a:srgbClr val="595959"/>
                </a:solidFill>
                <a:latin typeface="Rockwell"/>
                <a:cs typeface="Rockwell"/>
              </a:rPr>
              <a:t>is the </a:t>
            </a:r>
            <a:r>
              <a:rPr sz="2000" b="1" spc="-10" dirty="0">
                <a:solidFill>
                  <a:srgbClr val="595959"/>
                </a:solidFill>
                <a:latin typeface="Rockwell"/>
                <a:cs typeface="Rockwell"/>
              </a:rPr>
              <a:t>execution </a:t>
            </a:r>
            <a:r>
              <a:rPr sz="2000" b="1" dirty="0">
                <a:solidFill>
                  <a:srgbClr val="595959"/>
                </a:solidFill>
                <a:latin typeface="Rockwell"/>
                <a:cs typeface="Rockwell"/>
              </a:rPr>
              <a:t>order of the</a:t>
            </a:r>
            <a:r>
              <a:rPr sz="2000" b="1" spc="-6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b="1" dirty="0">
                <a:solidFill>
                  <a:srgbClr val="595959"/>
                </a:solidFill>
                <a:latin typeface="Rockwell"/>
                <a:cs typeface="Rockwell"/>
              </a:rPr>
              <a:t>operators?</a:t>
            </a:r>
            <a:endParaRPr sz="2000" dirty="0">
              <a:latin typeface="Rockwell"/>
              <a:cs typeface="Rockwell"/>
            </a:endParaRPr>
          </a:p>
          <a:p>
            <a:pPr marL="469900" lvl="1" indent="-228600">
              <a:lnSpc>
                <a:spcPct val="100000"/>
              </a:lnSpc>
              <a:spcBef>
                <a:spcPts val="1240"/>
              </a:spcBef>
              <a:buClr>
                <a:srgbClr val="AFB0B2"/>
              </a:buClr>
              <a:buSzPct val="75000"/>
              <a:buFont typeface="Arial"/>
              <a:buChar char="!"/>
              <a:tabLst>
                <a:tab pos="469900" algn="l"/>
              </a:tabLst>
            </a:pP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Arithmetically,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expression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in the </a:t>
            </a:r>
            <a:r>
              <a:rPr sz="1800" spc="-10" dirty="0">
                <a:solidFill>
                  <a:srgbClr val="08A1D9"/>
                </a:solidFill>
                <a:latin typeface="Rockwell"/>
                <a:cs typeface="Rockwell"/>
              </a:rPr>
              <a:t>parentheses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is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evaluated</a:t>
            </a:r>
            <a:r>
              <a:rPr sz="1800" spc="-5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first.</a:t>
            </a:r>
            <a:endParaRPr sz="1800" dirty="0">
              <a:latin typeface="Rockwell"/>
              <a:cs typeface="Rockwell"/>
            </a:endParaRPr>
          </a:p>
          <a:p>
            <a:pPr marL="469900" marR="257810">
              <a:lnSpc>
                <a:spcPct val="129600"/>
              </a:lnSpc>
            </a:pP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Parentheses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can be </a:t>
            </a:r>
            <a:r>
              <a:rPr sz="1800" dirty="0">
                <a:solidFill>
                  <a:srgbClr val="08A1D9"/>
                </a:solidFill>
                <a:latin typeface="Rockwell"/>
                <a:cs typeface="Rockwell"/>
              </a:rPr>
              <a:t>nested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, in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which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case the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expression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in the</a:t>
            </a:r>
            <a:r>
              <a:rPr sz="1800" spc="-12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08A1D9"/>
                </a:solidFill>
                <a:latin typeface="Rockwell"/>
                <a:cs typeface="Rockwell"/>
              </a:rPr>
              <a:t>inner 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parentheses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is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executed</a:t>
            </a:r>
            <a:r>
              <a:rPr sz="1800" spc="-3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first</a:t>
            </a:r>
            <a:endParaRPr sz="1800" dirty="0">
              <a:latin typeface="Rockwell"/>
              <a:cs typeface="Rockwell"/>
            </a:endParaRPr>
          </a:p>
          <a:p>
            <a:pPr marL="469900" marR="60960" lvl="1" indent="-228600">
              <a:lnSpc>
                <a:spcPct val="129600"/>
              </a:lnSpc>
              <a:spcBef>
                <a:spcPts val="600"/>
              </a:spcBef>
              <a:buClr>
                <a:srgbClr val="AFB0B2"/>
              </a:buClr>
              <a:buSzPct val="75000"/>
              <a:buFont typeface="Arial"/>
              <a:buChar char="!"/>
              <a:tabLst>
                <a:tab pos="469900" algn="l"/>
              </a:tabLst>
            </a:pP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When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evaluating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an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expression </a:t>
            </a:r>
            <a:r>
              <a:rPr sz="1800" dirty="0">
                <a:solidFill>
                  <a:srgbClr val="08A1D9"/>
                </a:solidFill>
                <a:latin typeface="Rockwell"/>
                <a:cs typeface="Rockwell"/>
              </a:rPr>
              <a:t>without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parentheses,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operators</a:t>
            </a:r>
            <a:r>
              <a:rPr sz="1800" spc="-13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-30" dirty="0">
                <a:solidFill>
                  <a:srgbClr val="595959"/>
                </a:solidFill>
                <a:latin typeface="Rockwell"/>
                <a:cs typeface="Rockwell"/>
              </a:rPr>
              <a:t>are 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applied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according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to the </a:t>
            </a:r>
            <a:r>
              <a:rPr sz="1800" i="1" spc="-5" dirty="0">
                <a:solidFill>
                  <a:srgbClr val="08A1D9"/>
                </a:solidFill>
                <a:latin typeface="Rockwell"/>
                <a:cs typeface="Rockwell"/>
              </a:rPr>
              <a:t>precedence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and </a:t>
            </a:r>
            <a:r>
              <a:rPr sz="1800" i="1" spc="-10" dirty="0">
                <a:solidFill>
                  <a:srgbClr val="08A1D9"/>
                </a:solidFill>
                <a:latin typeface="Rockwell"/>
                <a:cs typeface="Rockwell"/>
              </a:rPr>
              <a:t>associativity</a:t>
            </a:r>
            <a:r>
              <a:rPr sz="1800" i="1" spc="-25" dirty="0">
                <a:solidFill>
                  <a:srgbClr val="08A1D9"/>
                </a:solidFill>
                <a:latin typeface="Rockwell"/>
                <a:cs typeface="Rockwell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Rockwell"/>
                <a:cs typeface="Rockwell"/>
              </a:rPr>
              <a:t>rules</a:t>
            </a:r>
            <a:endParaRPr sz="1800" dirty="0">
              <a:latin typeface="Rockwell"/>
              <a:cs typeface="Rockwell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Clr>
                <a:srgbClr val="AFB0B2"/>
              </a:buClr>
              <a:buFont typeface="Arial"/>
              <a:buChar char="!"/>
            </a:pPr>
            <a:endParaRPr sz="2650" dirty="0">
              <a:latin typeface="Times New Roman"/>
              <a:cs typeface="Times New Roman"/>
            </a:endParaRPr>
          </a:p>
          <a:p>
            <a:pPr marL="685800" marR="80645" lvl="2" indent="-317500">
              <a:lnSpc>
                <a:spcPct val="134300"/>
              </a:lnSpc>
              <a:buClr>
                <a:srgbClr val="AFB0B2"/>
              </a:buClr>
              <a:buSzPct val="75000"/>
              <a:buFont typeface="Arial"/>
              <a:buChar char="!"/>
              <a:tabLst>
                <a:tab pos="691515" algn="l"/>
                <a:tab pos="692150" algn="l"/>
                <a:tab pos="3965575" algn="l"/>
                <a:tab pos="4239895" algn="l"/>
                <a:tab pos="4514215" algn="l"/>
                <a:tab pos="4788535" algn="l"/>
                <a:tab pos="6574155" algn="l"/>
                <a:tab pos="6848475" algn="l"/>
                <a:tab pos="7534275" algn="l"/>
              </a:tabLst>
            </a:pP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When </a:t>
            </a:r>
            <a:r>
              <a:rPr sz="1800" spc="-25" dirty="0">
                <a:solidFill>
                  <a:srgbClr val="595959"/>
                </a:solidFill>
                <a:latin typeface="Rockwell"/>
                <a:cs typeface="Rockwell"/>
              </a:rPr>
              <a:t>two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operators </a:t>
            </a:r>
            <a:r>
              <a:rPr sz="1800" spc="-20" dirty="0">
                <a:solidFill>
                  <a:srgbClr val="595959"/>
                </a:solidFill>
                <a:latin typeface="Rockwell"/>
                <a:cs typeface="Rockwell"/>
              </a:rPr>
              <a:t>share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an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operand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operator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with the </a:t>
            </a:r>
            <a:r>
              <a:rPr sz="1800" dirty="0">
                <a:solidFill>
                  <a:srgbClr val="08A1D9"/>
                </a:solidFill>
                <a:latin typeface="Rockwell"/>
                <a:cs typeface="Rockwell"/>
              </a:rPr>
              <a:t>higher  p</a:t>
            </a:r>
            <a:r>
              <a:rPr sz="1800" spc="-90" dirty="0">
                <a:solidFill>
                  <a:srgbClr val="08A1D9"/>
                </a:solidFill>
                <a:latin typeface="Rockwell"/>
                <a:cs typeface="Rockwell"/>
              </a:rPr>
              <a:t>r</a:t>
            </a:r>
            <a:r>
              <a:rPr sz="1800" dirty="0">
                <a:solidFill>
                  <a:srgbClr val="08A1D9"/>
                </a:solidFill>
                <a:latin typeface="Rockwell"/>
                <a:cs typeface="Rockwell"/>
              </a:rPr>
              <a:t>ecedence </a:t>
            </a:r>
            <a:r>
              <a:rPr sz="1800" spc="-40" dirty="0">
                <a:solidFill>
                  <a:srgbClr val="595959"/>
                </a:solidFill>
                <a:latin typeface="Rockwell"/>
                <a:cs typeface="Rockwell"/>
              </a:rPr>
              <a:t>g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oes </a:t>
            </a:r>
            <a:r>
              <a:rPr sz="1800" spc="15" dirty="0">
                <a:solidFill>
                  <a:srgbClr val="595959"/>
                </a:solidFill>
                <a:latin typeface="Rockwell"/>
                <a:cs typeface="Rockwell"/>
              </a:rPr>
              <a:t>f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irst,</a:t>
            </a:r>
            <a:r>
              <a:rPr sz="1800" spc="-14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spc="-40" dirty="0">
                <a:solidFill>
                  <a:srgbClr val="595959"/>
                </a:solidFill>
                <a:latin typeface="Rockwell"/>
                <a:cs typeface="Rockwell"/>
              </a:rPr>
              <a:t>e</a:t>
            </a:r>
            <a:r>
              <a:rPr sz="1800" b="1" dirty="0">
                <a:solidFill>
                  <a:srgbClr val="595959"/>
                </a:solidFill>
                <a:latin typeface="Rockwell"/>
                <a:cs typeface="Rockwell"/>
              </a:rPr>
              <a:t>.</a:t>
            </a:r>
            <a:r>
              <a:rPr sz="1800" b="1" spc="-110" dirty="0">
                <a:solidFill>
                  <a:srgbClr val="595959"/>
                </a:solidFill>
                <a:latin typeface="Rockwell"/>
                <a:cs typeface="Rockwell"/>
              </a:rPr>
              <a:t>g</a:t>
            </a:r>
            <a:r>
              <a:rPr sz="1800" b="1" dirty="0">
                <a:solidFill>
                  <a:srgbClr val="595959"/>
                </a:solidFill>
                <a:latin typeface="Rockwell"/>
                <a:cs typeface="Rockwell"/>
              </a:rPr>
              <a:t>., 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1	+	2	*	3</a:t>
            </a:r>
            <a:r>
              <a:rPr sz="1800" b="1" spc="-6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is t</a:t>
            </a:r>
            <a:r>
              <a:rPr sz="1800" spc="-90" dirty="0">
                <a:solidFill>
                  <a:srgbClr val="595959"/>
                </a:solidFill>
                <a:latin typeface="Rockwell"/>
                <a:cs typeface="Rockwell"/>
              </a:rPr>
              <a:t>r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eated as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1	+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2 *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3)</a:t>
            </a:r>
            <a:endParaRPr sz="1800" dirty="0">
              <a:latin typeface="Courier New"/>
              <a:cs typeface="Courier New"/>
            </a:endParaRPr>
          </a:p>
          <a:p>
            <a:pPr marL="685800" marR="5080" lvl="2" indent="-317500">
              <a:lnSpc>
                <a:spcPct val="129600"/>
              </a:lnSpc>
              <a:spcBef>
                <a:spcPts val="600"/>
              </a:spcBef>
              <a:buClr>
                <a:srgbClr val="AFB0B2"/>
              </a:buClr>
              <a:buSzPct val="75000"/>
              <a:buFont typeface="Arial"/>
              <a:buChar char="!"/>
              <a:tabLst>
                <a:tab pos="691515" algn="l"/>
                <a:tab pos="692150" algn="l"/>
                <a:tab pos="2048510" algn="l"/>
                <a:tab pos="2322830" algn="l"/>
                <a:tab pos="3008630" algn="l"/>
                <a:tab pos="3694429" algn="l"/>
                <a:tab pos="6009640" algn="l"/>
                <a:tab pos="6283960" algn="l"/>
                <a:tab pos="6558915" algn="l"/>
                <a:tab pos="6833234" algn="l"/>
                <a:tab pos="7107555" algn="l"/>
                <a:tab pos="7381875" algn="l"/>
              </a:tabLst>
            </a:pP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When </a:t>
            </a:r>
            <a:r>
              <a:rPr sz="1800" spc="-25" dirty="0">
                <a:solidFill>
                  <a:srgbClr val="595959"/>
                </a:solidFill>
                <a:latin typeface="Rockwell"/>
                <a:cs typeface="Rockwell"/>
              </a:rPr>
              <a:t>two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operators </a:t>
            </a:r>
            <a:r>
              <a:rPr sz="1800" spc="-25" dirty="0">
                <a:solidFill>
                  <a:srgbClr val="595959"/>
                </a:solidFill>
                <a:latin typeface="Rockwell"/>
                <a:cs typeface="Rockwell"/>
              </a:rPr>
              <a:t>have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1800" dirty="0">
                <a:solidFill>
                  <a:srgbClr val="08A1D9"/>
                </a:solidFill>
                <a:latin typeface="Rockwell"/>
                <a:cs typeface="Rockwell"/>
              </a:rPr>
              <a:t>same </a:t>
            </a:r>
            <a:r>
              <a:rPr sz="1800" spc="-15" dirty="0">
                <a:solidFill>
                  <a:srgbClr val="08A1D9"/>
                </a:solidFill>
                <a:latin typeface="Rockwell"/>
                <a:cs typeface="Rockwell"/>
              </a:rPr>
              <a:t>precedence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,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expression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is 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evaluated 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according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to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associativity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rules,</a:t>
            </a:r>
            <a:r>
              <a:rPr sz="1800" spc="-6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spc="-30" dirty="0">
                <a:solidFill>
                  <a:srgbClr val="595959"/>
                </a:solidFill>
                <a:latin typeface="Rockwell"/>
                <a:cs typeface="Rockwell"/>
              </a:rPr>
              <a:t>e.g., </a:t>
            </a:r>
            <a:r>
              <a:rPr sz="1800" b="1" spc="5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x	=	y	=	z	=	17</a:t>
            </a:r>
            <a:r>
              <a:rPr sz="1800" b="1" spc="-7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is 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treated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 as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x	=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(y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 =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(z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 =	17))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38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30494" y="271270"/>
            <a:ext cx="6264910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Escape Sequence </a:t>
            </a:r>
            <a:r>
              <a:rPr sz="2800" spc="-5" dirty="0">
                <a:solidFill>
                  <a:srgbClr val="797B7E"/>
                </a:solidFill>
                <a:latin typeface="Tahoma"/>
                <a:cs typeface="Tahoma"/>
              </a:rPr>
              <a:t>Characters </a:t>
            </a: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–</a:t>
            </a:r>
            <a:r>
              <a:rPr sz="2800" spc="-60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Tahoma"/>
                <a:cs typeface="Tahoma"/>
              </a:rPr>
              <a:t>Example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4411" y="318122"/>
            <a:ext cx="1219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4</a:t>
            </a:r>
            <a:endParaRPr sz="1400">
              <a:latin typeface="Rockwell"/>
              <a:cs typeface="Rockwel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1447800"/>
            <a:ext cx="9015412" cy="49688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5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484" y="-49459"/>
            <a:ext cx="8723030" cy="919480"/>
          </a:xfrm>
          <a:prstGeom prst="rect">
            <a:avLst/>
          </a:prstGeom>
        </p:spPr>
        <p:txBody>
          <a:bodyPr vert="horz" wrap="square" lIns="0" tIns="396523" rIns="0" bIns="0" rtlCol="0">
            <a:spAutoFit/>
          </a:bodyPr>
          <a:lstStyle/>
          <a:p>
            <a:pPr marL="490220">
              <a:lnSpc>
                <a:spcPts val="2890"/>
              </a:lnSpc>
            </a:pPr>
            <a:r>
              <a:rPr spc="-5" dirty="0"/>
              <a:t>Precedence </a:t>
            </a:r>
            <a:r>
              <a:rPr dirty="0"/>
              <a:t>and </a:t>
            </a:r>
            <a:r>
              <a:rPr spc="-5" dirty="0"/>
              <a:t>Associativity</a:t>
            </a:r>
            <a:r>
              <a:rPr spc="-25" dirty="0"/>
              <a:t> </a:t>
            </a:r>
            <a:r>
              <a:rPr sz="2000" dirty="0">
                <a:solidFill>
                  <a:srgbClr val="8C8E91"/>
                </a:solidFill>
              </a:rPr>
              <a:t>(</a:t>
            </a:r>
            <a:r>
              <a:rPr sz="2000" dirty="0"/>
              <a:t>Cont</a:t>
            </a:r>
            <a:r>
              <a:rPr sz="2000" dirty="0">
                <a:latin typeface="MS Gothic"/>
                <a:cs typeface="MS Gothic"/>
              </a:rPr>
              <a:t>’</a:t>
            </a:r>
            <a:r>
              <a:rPr sz="2000" dirty="0">
                <a:solidFill>
                  <a:srgbClr val="8C8E91"/>
                </a:solidFill>
              </a:rPr>
              <a:t>d)</a:t>
            </a:r>
            <a:endParaRPr sz="2000" dirty="0">
              <a:latin typeface="MS Gothic"/>
              <a:cs typeface="MS Gothic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04006"/>
              </p:ext>
            </p:extLst>
          </p:nvPr>
        </p:nvGraphicFramePr>
        <p:xfrm>
          <a:off x="1205280" y="1703070"/>
          <a:ext cx="6714393" cy="4029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540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Precedence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2550"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20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Associativity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797">
                <a:tc>
                  <a:txBody>
                    <a:bodyPr/>
                    <a:lstStyle/>
                    <a:p>
                      <a:pPr marL="4762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( )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parenthesis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for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explicit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grouping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Left –</a:t>
                      </a:r>
                      <a:r>
                        <a:rPr sz="16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Right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,</a:t>
                      </a:r>
                      <a:r>
                        <a:rPr sz="1600" spc="44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--</a:t>
                      </a:r>
                      <a:r>
                        <a:rPr sz="1600" b="1" spc="-4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(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postfix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as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x++</a:t>
                      </a:r>
                      <a:r>
                        <a:rPr sz="1600" b="1" spc="-4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x--</a:t>
                      </a:r>
                      <a:r>
                        <a:rPr sz="1600" b="1" spc="-4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)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Right –</a:t>
                      </a:r>
                      <a:r>
                        <a:rPr sz="16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Left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73025">
                        <a:lnSpc>
                          <a:spcPts val="1910"/>
                        </a:lnSpc>
                        <a:spcBef>
                          <a:spcPts val="580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The unary </a:t>
                      </a:r>
                      <a:r>
                        <a:rPr sz="16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operators: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-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,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,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++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,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--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(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prefix as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in</a:t>
                      </a:r>
                      <a:r>
                        <a:rPr sz="16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73025">
                        <a:lnSpc>
                          <a:spcPts val="191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+x</a:t>
                      </a:r>
                      <a:r>
                        <a:rPr sz="1600" b="1" spc="-48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6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--x</a:t>
                      </a:r>
                      <a:r>
                        <a:rPr sz="1600" b="1" spc="-484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),</a:t>
                      </a:r>
                      <a:r>
                        <a:rPr sz="1600" spc="-2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and</a:t>
                      </a:r>
                      <a:r>
                        <a:rPr sz="16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!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L="84455" algn="ctr">
                        <a:lnSpc>
                          <a:spcPct val="100000"/>
                        </a:lnSpc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Right –</a:t>
                      </a:r>
                      <a:r>
                        <a:rPr sz="16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Left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spc="-4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Type 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cast</a:t>
                      </a:r>
                      <a:r>
                        <a:rPr sz="1600" spc="-5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solidFill>
                            <a:srgbClr val="060917"/>
                          </a:solidFill>
                          <a:latin typeface="Courier New"/>
                          <a:cs typeface="Courier New"/>
                        </a:rPr>
                        <a:t>(type)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 algn="ctr">
                        <a:lnSpc>
                          <a:spcPct val="100000"/>
                        </a:lnSpc>
                        <a:spcBef>
                          <a:spcPts val="690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Right –</a:t>
                      </a:r>
                      <a:r>
                        <a:rPr sz="16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Left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324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The binary </a:t>
                      </a:r>
                      <a:r>
                        <a:rPr sz="16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operators: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*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,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/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600" spc="-8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%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Left –</a:t>
                      </a:r>
                      <a:r>
                        <a:rPr sz="16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Right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DE7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24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The binary </a:t>
                      </a:r>
                      <a:r>
                        <a:rPr sz="1600" spc="-5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operators: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+</a:t>
                      </a:r>
                      <a:r>
                        <a:rPr sz="160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,</a:t>
                      </a:r>
                      <a:r>
                        <a:rPr sz="1600" spc="-80" dirty="0">
                          <a:solidFill>
                            <a:srgbClr val="080912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-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Left –</a:t>
                      </a:r>
                      <a:r>
                        <a:rPr sz="16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Right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3240">
                <a:tc>
                  <a:txBody>
                    <a:bodyPr/>
                    <a:lstStyle/>
                    <a:p>
                      <a:pPr marL="73025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The assignment </a:t>
                      </a:r>
                      <a:r>
                        <a:rPr sz="1600" spc="-5" dirty="0">
                          <a:latin typeface="Tahoma"/>
                          <a:cs typeface="Tahoma"/>
                        </a:rPr>
                        <a:t>operators: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+= -= *= /=</a:t>
                      </a:r>
                      <a:r>
                        <a:rPr sz="1600" b="1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%=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7E3FB"/>
                    </a:solidFill>
                  </a:tcPr>
                </a:tc>
                <a:tc>
                  <a:txBody>
                    <a:bodyPr/>
                    <a:lstStyle/>
                    <a:p>
                      <a:pPr marL="59055" algn="ctr">
                        <a:lnSpc>
                          <a:spcPct val="100000"/>
                        </a:lnSpc>
                        <a:spcBef>
                          <a:spcPts val="969"/>
                        </a:spcBef>
                      </a:pPr>
                      <a:r>
                        <a:rPr sz="1600" dirty="0">
                          <a:latin typeface="Tahoma"/>
                          <a:cs typeface="Tahoma"/>
                        </a:rPr>
                        <a:t>Right –</a:t>
                      </a:r>
                      <a:r>
                        <a:rPr sz="1600" spc="-10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Left</a:t>
                      </a:r>
                      <a:endParaRPr sz="16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12700">
                      <a:solidFill>
                        <a:srgbClr val="21A0FF"/>
                      </a:solidFill>
                      <a:prstDash val="solid"/>
                    </a:lnL>
                    <a:lnR w="12700">
                      <a:solidFill>
                        <a:srgbClr val="21A0FF"/>
                      </a:solidFill>
                      <a:prstDash val="solid"/>
                    </a:lnR>
                    <a:lnT w="12700">
                      <a:solidFill>
                        <a:srgbClr val="21A0FF"/>
                      </a:solidFill>
                      <a:prstDash val="solid"/>
                    </a:lnT>
                    <a:lnB w="12700">
                      <a:solidFill>
                        <a:srgbClr val="21A0FF"/>
                      </a:solidFill>
                      <a:prstDash val="solid"/>
                    </a:lnB>
                    <a:solidFill>
                      <a:srgbClr val="D7E3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679694" y="1998345"/>
            <a:ext cx="0" cy="3437254"/>
          </a:xfrm>
          <a:custGeom>
            <a:avLst/>
            <a:gdLst/>
            <a:ahLst/>
            <a:cxnLst/>
            <a:rect l="l" t="t" r="r" b="b"/>
            <a:pathLst>
              <a:path h="3437254">
                <a:moveTo>
                  <a:pt x="0" y="0"/>
                </a:moveTo>
                <a:lnTo>
                  <a:pt x="0" y="3436937"/>
                </a:lnTo>
              </a:path>
            </a:pathLst>
          </a:custGeom>
          <a:ln w="317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0319" y="5359080"/>
            <a:ext cx="158750" cy="95250"/>
          </a:xfrm>
          <a:custGeom>
            <a:avLst/>
            <a:gdLst/>
            <a:ahLst/>
            <a:cxnLst/>
            <a:rect l="l" t="t" r="r" b="b"/>
            <a:pathLst>
              <a:path w="158750" h="95250">
                <a:moveTo>
                  <a:pt x="158750" y="0"/>
                </a:moveTo>
                <a:lnTo>
                  <a:pt x="0" y="0"/>
                </a:lnTo>
                <a:lnTo>
                  <a:pt x="79375" y="95248"/>
                </a:lnTo>
                <a:lnTo>
                  <a:pt x="158750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0264" y="5490525"/>
            <a:ext cx="7499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Arial"/>
                <a:cs typeface="Arial"/>
              </a:rPr>
              <a:t>Lowest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8600" y="838200"/>
            <a:ext cx="7888605" cy="11207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  <a:tabLst>
                <a:tab pos="516255" algn="l"/>
              </a:tabLst>
            </a:pPr>
            <a:r>
              <a:rPr sz="2000" dirty="0">
                <a:latin typeface="Tahoma"/>
                <a:cs typeface="Tahoma"/>
              </a:rPr>
              <a:t>The table below shows all </a:t>
            </a:r>
            <a:r>
              <a:rPr sz="2000" spc="-15" dirty="0">
                <a:latin typeface="Tahoma"/>
                <a:cs typeface="Tahoma"/>
              </a:rPr>
              <a:t>Java </a:t>
            </a:r>
            <a:r>
              <a:rPr sz="2000" spc="-5" dirty="0">
                <a:latin typeface="Tahoma"/>
                <a:cs typeface="Tahoma"/>
              </a:rPr>
              <a:t>operators, </a:t>
            </a:r>
            <a:r>
              <a:rPr sz="2000" dirty="0">
                <a:latin typeface="Tahoma"/>
                <a:cs typeface="Tahoma"/>
              </a:rPr>
              <a:t>which </a:t>
            </a:r>
            <a:r>
              <a:rPr sz="2000" spc="-10" dirty="0">
                <a:latin typeface="Tahoma"/>
                <a:cs typeface="Tahoma"/>
              </a:rPr>
              <a:t>you have </a:t>
            </a:r>
            <a:r>
              <a:rPr sz="2000" dirty="0">
                <a:latin typeface="Tahoma"/>
                <a:cs typeface="Tahoma"/>
              </a:rPr>
              <a:t>learned so  </a:t>
            </a:r>
            <a:r>
              <a:rPr sz="2000" spc="-75" dirty="0">
                <a:latin typeface="Tahoma"/>
                <a:cs typeface="Tahoma"/>
              </a:rPr>
              <a:t>far,	</a:t>
            </a:r>
            <a:r>
              <a:rPr sz="2000" spc="-5" dirty="0">
                <a:latin typeface="Tahoma"/>
                <a:cs typeface="Tahoma"/>
              </a:rPr>
              <a:t>from </a:t>
            </a:r>
            <a:r>
              <a:rPr sz="2000" dirty="0">
                <a:latin typeface="Tahoma"/>
                <a:cs typeface="Tahoma"/>
              </a:rPr>
              <a:t>highest to lowest </a:t>
            </a:r>
            <a:r>
              <a:rPr sz="2000" spc="-5" dirty="0">
                <a:latin typeface="Tahoma"/>
                <a:cs typeface="Tahoma"/>
              </a:rPr>
              <a:t>precedence </a:t>
            </a:r>
            <a:r>
              <a:rPr sz="2000" dirty="0">
                <a:latin typeface="Tahoma"/>
                <a:cs typeface="Tahoma"/>
              </a:rPr>
              <a:t>along with their</a:t>
            </a:r>
            <a:r>
              <a:rPr sz="2000" spc="-5" dirty="0">
                <a:latin typeface="Tahoma"/>
                <a:cs typeface="Tahoma"/>
              </a:rPr>
              <a:t> associativity</a:t>
            </a:r>
            <a:endParaRPr sz="2000" dirty="0">
              <a:latin typeface="Tahoma"/>
              <a:cs typeface="Tahoma"/>
            </a:endParaRPr>
          </a:p>
          <a:p>
            <a:pPr marL="78740">
              <a:lnSpc>
                <a:spcPct val="100000"/>
              </a:lnSpc>
              <a:spcBef>
                <a:spcPts val="1380"/>
              </a:spcBef>
            </a:pPr>
            <a:r>
              <a:rPr sz="1800" dirty="0">
                <a:latin typeface="Arial"/>
                <a:cs typeface="Arial"/>
              </a:rPr>
              <a:t>Highest</a:t>
            </a:r>
          </a:p>
        </p:txBody>
      </p:sp>
      <p:sp>
        <p:nvSpPr>
          <p:cNvPr id="11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39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97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1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982" y="-106569"/>
            <a:ext cx="8723030" cy="919480"/>
          </a:xfrm>
          <a:prstGeom prst="rect">
            <a:avLst/>
          </a:prstGeom>
        </p:spPr>
        <p:txBody>
          <a:bodyPr vert="horz" wrap="square" lIns="0" tIns="404079" rIns="0" bIns="0" rtlCol="0">
            <a:spAutoFit/>
          </a:bodyPr>
          <a:lstStyle/>
          <a:p>
            <a:pPr marL="490220">
              <a:lnSpc>
                <a:spcPts val="2950"/>
              </a:lnSpc>
            </a:pPr>
            <a:r>
              <a:rPr spc="-10" dirty="0">
                <a:latin typeface="Rockwell"/>
                <a:cs typeface="Rockwell"/>
              </a:rPr>
              <a:t>Operator</a:t>
            </a:r>
            <a:r>
              <a:rPr spc="-40" dirty="0">
                <a:latin typeface="Rockwell"/>
                <a:cs typeface="Rockwell"/>
              </a:rPr>
              <a:t> </a:t>
            </a:r>
            <a:r>
              <a:rPr spc="-10" dirty="0">
                <a:latin typeface="Rockwell"/>
                <a:cs typeface="Rockwell"/>
              </a:rPr>
              <a:t>Associativity</a:t>
            </a:r>
          </a:p>
        </p:txBody>
      </p:sp>
      <p:sp>
        <p:nvSpPr>
          <p:cNvPr id="5" name="object 5"/>
          <p:cNvSpPr/>
          <p:nvPr/>
        </p:nvSpPr>
        <p:spPr>
          <a:xfrm>
            <a:off x="573577" y="1895307"/>
            <a:ext cx="6895401" cy="4447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0" y="725805"/>
            <a:ext cx="8016875" cy="400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0200" marR="492125" indent="-317500">
              <a:lnSpc>
                <a:spcPct val="118400"/>
              </a:lnSpc>
              <a:buClr>
                <a:srgbClr val="797B7E"/>
              </a:buClr>
              <a:buSzPct val="73684"/>
              <a:buFont typeface="Arial"/>
              <a:buChar char="!"/>
              <a:tabLst>
                <a:tab pos="335915" algn="l"/>
                <a:tab pos="336550" algn="l"/>
              </a:tabLst>
            </a:pPr>
            <a:r>
              <a:rPr u="sng" spc="-5" dirty="0">
                <a:solidFill>
                  <a:srgbClr val="08A1D9"/>
                </a:solidFill>
              </a:rPr>
              <a:t>Associativity: </a:t>
            </a:r>
            <a:r>
              <a:rPr spc="-10" dirty="0"/>
              <a:t>when </a:t>
            </a:r>
            <a:r>
              <a:rPr spc="-25" dirty="0"/>
              <a:t>two </a:t>
            </a:r>
            <a:r>
              <a:rPr spc="-10" dirty="0"/>
              <a:t>operators </a:t>
            </a:r>
            <a:r>
              <a:rPr spc="-25" dirty="0"/>
              <a:t>have </a:t>
            </a:r>
            <a:r>
              <a:rPr dirty="0"/>
              <a:t>the </a:t>
            </a:r>
            <a:r>
              <a:rPr dirty="0">
                <a:solidFill>
                  <a:srgbClr val="7C984A"/>
                </a:solidFill>
              </a:rPr>
              <a:t>same </a:t>
            </a:r>
            <a:r>
              <a:rPr spc="-15" dirty="0">
                <a:solidFill>
                  <a:srgbClr val="7C984A"/>
                </a:solidFill>
              </a:rPr>
              <a:t>precedence</a:t>
            </a:r>
            <a:r>
              <a:rPr spc="-15" dirty="0"/>
              <a:t>,</a:t>
            </a:r>
            <a:r>
              <a:rPr spc="-220" dirty="0"/>
              <a:t> </a:t>
            </a:r>
            <a:r>
              <a:rPr dirty="0"/>
              <a:t>the  </a:t>
            </a:r>
            <a:r>
              <a:rPr spc="-5" dirty="0">
                <a:solidFill>
                  <a:srgbClr val="7C984A"/>
                </a:solidFill>
              </a:rPr>
              <a:t>associativity </a:t>
            </a:r>
            <a:r>
              <a:rPr dirty="0"/>
              <a:t>of the </a:t>
            </a:r>
            <a:r>
              <a:rPr spc="-10" dirty="0"/>
              <a:t>operators </a:t>
            </a:r>
            <a:r>
              <a:rPr dirty="0"/>
              <a:t>determines the </a:t>
            </a:r>
            <a:r>
              <a:rPr spc="-10" dirty="0"/>
              <a:t>evaluation</a:t>
            </a:r>
            <a:r>
              <a:rPr spc="-5" dirty="0"/>
              <a:t> </a:t>
            </a:r>
            <a:r>
              <a:rPr spc="-20" dirty="0"/>
              <a:t>order</a:t>
            </a:r>
          </a:p>
          <a:p>
            <a:pPr marL="679450" lvl="1" indent="-323850">
              <a:lnSpc>
                <a:spcPct val="100000"/>
              </a:lnSpc>
              <a:spcBef>
                <a:spcPts val="1640"/>
              </a:spcBef>
              <a:buClr>
                <a:srgbClr val="AFB0B2"/>
              </a:buClr>
              <a:buSzPct val="75000"/>
              <a:buFont typeface="Arial"/>
              <a:buChar char="!"/>
              <a:tabLst>
                <a:tab pos="678815" algn="l"/>
                <a:tab pos="679450" algn="l"/>
              </a:tabLst>
            </a:pPr>
            <a:r>
              <a:rPr sz="2000" spc="5" dirty="0">
                <a:solidFill>
                  <a:srgbClr val="595959"/>
                </a:solidFill>
                <a:latin typeface="Rockwell"/>
                <a:cs typeface="Rockwell"/>
              </a:rPr>
              <a:t>Unary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operators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of equal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precedence </a:t>
            </a:r>
            <a:r>
              <a:rPr sz="2000" spc="-35" dirty="0">
                <a:solidFill>
                  <a:srgbClr val="595959"/>
                </a:solidFill>
                <a:latin typeface="Rockwell"/>
                <a:cs typeface="Rockwell"/>
              </a:rPr>
              <a:t>are </a:t>
            </a:r>
            <a:r>
              <a:rPr sz="2000" spc="-15" dirty="0">
                <a:solidFill>
                  <a:srgbClr val="595959"/>
                </a:solidFill>
                <a:latin typeface="Rockwell"/>
                <a:cs typeface="Rockwell"/>
              </a:rPr>
              <a:t>grouped</a:t>
            </a:r>
            <a:r>
              <a:rPr sz="2000" spc="5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u="sng" dirty="0">
                <a:solidFill>
                  <a:srgbClr val="08A1D9"/>
                </a:solidFill>
                <a:latin typeface="Rockwell"/>
                <a:cs typeface="Rockwell"/>
              </a:rPr>
              <a:t>right-to-left</a:t>
            </a:r>
            <a:endParaRPr sz="2000" dirty="0">
              <a:latin typeface="Rockwell"/>
              <a:cs typeface="Rockwell"/>
            </a:endParaRPr>
          </a:p>
          <a:p>
            <a:pPr marL="911225">
              <a:lnSpc>
                <a:spcPct val="100000"/>
              </a:lnSpc>
              <a:spcBef>
                <a:spcPts val="1040"/>
              </a:spcBef>
            </a:pPr>
            <a:r>
              <a:rPr sz="1700" b="1" dirty="0">
                <a:solidFill>
                  <a:srgbClr val="FF0000"/>
                </a:solidFill>
                <a:latin typeface="Courier New"/>
                <a:cs typeface="Courier New"/>
              </a:rPr>
              <a:t>+-+rate </a:t>
            </a:r>
            <a:r>
              <a:rPr sz="1700" dirty="0"/>
              <a:t>is </a:t>
            </a:r>
            <a:r>
              <a:rPr sz="1700" spc="-10" dirty="0"/>
              <a:t>evaluated </a:t>
            </a:r>
            <a:r>
              <a:rPr sz="1700" dirty="0"/>
              <a:t>as</a:t>
            </a:r>
            <a:r>
              <a:rPr sz="1700" spc="-270" dirty="0"/>
              <a:t> </a:t>
            </a:r>
            <a:r>
              <a:rPr sz="1700" b="1" dirty="0">
                <a:solidFill>
                  <a:srgbClr val="FF0000"/>
                </a:solidFill>
                <a:latin typeface="Courier New"/>
                <a:cs typeface="Courier New"/>
              </a:rPr>
              <a:t>+(-(+rate))</a:t>
            </a:r>
            <a:endParaRPr sz="17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679450" lvl="1" indent="-323850">
              <a:lnSpc>
                <a:spcPct val="100000"/>
              </a:lnSpc>
              <a:buClr>
                <a:srgbClr val="AFB0B2"/>
              </a:buClr>
              <a:buSzPct val="75000"/>
              <a:buFont typeface="Arial"/>
              <a:buChar char="!"/>
              <a:tabLst>
                <a:tab pos="678815" algn="l"/>
                <a:tab pos="679450" algn="l"/>
              </a:tabLst>
            </a:pPr>
            <a:r>
              <a:rPr sz="2000" spc="5" dirty="0">
                <a:solidFill>
                  <a:srgbClr val="595959"/>
                </a:solidFill>
                <a:latin typeface="Rockwell"/>
                <a:cs typeface="Rockwell"/>
              </a:rPr>
              <a:t>Binary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operators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of equal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precedence </a:t>
            </a:r>
            <a:r>
              <a:rPr sz="2000" spc="-35" dirty="0">
                <a:solidFill>
                  <a:srgbClr val="595959"/>
                </a:solidFill>
                <a:latin typeface="Rockwell"/>
                <a:cs typeface="Rockwell"/>
              </a:rPr>
              <a:t>are </a:t>
            </a:r>
            <a:r>
              <a:rPr sz="2000" spc="-15" dirty="0">
                <a:solidFill>
                  <a:srgbClr val="595959"/>
                </a:solidFill>
                <a:latin typeface="Rockwell"/>
                <a:cs typeface="Rockwell"/>
              </a:rPr>
              <a:t>grouped</a:t>
            </a:r>
            <a:r>
              <a:rPr sz="2000" spc="5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u="sng" dirty="0">
                <a:solidFill>
                  <a:srgbClr val="08A1D9"/>
                </a:solidFill>
                <a:latin typeface="Rockwell"/>
                <a:cs typeface="Rockwell"/>
              </a:rPr>
              <a:t>left-to-right</a:t>
            </a:r>
            <a:endParaRPr sz="2000" dirty="0">
              <a:latin typeface="Rockwell"/>
              <a:cs typeface="Rockwell"/>
            </a:endParaRPr>
          </a:p>
          <a:p>
            <a:pPr marL="904875">
              <a:lnSpc>
                <a:spcPct val="100000"/>
              </a:lnSpc>
              <a:spcBef>
                <a:spcPts val="980"/>
              </a:spcBef>
              <a:tabLst>
                <a:tab pos="1918335" algn="l"/>
                <a:tab pos="2931795" algn="l"/>
                <a:tab pos="4090035" algn="l"/>
              </a:tabLst>
            </a:pP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base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 +	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rate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 -	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hours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 +	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days</a:t>
            </a:r>
          </a:p>
          <a:p>
            <a:pPr marL="1819275">
              <a:lnSpc>
                <a:spcPct val="100000"/>
              </a:lnSpc>
              <a:spcBef>
                <a:spcPts val="540"/>
              </a:spcBef>
            </a:pPr>
            <a:r>
              <a:rPr sz="2000" dirty="0"/>
              <a:t>is </a:t>
            </a:r>
            <a:r>
              <a:rPr sz="2000" spc="-15" dirty="0"/>
              <a:t>evaluated</a:t>
            </a:r>
            <a:r>
              <a:rPr sz="2000" spc="-75" dirty="0"/>
              <a:t> </a:t>
            </a:r>
            <a:r>
              <a:rPr sz="2000" dirty="0"/>
              <a:t>as</a:t>
            </a:r>
          </a:p>
          <a:p>
            <a:pPr marL="889000">
              <a:lnSpc>
                <a:spcPct val="100000"/>
              </a:lnSpc>
              <a:spcBef>
                <a:spcPts val="980"/>
              </a:spcBef>
              <a:tabLst>
                <a:tab pos="2192020" algn="l"/>
                <a:tab pos="3350260" algn="l"/>
                <a:tab pos="4653280" algn="l"/>
              </a:tabLst>
            </a:pP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((base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 +	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rate)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 -	</a:t>
            </a:r>
            <a:r>
              <a:rPr b="1" spc="-5" dirty="0">
                <a:solidFill>
                  <a:srgbClr val="FF0000"/>
                </a:solidFill>
                <a:latin typeface="Courier New"/>
                <a:cs typeface="Courier New"/>
              </a:rPr>
              <a:t>hours)</a:t>
            </a:r>
            <a:r>
              <a:rPr b="1" dirty="0">
                <a:solidFill>
                  <a:srgbClr val="FF0000"/>
                </a:solidFill>
                <a:latin typeface="Courier New"/>
                <a:cs typeface="Courier New"/>
              </a:rPr>
              <a:t> +	days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tabLst>
                <a:tab pos="678815" algn="l"/>
              </a:tabLst>
            </a:pPr>
            <a:r>
              <a:rPr sz="1500" spc="700" dirty="0">
                <a:solidFill>
                  <a:srgbClr val="AFB0B2"/>
                </a:solidFill>
                <a:latin typeface="Arial"/>
                <a:cs typeface="Arial"/>
              </a:rPr>
              <a:t>!	</a:t>
            </a:r>
            <a:r>
              <a:rPr sz="2000" dirty="0"/>
              <a:t>Assignment </a:t>
            </a:r>
            <a:r>
              <a:rPr sz="2000" spc="-10" dirty="0"/>
              <a:t>operators </a:t>
            </a:r>
            <a:r>
              <a:rPr sz="2000" spc="-35" dirty="0"/>
              <a:t>are </a:t>
            </a:r>
            <a:r>
              <a:rPr sz="2000" spc="-15" dirty="0"/>
              <a:t>grouped</a:t>
            </a:r>
            <a:r>
              <a:rPr sz="2000" spc="45" dirty="0"/>
              <a:t> </a:t>
            </a:r>
            <a:r>
              <a:rPr sz="2000" u="sng" dirty="0">
                <a:solidFill>
                  <a:srgbClr val="08A1D9"/>
                </a:solidFill>
              </a:rPr>
              <a:t>right-to-left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4400" y="4930033"/>
            <a:ext cx="2197735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6600" algn="l"/>
                <a:tab pos="1460500" algn="l"/>
              </a:tabLst>
            </a:pP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n1</a:t>
            </a: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 =	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n2</a:t>
            </a: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 =	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n3;</a:t>
            </a:r>
            <a:endParaRPr sz="1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  <a:tabLst>
                <a:tab pos="301625" algn="l"/>
                <a:tab pos="591820" algn="l"/>
                <a:tab pos="881380" algn="l"/>
                <a:tab pos="1605280" algn="l"/>
                <a:tab pos="1894839" algn="l"/>
              </a:tabLst>
            </a:pP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a	=	b	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= c	=	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5;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20859" y="4800600"/>
            <a:ext cx="1647189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44700"/>
              </a:lnSpc>
            </a:pP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is </a:t>
            </a:r>
            <a:r>
              <a:rPr sz="1900" spc="-15" dirty="0">
                <a:solidFill>
                  <a:srgbClr val="595959"/>
                </a:solidFill>
                <a:latin typeface="Rockwell"/>
                <a:cs typeface="Rockwell"/>
              </a:rPr>
              <a:t>evaluated</a:t>
            </a:r>
            <a:r>
              <a:rPr sz="1900" spc="-6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as  is </a:t>
            </a:r>
            <a:r>
              <a:rPr sz="1900" spc="-15" dirty="0">
                <a:solidFill>
                  <a:srgbClr val="595959"/>
                </a:solidFill>
                <a:latin typeface="Rockwell"/>
                <a:cs typeface="Rockwell"/>
              </a:rPr>
              <a:t>evaluated</a:t>
            </a:r>
            <a:r>
              <a:rPr sz="1900" spc="-6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as</a:t>
            </a:r>
            <a:endParaRPr sz="1900">
              <a:latin typeface="Rockwell"/>
              <a:cs typeface="Rockwel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02275" y="4930033"/>
            <a:ext cx="2851785" cy="737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736600" algn="l"/>
                <a:tab pos="1605280" algn="l"/>
              </a:tabLst>
            </a:pP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n1</a:t>
            </a: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 =	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(n2</a:t>
            </a: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 =	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n3);</a:t>
            </a:r>
            <a:endParaRPr sz="1900" dirty="0">
              <a:latin typeface="Courier New"/>
              <a:cs typeface="Courier New"/>
            </a:endParaRPr>
          </a:p>
          <a:p>
            <a:pPr marL="86995">
              <a:lnSpc>
                <a:spcPct val="100000"/>
              </a:lnSpc>
              <a:spcBef>
                <a:spcPts val="1019"/>
              </a:spcBef>
              <a:tabLst>
                <a:tab pos="376555" algn="l"/>
                <a:tab pos="666115" algn="l"/>
                <a:tab pos="2258695" algn="l"/>
              </a:tabLst>
            </a:pP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a	=	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b 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+</a:t>
            </a: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= 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c =	5));</a:t>
            </a:r>
            <a:endParaRPr sz="1900" dirty="0">
              <a:latin typeface="Courier New"/>
              <a:cs typeface="Courier New"/>
            </a:endParaRPr>
          </a:p>
        </p:txBody>
      </p:sp>
      <p:sp>
        <p:nvSpPr>
          <p:cNvPr id="13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40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5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5966" y="-55985"/>
            <a:ext cx="8723030" cy="919480"/>
          </a:xfrm>
          <a:prstGeom prst="rect">
            <a:avLst/>
          </a:prstGeom>
        </p:spPr>
        <p:txBody>
          <a:bodyPr vert="horz" wrap="square" lIns="0" tIns="396523" rIns="0" bIns="0" rtlCol="0">
            <a:spAutoFit/>
          </a:bodyPr>
          <a:lstStyle/>
          <a:p>
            <a:pPr marL="490220">
              <a:lnSpc>
                <a:spcPts val="2890"/>
              </a:lnSpc>
            </a:pPr>
            <a:r>
              <a:rPr spc="-5" dirty="0"/>
              <a:t>Precedence </a:t>
            </a:r>
            <a:r>
              <a:rPr dirty="0"/>
              <a:t>and </a:t>
            </a:r>
            <a:r>
              <a:rPr spc="-5" dirty="0"/>
              <a:t>Associativity </a:t>
            </a:r>
            <a:r>
              <a:rPr dirty="0"/>
              <a:t>–</a:t>
            </a:r>
            <a:r>
              <a:rPr spc="5" dirty="0"/>
              <a:t> </a:t>
            </a:r>
            <a:r>
              <a:rPr spc="-5" dirty="0"/>
              <a:t>Example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5966" y="838200"/>
            <a:ext cx="7332345" cy="635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800" dirty="0">
                <a:solidFill>
                  <a:srgbClr val="797B7E"/>
                </a:solidFill>
                <a:latin typeface="Arial"/>
                <a:cs typeface="Arial"/>
              </a:rPr>
              <a:t>"</a:t>
            </a:r>
            <a:r>
              <a:rPr sz="1500" spc="-35" dirty="0">
                <a:solidFill>
                  <a:srgbClr val="797B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Applying the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precedence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associativity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rules, the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expression</a:t>
            </a:r>
            <a:endParaRPr sz="2000" dirty="0">
              <a:latin typeface="Tahoma"/>
              <a:cs typeface="Tahoma"/>
            </a:endParaRPr>
          </a:p>
          <a:p>
            <a:pPr marL="240665">
              <a:lnSpc>
                <a:spcPct val="100000"/>
              </a:lnSpc>
              <a:spcBef>
                <a:spcPts val="200"/>
              </a:spcBef>
              <a:tabLst>
                <a:tab pos="546100" algn="l"/>
                <a:tab pos="850900" algn="l"/>
                <a:tab pos="1155700" algn="l"/>
                <a:tab pos="1460500" algn="l"/>
                <a:tab pos="1765300" algn="l"/>
                <a:tab pos="2070100" algn="l"/>
                <a:tab pos="2374900" algn="l"/>
                <a:tab pos="2679700" algn="l"/>
                <a:tab pos="2984500" algn="l"/>
                <a:tab pos="3289300" algn="l"/>
                <a:tab pos="3594100" algn="l"/>
                <a:tab pos="3898900" algn="l"/>
              </a:tabLst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y	=	2	*	5	*	5	+	3	*	5	+	7</a:t>
            </a:r>
            <a:r>
              <a:rPr sz="2000" b="1" spc="-6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is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evaluated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as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follows: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495894" y="1556680"/>
            <a:ext cx="4919294" cy="45370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41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895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5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6027" y="-35929"/>
            <a:ext cx="8723030" cy="919480"/>
          </a:xfrm>
          <a:prstGeom prst="rect">
            <a:avLst/>
          </a:prstGeom>
        </p:spPr>
        <p:txBody>
          <a:bodyPr vert="horz" wrap="square" lIns="0" tIns="396523" rIns="0" bIns="0" rtlCol="0">
            <a:spAutoFit/>
          </a:bodyPr>
          <a:lstStyle/>
          <a:p>
            <a:pPr marL="505459">
              <a:lnSpc>
                <a:spcPts val="2890"/>
              </a:lnSpc>
            </a:pPr>
            <a:r>
              <a:rPr dirty="0"/>
              <a:t>The </a:t>
            </a:r>
            <a:r>
              <a:rPr spc="-5" dirty="0"/>
              <a:t>Integer </a:t>
            </a:r>
            <a:r>
              <a:rPr dirty="0"/>
              <a:t>and </a:t>
            </a:r>
            <a:r>
              <a:rPr spc="-5" dirty="0"/>
              <a:t>Floating-Point</a:t>
            </a:r>
            <a:r>
              <a:rPr spc="-35" dirty="0"/>
              <a:t> </a:t>
            </a:r>
            <a:r>
              <a:rPr spc="-5" dirty="0"/>
              <a:t>Division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2592" y="917418"/>
            <a:ext cx="8181340" cy="47478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0665" marR="125095" indent="-228600">
              <a:lnSpc>
                <a:spcPts val="2200"/>
              </a:lnSpc>
            </a:pPr>
            <a:r>
              <a:rPr sz="1400" spc="770" dirty="0">
                <a:solidFill>
                  <a:srgbClr val="797B7E"/>
                </a:solidFill>
                <a:latin typeface="Arial"/>
                <a:cs typeface="Arial"/>
              </a:rPr>
              <a:t>"</a:t>
            </a:r>
            <a:r>
              <a:rPr sz="1400" spc="-35" dirty="0">
                <a:solidFill>
                  <a:srgbClr val="797B7E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When one or both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operands are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a floating-point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type,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division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results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in a  floating-point</a:t>
            </a:r>
            <a:r>
              <a:rPr sz="1900" spc="-10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type</a:t>
            </a:r>
            <a:endParaRPr sz="1900" dirty="0">
              <a:latin typeface="Tahoma"/>
              <a:cs typeface="Tahoma"/>
            </a:endParaRPr>
          </a:p>
          <a:p>
            <a:pPr marL="692150" marR="3533775">
              <a:lnSpc>
                <a:spcPts val="3600"/>
              </a:lnSpc>
              <a:spcBef>
                <a:spcPts val="280"/>
              </a:spcBef>
              <a:tabLst>
                <a:tab pos="2673350" algn="l"/>
                <a:tab pos="3267075" algn="l"/>
                <a:tab pos="4181475" algn="l"/>
              </a:tabLst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15.0/2</a:t>
            </a:r>
            <a:r>
              <a:rPr sz="2000" b="1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evaluates</a:t>
            </a:r>
            <a:r>
              <a:rPr sz="2000" spc="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to	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7.5 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(double)15/2	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e</a:t>
            </a:r>
            <a:r>
              <a:rPr sz="2000" spc="-40" dirty="0">
                <a:solidFill>
                  <a:srgbClr val="595959"/>
                </a:solidFill>
                <a:latin typeface="Tahoma"/>
                <a:cs typeface="Tahoma"/>
              </a:rPr>
              <a:t>v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aluate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t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	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7.5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241300" marR="89535" indent="-228600">
              <a:lnSpc>
                <a:spcPct val="100899"/>
              </a:lnSpc>
              <a:buClr>
                <a:srgbClr val="797B7E"/>
              </a:buClr>
              <a:buSzPct val="73684"/>
              <a:buFont typeface="Arial"/>
              <a:buChar char="&quot;"/>
              <a:tabLst>
                <a:tab pos="241300" algn="l"/>
              </a:tabLst>
            </a:pP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When both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operands are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integer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types, </a:t>
            </a:r>
            <a:r>
              <a:rPr sz="1900" dirty="0">
                <a:solidFill>
                  <a:srgbClr val="08A1D9"/>
                </a:solidFill>
                <a:latin typeface="Tahoma"/>
                <a:cs typeface="Tahoma"/>
              </a:rPr>
              <a:t>division </a:t>
            </a:r>
            <a:r>
              <a:rPr sz="1900" spc="-5" dirty="0">
                <a:solidFill>
                  <a:srgbClr val="08A1D9"/>
                </a:solidFill>
                <a:latin typeface="Tahoma"/>
                <a:cs typeface="Tahoma"/>
              </a:rPr>
              <a:t>results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in an integer</a:t>
            </a:r>
            <a:r>
              <a:rPr sz="1900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type.  </a:t>
            </a:r>
            <a:r>
              <a:rPr sz="1900" spc="-10" dirty="0">
                <a:solidFill>
                  <a:srgbClr val="595959"/>
                </a:solidFill>
                <a:latin typeface="Tahoma"/>
                <a:cs typeface="Tahoma"/>
              </a:rPr>
              <a:t>Any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fractional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part is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discarded </a:t>
            </a:r>
            <a:r>
              <a:rPr sz="1900" dirty="0">
                <a:solidFill>
                  <a:srgbClr val="08A1D9"/>
                </a:solidFill>
                <a:latin typeface="Tahoma"/>
                <a:cs typeface="Tahoma"/>
              </a:rPr>
              <a:t>(not </a:t>
            </a:r>
            <a:r>
              <a:rPr sz="1900" spc="-5" dirty="0">
                <a:solidFill>
                  <a:srgbClr val="08A1D9"/>
                </a:solidFill>
                <a:latin typeface="Tahoma"/>
                <a:cs typeface="Tahoma"/>
              </a:rPr>
              <a:t>rounded)</a:t>
            </a:r>
            <a:endParaRPr sz="1900" dirty="0">
              <a:latin typeface="Tahoma"/>
              <a:cs typeface="Tahoma"/>
            </a:endParaRPr>
          </a:p>
          <a:p>
            <a:pPr marL="673100" marR="5078095" algn="just">
              <a:lnSpc>
                <a:spcPct val="150000"/>
              </a:lnSpc>
              <a:spcBef>
                <a:spcPts val="20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15/2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evaluates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7  14/3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evaluates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4  8/12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evaluates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2000" spc="509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endParaRPr sz="2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00899"/>
              </a:lnSpc>
              <a:spcBef>
                <a:spcPts val="5"/>
              </a:spcBef>
              <a:buClr>
                <a:srgbClr val="797B7E"/>
              </a:buClr>
              <a:buSzPct val="73684"/>
              <a:buFont typeface="Arial"/>
              <a:buChar char="&quot;"/>
              <a:tabLst>
                <a:tab pos="241300" algn="l"/>
              </a:tabLst>
            </a:pP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Be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careful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make </a:t>
            </a:r>
            <a:r>
              <a:rPr sz="1900" dirty="0">
                <a:solidFill>
                  <a:srgbClr val="08A1D9"/>
                </a:solidFill>
                <a:latin typeface="Tahoma"/>
                <a:cs typeface="Tahoma"/>
              </a:rPr>
              <a:t>at least one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of the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operands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a </a:t>
            </a:r>
            <a:r>
              <a:rPr sz="1900" dirty="0">
                <a:solidFill>
                  <a:srgbClr val="08A1D9"/>
                </a:solidFill>
                <a:latin typeface="Tahoma"/>
                <a:cs typeface="Tahoma"/>
              </a:rPr>
              <a:t>floating-point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type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if</a:t>
            </a:r>
            <a:r>
              <a:rPr sz="1900" spc="-7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the  </a:t>
            </a:r>
            <a:r>
              <a:rPr sz="1900" spc="-5" dirty="0">
                <a:solidFill>
                  <a:srgbClr val="595959"/>
                </a:solidFill>
                <a:latin typeface="Tahoma"/>
                <a:cs typeface="Tahoma"/>
              </a:rPr>
              <a:t>fractional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portion is</a:t>
            </a:r>
            <a:r>
              <a:rPr sz="190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900" dirty="0">
                <a:solidFill>
                  <a:srgbClr val="595959"/>
                </a:solidFill>
                <a:latin typeface="Tahoma"/>
                <a:cs typeface="Tahoma"/>
              </a:rPr>
              <a:t>needed</a:t>
            </a:r>
            <a:endParaRPr sz="1900" dirty="0">
              <a:latin typeface="Tahoma"/>
              <a:cs typeface="Tahoma"/>
            </a:endParaRPr>
          </a:p>
        </p:txBody>
      </p:sp>
      <p:sp>
        <p:nvSpPr>
          <p:cNvPr id="7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42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484" y="-56656"/>
            <a:ext cx="8723030" cy="919480"/>
          </a:xfrm>
          <a:prstGeom prst="rect">
            <a:avLst/>
          </a:prstGeom>
        </p:spPr>
        <p:txBody>
          <a:bodyPr vert="horz" wrap="square" lIns="0" tIns="390992" rIns="0" bIns="0" rtlCol="0">
            <a:spAutoFit/>
          </a:bodyPr>
          <a:lstStyle/>
          <a:p>
            <a:pPr marL="490220">
              <a:lnSpc>
                <a:spcPts val="2850"/>
              </a:lnSpc>
            </a:pPr>
            <a:r>
              <a:rPr spc="10" dirty="0">
                <a:latin typeface="Rockwell"/>
                <a:cs typeface="Rockwell"/>
              </a:rPr>
              <a:t>The </a:t>
            </a:r>
            <a:r>
              <a:rPr spc="-5" dirty="0">
                <a:latin typeface="Rockwell"/>
                <a:cs typeface="Rockwell"/>
              </a:rPr>
              <a:t>Reminder </a:t>
            </a:r>
            <a:r>
              <a:rPr dirty="0">
                <a:latin typeface="Rockwell"/>
                <a:cs typeface="Rockwell"/>
              </a:rPr>
              <a:t>(</a:t>
            </a:r>
            <a:r>
              <a:rPr dirty="0">
                <a:solidFill>
                  <a:srgbClr val="8C8E91"/>
                </a:solidFill>
                <a:latin typeface="Courier New"/>
                <a:cs typeface="Courier New"/>
              </a:rPr>
              <a:t>%</a:t>
            </a:r>
            <a:r>
              <a:rPr dirty="0">
                <a:solidFill>
                  <a:srgbClr val="8C8E91"/>
                </a:solidFill>
                <a:latin typeface="Rockwell"/>
                <a:cs typeface="Rockwell"/>
              </a:rPr>
              <a:t>)</a:t>
            </a:r>
            <a:r>
              <a:rPr spc="-80" dirty="0">
                <a:solidFill>
                  <a:srgbClr val="8C8E91"/>
                </a:solidFill>
                <a:latin typeface="Rockwell"/>
                <a:cs typeface="Rockwell"/>
              </a:rPr>
              <a:t> </a:t>
            </a:r>
            <a:r>
              <a:rPr spc="-10" dirty="0">
                <a:latin typeface="Rockwell"/>
                <a:cs typeface="Rockwell"/>
              </a:rPr>
              <a:t>Operator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52400" y="914400"/>
            <a:ext cx="7876540" cy="6648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800" dirty="0">
                <a:solidFill>
                  <a:srgbClr val="797B7E"/>
                </a:solidFill>
                <a:latin typeface="Arial"/>
                <a:cs typeface="Arial"/>
              </a:rPr>
              <a:t>"</a:t>
            </a:r>
            <a:r>
              <a:rPr sz="1500" spc="-75" dirty="0">
                <a:solidFill>
                  <a:srgbClr val="797B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 reminder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%</a:t>
            </a:r>
            <a:r>
              <a:rPr sz="2000" b="1" spc="-5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operator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usually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used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with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 operands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 type</a:t>
            </a:r>
            <a:endParaRPr sz="2000" dirty="0">
              <a:latin typeface="Tahoma"/>
              <a:cs typeface="Tahoma"/>
            </a:endParaRPr>
          </a:p>
          <a:p>
            <a:pPr marL="241300">
              <a:lnSpc>
                <a:spcPct val="100000"/>
              </a:lnSpc>
              <a:spcBef>
                <a:spcPts val="200"/>
              </a:spcBef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int</a:t>
            </a:r>
            <a:r>
              <a:rPr sz="2000" b="1" spc="-5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sz="2000" spc="-10" dirty="0">
                <a:solidFill>
                  <a:srgbClr val="08A1D9"/>
                </a:solidFill>
                <a:latin typeface="Tahoma"/>
                <a:cs typeface="Tahoma"/>
              </a:rPr>
              <a:t>recover </a:t>
            </a:r>
            <a:r>
              <a:rPr sz="2000" dirty="0">
                <a:solidFill>
                  <a:srgbClr val="08A1D9"/>
                </a:solidFill>
                <a:latin typeface="Tahoma"/>
                <a:cs typeface="Tahoma"/>
              </a:rPr>
              <a:t>the </a:t>
            </a:r>
            <a:r>
              <a:rPr sz="2000" spc="-5" dirty="0">
                <a:solidFill>
                  <a:srgbClr val="08A1D9"/>
                </a:solidFill>
                <a:latin typeface="Tahoma"/>
                <a:cs typeface="Tahoma"/>
              </a:rPr>
              <a:t>information </a:t>
            </a:r>
            <a:r>
              <a:rPr sz="2000" dirty="0">
                <a:solidFill>
                  <a:srgbClr val="08A1D9"/>
                </a:solidFill>
                <a:latin typeface="Tahoma"/>
                <a:cs typeface="Tahoma"/>
              </a:rPr>
              <a:t>lost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after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performing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integer division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63625" y="1541749"/>
            <a:ext cx="2140585" cy="789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900"/>
              </a:lnSpc>
              <a:tabLst>
                <a:tab pos="698500" algn="l"/>
              </a:tabLst>
            </a:pP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15/2	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evaluates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7  8/12	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evaluates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1226" y="1541749"/>
            <a:ext cx="2140585" cy="789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38900"/>
              </a:lnSpc>
              <a:tabLst>
                <a:tab pos="698500" algn="l"/>
              </a:tabLst>
            </a:pP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15%2	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evaluates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1  8%12	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evaluates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to</a:t>
            </a:r>
            <a:r>
              <a:rPr sz="1800" spc="-9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4640" y="2589864"/>
            <a:ext cx="8326120" cy="2152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buClr>
                <a:srgbClr val="797B7E"/>
              </a:buClr>
              <a:buSzPct val="75000"/>
              <a:buFont typeface="Arial"/>
              <a:buChar char="&quot;"/>
              <a:tabLst>
                <a:tab pos="241300" algn="l"/>
                <a:tab pos="1049020" algn="l"/>
              </a:tabLst>
            </a:pP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%	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operator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can be used to count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by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2's, 3's, 4's,</a:t>
            </a:r>
            <a:r>
              <a:rPr sz="2000" spc="-8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…</a:t>
            </a:r>
            <a:endParaRPr sz="2000" dirty="0">
              <a:latin typeface="Tahoma"/>
              <a:cs typeface="Tahoma"/>
            </a:endParaRPr>
          </a:p>
          <a:p>
            <a:pPr marL="685165" marR="5080" indent="-317500">
              <a:lnSpc>
                <a:spcPct val="111100"/>
              </a:lnSpc>
              <a:spcBef>
                <a:spcPts val="540"/>
              </a:spcBef>
              <a:tabLst>
                <a:tab pos="691515" algn="l"/>
                <a:tab pos="3261360" algn="l"/>
              </a:tabLst>
            </a:pPr>
            <a:r>
              <a:rPr sz="1350" dirty="0">
                <a:solidFill>
                  <a:srgbClr val="AFB0B2"/>
                </a:solidFill>
                <a:latin typeface="Courier New"/>
                <a:cs typeface="Courier New"/>
              </a:rPr>
              <a:t>o		</a:t>
            </a:r>
            <a:r>
              <a:rPr sz="1800" spc="-95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count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by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2's, use</a:t>
            </a:r>
            <a:r>
              <a:rPr sz="1800" spc="7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5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%	2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, when the 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result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is</a:t>
            </a:r>
            <a:r>
              <a:rPr sz="1800" spc="-3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dirty="0">
                <a:latin typeface="Tahoma"/>
                <a:cs typeface="Tahoma"/>
              </a:rPr>
              <a:t>0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,</a:t>
            </a:r>
            <a:r>
              <a:rPr sz="18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n </a:t>
            </a:r>
            <a:r>
              <a:rPr sz="1800" b="1" spc="-5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is </a:t>
            </a:r>
            <a:r>
              <a:rPr sz="1800" u="sng" spc="-5" dirty="0">
                <a:solidFill>
                  <a:srgbClr val="08A1D9"/>
                </a:solidFill>
                <a:latin typeface="Tahoma"/>
                <a:cs typeface="Tahoma"/>
              </a:rPr>
              <a:t>even</a:t>
            </a:r>
            <a:r>
              <a:rPr sz="1800" spc="-5" dirty="0">
                <a:solidFill>
                  <a:srgbClr val="595959"/>
                </a:solidFill>
                <a:latin typeface="Tahoma"/>
                <a:cs typeface="Tahoma"/>
              </a:rPr>
              <a:t>; when the result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is </a:t>
            </a:r>
            <a:r>
              <a:rPr sz="1800" dirty="0">
                <a:latin typeface="Tahoma"/>
                <a:cs typeface="Tahoma"/>
              </a:rPr>
              <a:t>1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,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n</a:t>
            </a:r>
            <a:r>
              <a:rPr sz="1800" b="1" spc="-56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Tahoma"/>
                <a:cs typeface="Tahoma"/>
              </a:rPr>
              <a:t>is </a:t>
            </a:r>
            <a:r>
              <a:rPr sz="1800" u="sng" dirty="0">
                <a:solidFill>
                  <a:srgbClr val="08A1D9"/>
                </a:solidFill>
                <a:latin typeface="Tahoma"/>
                <a:cs typeface="Tahoma"/>
              </a:rPr>
              <a:t>odd</a:t>
            </a:r>
            <a:endParaRPr sz="1800" dirty="0">
              <a:latin typeface="Tahoma"/>
              <a:cs typeface="Tahoma"/>
            </a:endParaRPr>
          </a:p>
          <a:p>
            <a:pPr marL="241300" marR="182880" indent="-228600">
              <a:lnSpc>
                <a:spcPct val="110400"/>
              </a:lnSpc>
              <a:spcBef>
                <a:spcPts val="1210"/>
              </a:spcBef>
              <a:buClr>
                <a:srgbClr val="797B7E"/>
              </a:buClr>
              <a:buSzPct val="75000"/>
              <a:buFont typeface="Arial"/>
              <a:buChar char="&quot;"/>
              <a:tabLst>
                <a:tab pos="241300" algn="l"/>
              </a:tabLst>
            </a:pP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Suppose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today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is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Saturday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you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want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to meet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your friends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after 10 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days. </a:t>
            </a:r>
            <a:r>
              <a:rPr sz="2000" u="sng" dirty="0">
                <a:solidFill>
                  <a:srgbClr val="595959"/>
                </a:solidFill>
                <a:latin typeface="Tahoma"/>
                <a:cs typeface="Tahoma"/>
              </a:rPr>
              <a:t>What </a:t>
            </a:r>
            <a:r>
              <a:rPr sz="2000" u="sng" spc="-5" dirty="0">
                <a:solidFill>
                  <a:srgbClr val="595959"/>
                </a:solidFill>
                <a:latin typeface="Tahoma"/>
                <a:cs typeface="Tahoma"/>
              </a:rPr>
              <a:t>day </a:t>
            </a:r>
            <a:r>
              <a:rPr sz="2000" u="sng" dirty="0">
                <a:solidFill>
                  <a:srgbClr val="595959"/>
                </a:solidFill>
                <a:latin typeface="Tahoma"/>
                <a:cs typeface="Tahoma"/>
              </a:rPr>
              <a:t>is in 10 </a:t>
            </a:r>
            <a:r>
              <a:rPr sz="2000" u="sng" spc="-5" dirty="0">
                <a:solidFill>
                  <a:srgbClr val="595959"/>
                </a:solidFill>
                <a:latin typeface="Tahoma"/>
                <a:cs typeface="Tahoma"/>
              </a:rPr>
              <a:t>days? </a:t>
            </a:r>
            <a:r>
              <a:rPr sz="2000" spc="-45" dirty="0">
                <a:solidFill>
                  <a:srgbClr val="595959"/>
                </a:solidFill>
                <a:latin typeface="Tahoma"/>
                <a:cs typeface="Tahoma"/>
              </a:rPr>
              <a:t>You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can find that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day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is </a:t>
            </a:r>
            <a:r>
              <a:rPr sz="2000" spc="-35" dirty="0">
                <a:solidFill>
                  <a:srgbClr val="595959"/>
                </a:solidFill>
                <a:latin typeface="Tahoma"/>
                <a:cs typeface="Tahoma"/>
              </a:rPr>
              <a:t>Tuesday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using 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following</a:t>
            </a:r>
            <a:r>
              <a:rPr sz="2000" spc="-25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expression: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920036" y="5122646"/>
            <a:ext cx="17405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Saturday is</a:t>
            </a:r>
            <a:r>
              <a:rPr sz="1500" b="1" spc="-85" dirty="0">
                <a:latin typeface="Courier New"/>
                <a:cs typeface="Courier New"/>
              </a:rPr>
              <a:t> </a:t>
            </a:r>
            <a:r>
              <a:rPr sz="1500" b="1" spc="-5" dirty="0">
                <a:latin typeface="Courier New"/>
                <a:cs typeface="Courier New"/>
              </a:rPr>
              <a:t>the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49141" y="5065496"/>
            <a:ext cx="29273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baseline="-16666" dirty="0">
                <a:latin typeface="Courier New"/>
                <a:cs typeface="Courier New"/>
              </a:rPr>
              <a:t>7</a:t>
            </a:r>
            <a:r>
              <a:rPr sz="1000" b="1" dirty="0">
                <a:latin typeface="Courier New"/>
                <a:cs typeface="Courier New"/>
              </a:rPr>
              <a:t>th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96689" y="5122646"/>
            <a:ext cx="1969135" cy="553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72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day in </a:t>
            </a:r>
            <a:r>
              <a:rPr sz="1500" b="1" dirty="0">
                <a:latin typeface="Courier New"/>
                <a:cs typeface="Courier New"/>
              </a:rPr>
              <a:t>a</a:t>
            </a:r>
            <a:r>
              <a:rPr sz="1500" b="1" spc="-8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week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500" b="1" dirty="0">
                <a:latin typeface="Courier New"/>
                <a:cs typeface="Courier New"/>
              </a:rPr>
              <a:t>A </a:t>
            </a:r>
            <a:r>
              <a:rPr sz="1500" b="1" spc="-5" dirty="0">
                <a:latin typeface="Courier New"/>
                <a:cs typeface="Courier New"/>
              </a:rPr>
              <a:t>week has </a:t>
            </a:r>
            <a:r>
              <a:rPr sz="1500" b="1" dirty="0">
                <a:latin typeface="Courier New"/>
                <a:cs typeface="Courier New"/>
              </a:rPr>
              <a:t>7</a:t>
            </a:r>
            <a:r>
              <a:rPr sz="1500" b="1" spc="-80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days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33545" y="5903488"/>
            <a:ext cx="292735" cy="3111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250" b="1" baseline="-16666" dirty="0">
                <a:latin typeface="Courier New"/>
                <a:cs typeface="Courier New"/>
              </a:rPr>
              <a:t>3</a:t>
            </a:r>
            <a:r>
              <a:rPr sz="1000" b="1" dirty="0">
                <a:latin typeface="Courier New"/>
                <a:cs typeface="Courier New"/>
              </a:rPr>
              <a:t>nd</a:t>
            </a:r>
            <a:endParaRPr sz="10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414606" y="5960638"/>
            <a:ext cx="2769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latin typeface="Courier New"/>
                <a:cs typeface="Courier New"/>
              </a:rPr>
              <a:t>day in </a:t>
            </a:r>
            <a:r>
              <a:rPr sz="1500" b="1" dirty="0">
                <a:latin typeface="Courier New"/>
                <a:cs typeface="Courier New"/>
              </a:rPr>
              <a:t>a </a:t>
            </a:r>
            <a:r>
              <a:rPr sz="1500" b="1" spc="-5" dirty="0">
                <a:latin typeface="Courier New"/>
                <a:cs typeface="Courier New"/>
              </a:rPr>
              <a:t>week is</a:t>
            </a:r>
            <a:r>
              <a:rPr sz="1500" b="1" spc="-65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Tuesday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04009" y="5605923"/>
            <a:ext cx="1541780" cy="602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6210">
              <a:lnSpc>
                <a:spcPct val="100000"/>
              </a:lnSpc>
            </a:pP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(7 </a:t>
            </a:r>
            <a:r>
              <a:rPr sz="1500" b="1" dirty="0">
                <a:solidFill>
                  <a:srgbClr val="FF0000"/>
                </a:solidFill>
                <a:latin typeface="Courier New"/>
                <a:cs typeface="Courier New"/>
              </a:rPr>
              <a:t>+ </a:t>
            </a: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10) </a:t>
            </a:r>
            <a:r>
              <a:rPr sz="1500" b="1" dirty="0">
                <a:solidFill>
                  <a:srgbClr val="FF0000"/>
                </a:solidFill>
                <a:latin typeface="Courier New"/>
                <a:cs typeface="Courier New"/>
              </a:rPr>
              <a:t>%</a:t>
            </a:r>
            <a:r>
              <a:rPr sz="1500" b="1" spc="-8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FF0000"/>
                </a:solidFill>
                <a:latin typeface="Courier New"/>
                <a:cs typeface="Courier New"/>
              </a:rPr>
              <a:t>7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1500" b="1" spc="-5" dirty="0">
                <a:latin typeface="Courier New"/>
                <a:cs typeface="Courier New"/>
              </a:rPr>
              <a:t>After 10</a:t>
            </a:r>
            <a:r>
              <a:rPr sz="1500" b="1" spc="-85" dirty="0">
                <a:latin typeface="Courier New"/>
                <a:cs typeface="Courier New"/>
              </a:rPr>
              <a:t> </a:t>
            </a:r>
            <a:r>
              <a:rPr sz="1500" b="1" dirty="0">
                <a:latin typeface="Courier New"/>
                <a:cs typeface="Courier New"/>
              </a:rPr>
              <a:t>days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62813" y="5479736"/>
            <a:ext cx="483234" cy="734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034" marR="5080" indent="-13970">
              <a:lnSpc>
                <a:spcPct val="155200"/>
              </a:lnSpc>
            </a:pPr>
            <a:r>
              <a:rPr sz="1500" b="1" spc="-5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sz="15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500" b="1" dirty="0">
                <a:solidFill>
                  <a:srgbClr val="FF0000"/>
                </a:solidFill>
                <a:latin typeface="Courier New"/>
                <a:cs typeface="Courier New"/>
              </a:rPr>
              <a:t>3  </a:t>
            </a:r>
            <a:r>
              <a:rPr sz="1500" b="1" spc="-5" dirty="0">
                <a:latin typeface="Courier New"/>
                <a:cs typeface="Courier New"/>
              </a:rPr>
              <a:t>The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067610" y="5380732"/>
            <a:ext cx="0" cy="225425"/>
          </a:xfrm>
          <a:custGeom>
            <a:avLst/>
            <a:gdLst/>
            <a:ahLst/>
            <a:cxnLst/>
            <a:rect l="l" t="t" r="r" b="b"/>
            <a:pathLst>
              <a:path h="225425">
                <a:moveTo>
                  <a:pt x="0" y="225424"/>
                </a:moveTo>
                <a:lnTo>
                  <a:pt x="0" y="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19985" y="5542657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0" y="0"/>
                </a:moveTo>
                <a:lnTo>
                  <a:pt x="47625" y="95249"/>
                </a:lnTo>
                <a:lnTo>
                  <a:pt x="79375" y="31749"/>
                </a:lnTo>
                <a:lnTo>
                  <a:pt x="47625" y="31749"/>
                </a:lnTo>
                <a:lnTo>
                  <a:pt x="0" y="0"/>
                </a:lnTo>
                <a:close/>
              </a:path>
              <a:path w="95250" h="95250">
                <a:moveTo>
                  <a:pt x="95250" y="0"/>
                </a:moveTo>
                <a:lnTo>
                  <a:pt x="47625" y="31749"/>
                </a:lnTo>
                <a:lnTo>
                  <a:pt x="79375" y="31749"/>
                </a:lnTo>
                <a:lnTo>
                  <a:pt x="9525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499677" y="5820754"/>
            <a:ext cx="0" cy="208279"/>
          </a:xfrm>
          <a:custGeom>
            <a:avLst/>
            <a:gdLst/>
            <a:ahLst/>
            <a:cxnLst/>
            <a:rect l="l" t="t" r="r" b="b"/>
            <a:pathLst>
              <a:path h="208279">
                <a:moveTo>
                  <a:pt x="0" y="0"/>
                </a:moveTo>
                <a:lnTo>
                  <a:pt x="0" y="207961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452052" y="5789004"/>
            <a:ext cx="95250" cy="95250"/>
          </a:xfrm>
          <a:custGeom>
            <a:avLst/>
            <a:gdLst/>
            <a:ahLst/>
            <a:cxnLst/>
            <a:rect l="l" t="t" r="r" b="b"/>
            <a:pathLst>
              <a:path w="95250" h="95250">
                <a:moveTo>
                  <a:pt x="47625" y="0"/>
                </a:moveTo>
                <a:lnTo>
                  <a:pt x="0" y="95249"/>
                </a:lnTo>
                <a:lnTo>
                  <a:pt x="47625" y="63499"/>
                </a:lnTo>
                <a:lnTo>
                  <a:pt x="79375" y="63499"/>
                </a:lnTo>
                <a:lnTo>
                  <a:pt x="47625" y="0"/>
                </a:lnTo>
                <a:close/>
              </a:path>
              <a:path w="95250" h="95250">
                <a:moveTo>
                  <a:pt x="79375" y="63499"/>
                </a:moveTo>
                <a:lnTo>
                  <a:pt x="47625" y="63499"/>
                </a:lnTo>
                <a:lnTo>
                  <a:pt x="95250" y="95249"/>
                </a:lnTo>
                <a:lnTo>
                  <a:pt x="79375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890324" y="5763162"/>
            <a:ext cx="193675" cy="193675"/>
          </a:xfrm>
          <a:custGeom>
            <a:avLst/>
            <a:gdLst/>
            <a:ahLst/>
            <a:cxnLst/>
            <a:rect l="l" t="t" r="r" b="b"/>
            <a:pathLst>
              <a:path w="193675" h="193675">
                <a:moveTo>
                  <a:pt x="0" y="0"/>
                </a:moveTo>
                <a:lnTo>
                  <a:pt x="193449" y="193449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867873" y="5740712"/>
            <a:ext cx="101600" cy="101600"/>
          </a:xfrm>
          <a:custGeom>
            <a:avLst/>
            <a:gdLst/>
            <a:ahLst/>
            <a:cxnLst/>
            <a:rect l="l" t="t" r="r" b="b"/>
            <a:pathLst>
              <a:path w="101600" h="101600">
                <a:moveTo>
                  <a:pt x="0" y="0"/>
                </a:moveTo>
                <a:lnTo>
                  <a:pt x="33667" y="101028"/>
                </a:lnTo>
                <a:lnTo>
                  <a:pt x="44894" y="44902"/>
                </a:lnTo>
                <a:lnTo>
                  <a:pt x="101028" y="33676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251379" y="5512642"/>
            <a:ext cx="829944" cy="81280"/>
          </a:xfrm>
          <a:custGeom>
            <a:avLst/>
            <a:gdLst/>
            <a:ahLst/>
            <a:cxnLst/>
            <a:rect l="l" t="t" r="r" b="b"/>
            <a:pathLst>
              <a:path w="829945" h="81279">
                <a:moveTo>
                  <a:pt x="0" y="81050"/>
                </a:moveTo>
                <a:lnTo>
                  <a:pt x="829618" y="0"/>
                </a:lnTo>
              </a:path>
            </a:pathLst>
          </a:custGeom>
          <a:ln w="317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219779" y="5540118"/>
            <a:ext cx="99695" cy="95250"/>
          </a:xfrm>
          <a:custGeom>
            <a:avLst/>
            <a:gdLst/>
            <a:ahLst/>
            <a:cxnLst/>
            <a:rect l="l" t="t" r="r" b="b"/>
            <a:pathLst>
              <a:path w="99695" h="95250">
                <a:moveTo>
                  <a:pt x="90170" y="0"/>
                </a:moveTo>
                <a:lnTo>
                  <a:pt x="0" y="56661"/>
                </a:lnTo>
                <a:lnTo>
                  <a:pt x="99428" y="94799"/>
                </a:lnTo>
                <a:lnTo>
                  <a:pt x="63195" y="50486"/>
                </a:lnTo>
                <a:lnTo>
                  <a:pt x="901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43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8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9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484" y="-61386"/>
            <a:ext cx="8723030" cy="919480"/>
          </a:xfrm>
          <a:prstGeom prst="rect">
            <a:avLst/>
          </a:prstGeom>
        </p:spPr>
        <p:txBody>
          <a:bodyPr vert="horz" wrap="square" lIns="0" tIns="388966" rIns="0" bIns="0" rtlCol="0">
            <a:spAutoFit/>
          </a:bodyPr>
          <a:lstStyle/>
          <a:p>
            <a:pPr marL="490220">
              <a:lnSpc>
                <a:spcPts val="2830"/>
              </a:lnSpc>
            </a:pPr>
            <a:r>
              <a:rPr spc="10" dirty="0">
                <a:latin typeface="Rockwell"/>
                <a:cs typeface="Rockwell"/>
              </a:rPr>
              <a:t>The </a:t>
            </a:r>
            <a:r>
              <a:rPr dirty="0">
                <a:solidFill>
                  <a:srgbClr val="8C8E91"/>
                </a:solidFill>
                <a:latin typeface="Courier New"/>
                <a:cs typeface="Courier New"/>
              </a:rPr>
              <a:t>String</a:t>
            </a:r>
            <a:r>
              <a:rPr spc="-1185" dirty="0">
                <a:solidFill>
                  <a:srgbClr val="8C8E91"/>
                </a:solidFill>
                <a:latin typeface="Courier New"/>
                <a:cs typeface="Courier New"/>
              </a:rPr>
              <a:t> </a:t>
            </a:r>
            <a:r>
              <a:rPr spc="-5" dirty="0">
                <a:latin typeface="Rockwell"/>
                <a:cs typeface="Rockwell"/>
              </a:rPr>
              <a:t>Type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9007" y="912284"/>
            <a:ext cx="8036793" cy="22910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429259" indent="-228600">
              <a:lnSpc>
                <a:spcPct val="116700"/>
              </a:lnSpc>
              <a:buClr>
                <a:srgbClr val="797B7E"/>
              </a:buClr>
              <a:buSzPct val="75000"/>
              <a:buFont typeface="Arial"/>
              <a:buChar char="!"/>
              <a:tabLst>
                <a:tab pos="241300" algn="l"/>
              </a:tabLst>
            </a:pPr>
            <a:r>
              <a:rPr sz="2000" spc="1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2000" b="1" dirty="0">
                <a:solidFill>
                  <a:srgbClr val="08A1D9"/>
                </a:solidFill>
                <a:latin typeface="Courier New"/>
                <a:cs typeface="Courier New"/>
              </a:rPr>
              <a:t>char</a:t>
            </a:r>
            <a:r>
              <a:rPr sz="2000" b="1" spc="-88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type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only </a:t>
            </a:r>
            <a:r>
              <a:rPr sz="2000" spc="-20" dirty="0">
                <a:solidFill>
                  <a:srgbClr val="595959"/>
                </a:solidFill>
                <a:latin typeface="Rockwell"/>
                <a:cs typeface="Rockwell"/>
              </a:rPr>
              <a:t>represents </a:t>
            </a:r>
            <a:r>
              <a:rPr sz="2000" dirty="0">
                <a:solidFill>
                  <a:srgbClr val="08A1D9"/>
                </a:solidFill>
                <a:latin typeface="Rockwell"/>
                <a:cs typeface="Rockwell"/>
              </a:rPr>
              <a:t>one </a:t>
            </a:r>
            <a:r>
              <a:rPr sz="2000" spc="-10" dirty="0">
                <a:solidFill>
                  <a:srgbClr val="08A1D9"/>
                </a:solidFill>
                <a:latin typeface="Rockwell"/>
                <a:cs typeface="Rockwell"/>
              </a:rPr>
              <a:t>character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'A'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. </a:t>
            </a:r>
            <a:r>
              <a:rPr lang="en-US" sz="200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spc="-60" dirty="0">
                <a:solidFill>
                  <a:srgbClr val="595959"/>
                </a:solidFill>
                <a:latin typeface="Rockwell"/>
                <a:cs typeface="Rockwell"/>
              </a:rPr>
              <a:t>To </a:t>
            </a:r>
            <a:r>
              <a:rPr sz="2000" spc="-25" dirty="0">
                <a:solidFill>
                  <a:srgbClr val="595959"/>
                </a:solidFill>
                <a:latin typeface="Rockwell"/>
                <a:cs typeface="Rockwell"/>
              </a:rPr>
              <a:t>represent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  </a:t>
            </a:r>
            <a:r>
              <a:rPr sz="2000" dirty="0">
                <a:solidFill>
                  <a:srgbClr val="08A1D9"/>
                </a:solidFill>
                <a:latin typeface="Rockwell"/>
                <a:cs typeface="Rockwell"/>
              </a:rPr>
              <a:t>sequence of </a:t>
            </a:r>
            <a:r>
              <a:rPr sz="2000" spc="-5" dirty="0">
                <a:solidFill>
                  <a:srgbClr val="08A1D9"/>
                </a:solidFill>
                <a:latin typeface="Rockwell"/>
                <a:cs typeface="Rockwell"/>
              </a:rPr>
              <a:t>characters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,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use the data type called</a:t>
            </a:r>
            <a:r>
              <a:rPr sz="2000" spc="-27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b="1" dirty="0">
                <a:solidFill>
                  <a:srgbClr val="08A1D9"/>
                </a:solidFill>
                <a:latin typeface="Courier New"/>
                <a:cs typeface="Courier New"/>
              </a:rPr>
              <a:t>String</a:t>
            </a:r>
            <a:endParaRPr sz="2000" dirty="0">
              <a:latin typeface="Courier New"/>
              <a:cs typeface="Courier New"/>
            </a:endParaRPr>
          </a:p>
          <a:p>
            <a:pPr marL="469900" marR="5080" lvl="1" indent="-228600">
              <a:lnSpc>
                <a:spcPct val="120400"/>
              </a:lnSpc>
              <a:spcBef>
                <a:spcPts val="620"/>
              </a:spcBef>
              <a:buClr>
                <a:srgbClr val="AFB0B2"/>
              </a:buClr>
              <a:buSzPct val="75000"/>
              <a:buFont typeface="Arial"/>
              <a:buChar char="!"/>
              <a:tabLst>
                <a:tab pos="469900" algn="l"/>
              </a:tabLst>
            </a:pPr>
            <a:r>
              <a:rPr sz="1800" spc="-35" dirty="0">
                <a:solidFill>
                  <a:srgbClr val="595959"/>
                </a:solidFill>
                <a:latin typeface="Rockwell"/>
                <a:cs typeface="Rockwell"/>
              </a:rPr>
              <a:t>Java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Rockwell"/>
                <a:cs typeface="Rockwell"/>
              </a:rPr>
              <a:t>provides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the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String</a:t>
            </a:r>
            <a:r>
              <a:rPr sz="1800" b="1" spc="-645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class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(located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at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java.lang</a:t>
            </a:r>
            <a:r>
              <a:rPr sz="1800" b="1" spc="-6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package)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to</a:t>
            </a: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create 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and manipulate</a:t>
            </a:r>
            <a:r>
              <a:rPr sz="1800" spc="-10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spc="5" dirty="0">
                <a:solidFill>
                  <a:srgbClr val="595959"/>
                </a:solidFill>
                <a:latin typeface="Rockwell"/>
                <a:cs typeface="Rockwell"/>
              </a:rPr>
              <a:t>strings</a:t>
            </a:r>
            <a:endParaRPr sz="1800" dirty="0">
              <a:latin typeface="Rockwell"/>
              <a:cs typeface="Rockwell"/>
            </a:endParaRPr>
          </a:p>
          <a:p>
            <a:pPr marL="469900" lvl="1" indent="-228600">
              <a:lnSpc>
                <a:spcPct val="100000"/>
              </a:lnSpc>
              <a:spcBef>
                <a:spcPts val="1040"/>
              </a:spcBef>
              <a:buClr>
                <a:srgbClr val="AFB0B2"/>
              </a:buClr>
              <a:buSzPct val="75000"/>
              <a:buFont typeface="Arial"/>
              <a:buChar char="!"/>
              <a:tabLst>
                <a:tab pos="469900" algn="l"/>
              </a:tabLst>
            </a:pPr>
            <a:r>
              <a:rPr sz="1800" spc="5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most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direct </a:t>
            </a:r>
            <a:r>
              <a:rPr sz="1800" spc="-25" dirty="0">
                <a:solidFill>
                  <a:srgbClr val="595959"/>
                </a:solidFill>
                <a:latin typeface="Rockwell"/>
                <a:cs typeface="Rockwell"/>
              </a:rPr>
              <a:t>way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to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create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an instance of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String</a:t>
            </a:r>
            <a:r>
              <a:rPr sz="1800" b="1" spc="-665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class is to </a:t>
            </a:r>
            <a:r>
              <a:rPr sz="1800" spc="5" dirty="0">
                <a:solidFill>
                  <a:srgbClr val="595959"/>
                </a:solidFill>
                <a:latin typeface="Rockwell"/>
                <a:cs typeface="Rockwell"/>
              </a:rPr>
              <a:t>write:</a:t>
            </a:r>
            <a:endParaRPr sz="1800" dirty="0">
              <a:latin typeface="Rockwell"/>
              <a:cs typeface="Rockwell"/>
            </a:endParaRPr>
          </a:p>
          <a:p>
            <a:pPr marR="407670" algn="ctr">
              <a:lnSpc>
                <a:spcPct val="100000"/>
              </a:lnSpc>
              <a:spcBef>
                <a:spcPts val="1040"/>
              </a:spcBef>
              <a:tabLst>
                <a:tab pos="1508760" algn="l"/>
                <a:tab pos="1783080" algn="l"/>
                <a:tab pos="2880360" algn="l"/>
              </a:tabLst>
            </a:pP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String</a:t>
            </a:r>
            <a:r>
              <a:rPr sz="1800" b="1" dirty="0">
                <a:solidFill>
                  <a:srgbClr val="FF0000"/>
                </a:solidFill>
                <a:latin typeface="Courier New"/>
                <a:cs typeface="Courier New"/>
              </a:rPr>
              <a:t> str	=	"Welcom	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to</a:t>
            </a:r>
            <a:r>
              <a:rPr sz="18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FF0000"/>
                </a:solidFill>
                <a:latin typeface="Courier New"/>
                <a:cs typeface="Courier New"/>
              </a:rPr>
              <a:t>Java";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5901" y="5251179"/>
            <a:ext cx="563626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700" dirty="0">
                <a:solidFill>
                  <a:srgbClr val="797B7E"/>
                </a:solidFill>
                <a:latin typeface="Arial"/>
                <a:cs typeface="Arial"/>
              </a:rPr>
              <a:t>!</a:t>
            </a:r>
            <a:r>
              <a:rPr sz="1500" spc="80" dirty="0">
                <a:solidFill>
                  <a:srgbClr val="797B7E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595959"/>
                </a:solidFill>
                <a:latin typeface="Rockwell"/>
                <a:cs typeface="Rockwell"/>
              </a:rPr>
              <a:t>The</a:t>
            </a:r>
            <a:r>
              <a:rPr sz="2000" spc="-1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b="1" dirty="0">
                <a:solidFill>
                  <a:srgbClr val="08A1D9"/>
                </a:solidFill>
                <a:latin typeface="Courier New"/>
                <a:cs typeface="Courier New"/>
              </a:rPr>
              <a:t>String</a:t>
            </a:r>
            <a:r>
              <a:rPr sz="2000" b="1" spc="-715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type</a:t>
            </a:r>
            <a:r>
              <a:rPr sz="2000" spc="-1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is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spc="-20" dirty="0">
                <a:solidFill>
                  <a:srgbClr val="595959"/>
                </a:solidFill>
                <a:latin typeface="Rockwell"/>
                <a:cs typeface="Rockwell"/>
              </a:rPr>
              <a:t>known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as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u="sng" dirty="0">
                <a:solidFill>
                  <a:srgbClr val="595959"/>
                </a:solidFill>
                <a:latin typeface="Rockwell"/>
                <a:cs typeface="Rockwell"/>
              </a:rPr>
              <a:t>a</a:t>
            </a:r>
            <a:r>
              <a:rPr sz="2000" u="sng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u="sng" spc="-20" dirty="0">
                <a:solidFill>
                  <a:srgbClr val="08A1D9"/>
                </a:solidFill>
                <a:latin typeface="Rockwell"/>
                <a:cs typeface="Rockwell"/>
              </a:rPr>
              <a:t>reference</a:t>
            </a:r>
            <a:r>
              <a:rPr sz="2000" u="sng" spc="-10" dirty="0">
                <a:solidFill>
                  <a:srgbClr val="08A1D9"/>
                </a:solidFill>
                <a:latin typeface="Rockwell"/>
                <a:cs typeface="Rockwell"/>
              </a:rPr>
              <a:t> </a:t>
            </a:r>
            <a:r>
              <a:rPr sz="2000" u="sng" dirty="0">
                <a:solidFill>
                  <a:srgbClr val="08A1D9"/>
                </a:solidFill>
                <a:latin typeface="Rockwell"/>
                <a:cs typeface="Rockwell"/>
              </a:rPr>
              <a:t>type</a:t>
            </a:r>
            <a:endParaRPr sz="2000" dirty="0">
              <a:latin typeface="Rockwell"/>
              <a:cs typeface="Rockwel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73410" y="3200400"/>
            <a:ext cx="2146935" cy="349250"/>
          </a:xfrm>
          <a:prstGeom prst="rect">
            <a:avLst/>
          </a:prstGeom>
          <a:ln w="6349">
            <a:solidFill>
              <a:srgbClr val="000000"/>
            </a:solidFill>
          </a:ln>
        </p:spPr>
        <p:txBody>
          <a:bodyPr vert="horz" wrap="square" lIns="0" tIns="60325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475"/>
              </a:spcBef>
            </a:pPr>
            <a:r>
              <a:rPr sz="1400" b="1" spc="-5" dirty="0">
                <a:solidFill>
                  <a:srgbClr val="FF0000"/>
                </a:solidFill>
                <a:latin typeface="Courier New"/>
                <a:cs typeface="Courier New"/>
              </a:rPr>
              <a:t>Welcome to</a:t>
            </a:r>
            <a:r>
              <a:rPr sz="1400" b="1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Java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778366" y="3215525"/>
            <a:ext cx="331470" cy="349250"/>
          </a:xfrm>
          <a:custGeom>
            <a:avLst/>
            <a:gdLst/>
            <a:ahLst/>
            <a:cxnLst/>
            <a:rect l="l" t="t" r="r" b="b"/>
            <a:pathLst>
              <a:path w="331469" h="349250">
                <a:moveTo>
                  <a:pt x="0" y="0"/>
                </a:moveTo>
                <a:lnTo>
                  <a:pt x="331176" y="0"/>
                </a:lnTo>
                <a:lnTo>
                  <a:pt x="331176" y="349249"/>
                </a:lnTo>
                <a:lnTo>
                  <a:pt x="0" y="349249"/>
                </a:lnTo>
                <a:lnTo>
                  <a:pt x="0" y="0"/>
                </a:lnTo>
                <a:close/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976194" y="3368675"/>
            <a:ext cx="1169035" cy="6350"/>
          </a:xfrm>
          <a:custGeom>
            <a:avLst/>
            <a:gdLst/>
            <a:ahLst/>
            <a:cxnLst/>
            <a:rect l="l" t="t" r="r" b="b"/>
            <a:pathLst>
              <a:path w="1169035" h="6350">
                <a:moveTo>
                  <a:pt x="0" y="0"/>
                </a:moveTo>
                <a:lnTo>
                  <a:pt x="1168579" y="6199"/>
                </a:lnTo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96765" y="3336518"/>
            <a:ext cx="76835" cy="76200"/>
          </a:xfrm>
          <a:custGeom>
            <a:avLst/>
            <a:gdLst/>
            <a:ahLst/>
            <a:cxnLst/>
            <a:rect l="l" t="t" r="r" b="b"/>
            <a:pathLst>
              <a:path w="76835" h="76200">
                <a:moveTo>
                  <a:pt x="406" y="0"/>
                </a:moveTo>
                <a:lnTo>
                  <a:pt x="0" y="76199"/>
                </a:lnTo>
                <a:lnTo>
                  <a:pt x="76403" y="38506"/>
                </a:lnTo>
                <a:lnTo>
                  <a:pt x="406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85765" y="3609114"/>
            <a:ext cx="7988300" cy="1446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7675" marR="5302250" algn="ctr">
              <a:lnSpc>
                <a:spcPct val="107100"/>
              </a:lnSpc>
            </a:pPr>
            <a:r>
              <a:rPr sz="1400" b="1" spc="-5" dirty="0">
                <a:latin typeface="Courier New"/>
                <a:cs typeface="Courier New"/>
              </a:rPr>
              <a:t>Reference  variable</a:t>
            </a:r>
            <a:endParaRPr sz="1400">
              <a:latin typeface="Courier New"/>
              <a:cs typeface="Courier New"/>
            </a:endParaRPr>
          </a:p>
          <a:p>
            <a:pPr marL="241300" indent="-228600">
              <a:lnSpc>
                <a:spcPts val="1995"/>
              </a:lnSpc>
              <a:buClr>
                <a:srgbClr val="AFB0B2"/>
              </a:buClr>
              <a:buSzPct val="75000"/>
              <a:buFont typeface="Arial"/>
              <a:buChar char="!"/>
              <a:tabLst>
                <a:tab pos="241300" algn="l"/>
              </a:tabLst>
            </a:pP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On the </a:t>
            </a:r>
            <a:r>
              <a:rPr sz="1800" spc="5" dirty="0">
                <a:solidFill>
                  <a:srgbClr val="595959"/>
                </a:solidFill>
                <a:latin typeface="Rockwell"/>
                <a:cs typeface="Rockwell"/>
              </a:rPr>
              <a:t>right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hand side a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String</a:t>
            </a:r>
            <a:r>
              <a:rPr sz="1800" b="1" spc="-81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object is </a:t>
            </a: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created, representing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1800" spc="5" dirty="0">
                <a:solidFill>
                  <a:srgbClr val="595959"/>
                </a:solidFill>
                <a:latin typeface="Rockwell"/>
                <a:cs typeface="Rockwell"/>
              </a:rPr>
              <a:t>string</a:t>
            </a:r>
            <a:endParaRPr sz="1800">
              <a:latin typeface="Rockwell"/>
              <a:cs typeface="Rockwell"/>
            </a:endParaRPr>
          </a:p>
          <a:p>
            <a:pPr marL="241300">
              <a:lnSpc>
                <a:spcPct val="100000"/>
              </a:lnSpc>
              <a:spcBef>
                <a:spcPts val="440"/>
              </a:spcBef>
            </a:pPr>
            <a:r>
              <a:rPr sz="1800" spc="-10" dirty="0">
                <a:solidFill>
                  <a:srgbClr val="595959"/>
                </a:solidFill>
                <a:latin typeface="Rockwell"/>
                <a:cs typeface="Rockwell"/>
              </a:rPr>
              <a:t>literal.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Its object </a:t>
            </a:r>
            <a:r>
              <a:rPr sz="1800" spc="-20" dirty="0">
                <a:solidFill>
                  <a:srgbClr val="595959"/>
                </a:solidFill>
                <a:latin typeface="Rockwell"/>
                <a:cs typeface="Rockwell"/>
              </a:rPr>
              <a:t>reference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is assigned to the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str</a:t>
            </a:r>
            <a:r>
              <a:rPr sz="1800" b="1" spc="-77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1800" spc="-5" dirty="0">
                <a:solidFill>
                  <a:srgbClr val="595959"/>
                </a:solidFill>
                <a:latin typeface="Rockwell"/>
                <a:cs typeface="Rockwell"/>
              </a:rPr>
              <a:t>variable</a:t>
            </a:r>
            <a:endParaRPr sz="1800">
              <a:latin typeface="Rockwell"/>
              <a:cs typeface="Rockwell"/>
            </a:endParaRPr>
          </a:p>
          <a:p>
            <a:pPr marL="241300" indent="-228600">
              <a:lnSpc>
                <a:spcPct val="100000"/>
              </a:lnSpc>
              <a:spcBef>
                <a:spcPts val="940"/>
              </a:spcBef>
              <a:buClr>
                <a:srgbClr val="AFB0B2"/>
              </a:buClr>
              <a:buSzPct val="75000"/>
              <a:buFont typeface="Arial"/>
              <a:buChar char="!"/>
              <a:tabLst>
                <a:tab pos="241300" algn="l"/>
              </a:tabLst>
            </a:pPr>
            <a:r>
              <a:rPr sz="1800" spc="-15" dirty="0">
                <a:solidFill>
                  <a:srgbClr val="595959"/>
                </a:solidFill>
                <a:latin typeface="Rockwell"/>
                <a:cs typeface="Rockwell"/>
              </a:rPr>
              <a:t>Creating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an object is called</a:t>
            </a:r>
            <a:r>
              <a:rPr sz="1800" spc="-5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800" dirty="0">
                <a:solidFill>
                  <a:srgbClr val="595959"/>
                </a:solidFill>
                <a:latin typeface="Rockwell"/>
                <a:cs typeface="Rockwell"/>
              </a:rPr>
              <a:t>instantiation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425603" y="3643389"/>
            <a:ext cx="141287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spc="-5" dirty="0">
                <a:latin typeface="Courier New"/>
                <a:cs typeface="Courier New"/>
              </a:rPr>
              <a:t>String</a:t>
            </a:r>
            <a:r>
              <a:rPr sz="1400" b="1" spc="-95" dirty="0">
                <a:latin typeface="Courier New"/>
                <a:cs typeface="Courier New"/>
              </a:rPr>
              <a:t> </a:t>
            </a:r>
            <a:r>
              <a:rPr sz="1400" b="1" spc="-5" dirty="0">
                <a:latin typeface="Courier New"/>
                <a:cs typeface="Courier New"/>
              </a:rPr>
              <a:t>object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78590" y="3246120"/>
            <a:ext cx="346075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FF0000"/>
                </a:solidFill>
                <a:latin typeface="Courier New"/>
                <a:cs typeface="Courier New"/>
              </a:rPr>
              <a:t>str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910255" y="3347288"/>
            <a:ext cx="66040" cy="73025"/>
          </a:xfrm>
          <a:custGeom>
            <a:avLst/>
            <a:gdLst/>
            <a:ahLst/>
            <a:cxnLst/>
            <a:rect l="l" t="t" r="r" b="b"/>
            <a:pathLst>
              <a:path w="66039" h="73025">
                <a:moveTo>
                  <a:pt x="32969" y="0"/>
                </a:moveTo>
                <a:lnTo>
                  <a:pt x="20134" y="2869"/>
                </a:lnTo>
                <a:lnTo>
                  <a:pt x="9655" y="10693"/>
                </a:lnTo>
                <a:lnTo>
                  <a:pt x="2590" y="22299"/>
                </a:lnTo>
                <a:lnTo>
                  <a:pt x="0" y="36512"/>
                </a:lnTo>
                <a:lnTo>
                  <a:pt x="2590" y="50725"/>
                </a:lnTo>
                <a:lnTo>
                  <a:pt x="9655" y="62331"/>
                </a:lnTo>
                <a:lnTo>
                  <a:pt x="20134" y="70155"/>
                </a:lnTo>
                <a:lnTo>
                  <a:pt x="32969" y="73025"/>
                </a:lnTo>
                <a:lnTo>
                  <a:pt x="45803" y="70155"/>
                </a:lnTo>
                <a:lnTo>
                  <a:pt x="56283" y="62331"/>
                </a:lnTo>
                <a:lnTo>
                  <a:pt x="63347" y="50725"/>
                </a:lnTo>
                <a:lnTo>
                  <a:pt x="65938" y="36512"/>
                </a:lnTo>
                <a:lnTo>
                  <a:pt x="63347" y="22299"/>
                </a:lnTo>
                <a:lnTo>
                  <a:pt x="56283" y="10693"/>
                </a:lnTo>
                <a:lnTo>
                  <a:pt x="45803" y="2869"/>
                </a:lnTo>
                <a:lnTo>
                  <a:pt x="32969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910255" y="3347288"/>
            <a:ext cx="66040" cy="73025"/>
          </a:xfrm>
          <a:custGeom>
            <a:avLst/>
            <a:gdLst/>
            <a:ahLst/>
            <a:cxnLst/>
            <a:rect l="l" t="t" r="r" b="b"/>
            <a:pathLst>
              <a:path w="66039" h="73025">
                <a:moveTo>
                  <a:pt x="0" y="36513"/>
                </a:moveTo>
                <a:lnTo>
                  <a:pt x="2591" y="22300"/>
                </a:lnTo>
                <a:lnTo>
                  <a:pt x="9657" y="10694"/>
                </a:lnTo>
                <a:lnTo>
                  <a:pt x="20137" y="2869"/>
                </a:lnTo>
                <a:lnTo>
                  <a:pt x="32971" y="0"/>
                </a:lnTo>
                <a:lnTo>
                  <a:pt x="45804" y="2869"/>
                </a:lnTo>
                <a:lnTo>
                  <a:pt x="56284" y="10694"/>
                </a:lnTo>
                <a:lnTo>
                  <a:pt x="63350" y="22300"/>
                </a:lnTo>
                <a:lnTo>
                  <a:pt x="65941" y="36513"/>
                </a:lnTo>
                <a:lnTo>
                  <a:pt x="63350" y="50725"/>
                </a:lnTo>
                <a:lnTo>
                  <a:pt x="56284" y="62331"/>
                </a:lnTo>
                <a:lnTo>
                  <a:pt x="45804" y="70156"/>
                </a:lnTo>
                <a:lnTo>
                  <a:pt x="32971" y="73025"/>
                </a:lnTo>
                <a:lnTo>
                  <a:pt x="20137" y="70156"/>
                </a:lnTo>
                <a:lnTo>
                  <a:pt x="9657" y="62331"/>
                </a:lnTo>
                <a:lnTo>
                  <a:pt x="2591" y="50725"/>
                </a:lnTo>
                <a:lnTo>
                  <a:pt x="0" y="36513"/>
                </a:lnTo>
                <a:close/>
              </a:path>
            </a:pathLst>
          </a:custGeom>
          <a:ln w="9524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44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81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9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484" y="0"/>
            <a:ext cx="8723030" cy="919480"/>
          </a:xfrm>
          <a:prstGeom prst="rect">
            <a:avLst/>
          </a:prstGeom>
        </p:spPr>
        <p:txBody>
          <a:bodyPr vert="horz" wrap="square" lIns="0" tIns="388966" rIns="0" bIns="0" rtlCol="0">
            <a:spAutoFit/>
          </a:bodyPr>
          <a:lstStyle/>
          <a:p>
            <a:pPr marL="474980">
              <a:lnSpc>
                <a:spcPts val="2830"/>
              </a:lnSpc>
            </a:pPr>
            <a:r>
              <a:rPr spc="10" dirty="0">
                <a:latin typeface="Rockwell"/>
                <a:cs typeface="Rockwell"/>
              </a:rPr>
              <a:t>The </a:t>
            </a:r>
            <a:r>
              <a:rPr dirty="0">
                <a:latin typeface="Rockwell"/>
                <a:cs typeface="Rockwell"/>
              </a:rPr>
              <a:t>Constructors </a:t>
            </a:r>
            <a:r>
              <a:rPr spc="-5" dirty="0">
                <a:latin typeface="Rockwell"/>
                <a:cs typeface="Rockwell"/>
              </a:rPr>
              <a:t>of </a:t>
            </a:r>
            <a:r>
              <a:rPr dirty="0">
                <a:solidFill>
                  <a:srgbClr val="8C8E91"/>
                </a:solidFill>
                <a:latin typeface="Courier New"/>
                <a:cs typeface="Courier New"/>
              </a:rPr>
              <a:t>String</a:t>
            </a:r>
            <a:r>
              <a:rPr spc="-1060" dirty="0">
                <a:solidFill>
                  <a:srgbClr val="8C8E91"/>
                </a:solidFill>
                <a:latin typeface="Courier New"/>
                <a:cs typeface="Courier New"/>
              </a:rPr>
              <a:t> </a:t>
            </a:r>
            <a:r>
              <a:rPr dirty="0">
                <a:latin typeface="Rockwell"/>
                <a:cs typeface="Rockwell"/>
              </a:rPr>
              <a:t>Class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6728" y="939165"/>
            <a:ext cx="7686675" cy="990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8300"/>
              </a:lnSpc>
            </a:pPr>
            <a:r>
              <a:rPr sz="1500" spc="800" dirty="0">
                <a:solidFill>
                  <a:srgbClr val="797B7E"/>
                </a:solidFill>
                <a:latin typeface="Arial"/>
                <a:cs typeface="Arial"/>
              </a:rPr>
              <a:t>"</a:t>
            </a:r>
            <a:r>
              <a:rPr sz="1500" spc="-75" dirty="0">
                <a:solidFill>
                  <a:srgbClr val="797B7E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8A1D9"/>
                </a:solidFill>
                <a:latin typeface="Courier New"/>
                <a:cs typeface="Courier New"/>
              </a:rPr>
              <a:t>String</a:t>
            </a:r>
            <a:r>
              <a:rPr sz="2000" b="1" spc="-59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objects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can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also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be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created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using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b="1" dirty="0">
                <a:solidFill>
                  <a:srgbClr val="08A1D9"/>
                </a:solidFill>
                <a:latin typeface="Courier New"/>
                <a:cs typeface="Courier New"/>
              </a:rPr>
              <a:t>new</a:t>
            </a:r>
            <a:r>
              <a:rPr sz="2000" b="1" spc="-59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keyword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and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  </a:t>
            </a:r>
            <a:r>
              <a:rPr sz="2000" spc="-25" dirty="0">
                <a:solidFill>
                  <a:srgbClr val="595959"/>
                </a:solidFill>
                <a:latin typeface="Tahoma"/>
                <a:cs typeface="Tahoma"/>
              </a:rPr>
              <a:t>constructor.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2000" b="1" dirty="0">
                <a:solidFill>
                  <a:srgbClr val="08A1D9"/>
                </a:solidFill>
                <a:latin typeface="Courier New"/>
                <a:cs typeface="Courier New"/>
              </a:rPr>
              <a:t>String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class has 13 </a:t>
            </a:r>
            <a:r>
              <a:rPr sz="2000" dirty="0">
                <a:solidFill>
                  <a:srgbClr val="08A1D9"/>
                </a:solidFill>
                <a:latin typeface="Tahoma"/>
                <a:cs typeface="Tahoma"/>
              </a:rPr>
              <a:t>constructors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that allow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you 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to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provide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 initial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value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 the string using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different</a:t>
            </a:r>
            <a:r>
              <a:rPr sz="2000" spc="-4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sources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4313" y="2158365"/>
            <a:ext cx="7111504" cy="42576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45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484" y="-52948"/>
            <a:ext cx="8723030" cy="919480"/>
          </a:xfrm>
          <a:prstGeom prst="rect">
            <a:avLst/>
          </a:prstGeom>
        </p:spPr>
        <p:txBody>
          <a:bodyPr vert="horz" wrap="square" lIns="0" tIns="367294" rIns="0" bIns="0" rtlCol="0">
            <a:spAutoFit/>
          </a:bodyPr>
          <a:lstStyle/>
          <a:p>
            <a:pPr marL="490220">
              <a:lnSpc>
                <a:spcPct val="100000"/>
              </a:lnSpc>
            </a:pPr>
            <a:r>
              <a:rPr dirty="0">
                <a:latin typeface="Courier New"/>
                <a:cs typeface="Courier New"/>
              </a:rPr>
              <a:t>String</a:t>
            </a:r>
            <a:r>
              <a:rPr spc="-910" dirty="0">
                <a:latin typeface="Courier New"/>
                <a:cs typeface="Courier New"/>
              </a:rPr>
              <a:t> </a:t>
            </a:r>
            <a:r>
              <a:rPr dirty="0"/>
              <a:t>Concatenation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0" y="914400"/>
            <a:ext cx="8164830" cy="58039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41300" marR="5080" indent="-228600">
              <a:lnSpc>
                <a:spcPts val="2200"/>
              </a:lnSpc>
              <a:spcBef>
                <a:spcPts val="140"/>
              </a:spcBef>
            </a:pPr>
            <a:r>
              <a:rPr sz="1400" spc="675" dirty="0">
                <a:solidFill>
                  <a:srgbClr val="797B7E"/>
                </a:solidFill>
                <a:latin typeface="Arial"/>
                <a:cs typeface="Arial"/>
              </a:rPr>
              <a:t>!</a:t>
            </a:r>
            <a:r>
              <a:rPr sz="1400" spc="155" dirty="0">
                <a:solidFill>
                  <a:srgbClr val="797B7E"/>
                </a:solidFill>
                <a:latin typeface="Arial"/>
                <a:cs typeface="Arial"/>
              </a:rPr>
              <a:t> </a:t>
            </a:r>
            <a:r>
              <a:rPr sz="1900" spc="-35" dirty="0">
                <a:solidFill>
                  <a:srgbClr val="595959"/>
                </a:solidFill>
                <a:latin typeface="Rockwell"/>
                <a:cs typeface="Rockwell"/>
              </a:rPr>
              <a:t>Java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spc="5" dirty="0">
                <a:solidFill>
                  <a:srgbClr val="595959"/>
                </a:solidFill>
                <a:latin typeface="Rockwell"/>
                <a:cs typeface="Rockwell"/>
              </a:rPr>
              <a:t>strings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can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be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08A1D9"/>
                </a:solidFill>
                <a:latin typeface="Rockwell"/>
                <a:cs typeface="Rockwell"/>
              </a:rPr>
              <a:t>concatenated</a:t>
            </a:r>
            <a:r>
              <a:rPr sz="1900" spc="-5" dirty="0">
                <a:solidFill>
                  <a:srgbClr val="08A1D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08A1D9"/>
                </a:solidFill>
                <a:latin typeface="Rockwell"/>
                <a:cs typeface="Rockwell"/>
              </a:rPr>
              <a:t>(joined)</a:t>
            </a:r>
            <a:r>
              <a:rPr sz="1900" spc="-5" dirty="0">
                <a:solidFill>
                  <a:srgbClr val="08A1D9"/>
                </a:solidFill>
                <a:latin typeface="Rockwell"/>
                <a:cs typeface="Rockwell"/>
              </a:rPr>
              <a:t> 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using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the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b="1" dirty="0">
                <a:solidFill>
                  <a:srgbClr val="08A1D9"/>
                </a:solidFill>
                <a:latin typeface="Courier New"/>
                <a:cs typeface="Courier New"/>
              </a:rPr>
              <a:t>+</a:t>
            </a:r>
            <a:r>
              <a:rPr sz="1900" b="1" spc="-675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08A1D9"/>
                </a:solidFill>
                <a:latin typeface="Rockwell"/>
                <a:cs typeface="Rockwell"/>
              </a:rPr>
              <a:t>or</a:t>
            </a:r>
            <a:r>
              <a:rPr sz="1900" spc="-5" dirty="0">
                <a:solidFill>
                  <a:srgbClr val="08A1D9"/>
                </a:solidFill>
                <a:latin typeface="Rockwell"/>
                <a:cs typeface="Rockwell"/>
              </a:rPr>
              <a:t> </a:t>
            </a:r>
            <a:r>
              <a:rPr sz="1900" b="1" dirty="0">
                <a:solidFill>
                  <a:srgbClr val="08A1D9"/>
                </a:solidFill>
                <a:latin typeface="Courier New"/>
                <a:cs typeface="Courier New"/>
              </a:rPr>
              <a:t>+=</a:t>
            </a:r>
            <a:r>
              <a:rPr sz="1900" b="1" spc="-675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operators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to  </a:t>
            </a:r>
            <a:r>
              <a:rPr sz="1900" spc="-20" dirty="0">
                <a:solidFill>
                  <a:srgbClr val="595959"/>
                </a:solidFill>
                <a:latin typeface="Rockwell"/>
                <a:cs typeface="Rockwell"/>
              </a:rPr>
              <a:t>create </a:t>
            </a:r>
            <a:r>
              <a:rPr sz="1900" spc="-15" dirty="0">
                <a:solidFill>
                  <a:srgbClr val="595959"/>
                </a:solidFill>
                <a:latin typeface="Rockwell"/>
                <a:cs typeface="Rockwell"/>
              </a:rPr>
              <a:t>new</a:t>
            </a:r>
            <a:r>
              <a:rPr sz="1900" spc="-5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spc="5" dirty="0">
                <a:solidFill>
                  <a:srgbClr val="595959"/>
                </a:solidFill>
                <a:latin typeface="Rockwell"/>
                <a:cs typeface="Rockwell"/>
              </a:rPr>
              <a:t>strings</a:t>
            </a:r>
            <a:endParaRPr sz="1900" dirty="0">
              <a:latin typeface="Rockwell"/>
              <a:cs typeface="Rockwel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8313368"/>
              </p:ext>
            </p:extLst>
          </p:nvPr>
        </p:nvGraphicFramePr>
        <p:xfrm>
          <a:off x="676275" y="1562565"/>
          <a:ext cx="7131430" cy="9525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945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28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0200">
                <a:tc>
                  <a:txBody>
                    <a:bodyPr/>
                    <a:lstStyle/>
                    <a:p>
                      <a:pPr marL="22225">
                        <a:lnSpc>
                          <a:spcPts val="2275"/>
                        </a:lnSpc>
                        <a:tabLst>
                          <a:tab pos="2049145" algn="l"/>
                        </a:tabLst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9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str1</a:t>
                      </a:r>
                      <a:r>
                        <a:rPr sz="19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=	"Java";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395"/>
                        </a:spcBef>
                      </a:pPr>
                      <a:r>
                        <a:rPr sz="15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Java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  <a:tabLst>
                          <a:tab pos="2049145" algn="l"/>
                          <a:tab pos="3352165" algn="l"/>
                          <a:tab pos="3641725" algn="l"/>
                        </a:tabLst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9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str2</a:t>
                      </a:r>
                      <a:r>
                        <a:rPr sz="19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=	</a:t>
                      </a:r>
                      <a:r>
                        <a:rPr sz="19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"Hello</a:t>
                      </a:r>
                      <a:r>
                        <a:rPr sz="19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"	+	str1;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Hello</a:t>
                      </a:r>
                      <a:r>
                        <a:rPr sz="1500" b="1" spc="-9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Java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22225">
                        <a:lnSpc>
                          <a:spcPts val="1975"/>
                        </a:lnSpc>
                      </a:pPr>
                      <a:r>
                        <a:rPr sz="19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str2 += ",</a:t>
                      </a:r>
                      <a:r>
                        <a:rPr sz="1900" b="1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9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World";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9530" algn="r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0">
                        <a:lnSpc>
                          <a:spcPct val="100000"/>
                        </a:lnSpc>
                        <a:spcBef>
                          <a:spcPts val="95"/>
                        </a:spcBef>
                      </a:pPr>
                      <a:r>
                        <a:rPr sz="1500" b="1" spc="-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Hello Java,</a:t>
                      </a:r>
                      <a:r>
                        <a:rPr sz="1500" b="1" spc="-85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500" b="1" dirty="0">
                          <a:solidFill>
                            <a:srgbClr val="00B050"/>
                          </a:solidFill>
                          <a:latin typeface="Courier New"/>
                          <a:cs typeface="Courier New"/>
                        </a:rPr>
                        <a:t>World</a:t>
                      </a:r>
                      <a:endParaRPr sz="15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0" y="2692400"/>
            <a:ext cx="7703184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spc="675" dirty="0">
                <a:solidFill>
                  <a:srgbClr val="797B7E"/>
                </a:solidFill>
                <a:latin typeface="Arial"/>
                <a:cs typeface="Arial"/>
              </a:rPr>
              <a:t>!</a:t>
            </a:r>
            <a:r>
              <a:rPr sz="1400" spc="150" dirty="0">
                <a:solidFill>
                  <a:srgbClr val="797B7E"/>
                </a:solidFill>
                <a:latin typeface="Arial"/>
                <a:cs typeface="Arial"/>
              </a:rPr>
              <a:t> </a:t>
            </a:r>
            <a:r>
              <a:rPr sz="1900" spc="5" dirty="0">
                <a:solidFill>
                  <a:srgbClr val="595959"/>
                </a:solidFill>
                <a:latin typeface="Rockwell"/>
                <a:cs typeface="Rockwell"/>
              </a:rPr>
              <a:t>The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b="1" dirty="0">
                <a:solidFill>
                  <a:srgbClr val="08A1D9"/>
                </a:solidFill>
                <a:latin typeface="Courier New"/>
                <a:cs typeface="Courier New"/>
              </a:rPr>
              <a:t>String</a:t>
            </a:r>
            <a:r>
              <a:rPr sz="1900" b="1" spc="-675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class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also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includes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a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08A1D9"/>
                </a:solidFill>
                <a:latin typeface="Rockwell"/>
                <a:cs typeface="Rockwell"/>
              </a:rPr>
              <a:t>method</a:t>
            </a:r>
            <a:r>
              <a:rPr sz="1900" spc="-5" dirty="0">
                <a:solidFill>
                  <a:srgbClr val="08A1D9"/>
                </a:solidFill>
                <a:latin typeface="Rockwell"/>
                <a:cs typeface="Rockwell"/>
              </a:rPr>
              <a:t> </a:t>
            </a:r>
            <a:r>
              <a:rPr sz="1900" spc="10" dirty="0">
                <a:solidFill>
                  <a:srgbClr val="595959"/>
                </a:solidFill>
                <a:latin typeface="Rockwell"/>
                <a:cs typeface="Rockwell"/>
              </a:rPr>
              <a:t>for</a:t>
            </a:r>
            <a:r>
              <a:rPr sz="1900" spc="-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08A1D9"/>
                </a:solidFill>
                <a:latin typeface="Rockwell"/>
                <a:cs typeface="Rockwell"/>
              </a:rPr>
              <a:t>concatenating</a:t>
            </a:r>
            <a:r>
              <a:rPr sz="1900" spc="-5" dirty="0">
                <a:solidFill>
                  <a:srgbClr val="08A1D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strings:</a:t>
            </a:r>
            <a:endParaRPr sz="1900">
              <a:latin typeface="Rockwell"/>
              <a:cs typeface="Rockwel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14400" y="3225800"/>
            <a:ext cx="494919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9620" algn="l"/>
              </a:tabLst>
            </a:pP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String</a:t>
            </a: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str3</a:t>
            </a: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 =	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str1.concat("</a:t>
            </a:r>
            <a:r>
              <a:rPr sz="19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fun");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29438" y="3276600"/>
            <a:ext cx="12833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00B050"/>
                </a:solidFill>
                <a:latin typeface="Courier New"/>
                <a:cs typeface="Courier New"/>
              </a:rPr>
              <a:t>// Java</a:t>
            </a:r>
            <a:r>
              <a:rPr sz="15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B050"/>
                </a:solidFill>
                <a:latin typeface="Courier New"/>
                <a:cs typeface="Courier New"/>
              </a:rPr>
              <a:t>fun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14400" y="3771887"/>
            <a:ext cx="5383530" cy="318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039620" algn="l"/>
              </a:tabLst>
            </a:pP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String</a:t>
            </a: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str4</a:t>
            </a: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 =	</a:t>
            </a:r>
            <a:r>
              <a:rPr sz="1900" b="1" spc="-5" dirty="0">
                <a:solidFill>
                  <a:srgbClr val="FF0000"/>
                </a:solidFill>
                <a:latin typeface="Courier New"/>
                <a:cs typeface="Courier New"/>
              </a:rPr>
              <a:t>"I love</a:t>
            </a:r>
            <a:r>
              <a:rPr sz="1900" b="1" spc="-8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900" b="1" dirty="0">
                <a:solidFill>
                  <a:srgbClr val="FF0000"/>
                </a:solidFill>
                <a:latin typeface="Courier New"/>
                <a:cs typeface="Courier New"/>
              </a:rPr>
              <a:t>".concat(str1);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615093" y="3822687"/>
            <a:ext cx="162623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b="1" spc="-5" dirty="0">
                <a:solidFill>
                  <a:srgbClr val="00B050"/>
                </a:solidFill>
                <a:latin typeface="Courier New"/>
                <a:cs typeface="Courier New"/>
              </a:rPr>
              <a:t>// </a:t>
            </a:r>
            <a:r>
              <a:rPr sz="1500" b="1" dirty="0">
                <a:solidFill>
                  <a:srgbClr val="00B050"/>
                </a:solidFill>
                <a:latin typeface="Courier New"/>
                <a:cs typeface="Courier New"/>
              </a:rPr>
              <a:t>I </a:t>
            </a:r>
            <a:r>
              <a:rPr sz="1500" b="1" spc="-5" dirty="0">
                <a:solidFill>
                  <a:srgbClr val="00B050"/>
                </a:solidFill>
                <a:latin typeface="Courier New"/>
                <a:cs typeface="Courier New"/>
              </a:rPr>
              <a:t>love</a:t>
            </a:r>
            <a:r>
              <a:rPr sz="15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500" b="1" spc="-5" dirty="0">
                <a:solidFill>
                  <a:srgbClr val="00B050"/>
                </a:solidFill>
                <a:latin typeface="Courier New"/>
                <a:cs typeface="Courier New"/>
              </a:rPr>
              <a:t>Java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0" y="4213781"/>
            <a:ext cx="8037830" cy="596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0899"/>
              </a:lnSpc>
            </a:pPr>
            <a:r>
              <a:rPr sz="1400" spc="675" dirty="0">
                <a:solidFill>
                  <a:srgbClr val="797B7E"/>
                </a:solidFill>
                <a:latin typeface="Arial"/>
                <a:cs typeface="Arial"/>
              </a:rPr>
              <a:t>!</a:t>
            </a:r>
            <a:r>
              <a:rPr sz="1400" spc="150" dirty="0">
                <a:solidFill>
                  <a:srgbClr val="797B7E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When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a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b="1" dirty="0">
                <a:solidFill>
                  <a:srgbClr val="08A1D9"/>
                </a:solidFill>
                <a:latin typeface="Courier New"/>
                <a:cs typeface="Courier New"/>
              </a:rPr>
              <a:t>String</a:t>
            </a:r>
            <a:r>
              <a:rPr sz="1900" b="1" spc="-68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is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combined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with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almost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spc="-20" dirty="0">
                <a:solidFill>
                  <a:srgbClr val="595959"/>
                </a:solidFill>
                <a:latin typeface="Rockwell"/>
                <a:cs typeface="Rockwell"/>
              </a:rPr>
              <a:t>any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other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data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 type,</a:t>
            </a:r>
            <a:r>
              <a:rPr sz="1900" spc="-16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it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will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be  </a:t>
            </a:r>
            <a:r>
              <a:rPr sz="1900" u="sng" spc="-5" dirty="0">
                <a:solidFill>
                  <a:srgbClr val="08A1D9"/>
                </a:solidFill>
                <a:latin typeface="Rockwell"/>
                <a:cs typeface="Rockwell"/>
              </a:rPr>
              <a:t>implicitly </a:t>
            </a:r>
            <a:r>
              <a:rPr sz="1900" u="sng" spc="-10" dirty="0">
                <a:solidFill>
                  <a:srgbClr val="08A1D9"/>
                </a:solidFill>
                <a:latin typeface="Rockwell"/>
                <a:cs typeface="Rockwell"/>
              </a:rPr>
              <a:t>converted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to </a:t>
            </a:r>
            <a:r>
              <a:rPr sz="1900" spc="5" dirty="0">
                <a:solidFill>
                  <a:srgbClr val="595959"/>
                </a:solidFill>
                <a:latin typeface="Rockwell"/>
                <a:cs typeface="Rockwell"/>
              </a:rPr>
              <a:t>string </a:t>
            </a:r>
            <a:r>
              <a:rPr sz="1900" spc="-10" dirty="0">
                <a:solidFill>
                  <a:srgbClr val="595959"/>
                </a:solidFill>
                <a:latin typeface="Rockwell"/>
                <a:cs typeface="Rockwell"/>
              </a:rPr>
              <a:t>before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the</a:t>
            </a:r>
            <a:r>
              <a:rPr sz="1900" spc="-5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1900" dirty="0">
                <a:solidFill>
                  <a:srgbClr val="595959"/>
                </a:solidFill>
                <a:latin typeface="Rockwell"/>
                <a:cs typeface="Rockwell"/>
              </a:rPr>
              <a:t>concatenation</a:t>
            </a:r>
            <a:endParaRPr sz="1900">
              <a:latin typeface="Rockwell"/>
              <a:cs typeface="Rockwell"/>
            </a:endParaRPr>
          </a:p>
        </p:txBody>
      </p:sp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5729"/>
              </p:ext>
            </p:extLst>
          </p:nvPr>
        </p:nvGraphicFramePr>
        <p:xfrm>
          <a:off x="609600" y="4953000"/>
          <a:ext cx="7710125" cy="942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5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69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7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82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0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10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0950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5109">
                <a:tc>
                  <a:txBody>
                    <a:bodyPr/>
                    <a:lstStyle/>
                    <a:p>
                      <a:pPr marL="222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"The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answer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ct val="100000"/>
                        </a:lnSpc>
                        <a:spcBef>
                          <a:spcPts val="170"/>
                        </a:spcBef>
                        <a:tabLst>
                          <a:tab pos="258445" algn="l"/>
                        </a:tabLst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	+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spc="-10" dirty="0">
                          <a:solidFill>
                            <a:srgbClr val="595959"/>
                          </a:solidFill>
                          <a:latin typeface="Rockwell"/>
                          <a:cs typeface="Rockwell"/>
                        </a:rPr>
                        <a:t>evaluates</a:t>
                      </a:r>
                      <a:r>
                        <a:rPr sz="1700" spc="-100" dirty="0">
                          <a:solidFill>
                            <a:srgbClr val="595959"/>
                          </a:solidFill>
                          <a:latin typeface="Rockwell"/>
                          <a:cs typeface="Rockwell"/>
                        </a:rPr>
                        <a:t> </a:t>
                      </a:r>
                      <a:r>
                        <a:rPr sz="1700" dirty="0">
                          <a:solidFill>
                            <a:srgbClr val="595959"/>
                          </a:solidFill>
                          <a:latin typeface="Rockwell"/>
                          <a:cs typeface="Rockwell"/>
                        </a:rPr>
                        <a:t>to</a:t>
                      </a:r>
                      <a:endParaRPr sz="1700">
                        <a:latin typeface="Rockwell"/>
                        <a:cs typeface="Rockwel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7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"The answer is</a:t>
                      </a:r>
                      <a:r>
                        <a:rPr sz="1700" b="1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4"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22225">
                        <a:lnSpc>
                          <a:spcPts val="1950"/>
                        </a:lnSpc>
                      </a:pPr>
                      <a:r>
                        <a:rPr sz="17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"The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950"/>
                        </a:lnSpc>
                      </a:pPr>
                      <a:r>
                        <a:rPr sz="17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answer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</a:pPr>
                      <a:r>
                        <a:rPr sz="17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950"/>
                        </a:lnSpc>
                        <a:tabLst>
                          <a:tab pos="258445" algn="l"/>
                        </a:tabLst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	+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950"/>
                        </a:lnSpc>
                        <a:tabLst>
                          <a:tab pos="323850" algn="l"/>
                          <a:tab pos="582930" algn="l"/>
                        </a:tabLst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	+	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4450" algn="r">
                        <a:lnSpc>
                          <a:spcPts val="1950"/>
                        </a:lnSpc>
                      </a:pPr>
                      <a:r>
                        <a:rPr sz="1700" spc="-10" dirty="0">
                          <a:solidFill>
                            <a:srgbClr val="595959"/>
                          </a:solidFill>
                          <a:latin typeface="Rockwell"/>
                          <a:cs typeface="Rockwell"/>
                        </a:rPr>
                        <a:t>evaluates</a:t>
                      </a:r>
                      <a:r>
                        <a:rPr sz="1700" spc="-100" dirty="0">
                          <a:solidFill>
                            <a:srgbClr val="595959"/>
                          </a:solidFill>
                          <a:latin typeface="Rockwell"/>
                          <a:cs typeface="Rockwell"/>
                        </a:rPr>
                        <a:t> </a:t>
                      </a:r>
                      <a:r>
                        <a:rPr sz="1700" dirty="0">
                          <a:solidFill>
                            <a:srgbClr val="595959"/>
                          </a:solidFill>
                          <a:latin typeface="Rockwell"/>
                          <a:cs typeface="Rockwell"/>
                        </a:rPr>
                        <a:t>to</a:t>
                      </a:r>
                      <a:endParaRPr sz="1700">
                        <a:latin typeface="Rockwell"/>
                        <a:cs typeface="Rockwel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4610">
                        <a:lnSpc>
                          <a:spcPts val="1950"/>
                        </a:lnSpc>
                      </a:pPr>
                      <a:r>
                        <a:rPr sz="17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"The answer is</a:t>
                      </a:r>
                      <a:r>
                        <a:rPr sz="1700" b="1" spc="-7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42"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09">
                <a:tc>
                  <a:txBody>
                    <a:bodyPr/>
                    <a:lstStyle/>
                    <a:p>
                      <a:pPr marL="22225">
                        <a:lnSpc>
                          <a:spcPts val="1950"/>
                        </a:lnSpc>
                      </a:pPr>
                      <a:r>
                        <a:rPr sz="17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"The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950"/>
                        </a:lnSpc>
                      </a:pPr>
                      <a:r>
                        <a:rPr sz="17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answer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50"/>
                        </a:lnSpc>
                      </a:pPr>
                      <a:r>
                        <a:rPr sz="17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7150" algn="r">
                        <a:lnSpc>
                          <a:spcPts val="1950"/>
                        </a:lnSpc>
                        <a:tabLst>
                          <a:tab pos="258445" algn="l"/>
                        </a:tabLst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	+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950"/>
                        </a:lnSpc>
                        <a:tabLst>
                          <a:tab pos="323850" algn="l"/>
                          <a:tab pos="582930" algn="l"/>
                          <a:tab pos="1360170" algn="l"/>
                        </a:tabLst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2	+	</a:t>
                      </a:r>
                      <a:r>
                        <a:rPr sz="17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4.0</a:t>
                      </a:r>
                      <a:r>
                        <a:rPr sz="17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*	2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46990" algn="r">
                        <a:lnSpc>
                          <a:spcPts val="1950"/>
                        </a:lnSpc>
                      </a:pPr>
                      <a:r>
                        <a:rPr sz="1700" spc="-10" dirty="0">
                          <a:solidFill>
                            <a:srgbClr val="595959"/>
                          </a:solidFill>
                          <a:latin typeface="Rockwell"/>
                          <a:cs typeface="Rockwell"/>
                        </a:rPr>
                        <a:t>evaluates</a:t>
                      </a:r>
                      <a:r>
                        <a:rPr sz="1700" spc="-100" dirty="0">
                          <a:solidFill>
                            <a:srgbClr val="595959"/>
                          </a:solidFill>
                          <a:latin typeface="Rockwell"/>
                          <a:cs typeface="Rockwell"/>
                        </a:rPr>
                        <a:t> </a:t>
                      </a:r>
                      <a:r>
                        <a:rPr sz="1700" dirty="0">
                          <a:solidFill>
                            <a:srgbClr val="595959"/>
                          </a:solidFill>
                          <a:latin typeface="Rockwell"/>
                          <a:cs typeface="Rockwell"/>
                        </a:rPr>
                        <a:t>to</a:t>
                      </a:r>
                      <a:endParaRPr sz="1700">
                        <a:latin typeface="Rockwell"/>
                        <a:cs typeface="Rockwel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2069">
                        <a:lnSpc>
                          <a:spcPts val="1950"/>
                        </a:lnSpc>
                      </a:pPr>
                      <a:r>
                        <a:rPr sz="17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?</a:t>
                      </a:r>
                      <a:endParaRPr sz="17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5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46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2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59469" y="-64763"/>
            <a:ext cx="8723030" cy="919480"/>
          </a:xfrm>
          <a:prstGeom prst="rect">
            <a:avLst/>
          </a:prstGeom>
        </p:spPr>
        <p:txBody>
          <a:bodyPr vert="horz" wrap="square" lIns="0" tIns="405101" rIns="0" bIns="0" rtlCol="0">
            <a:spAutoFit/>
          </a:bodyPr>
          <a:lstStyle/>
          <a:p>
            <a:pPr marL="490220">
              <a:lnSpc>
                <a:spcPts val="2960"/>
              </a:lnSpc>
            </a:pPr>
            <a:r>
              <a:rPr spc="-5" dirty="0"/>
              <a:t>Immutable</a:t>
            </a:r>
            <a:r>
              <a:rPr spc="-90" dirty="0"/>
              <a:t> </a:t>
            </a:r>
            <a:r>
              <a:rPr dirty="0">
                <a:latin typeface="Courier New"/>
                <a:cs typeface="Courier New"/>
              </a:rPr>
              <a:t>String</a:t>
            </a:r>
          </a:p>
        </p:txBody>
      </p:sp>
      <p:sp>
        <p:nvSpPr>
          <p:cNvPr id="6" name="object 6"/>
          <p:cNvSpPr/>
          <p:nvPr/>
        </p:nvSpPr>
        <p:spPr>
          <a:xfrm>
            <a:off x="2069249" y="2420645"/>
            <a:ext cx="2809697" cy="30175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293683" y="2865378"/>
            <a:ext cx="2344191" cy="21820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3649" y="3064884"/>
            <a:ext cx="735676" cy="46966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54299" y="3089818"/>
            <a:ext cx="573577" cy="41979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33738" y="3091196"/>
            <a:ext cx="633044" cy="3698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033738" y="3091196"/>
            <a:ext cx="633095" cy="370205"/>
          </a:xfrm>
          <a:prstGeom prst="rect">
            <a:avLst/>
          </a:prstGeom>
          <a:ln w="9524">
            <a:solidFill>
              <a:srgbClr val="EEDB8E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102870">
              <a:lnSpc>
                <a:spcPct val="100000"/>
              </a:lnSpc>
              <a:spcBef>
                <a:spcPts val="320"/>
              </a:spcBef>
            </a:pPr>
            <a:r>
              <a:rPr sz="1800" spc="-35" dirty="0">
                <a:solidFill>
                  <a:srgbClr val="FF0000"/>
                </a:solidFill>
                <a:latin typeface="Rockwell"/>
                <a:cs typeface="Rockwell"/>
              </a:rPr>
              <a:t>Java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846489" y="3601053"/>
            <a:ext cx="1334198" cy="46966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917139" y="3625996"/>
            <a:ext cx="1172094" cy="42394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897937" y="3629358"/>
            <a:ext cx="1231417" cy="36932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897937" y="3629359"/>
            <a:ext cx="1231900" cy="369570"/>
          </a:xfrm>
          <a:custGeom>
            <a:avLst/>
            <a:gdLst/>
            <a:ahLst/>
            <a:cxnLst/>
            <a:rect l="l" t="t" r="r" b="b"/>
            <a:pathLst>
              <a:path w="1231900" h="369570">
                <a:moveTo>
                  <a:pt x="0" y="0"/>
                </a:moveTo>
                <a:lnTo>
                  <a:pt x="1231409" y="0"/>
                </a:lnTo>
                <a:lnTo>
                  <a:pt x="1231409" y="369331"/>
                </a:lnTo>
                <a:lnTo>
                  <a:pt x="0" y="3693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ED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976676" y="3675079"/>
            <a:ext cx="106235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Rockwell"/>
                <a:cs typeface="Rockwell"/>
              </a:rPr>
              <a:t>Hello</a:t>
            </a:r>
            <a:r>
              <a:rPr sz="1800" spc="-95" dirty="0">
                <a:solidFill>
                  <a:srgbClr val="FF0000"/>
                </a:solidFill>
                <a:latin typeface="Rockwell"/>
                <a:cs typeface="Rockwell"/>
              </a:rPr>
              <a:t> </a:t>
            </a:r>
            <a:r>
              <a:rPr sz="1800" spc="-35" dirty="0">
                <a:solidFill>
                  <a:srgbClr val="FF0000"/>
                </a:solidFill>
                <a:latin typeface="Rockwell"/>
                <a:cs typeface="Rockwell"/>
              </a:rPr>
              <a:t>Java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484882" y="4103973"/>
            <a:ext cx="2065705" cy="46966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568016" y="4128915"/>
            <a:ext cx="1895297" cy="42394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536876" y="4132596"/>
            <a:ext cx="1965274" cy="36932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536876" y="4132596"/>
            <a:ext cx="1965325" cy="369570"/>
          </a:xfrm>
          <a:custGeom>
            <a:avLst/>
            <a:gdLst/>
            <a:ahLst/>
            <a:cxnLst/>
            <a:rect l="l" t="t" r="r" b="b"/>
            <a:pathLst>
              <a:path w="1965325" h="369570">
                <a:moveTo>
                  <a:pt x="0" y="0"/>
                </a:moveTo>
                <a:lnTo>
                  <a:pt x="1965278" y="0"/>
                </a:lnTo>
                <a:lnTo>
                  <a:pt x="1965278" y="369331"/>
                </a:lnTo>
                <a:lnTo>
                  <a:pt x="0" y="369331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EEDB8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628316" y="4178316"/>
            <a:ext cx="178879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0000"/>
                </a:solidFill>
                <a:latin typeface="Rockwell"/>
                <a:cs typeface="Rockwell"/>
              </a:rPr>
              <a:t>Hello </a:t>
            </a:r>
            <a:r>
              <a:rPr sz="1800" spc="-30" dirty="0">
                <a:solidFill>
                  <a:srgbClr val="FF0000"/>
                </a:solidFill>
                <a:latin typeface="Rockwell"/>
                <a:cs typeface="Rockwell"/>
              </a:rPr>
              <a:t>Java,</a:t>
            </a:r>
            <a:r>
              <a:rPr sz="1800" spc="-355" dirty="0">
                <a:solidFill>
                  <a:srgbClr val="FF0000"/>
                </a:solidFill>
                <a:latin typeface="Rockwell"/>
                <a:cs typeface="Rockwell"/>
              </a:rPr>
              <a:t> </a:t>
            </a:r>
            <a:r>
              <a:rPr sz="1800" spc="-45" dirty="0">
                <a:solidFill>
                  <a:srgbClr val="FF0000"/>
                </a:solidFill>
                <a:latin typeface="Rockwell"/>
                <a:cs typeface="Rockwell"/>
              </a:rPr>
              <a:t>World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295910" y="2913396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5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95910" y="3330908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5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295910" y="3748424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5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295910" y="4165934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5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02260" y="2489534"/>
            <a:ext cx="0" cy="2100580"/>
          </a:xfrm>
          <a:custGeom>
            <a:avLst/>
            <a:gdLst/>
            <a:ahLst/>
            <a:cxnLst/>
            <a:rect l="l" t="t" r="r" b="b"/>
            <a:pathLst>
              <a:path h="2100579">
                <a:moveTo>
                  <a:pt x="0" y="0"/>
                </a:moveTo>
                <a:lnTo>
                  <a:pt x="0" y="21002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165371" y="2489534"/>
            <a:ext cx="0" cy="2100580"/>
          </a:xfrm>
          <a:custGeom>
            <a:avLst/>
            <a:gdLst/>
            <a:ahLst/>
            <a:cxnLst/>
            <a:rect l="l" t="t" r="r" b="b"/>
            <a:pathLst>
              <a:path h="2100579">
                <a:moveTo>
                  <a:pt x="0" y="0"/>
                </a:moveTo>
                <a:lnTo>
                  <a:pt x="0" y="210026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295910" y="2495884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5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95910" y="4583445"/>
            <a:ext cx="876300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5811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527343" y="3794128"/>
            <a:ext cx="41846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Rockwell"/>
                <a:cs typeface="Rockwell"/>
              </a:rPr>
              <a:t>str1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27343" y="4211628"/>
            <a:ext cx="418465" cy="2863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latin typeface="Rockwell"/>
                <a:cs typeface="Rockwell"/>
              </a:rPr>
              <a:t>str2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88592" y="5500510"/>
            <a:ext cx="955963" cy="35329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179792" y="5521292"/>
            <a:ext cx="573577" cy="33250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239271" y="5567377"/>
            <a:ext cx="459105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Rockwell"/>
                <a:cs typeface="Rockwell"/>
              </a:rPr>
              <a:t>Heap</a:t>
            </a:r>
            <a:endParaRPr sz="1400">
              <a:latin typeface="Rockwell"/>
              <a:cs typeface="Rockwel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445002" y="5483885"/>
            <a:ext cx="1965960" cy="36991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536442" y="5504667"/>
            <a:ext cx="1770608" cy="349134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604078" y="5550973"/>
            <a:ext cx="1653539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latin typeface="Rockwell"/>
                <a:cs typeface="Rockwell"/>
              </a:rPr>
              <a:t>String constant</a:t>
            </a:r>
            <a:r>
              <a:rPr sz="1400" spc="-75" dirty="0">
                <a:latin typeface="Rockwell"/>
                <a:cs typeface="Rockwell"/>
              </a:rPr>
              <a:t> </a:t>
            </a:r>
            <a:r>
              <a:rPr sz="1400" dirty="0">
                <a:latin typeface="Rockwell"/>
                <a:cs typeface="Rockwell"/>
              </a:rPr>
              <a:t>pool</a:t>
            </a:r>
            <a:endParaRPr sz="1400">
              <a:latin typeface="Rockwell"/>
              <a:cs typeface="Rockwel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465770" y="5001469"/>
            <a:ext cx="1001394" cy="520700"/>
          </a:xfrm>
          <a:custGeom>
            <a:avLst/>
            <a:gdLst/>
            <a:ahLst/>
            <a:cxnLst/>
            <a:rect l="l" t="t" r="r" b="b"/>
            <a:pathLst>
              <a:path w="1001394" h="520700">
                <a:moveTo>
                  <a:pt x="0" y="520187"/>
                </a:moveTo>
                <a:lnTo>
                  <a:pt x="1000779" y="0"/>
                </a:lnTo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2365413" y="4984146"/>
            <a:ext cx="123825" cy="106680"/>
          </a:xfrm>
          <a:custGeom>
            <a:avLst/>
            <a:gdLst/>
            <a:ahLst/>
            <a:cxnLst/>
            <a:rect l="l" t="t" r="r" b="b"/>
            <a:pathLst>
              <a:path w="123825" h="106679">
                <a:moveTo>
                  <a:pt x="6642" y="0"/>
                </a:moveTo>
                <a:lnTo>
                  <a:pt x="685" y="5402"/>
                </a:lnTo>
                <a:lnTo>
                  <a:pt x="0" y="19413"/>
                </a:lnTo>
                <a:lnTo>
                  <a:pt x="5410" y="25369"/>
                </a:lnTo>
                <a:lnTo>
                  <a:pt x="78778" y="28948"/>
                </a:lnTo>
                <a:lnTo>
                  <a:pt x="39547" y="91055"/>
                </a:lnTo>
                <a:lnTo>
                  <a:pt x="41313" y="98898"/>
                </a:lnTo>
                <a:lnTo>
                  <a:pt x="53174" y="106390"/>
                </a:lnTo>
                <a:lnTo>
                  <a:pt x="61023" y="104620"/>
                </a:lnTo>
                <a:lnTo>
                  <a:pt x="123507" y="5698"/>
                </a:lnTo>
                <a:lnTo>
                  <a:pt x="6642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292128" y="4660185"/>
            <a:ext cx="137160" cy="845185"/>
          </a:xfrm>
          <a:custGeom>
            <a:avLst/>
            <a:gdLst/>
            <a:ahLst/>
            <a:cxnLst/>
            <a:rect l="l" t="t" r="r" b="b"/>
            <a:pathLst>
              <a:path w="137160" h="845184">
                <a:moveTo>
                  <a:pt x="136653" y="845067"/>
                </a:moveTo>
                <a:lnTo>
                  <a:pt x="0" y="0"/>
                </a:lnTo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246042" y="4635303"/>
            <a:ext cx="116839" cy="121920"/>
          </a:xfrm>
          <a:custGeom>
            <a:avLst/>
            <a:gdLst/>
            <a:ahLst/>
            <a:cxnLst/>
            <a:rect l="l" t="t" r="r" b="b"/>
            <a:pathLst>
              <a:path w="116839" h="121920">
                <a:moveTo>
                  <a:pt x="42062" y="0"/>
                </a:moveTo>
                <a:lnTo>
                  <a:pt x="0" y="109179"/>
                </a:lnTo>
                <a:lnTo>
                  <a:pt x="3263" y="116528"/>
                </a:lnTo>
                <a:lnTo>
                  <a:pt x="16344" y="121573"/>
                </a:lnTo>
                <a:lnTo>
                  <a:pt x="23698" y="118310"/>
                </a:lnTo>
                <a:lnTo>
                  <a:pt x="50114" y="49763"/>
                </a:lnTo>
                <a:lnTo>
                  <a:pt x="83001" y="49763"/>
                </a:lnTo>
                <a:lnTo>
                  <a:pt x="42062" y="0"/>
                </a:lnTo>
                <a:close/>
              </a:path>
              <a:path w="116839" h="121920">
                <a:moveTo>
                  <a:pt x="83001" y="49763"/>
                </a:moveTo>
                <a:lnTo>
                  <a:pt x="50114" y="49763"/>
                </a:lnTo>
                <a:lnTo>
                  <a:pt x="96774" y="106493"/>
                </a:lnTo>
                <a:lnTo>
                  <a:pt x="104787" y="107271"/>
                </a:lnTo>
                <a:lnTo>
                  <a:pt x="115620" y="98360"/>
                </a:lnTo>
                <a:lnTo>
                  <a:pt x="116395" y="90356"/>
                </a:lnTo>
                <a:lnTo>
                  <a:pt x="83001" y="4976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023226" y="3284577"/>
            <a:ext cx="1986914" cy="632460"/>
          </a:xfrm>
          <a:custGeom>
            <a:avLst/>
            <a:gdLst/>
            <a:ahLst/>
            <a:cxnLst/>
            <a:rect l="l" t="t" r="r" b="b"/>
            <a:pathLst>
              <a:path w="1986914" h="632460">
                <a:moveTo>
                  <a:pt x="0" y="632119"/>
                </a:moveTo>
                <a:lnTo>
                  <a:pt x="1986548" y="0"/>
                </a:lnTo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2909760" y="3251394"/>
            <a:ext cx="124460" cy="113030"/>
          </a:xfrm>
          <a:custGeom>
            <a:avLst/>
            <a:gdLst/>
            <a:ahLst/>
            <a:cxnLst/>
            <a:rect l="l" t="t" r="r" b="b"/>
            <a:pathLst>
              <a:path w="124460" h="113029">
                <a:moveTo>
                  <a:pt x="9855" y="0"/>
                </a:moveTo>
                <a:lnTo>
                  <a:pt x="3060" y="4317"/>
                </a:lnTo>
                <a:lnTo>
                  <a:pt x="0" y="17995"/>
                </a:lnTo>
                <a:lnTo>
                  <a:pt x="4305" y="24790"/>
                </a:lnTo>
                <a:lnTo>
                  <a:pt x="75996" y="40817"/>
                </a:lnTo>
                <a:lnTo>
                  <a:pt x="26758" y="95338"/>
                </a:lnTo>
                <a:lnTo>
                  <a:pt x="27165" y="103365"/>
                </a:lnTo>
                <a:lnTo>
                  <a:pt x="37579" y="112763"/>
                </a:lnTo>
                <a:lnTo>
                  <a:pt x="45605" y="112356"/>
                </a:lnTo>
                <a:lnTo>
                  <a:pt x="124040" y="25539"/>
                </a:lnTo>
                <a:lnTo>
                  <a:pt x="985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033488" y="4319226"/>
            <a:ext cx="1478280" cy="99695"/>
          </a:xfrm>
          <a:custGeom>
            <a:avLst/>
            <a:gdLst/>
            <a:ahLst/>
            <a:cxnLst/>
            <a:rect l="l" t="t" r="r" b="b"/>
            <a:pathLst>
              <a:path w="1478280" h="99695">
                <a:moveTo>
                  <a:pt x="0" y="99119"/>
                </a:moveTo>
                <a:lnTo>
                  <a:pt x="1478208" y="0"/>
                </a:lnTo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2418207" y="4265476"/>
            <a:ext cx="118745" cy="118110"/>
          </a:xfrm>
          <a:custGeom>
            <a:avLst/>
            <a:gdLst/>
            <a:ahLst/>
            <a:cxnLst/>
            <a:rect l="l" t="t" r="r" b="b"/>
            <a:pathLst>
              <a:path w="118744" h="118110">
                <a:moveTo>
                  <a:pt x="13855" y="0"/>
                </a:moveTo>
                <a:lnTo>
                  <a:pt x="6235" y="2565"/>
                </a:lnTo>
                <a:lnTo>
                  <a:pt x="0" y="15125"/>
                </a:lnTo>
                <a:lnTo>
                  <a:pt x="2552" y="22745"/>
                </a:lnTo>
                <a:lnTo>
                  <a:pt x="68338" y="55435"/>
                </a:lnTo>
                <a:lnTo>
                  <a:pt x="7505" y="96608"/>
                </a:lnTo>
                <a:lnTo>
                  <a:pt x="5994" y="104508"/>
                </a:lnTo>
                <a:lnTo>
                  <a:pt x="13855" y="116128"/>
                </a:lnTo>
                <a:lnTo>
                  <a:pt x="21742" y="117640"/>
                </a:lnTo>
                <a:lnTo>
                  <a:pt x="118643" y="52057"/>
                </a:lnTo>
                <a:lnTo>
                  <a:pt x="13855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033488" y="3819350"/>
            <a:ext cx="1894839" cy="451484"/>
          </a:xfrm>
          <a:custGeom>
            <a:avLst/>
            <a:gdLst/>
            <a:ahLst/>
            <a:cxnLst/>
            <a:rect l="l" t="t" r="r" b="b"/>
            <a:pathLst>
              <a:path w="1894839" h="451485">
                <a:moveTo>
                  <a:pt x="0" y="451358"/>
                </a:moveTo>
                <a:lnTo>
                  <a:pt x="1894768" y="0"/>
                </a:lnTo>
              </a:path>
            </a:pathLst>
          </a:custGeom>
          <a:ln w="19049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2829636" y="3779574"/>
            <a:ext cx="123189" cy="114935"/>
          </a:xfrm>
          <a:custGeom>
            <a:avLst/>
            <a:gdLst/>
            <a:ahLst/>
            <a:cxnLst/>
            <a:rect l="l" t="t" r="r" b="b"/>
            <a:pathLst>
              <a:path w="123189" h="114935">
                <a:moveTo>
                  <a:pt x="11163" y="0"/>
                </a:moveTo>
                <a:lnTo>
                  <a:pt x="4076" y="3797"/>
                </a:lnTo>
                <a:lnTo>
                  <a:pt x="0" y="17221"/>
                </a:lnTo>
                <a:lnTo>
                  <a:pt x="3797" y="24307"/>
                </a:lnTo>
                <a:lnTo>
                  <a:pt x="74104" y="45618"/>
                </a:lnTo>
                <a:lnTo>
                  <a:pt x="20954" y="96329"/>
                </a:lnTo>
                <a:lnTo>
                  <a:pt x="20764" y="104368"/>
                </a:lnTo>
                <a:lnTo>
                  <a:pt x="30441" y="114515"/>
                </a:lnTo>
                <a:lnTo>
                  <a:pt x="38481" y="114706"/>
                </a:lnTo>
                <a:lnTo>
                  <a:pt x="123139" y="33934"/>
                </a:lnTo>
                <a:lnTo>
                  <a:pt x="11163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/>
          <p:nvPr/>
        </p:nvSpPr>
        <p:spPr>
          <a:xfrm>
            <a:off x="1807477" y="3824304"/>
            <a:ext cx="229235" cy="3759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X</a:t>
            </a:r>
            <a:endParaRPr sz="2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76200" y="914400"/>
            <a:ext cx="7906384" cy="1231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19300"/>
              </a:lnSpc>
            </a:pPr>
            <a:r>
              <a:rPr sz="2200" b="1" dirty="0">
                <a:solidFill>
                  <a:srgbClr val="08A1D9"/>
                </a:solidFill>
                <a:latin typeface="Courier New"/>
                <a:cs typeface="Courier New"/>
              </a:rPr>
              <a:t>String </a:t>
            </a:r>
            <a:r>
              <a:rPr sz="2200" dirty="0">
                <a:latin typeface="Tahoma"/>
                <a:cs typeface="Tahoma"/>
              </a:rPr>
              <a:t>objects in </a:t>
            </a:r>
            <a:r>
              <a:rPr sz="2200" spc="-15" dirty="0">
                <a:latin typeface="Tahoma"/>
                <a:cs typeface="Tahoma"/>
              </a:rPr>
              <a:t>Java </a:t>
            </a:r>
            <a:r>
              <a:rPr sz="2200" spc="-5" dirty="0">
                <a:latin typeface="Tahoma"/>
                <a:cs typeface="Tahoma"/>
              </a:rPr>
              <a:t>are </a:t>
            </a:r>
            <a:r>
              <a:rPr sz="2200" spc="-5" dirty="0">
                <a:solidFill>
                  <a:srgbClr val="08A1D9"/>
                </a:solidFill>
                <a:latin typeface="Tahoma"/>
                <a:cs typeface="Tahoma"/>
              </a:rPr>
              <a:t>immutable</a:t>
            </a:r>
            <a:r>
              <a:rPr sz="2200" spc="-5" dirty="0">
                <a:latin typeface="Tahoma"/>
                <a:cs typeface="Tahoma"/>
              </a:rPr>
              <a:t>, </a:t>
            </a:r>
            <a:r>
              <a:rPr sz="2200" spc="-30" dirty="0">
                <a:latin typeface="Tahoma"/>
                <a:cs typeface="Tahoma"/>
              </a:rPr>
              <a:t>i.e., </a:t>
            </a:r>
            <a:r>
              <a:rPr sz="2200" dirty="0">
                <a:latin typeface="Tahoma"/>
                <a:cs typeface="Tahoma"/>
              </a:rPr>
              <a:t>they </a:t>
            </a:r>
            <a:r>
              <a:rPr sz="2200" dirty="0">
                <a:solidFill>
                  <a:srgbClr val="08A1D9"/>
                </a:solidFill>
                <a:latin typeface="Tahoma"/>
                <a:cs typeface="Tahoma"/>
              </a:rPr>
              <a:t>cannot </a:t>
            </a:r>
            <a:r>
              <a:rPr sz="2200" spc="-5" dirty="0">
                <a:latin typeface="Tahoma"/>
                <a:cs typeface="Tahoma"/>
              </a:rPr>
              <a:t>be  </a:t>
            </a:r>
            <a:r>
              <a:rPr sz="2200" dirty="0">
                <a:solidFill>
                  <a:srgbClr val="08A1D9"/>
                </a:solidFill>
                <a:latin typeface="Tahoma"/>
                <a:cs typeface="Tahoma"/>
              </a:rPr>
              <a:t>modified </a:t>
            </a:r>
            <a:r>
              <a:rPr sz="2200" dirty="0">
                <a:latin typeface="Tahoma"/>
                <a:cs typeface="Tahoma"/>
              </a:rPr>
              <a:t>once </a:t>
            </a:r>
            <a:r>
              <a:rPr sz="2200" spc="-5" dirty="0">
                <a:latin typeface="Tahoma"/>
                <a:cs typeface="Tahoma"/>
              </a:rPr>
              <a:t>created. Whenever </a:t>
            </a:r>
            <a:r>
              <a:rPr sz="2200" dirty="0">
                <a:latin typeface="Tahoma"/>
                <a:cs typeface="Tahoma"/>
              </a:rPr>
              <a:t>it looks as if a </a:t>
            </a:r>
            <a:r>
              <a:rPr sz="2200" b="1" dirty="0">
                <a:solidFill>
                  <a:srgbClr val="08A1D9"/>
                </a:solidFill>
                <a:latin typeface="Courier New"/>
                <a:cs typeface="Courier New"/>
              </a:rPr>
              <a:t>String</a:t>
            </a:r>
            <a:r>
              <a:rPr sz="2200" b="1" spc="-69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2200" dirty="0">
                <a:latin typeface="Tahoma"/>
                <a:cs typeface="Tahoma"/>
              </a:rPr>
              <a:t>object  </a:t>
            </a:r>
            <a:r>
              <a:rPr sz="2200" spc="-10" dirty="0">
                <a:latin typeface="Tahoma"/>
                <a:cs typeface="Tahoma"/>
              </a:rPr>
              <a:t>was </a:t>
            </a:r>
            <a:r>
              <a:rPr sz="2200" dirty="0">
                <a:latin typeface="Tahoma"/>
                <a:cs typeface="Tahoma"/>
              </a:rPr>
              <a:t>modified actually a new </a:t>
            </a:r>
            <a:r>
              <a:rPr sz="2200" b="1" dirty="0">
                <a:solidFill>
                  <a:srgbClr val="08A1D9"/>
                </a:solidFill>
                <a:latin typeface="Courier New"/>
                <a:cs typeface="Courier New"/>
              </a:rPr>
              <a:t>String</a:t>
            </a:r>
            <a:r>
              <a:rPr sz="2200" b="1" spc="-68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2200" spc="-10" dirty="0">
                <a:latin typeface="Tahoma"/>
                <a:cs typeface="Tahoma"/>
              </a:rPr>
              <a:t>was </a:t>
            </a:r>
            <a:r>
              <a:rPr sz="2200" spc="-5" dirty="0">
                <a:latin typeface="Tahoma"/>
                <a:cs typeface="Tahoma"/>
              </a:rPr>
              <a:t>created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46268" y="2902190"/>
            <a:ext cx="3006090" cy="2131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9600"/>
              </a:lnSpc>
            </a:pPr>
            <a:r>
              <a:rPr sz="1800" dirty="0">
                <a:latin typeface="Arial"/>
                <a:cs typeface="Arial"/>
              </a:rPr>
              <a:t>The original memory  containing </a:t>
            </a:r>
            <a:r>
              <a:rPr sz="1800" b="1" spc="-5" dirty="0">
                <a:solidFill>
                  <a:srgbClr val="08A1D9"/>
                </a:solidFill>
                <a:latin typeface="Courier New"/>
                <a:cs typeface="Courier New"/>
              </a:rPr>
              <a:t>"Hello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Java"</a:t>
            </a:r>
            <a:r>
              <a:rPr sz="1800" b="1" spc="-68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Arial"/>
                <a:cs typeface="Arial"/>
              </a:rPr>
              <a:t>is  unchanged and will be  eventually collected by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the</a:t>
            </a:r>
          </a:p>
          <a:p>
            <a:pPr marL="12700" marR="111125">
              <a:lnSpc>
                <a:spcPct val="108800"/>
              </a:lnSpc>
              <a:spcBef>
                <a:spcPts val="50"/>
              </a:spcBef>
            </a:pPr>
            <a:r>
              <a:rPr sz="1800" u="sng" dirty="0">
                <a:solidFill>
                  <a:srgbClr val="08A1D9"/>
                </a:solidFill>
                <a:latin typeface="Arial"/>
                <a:cs typeface="Arial"/>
              </a:rPr>
              <a:t>Garbage Collector </a:t>
            </a:r>
            <a:r>
              <a:rPr sz="1800" dirty="0">
                <a:latin typeface="Arial"/>
                <a:cs typeface="Arial"/>
              </a:rPr>
              <a:t>as the  memory space is no longer  referenced by variable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08A1D9"/>
                </a:solidFill>
                <a:latin typeface="Courier New"/>
                <a:cs typeface="Courier New"/>
              </a:rPr>
              <a:t>str2</a:t>
            </a:r>
            <a:endParaRPr sz="1800" dirty="0">
              <a:latin typeface="Courier New"/>
              <a:cs typeface="Courier New"/>
            </a:endParaRPr>
          </a:p>
        </p:txBody>
      </p:sp>
      <p:sp>
        <p:nvSpPr>
          <p:cNvPr id="52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47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768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754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484" y="-17224"/>
            <a:ext cx="8723030" cy="919480"/>
          </a:xfrm>
          <a:prstGeom prst="rect">
            <a:avLst/>
          </a:prstGeom>
        </p:spPr>
        <p:txBody>
          <a:bodyPr vert="horz" wrap="square" lIns="0" tIns="383937" rIns="0" bIns="0" rtlCol="0">
            <a:spAutoFit/>
          </a:bodyPr>
          <a:lstStyle/>
          <a:p>
            <a:pPr marL="490220">
              <a:lnSpc>
                <a:spcPts val="2795"/>
              </a:lnSpc>
            </a:pPr>
            <a:r>
              <a:rPr dirty="0"/>
              <a:t>The </a:t>
            </a:r>
            <a:r>
              <a:rPr dirty="0">
                <a:latin typeface="Courier New"/>
                <a:cs typeface="Courier New"/>
              </a:rPr>
              <a:t>==</a:t>
            </a:r>
            <a:r>
              <a:rPr spc="-880" dirty="0">
                <a:latin typeface="Courier New"/>
                <a:cs typeface="Courier New"/>
              </a:rPr>
              <a:t> </a:t>
            </a:r>
            <a:r>
              <a:rPr spc="-10" dirty="0"/>
              <a:t>Operator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10484" y="1040825"/>
            <a:ext cx="7714316" cy="13295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 algn="just">
              <a:lnSpc>
                <a:spcPct val="108300"/>
              </a:lnSpc>
            </a:pPr>
            <a:r>
              <a:rPr sz="1500" spc="700" dirty="0">
                <a:solidFill>
                  <a:srgbClr val="797B7E"/>
                </a:solidFill>
                <a:latin typeface="Arial"/>
                <a:cs typeface="Arial"/>
              </a:rPr>
              <a:t>!</a:t>
            </a:r>
            <a:r>
              <a:rPr sz="1500" spc="90" dirty="0">
                <a:solidFill>
                  <a:srgbClr val="797B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Use of the </a:t>
            </a:r>
            <a:r>
              <a:rPr sz="2000" b="1" dirty="0">
                <a:solidFill>
                  <a:srgbClr val="08A1D9"/>
                </a:solidFill>
                <a:latin typeface="Courier New"/>
                <a:cs typeface="Courier New"/>
              </a:rPr>
              <a:t>==</a:t>
            </a:r>
            <a:r>
              <a:rPr sz="2000" b="1" spc="-705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operator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only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 tests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whether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Rockwell"/>
                <a:cs typeface="Rockwell"/>
              </a:rPr>
              <a:t>two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b="1" dirty="0">
                <a:solidFill>
                  <a:srgbClr val="08A1D9"/>
                </a:solidFill>
                <a:latin typeface="Courier New"/>
                <a:cs typeface="Courier New"/>
              </a:rPr>
              <a:t>String</a:t>
            </a:r>
            <a:r>
              <a:rPr sz="2000" b="1" spc="-705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object </a:t>
            </a:r>
            <a:r>
              <a:rPr sz="2000" spc="-20" dirty="0">
                <a:solidFill>
                  <a:srgbClr val="595959"/>
                </a:solidFill>
                <a:latin typeface="Rockwell"/>
                <a:cs typeface="Rockwell"/>
              </a:rPr>
              <a:t>references  </a:t>
            </a:r>
            <a:r>
              <a:rPr sz="2000" spc="-15" dirty="0">
                <a:solidFill>
                  <a:srgbClr val="595959"/>
                </a:solidFill>
                <a:latin typeface="Rockwell"/>
                <a:cs typeface="Rockwell"/>
              </a:rPr>
              <a:t>refer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to the </a:t>
            </a:r>
            <a:r>
              <a:rPr sz="2000" dirty="0">
                <a:solidFill>
                  <a:srgbClr val="08A1D9"/>
                </a:solidFill>
                <a:latin typeface="Rockwell"/>
                <a:cs typeface="Rockwell"/>
              </a:rPr>
              <a:t>same object (memory space)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. </a:t>
            </a:r>
            <a:r>
              <a:rPr sz="2000" spc="5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2000" b="1" dirty="0">
                <a:solidFill>
                  <a:srgbClr val="08A1D9"/>
                </a:solidFill>
                <a:latin typeface="Courier New"/>
                <a:cs typeface="Courier New"/>
              </a:rPr>
              <a:t>==</a:t>
            </a:r>
            <a:r>
              <a:rPr sz="2000" b="1" spc="-944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operator </a:t>
            </a:r>
            <a:r>
              <a:rPr sz="2000" dirty="0">
                <a:solidFill>
                  <a:srgbClr val="08A1D9"/>
                </a:solidFill>
                <a:latin typeface="Rockwell"/>
                <a:cs typeface="Rockwell"/>
              </a:rPr>
              <a:t>does not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test 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whether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the contents of the </a:t>
            </a:r>
            <a:r>
              <a:rPr sz="2000" spc="-25" dirty="0">
                <a:solidFill>
                  <a:srgbClr val="595959"/>
                </a:solidFill>
                <a:latin typeface="Rockwell"/>
                <a:cs typeface="Rockwell"/>
              </a:rPr>
              <a:t>two </a:t>
            </a:r>
            <a:r>
              <a:rPr sz="2000" spc="5" dirty="0">
                <a:solidFill>
                  <a:srgbClr val="595959"/>
                </a:solidFill>
                <a:latin typeface="Rockwell"/>
                <a:cs typeface="Rockwell"/>
              </a:rPr>
              <a:t>Strings </a:t>
            </a:r>
            <a:r>
              <a:rPr sz="2000" spc="-35" dirty="0">
                <a:solidFill>
                  <a:srgbClr val="595959"/>
                </a:solidFill>
                <a:latin typeface="Rockwell"/>
                <a:cs typeface="Rockwell"/>
              </a:rPr>
              <a:t>are</a:t>
            </a:r>
            <a:r>
              <a:rPr sz="2000" spc="-3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08A1D9"/>
                </a:solidFill>
                <a:latin typeface="Rockwell"/>
                <a:cs typeface="Rockwell"/>
              </a:rPr>
              <a:t>equal</a:t>
            </a:r>
            <a:endParaRPr sz="2000" dirty="0">
              <a:latin typeface="Rockwell"/>
              <a:cs typeface="Rockwel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0484" y="5791767"/>
            <a:ext cx="650875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700" dirty="0">
                <a:solidFill>
                  <a:srgbClr val="797B7E"/>
                </a:solidFill>
                <a:latin typeface="Arial"/>
                <a:cs typeface="Arial"/>
              </a:rPr>
              <a:t>!</a:t>
            </a:r>
            <a:r>
              <a:rPr sz="1500" spc="75" dirty="0">
                <a:solidFill>
                  <a:srgbClr val="797B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Note:</a:t>
            </a:r>
            <a:r>
              <a:rPr sz="2000" spc="-17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spc="-25" dirty="0">
                <a:solidFill>
                  <a:srgbClr val="595959"/>
                </a:solidFill>
                <a:latin typeface="Rockwell"/>
                <a:cs typeface="Rockwell"/>
              </a:rPr>
              <a:t>never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use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b="1" dirty="0">
                <a:solidFill>
                  <a:srgbClr val="08A1D9"/>
                </a:solidFill>
                <a:latin typeface="Courier New"/>
                <a:cs typeface="Courier New"/>
              </a:rPr>
              <a:t>==</a:t>
            </a:r>
            <a:r>
              <a:rPr sz="2000" b="1" spc="-715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08A1D9"/>
                </a:solidFill>
                <a:latin typeface="Rockwell"/>
                <a:cs typeface="Rockwell"/>
              </a:rPr>
              <a:t>to</a:t>
            </a:r>
            <a:r>
              <a:rPr sz="2000" spc="-10" dirty="0">
                <a:solidFill>
                  <a:srgbClr val="08A1D9"/>
                </a:solidFill>
                <a:latin typeface="Rockwell"/>
                <a:cs typeface="Rockwell"/>
              </a:rPr>
              <a:t> </a:t>
            </a:r>
            <a:r>
              <a:rPr sz="2000" u="sng" dirty="0">
                <a:solidFill>
                  <a:srgbClr val="08A1D9"/>
                </a:solidFill>
                <a:latin typeface="Rockwell"/>
                <a:cs typeface="Rockwell"/>
              </a:rPr>
              <a:t>test</a:t>
            </a:r>
            <a:r>
              <a:rPr sz="2000" u="sng" spc="-10" dirty="0">
                <a:solidFill>
                  <a:srgbClr val="08A1D9"/>
                </a:solidFill>
                <a:latin typeface="Rockwell"/>
                <a:cs typeface="Rockwell"/>
              </a:rPr>
              <a:t> </a:t>
            </a:r>
            <a:r>
              <a:rPr sz="2000" u="sng" dirty="0">
                <a:solidFill>
                  <a:srgbClr val="08A1D9"/>
                </a:solidFill>
                <a:latin typeface="Rockwell"/>
                <a:cs typeface="Rockwell"/>
              </a:rPr>
              <a:t>equality</a:t>
            </a:r>
            <a:r>
              <a:rPr sz="2000" u="sng" spc="-15" dirty="0">
                <a:solidFill>
                  <a:srgbClr val="08A1D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of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b="1" dirty="0">
                <a:solidFill>
                  <a:srgbClr val="08A1D9"/>
                </a:solidFill>
                <a:latin typeface="Courier New"/>
                <a:cs typeface="Courier New"/>
              </a:rPr>
              <a:t>String</a:t>
            </a:r>
            <a:r>
              <a:rPr sz="2000" b="1" spc="-715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contents</a:t>
            </a:r>
            <a:endParaRPr sz="2000" dirty="0">
              <a:latin typeface="Rockwell"/>
              <a:cs typeface="Rockwel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304987"/>
              </p:ext>
            </p:extLst>
          </p:nvPr>
        </p:nvGraphicFramePr>
        <p:xfrm>
          <a:off x="200545" y="2534569"/>
          <a:ext cx="8716382" cy="29400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6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8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8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7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10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375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7809">
                <a:tc gridSpan="5"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Example ==</a:t>
                      </a:r>
                      <a:r>
                        <a:rPr sz="2000" b="1" spc="-100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operator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750"/>
                        </a:spcBef>
                      </a:pPr>
                      <a:r>
                        <a:rPr sz="20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850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String s1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6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String(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"Hello"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63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Hello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2552">
                <a:tc>
                  <a:txBody>
                    <a:bodyPr/>
                    <a:lstStyle/>
                    <a:p>
                      <a:pPr marL="85090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String s2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6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String(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21920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"Hello"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Hello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1647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String s3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s1;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s3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has the </a:t>
                      </a:r>
                      <a:r>
                        <a:rPr sz="1600" spc="-10" dirty="0">
                          <a:latin typeface="Tahoma"/>
                          <a:cs typeface="Tahoma"/>
                        </a:rPr>
                        <a:t>refer </a:t>
                      </a:r>
                      <a:r>
                        <a:rPr sz="1600" dirty="0">
                          <a:latin typeface="Tahoma"/>
                          <a:cs typeface="Tahoma"/>
                        </a:rPr>
                        <a:t>of</a:t>
                      </a:r>
                      <a:r>
                        <a:rPr sz="1600" spc="395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s1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85090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System.out.println("s1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== s2: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" +</a:t>
                      </a:r>
                      <a:r>
                        <a:rPr sz="16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(s1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s2)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s1 == s2:</a:t>
                      </a:r>
                      <a:r>
                        <a:rPr sz="16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false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85090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System.out.println("s1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equals s2: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"</a:t>
                      </a:r>
                      <a:r>
                        <a:rPr sz="16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+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2100">
                <a:tc>
                  <a:txBody>
                    <a:bodyPr/>
                    <a:lstStyle/>
                    <a:p>
                      <a:pPr marL="85090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s1.equals(s2)</a:t>
                      </a:r>
                      <a:r>
                        <a:rPr sz="1600" b="1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s1 equals s2:</a:t>
                      </a:r>
                      <a:r>
                        <a:rPr sz="16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2098">
                <a:tc>
                  <a:txBody>
                    <a:bodyPr/>
                    <a:lstStyle/>
                    <a:p>
                      <a:pPr marL="85090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System.out.println("s1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== s3: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" +</a:t>
                      </a:r>
                      <a:r>
                        <a:rPr sz="16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(s1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s3)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s1 == s3:</a:t>
                      </a:r>
                      <a:r>
                        <a:rPr sz="16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793">
                <a:tc>
                  <a:txBody>
                    <a:bodyPr/>
                    <a:lstStyle/>
                    <a:p>
                      <a:pPr marL="85090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System.out.println("s2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== s3: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" +</a:t>
                      </a:r>
                      <a:r>
                        <a:rPr sz="1600" b="1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(s2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==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s3)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1845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s2 == s3:</a:t>
                      </a:r>
                      <a:r>
                        <a:rPr sz="1600" b="1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false</a:t>
                      </a:r>
                      <a:endParaRPr sz="16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48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23663" y="293687"/>
            <a:ext cx="2880995" cy="4292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5" dirty="0">
                <a:solidFill>
                  <a:srgbClr val="797B7E"/>
                </a:solidFill>
                <a:latin typeface="Tahoma"/>
                <a:cs typeface="Tahoma"/>
              </a:rPr>
              <a:t>Naming</a:t>
            </a:r>
            <a:r>
              <a:rPr sz="2800" spc="-75" dirty="0">
                <a:solidFill>
                  <a:srgbClr val="797B7E"/>
                </a:solidFill>
                <a:latin typeface="Tahoma"/>
                <a:cs typeface="Tahoma"/>
              </a:rPr>
              <a:t> </a:t>
            </a:r>
            <a:r>
              <a:rPr sz="2800" dirty="0">
                <a:solidFill>
                  <a:srgbClr val="797B7E"/>
                </a:solidFill>
                <a:latin typeface="Tahoma"/>
                <a:cs typeface="Tahoma"/>
              </a:rPr>
              <a:t>Constants</a:t>
            </a:r>
            <a:endParaRPr sz="2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7213" y="1524000"/>
            <a:ext cx="7341234" cy="4707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11809" indent="-228600">
              <a:lnSpc>
                <a:spcPct val="116700"/>
              </a:lnSpc>
              <a:buClr>
                <a:srgbClr val="797B7E"/>
              </a:buClr>
              <a:buSzPct val="75000"/>
              <a:buFont typeface="Arial"/>
              <a:buChar char="!"/>
              <a:tabLst>
                <a:tab pos="241300" algn="l"/>
              </a:tabLst>
            </a:pP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 constant is </a:t>
            </a:r>
            <a:r>
              <a:rPr sz="2000" spc="-15" dirty="0">
                <a:solidFill>
                  <a:srgbClr val="595959"/>
                </a:solidFill>
                <a:latin typeface="Rockwell"/>
                <a:cs typeface="Rockwell"/>
              </a:rPr>
              <a:t>like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 </a:t>
            </a:r>
            <a:r>
              <a:rPr sz="2000" spc="-5" dirty="0">
                <a:solidFill>
                  <a:srgbClr val="7C984A"/>
                </a:solidFill>
                <a:latin typeface="Rockwell"/>
                <a:cs typeface="Rockwell"/>
              </a:rPr>
              <a:t>variable 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except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that it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holds the</a:t>
            </a:r>
            <a:r>
              <a:rPr sz="2000" spc="-70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same 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value </a:t>
            </a:r>
            <a:r>
              <a:rPr sz="2000" spc="5" dirty="0">
                <a:solidFill>
                  <a:srgbClr val="595959"/>
                </a:solidFill>
                <a:latin typeface="Rockwell"/>
                <a:cs typeface="Rockwell"/>
              </a:rPr>
              <a:t>during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its </a:t>
            </a:r>
            <a:r>
              <a:rPr sz="2000" spc="-20" dirty="0">
                <a:solidFill>
                  <a:srgbClr val="7C984A"/>
                </a:solidFill>
                <a:latin typeface="Rockwell"/>
                <a:cs typeface="Rockwell"/>
              </a:rPr>
              <a:t>entire</a:t>
            </a:r>
            <a:r>
              <a:rPr sz="2000" spc="-50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2000" spc="5" dirty="0">
                <a:solidFill>
                  <a:srgbClr val="7C984A"/>
                </a:solidFill>
                <a:latin typeface="Rockwell"/>
                <a:cs typeface="Rockwell"/>
              </a:rPr>
              <a:t>lifetime</a:t>
            </a:r>
            <a:endParaRPr sz="2000" dirty="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797B7E"/>
              </a:buClr>
              <a:buFont typeface="Arial"/>
              <a:buChar char="!"/>
            </a:pPr>
            <a:endParaRPr sz="1700" dirty="0">
              <a:latin typeface="Times New Roman"/>
              <a:cs typeface="Times New Roman"/>
            </a:endParaRPr>
          </a:p>
          <a:p>
            <a:pPr marL="241300" marR="5080" indent="-228600">
              <a:lnSpc>
                <a:spcPct val="120800"/>
              </a:lnSpc>
              <a:buClr>
                <a:srgbClr val="797B7E"/>
              </a:buClr>
              <a:buSzPct val="75000"/>
              <a:buFont typeface="Arial"/>
              <a:buChar char="!"/>
              <a:tabLst>
                <a:tab pos="241300" algn="l"/>
              </a:tabLst>
            </a:pP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If a constant is 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used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in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multiple places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, its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value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need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only</a:t>
            </a:r>
            <a:r>
              <a:rPr sz="2000" spc="-225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be 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updated in one</a:t>
            </a:r>
            <a:r>
              <a:rPr sz="2000" spc="-100" dirty="0">
                <a:solidFill>
                  <a:srgbClr val="7C984A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place</a:t>
            </a:r>
            <a:endParaRPr sz="2000" dirty="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797B7E"/>
              </a:buClr>
              <a:buFont typeface="Arial"/>
              <a:buChar char="!"/>
            </a:pPr>
            <a:endParaRPr sz="2150" dirty="0">
              <a:latin typeface="Times New Roman"/>
              <a:cs typeface="Times New Roman"/>
            </a:endParaRPr>
          </a:p>
          <a:p>
            <a:pPr marL="241300" indent="-228600">
              <a:lnSpc>
                <a:spcPct val="100000"/>
              </a:lnSpc>
              <a:buClr>
                <a:srgbClr val="797B7E"/>
              </a:buClr>
              <a:buSzPct val="75000"/>
              <a:buFont typeface="Arial"/>
              <a:buChar char="!"/>
              <a:tabLst>
                <a:tab pos="241300" algn="l"/>
              </a:tabLst>
            </a:pP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In </a:t>
            </a:r>
            <a:r>
              <a:rPr sz="2000" spc="-35" dirty="0">
                <a:solidFill>
                  <a:srgbClr val="595959"/>
                </a:solidFill>
                <a:latin typeface="Rockwell"/>
                <a:cs typeface="Rockwell"/>
              </a:rPr>
              <a:t>Java,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2000" b="1" dirty="0">
                <a:solidFill>
                  <a:srgbClr val="7C984A"/>
                </a:solidFill>
                <a:latin typeface="Courier New"/>
                <a:cs typeface="Courier New"/>
              </a:rPr>
              <a:t>final</a:t>
            </a:r>
            <a:r>
              <a:rPr sz="2000" b="1" spc="-860" dirty="0">
                <a:solidFill>
                  <a:srgbClr val="7C984A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modifier is </a:t>
            </a:r>
            <a:r>
              <a:rPr sz="2000" spc="-5" dirty="0">
                <a:solidFill>
                  <a:srgbClr val="595959"/>
                </a:solidFill>
                <a:latin typeface="Rockwell"/>
                <a:cs typeface="Rockwell"/>
              </a:rPr>
              <a:t>used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to </a:t>
            </a:r>
            <a:r>
              <a:rPr sz="2000" spc="-15" dirty="0">
                <a:solidFill>
                  <a:srgbClr val="595959"/>
                </a:solidFill>
                <a:latin typeface="Rockwell"/>
                <a:cs typeface="Rockwell"/>
              </a:rPr>
              <a:t>declare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a constant</a:t>
            </a:r>
            <a:endParaRPr sz="2000" dirty="0">
              <a:latin typeface="Rockwell"/>
              <a:cs typeface="Rockwell"/>
            </a:endParaRPr>
          </a:p>
          <a:p>
            <a:pPr marL="923925">
              <a:lnSpc>
                <a:spcPct val="100000"/>
              </a:lnSpc>
              <a:spcBef>
                <a:spcPts val="1060"/>
              </a:spcBef>
              <a:tabLst>
                <a:tab pos="3392804" algn="l"/>
              </a:tabLst>
            </a:pPr>
            <a:r>
              <a:rPr sz="1800" b="1" spc="-5" dirty="0">
                <a:solidFill>
                  <a:srgbClr val="00B1E1"/>
                </a:solidFill>
                <a:latin typeface="Courier New"/>
                <a:cs typeface="Courier New"/>
              </a:rPr>
              <a:t>final double</a:t>
            </a:r>
            <a:r>
              <a:rPr sz="1800" b="1" spc="10" dirty="0">
                <a:solidFill>
                  <a:srgbClr val="00B1E1"/>
                </a:solidFill>
                <a:latin typeface="Courier New"/>
                <a:cs typeface="Courier New"/>
              </a:rPr>
              <a:t> </a:t>
            </a:r>
            <a:r>
              <a:rPr sz="1800" b="1" spc="-5" dirty="0">
                <a:solidFill>
                  <a:srgbClr val="00B1E1"/>
                </a:solidFill>
                <a:latin typeface="Courier New"/>
                <a:cs typeface="Courier New"/>
              </a:rPr>
              <a:t>PI</a:t>
            </a:r>
            <a:r>
              <a:rPr sz="1800" b="1" dirty="0">
                <a:solidFill>
                  <a:srgbClr val="00B1E1"/>
                </a:solidFill>
                <a:latin typeface="Courier New"/>
                <a:cs typeface="Courier New"/>
              </a:rPr>
              <a:t> =	</a:t>
            </a:r>
            <a:r>
              <a:rPr sz="1800" b="1" spc="-5" dirty="0">
                <a:solidFill>
                  <a:srgbClr val="00B1E1"/>
                </a:solidFill>
                <a:latin typeface="Courier New"/>
                <a:cs typeface="Courier New"/>
              </a:rPr>
              <a:t>3.14159;</a:t>
            </a:r>
            <a:endParaRPr sz="18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342900" marR="161925" indent="-317500">
              <a:lnSpc>
                <a:spcPct val="120800"/>
              </a:lnSpc>
              <a:buClr>
                <a:srgbClr val="797B7E"/>
              </a:buClr>
              <a:buSzPct val="75000"/>
              <a:buFont typeface="Arial"/>
              <a:buChar char="!"/>
              <a:tabLst>
                <a:tab pos="348615" algn="l"/>
                <a:tab pos="349250" algn="l"/>
              </a:tabLst>
            </a:pPr>
            <a:r>
              <a:rPr sz="2000" spc="10" dirty="0">
                <a:solidFill>
                  <a:srgbClr val="595959"/>
                </a:solidFill>
                <a:latin typeface="Rockwell"/>
                <a:cs typeface="Rockwell"/>
              </a:rPr>
              <a:t>The </a:t>
            </a:r>
            <a:r>
              <a:rPr sz="2000" dirty="0">
                <a:solidFill>
                  <a:srgbClr val="7C984A"/>
                </a:solidFill>
                <a:latin typeface="Rockwell"/>
                <a:cs typeface="Rockwell"/>
              </a:rPr>
              <a:t>compiler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will issue an </a:t>
            </a:r>
            <a:r>
              <a:rPr sz="2000" spc="-10" dirty="0">
                <a:solidFill>
                  <a:srgbClr val="7C984A"/>
                </a:solidFill>
                <a:latin typeface="Rockwell"/>
                <a:cs typeface="Rockwell"/>
              </a:rPr>
              <a:t>error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if the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value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of a constant</a:t>
            </a:r>
            <a:r>
              <a:rPr sz="2000" spc="-9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is 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changed</a:t>
            </a:r>
            <a:endParaRPr sz="2000" dirty="0">
              <a:latin typeface="Rockwell"/>
              <a:cs typeface="Rockwel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97B7E"/>
              </a:buClr>
              <a:buFont typeface="Arial"/>
              <a:buChar char="!"/>
            </a:pPr>
            <a:endParaRPr sz="2350" dirty="0">
              <a:latin typeface="Times New Roman"/>
              <a:cs typeface="Times New Roman"/>
            </a:endParaRPr>
          </a:p>
          <a:p>
            <a:pPr marL="349250" indent="-323850">
              <a:lnSpc>
                <a:spcPct val="100000"/>
              </a:lnSpc>
              <a:buClr>
                <a:srgbClr val="797B7E"/>
              </a:buClr>
              <a:buSzPct val="75000"/>
              <a:buFont typeface="Arial"/>
              <a:buChar char="!"/>
              <a:tabLst>
                <a:tab pos="348615" algn="l"/>
                <a:tab pos="349250" algn="l"/>
              </a:tabLst>
            </a:pP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Naming </a:t>
            </a:r>
            <a:r>
              <a:rPr sz="2000" spc="-10" dirty="0">
                <a:solidFill>
                  <a:srgbClr val="595959"/>
                </a:solidFill>
                <a:latin typeface="Rockwell"/>
                <a:cs typeface="Rockwell"/>
              </a:rPr>
              <a:t>convention: </a:t>
            </a:r>
            <a:r>
              <a:rPr sz="2000" spc="-10" dirty="0">
                <a:solidFill>
                  <a:srgbClr val="7C984A"/>
                </a:solidFill>
                <a:latin typeface="Rockwell"/>
                <a:cs typeface="Rockwell"/>
              </a:rPr>
              <a:t>UPPERCASE </a:t>
            </a:r>
            <a:r>
              <a:rPr sz="2000" dirty="0">
                <a:solidFill>
                  <a:srgbClr val="595959"/>
                </a:solidFill>
                <a:latin typeface="Rockwell"/>
                <a:cs typeface="Rockwell"/>
              </a:rPr>
              <a:t>letters and an</a:t>
            </a:r>
            <a:r>
              <a:rPr sz="2000" spc="-380" dirty="0">
                <a:solidFill>
                  <a:srgbClr val="595959"/>
                </a:solidFill>
                <a:latin typeface="Rockwell"/>
                <a:cs typeface="Rockwell"/>
              </a:rPr>
              <a:t> </a:t>
            </a:r>
            <a:r>
              <a:rPr sz="3200" b="1" dirty="0">
                <a:solidFill>
                  <a:srgbClr val="6C6C6C"/>
                </a:solidFill>
                <a:latin typeface="Rockwell"/>
                <a:cs typeface="Rockwell"/>
              </a:rPr>
              <a:t>_</a:t>
            </a:r>
            <a:endParaRPr sz="3200" dirty="0">
              <a:latin typeface="Rockwell"/>
              <a:cs typeface="Rockwel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64411" y="318122"/>
            <a:ext cx="12192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5</a:t>
            </a:r>
            <a:endParaRPr sz="14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6216" y="-55576"/>
            <a:ext cx="8723030" cy="919480"/>
          </a:xfrm>
          <a:prstGeom prst="rect">
            <a:avLst/>
          </a:prstGeom>
        </p:spPr>
        <p:txBody>
          <a:bodyPr vert="horz" wrap="square" lIns="0" tIns="390992" rIns="0" bIns="0" rtlCol="0">
            <a:spAutoFit/>
          </a:bodyPr>
          <a:lstStyle/>
          <a:p>
            <a:pPr marL="490220">
              <a:lnSpc>
                <a:spcPts val="2850"/>
              </a:lnSpc>
            </a:pPr>
            <a:r>
              <a:rPr dirty="0"/>
              <a:t>The</a:t>
            </a:r>
            <a:r>
              <a:rPr spc="-15" dirty="0"/>
              <a:t> </a:t>
            </a:r>
            <a:r>
              <a:rPr dirty="0">
                <a:latin typeface="Courier New"/>
                <a:cs typeface="Courier New"/>
              </a:rPr>
              <a:t>new</a:t>
            </a:r>
            <a:r>
              <a:rPr spc="-825" dirty="0">
                <a:latin typeface="Courier New"/>
                <a:cs typeface="Courier New"/>
              </a:rPr>
              <a:t> </a:t>
            </a:r>
            <a:r>
              <a:rPr spc="-5" dirty="0"/>
              <a:t>and</a:t>
            </a:r>
            <a:r>
              <a:rPr spc="-15" dirty="0"/>
              <a:t>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825" dirty="0">
                <a:latin typeface="Courier New"/>
                <a:cs typeface="Courier New"/>
              </a:rPr>
              <a:t> </a:t>
            </a:r>
            <a:r>
              <a:rPr spc="-10" dirty="0"/>
              <a:t>operators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92787" y="913960"/>
            <a:ext cx="7555814" cy="766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ts val="2000"/>
              </a:lnSpc>
            </a:pPr>
            <a:r>
              <a:rPr sz="1250" spc="600" dirty="0">
                <a:solidFill>
                  <a:srgbClr val="797B7E"/>
                </a:solidFill>
                <a:latin typeface="Arial"/>
                <a:cs typeface="Arial"/>
              </a:rPr>
              <a:t>!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If </a:t>
            </a:r>
            <a:r>
              <a:rPr sz="1700" b="1" dirty="0">
                <a:solidFill>
                  <a:srgbClr val="08A1D9"/>
                </a:solidFill>
                <a:latin typeface="Courier New"/>
                <a:cs typeface="Courier New"/>
              </a:rPr>
              <a:t>new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is </a:t>
            </a:r>
            <a:r>
              <a:rPr sz="1700" dirty="0">
                <a:solidFill>
                  <a:srgbClr val="08A1D9"/>
                </a:solidFill>
                <a:latin typeface="Rockwell"/>
                <a:cs typeface="Rockwell"/>
              </a:rPr>
              <a:t>not </a:t>
            </a:r>
            <a:r>
              <a:rPr sz="1700" spc="-5" dirty="0">
                <a:solidFill>
                  <a:srgbClr val="08A1D9"/>
                </a:solidFill>
                <a:latin typeface="Rockwell"/>
                <a:cs typeface="Rockwell"/>
              </a:rPr>
              <a:t>used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to assign a </a:t>
            </a:r>
            <a:r>
              <a:rPr sz="1700" spc="-10" dirty="0">
                <a:solidFill>
                  <a:srgbClr val="595959"/>
                </a:solidFill>
                <a:latin typeface="Rockwell"/>
                <a:cs typeface="Rockwell"/>
              </a:rPr>
              <a:t>value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to a </a:t>
            </a:r>
            <a:r>
              <a:rPr sz="1700" b="1" dirty="0">
                <a:solidFill>
                  <a:srgbClr val="08A1D9"/>
                </a:solidFill>
                <a:latin typeface="Courier New"/>
                <a:cs typeface="Courier New"/>
              </a:rPr>
              <a:t>String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object, then all other strings  constructed </a:t>
            </a:r>
            <a:r>
              <a:rPr sz="1700" spc="-10" dirty="0">
                <a:solidFill>
                  <a:srgbClr val="08A1D9"/>
                </a:solidFill>
                <a:latin typeface="Rockwell"/>
                <a:cs typeface="Rockwell"/>
              </a:rPr>
              <a:t>similarly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with the same </a:t>
            </a:r>
            <a:r>
              <a:rPr sz="1700" u="sng" spc="-10" dirty="0">
                <a:solidFill>
                  <a:srgbClr val="595959"/>
                </a:solidFill>
                <a:latin typeface="Rockwell"/>
                <a:cs typeface="Rockwell"/>
              </a:rPr>
              <a:t>literal </a:t>
            </a:r>
            <a:r>
              <a:rPr sz="1700" spc="-10" dirty="0">
                <a:solidFill>
                  <a:srgbClr val="595959"/>
                </a:solidFill>
                <a:latin typeface="Rockwell"/>
                <a:cs typeface="Rockwell"/>
              </a:rPr>
              <a:t>value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will </a:t>
            </a:r>
            <a:r>
              <a:rPr sz="1700" spc="-10" dirty="0">
                <a:solidFill>
                  <a:srgbClr val="595959"/>
                </a:solidFill>
                <a:latin typeface="Rockwell"/>
                <a:cs typeface="Rockwell"/>
              </a:rPr>
              <a:t>refer </a:t>
            </a:r>
            <a:r>
              <a:rPr sz="1700" dirty="0">
                <a:solidFill>
                  <a:srgbClr val="595959"/>
                </a:solidFill>
                <a:latin typeface="Rockwell"/>
                <a:cs typeface="Rockwell"/>
              </a:rPr>
              <a:t>to the </a:t>
            </a:r>
            <a:r>
              <a:rPr sz="1700" dirty="0">
                <a:solidFill>
                  <a:srgbClr val="08A1D9"/>
                </a:solidFill>
                <a:latin typeface="Rockwell"/>
                <a:cs typeface="Rockwell"/>
              </a:rPr>
              <a:t>same object in  memory</a:t>
            </a:r>
            <a:endParaRPr sz="1700" dirty="0">
              <a:latin typeface="Rockwell"/>
              <a:cs typeface="Rockwell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3907518"/>
              </p:ext>
            </p:extLst>
          </p:nvPr>
        </p:nvGraphicFramePr>
        <p:xfrm>
          <a:off x="1320533" y="2232019"/>
          <a:ext cx="6120912" cy="18716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51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9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205"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Assigning a value to string object</a:t>
                      </a:r>
                      <a:r>
                        <a:rPr sz="2000" b="1" spc="-175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2000" b="1" dirty="0">
                          <a:solidFill>
                            <a:srgbClr val="FC8022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2000" b="1" dirty="0">
                          <a:solidFill>
                            <a:srgbClr val="F96A1B"/>
                          </a:solidFill>
                          <a:latin typeface="Arial"/>
                          <a:cs typeface="Arial"/>
                        </a:rPr>
                        <a:t>Output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7455">
                <a:tc>
                  <a:txBody>
                    <a:bodyPr/>
                    <a:lstStyle/>
                    <a:p>
                      <a:pPr marL="85090" marR="1719580">
                        <a:lnSpc>
                          <a:spcPct val="135400"/>
                        </a:lnSpc>
                        <a:spcBef>
                          <a:spcPts val="270"/>
                        </a:spcBef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String string1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"abcd";  String string2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b="1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"abcd";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  <a:p>
                      <a:pPr marL="85090" marR="134620">
                        <a:lnSpc>
                          <a:spcPct val="140600"/>
                        </a:lnSpc>
                      </a:pPr>
                      <a:r>
                        <a:rPr sz="1600" b="1" dirty="0">
                          <a:latin typeface="Courier New"/>
                          <a:cs typeface="Courier New"/>
                        </a:rPr>
                        <a:t>boolean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b1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=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(string1 == string2); 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boolean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b2 </a:t>
                      </a:r>
                      <a:r>
                        <a:rPr sz="1600" b="1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600" b="1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600" b="1" spc="-5" dirty="0">
                          <a:latin typeface="Courier New"/>
                          <a:cs typeface="Courier New"/>
                        </a:rPr>
                        <a:t>string1.equals(string2);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85090" marR="775970">
                        <a:lnSpc>
                          <a:spcPct val="140600"/>
                        </a:lnSpc>
                      </a:pPr>
                      <a:r>
                        <a:rPr sz="1600" b="1" spc="-5" dirty="0">
                          <a:latin typeface="Courier New"/>
                          <a:cs typeface="Courier New"/>
                        </a:rPr>
                        <a:t>true  true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object 9"/>
          <p:cNvSpPr/>
          <p:nvPr/>
        </p:nvSpPr>
        <p:spPr>
          <a:xfrm>
            <a:off x="1614093" y="4326001"/>
            <a:ext cx="5619750" cy="184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926393" y="4830236"/>
            <a:ext cx="1224280" cy="1080770"/>
          </a:xfrm>
          <a:custGeom>
            <a:avLst/>
            <a:gdLst/>
            <a:ahLst/>
            <a:cxnLst/>
            <a:rect l="l" t="t" r="r" b="b"/>
            <a:pathLst>
              <a:path w="1224279" h="1080770">
                <a:moveTo>
                  <a:pt x="0" y="540250"/>
                </a:moveTo>
                <a:lnTo>
                  <a:pt x="2028" y="495941"/>
                </a:lnTo>
                <a:lnTo>
                  <a:pt x="8010" y="452619"/>
                </a:lnTo>
                <a:lnTo>
                  <a:pt x="17787" y="410422"/>
                </a:lnTo>
                <a:lnTo>
                  <a:pt x="31202" y="369489"/>
                </a:lnTo>
                <a:lnTo>
                  <a:pt x="48098" y="329960"/>
                </a:lnTo>
                <a:lnTo>
                  <a:pt x="68316" y="291974"/>
                </a:lnTo>
                <a:lnTo>
                  <a:pt x="91699" y="255669"/>
                </a:lnTo>
                <a:lnTo>
                  <a:pt x="118090" y="221185"/>
                </a:lnTo>
                <a:lnTo>
                  <a:pt x="147332" y="188661"/>
                </a:lnTo>
                <a:lnTo>
                  <a:pt x="179266" y="158235"/>
                </a:lnTo>
                <a:lnTo>
                  <a:pt x="213735" y="130048"/>
                </a:lnTo>
                <a:lnTo>
                  <a:pt x="250582" y="104237"/>
                </a:lnTo>
                <a:lnTo>
                  <a:pt x="289650" y="80942"/>
                </a:lnTo>
                <a:lnTo>
                  <a:pt x="330780" y="60301"/>
                </a:lnTo>
                <a:lnTo>
                  <a:pt x="373815" y="42455"/>
                </a:lnTo>
                <a:lnTo>
                  <a:pt x="418597" y="27542"/>
                </a:lnTo>
                <a:lnTo>
                  <a:pt x="464970" y="15701"/>
                </a:lnTo>
                <a:lnTo>
                  <a:pt x="512776" y="7070"/>
                </a:lnTo>
                <a:lnTo>
                  <a:pt x="561856" y="1790"/>
                </a:lnTo>
                <a:lnTo>
                  <a:pt x="612054" y="0"/>
                </a:lnTo>
                <a:lnTo>
                  <a:pt x="662252" y="1790"/>
                </a:lnTo>
                <a:lnTo>
                  <a:pt x="711333" y="7070"/>
                </a:lnTo>
                <a:lnTo>
                  <a:pt x="759138" y="15701"/>
                </a:lnTo>
                <a:lnTo>
                  <a:pt x="805511" y="27542"/>
                </a:lnTo>
                <a:lnTo>
                  <a:pt x="850293" y="42455"/>
                </a:lnTo>
                <a:lnTo>
                  <a:pt x="893329" y="60301"/>
                </a:lnTo>
                <a:lnTo>
                  <a:pt x="934458" y="80942"/>
                </a:lnTo>
                <a:lnTo>
                  <a:pt x="973526" y="104237"/>
                </a:lnTo>
                <a:lnTo>
                  <a:pt x="1010373" y="130048"/>
                </a:lnTo>
                <a:lnTo>
                  <a:pt x="1044842" y="158235"/>
                </a:lnTo>
                <a:lnTo>
                  <a:pt x="1076776" y="188661"/>
                </a:lnTo>
                <a:lnTo>
                  <a:pt x="1106018" y="221185"/>
                </a:lnTo>
                <a:lnTo>
                  <a:pt x="1132409" y="255669"/>
                </a:lnTo>
                <a:lnTo>
                  <a:pt x="1155792" y="291974"/>
                </a:lnTo>
                <a:lnTo>
                  <a:pt x="1176010" y="329960"/>
                </a:lnTo>
                <a:lnTo>
                  <a:pt x="1192906" y="369489"/>
                </a:lnTo>
                <a:lnTo>
                  <a:pt x="1206321" y="410422"/>
                </a:lnTo>
                <a:lnTo>
                  <a:pt x="1216098" y="452619"/>
                </a:lnTo>
                <a:lnTo>
                  <a:pt x="1222080" y="495941"/>
                </a:lnTo>
                <a:lnTo>
                  <a:pt x="1224109" y="540250"/>
                </a:lnTo>
                <a:lnTo>
                  <a:pt x="1222080" y="584559"/>
                </a:lnTo>
                <a:lnTo>
                  <a:pt x="1216098" y="627881"/>
                </a:lnTo>
                <a:lnTo>
                  <a:pt x="1206321" y="670078"/>
                </a:lnTo>
                <a:lnTo>
                  <a:pt x="1192906" y="711011"/>
                </a:lnTo>
                <a:lnTo>
                  <a:pt x="1176010" y="750540"/>
                </a:lnTo>
                <a:lnTo>
                  <a:pt x="1155792" y="788526"/>
                </a:lnTo>
                <a:lnTo>
                  <a:pt x="1132409" y="824830"/>
                </a:lnTo>
                <a:lnTo>
                  <a:pt x="1106018" y="859314"/>
                </a:lnTo>
                <a:lnTo>
                  <a:pt x="1076776" y="891838"/>
                </a:lnTo>
                <a:lnTo>
                  <a:pt x="1044842" y="922264"/>
                </a:lnTo>
                <a:lnTo>
                  <a:pt x="1010373" y="950451"/>
                </a:lnTo>
                <a:lnTo>
                  <a:pt x="973526" y="976262"/>
                </a:lnTo>
                <a:lnTo>
                  <a:pt x="934458" y="999557"/>
                </a:lnTo>
                <a:lnTo>
                  <a:pt x="893329" y="1020197"/>
                </a:lnTo>
                <a:lnTo>
                  <a:pt x="850293" y="1038043"/>
                </a:lnTo>
                <a:lnTo>
                  <a:pt x="805511" y="1052957"/>
                </a:lnTo>
                <a:lnTo>
                  <a:pt x="759138" y="1064798"/>
                </a:lnTo>
                <a:lnTo>
                  <a:pt x="711333" y="1073428"/>
                </a:lnTo>
                <a:lnTo>
                  <a:pt x="662252" y="1078708"/>
                </a:lnTo>
                <a:lnTo>
                  <a:pt x="612054" y="1080499"/>
                </a:lnTo>
                <a:lnTo>
                  <a:pt x="561856" y="1078708"/>
                </a:lnTo>
                <a:lnTo>
                  <a:pt x="512776" y="1073428"/>
                </a:lnTo>
                <a:lnTo>
                  <a:pt x="464970" y="1064798"/>
                </a:lnTo>
                <a:lnTo>
                  <a:pt x="418597" y="1052957"/>
                </a:lnTo>
                <a:lnTo>
                  <a:pt x="373815" y="1038043"/>
                </a:lnTo>
                <a:lnTo>
                  <a:pt x="330780" y="1020197"/>
                </a:lnTo>
                <a:lnTo>
                  <a:pt x="289650" y="999557"/>
                </a:lnTo>
                <a:lnTo>
                  <a:pt x="250582" y="976262"/>
                </a:lnTo>
                <a:lnTo>
                  <a:pt x="213735" y="950451"/>
                </a:lnTo>
                <a:lnTo>
                  <a:pt x="179266" y="922264"/>
                </a:lnTo>
                <a:lnTo>
                  <a:pt x="147332" y="891838"/>
                </a:lnTo>
                <a:lnTo>
                  <a:pt x="118090" y="859314"/>
                </a:lnTo>
                <a:lnTo>
                  <a:pt x="91699" y="824830"/>
                </a:lnTo>
                <a:lnTo>
                  <a:pt x="68316" y="788526"/>
                </a:lnTo>
                <a:lnTo>
                  <a:pt x="48098" y="750540"/>
                </a:lnTo>
                <a:lnTo>
                  <a:pt x="31202" y="711011"/>
                </a:lnTo>
                <a:lnTo>
                  <a:pt x="17787" y="670078"/>
                </a:lnTo>
                <a:lnTo>
                  <a:pt x="8010" y="627881"/>
                </a:lnTo>
                <a:lnTo>
                  <a:pt x="2028" y="584559"/>
                </a:lnTo>
                <a:lnTo>
                  <a:pt x="0" y="54025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90314" y="4542099"/>
            <a:ext cx="1092200" cy="436880"/>
          </a:xfrm>
          <a:custGeom>
            <a:avLst/>
            <a:gdLst/>
            <a:ahLst/>
            <a:cxnLst/>
            <a:rect l="l" t="t" r="r" b="b"/>
            <a:pathLst>
              <a:path w="1092200" h="436879">
                <a:moveTo>
                  <a:pt x="0" y="0"/>
                </a:moveTo>
                <a:lnTo>
                  <a:pt x="1091819" y="436726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981270" y="4894930"/>
            <a:ext cx="124460" cy="110489"/>
          </a:xfrm>
          <a:custGeom>
            <a:avLst/>
            <a:gdLst/>
            <a:ahLst/>
            <a:cxnLst/>
            <a:rect l="l" t="t" r="r" b="b"/>
            <a:pathLst>
              <a:path w="124460" h="110489">
                <a:moveTo>
                  <a:pt x="44335" y="0"/>
                </a:moveTo>
                <a:lnTo>
                  <a:pt x="33274" y="8623"/>
                </a:lnTo>
                <a:lnTo>
                  <a:pt x="32283" y="16598"/>
                </a:lnTo>
                <a:lnTo>
                  <a:pt x="77457" y="74535"/>
                </a:lnTo>
                <a:lnTo>
                  <a:pt x="4787" y="85335"/>
                </a:lnTo>
                <a:lnTo>
                  <a:pt x="0" y="91795"/>
                </a:lnTo>
                <a:lnTo>
                  <a:pt x="2070" y="105671"/>
                </a:lnTo>
                <a:lnTo>
                  <a:pt x="8521" y="110459"/>
                </a:lnTo>
                <a:lnTo>
                  <a:pt x="124256" y="93256"/>
                </a:lnTo>
                <a:lnTo>
                  <a:pt x="52324" y="977"/>
                </a:lnTo>
                <a:lnTo>
                  <a:pt x="443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119277" y="4280224"/>
            <a:ext cx="1068705" cy="3625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76555" marR="5080" indent="-364490">
              <a:lnSpc>
                <a:spcPts val="1400"/>
              </a:lnSpc>
            </a:pPr>
            <a:r>
              <a:rPr sz="1200" dirty="0">
                <a:latin typeface="Rockwell"/>
                <a:cs typeface="Rockwell"/>
              </a:rPr>
              <a:t>String</a:t>
            </a:r>
            <a:r>
              <a:rPr sz="1200" spc="-75" dirty="0">
                <a:latin typeface="Rockwell"/>
                <a:cs typeface="Rockwell"/>
              </a:rPr>
              <a:t> </a:t>
            </a:r>
            <a:r>
              <a:rPr sz="1200" dirty="0">
                <a:latin typeface="Rockwell"/>
                <a:cs typeface="Rockwell"/>
              </a:rPr>
              <a:t>constant  pool</a:t>
            </a:r>
            <a:endParaRPr sz="1200">
              <a:latin typeface="Rockwell"/>
              <a:cs typeface="Rockwell"/>
            </a:endParaRPr>
          </a:p>
        </p:txBody>
      </p:sp>
      <p:sp>
        <p:nvSpPr>
          <p:cNvPr id="14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49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92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75008" y="-129426"/>
            <a:ext cx="8723030" cy="919480"/>
          </a:xfrm>
          <a:prstGeom prst="rect">
            <a:avLst/>
          </a:prstGeom>
        </p:spPr>
        <p:txBody>
          <a:bodyPr vert="horz" wrap="square" lIns="0" tIns="405101" rIns="0" bIns="0" rtlCol="0">
            <a:spAutoFit/>
          </a:bodyPr>
          <a:lstStyle/>
          <a:p>
            <a:pPr marL="490220">
              <a:lnSpc>
                <a:spcPts val="2960"/>
              </a:lnSpc>
            </a:pPr>
            <a:r>
              <a:rPr dirty="0">
                <a:latin typeface="Courier New"/>
                <a:cs typeface="Courier New"/>
              </a:rPr>
              <a:t>String</a:t>
            </a:r>
            <a:r>
              <a:rPr spc="-910" dirty="0">
                <a:latin typeface="Courier New"/>
                <a:cs typeface="Courier New"/>
              </a:rPr>
              <a:t> </a:t>
            </a:r>
            <a:r>
              <a:rPr dirty="0"/>
              <a:t>Methods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10484" y="953453"/>
            <a:ext cx="7714316" cy="196207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41300" marR="5080" indent="-228600">
              <a:lnSpc>
                <a:spcPct val="108300"/>
              </a:lnSpc>
              <a:buClr>
                <a:srgbClr val="797B7E"/>
              </a:buClr>
              <a:buSzPct val="75000"/>
              <a:buFont typeface="Arial"/>
              <a:buChar char="&quot;"/>
              <a:tabLst>
                <a:tab pos="241300" algn="l"/>
              </a:tabLst>
            </a:pP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The </a:t>
            </a:r>
            <a:r>
              <a:rPr sz="2000" b="1" dirty="0">
                <a:solidFill>
                  <a:srgbClr val="08A1D9"/>
                </a:solidFill>
                <a:latin typeface="Courier New"/>
                <a:cs typeface="Courier New"/>
              </a:rPr>
              <a:t>String</a:t>
            </a:r>
            <a:r>
              <a:rPr sz="2000" b="1" spc="-640" dirty="0">
                <a:solidFill>
                  <a:srgbClr val="08A1D9"/>
                </a:solidFill>
                <a:latin typeface="Courier New"/>
                <a:cs typeface="Courier New"/>
              </a:rPr>
              <a:t>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class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provides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 number of </a:t>
            </a:r>
            <a:r>
              <a:rPr sz="2000" spc="-5" dirty="0">
                <a:solidFill>
                  <a:srgbClr val="08A1D9"/>
                </a:solidFill>
                <a:latin typeface="Tahoma"/>
                <a:cs typeface="Tahoma"/>
              </a:rPr>
              <a:t>useful </a:t>
            </a:r>
            <a:r>
              <a:rPr sz="2000" dirty="0">
                <a:solidFill>
                  <a:srgbClr val="08A1D9"/>
                </a:solidFill>
                <a:latin typeface="Tahoma"/>
                <a:cs typeface="Tahoma"/>
              </a:rPr>
              <a:t>methods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, all of which can  be called on </a:t>
            </a: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any </a:t>
            </a:r>
            <a:r>
              <a:rPr sz="2000" dirty="0">
                <a:solidFill>
                  <a:srgbClr val="08A1D9"/>
                </a:solidFill>
                <a:latin typeface="Tahoma"/>
                <a:cs typeface="Tahoma"/>
              </a:rPr>
              <a:t>instance of the</a:t>
            </a:r>
            <a:r>
              <a:rPr sz="2000" spc="-75" dirty="0">
                <a:solidFill>
                  <a:srgbClr val="08A1D9"/>
                </a:solidFill>
                <a:latin typeface="Tahoma"/>
                <a:cs typeface="Tahoma"/>
              </a:rPr>
              <a:t> </a:t>
            </a:r>
            <a:r>
              <a:rPr sz="2000" dirty="0">
                <a:solidFill>
                  <a:srgbClr val="08A1D9"/>
                </a:solidFill>
                <a:latin typeface="Tahoma"/>
                <a:cs typeface="Tahoma"/>
              </a:rPr>
              <a:t>class</a:t>
            </a:r>
            <a:endParaRPr sz="20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buClr>
                <a:srgbClr val="797B7E"/>
              </a:buClr>
              <a:buFont typeface="Arial"/>
              <a:buChar char="&quot;"/>
            </a:pPr>
            <a:endParaRPr sz="1650" dirty="0">
              <a:latin typeface="Times New Roman"/>
              <a:cs typeface="Times New Roman"/>
            </a:endParaRPr>
          </a:p>
          <a:p>
            <a:pPr marL="241300" marR="514350" indent="-228600">
              <a:lnSpc>
                <a:spcPct val="112500"/>
              </a:lnSpc>
              <a:buClr>
                <a:srgbClr val="797B7E"/>
              </a:buClr>
              <a:buSzPct val="75000"/>
              <a:buFont typeface="Arial"/>
              <a:buChar char="&quot;"/>
              <a:tabLst>
                <a:tab pos="241300" algn="l"/>
              </a:tabLst>
            </a:pPr>
            <a:r>
              <a:rPr sz="2000" spc="-10" dirty="0">
                <a:solidFill>
                  <a:srgbClr val="595959"/>
                </a:solidFill>
                <a:latin typeface="Tahoma"/>
                <a:cs typeface="Tahoma"/>
              </a:rPr>
              <a:t>Several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of these methods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return information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about the </a:t>
            </a:r>
            <a:r>
              <a:rPr sz="2000" spc="-5" dirty="0">
                <a:latin typeface="Tahoma"/>
                <a:cs typeface="Tahoma"/>
              </a:rPr>
              <a:t>String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and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its 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characters, </a:t>
            </a:r>
            <a:r>
              <a:rPr sz="2000" dirty="0">
                <a:solidFill>
                  <a:srgbClr val="595959"/>
                </a:solidFill>
                <a:latin typeface="Tahoma"/>
                <a:cs typeface="Tahoma"/>
              </a:rPr>
              <a:t>which can be used in an assignment or</a:t>
            </a:r>
            <a:r>
              <a:rPr sz="2000" spc="-50" dirty="0">
                <a:solidFill>
                  <a:srgbClr val="59595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solidFill>
                  <a:srgbClr val="595959"/>
                </a:solidFill>
                <a:latin typeface="Tahoma"/>
                <a:cs typeface="Tahoma"/>
              </a:rPr>
              <a:t>expression</a:t>
            </a:r>
            <a:endParaRPr sz="20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79253" y="3098800"/>
            <a:ext cx="234251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 creates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a</a:t>
            </a:r>
            <a:r>
              <a:rPr sz="1600" b="1" spc="-80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String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1378" y="3048000"/>
            <a:ext cx="3226435" cy="6280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689100" algn="l"/>
                <a:tab pos="1993900" algn="l"/>
              </a:tabLst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Strin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g str	=	"Hello";</a:t>
            </a:r>
            <a:endParaRPr sz="2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object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1378" y="3784600"/>
            <a:ext cx="1397635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300" algn="l"/>
                <a:tab pos="1231900" algn="l"/>
              </a:tabLst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int	len	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010880" y="3826002"/>
            <a:ext cx="1998980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145">
              <a:lnSpc>
                <a:spcPts val="2075"/>
              </a:lnSpc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str.length();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39873" y="4229100"/>
            <a:ext cx="940435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22300" algn="l"/>
              </a:tabLst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len	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079253" y="3835400"/>
            <a:ext cx="1489075" cy="7143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 returns</a:t>
            </a:r>
            <a:r>
              <a:rPr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 prints</a:t>
            </a:r>
            <a:r>
              <a:rPr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5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452825" y="4657852"/>
            <a:ext cx="2460625" cy="36068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99695">
              <a:lnSpc>
                <a:spcPct val="100000"/>
              </a:lnSpc>
              <a:spcBef>
                <a:spcPts val="120"/>
              </a:spcBef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str.equals("C++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1378" y="4095902"/>
            <a:ext cx="2921635" cy="1343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43700"/>
              </a:lnSpc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System.out.println(  System.out.println( 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String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s</a:t>
            </a:r>
            <a:r>
              <a:rPr sz="2000" b="1" spc="-9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=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0757" y="5083300"/>
            <a:ext cx="3665220" cy="35877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0"/>
              </a:spcBef>
              <a:tabLst>
                <a:tab pos="3048000" algn="l"/>
                <a:tab pos="3352800" algn="l"/>
              </a:tabLst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str.concat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"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Jav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a "	+	7)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26006" y="4673600"/>
            <a:ext cx="1915795" cy="7664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927100" algn="l"/>
              </a:tabLst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")</a:t>
            </a:r>
            <a:r>
              <a:rPr sz="20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);	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r>
              <a:rPr sz="1600" b="1" spc="-9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false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  <a:tabLst>
                <a:tab pos="485140" algn="l"/>
              </a:tabLst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;	</a:t>
            </a: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//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664325" y="5156195"/>
            <a:ext cx="1489075" cy="2698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b="1" spc="-5" dirty="0">
                <a:solidFill>
                  <a:srgbClr val="00B050"/>
                </a:solidFill>
                <a:latin typeface="Courier New"/>
                <a:cs typeface="Courier New"/>
              </a:rPr>
              <a:t>Hello Java</a:t>
            </a:r>
            <a:r>
              <a:rPr sz="1600" b="1" spc="-85" dirty="0">
                <a:solidFill>
                  <a:srgbClr val="00B050"/>
                </a:solidFill>
                <a:latin typeface="Courier New"/>
                <a:cs typeface="Courier New"/>
              </a:rPr>
              <a:t> </a:t>
            </a:r>
            <a:r>
              <a:rPr sz="1600" b="1" dirty="0">
                <a:solidFill>
                  <a:srgbClr val="00B050"/>
                </a:solidFill>
                <a:latin typeface="Courier New"/>
                <a:cs typeface="Courier New"/>
              </a:rPr>
              <a:t>7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010880" y="3826002"/>
            <a:ext cx="1993264" cy="360680"/>
          </a:xfrm>
          <a:custGeom>
            <a:avLst/>
            <a:gdLst/>
            <a:ahLst/>
            <a:cxnLst/>
            <a:rect l="l" t="t" r="r" b="b"/>
            <a:pathLst>
              <a:path w="1993264" h="360679">
                <a:moveTo>
                  <a:pt x="0" y="0"/>
                </a:moveTo>
                <a:lnTo>
                  <a:pt x="1992922" y="0"/>
                </a:lnTo>
                <a:lnTo>
                  <a:pt x="1992922" y="360362"/>
                </a:lnTo>
                <a:lnTo>
                  <a:pt x="0" y="360362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010880" y="3826002"/>
            <a:ext cx="1993264" cy="360680"/>
          </a:xfrm>
          <a:custGeom>
            <a:avLst/>
            <a:gdLst/>
            <a:ahLst/>
            <a:cxnLst/>
            <a:rect l="l" t="t" r="r" b="b"/>
            <a:pathLst>
              <a:path w="1993264" h="360679">
                <a:moveTo>
                  <a:pt x="0" y="0"/>
                </a:moveTo>
                <a:lnTo>
                  <a:pt x="1992918" y="0"/>
                </a:lnTo>
                <a:lnTo>
                  <a:pt x="1992918" y="360362"/>
                </a:lnTo>
                <a:lnTo>
                  <a:pt x="0" y="360362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452825" y="4657852"/>
            <a:ext cx="2460625" cy="360680"/>
          </a:xfrm>
          <a:custGeom>
            <a:avLst/>
            <a:gdLst/>
            <a:ahLst/>
            <a:cxnLst/>
            <a:rect l="l" t="t" r="r" b="b"/>
            <a:pathLst>
              <a:path w="2460625" h="360679">
                <a:moveTo>
                  <a:pt x="0" y="0"/>
                </a:moveTo>
                <a:lnTo>
                  <a:pt x="2460370" y="0"/>
                </a:lnTo>
                <a:lnTo>
                  <a:pt x="2460370" y="360361"/>
                </a:lnTo>
                <a:lnTo>
                  <a:pt x="0" y="360361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452825" y="4657852"/>
            <a:ext cx="2460625" cy="360680"/>
          </a:xfrm>
          <a:custGeom>
            <a:avLst/>
            <a:gdLst/>
            <a:ahLst/>
            <a:cxnLst/>
            <a:rect l="l" t="t" r="r" b="b"/>
            <a:pathLst>
              <a:path w="2460625" h="360679">
                <a:moveTo>
                  <a:pt x="0" y="0"/>
                </a:moveTo>
                <a:lnTo>
                  <a:pt x="2460378" y="0"/>
                </a:lnTo>
                <a:lnTo>
                  <a:pt x="2460378" y="360362"/>
                </a:lnTo>
                <a:lnTo>
                  <a:pt x="0" y="360362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2191118" y="5083300"/>
            <a:ext cx="3655060" cy="358775"/>
          </a:xfrm>
          <a:custGeom>
            <a:avLst/>
            <a:gdLst/>
            <a:ahLst/>
            <a:cxnLst/>
            <a:rect l="l" t="t" r="r" b="b"/>
            <a:pathLst>
              <a:path w="3655060" h="358775">
                <a:moveTo>
                  <a:pt x="0" y="0"/>
                </a:moveTo>
                <a:lnTo>
                  <a:pt x="3654679" y="0"/>
                </a:lnTo>
                <a:lnTo>
                  <a:pt x="3654679" y="358775"/>
                </a:lnTo>
                <a:lnTo>
                  <a:pt x="0" y="358775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2191118" y="5083300"/>
            <a:ext cx="3655060" cy="358775"/>
          </a:xfrm>
          <a:custGeom>
            <a:avLst/>
            <a:gdLst/>
            <a:ahLst/>
            <a:cxnLst/>
            <a:rect l="l" t="t" r="r" b="b"/>
            <a:pathLst>
              <a:path w="3655060" h="358775">
                <a:moveTo>
                  <a:pt x="0" y="0"/>
                </a:moveTo>
                <a:lnTo>
                  <a:pt x="3654667" y="0"/>
                </a:lnTo>
                <a:lnTo>
                  <a:pt x="3654667" y="358774"/>
                </a:lnTo>
                <a:lnTo>
                  <a:pt x="0" y="358774"/>
                </a:lnTo>
                <a:lnTo>
                  <a:pt x="0" y="0"/>
                </a:lnTo>
                <a:close/>
              </a:path>
            </a:pathLst>
          </a:custGeom>
          <a:ln w="41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50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483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81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484" y="-98159"/>
            <a:ext cx="8723030" cy="919480"/>
          </a:xfrm>
          <a:prstGeom prst="rect">
            <a:avLst/>
          </a:prstGeom>
        </p:spPr>
        <p:txBody>
          <a:bodyPr vert="horz" wrap="square" lIns="0" tIns="390992" rIns="0" bIns="0" rtlCol="0">
            <a:spAutoFit/>
          </a:bodyPr>
          <a:lstStyle/>
          <a:p>
            <a:pPr marL="490220">
              <a:lnSpc>
                <a:spcPts val="2850"/>
              </a:lnSpc>
            </a:pPr>
            <a:r>
              <a:rPr spc="-5" dirty="0"/>
              <a:t>String</a:t>
            </a:r>
            <a:r>
              <a:rPr spc="-80" dirty="0"/>
              <a:t> </a:t>
            </a:r>
            <a:r>
              <a:rPr spc="-10" dirty="0"/>
              <a:t>Indexes</a:t>
            </a:r>
          </a:p>
        </p:txBody>
      </p:sp>
      <p:sp>
        <p:nvSpPr>
          <p:cNvPr id="6" name="object 6"/>
          <p:cNvSpPr/>
          <p:nvPr/>
        </p:nvSpPr>
        <p:spPr>
          <a:xfrm>
            <a:off x="604663" y="3962400"/>
            <a:ext cx="7558286" cy="20475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5751" y="4433889"/>
            <a:ext cx="7545702" cy="8302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06159" y="1151317"/>
            <a:ext cx="7542442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965" dirty="0">
                <a:solidFill>
                  <a:srgbClr val="FF0000"/>
                </a:solidFill>
                <a:latin typeface="Arial"/>
                <a:cs typeface="Arial"/>
              </a:rPr>
              <a:t>"</a:t>
            </a:r>
            <a:r>
              <a:rPr sz="1800" spc="3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Always count from </a:t>
            </a:r>
            <a:r>
              <a:rPr sz="1800" u="sng" dirty="0">
                <a:solidFill>
                  <a:srgbClr val="08A1D9"/>
                </a:solidFill>
                <a:latin typeface="Arial"/>
                <a:cs typeface="Arial"/>
              </a:rPr>
              <a:t>zero </a:t>
            </a:r>
            <a:r>
              <a:rPr sz="1800" dirty="0">
                <a:latin typeface="Arial"/>
                <a:cs typeface="Arial"/>
              </a:rPr>
              <a:t>when referring to the </a:t>
            </a:r>
            <a:r>
              <a:rPr sz="1800" u="sng" dirty="0">
                <a:solidFill>
                  <a:srgbClr val="08A1D9"/>
                </a:solidFill>
                <a:latin typeface="Arial"/>
                <a:cs typeface="Arial"/>
              </a:rPr>
              <a:t>position </a:t>
            </a:r>
            <a:r>
              <a:rPr sz="1800" dirty="0">
                <a:solidFill>
                  <a:srgbClr val="08A1D9"/>
                </a:solidFill>
                <a:latin typeface="Arial"/>
                <a:cs typeface="Arial"/>
              </a:rPr>
              <a:t>or </a:t>
            </a:r>
            <a:r>
              <a:rPr sz="1800" u="sng" dirty="0">
                <a:solidFill>
                  <a:srgbClr val="08A1D9"/>
                </a:solidFill>
                <a:latin typeface="Arial"/>
                <a:cs typeface="Arial"/>
              </a:rPr>
              <a:t>index </a:t>
            </a:r>
            <a:r>
              <a:rPr sz="1800" dirty="0">
                <a:latin typeface="Arial"/>
                <a:cs typeface="Arial"/>
              </a:rPr>
              <a:t>of a character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in 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string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749319" y="1886585"/>
            <a:ext cx="1397635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sz="20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fun.";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3239" y="1861286"/>
            <a:ext cx="2769235" cy="689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8300"/>
              </a:lnSpc>
              <a:tabLst>
                <a:tab pos="1689100" algn="l"/>
                <a:tab pos="1993900" algn="l"/>
              </a:tabLst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Strin</a:t>
            </a: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g str	=	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"Java  string</a:t>
            </a:r>
            <a:endParaRPr sz="2000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20214" y="2216785"/>
            <a:ext cx="459867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079500" algn="l"/>
                <a:tab pos="1384300" algn="l"/>
              </a:tabLst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subStr	=	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str.substring(5,</a:t>
            </a:r>
            <a:r>
              <a:rPr sz="2000" b="1" spc="-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10);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730837" y="2546985"/>
            <a:ext cx="1854835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317500" algn="l"/>
                <a:tab pos="622300" algn="l"/>
              </a:tabLst>
            </a:pPr>
            <a:r>
              <a:rPr sz="2000" b="1" dirty="0">
                <a:solidFill>
                  <a:srgbClr val="FF0000"/>
                </a:solidFill>
                <a:latin typeface="Courier New"/>
                <a:cs typeface="Courier New"/>
              </a:rPr>
              <a:t>"	+	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subStr);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53239" y="2546985"/>
            <a:ext cx="4750435" cy="11106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System.out.println("sub</a:t>
            </a:r>
            <a:r>
              <a:rPr sz="20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string:</a:t>
            </a:r>
            <a:endParaRPr sz="2000">
              <a:latin typeface="Courier New"/>
              <a:cs typeface="Courier New"/>
            </a:endParaRPr>
          </a:p>
          <a:p>
            <a:pPr marL="469900">
              <a:lnSpc>
                <a:spcPct val="100000"/>
              </a:lnSpc>
              <a:spcBef>
                <a:spcPts val="1200"/>
              </a:spcBef>
              <a:tabLst>
                <a:tab pos="1840864" algn="l"/>
              </a:tabLst>
            </a:pPr>
            <a:r>
              <a:rPr sz="2000" b="1" dirty="0">
                <a:latin typeface="Tahoma"/>
                <a:cs typeface="Tahoma"/>
              </a:rPr>
              <a:t>Output:	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is</a:t>
            </a:r>
            <a:r>
              <a:rPr sz="2000" b="1" spc="-9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000" b="1" spc="-5" dirty="0">
                <a:solidFill>
                  <a:srgbClr val="FF0000"/>
                </a:solidFill>
                <a:latin typeface="Courier New"/>
                <a:cs typeface="Courier New"/>
              </a:rPr>
              <a:t>fu</a:t>
            </a:r>
            <a:endParaRPr sz="2000">
              <a:latin typeface="Courier New"/>
              <a:cs typeface="Courier New"/>
            </a:endParaRPr>
          </a:p>
          <a:p>
            <a:pPr marL="1383665">
              <a:lnSpc>
                <a:spcPct val="100000"/>
              </a:lnSpc>
              <a:spcBef>
                <a:spcPts val="300"/>
              </a:spcBef>
            </a:pPr>
            <a:r>
              <a:rPr sz="2000" spc="-10" dirty="0">
                <a:latin typeface="Tahoma"/>
                <a:cs typeface="Tahoma"/>
              </a:rPr>
              <a:t>character </a:t>
            </a:r>
            <a:r>
              <a:rPr sz="2000" spc="-5" dirty="0">
                <a:latin typeface="Tahoma"/>
                <a:cs typeface="Tahoma"/>
              </a:rPr>
              <a:t>10 </a:t>
            </a:r>
            <a:r>
              <a:rPr sz="2000" dirty="0">
                <a:solidFill>
                  <a:srgbClr val="08A1D9"/>
                </a:solidFill>
                <a:latin typeface="Tahoma"/>
                <a:cs typeface="Tahoma"/>
              </a:rPr>
              <a:t>is not</a:t>
            </a:r>
            <a:r>
              <a:rPr sz="2000" spc="-20" dirty="0">
                <a:solidFill>
                  <a:srgbClr val="08A1D9"/>
                </a:solidFill>
                <a:latin typeface="Tahoma"/>
                <a:cs typeface="Tahoma"/>
              </a:rPr>
              <a:t> </a:t>
            </a:r>
            <a:r>
              <a:rPr sz="2000" spc="-5" dirty="0">
                <a:latin typeface="Tahoma"/>
                <a:cs typeface="Tahoma"/>
              </a:rPr>
              <a:t>included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5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51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143586"/>
            <a:ext cx="6419850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1490" algn="l"/>
              </a:tabLst>
            </a:pPr>
            <a:r>
              <a:rPr sz="5400" b="1" baseline="6172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sz="2800" dirty="0"/>
              <a:t>Some Methods in </a:t>
            </a:r>
            <a:r>
              <a:rPr sz="2800" dirty="0">
                <a:solidFill>
                  <a:srgbClr val="8C8E91"/>
                </a:solidFill>
                <a:latin typeface="Courier New"/>
                <a:cs typeface="Courier New"/>
              </a:rPr>
              <a:t>String</a:t>
            </a:r>
            <a:r>
              <a:rPr sz="2800" spc="-894" dirty="0">
                <a:solidFill>
                  <a:srgbClr val="8C8E91"/>
                </a:solidFill>
                <a:latin typeface="Courier New"/>
                <a:cs typeface="Courier New"/>
              </a:rPr>
              <a:t> </a:t>
            </a:r>
            <a:r>
              <a:rPr sz="2800" spc="-5" dirty="0"/>
              <a:t>Class (1/8)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13681" y="914400"/>
            <a:ext cx="7731361" cy="48958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52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082675"/>
            <a:ext cx="7732834" cy="41211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254801"/>
            <a:ext cx="660209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1490" algn="l"/>
              </a:tabLst>
            </a:pPr>
            <a:r>
              <a:rPr sz="5400" b="1" baseline="13117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lang="en-GB" dirty="0"/>
              <a:t>Some Methods in </a:t>
            </a:r>
            <a:r>
              <a:rPr lang="en-GB" dirty="0">
                <a:solidFill>
                  <a:srgbClr val="8C8E91"/>
                </a:solidFill>
                <a:latin typeface="Courier New"/>
                <a:cs typeface="Courier New"/>
              </a:rPr>
              <a:t>String</a:t>
            </a:r>
            <a:r>
              <a:rPr lang="en-GB" spc="-894" dirty="0">
                <a:solidFill>
                  <a:srgbClr val="8C8E91"/>
                </a:solidFill>
                <a:latin typeface="Courier New"/>
                <a:cs typeface="Courier New"/>
              </a:rPr>
              <a:t> </a:t>
            </a:r>
            <a:r>
              <a:rPr lang="en-GB" spc="-5" dirty="0"/>
              <a:t>Class (2/8)</a:t>
            </a:r>
            <a:endParaRPr sz="2600" dirty="0">
              <a:latin typeface="Tahoma"/>
              <a:cs typeface="Tahoma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53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98174" y="832678"/>
            <a:ext cx="7732834" cy="42830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251308"/>
            <a:ext cx="6419850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1490" algn="l"/>
              </a:tabLst>
            </a:pPr>
            <a:r>
              <a:rPr sz="5400" b="1" baseline="6172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sz="2800" dirty="0"/>
              <a:t>Some Methods in </a:t>
            </a:r>
            <a:r>
              <a:rPr sz="2800" dirty="0">
                <a:solidFill>
                  <a:srgbClr val="8C8E91"/>
                </a:solidFill>
                <a:latin typeface="Courier New"/>
                <a:cs typeface="Courier New"/>
              </a:rPr>
              <a:t>String</a:t>
            </a:r>
            <a:r>
              <a:rPr sz="2800" spc="-894" dirty="0">
                <a:solidFill>
                  <a:srgbClr val="8C8E91"/>
                </a:solidFill>
                <a:latin typeface="Courier New"/>
                <a:cs typeface="Courier New"/>
              </a:rPr>
              <a:t> </a:t>
            </a:r>
            <a:r>
              <a:rPr sz="2800" spc="-5" dirty="0"/>
              <a:t>Class (3/8)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54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7110" y="850844"/>
            <a:ext cx="7732834" cy="42656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0484" y="276390"/>
            <a:ext cx="6419850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1490" algn="l"/>
              </a:tabLst>
            </a:pPr>
            <a:r>
              <a:rPr sz="5400" b="1" baseline="6172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sz="2800" dirty="0"/>
              <a:t>Some Methods in </a:t>
            </a:r>
            <a:r>
              <a:rPr sz="2800" dirty="0">
                <a:solidFill>
                  <a:srgbClr val="8C8E91"/>
                </a:solidFill>
                <a:latin typeface="Courier New"/>
                <a:cs typeface="Courier New"/>
              </a:rPr>
              <a:t>String</a:t>
            </a:r>
            <a:r>
              <a:rPr sz="2800" spc="-894" dirty="0">
                <a:solidFill>
                  <a:srgbClr val="8C8E91"/>
                </a:solidFill>
                <a:latin typeface="Courier New"/>
                <a:cs typeface="Courier New"/>
              </a:rPr>
              <a:t> </a:t>
            </a:r>
            <a:r>
              <a:rPr sz="2800" spc="-5" dirty="0"/>
              <a:t>Class (4/8)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55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8834" y="914400"/>
            <a:ext cx="7732834" cy="45529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28600" y="251308"/>
            <a:ext cx="6419850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1490" algn="l"/>
              </a:tabLst>
            </a:pPr>
            <a:r>
              <a:rPr sz="5400" b="1" baseline="6172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sz="2800" dirty="0"/>
              <a:t>Some Methods in </a:t>
            </a:r>
            <a:r>
              <a:rPr sz="2800" dirty="0">
                <a:solidFill>
                  <a:srgbClr val="8C8E91"/>
                </a:solidFill>
                <a:latin typeface="Courier New"/>
                <a:cs typeface="Courier New"/>
              </a:rPr>
              <a:t>String</a:t>
            </a:r>
            <a:r>
              <a:rPr sz="2800" spc="-894" dirty="0">
                <a:solidFill>
                  <a:srgbClr val="8C8E91"/>
                </a:solidFill>
                <a:latin typeface="Courier New"/>
                <a:cs typeface="Courier New"/>
              </a:rPr>
              <a:t> </a:t>
            </a:r>
            <a:r>
              <a:rPr sz="2800" spc="-5" dirty="0"/>
              <a:t>Class (5/8)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56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8357" y="914400"/>
            <a:ext cx="7732835" cy="4938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259384"/>
            <a:ext cx="6419850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1490" algn="l"/>
              </a:tabLst>
            </a:pPr>
            <a:r>
              <a:rPr sz="5400" b="1" baseline="6172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sz="2800" dirty="0"/>
              <a:t>Some Methods in </a:t>
            </a:r>
            <a:r>
              <a:rPr sz="2800" dirty="0">
                <a:solidFill>
                  <a:srgbClr val="8C8E91"/>
                </a:solidFill>
                <a:latin typeface="Courier New"/>
                <a:cs typeface="Courier New"/>
              </a:rPr>
              <a:t>String</a:t>
            </a:r>
            <a:r>
              <a:rPr sz="2800" spc="-894" dirty="0">
                <a:solidFill>
                  <a:srgbClr val="8C8E91"/>
                </a:solidFill>
                <a:latin typeface="Courier New"/>
                <a:cs typeface="Courier New"/>
              </a:rPr>
              <a:t> </a:t>
            </a:r>
            <a:r>
              <a:rPr sz="2800" spc="-5" dirty="0"/>
              <a:t>Class (6/8)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57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9429" y="914400"/>
            <a:ext cx="7732834" cy="38528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9429" y="228600"/>
            <a:ext cx="6419850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1490" algn="l"/>
              </a:tabLst>
            </a:pPr>
            <a:r>
              <a:rPr sz="5400" b="1" baseline="6172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sz="2800" dirty="0"/>
              <a:t>Some Methods in </a:t>
            </a:r>
            <a:r>
              <a:rPr sz="2800" dirty="0">
                <a:solidFill>
                  <a:srgbClr val="8C8E91"/>
                </a:solidFill>
                <a:latin typeface="Courier New"/>
                <a:cs typeface="Courier New"/>
              </a:rPr>
              <a:t>String</a:t>
            </a:r>
            <a:r>
              <a:rPr sz="2800" spc="-894" dirty="0">
                <a:solidFill>
                  <a:srgbClr val="8C8E91"/>
                </a:solidFill>
                <a:latin typeface="Courier New"/>
                <a:cs typeface="Courier New"/>
              </a:rPr>
              <a:t> </a:t>
            </a:r>
            <a:r>
              <a:rPr sz="2800" spc="-5" dirty="0"/>
              <a:t>Class (7/8)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58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10484" y="178752"/>
            <a:ext cx="5573395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220" algn="l"/>
              </a:tabLst>
            </a:pPr>
            <a:r>
              <a:rPr sz="5400" b="1" baseline="-6172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sz="2800" spc="-5" dirty="0">
                <a:latin typeface="Rockwell"/>
                <a:cs typeface="Rockwell"/>
              </a:rPr>
              <a:t>Computing the </a:t>
            </a:r>
            <a:r>
              <a:rPr sz="2800" spc="-40" dirty="0">
                <a:latin typeface="Rockwell"/>
                <a:cs typeface="Rockwell"/>
              </a:rPr>
              <a:t>Area </a:t>
            </a:r>
            <a:r>
              <a:rPr sz="2800" spc="-5" dirty="0">
                <a:latin typeface="Rockwell"/>
                <a:cs typeface="Rockwell"/>
              </a:rPr>
              <a:t>of </a:t>
            </a:r>
            <a:r>
              <a:rPr sz="2800" dirty="0">
                <a:latin typeface="Rockwell"/>
                <a:cs typeface="Rockwell"/>
              </a:rPr>
              <a:t>a</a:t>
            </a:r>
            <a:r>
              <a:rPr sz="2800" spc="15" dirty="0">
                <a:latin typeface="Rockwell"/>
                <a:cs typeface="Rockwell"/>
              </a:rPr>
              <a:t> </a:t>
            </a:r>
            <a:r>
              <a:rPr sz="2800" spc="-20" dirty="0">
                <a:latin typeface="Rockwell"/>
                <a:cs typeface="Rockwell"/>
              </a:rPr>
              <a:t>Circle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9371" y="990600"/>
            <a:ext cx="3335654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public class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ComputeCircleArea</a:t>
            </a:r>
            <a:r>
              <a:rPr sz="1800" spc="-11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{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72271" y="1524000"/>
            <a:ext cx="195072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/** The main method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*/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866" y="1816100"/>
            <a:ext cx="5482590" cy="317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8910">
              <a:lnSpc>
                <a:spcPts val="1880"/>
              </a:lnSpc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public static void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main(String[] args)</a:t>
            </a:r>
            <a:r>
              <a:rPr sz="1800" spc="-4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29371" y="2286000"/>
            <a:ext cx="6350635" cy="4135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197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Declare PI, radius, and area to be double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variables</a:t>
            </a:r>
            <a:endParaRPr sz="1400" dirty="0">
              <a:latin typeface="Tahoma"/>
              <a:cs typeface="Tahoma"/>
            </a:endParaRPr>
          </a:p>
          <a:p>
            <a:pPr marL="641350" marR="3037205">
              <a:lnSpc>
                <a:spcPct val="106500"/>
              </a:lnSpc>
              <a:spcBef>
                <a:spcPts val="500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final double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PI =</a:t>
            </a:r>
            <a:r>
              <a:rPr sz="1800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3.14159;  </a:t>
            </a: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double</a:t>
            </a:r>
            <a:r>
              <a:rPr sz="1800" spc="-85" dirty="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radius;</a:t>
            </a:r>
            <a:endParaRPr sz="1800" dirty="0">
              <a:latin typeface="Tahoma"/>
              <a:cs typeface="Tahoma"/>
            </a:endParaRPr>
          </a:p>
          <a:p>
            <a:pPr marL="641350">
              <a:lnSpc>
                <a:spcPct val="100000"/>
              </a:lnSpc>
              <a:spcBef>
                <a:spcPts val="140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double</a:t>
            </a:r>
            <a:r>
              <a:rPr sz="1800" spc="-90" dirty="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area;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2197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Assign 20 to the radius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</a:t>
            </a:r>
            <a:endParaRPr sz="1400" dirty="0">
              <a:latin typeface="Tahoma"/>
              <a:cs typeface="Tahoma"/>
            </a:endParaRPr>
          </a:p>
          <a:p>
            <a:pPr marL="641350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=</a:t>
            </a:r>
            <a:r>
              <a:rPr sz="1800" spc="-8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20;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77850">
              <a:lnSpc>
                <a:spcPts val="165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Compute the expression and then assign the result in the area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</a:t>
            </a:r>
            <a:endParaRPr sz="1400" dirty="0">
              <a:latin typeface="Tahoma"/>
              <a:cs typeface="Tahoma"/>
            </a:endParaRPr>
          </a:p>
          <a:p>
            <a:pPr marL="641350">
              <a:lnSpc>
                <a:spcPts val="2130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area = radius * radius *</a:t>
            </a:r>
            <a:r>
              <a:rPr sz="1800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PI;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7785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Display the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results</a:t>
            </a:r>
            <a:endParaRPr sz="1400" dirty="0">
              <a:latin typeface="Tahoma"/>
              <a:cs typeface="Tahoma"/>
            </a:endParaRPr>
          </a:p>
          <a:p>
            <a:pPr marL="641350">
              <a:lnSpc>
                <a:spcPts val="1964"/>
              </a:lnSpc>
              <a:spcBef>
                <a:spcPts val="35"/>
              </a:spcBef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System.out.println(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"The area for the circle of radius</a:t>
            </a:r>
            <a:r>
              <a:rPr sz="1800" spc="-10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</a:t>
            </a:r>
            <a:endParaRPr sz="1800" dirty="0">
              <a:latin typeface="Tahoma"/>
              <a:cs typeface="Tahoma"/>
            </a:endParaRPr>
          </a:p>
          <a:p>
            <a:pPr marL="1841500">
              <a:lnSpc>
                <a:spcPts val="1950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 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 is "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</a:t>
            </a:r>
            <a:r>
              <a:rPr sz="1800" spc="-7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area);</a:t>
            </a:r>
            <a:endParaRPr sz="1800" dirty="0">
              <a:latin typeface="Tahoma"/>
              <a:cs typeface="Tahoma"/>
            </a:endParaRPr>
          </a:p>
          <a:p>
            <a:pPr marL="369570">
              <a:lnSpc>
                <a:spcPts val="2145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}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}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5866" y="1816100"/>
            <a:ext cx="5482590" cy="317500"/>
          </a:xfrm>
          <a:custGeom>
            <a:avLst/>
            <a:gdLst/>
            <a:ahLst/>
            <a:cxnLst/>
            <a:rect l="l" t="t" r="r" b="b"/>
            <a:pathLst>
              <a:path w="5482590" h="317500">
                <a:moveTo>
                  <a:pt x="0" y="0"/>
                </a:moveTo>
                <a:lnTo>
                  <a:pt x="5481999" y="0"/>
                </a:lnTo>
                <a:lnTo>
                  <a:pt x="5481999" y="317500"/>
                </a:lnTo>
                <a:lnTo>
                  <a:pt x="0" y="317500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5866" y="1816100"/>
            <a:ext cx="5482590" cy="317500"/>
          </a:xfrm>
          <a:custGeom>
            <a:avLst/>
            <a:gdLst/>
            <a:ahLst/>
            <a:cxnLst/>
            <a:rect l="l" t="t" r="r" b="b"/>
            <a:pathLst>
              <a:path w="5482590" h="317500">
                <a:moveTo>
                  <a:pt x="0" y="0"/>
                </a:moveTo>
                <a:lnTo>
                  <a:pt x="5481996" y="0"/>
                </a:lnTo>
                <a:lnTo>
                  <a:pt x="5481996" y="317499"/>
                </a:lnTo>
                <a:lnTo>
                  <a:pt x="0" y="317499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6470" y="569772"/>
            <a:ext cx="2327910" cy="1492250"/>
          </a:xfrm>
          <a:custGeom>
            <a:avLst/>
            <a:gdLst/>
            <a:ahLst/>
            <a:cxnLst/>
            <a:rect l="l" t="t" r="r" b="b"/>
            <a:pathLst>
              <a:path w="2327909" h="1492250">
                <a:moveTo>
                  <a:pt x="1112888" y="1079500"/>
                </a:moveTo>
                <a:lnTo>
                  <a:pt x="592302" y="1079500"/>
                </a:lnTo>
                <a:lnTo>
                  <a:pt x="0" y="1491703"/>
                </a:lnTo>
                <a:lnTo>
                  <a:pt x="1112888" y="1079500"/>
                </a:lnTo>
                <a:close/>
              </a:path>
              <a:path w="2327909" h="1492250">
                <a:moveTo>
                  <a:pt x="2147646" y="0"/>
                </a:moveTo>
                <a:lnTo>
                  <a:pt x="425183" y="0"/>
                </a:lnTo>
                <a:lnTo>
                  <a:pt x="377349" y="6427"/>
                </a:lnTo>
                <a:lnTo>
                  <a:pt x="334369" y="24565"/>
                </a:lnTo>
                <a:lnTo>
                  <a:pt x="297956" y="52698"/>
                </a:lnTo>
                <a:lnTo>
                  <a:pt x="269824" y="89112"/>
                </a:lnTo>
                <a:lnTo>
                  <a:pt x="251688" y="132091"/>
                </a:lnTo>
                <a:lnTo>
                  <a:pt x="245262" y="179920"/>
                </a:lnTo>
                <a:lnTo>
                  <a:pt x="245262" y="899579"/>
                </a:lnTo>
                <a:lnTo>
                  <a:pt x="251688" y="947408"/>
                </a:lnTo>
                <a:lnTo>
                  <a:pt x="269824" y="990387"/>
                </a:lnTo>
                <a:lnTo>
                  <a:pt x="297956" y="1026801"/>
                </a:lnTo>
                <a:lnTo>
                  <a:pt x="334369" y="1054934"/>
                </a:lnTo>
                <a:lnTo>
                  <a:pt x="377349" y="1073072"/>
                </a:lnTo>
                <a:lnTo>
                  <a:pt x="425183" y="1079500"/>
                </a:lnTo>
                <a:lnTo>
                  <a:pt x="2147646" y="1079500"/>
                </a:lnTo>
                <a:lnTo>
                  <a:pt x="2195475" y="1073072"/>
                </a:lnTo>
                <a:lnTo>
                  <a:pt x="2238454" y="1054934"/>
                </a:lnTo>
                <a:lnTo>
                  <a:pt x="2274868" y="1026801"/>
                </a:lnTo>
                <a:lnTo>
                  <a:pt x="2303002" y="990387"/>
                </a:lnTo>
                <a:lnTo>
                  <a:pt x="2321139" y="947408"/>
                </a:lnTo>
                <a:lnTo>
                  <a:pt x="2327567" y="899579"/>
                </a:lnTo>
                <a:lnTo>
                  <a:pt x="2327567" y="179920"/>
                </a:lnTo>
                <a:lnTo>
                  <a:pt x="2321139" y="132091"/>
                </a:lnTo>
                <a:lnTo>
                  <a:pt x="2303002" y="89112"/>
                </a:lnTo>
                <a:lnTo>
                  <a:pt x="2274868" y="52698"/>
                </a:lnTo>
                <a:lnTo>
                  <a:pt x="2238454" y="24565"/>
                </a:lnTo>
                <a:lnTo>
                  <a:pt x="2195475" y="6427"/>
                </a:lnTo>
                <a:lnTo>
                  <a:pt x="2147646" y="0"/>
                </a:lnTo>
                <a:close/>
              </a:path>
            </a:pathLst>
          </a:custGeom>
          <a:solidFill>
            <a:srgbClr val="D1F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606470" y="555784"/>
            <a:ext cx="2327910" cy="1492250"/>
          </a:xfrm>
          <a:custGeom>
            <a:avLst/>
            <a:gdLst/>
            <a:ahLst/>
            <a:cxnLst/>
            <a:rect l="l" t="t" r="r" b="b"/>
            <a:pathLst>
              <a:path w="2327909" h="1492250">
                <a:moveTo>
                  <a:pt x="245254" y="179919"/>
                </a:moveTo>
                <a:lnTo>
                  <a:pt x="251681" y="132089"/>
                </a:lnTo>
                <a:lnTo>
                  <a:pt x="269819" y="89110"/>
                </a:lnTo>
                <a:lnTo>
                  <a:pt x="297952" y="52697"/>
                </a:lnTo>
                <a:lnTo>
                  <a:pt x="334365" y="24564"/>
                </a:lnTo>
                <a:lnTo>
                  <a:pt x="377344" y="6426"/>
                </a:lnTo>
                <a:lnTo>
                  <a:pt x="425174" y="0"/>
                </a:lnTo>
                <a:lnTo>
                  <a:pt x="592306" y="0"/>
                </a:lnTo>
                <a:lnTo>
                  <a:pt x="1112884" y="0"/>
                </a:lnTo>
                <a:lnTo>
                  <a:pt x="2147643" y="0"/>
                </a:lnTo>
                <a:lnTo>
                  <a:pt x="2195474" y="6426"/>
                </a:lnTo>
                <a:lnTo>
                  <a:pt x="2238453" y="24564"/>
                </a:lnTo>
                <a:lnTo>
                  <a:pt x="2274867" y="52697"/>
                </a:lnTo>
                <a:lnTo>
                  <a:pt x="2302999" y="89110"/>
                </a:lnTo>
                <a:lnTo>
                  <a:pt x="2321136" y="132089"/>
                </a:lnTo>
                <a:lnTo>
                  <a:pt x="2327563" y="179919"/>
                </a:lnTo>
                <a:lnTo>
                  <a:pt x="2327563" y="629707"/>
                </a:lnTo>
                <a:lnTo>
                  <a:pt x="2327563" y="899582"/>
                </a:lnTo>
                <a:lnTo>
                  <a:pt x="2321136" y="947409"/>
                </a:lnTo>
                <a:lnTo>
                  <a:pt x="2302999" y="990388"/>
                </a:lnTo>
                <a:lnTo>
                  <a:pt x="2274867" y="1026801"/>
                </a:lnTo>
                <a:lnTo>
                  <a:pt x="2238453" y="1054934"/>
                </a:lnTo>
                <a:lnTo>
                  <a:pt x="2195474" y="1073072"/>
                </a:lnTo>
                <a:lnTo>
                  <a:pt x="2147643" y="1079499"/>
                </a:lnTo>
                <a:lnTo>
                  <a:pt x="1112884" y="1079499"/>
                </a:lnTo>
                <a:lnTo>
                  <a:pt x="0" y="1491708"/>
                </a:lnTo>
                <a:lnTo>
                  <a:pt x="592306" y="1079499"/>
                </a:lnTo>
                <a:lnTo>
                  <a:pt x="425174" y="1079499"/>
                </a:lnTo>
                <a:lnTo>
                  <a:pt x="377344" y="1073072"/>
                </a:lnTo>
                <a:lnTo>
                  <a:pt x="334365" y="1054934"/>
                </a:lnTo>
                <a:lnTo>
                  <a:pt x="297952" y="1026801"/>
                </a:lnTo>
                <a:lnTo>
                  <a:pt x="269819" y="990388"/>
                </a:lnTo>
                <a:lnTo>
                  <a:pt x="251681" y="947409"/>
                </a:lnTo>
                <a:lnTo>
                  <a:pt x="245254" y="899579"/>
                </a:lnTo>
                <a:lnTo>
                  <a:pt x="245254" y="629707"/>
                </a:lnTo>
                <a:lnTo>
                  <a:pt x="245254" y="17991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017371" y="649231"/>
            <a:ext cx="18173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30" dirty="0">
                <a:solidFill>
                  <a:srgbClr val="080912"/>
                </a:solidFill>
                <a:latin typeface="Rockwell"/>
                <a:cs typeface="Rockwell"/>
              </a:rPr>
              <a:t>Java </a:t>
            </a:r>
            <a:r>
              <a:rPr sz="1600" spc="-15" dirty="0">
                <a:solidFill>
                  <a:srgbClr val="080912"/>
                </a:solidFill>
                <a:latin typeface="Rockwell"/>
                <a:cs typeface="Rockwell"/>
              </a:rPr>
              <a:t>program</a:t>
            </a:r>
            <a:r>
              <a:rPr sz="1600" spc="-50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600" dirty="0">
                <a:solidFill>
                  <a:srgbClr val="080912"/>
                </a:solidFill>
                <a:latin typeface="Rockwell"/>
                <a:cs typeface="Rockwell"/>
              </a:rPr>
              <a:t>starts</a:t>
            </a:r>
            <a:endParaRPr sz="1600" dirty="0">
              <a:latin typeface="Rockwell"/>
              <a:cs typeface="Rockwel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71371" y="905135"/>
            <a:ext cx="130937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spc="-20" dirty="0">
                <a:solidFill>
                  <a:srgbClr val="080912"/>
                </a:solidFill>
                <a:latin typeface="Rockwell"/>
                <a:cs typeface="Rockwell"/>
              </a:rPr>
              <a:t>from </a:t>
            </a:r>
            <a:r>
              <a:rPr sz="1600" dirty="0">
                <a:solidFill>
                  <a:srgbClr val="080912"/>
                </a:solidFill>
                <a:latin typeface="Rockwell"/>
                <a:cs typeface="Rockwell"/>
              </a:rPr>
              <a:t>the</a:t>
            </a:r>
            <a:r>
              <a:rPr sz="1600" spc="-65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600" dirty="0">
                <a:solidFill>
                  <a:srgbClr val="080912"/>
                </a:solidFill>
                <a:latin typeface="Rockwell"/>
                <a:cs typeface="Rockwell"/>
              </a:rPr>
              <a:t>main</a:t>
            </a:r>
            <a:endParaRPr sz="1600" dirty="0">
              <a:latin typeface="Rockwell"/>
              <a:cs typeface="Rockwel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582275" y="1173957"/>
            <a:ext cx="73914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80912"/>
                </a:solidFill>
                <a:latin typeface="Rockwell"/>
                <a:cs typeface="Rockwell"/>
              </a:rPr>
              <a:t>method</a:t>
            </a:r>
            <a:endParaRPr sz="1600" dirty="0">
              <a:latin typeface="Rockwell"/>
              <a:cs typeface="Rockwell"/>
            </a:endParaRPr>
          </a:p>
        </p:txBody>
      </p:sp>
      <p:sp>
        <p:nvSpPr>
          <p:cNvPr id="15" name="object 7"/>
          <p:cNvSpPr txBox="1"/>
          <p:nvPr/>
        </p:nvSpPr>
        <p:spPr>
          <a:xfrm>
            <a:off x="8664411" y="318122"/>
            <a:ext cx="1219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6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1082675"/>
            <a:ext cx="7732834" cy="3770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04800" y="282575"/>
            <a:ext cx="6419850" cy="564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1490" algn="l"/>
              </a:tabLst>
            </a:pPr>
            <a:r>
              <a:rPr sz="5400" b="1" baseline="6172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sz="2800" dirty="0"/>
              <a:t>Some Methods in </a:t>
            </a:r>
            <a:r>
              <a:rPr sz="2800" dirty="0">
                <a:solidFill>
                  <a:srgbClr val="8C8E91"/>
                </a:solidFill>
                <a:latin typeface="Courier New"/>
                <a:cs typeface="Courier New"/>
              </a:rPr>
              <a:t>String</a:t>
            </a:r>
            <a:r>
              <a:rPr sz="2800" spc="-894" dirty="0">
                <a:solidFill>
                  <a:srgbClr val="8C8E91"/>
                </a:solidFill>
                <a:latin typeface="Courier New"/>
                <a:cs typeface="Courier New"/>
              </a:rPr>
              <a:t> </a:t>
            </a:r>
            <a:r>
              <a:rPr sz="2800" spc="-5" dirty="0"/>
              <a:t>Class (8/8)</a:t>
            </a:r>
            <a:endParaRPr sz="2800" dirty="0">
              <a:latin typeface="Courier New"/>
              <a:cs typeface="Courier New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8568044" y="318122"/>
            <a:ext cx="21844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59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7213" y="828789"/>
            <a:ext cx="2595880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5" dirty="0">
                <a:solidFill>
                  <a:srgbClr val="797B7E"/>
                </a:solidFill>
                <a:latin typeface="Rockwell"/>
                <a:cs typeface="Rockwell"/>
              </a:rPr>
              <a:t>Reference</a:t>
            </a:r>
            <a:r>
              <a:rPr sz="2800" spc="-5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Book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7213" y="2026920"/>
            <a:ext cx="3411854" cy="3397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500" spc="700" dirty="0">
                <a:solidFill>
                  <a:srgbClr val="797B7E"/>
                </a:solidFill>
                <a:latin typeface="Arial"/>
                <a:cs typeface="Arial"/>
              </a:rPr>
              <a:t>!</a:t>
            </a:r>
            <a:r>
              <a:rPr sz="1500" spc="-15" dirty="0">
                <a:solidFill>
                  <a:srgbClr val="797B7E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595959"/>
                </a:solidFill>
                <a:latin typeface="Lucida Sans Unicode"/>
                <a:cs typeface="Lucida Sans Unicode"/>
              </a:rPr>
              <a:t>Java How to Program, 9/e</a:t>
            </a:r>
            <a:endParaRPr sz="20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8044" y="318122"/>
            <a:ext cx="2184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60</a:t>
            </a:r>
            <a:endParaRPr sz="140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0484" y="228600"/>
            <a:ext cx="3308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dirty="0">
                <a:solidFill>
                  <a:srgbClr val="AFB0B2"/>
                </a:solidFill>
                <a:latin typeface="Rockwell"/>
                <a:cs typeface="Rockwell"/>
              </a:rPr>
              <a:t>+</a:t>
            </a:r>
            <a:endParaRPr sz="3600">
              <a:latin typeface="Rockwell"/>
              <a:cs typeface="Rockwel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7213" y="828789"/>
            <a:ext cx="2723515" cy="437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30" dirty="0">
                <a:solidFill>
                  <a:srgbClr val="797B7E"/>
                </a:solidFill>
                <a:latin typeface="Rockwell"/>
                <a:cs typeface="Rockwell"/>
              </a:rPr>
              <a:t>Any</a:t>
            </a:r>
            <a:r>
              <a:rPr sz="2800" spc="-65" dirty="0">
                <a:solidFill>
                  <a:srgbClr val="797B7E"/>
                </a:solidFill>
                <a:latin typeface="Rockwell"/>
                <a:cs typeface="Rockwell"/>
              </a:rPr>
              <a:t> </a:t>
            </a:r>
            <a:r>
              <a:rPr sz="2800" spc="-5" dirty="0">
                <a:solidFill>
                  <a:srgbClr val="797B7E"/>
                </a:solidFill>
                <a:latin typeface="Rockwell"/>
                <a:cs typeface="Rockwell"/>
              </a:rPr>
              <a:t>Questions??</a:t>
            </a:r>
            <a:endParaRPr sz="2800">
              <a:latin typeface="Rockwell"/>
              <a:cs typeface="Rockwel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68044" y="318122"/>
            <a:ext cx="218440" cy="2254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FFFFFF"/>
                </a:solidFill>
                <a:latin typeface="Rockwell"/>
                <a:cs typeface="Rockwell"/>
              </a:rPr>
              <a:t>61</a:t>
            </a:r>
            <a:endParaRPr sz="1400">
              <a:latin typeface="Rockwell"/>
              <a:cs typeface="Rockwel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032000" y="2495181"/>
            <a:ext cx="5080000" cy="38099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5017" y="241075"/>
            <a:ext cx="5935281" cy="544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10484" y="178752"/>
            <a:ext cx="6337935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220" algn="l"/>
              </a:tabLst>
            </a:pPr>
            <a:r>
              <a:rPr sz="5400" b="1" baseline="-6172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sz="2800" spc="-5" dirty="0"/>
              <a:t>Computing </a:t>
            </a:r>
            <a:r>
              <a:rPr sz="2800" dirty="0"/>
              <a:t>the </a:t>
            </a:r>
            <a:r>
              <a:rPr sz="2800" spc="-5" dirty="0"/>
              <a:t>Area </a:t>
            </a:r>
            <a:r>
              <a:rPr sz="2800" dirty="0"/>
              <a:t>of a </a:t>
            </a:r>
            <a:r>
              <a:rPr sz="2800" spc="-5" dirty="0"/>
              <a:t>Circle</a:t>
            </a:r>
            <a:r>
              <a:rPr sz="2800" spc="-20" dirty="0"/>
              <a:t> </a:t>
            </a:r>
            <a:r>
              <a:rPr sz="2000" dirty="0">
                <a:solidFill>
                  <a:srgbClr val="8C8E91"/>
                </a:solidFill>
              </a:rPr>
              <a:t>(Cont’d)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9371" y="1143000"/>
            <a:ext cx="3335654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public class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ComputeCircleArea</a:t>
            </a:r>
            <a:r>
              <a:rPr sz="1800" spc="-11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{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72271" y="1676400"/>
            <a:ext cx="389699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/** The main method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*/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public static void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main(String[] args)</a:t>
            </a:r>
            <a:r>
              <a:rPr sz="1800" spc="-4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{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8958" y="2362200"/>
            <a:ext cx="419735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Declare PI, radius, and area to be double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5754" y="2620010"/>
            <a:ext cx="5202555" cy="36068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300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final double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PI =</a:t>
            </a:r>
            <a:r>
              <a:rPr sz="1800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3.14159;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9371" y="2971800"/>
            <a:ext cx="6350635" cy="35667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1350" marR="4261485">
              <a:lnSpc>
                <a:spcPct val="106500"/>
              </a:lnSpc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double</a:t>
            </a:r>
            <a:r>
              <a:rPr sz="1800" spc="-80" dirty="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radius;  </a:t>
            </a: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double</a:t>
            </a:r>
            <a:r>
              <a:rPr sz="1800" spc="-90" dirty="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area;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52197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Assign 20 to the radius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</a:t>
            </a:r>
            <a:endParaRPr sz="1400" dirty="0">
              <a:latin typeface="Tahoma"/>
              <a:cs typeface="Tahoma"/>
            </a:endParaRPr>
          </a:p>
          <a:p>
            <a:pPr marL="641350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=</a:t>
            </a:r>
            <a:r>
              <a:rPr sz="1800" spc="-8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20;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77850">
              <a:lnSpc>
                <a:spcPts val="165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Compute the expression and then assign the result in the area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</a:t>
            </a:r>
            <a:endParaRPr sz="1400" dirty="0">
              <a:latin typeface="Tahoma"/>
              <a:cs typeface="Tahoma"/>
            </a:endParaRPr>
          </a:p>
          <a:p>
            <a:pPr marL="641350">
              <a:lnSpc>
                <a:spcPts val="2130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area = radius * radius *</a:t>
            </a:r>
            <a:r>
              <a:rPr sz="1800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PI;</a:t>
            </a:r>
            <a:endParaRPr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7785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Display the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results</a:t>
            </a:r>
            <a:endParaRPr sz="1400" dirty="0">
              <a:latin typeface="Tahoma"/>
              <a:cs typeface="Tahoma"/>
            </a:endParaRPr>
          </a:p>
          <a:p>
            <a:pPr marL="641350">
              <a:lnSpc>
                <a:spcPts val="1964"/>
              </a:lnSpc>
              <a:spcBef>
                <a:spcPts val="35"/>
              </a:spcBef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System.out.println(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"The area for the circle of radius</a:t>
            </a:r>
            <a:r>
              <a:rPr sz="1800" spc="-10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</a:t>
            </a:r>
            <a:endParaRPr sz="1800" dirty="0">
              <a:latin typeface="Tahoma"/>
              <a:cs typeface="Tahoma"/>
            </a:endParaRPr>
          </a:p>
          <a:p>
            <a:pPr marL="1841500">
              <a:lnSpc>
                <a:spcPts val="1950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 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 is "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</a:t>
            </a:r>
            <a:r>
              <a:rPr sz="1800" spc="-7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area);</a:t>
            </a:r>
            <a:endParaRPr sz="1800" dirty="0">
              <a:latin typeface="Tahoma"/>
              <a:cs typeface="Tahoma"/>
            </a:endParaRPr>
          </a:p>
          <a:p>
            <a:pPr marL="369570">
              <a:lnSpc>
                <a:spcPts val="2145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}</a:t>
            </a:r>
            <a:endParaRPr sz="18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}</a:t>
            </a:r>
            <a:endParaRPr sz="1800" dirty="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18404" y="2133600"/>
            <a:ext cx="1524000" cy="306705"/>
          </a:xfrm>
          <a:custGeom>
            <a:avLst/>
            <a:gdLst/>
            <a:ahLst/>
            <a:cxnLst/>
            <a:rect l="l" t="t" r="r" b="b"/>
            <a:pathLst>
              <a:path w="1524000" h="306705">
                <a:moveTo>
                  <a:pt x="0" y="0"/>
                </a:moveTo>
                <a:lnTo>
                  <a:pt x="1524000" y="0"/>
                </a:lnTo>
                <a:lnTo>
                  <a:pt x="1524000" y="306387"/>
                </a:lnTo>
                <a:lnTo>
                  <a:pt x="0" y="306387"/>
                </a:lnTo>
                <a:lnTo>
                  <a:pt x="0" y="0"/>
                </a:lnTo>
                <a:close/>
              </a:path>
            </a:pathLst>
          </a:custGeom>
          <a:solidFill>
            <a:srgbClr val="EAE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18404" y="2138362"/>
            <a:ext cx="1524000" cy="306705"/>
          </a:xfrm>
          <a:custGeom>
            <a:avLst/>
            <a:gdLst/>
            <a:ahLst/>
            <a:cxnLst/>
            <a:rect l="l" t="t" r="r" b="b"/>
            <a:pathLst>
              <a:path w="1524000" h="306705">
                <a:moveTo>
                  <a:pt x="0" y="0"/>
                </a:moveTo>
                <a:lnTo>
                  <a:pt x="1523999" y="0"/>
                </a:lnTo>
                <a:lnTo>
                  <a:pt x="1523999" y="306387"/>
                </a:lnTo>
                <a:lnTo>
                  <a:pt x="0" y="306387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657748" y="2173240"/>
            <a:ext cx="852169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8A1D9"/>
                </a:solidFill>
                <a:latin typeface="Arial"/>
                <a:cs typeface="Arial"/>
              </a:rPr>
              <a:t>3.14159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98384" y="2158682"/>
            <a:ext cx="2419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80912"/>
                </a:solidFill>
                <a:latin typeface="Arial"/>
                <a:cs typeface="Arial"/>
              </a:rPr>
              <a:t>PI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5212044" y="1066800"/>
            <a:ext cx="2788920" cy="1086485"/>
          </a:xfrm>
          <a:custGeom>
            <a:avLst/>
            <a:gdLst/>
            <a:ahLst/>
            <a:cxnLst/>
            <a:rect l="l" t="t" r="r" b="b"/>
            <a:pathLst>
              <a:path w="2788920" h="1086485">
                <a:moveTo>
                  <a:pt x="1161935" y="615950"/>
                </a:moveTo>
                <a:lnTo>
                  <a:pt x="464769" y="615950"/>
                </a:lnTo>
                <a:lnTo>
                  <a:pt x="1383207" y="1086294"/>
                </a:lnTo>
                <a:lnTo>
                  <a:pt x="1161935" y="615950"/>
                </a:lnTo>
                <a:close/>
              </a:path>
              <a:path w="2788920" h="1086485">
                <a:moveTo>
                  <a:pt x="2685961" y="0"/>
                </a:moveTo>
                <a:lnTo>
                  <a:pt x="102654" y="0"/>
                </a:lnTo>
                <a:lnTo>
                  <a:pt x="62697" y="8067"/>
                </a:lnTo>
                <a:lnTo>
                  <a:pt x="30067" y="30067"/>
                </a:lnTo>
                <a:lnTo>
                  <a:pt x="8067" y="62697"/>
                </a:lnTo>
                <a:lnTo>
                  <a:pt x="0" y="102654"/>
                </a:lnTo>
                <a:lnTo>
                  <a:pt x="0" y="513283"/>
                </a:lnTo>
                <a:lnTo>
                  <a:pt x="8067" y="553247"/>
                </a:lnTo>
                <a:lnTo>
                  <a:pt x="30067" y="585881"/>
                </a:lnTo>
                <a:lnTo>
                  <a:pt x="62697" y="607882"/>
                </a:lnTo>
                <a:lnTo>
                  <a:pt x="102654" y="615950"/>
                </a:lnTo>
                <a:lnTo>
                  <a:pt x="2685961" y="615950"/>
                </a:lnTo>
                <a:lnTo>
                  <a:pt x="2725925" y="607882"/>
                </a:lnTo>
                <a:lnTo>
                  <a:pt x="2758559" y="585881"/>
                </a:lnTo>
                <a:lnTo>
                  <a:pt x="2780560" y="553247"/>
                </a:lnTo>
                <a:lnTo>
                  <a:pt x="2788627" y="513283"/>
                </a:lnTo>
                <a:lnTo>
                  <a:pt x="2788627" y="102654"/>
                </a:lnTo>
                <a:lnTo>
                  <a:pt x="2780560" y="62697"/>
                </a:lnTo>
                <a:lnTo>
                  <a:pt x="2758559" y="30067"/>
                </a:lnTo>
                <a:lnTo>
                  <a:pt x="2725925" y="8067"/>
                </a:lnTo>
                <a:lnTo>
                  <a:pt x="2685961" y="0"/>
                </a:lnTo>
                <a:close/>
              </a:path>
            </a:pathLst>
          </a:custGeom>
          <a:solidFill>
            <a:srgbClr val="D1F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212043" y="1066800"/>
            <a:ext cx="2788920" cy="1086485"/>
          </a:xfrm>
          <a:custGeom>
            <a:avLst/>
            <a:gdLst/>
            <a:ahLst/>
            <a:cxnLst/>
            <a:rect l="l" t="t" r="r" b="b"/>
            <a:pathLst>
              <a:path w="2788920" h="1086485">
                <a:moveTo>
                  <a:pt x="0" y="102659"/>
                </a:moveTo>
                <a:lnTo>
                  <a:pt x="8067" y="62699"/>
                </a:lnTo>
                <a:lnTo>
                  <a:pt x="30068" y="30068"/>
                </a:lnTo>
                <a:lnTo>
                  <a:pt x="62700" y="8067"/>
                </a:lnTo>
                <a:lnTo>
                  <a:pt x="102660" y="0"/>
                </a:lnTo>
                <a:lnTo>
                  <a:pt x="464770" y="0"/>
                </a:lnTo>
                <a:lnTo>
                  <a:pt x="1161929" y="0"/>
                </a:lnTo>
                <a:lnTo>
                  <a:pt x="2685968" y="0"/>
                </a:lnTo>
                <a:lnTo>
                  <a:pt x="2725924" y="8067"/>
                </a:lnTo>
                <a:lnTo>
                  <a:pt x="2758556" y="30068"/>
                </a:lnTo>
                <a:lnTo>
                  <a:pt x="2780559" y="62699"/>
                </a:lnTo>
                <a:lnTo>
                  <a:pt x="2788628" y="102659"/>
                </a:lnTo>
                <a:lnTo>
                  <a:pt x="2788628" y="359303"/>
                </a:lnTo>
                <a:lnTo>
                  <a:pt x="2788628" y="513291"/>
                </a:lnTo>
                <a:lnTo>
                  <a:pt x="2780559" y="553249"/>
                </a:lnTo>
                <a:lnTo>
                  <a:pt x="2758556" y="585880"/>
                </a:lnTo>
                <a:lnTo>
                  <a:pt x="2725924" y="607881"/>
                </a:lnTo>
                <a:lnTo>
                  <a:pt x="2685968" y="615949"/>
                </a:lnTo>
                <a:lnTo>
                  <a:pt x="1161929" y="615949"/>
                </a:lnTo>
                <a:lnTo>
                  <a:pt x="1383209" y="1086299"/>
                </a:lnTo>
                <a:lnTo>
                  <a:pt x="464770" y="615949"/>
                </a:lnTo>
                <a:lnTo>
                  <a:pt x="102660" y="615949"/>
                </a:lnTo>
                <a:lnTo>
                  <a:pt x="62700" y="607881"/>
                </a:lnTo>
                <a:lnTo>
                  <a:pt x="30068" y="585880"/>
                </a:lnTo>
                <a:lnTo>
                  <a:pt x="8067" y="553249"/>
                </a:lnTo>
                <a:lnTo>
                  <a:pt x="0" y="513289"/>
                </a:lnTo>
                <a:lnTo>
                  <a:pt x="0" y="359303"/>
                </a:lnTo>
                <a:lnTo>
                  <a:pt x="0" y="102659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20857" y="1142581"/>
            <a:ext cx="237490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80912"/>
                </a:solidFill>
                <a:latin typeface="Rockwell"/>
                <a:cs typeface="Rockwell"/>
              </a:rPr>
              <a:t>allocate memory </a:t>
            </a:r>
            <a:r>
              <a:rPr sz="1600" spc="10" dirty="0">
                <a:solidFill>
                  <a:srgbClr val="080912"/>
                </a:solidFill>
                <a:latin typeface="Rockwell"/>
                <a:cs typeface="Rockwell"/>
              </a:rPr>
              <a:t>for </a:t>
            </a:r>
            <a:r>
              <a:rPr sz="1600" b="1" dirty="0">
                <a:solidFill>
                  <a:srgbClr val="080912"/>
                </a:solidFill>
                <a:latin typeface="Rockwell"/>
                <a:cs typeface="Rockwell"/>
              </a:rPr>
              <a:t>PI</a:t>
            </a:r>
            <a:r>
              <a:rPr sz="1600" b="1" spc="-90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600" dirty="0">
                <a:solidFill>
                  <a:srgbClr val="080912"/>
                </a:solidFill>
                <a:latin typeface="Rockwell"/>
                <a:cs typeface="Rockwell"/>
              </a:rPr>
              <a:t>&amp;</a:t>
            </a:r>
            <a:endParaRPr sz="1600" dirty="0">
              <a:latin typeface="Rockwell"/>
              <a:cs typeface="Rockwel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20857" y="1383881"/>
            <a:ext cx="1737360" cy="2559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00" dirty="0">
                <a:solidFill>
                  <a:srgbClr val="080912"/>
                </a:solidFill>
                <a:latin typeface="Rockwell"/>
                <a:cs typeface="Rockwell"/>
              </a:rPr>
              <a:t>assign a </a:t>
            </a:r>
            <a:r>
              <a:rPr sz="1600" spc="-5" dirty="0">
                <a:solidFill>
                  <a:srgbClr val="080912"/>
                </a:solidFill>
                <a:latin typeface="Rockwell"/>
                <a:cs typeface="Rockwell"/>
              </a:rPr>
              <a:t>value </a:t>
            </a:r>
            <a:r>
              <a:rPr sz="1600" dirty="0">
                <a:solidFill>
                  <a:srgbClr val="080912"/>
                </a:solidFill>
                <a:latin typeface="Rockwell"/>
                <a:cs typeface="Rockwell"/>
              </a:rPr>
              <a:t>to</a:t>
            </a:r>
            <a:r>
              <a:rPr sz="1600" spc="-95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600" dirty="0">
                <a:solidFill>
                  <a:srgbClr val="080912"/>
                </a:solidFill>
                <a:latin typeface="Rockwell"/>
                <a:cs typeface="Rockwell"/>
              </a:rPr>
              <a:t>it</a:t>
            </a:r>
            <a:endParaRPr sz="1600">
              <a:latin typeface="Rockwell"/>
              <a:cs typeface="Rockwell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7733654" y="2133603"/>
            <a:ext cx="267335" cy="309245"/>
          </a:xfrm>
          <a:custGeom>
            <a:avLst/>
            <a:gdLst/>
            <a:ahLst/>
            <a:cxnLst/>
            <a:rect l="l" t="t" r="r" b="b"/>
            <a:pathLst>
              <a:path w="267334" h="309244">
                <a:moveTo>
                  <a:pt x="267017" y="136753"/>
                </a:moveTo>
                <a:lnTo>
                  <a:pt x="0" y="136753"/>
                </a:lnTo>
                <a:lnTo>
                  <a:pt x="0" y="234594"/>
                </a:lnTo>
                <a:lnTo>
                  <a:pt x="17335" y="271830"/>
                </a:lnTo>
                <a:lnTo>
                  <a:pt x="27165" y="280962"/>
                </a:lnTo>
                <a:lnTo>
                  <a:pt x="33223" y="286715"/>
                </a:lnTo>
                <a:lnTo>
                  <a:pt x="74561" y="303936"/>
                </a:lnTo>
                <a:lnTo>
                  <a:pt x="168465" y="308825"/>
                </a:lnTo>
                <a:lnTo>
                  <a:pt x="182625" y="306908"/>
                </a:lnTo>
                <a:lnTo>
                  <a:pt x="191884" y="305206"/>
                </a:lnTo>
                <a:lnTo>
                  <a:pt x="204012" y="301815"/>
                </a:lnTo>
                <a:lnTo>
                  <a:pt x="213258" y="297548"/>
                </a:lnTo>
                <a:lnTo>
                  <a:pt x="223088" y="293293"/>
                </a:lnTo>
                <a:lnTo>
                  <a:pt x="255447" y="261823"/>
                </a:lnTo>
                <a:lnTo>
                  <a:pt x="260070" y="255016"/>
                </a:lnTo>
                <a:lnTo>
                  <a:pt x="264693" y="244805"/>
                </a:lnTo>
                <a:lnTo>
                  <a:pt x="267017" y="232041"/>
                </a:lnTo>
                <a:lnTo>
                  <a:pt x="267017" y="136753"/>
                </a:lnTo>
                <a:close/>
              </a:path>
              <a:path w="267334" h="309244">
                <a:moveTo>
                  <a:pt x="130911" y="0"/>
                </a:moveTo>
                <a:lnTo>
                  <a:pt x="92189" y="5105"/>
                </a:lnTo>
                <a:lnTo>
                  <a:pt x="54622" y="22339"/>
                </a:lnTo>
                <a:lnTo>
                  <a:pt x="42760" y="34671"/>
                </a:lnTo>
                <a:lnTo>
                  <a:pt x="35839" y="42964"/>
                </a:lnTo>
                <a:lnTo>
                  <a:pt x="28892" y="54229"/>
                </a:lnTo>
                <a:lnTo>
                  <a:pt x="24282" y="66992"/>
                </a:lnTo>
                <a:lnTo>
                  <a:pt x="24282" y="136753"/>
                </a:lnTo>
                <a:lnTo>
                  <a:pt x="238404" y="136753"/>
                </a:lnTo>
                <a:lnTo>
                  <a:pt x="238403" y="136550"/>
                </a:lnTo>
                <a:lnTo>
                  <a:pt x="74561" y="136550"/>
                </a:lnTo>
                <a:lnTo>
                  <a:pt x="74667" y="73812"/>
                </a:lnTo>
                <a:lnTo>
                  <a:pt x="75717" y="69761"/>
                </a:lnTo>
                <a:lnTo>
                  <a:pt x="77152" y="65938"/>
                </a:lnTo>
                <a:lnTo>
                  <a:pt x="79755" y="62103"/>
                </a:lnTo>
                <a:lnTo>
                  <a:pt x="81787" y="58064"/>
                </a:lnTo>
                <a:lnTo>
                  <a:pt x="84378" y="55092"/>
                </a:lnTo>
                <a:lnTo>
                  <a:pt x="89585" y="49987"/>
                </a:lnTo>
                <a:lnTo>
                  <a:pt x="96227" y="46570"/>
                </a:lnTo>
                <a:lnTo>
                  <a:pt x="103162" y="42760"/>
                </a:lnTo>
                <a:lnTo>
                  <a:pt x="110972" y="40208"/>
                </a:lnTo>
                <a:lnTo>
                  <a:pt x="118770" y="38290"/>
                </a:lnTo>
                <a:lnTo>
                  <a:pt x="129171" y="37223"/>
                </a:lnTo>
                <a:lnTo>
                  <a:pt x="218637" y="37223"/>
                </a:lnTo>
                <a:lnTo>
                  <a:pt x="215861" y="33388"/>
                </a:lnTo>
                <a:lnTo>
                  <a:pt x="205752" y="24460"/>
                </a:lnTo>
                <a:lnTo>
                  <a:pt x="198805" y="19354"/>
                </a:lnTo>
                <a:lnTo>
                  <a:pt x="196494" y="17856"/>
                </a:lnTo>
                <a:lnTo>
                  <a:pt x="194475" y="16167"/>
                </a:lnTo>
                <a:lnTo>
                  <a:pt x="190423" y="13614"/>
                </a:lnTo>
                <a:lnTo>
                  <a:pt x="189852" y="13398"/>
                </a:lnTo>
                <a:lnTo>
                  <a:pt x="187248" y="12128"/>
                </a:lnTo>
                <a:lnTo>
                  <a:pt x="143040" y="635"/>
                </a:lnTo>
                <a:lnTo>
                  <a:pt x="130911" y="0"/>
                </a:lnTo>
                <a:close/>
              </a:path>
              <a:path w="267334" h="309244">
                <a:moveTo>
                  <a:pt x="218637" y="37223"/>
                </a:moveTo>
                <a:lnTo>
                  <a:pt x="129171" y="37223"/>
                </a:lnTo>
                <a:lnTo>
                  <a:pt x="136969" y="37655"/>
                </a:lnTo>
                <a:lnTo>
                  <a:pt x="147675" y="39560"/>
                </a:lnTo>
                <a:lnTo>
                  <a:pt x="154317" y="41046"/>
                </a:lnTo>
                <a:lnTo>
                  <a:pt x="160388" y="42964"/>
                </a:lnTo>
                <a:lnTo>
                  <a:pt x="163842" y="45313"/>
                </a:lnTo>
                <a:lnTo>
                  <a:pt x="169049" y="47853"/>
                </a:lnTo>
                <a:lnTo>
                  <a:pt x="171069" y="49771"/>
                </a:lnTo>
                <a:lnTo>
                  <a:pt x="173380" y="51676"/>
                </a:lnTo>
                <a:lnTo>
                  <a:pt x="176275" y="53809"/>
                </a:lnTo>
                <a:lnTo>
                  <a:pt x="178015" y="56159"/>
                </a:lnTo>
                <a:lnTo>
                  <a:pt x="180327" y="58280"/>
                </a:lnTo>
                <a:lnTo>
                  <a:pt x="182918" y="61264"/>
                </a:lnTo>
                <a:lnTo>
                  <a:pt x="184073" y="64439"/>
                </a:lnTo>
                <a:lnTo>
                  <a:pt x="185521" y="67856"/>
                </a:lnTo>
                <a:lnTo>
                  <a:pt x="187248" y="71475"/>
                </a:lnTo>
                <a:lnTo>
                  <a:pt x="188125" y="74218"/>
                </a:lnTo>
                <a:lnTo>
                  <a:pt x="188125" y="136550"/>
                </a:lnTo>
                <a:lnTo>
                  <a:pt x="238403" y="136550"/>
                </a:lnTo>
                <a:lnTo>
                  <a:pt x="238112" y="73812"/>
                </a:lnTo>
                <a:lnTo>
                  <a:pt x="224535" y="45313"/>
                </a:lnTo>
                <a:lnTo>
                  <a:pt x="218637" y="3722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733654" y="2251507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>
                <a:moveTo>
                  <a:pt x="0" y="0"/>
                </a:moveTo>
                <a:lnTo>
                  <a:pt x="267017" y="0"/>
                </a:lnTo>
              </a:path>
            </a:pathLst>
          </a:custGeom>
          <a:ln w="317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852425" y="2356920"/>
            <a:ext cx="32384" cy="52069"/>
          </a:xfrm>
          <a:custGeom>
            <a:avLst/>
            <a:gdLst/>
            <a:ahLst/>
            <a:cxnLst/>
            <a:rect l="l" t="t" r="r" b="b"/>
            <a:pathLst>
              <a:path w="32384" h="52069">
                <a:moveTo>
                  <a:pt x="16751" y="0"/>
                </a:moveTo>
                <a:lnTo>
                  <a:pt x="12420" y="215"/>
                </a:lnTo>
                <a:lnTo>
                  <a:pt x="8966" y="1498"/>
                </a:lnTo>
                <a:lnTo>
                  <a:pt x="6070" y="2768"/>
                </a:lnTo>
                <a:lnTo>
                  <a:pt x="4330" y="4699"/>
                </a:lnTo>
                <a:lnTo>
                  <a:pt x="2019" y="7035"/>
                </a:lnTo>
                <a:lnTo>
                  <a:pt x="1155" y="10426"/>
                </a:lnTo>
                <a:lnTo>
                  <a:pt x="1739" y="14897"/>
                </a:lnTo>
                <a:lnTo>
                  <a:pt x="4330" y="18516"/>
                </a:lnTo>
                <a:lnTo>
                  <a:pt x="7797" y="20637"/>
                </a:lnTo>
                <a:lnTo>
                  <a:pt x="0" y="51904"/>
                </a:lnTo>
                <a:lnTo>
                  <a:pt x="32359" y="51904"/>
                </a:lnTo>
                <a:lnTo>
                  <a:pt x="25133" y="20421"/>
                </a:lnTo>
                <a:lnTo>
                  <a:pt x="27165" y="18516"/>
                </a:lnTo>
                <a:lnTo>
                  <a:pt x="28905" y="16814"/>
                </a:lnTo>
                <a:lnTo>
                  <a:pt x="30340" y="14897"/>
                </a:lnTo>
                <a:lnTo>
                  <a:pt x="31496" y="10426"/>
                </a:lnTo>
                <a:lnTo>
                  <a:pt x="31203" y="7874"/>
                </a:lnTo>
                <a:lnTo>
                  <a:pt x="29476" y="5753"/>
                </a:lnTo>
                <a:lnTo>
                  <a:pt x="27736" y="3835"/>
                </a:lnTo>
                <a:lnTo>
                  <a:pt x="24269" y="1498"/>
                </a:lnTo>
                <a:lnTo>
                  <a:pt x="20218" y="647"/>
                </a:lnTo>
                <a:lnTo>
                  <a:pt x="1675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733665" y="2133600"/>
            <a:ext cx="267335" cy="309245"/>
          </a:xfrm>
          <a:custGeom>
            <a:avLst/>
            <a:gdLst/>
            <a:ahLst/>
            <a:cxnLst/>
            <a:rect l="l" t="t" r="r" b="b"/>
            <a:pathLst>
              <a:path w="267334" h="309244">
                <a:moveTo>
                  <a:pt x="0" y="136763"/>
                </a:moveTo>
                <a:lnTo>
                  <a:pt x="24271" y="136763"/>
                </a:lnTo>
                <a:lnTo>
                  <a:pt x="24271" y="66998"/>
                </a:lnTo>
                <a:lnTo>
                  <a:pt x="28889" y="54237"/>
                </a:lnTo>
                <a:lnTo>
                  <a:pt x="35829" y="42973"/>
                </a:lnTo>
                <a:lnTo>
                  <a:pt x="42757" y="34675"/>
                </a:lnTo>
                <a:lnTo>
                  <a:pt x="47959" y="28288"/>
                </a:lnTo>
                <a:lnTo>
                  <a:pt x="92181" y="5104"/>
                </a:lnTo>
                <a:lnTo>
                  <a:pt x="130903" y="0"/>
                </a:lnTo>
                <a:lnTo>
                  <a:pt x="143033" y="641"/>
                </a:lnTo>
                <a:lnTo>
                  <a:pt x="181755" y="9581"/>
                </a:lnTo>
                <a:lnTo>
                  <a:pt x="184934" y="11064"/>
                </a:lnTo>
                <a:lnTo>
                  <a:pt x="187243" y="12133"/>
                </a:lnTo>
                <a:lnTo>
                  <a:pt x="189850" y="13402"/>
                </a:lnTo>
                <a:lnTo>
                  <a:pt x="190421" y="13616"/>
                </a:lnTo>
                <a:lnTo>
                  <a:pt x="192445" y="14899"/>
                </a:lnTo>
                <a:lnTo>
                  <a:pt x="194468" y="16168"/>
                </a:lnTo>
                <a:lnTo>
                  <a:pt x="196492" y="17865"/>
                </a:lnTo>
                <a:lnTo>
                  <a:pt x="198801" y="19362"/>
                </a:lnTo>
                <a:lnTo>
                  <a:pt x="205741" y="24466"/>
                </a:lnTo>
                <a:lnTo>
                  <a:pt x="210074" y="28288"/>
                </a:lnTo>
                <a:lnTo>
                  <a:pt x="215859" y="33392"/>
                </a:lnTo>
                <a:lnTo>
                  <a:pt x="220477" y="39780"/>
                </a:lnTo>
                <a:lnTo>
                  <a:pt x="224525" y="45312"/>
                </a:lnTo>
                <a:lnTo>
                  <a:pt x="238393" y="136763"/>
                </a:lnTo>
                <a:lnTo>
                  <a:pt x="267010" y="136763"/>
                </a:lnTo>
                <a:lnTo>
                  <a:pt x="267010" y="232050"/>
                </a:lnTo>
                <a:lnTo>
                  <a:pt x="264688" y="244811"/>
                </a:lnTo>
                <a:lnTo>
                  <a:pt x="260070" y="255020"/>
                </a:lnTo>
                <a:lnTo>
                  <a:pt x="255439" y="261821"/>
                </a:lnTo>
                <a:lnTo>
                  <a:pt x="251403" y="268636"/>
                </a:lnTo>
                <a:lnTo>
                  <a:pt x="213252" y="297552"/>
                </a:lnTo>
                <a:lnTo>
                  <a:pt x="204003" y="301815"/>
                </a:lnTo>
                <a:lnTo>
                  <a:pt x="191874" y="305208"/>
                </a:lnTo>
                <a:lnTo>
                  <a:pt x="182625" y="306920"/>
                </a:lnTo>
                <a:lnTo>
                  <a:pt x="168459" y="308830"/>
                </a:lnTo>
                <a:lnTo>
                  <a:pt x="102870" y="308616"/>
                </a:lnTo>
                <a:lnTo>
                  <a:pt x="61541" y="300532"/>
                </a:lnTo>
                <a:lnTo>
                  <a:pt x="27163" y="280970"/>
                </a:lnTo>
                <a:lnTo>
                  <a:pt x="21962" y="276507"/>
                </a:lnTo>
                <a:lnTo>
                  <a:pt x="856" y="242687"/>
                </a:lnTo>
                <a:lnTo>
                  <a:pt x="0" y="234602"/>
                </a:lnTo>
                <a:lnTo>
                  <a:pt x="0" y="136763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808217" y="2151978"/>
            <a:ext cx="113664" cy="99695"/>
          </a:xfrm>
          <a:custGeom>
            <a:avLst/>
            <a:gdLst/>
            <a:ahLst/>
            <a:cxnLst/>
            <a:rect l="l" t="t" r="r" b="b"/>
            <a:pathLst>
              <a:path w="113665" h="99694">
                <a:moveTo>
                  <a:pt x="0" y="99321"/>
                </a:moveTo>
                <a:lnTo>
                  <a:pt x="0" y="36999"/>
                </a:lnTo>
                <a:lnTo>
                  <a:pt x="1154" y="32536"/>
                </a:lnTo>
                <a:lnTo>
                  <a:pt x="2594" y="28715"/>
                </a:lnTo>
                <a:lnTo>
                  <a:pt x="5201" y="24880"/>
                </a:lnTo>
                <a:lnTo>
                  <a:pt x="7225" y="20845"/>
                </a:lnTo>
                <a:lnTo>
                  <a:pt x="9820" y="17865"/>
                </a:lnTo>
                <a:lnTo>
                  <a:pt x="15022" y="12760"/>
                </a:lnTo>
                <a:lnTo>
                  <a:pt x="21664" y="9353"/>
                </a:lnTo>
                <a:lnTo>
                  <a:pt x="28604" y="5532"/>
                </a:lnTo>
                <a:lnTo>
                  <a:pt x="36413" y="2979"/>
                </a:lnTo>
                <a:lnTo>
                  <a:pt x="44209" y="1069"/>
                </a:lnTo>
                <a:lnTo>
                  <a:pt x="54613" y="0"/>
                </a:lnTo>
                <a:lnTo>
                  <a:pt x="62410" y="427"/>
                </a:lnTo>
                <a:lnTo>
                  <a:pt x="73111" y="2338"/>
                </a:lnTo>
                <a:lnTo>
                  <a:pt x="79754" y="3820"/>
                </a:lnTo>
                <a:lnTo>
                  <a:pt x="85825" y="5745"/>
                </a:lnTo>
                <a:lnTo>
                  <a:pt x="89289" y="8084"/>
                </a:lnTo>
                <a:lnTo>
                  <a:pt x="94491" y="10636"/>
                </a:lnTo>
                <a:lnTo>
                  <a:pt x="96514" y="12546"/>
                </a:lnTo>
                <a:lnTo>
                  <a:pt x="98823" y="14457"/>
                </a:lnTo>
                <a:lnTo>
                  <a:pt x="101716" y="16581"/>
                </a:lnTo>
                <a:lnTo>
                  <a:pt x="103454" y="18934"/>
                </a:lnTo>
                <a:lnTo>
                  <a:pt x="105763" y="21059"/>
                </a:lnTo>
                <a:lnTo>
                  <a:pt x="108358" y="24039"/>
                </a:lnTo>
                <a:lnTo>
                  <a:pt x="109512" y="27218"/>
                </a:lnTo>
                <a:lnTo>
                  <a:pt x="110965" y="30626"/>
                </a:lnTo>
                <a:lnTo>
                  <a:pt x="112691" y="34247"/>
                </a:lnTo>
                <a:lnTo>
                  <a:pt x="113560" y="36999"/>
                </a:lnTo>
                <a:lnTo>
                  <a:pt x="113560" y="99321"/>
                </a:lnTo>
                <a:lnTo>
                  <a:pt x="0" y="99321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733665" y="2251513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>
                <a:moveTo>
                  <a:pt x="0" y="0"/>
                </a:moveTo>
                <a:lnTo>
                  <a:pt x="267010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852427" y="2356924"/>
            <a:ext cx="32384" cy="52069"/>
          </a:xfrm>
          <a:custGeom>
            <a:avLst/>
            <a:gdLst/>
            <a:ahLst/>
            <a:cxnLst/>
            <a:rect l="l" t="t" r="r" b="b"/>
            <a:pathLst>
              <a:path w="32384" h="52069">
                <a:moveTo>
                  <a:pt x="25140" y="20417"/>
                </a:moveTo>
                <a:lnTo>
                  <a:pt x="32366" y="51899"/>
                </a:lnTo>
                <a:lnTo>
                  <a:pt x="0" y="51899"/>
                </a:lnTo>
                <a:lnTo>
                  <a:pt x="7796" y="20631"/>
                </a:lnTo>
                <a:lnTo>
                  <a:pt x="4332" y="18506"/>
                </a:lnTo>
                <a:lnTo>
                  <a:pt x="1738" y="14899"/>
                </a:lnTo>
                <a:lnTo>
                  <a:pt x="1154" y="10422"/>
                </a:lnTo>
                <a:lnTo>
                  <a:pt x="2023" y="7028"/>
                </a:lnTo>
                <a:lnTo>
                  <a:pt x="4332" y="4690"/>
                </a:lnTo>
                <a:lnTo>
                  <a:pt x="6070" y="2765"/>
                </a:lnTo>
                <a:lnTo>
                  <a:pt x="8963" y="1496"/>
                </a:lnTo>
                <a:lnTo>
                  <a:pt x="12427" y="213"/>
                </a:lnTo>
                <a:lnTo>
                  <a:pt x="16760" y="0"/>
                </a:lnTo>
                <a:lnTo>
                  <a:pt x="20224" y="641"/>
                </a:lnTo>
                <a:lnTo>
                  <a:pt x="31497" y="10422"/>
                </a:lnTo>
                <a:lnTo>
                  <a:pt x="30342" y="14899"/>
                </a:lnTo>
                <a:lnTo>
                  <a:pt x="28901" y="16810"/>
                </a:lnTo>
                <a:lnTo>
                  <a:pt x="27163" y="18506"/>
                </a:lnTo>
                <a:lnTo>
                  <a:pt x="25140" y="2041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195754" y="2620010"/>
            <a:ext cx="5202555" cy="360680"/>
          </a:xfrm>
          <a:custGeom>
            <a:avLst/>
            <a:gdLst/>
            <a:ahLst/>
            <a:cxnLst/>
            <a:rect l="l" t="t" r="r" b="b"/>
            <a:pathLst>
              <a:path w="5202555" h="360679">
                <a:moveTo>
                  <a:pt x="0" y="0"/>
                </a:moveTo>
                <a:lnTo>
                  <a:pt x="5202111" y="0"/>
                </a:lnTo>
                <a:lnTo>
                  <a:pt x="5202111" y="360362"/>
                </a:lnTo>
                <a:lnTo>
                  <a:pt x="0" y="360362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195754" y="2590800"/>
            <a:ext cx="5202555" cy="360680"/>
          </a:xfrm>
          <a:custGeom>
            <a:avLst/>
            <a:gdLst/>
            <a:ahLst/>
            <a:cxnLst/>
            <a:rect l="l" t="t" r="r" b="b"/>
            <a:pathLst>
              <a:path w="5202555" h="360679">
                <a:moveTo>
                  <a:pt x="0" y="0"/>
                </a:moveTo>
                <a:lnTo>
                  <a:pt x="5202106" y="0"/>
                </a:lnTo>
                <a:lnTo>
                  <a:pt x="5202106" y="360362"/>
                </a:lnTo>
                <a:lnTo>
                  <a:pt x="0" y="360362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6625546" y="1728470"/>
            <a:ext cx="915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80912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8" name="object 7"/>
          <p:cNvSpPr txBox="1"/>
          <p:nvPr/>
        </p:nvSpPr>
        <p:spPr>
          <a:xfrm>
            <a:off x="8664411" y="318122"/>
            <a:ext cx="1219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7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3400" y="914400"/>
            <a:ext cx="3335654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public class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ComputeCircleArea</a:t>
            </a:r>
            <a:r>
              <a:rPr sz="1800" spc="-11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6300" y="1449832"/>
            <a:ext cx="389699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/** The main method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*/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public static void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main(String[] args)</a:t>
            </a:r>
            <a:r>
              <a:rPr sz="1800" spc="-4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2987" y="2169161"/>
            <a:ext cx="4197350" cy="575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Declare PI, radius, and area to be double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  <a:p>
            <a:pPr marL="131445">
              <a:lnSpc>
                <a:spcPct val="100000"/>
              </a:lnSpc>
              <a:spcBef>
                <a:spcPts val="640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final double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PI =</a:t>
            </a:r>
            <a:r>
              <a:rPr sz="1800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3.14159;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99783" y="2752725"/>
            <a:ext cx="5202555" cy="29527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74625">
              <a:lnSpc>
                <a:spcPct val="100000"/>
              </a:lnSpc>
              <a:spcBef>
                <a:spcPts val="25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double</a:t>
            </a:r>
            <a:r>
              <a:rPr sz="1800" spc="-85" dirty="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62050" y="3048000"/>
            <a:ext cx="1297305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double</a:t>
            </a:r>
            <a:r>
              <a:rPr sz="1800" spc="-90" dirty="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area;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2987" y="3621533"/>
            <a:ext cx="268795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Assign 20 to the radius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</a:t>
            </a:r>
            <a:endParaRPr sz="1400">
              <a:latin typeface="Tahoma"/>
              <a:cs typeface="Tahoma"/>
            </a:endParaRPr>
          </a:p>
          <a:p>
            <a:pPr marL="131445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=</a:t>
            </a:r>
            <a:r>
              <a:rPr sz="1800" spc="-8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20;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3400" y="4332733"/>
            <a:ext cx="6350635" cy="197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0">
              <a:lnSpc>
                <a:spcPts val="165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Compute the expression and then assign the result in the area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</a:t>
            </a:r>
            <a:endParaRPr sz="1400">
              <a:latin typeface="Tahoma"/>
              <a:cs typeface="Tahoma"/>
            </a:endParaRPr>
          </a:p>
          <a:p>
            <a:pPr marL="641350">
              <a:lnSpc>
                <a:spcPts val="2130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area = radius * radius *</a:t>
            </a:r>
            <a:r>
              <a:rPr sz="1800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PI;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57785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Display the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results</a:t>
            </a:r>
            <a:endParaRPr sz="1400">
              <a:latin typeface="Tahoma"/>
              <a:cs typeface="Tahoma"/>
            </a:endParaRPr>
          </a:p>
          <a:p>
            <a:pPr marL="641350">
              <a:lnSpc>
                <a:spcPts val="1964"/>
              </a:lnSpc>
              <a:spcBef>
                <a:spcPts val="35"/>
              </a:spcBef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System.out.println(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"The area for the circle of radius</a:t>
            </a:r>
            <a:r>
              <a:rPr sz="1800" spc="-10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</a:t>
            </a:r>
            <a:endParaRPr sz="1800">
              <a:latin typeface="Tahoma"/>
              <a:cs typeface="Tahoma"/>
            </a:endParaRPr>
          </a:p>
          <a:p>
            <a:pPr marL="1841500">
              <a:lnSpc>
                <a:spcPts val="1950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 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 is "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</a:t>
            </a:r>
            <a:r>
              <a:rPr sz="1800" spc="-7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area);</a:t>
            </a:r>
            <a:endParaRPr sz="1800">
              <a:latin typeface="Tahoma"/>
              <a:cs typeface="Tahoma"/>
            </a:endParaRPr>
          </a:p>
          <a:p>
            <a:pPr marL="369570">
              <a:lnSpc>
                <a:spcPts val="2145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5017" y="241075"/>
            <a:ext cx="5935281" cy="544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210484" y="178752"/>
            <a:ext cx="6337935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220" algn="l"/>
              </a:tabLst>
            </a:pPr>
            <a:r>
              <a:rPr sz="5400" b="1" baseline="-6172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sz="2800" spc="-5" dirty="0"/>
              <a:t>Computing </a:t>
            </a:r>
            <a:r>
              <a:rPr sz="2800" dirty="0"/>
              <a:t>the </a:t>
            </a:r>
            <a:r>
              <a:rPr sz="2800" spc="-5" dirty="0"/>
              <a:t>Area </a:t>
            </a:r>
            <a:r>
              <a:rPr sz="2800" dirty="0"/>
              <a:t>of a </a:t>
            </a:r>
            <a:r>
              <a:rPr sz="2800" spc="-5" dirty="0"/>
              <a:t>Circle</a:t>
            </a:r>
            <a:r>
              <a:rPr sz="2800" spc="-20" dirty="0"/>
              <a:t> </a:t>
            </a:r>
            <a:r>
              <a:rPr sz="2000" dirty="0">
                <a:solidFill>
                  <a:srgbClr val="8C8E91"/>
                </a:solidFill>
              </a:rPr>
              <a:t>(Cont’d)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944312" y="2378010"/>
            <a:ext cx="1524000" cy="306705"/>
          </a:xfrm>
          <a:custGeom>
            <a:avLst/>
            <a:gdLst/>
            <a:ahLst/>
            <a:cxnLst/>
            <a:rect l="l" t="t" r="r" b="b"/>
            <a:pathLst>
              <a:path w="1524000" h="306705">
                <a:moveTo>
                  <a:pt x="0" y="0"/>
                </a:moveTo>
                <a:lnTo>
                  <a:pt x="1524000" y="0"/>
                </a:lnTo>
                <a:lnTo>
                  <a:pt x="1524000" y="306387"/>
                </a:lnTo>
                <a:lnTo>
                  <a:pt x="0" y="306387"/>
                </a:lnTo>
                <a:lnTo>
                  <a:pt x="0" y="0"/>
                </a:lnTo>
                <a:close/>
              </a:path>
            </a:pathLst>
          </a:custGeom>
          <a:solidFill>
            <a:srgbClr val="EAE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944312" y="2378009"/>
            <a:ext cx="1524000" cy="306705"/>
          </a:xfrm>
          <a:custGeom>
            <a:avLst/>
            <a:gdLst/>
            <a:ahLst/>
            <a:cxnLst/>
            <a:rect l="l" t="t" r="r" b="b"/>
            <a:pathLst>
              <a:path w="1524000" h="306705">
                <a:moveTo>
                  <a:pt x="0" y="0"/>
                </a:moveTo>
                <a:lnTo>
                  <a:pt x="1523999" y="0"/>
                </a:lnTo>
                <a:lnTo>
                  <a:pt x="1523999" y="306387"/>
                </a:lnTo>
                <a:lnTo>
                  <a:pt x="0" y="306387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283656" y="2394037"/>
            <a:ext cx="852169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8A1D9"/>
                </a:solidFill>
                <a:latin typeface="Arial"/>
                <a:cs typeface="Arial"/>
              </a:rPr>
              <a:t>3.14159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59562" y="2354400"/>
            <a:ext cx="267335" cy="309245"/>
          </a:xfrm>
          <a:custGeom>
            <a:avLst/>
            <a:gdLst/>
            <a:ahLst/>
            <a:cxnLst/>
            <a:rect l="l" t="t" r="r" b="b"/>
            <a:pathLst>
              <a:path w="267334" h="309244">
                <a:moveTo>
                  <a:pt x="267017" y="136753"/>
                </a:moveTo>
                <a:lnTo>
                  <a:pt x="0" y="136753"/>
                </a:lnTo>
                <a:lnTo>
                  <a:pt x="0" y="234594"/>
                </a:lnTo>
                <a:lnTo>
                  <a:pt x="17335" y="271830"/>
                </a:lnTo>
                <a:lnTo>
                  <a:pt x="27165" y="280962"/>
                </a:lnTo>
                <a:lnTo>
                  <a:pt x="33223" y="286715"/>
                </a:lnTo>
                <a:lnTo>
                  <a:pt x="74561" y="303936"/>
                </a:lnTo>
                <a:lnTo>
                  <a:pt x="168465" y="308825"/>
                </a:lnTo>
                <a:lnTo>
                  <a:pt x="182625" y="306908"/>
                </a:lnTo>
                <a:lnTo>
                  <a:pt x="191884" y="305206"/>
                </a:lnTo>
                <a:lnTo>
                  <a:pt x="204012" y="301815"/>
                </a:lnTo>
                <a:lnTo>
                  <a:pt x="213258" y="297548"/>
                </a:lnTo>
                <a:lnTo>
                  <a:pt x="223088" y="293293"/>
                </a:lnTo>
                <a:lnTo>
                  <a:pt x="255447" y="261823"/>
                </a:lnTo>
                <a:lnTo>
                  <a:pt x="260070" y="255016"/>
                </a:lnTo>
                <a:lnTo>
                  <a:pt x="264693" y="244805"/>
                </a:lnTo>
                <a:lnTo>
                  <a:pt x="267017" y="232041"/>
                </a:lnTo>
                <a:lnTo>
                  <a:pt x="267017" y="136753"/>
                </a:lnTo>
                <a:close/>
              </a:path>
              <a:path w="267334" h="309244">
                <a:moveTo>
                  <a:pt x="130911" y="0"/>
                </a:moveTo>
                <a:lnTo>
                  <a:pt x="92189" y="5105"/>
                </a:lnTo>
                <a:lnTo>
                  <a:pt x="54622" y="22339"/>
                </a:lnTo>
                <a:lnTo>
                  <a:pt x="42760" y="34671"/>
                </a:lnTo>
                <a:lnTo>
                  <a:pt x="35839" y="42964"/>
                </a:lnTo>
                <a:lnTo>
                  <a:pt x="28892" y="54229"/>
                </a:lnTo>
                <a:lnTo>
                  <a:pt x="24282" y="66992"/>
                </a:lnTo>
                <a:lnTo>
                  <a:pt x="24282" y="136753"/>
                </a:lnTo>
                <a:lnTo>
                  <a:pt x="238404" y="136753"/>
                </a:lnTo>
                <a:lnTo>
                  <a:pt x="238403" y="136550"/>
                </a:lnTo>
                <a:lnTo>
                  <a:pt x="74561" y="136550"/>
                </a:lnTo>
                <a:lnTo>
                  <a:pt x="74667" y="73812"/>
                </a:lnTo>
                <a:lnTo>
                  <a:pt x="75717" y="69761"/>
                </a:lnTo>
                <a:lnTo>
                  <a:pt x="77152" y="65938"/>
                </a:lnTo>
                <a:lnTo>
                  <a:pt x="79755" y="62103"/>
                </a:lnTo>
                <a:lnTo>
                  <a:pt x="81787" y="58064"/>
                </a:lnTo>
                <a:lnTo>
                  <a:pt x="84378" y="55092"/>
                </a:lnTo>
                <a:lnTo>
                  <a:pt x="89585" y="49987"/>
                </a:lnTo>
                <a:lnTo>
                  <a:pt x="96227" y="46570"/>
                </a:lnTo>
                <a:lnTo>
                  <a:pt x="103162" y="42760"/>
                </a:lnTo>
                <a:lnTo>
                  <a:pt x="110972" y="40208"/>
                </a:lnTo>
                <a:lnTo>
                  <a:pt x="118770" y="38290"/>
                </a:lnTo>
                <a:lnTo>
                  <a:pt x="129171" y="37223"/>
                </a:lnTo>
                <a:lnTo>
                  <a:pt x="218637" y="37223"/>
                </a:lnTo>
                <a:lnTo>
                  <a:pt x="215861" y="33388"/>
                </a:lnTo>
                <a:lnTo>
                  <a:pt x="205752" y="24460"/>
                </a:lnTo>
                <a:lnTo>
                  <a:pt x="198805" y="19354"/>
                </a:lnTo>
                <a:lnTo>
                  <a:pt x="196494" y="17856"/>
                </a:lnTo>
                <a:lnTo>
                  <a:pt x="194475" y="16167"/>
                </a:lnTo>
                <a:lnTo>
                  <a:pt x="190423" y="13614"/>
                </a:lnTo>
                <a:lnTo>
                  <a:pt x="189852" y="13398"/>
                </a:lnTo>
                <a:lnTo>
                  <a:pt x="187248" y="12128"/>
                </a:lnTo>
                <a:lnTo>
                  <a:pt x="143040" y="635"/>
                </a:lnTo>
                <a:lnTo>
                  <a:pt x="130911" y="0"/>
                </a:lnTo>
                <a:close/>
              </a:path>
              <a:path w="267334" h="309244">
                <a:moveTo>
                  <a:pt x="218637" y="37223"/>
                </a:moveTo>
                <a:lnTo>
                  <a:pt x="129171" y="37223"/>
                </a:lnTo>
                <a:lnTo>
                  <a:pt x="136969" y="37655"/>
                </a:lnTo>
                <a:lnTo>
                  <a:pt x="147675" y="39560"/>
                </a:lnTo>
                <a:lnTo>
                  <a:pt x="154317" y="41046"/>
                </a:lnTo>
                <a:lnTo>
                  <a:pt x="160388" y="42964"/>
                </a:lnTo>
                <a:lnTo>
                  <a:pt x="163842" y="45313"/>
                </a:lnTo>
                <a:lnTo>
                  <a:pt x="169049" y="47853"/>
                </a:lnTo>
                <a:lnTo>
                  <a:pt x="171069" y="49771"/>
                </a:lnTo>
                <a:lnTo>
                  <a:pt x="173380" y="51676"/>
                </a:lnTo>
                <a:lnTo>
                  <a:pt x="176275" y="53809"/>
                </a:lnTo>
                <a:lnTo>
                  <a:pt x="178015" y="56159"/>
                </a:lnTo>
                <a:lnTo>
                  <a:pt x="180327" y="58280"/>
                </a:lnTo>
                <a:lnTo>
                  <a:pt x="182918" y="61264"/>
                </a:lnTo>
                <a:lnTo>
                  <a:pt x="184073" y="64439"/>
                </a:lnTo>
                <a:lnTo>
                  <a:pt x="185521" y="67856"/>
                </a:lnTo>
                <a:lnTo>
                  <a:pt x="187248" y="71475"/>
                </a:lnTo>
                <a:lnTo>
                  <a:pt x="188125" y="74218"/>
                </a:lnTo>
                <a:lnTo>
                  <a:pt x="188125" y="136550"/>
                </a:lnTo>
                <a:lnTo>
                  <a:pt x="238403" y="136550"/>
                </a:lnTo>
                <a:lnTo>
                  <a:pt x="238112" y="73812"/>
                </a:lnTo>
                <a:lnTo>
                  <a:pt x="224535" y="45313"/>
                </a:lnTo>
                <a:lnTo>
                  <a:pt x="218637" y="3722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59562" y="2491154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>
                <a:moveTo>
                  <a:pt x="0" y="0"/>
                </a:moveTo>
                <a:lnTo>
                  <a:pt x="267017" y="0"/>
                </a:lnTo>
              </a:path>
            </a:pathLst>
          </a:custGeom>
          <a:ln w="317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478333" y="2577717"/>
            <a:ext cx="32384" cy="52069"/>
          </a:xfrm>
          <a:custGeom>
            <a:avLst/>
            <a:gdLst/>
            <a:ahLst/>
            <a:cxnLst/>
            <a:rect l="l" t="t" r="r" b="b"/>
            <a:pathLst>
              <a:path w="32384" h="52069">
                <a:moveTo>
                  <a:pt x="16751" y="0"/>
                </a:moveTo>
                <a:lnTo>
                  <a:pt x="12420" y="215"/>
                </a:lnTo>
                <a:lnTo>
                  <a:pt x="8966" y="1498"/>
                </a:lnTo>
                <a:lnTo>
                  <a:pt x="6070" y="2768"/>
                </a:lnTo>
                <a:lnTo>
                  <a:pt x="4330" y="4699"/>
                </a:lnTo>
                <a:lnTo>
                  <a:pt x="2019" y="7035"/>
                </a:lnTo>
                <a:lnTo>
                  <a:pt x="1155" y="10426"/>
                </a:lnTo>
                <a:lnTo>
                  <a:pt x="1739" y="14897"/>
                </a:lnTo>
                <a:lnTo>
                  <a:pt x="4330" y="18516"/>
                </a:lnTo>
                <a:lnTo>
                  <a:pt x="7797" y="20637"/>
                </a:lnTo>
                <a:lnTo>
                  <a:pt x="0" y="51904"/>
                </a:lnTo>
                <a:lnTo>
                  <a:pt x="32359" y="51904"/>
                </a:lnTo>
                <a:lnTo>
                  <a:pt x="25133" y="20421"/>
                </a:lnTo>
                <a:lnTo>
                  <a:pt x="27165" y="18516"/>
                </a:lnTo>
                <a:lnTo>
                  <a:pt x="28905" y="16814"/>
                </a:lnTo>
                <a:lnTo>
                  <a:pt x="30340" y="14897"/>
                </a:lnTo>
                <a:lnTo>
                  <a:pt x="31496" y="10426"/>
                </a:lnTo>
                <a:lnTo>
                  <a:pt x="31203" y="7874"/>
                </a:lnTo>
                <a:lnTo>
                  <a:pt x="29476" y="5753"/>
                </a:lnTo>
                <a:lnTo>
                  <a:pt x="27736" y="3835"/>
                </a:lnTo>
                <a:lnTo>
                  <a:pt x="24269" y="1498"/>
                </a:lnTo>
                <a:lnTo>
                  <a:pt x="20218" y="647"/>
                </a:lnTo>
                <a:lnTo>
                  <a:pt x="1675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359573" y="2354397"/>
            <a:ext cx="267335" cy="309245"/>
          </a:xfrm>
          <a:custGeom>
            <a:avLst/>
            <a:gdLst/>
            <a:ahLst/>
            <a:cxnLst/>
            <a:rect l="l" t="t" r="r" b="b"/>
            <a:pathLst>
              <a:path w="267334" h="309244">
                <a:moveTo>
                  <a:pt x="0" y="136763"/>
                </a:moveTo>
                <a:lnTo>
                  <a:pt x="24271" y="136763"/>
                </a:lnTo>
                <a:lnTo>
                  <a:pt x="24271" y="66998"/>
                </a:lnTo>
                <a:lnTo>
                  <a:pt x="28889" y="54237"/>
                </a:lnTo>
                <a:lnTo>
                  <a:pt x="35829" y="42973"/>
                </a:lnTo>
                <a:lnTo>
                  <a:pt x="42757" y="34675"/>
                </a:lnTo>
                <a:lnTo>
                  <a:pt x="47959" y="28288"/>
                </a:lnTo>
                <a:lnTo>
                  <a:pt x="92181" y="5104"/>
                </a:lnTo>
                <a:lnTo>
                  <a:pt x="130903" y="0"/>
                </a:lnTo>
                <a:lnTo>
                  <a:pt x="143033" y="641"/>
                </a:lnTo>
                <a:lnTo>
                  <a:pt x="181755" y="9581"/>
                </a:lnTo>
                <a:lnTo>
                  <a:pt x="184934" y="11064"/>
                </a:lnTo>
                <a:lnTo>
                  <a:pt x="187243" y="12133"/>
                </a:lnTo>
                <a:lnTo>
                  <a:pt x="189850" y="13402"/>
                </a:lnTo>
                <a:lnTo>
                  <a:pt x="190421" y="13616"/>
                </a:lnTo>
                <a:lnTo>
                  <a:pt x="192445" y="14899"/>
                </a:lnTo>
                <a:lnTo>
                  <a:pt x="194468" y="16168"/>
                </a:lnTo>
                <a:lnTo>
                  <a:pt x="196492" y="17865"/>
                </a:lnTo>
                <a:lnTo>
                  <a:pt x="198801" y="19362"/>
                </a:lnTo>
                <a:lnTo>
                  <a:pt x="205741" y="24466"/>
                </a:lnTo>
                <a:lnTo>
                  <a:pt x="210074" y="28288"/>
                </a:lnTo>
                <a:lnTo>
                  <a:pt x="215859" y="33392"/>
                </a:lnTo>
                <a:lnTo>
                  <a:pt x="220477" y="39780"/>
                </a:lnTo>
                <a:lnTo>
                  <a:pt x="224525" y="45312"/>
                </a:lnTo>
                <a:lnTo>
                  <a:pt x="238393" y="136763"/>
                </a:lnTo>
                <a:lnTo>
                  <a:pt x="267010" y="136763"/>
                </a:lnTo>
                <a:lnTo>
                  <a:pt x="267010" y="232050"/>
                </a:lnTo>
                <a:lnTo>
                  <a:pt x="264688" y="244811"/>
                </a:lnTo>
                <a:lnTo>
                  <a:pt x="260070" y="255020"/>
                </a:lnTo>
                <a:lnTo>
                  <a:pt x="255439" y="261821"/>
                </a:lnTo>
                <a:lnTo>
                  <a:pt x="251403" y="268636"/>
                </a:lnTo>
                <a:lnTo>
                  <a:pt x="213252" y="297552"/>
                </a:lnTo>
                <a:lnTo>
                  <a:pt x="204003" y="301815"/>
                </a:lnTo>
                <a:lnTo>
                  <a:pt x="191874" y="305208"/>
                </a:lnTo>
                <a:lnTo>
                  <a:pt x="182625" y="306920"/>
                </a:lnTo>
                <a:lnTo>
                  <a:pt x="168459" y="308830"/>
                </a:lnTo>
                <a:lnTo>
                  <a:pt x="102870" y="308616"/>
                </a:lnTo>
                <a:lnTo>
                  <a:pt x="61541" y="300532"/>
                </a:lnTo>
                <a:lnTo>
                  <a:pt x="27163" y="280970"/>
                </a:lnTo>
                <a:lnTo>
                  <a:pt x="21962" y="276507"/>
                </a:lnTo>
                <a:lnTo>
                  <a:pt x="856" y="242687"/>
                </a:lnTo>
                <a:lnTo>
                  <a:pt x="0" y="234602"/>
                </a:lnTo>
                <a:lnTo>
                  <a:pt x="0" y="136763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434125" y="2391625"/>
            <a:ext cx="113664" cy="99695"/>
          </a:xfrm>
          <a:custGeom>
            <a:avLst/>
            <a:gdLst/>
            <a:ahLst/>
            <a:cxnLst/>
            <a:rect l="l" t="t" r="r" b="b"/>
            <a:pathLst>
              <a:path w="113665" h="99694">
                <a:moveTo>
                  <a:pt x="0" y="99321"/>
                </a:moveTo>
                <a:lnTo>
                  <a:pt x="0" y="36999"/>
                </a:lnTo>
                <a:lnTo>
                  <a:pt x="1154" y="32536"/>
                </a:lnTo>
                <a:lnTo>
                  <a:pt x="2594" y="28715"/>
                </a:lnTo>
                <a:lnTo>
                  <a:pt x="5201" y="24880"/>
                </a:lnTo>
                <a:lnTo>
                  <a:pt x="7225" y="20845"/>
                </a:lnTo>
                <a:lnTo>
                  <a:pt x="9820" y="17865"/>
                </a:lnTo>
                <a:lnTo>
                  <a:pt x="15022" y="12760"/>
                </a:lnTo>
                <a:lnTo>
                  <a:pt x="21664" y="9353"/>
                </a:lnTo>
                <a:lnTo>
                  <a:pt x="28604" y="5532"/>
                </a:lnTo>
                <a:lnTo>
                  <a:pt x="36413" y="2979"/>
                </a:lnTo>
                <a:lnTo>
                  <a:pt x="44209" y="1069"/>
                </a:lnTo>
                <a:lnTo>
                  <a:pt x="54613" y="0"/>
                </a:lnTo>
                <a:lnTo>
                  <a:pt x="62410" y="427"/>
                </a:lnTo>
                <a:lnTo>
                  <a:pt x="73111" y="2338"/>
                </a:lnTo>
                <a:lnTo>
                  <a:pt x="79754" y="3820"/>
                </a:lnTo>
                <a:lnTo>
                  <a:pt x="85825" y="5745"/>
                </a:lnTo>
                <a:lnTo>
                  <a:pt x="89289" y="8084"/>
                </a:lnTo>
                <a:lnTo>
                  <a:pt x="94491" y="10636"/>
                </a:lnTo>
                <a:lnTo>
                  <a:pt x="96514" y="12546"/>
                </a:lnTo>
                <a:lnTo>
                  <a:pt x="98823" y="14457"/>
                </a:lnTo>
                <a:lnTo>
                  <a:pt x="101716" y="16581"/>
                </a:lnTo>
                <a:lnTo>
                  <a:pt x="103454" y="18934"/>
                </a:lnTo>
                <a:lnTo>
                  <a:pt x="105763" y="21059"/>
                </a:lnTo>
                <a:lnTo>
                  <a:pt x="108358" y="24039"/>
                </a:lnTo>
                <a:lnTo>
                  <a:pt x="109512" y="27218"/>
                </a:lnTo>
                <a:lnTo>
                  <a:pt x="110965" y="30626"/>
                </a:lnTo>
                <a:lnTo>
                  <a:pt x="112691" y="34247"/>
                </a:lnTo>
                <a:lnTo>
                  <a:pt x="113560" y="36999"/>
                </a:lnTo>
                <a:lnTo>
                  <a:pt x="113560" y="99321"/>
                </a:lnTo>
                <a:lnTo>
                  <a:pt x="0" y="99321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59573" y="2491160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>
                <a:moveTo>
                  <a:pt x="0" y="0"/>
                </a:moveTo>
                <a:lnTo>
                  <a:pt x="267010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478335" y="2577721"/>
            <a:ext cx="32384" cy="52069"/>
          </a:xfrm>
          <a:custGeom>
            <a:avLst/>
            <a:gdLst/>
            <a:ahLst/>
            <a:cxnLst/>
            <a:rect l="l" t="t" r="r" b="b"/>
            <a:pathLst>
              <a:path w="32384" h="52069">
                <a:moveTo>
                  <a:pt x="25140" y="20417"/>
                </a:moveTo>
                <a:lnTo>
                  <a:pt x="32366" y="51899"/>
                </a:lnTo>
                <a:lnTo>
                  <a:pt x="0" y="51899"/>
                </a:lnTo>
                <a:lnTo>
                  <a:pt x="7796" y="20631"/>
                </a:lnTo>
                <a:lnTo>
                  <a:pt x="4332" y="18506"/>
                </a:lnTo>
                <a:lnTo>
                  <a:pt x="1738" y="14899"/>
                </a:lnTo>
                <a:lnTo>
                  <a:pt x="1154" y="10422"/>
                </a:lnTo>
                <a:lnTo>
                  <a:pt x="2023" y="7028"/>
                </a:lnTo>
                <a:lnTo>
                  <a:pt x="4332" y="4690"/>
                </a:lnTo>
                <a:lnTo>
                  <a:pt x="6070" y="2765"/>
                </a:lnTo>
                <a:lnTo>
                  <a:pt x="8963" y="1496"/>
                </a:lnTo>
                <a:lnTo>
                  <a:pt x="12427" y="213"/>
                </a:lnTo>
                <a:lnTo>
                  <a:pt x="16760" y="0"/>
                </a:lnTo>
                <a:lnTo>
                  <a:pt x="20224" y="641"/>
                </a:lnTo>
                <a:lnTo>
                  <a:pt x="31497" y="10422"/>
                </a:lnTo>
                <a:lnTo>
                  <a:pt x="30342" y="14899"/>
                </a:lnTo>
                <a:lnTo>
                  <a:pt x="28901" y="16810"/>
                </a:lnTo>
                <a:lnTo>
                  <a:pt x="27163" y="18506"/>
                </a:lnTo>
                <a:lnTo>
                  <a:pt x="25140" y="2041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999783" y="2752725"/>
            <a:ext cx="5202555" cy="295275"/>
          </a:xfrm>
          <a:custGeom>
            <a:avLst/>
            <a:gdLst/>
            <a:ahLst/>
            <a:cxnLst/>
            <a:rect l="l" t="t" r="r" b="b"/>
            <a:pathLst>
              <a:path w="5202555" h="295275">
                <a:moveTo>
                  <a:pt x="0" y="0"/>
                </a:moveTo>
                <a:lnTo>
                  <a:pt x="5202111" y="0"/>
                </a:lnTo>
                <a:lnTo>
                  <a:pt x="5202111" y="295275"/>
                </a:lnTo>
                <a:lnTo>
                  <a:pt x="0" y="295275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999783" y="2752725"/>
            <a:ext cx="5202555" cy="295275"/>
          </a:xfrm>
          <a:custGeom>
            <a:avLst/>
            <a:gdLst/>
            <a:ahLst/>
            <a:cxnLst/>
            <a:rect l="l" t="t" r="r" b="b"/>
            <a:pathLst>
              <a:path w="5202555" h="295275">
                <a:moveTo>
                  <a:pt x="0" y="0"/>
                </a:moveTo>
                <a:lnTo>
                  <a:pt x="5202106" y="0"/>
                </a:lnTo>
                <a:lnTo>
                  <a:pt x="5202106" y="295274"/>
                </a:lnTo>
                <a:lnTo>
                  <a:pt x="0" y="29527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944312" y="2778060"/>
            <a:ext cx="1524000" cy="306705"/>
          </a:xfrm>
          <a:prstGeom prst="rect">
            <a:avLst/>
          </a:prstGeom>
          <a:solidFill>
            <a:srgbClr val="EAEFE0"/>
          </a:solidFill>
          <a:ln w="12699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solidFill>
                  <a:srgbClr val="08A1D9"/>
                </a:solidFill>
                <a:latin typeface="Arial"/>
                <a:cs typeface="Arial"/>
              </a:rPr>
              <a:t>no</a:t>
            </a:r>
            <a:r>
              <a:rPr sz="1800" spc="-100" dirty="0">
                <a:solidFill>
                  <a:srgbClr val="08A1D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8A1D9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24264" y="2398329"/>
            <a:ext cx="648335" cy="685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ct val="100000"/>
              </a:lnSpc>
            </a:pPr>
            <a:r>
              <a:rPr sz="1800" dirty="0">
                <a:solidFill>
                  <a:srgbClr val="080912"/>
                </a:solidFill>
                <a:latin typeface="Arial"/>
                <a:cs typeface="Arial"/>
              </a:rPr>
              <a:t>PI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90"/>
              </a:spcBef>
            </a:pPr>
            <a:r>
              <a:rPr sz="1800" dirty="0">
                <a:solidFill>
                  <a:srgbClr val="080912"/>
                </a:solidFill>
                <a:latin typeface="Arial"/>
                <a:cs typeface="Arial"/>
              </a:rPr>
              <a:t>radius</a:t>
            </a:r>
            <a:endParaRPr sz="1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6917934" y="3162933"/>
            <a:ext cx="1801495" cy="1256665"/>
          </a:xfrm>
          <a:custGeom>
            <a:avLst/>
            <a:gdLst/>
            <a:ahLst/>
            <a:cxnLst/>
            <a:rect l="l" t="t" r="r" b="b"/>
            <a:pathLst>
              <a:path w="1801495" h="1256664">
                <a:moveTo>
                  <a:pt x="1651850" y="361492"/>
                </a:moveTo>
                <a:lnTo>
                  <a:pt x="149110" y="361492"/>
                </a:lnTo>
                <a:lnTo>
                  <a:pt x="101982" y="369093"/>
                </a:lnTo>
                <a:lnTo>
                  <a:pt x="61049" y="390259"/>
                </a:lnTo>
                <a:lnTo>
                  <a:pt x="28771" y="422534"/>
                </a:lnTo>
                <a:lnTo>
                  <a:pt x="7602" y="463463"/>
                </a:lnTo>
                <a:lnTo>
                  <a:pt x="0" y="510590"/>
                </a:lnTo>
                <a:lnTo>
                  <a:pt x="0" y="1107008"/>
                </a:lnTo>
                <a:lnTo>
                  <a:pt x="7602" y="1154135"/>
                </a:lnTo>
                <a:lnTo>
                  <a:pt x="28771" y="1195064"/>
                </a:lnTo>
                <a:lnTo>
                  <a:pt x="61049" y="1227339"/>
                </a:lnTo>
                <a:lnTo>
                  <a:pt x="101982" y="1248505"/>
                </a:lnTo>
                <a:lnTo>
                  <a:pt x="149110" y="1256106"/>
                </a:lnTo>
                <a:lnTo>
                  <a:pt x="1651850" y="1256106"/>
                </a:lnTo>
                <a:lnTo>
                  <a:pt x="1698984" y="1248505"/>
                </a:lnTo>
                <a:lnTo>
                  <a:pt x="1739917" y="1227339"/>
                </a:lnTo>
                <a:lnTo>
                  <a:pt x="1772194" y="1195064"/>
                </a:lnTo>
                <a:lnTo>
                  <a:pt x="1793360" y="1154135"/>
                </a:lnTo>
                <a:lnTo>
                  <a:pt x="1800961" y="1107008"/>
                </a:lnTo>
                <a:lnTo>
                  <a:pt x="1800961" y="510590"/>
                </a:lnTo>
                <a:lnTo>
                  <a:pt x="1793360" y="463463"/>
                </a:lnTo>
                <a:lnTo>
                  <a:pt x="1772194" y="422534"/>
                </a:lnTo>
                <a:lnTo>
                  <a:pt x="1739917" y="390259"/>
                </a:lnTo>
                <a:lnTo>
                  <a:pt x="1698984" y="369093"/>
                </a:lnTo>
                <a:lnTo>
                  <a:pt x="1651850" y="361492"/>
                </a:lnTo>
                <a:close/>
              </a:path>
              <a:path w="1801495" h="1256664">
                <a:moveTo>
                  <a:pt x="533120" y="0"/>
                </a:moveTo>
                <a:lnTo>
                  <a:pt x="300164" y="361492"/>
                </a:lnTo>
                <a:lnTo>
                  <a:pt x="750404" y="361492"/>
                </a:lnTo>
                <a:lnTo>
                  <a:pt x="533120" y="0"/>
                </a:lnTo>
                <a:close/>
              </a:path>
            </a:pathLst>
          </a:custGeom>
          <a:solidFill>
            <a:srgbClr val="D1F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917934" y="3162935"/>
            <a:ext cx="1801495" cy="1256665"/>
          </a:xfrm>
          <a:custGeom>
            <a:avLst/>
            <a:gdLst/>
            <a:ahLst/>
            <a:cxnLst/>
            <a:rect l="l" t="t" r="r" b="b"/>
            <a:pathLst>
              <a:path w="1801495" h="1256664">
                <a:moveTo>
                  <a:pt x="0" y="510597"/>
                </a:moveTo>
                <a:lnTo>
                  <a:pt x="7601" y="463468"/>
                </a:lnTo>
                <a:lnTo>
                  <a:pt x="28768" y="422537"/>
                </a:lnTo>
                <a:lnTo>
                  <a:pt x="61046" y="390259"/>
                </a:lnTo>
                <a:lnTo>
                  <a:pt x="101977" y="369092"/>
                </a:lnTo>
                <a:lnTo>
                  <a:pt x="149106" y="361490"/>
                </a:lnTo>
                <a:lnTo>
                  <a:pt x="300159" y="361490"/>
                </a:lnTo>
                <a:lnTo>
                  <a:pt x="533119" y="0"/>
                </a:lnTo>
                <a:lnTo>
                  <a:pt x="750398" y="361490"/>
                </a:lnTo>
                <a:lnTo>
                  <a:pt x="1651848" y="361490"/>
                </a:lnTo>
                <a:lnTo>
                  <a:pt x="1698978" y="369092"/>
                </a:lnTo>
                <a:lnTo>
                  <a:pt x="1739910" y="390259"/>
                </a:lnTo>
                <a:lnTo>
                  <a:pt x="1772188" y="422537"/>
                </a:lnTo>
                <a:lnTo>
                  <a:pt x="1793356" y="463468"/>
                </a:lnTo>
                <a:lnTo>
                  <a:pt x="1800958" y="510597"/>
                </a:lnTo>
                <a:lnTo>
                  <a:pt x="1800958" y="734250"/>
                </a:lnTo>
                <a:lnTo>
                  <a:pt x="1800958" y="1107007"/>
                </a:lnTo>
                <a:lnTo>
                  <a:pt x="1793356" y="1154136"/>
                </a:lnTo>
                <a:lnTo>
                  <a:pt x="1772188" y="1195067"/>
                </a:lnTo>
                <a:lnTo>
                  <a:pt x="1739910" y="1227344"/>
                </a:lnTo>
                <a:lnTo>
                  <a:pt x="1698978" y="1248512"/>
                </a:lnTo>
                <a:lnTo>
                  <a:pt x="1651848" y="1256114"/>
                </a:lnTo>
                <a:lnTo>
                  <a:pt x="750398" y="1256114"/>
                </a:lnTo>
                <a:lnTo>
                  <a:pt x="300159" y="1256114"/>
                </a:lnTo>
                <a:lnTo>
                  <a:pt x="149106" y="1256114"/>
                </a:lnTo>
                <a:lnTo>
                  <a:pt x="101977" y="1248512"/>
                </a:lnTo>
                <a:lnTo>
                  <a:pt x="61046" y="1227344"/>
                </a:lnTo>
                <a:lnTo>
                  <a:pt x="28768" y="1195067"/>
                </a:lnTo>
                <a:lnTo>
                  <a:pt x="7601" y="1154136"/>
                </a:lnTo>
                <a:lnTo>
                  <a:pt x="0" y="1107007"/>
                </a:lnTo>
                <a:lnTo>
                  <a:pt x="0" y="734250"/>
                </a:lnTo>
                <a:lnTo>
                  <a:pt x="0" y="510594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040349" y="3623968"/>
            <a:ext cx="1127760" cy="7283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dirty="0">
                <a:solidFill>
                  <a:srgbClr val="080912"/>
                </a:solidFill>
                <a:latin typeface="Rockwell"/>
                <a:cs typeface="Rockwell"/>
              </a:rPr>
              <a:t>allocate  memory</a:t>
            </a:r>
            <a:r>
              <a:rPr sz="1600" spc="-80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600" spc="10" dirty="0">
                <a:solidFill>
                  <a:srgbClr val="080912"/>
                </a:solidFill>
                <a:latin typeface="Rockwell"/>
                <a:cs typeface="Rockwell"/>
              </a:rPr>
              <a:t>for  </a:t>
            </a:r>
            <a:r>
              <a:rPr sz="1600" spc="-10" dirty="0">
                <a:solidFill>
                  <a:srgbClr val="080912"/>
                </a:solidFill>
                <a:latin typeface="Rockwell"/>
                <a:cs typeface="Rockwell"/>
              </a:rPr>
              <a:t>radius</a:t>
            </a:r>
            <a:endParaRPr sz="1600">
              <a:latin typeface="Rockwell"/>
              <a:cs typeface="Rockwel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51454" y="1968117"/>
            <a:ext cx="915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80912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7"/>
          <p:cNvSpPr txBox="1"/>
          <p:nvPr/>
        </p:nvSpPr>
        <p:spPr>
          <a:xfrm>
            <a:off x="8664411" y="318122"/>
            <a:ext cx="1219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8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68233" y="282575"/>
            <a:ext cx="91440" cy="1600200"/>
          </a:xfrm>
          <a:custGeom>
            <a:avLst/>
            <a:gdLst/>
            <a:ahLst/>
            <a:cxnLst/>
            <a:rect l="l" t="t" r="r" b="b"/>
            <a:pathLst>
              <a:path w="91440" h="1600200">
                <a:moveTo>
                  <a:pt x="0" y="0"/>
                </a:moveTo>
                <a:lnTo>
                  <a:pt x="91440" y="0"/>
                </a:lnTo>
                <a:lnTo>
                  <a:pt x="91440" y="1600200"/>
                </a:lnTo>
                <a:lnTo>
                  <a:pt x="0" y="1600200"/>
                </a:lnTo>
                <a:lnTo>
                  <a:pt x="0" y="0"/>
                </a:lnTo>
                <a:close/>
              </a:path>
            </a:pathLst>
          </a:custGeom>
          <a:solidFill>
            <a:srgbClr val="00B1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81000" y="990600"/>
            <a:ext cx="3335654" cy="280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public class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ComputeCircleArea</a:t>
            </a:r>
            <a:r>
              <a:rPr sz="1800" spc="-11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23900" y="1526032"/>
            <a:ext cx="389699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/** The main method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*/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public static void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main(String[] args)</a:t>
            </a:r>
            <a:r>
              <a:rPr sz="1800" spc="-4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{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0587" y="2245361"/>
            <a:ext cx="4197350" cy="867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Declare PI, radius, and area to be double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variables</a:t>
            </a:r>
            <a:endParaRPr sz="1400">
              <a:latin typeface="Tahoma"/>
              <a:cs typeface="Tahoma"/>
            </a:endParaRPr>
          </a:p>
          <a:p>
            <a:pPr marL="131445" marR="1393825">
              <a:lnSpc>
                <a:spcPct val="106500"/>
              </a:lnSpc>
              <a:spcBef>
                <a:spcPts val="500"/>
              </a:spcBef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final double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PI =</a:t>
            </a:r>
            <a:r>
              <a:rPr sz="1800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3.14159;  </a:t>
            </a: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double</a:t>
            </a:r>
            <a:r>
              <a:rPr sz="1800" spc="-85" dirty="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38590" y="3133725"/>
            <a:ext cx="5211445" cy="295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3515">
              <a:lnSpc>
                <a:spcPts val="2085"/>
              </a:lnSpc>
            </a:pPr>
            <a:r>
              <a:rPr sz="1800" dirty="0">
                <a:solidFill>
                  <a:srgbClr val="00B0F0"/>
                </a:solidFill>
                <a:latin typeface="Tahoma"/>
                <a:cs typeface="Tahoma"/>
              </a:rPr>
              <a:t>double</a:t>
            </a:r>
            <a:r>
              <a:rPr sz="1800" spc="-90" dirty="0">
                <a:solidFill>
                  <a:srgbClr val="00B0F0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area;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587" y="3697733"/>
            <a:ext cx="2687955" cy="49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Assign 20 to the radius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</a:t>
            </a:r>
            <a:endParaRPr sz="1400">
              <a:latin typeface="Tahoma"/>
              <a:cs typeface="Tahoma"/>
            </a:endParaRPr>
          </a:p>
          <a:p>
            <a:pPr marL="131445">
              <a:lnSpc>
                <a:spcPct val="100000"/>
              </a:lnSpc>
              <a:spcBef>
                <a:spcPts val="35"/>
              </a:spcBef>
            </a:pP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=</a:t>
            </a:r>
            <a:r>
              <a:rPr sz="1800" spc="-8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20;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1000" y="4408933"/>
            <a:ext cx="6350635" cy="19716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7850">
              <a:lnSpc>
                <a:spcPts val="165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Compute the expression and then assign the result in the area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variable</a:t>
            </a:r>
            <a:endParaRPr sz="1400">
              <a:latin typeface="Tahoma"/>
              <a:cs typeface="Tahoma"/>
            </a:endParaRPr>
          </a:p>
          <a:p>
            <a:pPr marL="641350">
              <a:lnSpc>
                <a:spcPts val="2130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area = radius * radius *</a:t>
            </a:r>
            <a:r>
              <a:rPr sz="1800" spc="-100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PI;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imes New Roman"/>
              <a:cs typeface="Times New Roman"/>
            </a:endParaRPr>
          </a:p>
          <a:p>
            <a:pPr marL="577850">
              <a:lnSpc>
                <a:spcPct val="100000"/>
              </a:lnSpc>
            </a:pP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// Display the</a:t>
            </a:r>
            <a:r>
              <a:rPr sz="1400" spc="-100" dirty="0">
                <a:solidFill>
                  <a:srgbClr val="00B050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00B050"/>
                </a:solidFill>
                <a:latin typeface="Tahoma"/>
                <a:cs typeface="Tahoma"/>
              </a:rPr>
              <a:t>results</a:t>
            </a:r>
            <a:endParaRPr sz="1400">
              <a:latin typeface="Tahoma"/>
              <a:cs typeface="Tahoma"/>
            </a:endParaRPr>
          </a:p>
          <a:p>
            <a:pPr marL="641350">
              <a:lnSpc>
                <a:spcPts val="1964"/>
              </a:lnSpc>
              <a:spcBef>
                <a:spcPts val="35"/>
              </a:spcBef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System.out.println(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"The area for the circle of radius</a:t>
            </a:r>
            <a:r>
              <a:rPr sz="1800" spc="-105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</a:t>
            </a:r>
            <a:endParaRPr sz="1800">
              <a:latin typeface="Tahoma"/>
              <a:cs typeface="Tahoma"/>
            </a:endParaRPr>
          </a:p>
          <a:p>
            <a:pPr marL="1841500">
              <a:lnSpc>
                <a:spcPts val="1950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radius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 </a:t>
            </a:r>
            <a:r>
              <a:rPr sz="1800" dirty="0">
                <a:solidFill>
                  <a:srgbClr val="FFC000"/>
                </a:solidFill>
                <a:latin typeface="Tahoma"/>
                <a:cs typeface="Tahoma"/>
              </a:rPr>
              <a:t>" is " </a:t>
            </a: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+</a:t>
            </a:r>
            <a:r>
              <a:rPr sz="1800" spc="-75" dirty="0">
                <a:solidFill>
                  <a:srgbClr val="080912"/>
                </a:solidFill>
                <a:latin typeface="Tahoma"/>
                <a:cs typeface="Tahoma"/>
              </a:rPr>
              <a:t> </a:t>
            </a:r>
            <a:r>
              <a:rPr sz="1800" spc="-5" dirty="0">
                <a:solidFill>
                  <a:srgbClr val="080912"/>
                </a:solidFill>
                <a:latin typeface="Tahoma"/>
                <a:cs typeface="Tahoma"/>
              </a:rPr>
              <a:t>area);</a:t>
            </a:r>
            <a:endParaRPr sz="1800">
              <a:latin typeface="Tahoma"/>
              <a:cs typeface="Tahoma"/>
            </a:endParaRPr>
          </a:p>
          <a:p>
            <a:pPr marL="369570">
              <a:lnSpc>
                <a:spcPts val="2145"/>
              </a:lnSpc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solidFill>
                  <a:srgbClr val="080912"/>
                </a:solidFill>
                <a:latin typeface="Tahoma"/>
                <a:cs typeface="Tahoma"/>
              </a:rPr>
              <a:t>}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65017" y="241075"/>
            <a:ext cx="5935281" cy="5444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210484" y="178752"/>
            <a:ext cx="6337935" cy="6089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490220" algn="l"/>
              </a:tabLst>
            </a:pPr>
            <a:r>
              <a:rPr sz="5400" b="1" baseline="-6172" dirty="0">
                <a:solidFill>
                  <a:srgbClr val="AFB0B2"/>
                </a:solidFill>
                <a:latin typeface="Rockwell"/>
                <a:cs typeface="Rockwell"/>
              </a:rPr>
              <a:t>+	</a:t>
            </a:r>
            <a:r>
              <a:rPr sz="2800" spc="-5" dirty="0"/>
              <a:t>Computing </a:t>
            </a:r>
            <a:r>
              <a:rPr sz="2800" dirty="0"/>
              <a:t>the </a:t>
            </a:r>
            <a:r>
              <a:rPr sz="2800" spc="-5" dirty="0"/>
              <a:t>Area </a:t>
            </a:r>
            <a:r>
              <a:rPr sz="2800" dirty="0"/>
              <a:t>of a </a:t>
            </a:r>
            <a:r>
              <a:rPr sz="2800" spc="-5" dirty="0"/>
              <a:t>Circle</a:t>
            </a:r>
            <a:r>
              <a:rPr sz="2800" spc="-20" dirty="0"/>
              <a:t> </a:t>
            </a:r>
            <a:r>
              <a:rPr sz="2000" dirty="0">
                <a:solidFill>
                  <a:srgbClr val="8C8E91"/>
                </a:solidFill>
              </a:rPr>
              <a:t>(Cont’d)</a:t>
            </a:r>
            <a:endParaRPr sz="2000">
              <a:latin typeface="Rockwell"/>
              <a:cs typeface="Rockwel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770461" y="2022476"/>
            <a:ext cx="1524000" cy="306705"/>
          </a:xfrm>
          <a:custGeom>
            <a:avLst/>
            <a:gdLst/>
            <a:ahLst/>
            <a:cxnLst/>
            <a:rect l="l" t="t" r="r" b="b"/>
            <a:pathLst>
              <a:path w="1524000" h="306705">
                <a:moveTo>
                  <a:pt x="0" y="0"/>
                </a:moveTo>
                <a:lnTo>
                  <a:pt x="1524000" y="0"/>
                </a:lnTo>
                <a:lnTo>
                  <a:pt x="1524000" y="306387"/>
                </a:lnTo>
                <a:lnTo>
                  <a:pt x="0" y="306387"/>
                </a:lnTo>
                <a:lnTo>
                  <a:pt x="0" y="0"/>
                </a:lnTo>
                <a:close/>
              </a:path>
            </a:pathLst>
          </a:custGeom>
          <a:solidFill>
            <a:srgbClr val="EAEF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770461" y="2022475"/>
            <a:ext cx="1524000" cy="306705"/>
          </a:xfrm>
          <a:custGeom>
            <a:avLst/>
            <a:gdLst/>
            <a:ahLst/>
            <a:cxnLst/>
            <a:rect l="l" t="t" r="r" b="b"/>
            <a:pathLst>
              <a:path w="1524000" h="306705">
                <a:moveTo>
                  <a:pt x="0" y="0"/>
                </a:moveTo>
                <a:lnTo>
                  <a:pt x="1523999" y="0"/>
                </a:lnTo>
                <a:lnTo>
                  <a:pt x="1523999" y="306387"/>
                </a:lnTo>
                <a:lnTo>
                  <a:pt x="0" y="306387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109805" y="2038503"/>
            <a:ext cx="852169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08A1D9"/>
                </a:solidFill>
                <a:latin typeface="Arial"/>
                <a:cs typeface="Arial"/>
              </a:rPr>
              <a:t>3.14159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85711" y="1998866"/>
            <a:ext cx="267335" cy="309245"/>
          </a:xfrm>
          <a:custGeom>
            <a:avLst/>
            <a:gdLst/>
            <a:ahLst/>
            <a:cxnLst/>
            <a:rect l="l" t="t" r="r" b="b"/>
            <a:pathLst>
              <a:path w="267334" h="309244">
                <a:moveTo>
                  <a:pt x="267017" y="136753"/>
                </a:moveTo>
                <a:lnTo>
                  <a:pt x="0" y="136753"/>
                </a:lnTo>
                <a:lnTo>
                  <a:pt x="0" y="234594"/>
                </a:lnTo>
                <a:lnTo>
                  <a:pt x="17335" y="271830"/>
                </a:lnTo>
                <a:lnTo>
                  <a:pt x="27165" y="280962"/>
                </a:lnTo>
                <a:lnTo>
                  <a:pt x="33223" y="286715"/>
                </a:lnTo>
                <a:lnTo>
                  <a:pt x="74561" y="303936"/>
                </a:lnTo>
                <a:lnTo>
                  <a:pt x="168465" y="308825"/>
                </a:lnTo>
                <a:lnTo>
                  <a:pt x="182625" y="306908"/>
                </a:lnTo>
                <a:lnTo>
                  <a:pt x="191884" y="305206"/>
                </a:lnTo>
                <a:lnTo>
                  <a:pt x="204012" y="301815"/>
                </a:lnTo>
                <a:lnTo>
                  <a:pt x="213258" y="297548"/>
                </a:lnTo>
                <a:lnTo>
                  <a:pt x="223088" y="293293"/>
                </a:lnTo>
                <a:lnTo>
                  <a:pt x="255447" y="261823"/>
                </a:lnTo>
                <a:lnTo>
                  <a:pt x="260070" y="255016"/>
                </a:lnTo>
                <a:lnTo>
                  <a:pt x="264693" y="244805"/>
                </a:lnTo>
                <a:lnTo>
                  <a:pt x="267017" y="232041"/>
                </a:lnTo>
                <a:lnTo>
                  <a:pt x="267017" y="136753"/>
                </a:lnTo>
                <a:close/>
              </a:path>
              <a:path w="267334" h="309244">
                <a:moveTo>
                  <a:pt x="130911" y="0"/>
                </a:moveTo>
                <a:lnTo>
                  <a:pt x="92189" y="5105"/>
                </a:lnTo>
                <a:lnTo>
                  <a:pt x="54622" y="22339"/>
                </a:lnTo>
                <a:lnTo>
                  <a:pt x="42760" y="34671"/>
                </a:lnTo>
                <a:lnTo>
                  <a:pt x="35839" y="42964"/>
                </a:lnTo>
                <a:lnTo>
                  <a:pt x="28892" y="54229"/>
                </a:lnTo>
                <a:lnTo>
                  <a:pt x="24282" y="66992"/>
                </a:lnTo>
                <a:lnTo>
                  <a:pt x="24282" y="136753"/>
                </a:lnTo>
                <a:lnTo>
                  <a:pt x="238404" y="136753"/>
                </a:lnTo>
                <a:lnTo>
                  <a:pt x="238403" y="136550"/>
                </a:lnTo>
                <a:lnTo>
                  <a:pt x="74561" y="136550"/>
                </a:lnTo>
                <a:lnTo>
                  <a:pt x="74667" y="73812"/>
                </a:lnTo>
                <a:lnTo>
                  <a:pt x="75717" y="69761"/>
                </a:lnTo>
                <a:lnTo>
                  <a:pt x="77152" y="65938"/>
                </a:lnTo>
                <a:lnTo>
                  <a:pt x="79755" y="62103"/>
                </a:lnTo>
                <a:lnTo>
                  <a:pt x="81787" y="58064"/>
                </a:lnTo>
                <a:lnTo>
                  <a:pt x="84378" y="55092"/>
                </a:lnTo>
                <a:lnTo>
                  <a:pt x="89585" y="49987"/>
                </a:lnTo>
                <a:lnTo>
                  <a:pt x="96227" y="46570"/>
                </a:lnTo>
                <a:lnTo>
                  <a:pt x="103162" y="42760"/>
                </a:lnTo>
                <a:lnTo>
                  <a:pt x="110972" y="40208"/>
                </a:lnTo>
                <a:lnTo>
                  <a:pt x="118770" y="38290"/>
                </a:lnTo>
                <a:lnTo>
                  <a:pt x="129171" y="37223"/>
                </a:lnTo>
                <a:lnTo>
                  <a:pt x="218637" y="37223"/>
                </a:lnTo>
                <a:lnTo>
                  <a:pt x="215861" y="33388"/>
                </a:lnTo>
                <a:lnTo>
                  <a:pt x="205752" y="24460"/>
                </a:lnTo>
                <a:lnTo>
                  <a:pt x="198805" y="19354"/>
                </a:lnTo>
                <a:lnTo>
                  <a:pt x="196494" y="17856"/>
                </a:lnTo>
                <a:lnTo>
                  <a:pt x="194475" y="16167"/>
                </a:lnTo>
                <a:lnTo>
                  <a:pt x="190423" y="13614"/>
                </a:lnTo>
                <a:lnTo>
                  <a:pt x="189852" y="13398"/>
                </a:lnTo>
                <a:lnTo>
                  <a:pt x="187248" y="12128"/>
                </a:lnTo>
                <a:lnTo>
                  <a:pt x="143040" y="635"/>
                </a:lnTo>
                <a:lnTo>
                  <a:pt x="130911" y="0"/>
                </a:lnTo>
                <a:close/>
              </a:path>
              <a:path w="267334" h="309244">
                <a:moveTo>
                  <a:pt x="218637" y="37223"/>
                </a:moveTo>
                <a:lnTo>
                  <a:pt x="129171" y="37223"/>
                </a:lnTo>
                <a:lnTo>
                  <a:pt x="136969" y="37655"/>
                </a:lnTo>
                <a:lnTo>
                  <a:pt x="147675" y="39560"/>
                </a:lnTo>
                <a:lnTo>
                  <a:pt x="154317" y="41046"/>
                </a:lnTo>
                <a:lnTo>
                  <a:pt x="160388" y="42964"/>
                </a:lnTo>
                <a:lnTo>
                  <a:pt x="163842" y="45313"/>
                </a:lnTo>
                <a:lnTo>
                  <a:pt x="169049" y="47853"/>
                </a:lnTo>
                <a:lnTo>
                  <a:pt x="171069" y="49771"/>
                </a:lnTo>
                <a:lnTo>
                  <a:pt x="173380" y="51676"/>
                </a:lnTo>
                <a:lnTo>
                  <a:pt x="176275" y="53809"/>
                </a:lnTo>
                <a:lnTo>
                  <a:pt x="178015" y="56159"/>
                </a:lnTo>
                <a:lnTo>
                  <a:pt x="180327" y="58280"/>
                </a:lnTo>
                <a:lnTo>
                  <a:pt x="182918" y="61264"/>
                </a:lnTo>
                <a:lnTo>
                  <a:pt x="184073" y="64439"/>
                </a:lnTo>
                <a:lnTo>
                  <a:pt x="185521" y="67856"/>
                </a:lnTo>
                <a:lnTo>
                  <a:pt x="187248" y="71475"/>
                </a:lnTo>
                <a:lnTo>
                  <a:pt x="188125" y="74218"/>
                </a:lnTo>
                <a:lnTo>
                  <a:pt x="188125" y="136550"/>
                </a:lnTo>
                <a:lnTo>
                  <a:pt x="238403" y="136550"/>
                </a:lnTo>
                <a:lnTo>
                  <a:pt x="238112" y="73812"/>
                </a:lnTo>
                <a:lnTo>
                  <a:pt x="224535" y="45313"/>
                </a:lnTo>
                <a:lnTo>
                  <a:pt x="218637" y="37223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85711" y="2135620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>
                <a:moveTo>
                  <a:pt x="0" y="0"/>
                </a:moveTo>
                <a:lnTo>
                  <a:pt x="267017" y="0"/>
                </a:lnTo>
              </a:path>
            </a:pathLst>
          </a:custGeom>
          <a:ln w="3175">
            <a:solidFill>
              <a:srgbClr val="FF26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8304482" y="2222183"/>
            <a:ext cx="32384" cy="52069"/>
          </a:xfrm>
          <a:custGeom>
            <a:avLst/>
            <a:gdLst/>
            <a:ahLst/>
            <a:cxnLst/>
            <a:rect l="l" t="t" r="r" b="b"/>
            <a:pathLst>
              <a:path w="32384" h="52069">
                <a:moveTo>
                  <a:pt x="16751" y="0"/>
                </a:moveTo>
                <a:lnTo>
                  <a:pt x="12420" y="215"/>
                </a:lnTo>
                <a:lnTo>
                  <a:pt x="8966" y="1498"/>
                </a:lnTo>
                <a:lnTo>
                  <a:pt x="6070" y="2768"/>
                </a:lnTo>
                <a:lnTo>
                  <a:pt x="4330" y="4699"/>
                </a:lnTo>
                <a:lnTo>
                  <a:pt x="2019" y="7035"/>
                </a:lnTo>
                <a:lnTo>
                  <a:pt x="1155" y="10426"/>
                </a:lnTo>
                <a:lnTo>
                  <a:pt x="1739" y="14897"/>
                </a:lnTo>
                <a:lnTo>
                  <a:pt x="4330" y="18516"/>
                </a:lnTo>
                <a:lnTo>
                  <a:pt x="7797" y="20637"/>
                </a:lnTo>
                <a:lnTo>
                  <a:pt x="0" y="51904"/>
                </a:lnTo>
                <a:lnTo>
                  <a:pt x="32359" y="51904"/>
                </a:lnTo>
                <a:lnTo>
                  <a:pt x="25133" y="20421"/>
                </a:lnTo>
                <a:lnTo>
                  <a:pt x="27165" y="18516"/>
                </a:lnTo>
                <a:lnTo>
                  <a:pt x="28905" y="16814"/>
                </a:lnTo>
                <a:lnTo>
                  <a:pt x="30340" y="14897"/>
                </a:lnTo>
                <a:lnTo>
                  <a:pt x="31496" y="10426"/>
                </a:lnTo>
                <a:lnTo>
                  <a:pt x="31203" y="7874"/>
                </a:lnTo>
                <a:lnTo>
                  <a:pt x="29476" y="5753"/>
                </a:lnTo>
                <a:lnTo>
                  <a:pt x="27736" y="3835"/>
                </a:lnTo>
                <a:lnTo>
                  <a:pt x="24269" y="1498"/>
                </a:lnTo>
                <a:lnTo>
                  <a:pt x="20218" y="647"/>
                </a:lnTo>
                <a:lnTo>
                  <a:pt x="16751" y="0"/>
                </a:lnTo>
                <a:close/>
              </a:path>
            </a:pathLst>
          </a:custGeom>
          <a:solidFill>
            <a:srgbClr val="FF26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185722" y="1998863"/>
            <a:ext cx="267335" cy="309245"/>
          </a:xfrm>
          <a:custGeom>
            <a:avLst/>
            <a:gdLst/>
            <a:ahLst/>
            <a:cxnLst/>
            <a:rect l="l" t="t" r="r" b="b"/>
            <a:pathLst>
              <a:path w="267334" h="309244">
                <a:moveTo>
                  <a:pt x="0" y="136763"/>
                </a:moveTo>
                <a:lnTo>
                  <a:pt x="24271" y="136763"/>
                </a:lnTo>
                <a:lnTo>
                  <a:pt x="24271" y="66998"/>
                </a:lnTo>
                <a:lnTo>
                  <a:pt x="28889" y="54237"/>
                </a:lnTo>
                <a:lnTo>
                  <a:pt x="35829" y="42973"/>
                </a:lnTo>
                <a:lnTo>
                  <a:pt x="42757" y="34675"/>
                </a:lnTo>
                <a:lnTo>
                  <a:pt x="47959" y="28288"/>
                </a:lnTo>
                <a:lnTo>
                  <a:pt x="92181" y="5104"/>
                </a:lnTo>
                <a:lnTo>
                  <a:pt x="130903" y="0"/>
                </a:lnTo>
                <a:lnTo>
                  <a:pt x="143033" y="641"/>
                </a:lnTo>
                <a:lnTo>
                  <a:pt x="181755" y="9581"/>
                </a:lnTo>
                <a:lnTo>
                  <a:pt x="184934" y="11064"/>
                </a:lnTo>
                <a:lnTo>
                  <a:pt x="187243" y="12133"/>
                </a:lnTo>
                <a:lnTo>
                  <a:pt x="189850" y="13402"/>
                </a:lnTo>
                <a:lnTo>
                  <a:pt x="190421" y="13616"/>
                </a:lnTo>
                <a:lnTo>
                  <a:pt x="192445" y="14899"/>
                </a:lnTo>
                <a:lnTo>
                  <a:pt x="194468" y="16168"/>
                </a:lnTo>
                <a:lnTo>
                  <a:pt x="196492" y="17865"/>
                </a:lnTo>
                <a:lnTo>
                  <a:pt x="198801" y="19362"/>
                </a:lnTo>
                <a:lnTo>
                  <a:pt x="205741" y="24466"/>
                </a:lnTo>
                <a:lnTo>
                  <a:pt x="210074" y="28288"/>
                </a:lnTo>
                <a:lnTo>
                  <a:pt x="215859" y="33392"/>
                </a:lnTo>
                <a:lnTo>
                  <a:pt x="220477" y="39780"/>
                </a:lnTo>
                <a:lnTo>
                  <a:pt x="224525" y="45312"/>
                </a:lnTo>
                <a:lnTo>
                  <a:pt x="238393" y="136763"/>
                </a:lnTo>
                <a:lnTo>
                  <a:pt x="267010" y="136763"/>
                </a:lnTo>
                <a:lnTo>
                  <a:pt x="267010" y="232050"/>
                </a:lnTo>
                <a:lnTo>
                  <a:pt x="264688" y="244811"/>
                </a:lnTo>
                <a:lnTo>
                  <a:pt x="260070" y="255020"/>
                </a:lnTo>
                <a:lnTo>
                  <a:pt x="255439" y="261821"/>
                </a:lnTo>
                <a:lnTo>
                  <a:pt x="251403" y="268636"/>
                </a:lnTo>
                <a:lnTo>
                  <a:pt x="213252" y="297552"/>
                </a:lnTo>
                <a:lnTo>
                  <a:pt x="204003" y="301815"/>
                </a:lnTo>
                <a:lnTo>
                  <a:pt x="191874" y="305208"/>
                </a:lnTo>
                <a:lnTo>
                  <a:pt x="182625" y="306920"/>
                </a:lnTo>
                <a:lnTo>
                  <a:pt x="168459" y="308830"/>
                </a:lnTo>
                <a:lnTo>
                  <a:pt x="102870" y="308616"/>
                </a:lnTo>
                <a:lnTo>
                  <a:pt x="61541" y="300532"/>
                </a:lnTo>
                <a:lnTo>
                  <a:pt x="27163" y="280970"/>
                </a:lnTo>
                <a:lnTo>
                  <a:pt x="21962" y="276507"/>
                </a:lnTo>
                <a:lnTo>
                  <a:pt x="856" y="242687"/>
                </a:lnTo>
                <a:lnTo>
                  <a:pt x="0" y="234602"/>
                </a:lnTo>
                <a:lnTo>
                  <a:pt x="0" y="136763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260274" y="2036091"/>
            <a:ext cx="113664" cy="99695"/>
          </a:xfrm>
          <a:custGeom>
            <a:avLst/>
            <a:gdLst/>
            <a:ahLst/>
            <a:cxnLst/>
            <a:rect l="l" t="t" r="r" b="b"/>
            <a:pathLst>
              <a:path w="113665" h="99694">
                <a:moveTo>
                  <a:pt x="0" y="99321"/>
                </a:moveTo>
                <a:lnTo>
                  <a:pt x="0" y="36999"/>
                </a:lnTo>
                <a:lnTo>
                  <a:pt x="1154" y="32536"/>
                </a:lnTo>
                <a:lnTo>
                  <a:pt x="2594" y="28715"/>
                </a:lnTo>
                <a:lnTo>
                  <a:pt x="5201" y="24880"/>
                </a:lnTo>
                <a:lnTo>
                  <a:pt x="7225" y="20845"/>
                </a:lnTo>
                <a:lnTo>
                  <a:pt x="9820" y="17865"/>
                </a:lnTo>
                <a:lnTo>
                  <a:pt x="15022" y="12760"/>
                </a:lnTo>
                <a:lnTo>
                  <a:pt x="21664" y="9353"/>
                </a:lnTo>
                <a:lnTo>
                  <a:pt x="28604" y="5532"/>
                </a:lnTo>
                <a:lnTo>
                  <a:pt x="36413" y="2979"/>
                </a:lnTo>
                <a:lnTo>
                  <a:pt x="44209" y="1069"/>
                </a:lnTo>
                <a:lnTo>
                  <a:pt x="54613" y="0"/>
                </a:lnTo>
                <a:lnTo>
                  <a:pt x="62410" y="427"/>
                </a:lnTo>
                <a:lnTo>
                  <a:pt x="73111" y="2338"/>
                </a:lnTo>
                <a:lnTo>
                  <a:pt x="79754" y="3820"/>
                </a:lnTo>
                <a:lnTo>
                  <a:pt x="85825" y="5745"/>
                </a:lnTo>
                <a:lnTo>
                  <a:pt x="89289" y="8084"/>
                </a:lnTo>
                <a:lnTo>
                  <a:pt x="94491" y="10636"/>
                </a:lnTo>
                <a:lnTo>
                  <a:pt x="96514" y="12546"/>
                </a:lnTo>
                <a:lnTo>
                  <a:pt x="98823" y="14457"/>
                </a:lnTo>
                <a:lnTo>
                  <a:pt x="101716" y="16581"/>
                </a:lnTo>
                <a:lnTo>
                  <a:pt x="103454" y="18934"/>
                </a:lnTo>
                <a:lnTo>
                  <a:pt x="105763" y="21059"/>
                </a:lnTo>
                <a:lnTo>
                  <a:pt x="108358" y="24039"/>
                </a:lnTo>
                <a:lnTo>
                  <a:pt x="109512" y="27218"/>
                </a:lnTo>
                <a:lnTo>
                  <a:pt x="110965" y="30626"/>
                </a:lnTo>
                <a:lnTo>
                  <a:pt x="112691" y="34247"/>
                </a:lnTo>
                <a:lnTo>
                  <a:pt x="113560" y="36999"/>
                </a:lnTo>
                <a:lnTo>
                  <a:pt x="113560" y="99321"/>
                </a:lnTo>
                <a:lnTo>
                  <a:pt x="0" y="99321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8185722" y="2135626"/>
            <a:ext cx="267335" cy="0"/>
          </a:xfrm>
          <a:custGeom>
            <a:avLst/>
            <a:gdLst/>
            <a:ahLst/>
            <a:cxnLst/>
            <a:rect l="l" t="t" r="r" b="b"/>
            <a:pathLst>
              <a:path w="267334">
                <a:moveTo>
                  <a:pt x="0" y="0"/>
                </a:moveTo>
                <a:lnTo>
                  <a:pt x="267010" y="0"/>
                </a:lnTo>
                <a:lnTo>
                  <a:pt x="0" y="0"/>
                </a:lnTo>
                <a:close/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8304484" y="2222187"/>
            <a:ext cx="32384" cy="52069"/>
          </a:xfrm>
          <a:custGeom>
            <a:avLst/>
            <a:gdLst/>
            <a:ahLst/>
            <a:cxnLst/>
            <a:rect l="l" t="t" r="r" b="b"/>
            <a:pathLst>
              <a:path w="32384" h="52069">
                <a:moveTo>
                  <a:pt x="25140" y="20417"/>
                </a:moveTo>
                <a:lnTo>
                  <a:pt x="32366" y="51899"/>
                </a:lnTo>
                <a:lnTo>
                  <a:pt x="0" y="51899"/>
                </a:lnTo>
                <a:lnTo>
                  <a:pt x="7796" y="20631"/>
                </a:lnTo>
                <a:lnTo>
                  <a:pt x="4332" y="18506"/>
                </a:lnTo>
                <a:lnTo>
                  <a:pt x="1738" y="14899"/>
                </a:lnTo>
                <a:lnTo>
                  <a:pt x="1154" y="10422"/>
                </a:lnTo>
                <a:lnTo>
                  <a:pt x="2023" y="7028"/>
                </a:lnTo>
                <a:lnTo>
                  <a:pt x="4332" y="4690"/>
                </a:lnTo>
                <a:lnTo>
                  <a:pt x="6070" y="2765"/>
                </a:lnTo>
                <a:lnTo>
                  <a:pt x="8963" y="1496"/>
                </a:lnTo>
                <a:lnTo>
                  <a:pt x="12427" y="213"/>
                </a:lnTo>
                <a:lnTo>
                  <a:pt x="16760" y="0"/>
                </a:lnTo>
                <a:lnTo>
                  <a:pt x="20224" y="641"/>
                </a:lnTo>
                <a:lnTo>
                  <a:pt x="31497" y="10422"/>
                </a:lnTo>
                <a:lnTo>
                  <a:pt x="30342" y="14899"/>
                </a:lnTo>
                <a:lnTo>
                  <a:pt x="28901" y="16810"/>
                </a:lnTo>
                <a:lnTo>
                  <a:pt x="27163" y="18506"/>
                </a:lnTo>
                <a:lnTo>
                  <a:pt x="25140" y="20417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838590" y="3133725"/>
            <a:ext cx="5211445" cy="295275"/>
          </a:xfrm>
          <a:custGeom>
            <a:avLst/>
            <a:gdLst/>
            <a:ahLst/>
            <a:cxnLst/>
            <a:rect l="l" t="t" r="r" b="b"/>
            <a:pathLst>
              <a:path w="5211445" h="295275">
                <a:moveTo>
                  <a:pt x="0" y="0"/>
                </a:moveTo>
                <a:lnTo>
                  <a:pt x="5210905" y="0"/>
                </a:lnTo>
                <a:lnTo>
                  <a:pt x="5210905" y="295275"/>
                </a:lnTo>
                <a:lnTo>
                  <a:pt x="0" y="295275"/>
                </a:lnTo>
                <a:lnTo>
                  <a:pt x="0" y="0"/>
                </a:lnTo>
                <a:close/>
              </a:path>
            </a:pathLst>
          </a:custGeom>
          <a:solidFill>
            <a:srgbClr val="D3D4D5">
              <a:alpha val="4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838589" y="3133725"/>
            <a:ext cx="5211445" cy="295275"/>
          </a:xfrm>
          <a:custGeom>
            <a:avLst/>
            <a:gdLst/>
            <a:ahLst/>
            <a:cxnLst/>
            <a:rect l="l" t="t" r="r" b="b"/>
            <a:pathLst>
              <a:path w="5211445" h="295275">
                <a:moveTo>
                  <a:pt x="0" y="0"/>
                </a:moveTo>
                <a:lnTo>
                  <a:pt x="5210906" y="0"/>
                </a:lnTo>
                <a:lnTo>
                  <a:pt x="5210906" y="295274"/>
                </a:lnTo>
                <a:lnTo>
                  <a:pt x="0" y="295274"/>
                </a:lnTo>
                <a:lnTo>
                  <a:pt x="0" y="0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770461" y="2422526"/>
            <a:ext cx="1524000" cy="306705"/>
          </a:xfrm>
          <a:prstGeom prst="rect">
            <a:avLst/>
          </a:prstGeom>
          <a:solidFill>
            <a:srgbClr val="EAEFE0"/>
          </a:solidFill>
          <a:ln w="12699">
            <a:solidFill>
              <a:srgbClr val="000000"/>
            </a:solidFill>
          </a:ln>
        </p:spPr>
        <p:txBody>
          <a:bodyPr vert="horz" wrap="square" lIns="0" tIns="9525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75"/>
              </a:spcBef>
            </a:pPr>
            <a:r>
              <a:rPr sz="1800" dirty="0">
                <a:solidFill>
                  <a:srgbClr val="08A1D9"/>
                </a:solidFill>
                <a:latin typeface="Arial"/>
                <a:cs typeface="Arial"/>
              </a:rPr>
              <a:t>no</a:t>
            </a:r>
            <a:r>
              <a:rPr sz="1800" spc="-100" dirty="0">
                <a:solidFill>
                  <a:srgbClr val="08A1D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8A1D9"/>
                </a:solidFill>
                <a:latin typeface="Arial"/>
                <a:cs typeface="Arial"/>
              </a:rPr>
              <a:t>value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077603" y="1612583"/>
            <a:ext cx="915035" cy="285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080912"/>
                </a:solidFill>
                <a:latin typeface="Arial"/>
                <a:cs typeface="Arial"/>
              </a:rPr>
              <a:t>memory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770461" y="2803526"/>
            <a:ext cx="1564005" cy="269875"/>
          </a:xfrm>
          <a:prstGeom prst="rect">
            <a:avLst/>
          </a:prstGeom>
          <a:solidFill>
            <a:srgbClr val="EAEFE0"/>
          </a:solidFill>
          <a:ln w="12699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32740">
              <a:lnSpc>
                <a:spcPts val="2025"/>
              </a:lnSpc>
            </a:pPr>
            <a:r>
              <a:rPr sz="1800" dirty="0">
                <a:latin typeface="Rockwell"/>
                <a:cs typeface="Rockwell"/>
              </a:rPr>
              <a:t>no</a:t>
            </a:r>
            <a:r>
              <a:rPr sz="1800" spc="-80" dirty="0">
                <a:latin typeface="Rockwell"/>
                <a:cs typeface="Rockwell"/>
              </a:rPr>
              <a:t> </a:t>
            </a:r>
            <a:r>
              <a:rPr sz="1800" spc="-10" dirty="0">
                <a:latin typeface="Rockwell"/>
                <a:cs typeface="Rockwell"/>
              </a:rPr>
              <a:t>value</a:t>
            </a:r>
            <a:endParaRPr sz="1800">
              <a:latin typeface="Rockwell"/>
              <a:cs typeface="Rockwel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050413" y="2042795"/>
            <a:ext cx="648335" cy="10248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12420">
              <a:lnSpc>
                <a:spcPct val="100000"/>
              </a:lnSpc>
            </a:pPr>
            <a:r>
              <a:rPr sz="1800" dirty="0">
                <a:solidFill>
                  <a:srgbClr val="080912"/>
                </a:solidFill>
                <a:latin typeface="Arial"/>
                <a:cs typeface="Arial"/>
              </a:rPr>
              <a:t>PI</a:t>
            </a:r>
            <a:endParaRPr sz="1800">
              <a:latin typeface="Arial"/>
              <a:cs typeface="Arial"/>
            </a:endParaRPr>
          </a:p>
          <a:p>
            <a:pPr marL="94615" marR="5080" indent="-82550">
              <a:lnSpc>
                <a:spcPct val="123800"/>
              </a:lnSpc>
              <a:spcBef>
                <a:spcPts val="475"/>
              </a:spcBef>
            </a:pPr>
            <a:r>
              <a:rPr sz="1800" dirty="0">
                <a:solidFill>
                  <a:srgbClr val="080912"/>
                </a:solidFill>
                <a:latin typeface="Arial"/>
                <a:cs typeface="Arial"/>
              </a:rPr>
              <a:t>radius  area</a:t>
            </a:r>
            <a:endParaRPr sz="1800">
              <a:latin typeface="Arial"/>
              <a:cs typeface="Aria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6672290" y="3083967"/>
            <a:ext cx="1799589" cy="1218565"/>
          </a:xfrm>
          <a:custGeom>
            <a:avLst/>
            <a:gdLst/>
            <a:ahLst/>
            <a:cxnLst/>
            <a:rect l="l" t="t" r="r" b="b"/>
            <a:pathLst>
              <a:path w="1799590" h="1218564">
                <a:moveTo>
                  <a:pt x="1696821" y="602208"/>
                </a:moveTo>
                <a:lnTo>
                  <a:pt x="102654" y="602208"/>
                </a:lnTo>
                <a:lnTo>
                  <a:pt x="62697" y="610275"/>
                </a:lnTo>
                <a:lnTo>
                  <a:pt x="30067" y="632275"/>
                </a:lnTo>
                <a:lnTo>
                  <a:pt x="8067" y="664905"/>
                </a:lnTo>
                <a:lnTo>
                  <a:pt x="0" y="704862"/>
                </a:lnTo>
                <a:lnTo>
                  <a:pt x="0" y="1115491"/>
                </a:lnTo>
                <a:lnTo>
                  <a:pt x="8067" y="1155456"/>
                </a:lnTo>
                <a:lnTo>
                  <a:pt x="30067" y="1188089"/>
                </a:lnTo>
                <a:lnTo>
                  <a:pt x="62697" y="1210091"/>
                </a:lnTo>
                <a:lnTo>
                  <a:pt x="102654" y="1218158"/>
                </a:lnTo>
                <a:lnTo>
                  <a:pt x="1696821" y="1218158"/>
                </a:lnTo>
                <a:lnTo>
                  <a:pt x="1736785" y="1210091"/>
                </a:lnTo>
                <a:lnTo>
                  <a:pt x="1769419" y="1188089"/>
                </a:lnTo>
                <a:lnTo>
                  <a:pt x="1791420" y="1155456"/>
                </a:lnTo>
                <a:lnTo>
                  <a:pt x="1799488" y="1115491"/>
                </a:lnTo>
                <a:lnTo>
                  <a:pt x="1799488" y="704862"/>
                </a:lnTo>
                <a:lnTo>
                  <a:pt x="1791420" y="664905"/>
                </a:lnTo>
                <a:lnTo>
                  <a:pt x="1769419" y="632275"/>
                </a:lnTo>
                <a:lnTo>
                  <a:pt x="1736785" y="610275"/>
                </a:lnTo>
                <a:lnTo>
                  <a:pt x="1696821" y="602208"/>
                </a:lnTo>
                <a:close/>
              </a:path>
              <a:path w="1799590" h="1218564">
                <a:moveTo>
                  <a:pt x="807605" y="0"/>
                </a:moveTo>
                <a:lnTo>
                  <a:pt x="299910" y="602208"/>
                </a:lnTo>
                <a:lnTo>
                  <a:pt x="749782" y="602208"/>
                </a:lnTo>
                <a:lnTo>
                  <a:pt x="807605" y="0"/>
                </a:lnTo>
                <a:close/>
              </a:path>
            </a:pathLst>
          </a:custGeom>
          <a:solidFill>
            <a:srgbClr val="D1F2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6672290" y="3083968"/>
            <a:ext cx="1799589" cy="1218565"/>
          </a:xfrm>
          <a:custGeom>
            <a:avLst/>
            <a:gdLst/>
            <a:ahLst/>
            <a:cxnLst/>
            <a:rect l="l" t="t" r="r" b="b"/>
            <a:pathLst>
              <a:path w="1799590" h="1218564">
                <a:moveTo>
                  <a:pt x="0" y="704867"/>
                </a:moveTo>
                <a:lnTo>
                  <a:pt x="8067" y="664907"/>
                </a:lnTo>
                <a:lnTo>
                  <a:pt x="30068" y="632275"/>
                </a:lnTo>
                <a:lnTo>
                  <a:pt x="62699" y="610275"/>
                </a:lnTo>
                <a:lnTo>
                  <a:pt x="102659" y="602207"/>
                </a:lnTo>
                <a:lnTo>
                  <a:pt x="299914" y="602207"/>
                </a:lnTo>
                <a:lnTo>
                  <a:pt x="807611" y="0"/>
                </a:lnTo>
                <a:lnTo>
                  <a:pt x="749786" y="602207"/>
                </a:lnTo>
                <a:lnTo>
                  <a:pt x="1696828" y="602207"/>
                </a:lnTo>
                <a:lnTo>
                  <a:pt x="1736789" y="610275"/>
                </a:lnTo>
                <a:lnTo>
                  <a:pt x="1769421" y="632275"/>
                </a:lnTo>
                <a:lnTo>
                  <a:pt x="1791421" y="664907"/>
                </a:lnTo>
                <a:lnTo>
                  <a:pt x="1799488" y="704867"/>
                </a:lnTo>
                <a:lnTo>
                  <a:pt x="1799488" y="858853"/>
                </a:lnTo>
                <a:lnTo>
                  <a:pt x="1799488" y="1115497"/>
                </a:lnTo>
                <a:lnTo>
                  <a:pt x="1791421" y="1155457"/>
                </a:lnTo>
                <a:lnTo>
                  <a:pt x="1769421" y="1188088"/>
                </a:lnTo>
                <a:lnTo>
                  <a:pt x="1736789" y="1210089"/>
                </a:lnTo>
                <a:lnTo>
                  <a:pt x="1696828" y="1218157"/>
                </a:lnTo>
                <a:lnTo>
                  <a:pt x="749786" y="1218157"/>
                </a:lnTo>
                <a:lnTo>
                  <a:pt x="299914" y="1218157"/>
                </a:lnTo>
                <a:lnTo>
                  <a:pt x="102659" y="1218157"/>
                </a:lnTo>
                <a:lnTo>
                  <a:pt x="62699" y="1210089"/>
                </a:lnTo>
                <a:lnTo>
                  <a:pt x="30068" y="1188088"/>
                </a:lnTo>
                <a:lnTo>
                  <a:pt x="8067" y="1155457"/>
                </a:lnTo>
                <a:lnTo>
                  <a:pt x="0" y="1115497"/>
                </a:lnTo>
                <a:lnTo>
                  <a:pt x="0" y="858853"/>
                </a:lnTo>
                <a:lnTo>
                  <a:pt x="0" y="70486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781091" y="3772116"/>
            <a:ext cx="1585595" cy="487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1900"/>
              </a:lnSpc>
            </a:pPr>
            <a:r>
              <a:rPr sz="1600" dirty="0">
                <a:solidFill>
                  <a:srgbClr val="080912"/>
                </a:solidFill>
                <a:latin typeface="Rockwell"/>
                <a:cs typeface="Rockwell"/>
              </a:rPr>
              <a:t>allocate  memory </a:t>
            </a:r>
            <a:r>
              <a:rPr sz="1600" spc="10" dirty="0">
                <a:solidFill>
                  <a:srgbClr val="080912"/>
                </a:solidFill>
                <a:latin typeface="Rockwell"/>
                <a:cs typeface="Rockwell"/>
              </a:rPr>
              <a:t>for</a:t>
            </a:r>
            <a:r>
              <a:rPr sz="1600" spc="-80" dirty="0">
                <a:solidFill>
                  <a:srgbClr val="080912"/>
                </a:solidFill>
                <a:latin typeface="Rockwell"/>
                <a:cs typeface="Rockwell"/>
              </a:rPr>
              <a:t> </a:t>
            </a:r>
            <a:r>
              <a:rPr sz="1600" spc="-20" dirty="0">
                <a:solidFill>
                  <a:srgbClr val="080912"/>
                </a:solidFill>
                <a:latin typeface="Rockwell"/>
                <a:cs typeface="Rockwell"/>
              </a:rPr>
              <a:t>area</a:t>
            </a:r>
            <a:endParaRPr sz="1600">
              <a:latin typeface="Rockwell"/>
              <a:cs typeface="Rockwell"/>
            </a:endParaRPr>
          </a:p>
        </p:txBody>
      </p:sp>
      <p:sp>
        <p:nvSpPr>
          <p:cNvPr id="30" name="object 7"/>
          <p:cNvSpPr txBox="1"/>
          <p:nvPr/>
        </p:nvSpPr>
        <p:spPr>
          <a:xfrm>
            <a:off x="8664411" y="318122"/>
            <a:ext cx="121920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400" dirty="0">
                <a:solidFill>
                  <a:srgbClr val="FFFFFF"/>
                </a:solidFill>
                <a:latin typeface="Rockwell"/>
                <a:cs typeface="Rockwell"/>
              </a:rPr>
              <a:t>9</a:t>
            </a:r>
            <a:endParaRPr sz="1400" dirty="0">
              <a:latin typeface="Rockwell"/>
              <a:cs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6338</Words>
  <Application>Microsoft Office PowerPoint</Application>
  <PresentationFormat>On-screen Show (4:3)</PresentationFormat>
  <Paragraphs>1074</Paragraphs>
  <Slides>62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73" baseType="lpstr">
      <vt:lpstr>MS Gothic</vt:lpstr>
      <vt:lpstr>Arial</vt:lpstr>
      <vt:lpstr>Arial Rounded MT Bold</vt:lpstr>
      <vt:lpstr>Calibri</vt:lpstr>
      <vt:lpstr>Courier New</vt:lpstr>
      <vt:lpstr>Lucida Sans Unicode</vt:lpstr>
      <vt:lpstr>Rockwell</vt:lpstr>
      <vt:lpstr>Symbol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+ Computing the Area of a Circle</vt:lpstr>
      <vt:lpstr>+ Computing the Area of a Circle (Cont’d)</vt:lpstr>
      <vt:lpstr>+ Computing the Area of a Circle (Cont’d)</vt:lpstr>
      <vt:lpstr>+ Computing the Area of a Circle (Cont’d)</vt:lpstr>
      <vt:lpstr>+ Computing the Area of a Circle (Cont’d)</vt:lpstr>
      <vt:lpstr>+ Computing the Area of a Circle (Cont’d)</vt:lpstr>
      <vt:lpstr>+ Computing the Area of a Circle (Cont’d)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 Literals</vt:lpstr>
      <vt:lpstr>Java Literals (Cont’d)</vt:lpstr>
      <vt:lpstr>Java Literals (Cont’d)</vt:lpstr>
      <vt:lpstr>Java Literals (Cont’d)</vt:lpstr>
      <vt:lpstr>Java Literals (Cont’d)</vt:lpstr>
      <vt:lpstr>Arithmetic Operators and Expressions</vt:lpstr>
      <vt:lpstr>Arithmetic Operators and Expressions – Example</vt:lpstr>
      <vt:lpstr>PowerPoint Presentation</vt:lpstr>
      <vt:lpstr>Precedence of Arithmetic Operators</vt:lpstr>
      <vt:lpstr>+ Precedence of Arithmetic Operators -   Examples</vt:lpstr>
      <vt:lpstr>Shorthand Assignment Operators</vt:lpstr>
      <vt:lpstr>Shorthand Assignment Operators (Cont’d)</vt:lpstr>
      <vt:lpstr>Unary Operators</vt:lpstr>
      <vt:lpstr>+ The Shorthand Increment &amp;  Decrement Operators</vt:lpstr>
      <vt:lpstr>Unary Operators - Example</vt:lpstr>
      <vt:lpstr>PowerPoint Presentation</vt:lpstr>
      <vt:lpstr>PowerPoint Presentation</vt:lpstr>
      <vt:lpstr>Precedence and Associativity</vt:lpstr>
      <vt:lpstr>Precedence and Associativity (Cont’d)</vt:lpstr>
      <vt:lpstr>Operator Associativity</vt:lpstr>
      <vt:lpstr>Precedence and Associativity – Example</vt:lpstr>
      <vt:lpstr>The Integer and Floating-Point Division</vt:lpstr>
      <vt:lpstr>The Reminder (%) Operator</vt:lpstr>
      <vt:lpstr>The String Type</vt:lpstr>
      <vt:lpstr>The Constructors of String Class</vt:lpstr>
      <vt:lpstr>String Concatenation</vt:lpstr>
      <vt:lpstr>Immutable String</vt:lpstr>
      <vt:lpstr>The == Operator</vt:lpstr>
      <vt:lpstr>The new and = operators</vt:lpstr>
      <vt:lpstr>String Methods</vt:lpstr>
      <vt:lpstr>String Indexes</vt:lpstr>
      <vt:lpstr>+ Some Methods in String Class (1/8)</vt:lpstr>
      <vt:lpstr>+ Some Methods in String Class (2/8)</vt:lpstr>
      <vt:lpstr>+ Some Methods in String Class (3/8)</vt:lpstr>
      <vt:lpstr>+ Some Methods in String Class (4/8)</vt:lpstr>
      <vt:lpstr>+ Some Methods in String Class (5/8)</vt:lpstr>
      <vt:lpstr>+ Some Methods in String Class (6/8)</vt:lpstr>
      <vt:lpstr>+ Some Methods in String Class (7/8)</vt:lpstr>
      <vt:lpstr>+ Some Methods in String Class (8/8)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malak</dc:creator>
  <cp:lastModifiedBy>Hatim Alsuwat</cp:lastModifiedBy>
  <cp:revision>79</cp:revision>
  <dcterms:created xsi:type="dcterms:W3CDTF">2016-10-08T18:40:20Z</dcterms:created>
  <dcterms:modified xsi:type="dcterms:W3CDTF">2021-09-19T19:38:56Z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stSaved">
    <vt:filetime>2016-10-08T00:00:00Z</vt:filetime>
  </property>
</Properties>
</file>