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5" r:id="rId2"/>
    <p:sldId id="390" r:id="rId3"/>
    <p:sldId id="414" r:id="rId4"/>
    <p:sldId id="415" r:id="rId5"/>
    <p:sldId id="420" r:id="rId6"/>
    <p:sldId id="416" r:id="rId7"/>
    <p:sldId id="417" r:id="rId8"/>
    <p:sldId id="419" r:id="rId9"/>
    <p:sldId id="418" r:id="rId10"/>
    <p:sldId id="421" r:id="rId11"/>
    <p:sldId id="422" r:id="rId12"/>
    <p:sldId id="424" r:id="rId13"/>
    <p:sldId id="423" r:id="rId14"/>
    <p:sldId id="425" r:id="rId15"/>
    <p:sldId id="426" r:id="rId16"/>
    <p:sldId id="427" r:id="rId17"/>
    <p:sldId id="413" r:id="rId18"/>
    <p:sldId id="42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57"/>
    <p:restoredTop sz="81973"/>
  </p:normalViewPr>
  <p:slideViewPr>
    <p:cSldViewPr snapToGrid="0" snapToObjects="1">
      <p:cViewPr varScale="1">
        <p:scale>
          <a:sx n="93" d="100"/>
          <a:sy n="93" d="100"/>
        </p:scale>
        <p:origin x="4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8D6-568A-684C-AFCB-EF7B28F961D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AB2CF-DA79-DF4C-847D-B50E667AF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1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9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02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06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4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6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15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8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98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7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9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9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04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11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80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0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693F2-455C-46DD-B601-B331B58694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CDFE-414B-D245-B7B5-7B1B1F87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FC30F-1366-FC4A-B43E-626D625C4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63A6-7D8A-3549-BD18-60F5B028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559AD-2F55-574B-9D11-C9D086CD9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CD22-5D22-0C49-8696-5D54FE34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6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AD05-1630-384F-87BC-410A71DA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35A9-6409-4848-A6E6-031C10B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C318-39AD-1846-9B3B-8829B039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6CDAD-93E4-0845-A23C-7DA37F8E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01664-422A-3D48-99DF-5ABAAAE3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3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8B6583-8974-5941-8BB1-AE24C0C9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ADF25-1828-5145-9B29-6409F64F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703A-206C-F241-99EE-9215B810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A65F-C34D-214A-A4E1-EA7E15D4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1C258-420A-0F44-ACF9-CF195F53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A65C-6986-9343-B0D7-893544F5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CBFEC-48C3-394F-B0FC-C1C7BCA3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25C66-CCB5-2544-AF05-30BCB7FD6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B9FD2-D510-B94C-828F-6E6B2C61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ACB28-6CE7-3E4D-93B3-AFF78255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CD01-DB10-ED4B-9993-311CC7D67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7E20A-18C7-EF4C-821B-41A7B2F18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07DA2-5A99-A24B-A032-1D37FE19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B6172-A6E5-814E-954A-C683284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1CFC4-3A2C-004E-8567-19B4BCE9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2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CAF5-678E-AA49-963E-A0BEC43A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BC6EB-8B4D-7F4A-91CF-ECA93FAD1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D5FE5-0309-8448-AAB8-CC890CBD7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76EAC-4334-AB4F-9341-8C8737CA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0C7AC-478B-EC4B-B525-1D1067755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7A6B0-3EAC-F742-AF32-3CE97FC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3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439B-A70C-1547-BD18-BB1046F3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D4EE7-8811-D647-BD5C-443252C0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DD560-9E14-774E-8B7C-9C3C04F33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9A50-C245-C64F-8CB4-CA1724479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46F0F-9F50-A543-BDC4-33BF2A117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4F5C65-FB93-4C44-8602-95343E2D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7916A-3C64-804C-BD86-F13E7AE6E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738B2-3FDA-BA40-9E5F-7CDFF3B19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976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47AB-80AD-344E-92A5-AAA941CB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6F2D9F-E50B-4F4B-9E03-3B16FD23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6CC57C-724F-414A-A699-6F7BF39A8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93B96-8843-FF47-915D-CB9CC792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51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9FF79-DA4D-B741-B3D9-95EC0B88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3C29B0-B7D3-194C-AACA-768E1359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E9FA0-B647-434A-8D55-58AA8F34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9FC5-E4CB-164F-95B9-581FD63A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07D1-4C9A-FB45-8220-5497D330E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86BB5-5CBF-2F4E-92FB-B466F26D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1CAF9-EAA8-1C49-9F64-15142928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5F2EF-A264-334D-AF35-A46112C63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C1540-F53F-C84A-B7F1-B8624B00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1119-5144-6842-9231-76E60FD7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FB1ED-84E5-254D-8592-1AC9B02AB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A86F4-DB08-AA43-93FF-92A118D47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49C31-DFA2-D145-91B2-8DA0C739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5788-FB75-ED4E-AED8-5DF422C9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74B0-B7D5-8A40-B0EA-185E4E51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4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B1238-BD7E-DE4B-A196-289F9C3BF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22148-D084-2844-B238-133E4C8E7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EEE4-D310-9A4F-821A-5C20CCF95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DB942-8D4C-5946-986D-82110829D8C5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77326-AB9D-5247-85F8-D80D03C2A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7861-5980-354B-9CDA-21CBFCCF11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A2CBD-81C5-F64D-B041-184D21B7E0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8D2B4F9-CFD3-4539-BE12-AD2CCFC59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92" y="1863462"/>
            <a:ext cx="11978326" cy="1467454"/>
          </a:xfrm>
        </p:spPr>
        <p:txBody>
          <a:bodyPr>
            <a:noAutofit/>
          </a:bodyPr>
          <a:lstStyle/>
          <a:p>
            <a:r>
              <a:rPr lang="en-US" b="1" dirty="0"/>
              <a:t>Python Tuple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C08615AC-D9CB-4DEF-BCCE-4320A435B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852212"/>
            <a:ext cx="9144000" cy="709275"/>
          </a:xfrm>
        </p:spPr>
        <p:txBody>
          <a:bodyPr>
            <a:noAutofit/>
          </a:bodyPr>
          <a:lstStyle/>
          <a:p>
            <a:r>
              <a:rPr lang="en-US" dirty="0"/>
              <a:t>Dr. Hatim </a:t>
            </a:r>
            <a:r>
              <a:rPr lang="en-US" dirty="0" err="1"/>
              <a:t>Alsuwat</a:t>
            </a:r>
            <a:endParaRPr lang="en-US" dirty="0"/>
          </a:p>
          <a:p>
            <a:endParaRPr lang="en-US" dirty="0"/>
          </a:p>
          <a:p>
            <a:r>
              <a:rPr lang="en-US" dirty="0"/>
              <a:t>Lab2</a:t>
            </a:r>
          </a:p>
          <a:p>
            <a:r>
              <a:rPr lang="en-US" dirty="0"/>
              <a:t>September 26,2020</a:t>
            </a:r>
          </a:p>
          <a:p>
            <a:endParaRPr lang="en-US" dirty="0"/>
          </a:p>
        </p:txBody>
      </p:sp>
      <p:pic>
        <p:nvPicPr>
          <p:cNvPr id="3" name="Picture 2" descr="A picture containing drawing, clock, table&#10;&#10;Description automatically generated">
            <a:extLst>
              <a:ext uri="{FF2B5EF4-FFF2-40B4-BE49-F238E27FC236}">
                <a16:creationId xmlns:a16="http://schemas.microsoft.com/office/drawing/2014/main" id="{C6BA4185-7196-9040-AC24-77F3C2B6B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60" y="799786"/>
            <a:ext cx="246993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Changing a Tuple: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Unlike lists, tuples are immutable.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means that elements of a tuple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/>
              <a:t> be changed once they have been assigned.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But, if the element is itself a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  <a:r>
              <a:rPr lang="en-US" dirty="0"/>
              <a:t> data type like list, its nested items </a:t>
            </a:r>
            <a:r>
              <a:rPr lang="en-US" dirty="0">
                <a:solidFill>
                  <a:srgbClr val="FF0000"/>
                </a:solidFill>
              </a:rPr>
              <a:t>can be </a:t>
            </a:r>
            <a:r>
              <a:rPr lang="en-US" b="1" dirty="0">
                <a:solidFill>
                  <a:srgbClr val="FF0000"/>
                </a:solidFill>
              </a:rPr>
              <a:t>changed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Changing a Tuple: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E5636D-67DF-7644-BADD-C0DD4192D03A}"/>
              </a:ext>
            </a:extLst>
          </p:cNvPr>
          <p:cNvSpPr/>
          <p:nvPr/>
        </p:nvSpPr>
        <p:spPr>
          <a:xfrm>
            <a:off x="1002819" y="2186371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1, 2, 3, 4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[1]=30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2C500-E598-A746-87B8-E01670A2400A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BD69CD-B515-2744-AF3B-CF650E2A77E1}"/>
              </a:ext>
            </a:extLst>
          </p:cNvPr>
          <p:cNvSpPr/>
          <p:nvPr/>
        </p:nvSpPr>
        <p:spPr>
          <a:xfrm>
            <a:off x="1037968" y="4007827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# </a:t>
            </a:r>
            <a:r>
              <a:rPr lang="en-US" dirty="0" err="1">
                <a:solidFill>
                  <a:srgbClr val="FF0000"/>
                </a:solidFill>
                <a:latin typeface="Abadi MT Condensed Light" panose="020B0306030101010103" pitchFamily="34" charset="77"/>
              </a:rPr>
              <a:t>TypeError</a:t>
            </a:r>
            <a:r>
              <a:rPr lang="en-US" dirty="0">
                <a:solidFill>
                  <a:srgbClr val="FF0000"/>
                </a:solidFill>
                <a:latin typeface="Abadi MT Condensed Light" panose="020B0306030101010103" pitchFamily="34" charset="77"/>
              </a:rPr>
              <a:t>: 'tuple' object does not support item assignment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93A35-FA9F-924A-9B9B-A9468B0E3E46}"/>
              </a:ext>
            </a:extLst>
          </p:cNvPr>
          <p:cNvSpPr txBox="1"/>
          <p:nvPr/>
        </p:nvSpPr>
        <p:spPr>
          <a:xfrm>
            <a:off x="1186249" y="3484607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66314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Changing a Tuple: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E5636D-67DF-7644-BADD-C0DD4192D03A}"/>
              </a:ext>
            </a:extLst>
          </p:cNvPr>
          <p:cNvSpPr/>
          <p:nvPr/>
        </p:nvSpPr>
        <p:spPr>
          <a:xfrm>
            <a:off x="1002819" y="2186371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1, 2, 3, 4,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15,20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[4][0]=99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2C500-E598-A746-87B8-E01670A2400A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BD69CD-B515-2744-AF3B-CF650E2A77E1}"/>
              </a:ext>
            </a:extLst>
          </p:cNvPr>
          <p:cNvSpPr/>
          <p:nvPr/>
        </p:nvSpPr>
        <p:spPr>
          <a:xfrm>
            <a:off x="1037968" y="4007827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0A14F"/>
                </a:solidFill>
                <a:latin typeface="Consolas" panose="020B0609020204030204" pitchFamily="49" charset="0"/>
              </a:rPr>
              <a:t>1, 2, 3, 4,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99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,20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rgbClr val="FF000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93A35-FA9F-924A-9B9B-A9468B0E3E46}"/>
              </a:ext>
            </a:extLst>
          </p:cNvPr>
          <p:cNvSpPr txBox="1"/>
          <p:nvPr/>
        </p:nvSpPr>
        <p:spPr>
          <a:xfrm>
            <a:off x="1186249" y="3484607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9011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Concatenation and Repeat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use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 + </a:t>
            </a:r>
            <a:r>
              <a:rPr lang="en-US" dirty="0"/>
              <a:t>operator to combine two tuples.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also </a:t>
            </a:r>
            <a:r>
              <a:rPr lang="en-US" b="1" dirty="0"/>
              <a:t>repeat</a:t>
            </a:r>
            <a:r>
              <a:rPr lang="en-US" dirty="0"/>
              <a:t> the elements in a tuple for a given number of times using the 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 </a:t>
            </a:r>
            <a:r>
              <a:rPr lang="en-US" dirty="0"/>
              <a:t>operator.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 + and * operations result in a new tuple.</a:t>
            </a:r>
          </a:p>
          <a:p>
            <a:pPr algn="l">
              <a:lnSpc>
                <a:spcPct val="150000"/>
              </a:lnSpc>
            </a:pPr>
            <a:endParaRPr lang="en-US" dirty="0"/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71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Concatenation and Repeat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901520D-C22A-1B48-9FAF-FFAD1A3C727E}"/>
              </a:ext>
            </a:extLst>
          </p:cNvPr>
          <p:cNvSpPr/>
          <p:nvPr/>
        </p:nvSpPr>
        <p:spPr>
          <a:xfrm>
            <a:off x="1002819" y="2186371"/>
            <a:ext cx="7703820" cy="18214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tu1 = (1,2,3)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tu3 = tu1 * 3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print(tu3)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53A7C-EDF7-4D4B-8CEB-9DF4A881619D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8451D7-9765-7C4B-8137-F88128CBE0EC}"/>
              </a:ext>
            </a:extLst>
          </p:cNvPr>
          <p:cNvSpPr/>
          <p:nvPr/>
        </p:nvSpPr>
        <p:spPr>
          <a:xfrm>
            <a:off x="1002819" y="45015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(1, 2, 3, 1, 2, 3, 1, 2, 3)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B3CC95-5ECE-AE4C-A45A-96368F22558C}"/>
              </a:ext>
            </a:extLst>
          </p:cNvPr>
          <p:cNvSpPr txBox="1"/>
          <p:nvPr/>
        </p:nvSpPr>
        <p:spPr>
          <a:xfrm>
            <a:off x="1186249" y="39418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9312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Deleting a Tuple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As discussed in the previous slides, we cannot change the elements in a tuple.</a:t>
            </a:r>
          </a:p>
          <a:p>
            <a:pPr algn="l"/>
            <a:r>
              <a:rPr lang="en-US" dirty="0"/>
              <a:t>It means that we cannot delete or remove items from a tuple.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Deleting a tuple entirely, however, is possible using the keyword </a:t>
            </a:r>
            <a:r>
              <a:rPr lang="en-US" b="1" dirty="0">
                <a:solidFill>
                  <a:schemeClr val="accent1"/>
                </a:solidFill>
              </a:rPr>
              <a:t>del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1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Deleting a Tuple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35428A-E55B-D44B-ADA5-CA33329545C7}"/>
              </a:ext>
            </a:extLst>
          </p:cNvPr>
          <p:cNvSpPr/>
          <p:nvPr/>
        </p:nvSpPr>
        <p:spPr>
          <a:xfrm>
            <a:off x="1002819" y="2186371"/>
            <a:ext cx="7703820" cy="182145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tu1 = (1,2,3)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del tu1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print(tu1)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86F526-63A6-3846-8CA6-1A54E02DA8C9}"/>
              </a:ext>
            </a:extLst>
          </p:cNvPr>
          <p:cNvSpPr txBox="1"/>
          <p:nvPr/>
        </p:nvSpPr>
        <p:spPr>
          <a:xfrm>
            <a:off x="1037968" y="1544596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C8AC4B-B9A5-CC4E-88F2-C1D030761435}"/>
              </a:ext>
            </a:extLst>
          </p:cNvPr>
          <p:cNvSpPr/>
          <p:nvPr/>
        </p:nvSpPr>
        <p:spPr>
          <a:xfrm>
            <a:off x="1002819" y="45015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NameError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name ‘tu1' is not defined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90C710-4C95-874E-92B6-C91050C7E214}"/>
              </a:ext>
            </a:extLst>
          </p:cNvPr>
          <p:cNvSpPr txBox="1"/>
          <p:nvPr/>
        </p:nvSpPr>
        <p:spPr>
          <a:xfrm>
            <a:off x="1186249" y="39418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4232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Tuple Unpacking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Tuple unpacking allows to extract tuple elements automatically.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98955-E3FB-6F4E-94A2-B76726A4D8AB}"/>
              </a:ext>
            </a:extLst>
          </p:cNvPr>
          <p:cNvSpPr txBox="1"/>
          <p:nvPr/>
        </p:nvSpPr>
        <p:spPr>
          <a:xfrm>
            <a:off x="927607" y="2691927"/>
            <a:ext cx="997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Example: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63A6C-359D-9F46-89DE-A6D3D0852C2C}"/>
              </a:ext>
            </a:extLst>
          </p:cNvPr>
          <p:cNvSpPr/>
          <p:nvPr/>
        </p:nvSpPr>
        <p:spPr>
          <a:xfrm>
            <a:off x="838200" y="3186291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(1,2,3)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x, y, z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y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4C0959-3918-6C4F-BE71-B7CE8A4D4009}"/>
              </a:ext>
            </a:extLst>
          </p:cNvPr>
          <p:cNvSpPr/>
          <p:nvPr/>
        </p:nvSpPr>
        <p:spPr>
          <a:xfrm>
            <a:off x="866892" y="50452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5FB1D-8098-4243-B534-64EF8A3E4205}"/>
              </a:ext>
            </a:extLst>
          </p:cNvPr>
          <p:cNvSpPr txBox="1"/>
          <p:nvPr/>
        </p:nvSpPr>
        <p:spPr>
          <a:xfrm>
            <a:off x="1050322" y="44855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59116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Copying a Tuple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To copy a tuple, just use the following assignment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98955-E3FB-6F4E-94A2-B76726A4D8AB}"/>
              </a:ext>
            </a:extLst>
          </p:cNvPr>
          <p:cNvSpPr txBox="1"/>
          <p:nvPr/>
        </p:nvSpPr>
        <p:spPr>
          <a:xfrm>
            <a:off x="927607" y="2691927"/>
            <a:ext cx="9974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Example: 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4B63A6C-359D-9F46-89DE-A6D3D0852C2C}"/>
              </a:ext>
            </a:extLst>
          </p:cNvPr>
          <p:cNvSpPr/>
          <p:nvPr/>
        </p:nvSpPr>
        <p:spPr>
          <a:xfrm>
            <a:off x="838200" y="3186291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(1,2,3)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&gt;&gt;&gt; Print(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New_tup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4C0959-3918-6C4F-BE71-B7CE8A4D4009}"/>
              </a:ext>
            </a:extLst>
          </p:cNvPr>
          <p:cNvSpPr/>
          <p:nvPr/>
        </p:nvSpPr>
        <p:spPr>
          <a:xfrm>
            <a:off x="866892" y="5045272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50"/>
                </a:solidFill>
              </a:rPr>
              <a:t>(1, 2, 3)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05FB1D-8098-4243-B534-64EF8A3E4205}"/>
              </a:ext>
            </a:extLst>
          </p:cNvPr>
          <p:cNvSpPr txBox="1"/>
          <p:nvPr/>
        </p:nvSpPr>
        <p:spPr>
          <a:xfrm>
            <a:off x="1050322" y="448550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62260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4400" b="1" dirty="0">
                <a:solidFill>
                  <a:schemeClr val="tx1"/>
                </a:solidFill>
                <a:latin typeface="+mj-lt"/>
              </a:rPr>
              <a:t>Topics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6"/>
            <a:ext cx="10515600" cy="48275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0" indent="-74295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Tuples def. 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prstClr val="black"/>
                </a:solidFill>
              </a:rPr>
              <a:t>2.      Creating a tuple. </a:t>
            </a:r>
            <a:endParaRPr lang="en-US" sz="3600" dirty="0"/>
          </a:p>
          <a:p>
            <a:pPr lvl="0"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prstClr val="black"/>
                </a:solidFill>
              </a:rPr>
              <a:t>3.      Creating an empty tuple</a:t>
            </a:r>
          </a:p>
          <a:p>
            <a:pPr marL="742950" lvl="0" indent="-742950" algn="l">
              <a:lnSpc>
                <a:spcPct val="100000"/>
              </a:lnSpc>
              <a:spcBef>
                <a:spcPts val="0"/>
              </a:spcBef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Creating a tuple with only single element </a:t>
            </a:r>
          </a:p>
          <a:p>
            <a:pPr marL="742950" lvl="0" indent="-742950" algn="l">
              <a:lnSpc>
                <a:spcPct val="100000"/>
              </a:lnSpc>
              <a:spcBef>
                <a:spcPts val="0"/>
              </a:spcBef>
              <a:buAutoNum type="arabicPeriod" startAt="4"/>
            </a:pPr>
            <a:r>
              <a:rPr lang="en-US" sz="3600" dirty="0">
                <a:solidFill>
                  <a:srgbClr val="000000"/>
                </a:solidFill>
                <a:latin typeface="Segoe UI"/>
              </a:rPr>
              <a:t>Index and count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b="1" dirty="0">
                <a:solidFill>
                  <a:prstClr val="black"/>
                </a:solidFill>
                <a:latin typeface="Calibri Light" panose="020F0302020204030204"/>
              </a:rPr>
              <a:t>Slicing</a:t>
            </a:r>
            <a:endParaRPr lang="en-US" sz="3600" dirty="0">
              <a:solidFill>
                <a:prstClr val="black"/>
              </a:solidFill>
            </a:endParaRP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Changing a tuple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Concatenation and Repeat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Deleting a Tuple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Tuple Unpacking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r>
              <a:rPr lang="en-US" sz="3600" dirty="0">
                <a:solidFill>
                  <a:prstClr val="black"/>
                </a:solidFill>
              </a:rPr>
              <a:t>Copying a Tuple</a:t>
            </a:r>
          </a:p>
          <a:p>
            <a:pPr marL="742950" indent="-74295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3600" dirty="0">
              <a:solidFill>
                <a:prstClr val="black"/>
              </a:solidFill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prstClr val="black"/>
                </a:solidFill>
              </a:rPr>
              <a:t>  </a:t>
            </a:r>
          </a:p>
          <a:p>
            <a:pPr marL="742950" lvl="0" indent="-742950" algn="l">
              <a:lnSpc>
                <a:spcPct val="100000"/>
              </a:lnSpc>
              <a:spcBef>
                <a:spcPts val="0"/>
              </a:spcBef>
              <a:buAutoNum type="arabicPeriod" startAt="4"/>
            </a:pPr>
            <a:endParaRPr lang="en-US" sz="3600" dirty="0">
              <a:solidFill>
                <a:prstClr val="black"/>
              </a:solidFill>
              <a:latin typeface="Calibri Light" panose="020F0302020204030204"/>
            </a:endParaRPr>
          </a:p>
          <a:p>
            <a:pPr algn="l"/>
            <a:endParaRPr lang="en-US" sz="3600" dirty="0">
              <a:solidFill>
                <a:prstClr val="black"/>
              </a:solidFill>
            </a:endParaRPr>
          </a:p>
          <a:p>
            <a:pPr marL="742950" indent="-742950" algn="l">
              <a:buFont typeface="+mj-lt"/>
              <a:buAutoNum type="arabicPeriod"/>
            </a:pPr>
            <a:endParaRPr lang="en-US" sz="3600" dirty="0">
              <a:solidFill>
                <a:prstClr val="black"/>
              </a:solidFill>
            </a:endParaRPr>
          </a:p>
          <a:p>
            <a:pPr marL="742950" indent="-742950" algn="l">
              <a:buFont typeface="+mj-lt"/>
              <a:buAutoNum type="arabicPeriod"/>
            </a:pPr>
            <a:endParaRPr lang="en-US" sz="3600" dirty="0"/>
          </a:p>
          <a:p>
            <a:pPr marL="742950" indent="-742950" algn="l">
              <a:buFont typeface="+mj-lt"/>
              <a:buAutoNum type="arabicPeriod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426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r>
              <a:rPr lang="en-US" sz="3600" dirty="0">
                <a:solidFill>
                  <a:prstClr val="black"/>
                </a:solidFill>
              </a:rPr>
              <a:t>Tuples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tuple in Python is similar to a </a:t>
            </a:r>
            <a:r>
              <a:rPr lang="en-US" dirty="0">
                <a:solidFill>
                  <a:srgbClr val="0090FC"/>
                </a:solidFill>
                <a:latin typeface="Verdana" panose="020B0604030504040204" pitchFamily="34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. The difference between the two is that we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cannot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change the elements of a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tuple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once it is assigned whereas </a:t>
            </a:r>
            <a:r>
              <a:rPr lang="en-US" dirty="0">
                <a:solidFill>
                  <a:srgbClr val="00B050"/>
                </a:solidFill>
                <a:latin typeface="Verdana" panose="020B0604030504040204" pitchFamily="34" charset="0"/>
              </a:rPr>
              <a:t>we can change the elements of a list.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main difference is that tuple manipulation are faster than list because tuples are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</a:rPr>
              <a:t>immutable. </a:t>
            </a:r>
          </a:p>
          <a:p>
            <a:pPr algn="l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URWPalladioL"/>
              </a:rPr>
              <a:t>Instead of brackets </a:t>
            </a:r>
            <a:r>
              <a:rPr lang="en-US" sz="2800" dirty="0">
                <a:latin typeface="SFTT1095"/>
              </a:rPr>
              <a:t>[] in the </a:t>
            </a:r>
            <a:r>
              <a:rPr lang="en-US" sz="2800" b="1" dirty="0">
                <a:solidFill>
                  <a:schemeClr val="accent1"/>
                </a:solidFill>
                <a:latin typeface="SFTT1095"/>
              </a:rPr>
              <a:t>List</a:t>
            </a:r>
            <a:r>
              <a:rPr lang="en-US" sz="2800" dirty="0">
                <a:latin typeface="SFTT1095"/>
              </a:rPr>
              <a:t> </a:t>
            </a:r>
            <a:r>
              <a:rPr lang="en-US" sz="2800" dirty="0">
                <a:latin typeface="URWPalladioL"/>
              </a:rPr>
              <a:t>we use parentheses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SFTT1095"/>
              </a:rPr>
              <a:t>() </a:t>
            </a:r>
            <a:r>
              <a:rPr lang="en-US" sz="2800" dirty="0">
                <a:latin typeface="URWPalladioL"/>
              </a:rPr>
              <a:t>around the elements in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URWPalladioL"/>
              </a:rPr>
              <a:t>tuples</a:t>
            </a:r>
            <a:r>
              <a:rPr lang="en-US" sz="2800" dirty="0">
                <a:latin typeface="URWPalladioL"/>
              </a:rPr>
              <a:t>. </a:t>
            </a: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Creating a tuple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800" dirty="0"/>
              <a:t>To create a tuple, place values within brackets: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BEFC6B-484F-AD49-965D-9F814E628A94}"/>
              </a:ext>
            </a:extLst>
          </p:cNvPr>
          <p:cNvSpPr/>
          <p:nvPr/>
        </p:nvSpPr>
        <p:spPr>
          <a:xfrm>
            <a:off x="611522" y="2713139"/>
            <a:ext cx="4084046" cy="36048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# tuple of strings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tup</a:t>
            </a:r>
            <a:r>
              <a:rPr lang="en-US" dirty="0">
                <a:solidFill>
                  <a:schemeClr val="tx1"/>
                </a:solidFill>
              </a:rPr>
              <a:t>= ("hi", "hello", "bye")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tup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('hi', 'hello', 'bye')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# tuple of int, float, string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tup</a:t>
            </a:r>
            <a:r>
              <a:rPr lang="en-US" dirty="0">
                <a:solidFill>
                  <a:schemeClr val="tx1"/>
                </a:solidFill>
              </a:rPr>
              <a:t>= (1, 2.8, "Hello World")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tup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(1, 2.8, "Hello World")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D003AF4-A9B6-FB49-8158-D1FE6D8CB339}"/>
              </a:ext>
            </a:extLst>
          </p:cNvPr>
          <p:cNvSpPr/>
          <p:nvPr/>
        </p:nvSpPr>
        <p:spPr>
          <a:xfrm>
            <a:off x="5729346" y="2713138"/>
            <a:ext cx="4749752" cy="367291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# tuple of string and list 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</a:rPr>
              <a:t>tup</a:t>
            </a:r>
            <a:r>
              <a:rPr lang="en-US" dirty="0">
                <a:solidFill>
                  <a:schemeClr val="tx1"/>
                </a:solidFill>
              </a:rPr>
              <a:t>= ("Book", [1, 2, 3])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tup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</a:rPr>
              <a:t>("Book", [1, 2, 3])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# tuples inside another tuple # nested tuple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tup</a:t>
            </a:r>
            <a:r>
              <a:rPr lang="en-US" dirty="0">
                <a:solidFill>
                  <a:schemeClr val="tx1"/>
                </a:solidFill>
              </a:rPr>
              <a:t>= ((2, 3, 4), (1, 2, "hi"))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tup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((2, 3, 4), (1, 2, "hi"))</a:t>
            </a:r>
            <a:endParaRPr 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91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Creating a tuple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285103"/>
            <a:ext cx="10515600" cy="46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/>
              <a:t>It is also possible to create a tuple without parentheses, by using commas:</a:t>
            </a:r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71290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F154096-1824-544D-8A62-4A0130295936}"/>
              </a:ext>
            </a:extLst>
          </p:cNvPr>
          <p:cNvSpPr/>
          <p:nvPr/>
        </p:nvSpPr>
        <p:spPr>
          <a:xfrm>
            <a:off x="1002819" y="2581786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1, 2, 3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968A8-BFDC-A749-8525-13A52E4EDBC5}"/>
              </a:ext>
            </a:extLst>
          </p:cNvPr>
          <p:cNvSpPr txBox="1"/>
          <p:nvPr/>
        </p:nvSpPr>
        <p:spPr>
          <a:xfrm>
            <a:off x="1037968" y="1940011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D8C3970-EF12-A049-BED6-91B8122B032B}"/>
              </a:ext>
            </a:extLst>
          </p:cNvPr>
          <p:cNvSpPr/>
          <p:nvPr/>
        </p:nvSpPr>
        <p:spPr>
          <a:xfrm>
            <a:off x="1037968" y="4798658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(1, 2, 3)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35D2D-6DF2-DA40-8DCB-14CF47D94703}"/>
              </a:ext>
            </a:extLst>
          </p:cNvPr>
          <p:cNvSpPr txBox="1"/>
          <p:nvPr/>
        </p:nvSpPr>
        <p:spPr>
          <a:xfrm>
            <a:off x="1186249" y="427543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3126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 Empty tuple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7C3843-DA16-7844-A0C0-C952D0EB2E8C}"/>
              </a:ext>
            </a:extLst>
          </p:cNvPr>
          <p:cNvSpPr/>
          <p:nvPr/>
        </p:nvSpPr>
        <p:spPr>
          <a:xfrm>
            <a:off x="1002819" y="2581786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()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DCF545-E6B1-1242-B9FD-A813E44AC4ED}"/>
              </a:ext>
            </a:extLst>
          </p:cNvPr>
          <p:cNvSpPr txBox="1"/>
          <p:nvPr/>
        </p:nvSpPr>
        <p:spPr>
          <a:xfrm>
            <a:off x="1037968" y="1940011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30D154-6F6C-124E-838E-CEC3A68CB0DB}"/>
              </a:ext>
            </a:extLst>
          </p:cNvPr>
          <p:cNvSpPr/>
          <p:nvPr/>
        </p:nvSpPr>
        <p:spPr>
          <a:xfrm>
            <a:off x="1037968" y="4798658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C9A29-86DD-A648-AC95-6AC1527410F8}"/>
              </a:ext>
            </a:extLst>
          </p:cNvPr>
          <p:cNvSpPr txBox="1"/>
          <p:nvPr/>
        </p:nvSpPr>
        <p:spPr>
          <a:xfrm>
            <a:off x="1186249" y="4275438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062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Tuple with only single element: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When a tuple has only one element, we must put a comma after the element, otherwise Python will not treat it as a tuple.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DB5D98-0C2E-6149-8C3A-6B2B2270E708}"/>
              </a:ext>
            </a:extLst>
          </p:cNvPr>
          <p:cNvSpPr/>
          <p:nvPr/>
        </p:nvSpPr>
        <p:spPr>
          <a:xfrm>
            <a:off x="1002819" y="3298483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(120,)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chemeClr val="accent6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C9FF0-919F-164A-9934-B2306AB6ED79}"/>
              </a:ext>
            </a:extLst>
          </p:cNvPr>
          <p:cNvSpPr txBox="1"/>
          <p:nvPr/>
        </p:nvSpPr>
        <p:spPr>
          <a:xfrm>
            <a:off x="1037968" y="265670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C2623A4-EA4D-7647-9B58-B5B92E7BCEE2}"/>
              </a:ext>
            </a:extLst>
          </p:cNvPr>
          <p:cNvSpPr/>
          <p:nvPr/>
        </p:nvSpPr>
        <p:spPr>
          <a:xfrm>
            <a:off x="1037968" y="5119939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(120,)</a:t>
            </a:r>
            <a:b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B05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E1922-6AEB-FA40-A132-C6DB102B71C8}"/>
              </a:ext>
            </a:extLst>
          </p:cNvPr>
          <p:cNvSpPr txBox="1"/>
          <p:nvPr/>
        </p:nvSpPr>
        <p:spPr>
          <a:xfrm>
            <a:off x="1186249" y="459671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97506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3600" dirty="0">
                <a:solidFill>
                  <a:prstClr val="black"/>
                </a:solidFill>
              </a:rPr>
              <a:t>Index and count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index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dirty="0"/>
              <a:t>We can use the index operator </a:t>
            </a:r>
            <a:r>
              <a:rPr lang="en-US" sz="2800" dirty="0"/>
              <a:t>[]</a:t>
            </a:r>
            <a:r>
              <a:rPr lang="en-US" dirty="0"/>
              <a:t> to access an item in a tuple, where the index starts from 0.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00"/>
                </a:solidFill>
              </a:rPr>
              <a:t>count</a:t>
            </a:r>
            <a:r>
              <a:rPr lang="en-US" sz="2800" dirty="0">
                <a:solidFill>
                  <a:srgbClr val="000000"/>
                </a:solidFill>
              </a:rPr>
              <a:t>, to count the number of </a:t>
            </a:r>
            <a:r>
              <a:rPr lang="en-US" sz="2800" dirty="0" err="1">
                <a:solidFill>
                  <a:srgbClr val="000000"/>
                </a:solidFill>
              </a:rPr>
              <a:t>occurence</a:t>
            </a:r>
            <a:r>
              <a:rPr lang="en-US" sz="2800" dirty="0">
                <a:solidFill>
                  <a:srgbClr val="000000"/>
                </a:solidFill>
              </a:rPr>
              <a:t> of a value.</a:t>
            </a:r>
          </a:p>
          <a:p>
            <a:pPr algn="just"/>
            <a:r>
              <a:rPr lang="en-US" sz="2800" b="1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96DBBA-1C9B-EA4E-828F-DB7C5D6CE8E5}"/>
              </a:ext>
            </a:extLst>
          </p:cNvPr>
          <p:cNvSpPr/>
          <p:nvPr/>
        </p:nvSpPr>
        <p:spPr>
          <a:xfrm>
            <a:off x="838200" y="3694092"/>
            <a:ext cx="7703820" cy="247192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</a:rPr>
              <a:t>tup</a:t>
            </a:r>
            <a:r>
              <a:rPr lang="en-US" sz="2400" dirty="0">
                <a:solidFill>
                  <a:schemeClr val="tx1"/>
                </a:solidFill>
              </a:rPr>
              <a:t> = (</a:t>
            </a:r>
            <a:r>
              <a:rPr lang="en-US" sz="2400" dirty="0">
                <a:solidFill>
                  <a:srgbClr val="00B050"/>
                </a:solidFill>
              </a:rPr>
              <a:t>1, 2, 3, 1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</a:rPr>
              <a:t>tup</a:t>
            </a:r>
            <a:r>
              <a:rPr lang="en-US" sz="2400" dirty="0" err="1">
                <a:solidFill>
                  <a:schemeClr val="tx1"/>
                </a:solidFill>
              </a:rPr>
              <a:t>.count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</a:p>
          <a:p>
            <a:r>
              <a:rPr lang="en-US" sz="2400" dirty="0">
                <a:solidFill>
                  <a:schemeClr val="tx1"/>
                </a:solidFill>
              </a:rPr>
              <a:t>2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&gt;&gt;&gt; </a:t>
            </a:r>
            <a:r>
              <a:rPr lang="en-US" sz="2400" b="1" dirty="0" err="1">
                <a:solidFill>
                  <a:schemeClr val="tx1"/>
                </a:solidFill>
              </a:rPr>
              <a:t>tup</a:t>
            </a:r>
            <a:r>
              <a:rPr lang="en-US" sz="2400" dirty="0" err="1">
                <a:solidFill>
                  <a:schemeClr val="tx1"/>
                </a:solidFill>
              </a:rPr>
              <a:t>.index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1</a:t>
            </a:r>
            <a:endParaRPr lang="en-US" sz="2400" dirty="0">
              <a:solidFill>
                <a:schemeClr val="tx1"/>
              </a:solidFill>
              <a:latin typeface="Abadi MT Condensed Light" panose="020B03060301010101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43411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>
            <a:extLst>
              <a:ext uri="{FF2B5EF4-FFF2-40B4-BE49-F238E27FC236}">
                <a16:creationId xmlns:a16="http://schemas.microsoft.com/office/drawing/2014/main" id="{FAB211D2-71EC-4C40-A131-5107EF82225E}"/>
              </a:ext>
            </a:extLst>
          </p:cNvPr>
          <p:cNvSpPr/>
          <p:nvPr/>
        </p:nvSpPr>
        <p:spPr>
          <a:xfrm>
            <a:off x="0" y="0"/>
            <a:ext cx="6096000" cy="4719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>
                <a:latin typeface="+mj-lt"/>
              </a:rPr>
              <a:t>Lab2</a:t>
            </a: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0E5B2C82-5AE3-4459-B617-9839AF540D15}"/>
              </a:ext>
            </a:extLst>
          </p:cNvPr>
          <p:cNvSpPr/>
          <p:nvPr/>
        </p:nvSpPr>
        <p:spPr>
          <a:xfrm>
            <a:off x="6096000" y="0"/>
            <a:ext cx="6096000" cy="4719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lvl="0"/>
            <a:endParaRPr lang="en-US" sz="3600" dirty="0">
              <a:solidFill>
                <a:prstClr val="black"/>
              </a:solidFill>
            </a:endParaRPr>
          </a:p>
        </p:txBody>
      </p:sp>
      <p:sp>
        <p:nvSpPr>
          <p:cNvPr id="9" name="مستطيل 8">
            <a:extLst>
              <a:ext uri="{FF2B5EF4-FFF2-40B4-BE49-F238E27FC236}">
                <a16:creationId xmlns:a16="http://schemas.microsoft.com/office/drawing/2014/main" id="{AC9B5D55-DE3D-4B2E-906C-E0304FB06F27}"/>
              </a:ext>
            </a:extLst>
          </p:cNvPr>
          <p:cNvSpPr/>
          <p:nvPr/>
        </p:nvSpPr>
        <p:spPr>
          <a:xfrm>
            <a:off x="0" y="471948"/>
            <a:ext cx="12192000" cy="678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Slicing: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309CF5-30FD-42A6-A5D1-37FC2A920B20}"/>
              </a:ext>
            </a:extLst>
          </p:cNvPr>
          <p:cNvSpPr txBox="1">
            <a:spLocks/>
          </p:cNvSpPr>
          <p:nvPr/>
        </p:nvSpPr>
        <p:spPr>
          <a:xfrm>
            <a:off x="838200" y="15584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can access a range of items in a tuple by using the slicing operator colon : </a:t>
            </a:r>
          </a:p>
          <a:p>
            <a:pPr algn="l">
              <a:lnSpc>
                <a:spcPct val="150000"/>
              </a:lnSpc>
            </a:pPr>
            <a:endParaRPr lang="en-US" sz="2800" dirty="0"/>
          </a:p>
          <a:p>
            <a:pPr algn="l">
              <a:lnSpc>
                <a:spcPct val="150000"/>
              </a:lnSpc>
            </a:pP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053A7B-2375-C341-9423-18404BD99B03}"/>
              </a:ext>
            </a:extLst>
          </p:cNvPr>
          <p:cNvSpPr txBox="1"/>
          <p:nvPr/>
        </p:nvSpPr>
        <p:spPr>
          <a:xfrm>
            <a:off x="1292772" y="23438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E5636D-67DF-7644-BADD-C0DD4192D03A}"/>
              </a:ext>
            </a:extLst>
          </p:cNvPr>
          <p:cNvSpPr/>
          <p:nvPr/>
        </p:nvSpPr>
        <p:spPr>
          <a:xfrm>
            <a:off x="1002819" y="3298483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(</a:t>
            </a:r>
            <a:r>
              <a:rPr lang="en-US" dirty="0">
                <a:solidFill>
                  <a:srgbClr val="50A14F"/>
                </a:solidFill>
              </a:rPr>
              <a:t>'p’</a:t>
            </a:r>
            <a:r>
              <a:rPr lang="en-US" dirty="0"/>
              <a:t>, </a:t>
            </a:r>
            <a:r>
              <a:rPr lang="en-US" dirty="0">
                <a:solidFill>
                  <a:srgbClr val="50A14F"/>
                </a:solidFill>
              </a:rPr>
              <a:t>'r’</a:t>
            </a:r>
            <a:r>
              <a:rPr lang="en-US" dirty="0"/>
              <a:t>, </a:t>
            </a:r>
            <a:r>
              <a:rPr lang="en-US" dirty="0">
                <a:solidFill>
                  <a:srgbClr val="50A14F"/>
                </a:solidFill>
              </a:rPr>
              <a:t>'o’</a:t>
            </a:r>
            <a:r>
              <a:rPr lang="en-US" dirty="0"/>
              <a:t>, </a:t>
            </a:r>
            <a:r>
              <a:rPr lang="en-US" dirty="0">
                <a:solidFill>
                  <a:srgbClr val="50A14F"/>
                </a:solidFill>
              </a:rPr>
              <a:t>'g’</a:t>
            </a:r>
            <a:r>
              <a:rPr lang="en-US" dirty="0"/>
              <a:t>, </a:t>
            </a:r>
            <a:r>
              <a:rPr lang="en-US" dirty="0">
                <a:solidFill>
                  <a:srgbClr val="50A14F"/>
                </a:solidFill>
              </a:rPr>
              <a:t>'r’</a:t>
            </a:r>
            <a:r>
              <a:rPr lang="en-US" dirty="0"/>
              <a:t>, </a:t>
            </a:r>
            <a:r>
              <a:rPr lang="en-US" dirty="0">
                <a:solidFill>
                  <a:srgbClr val="50A14F"/>
                </a:solidFill>
              </a:rPr>
              <a:t>'a’</a:t>
            </a:r>
            <a:r>
              <a:rPr lang="en-US" dirty="0"/>
              <a:t>, </a:t>
            </a:r>
            <a:r>
              <a:rPr lang="en-US" dirty="0">
                <a:solidFill>
                  <a:srgbClr val="50A14F"/>
                </a:solidFill>
              </a:rPr>
              <a:t>'m’</a:t>
            </a:r>
            <a:r>
              <a:rPr lang="en-US" dirty="0"/>
              <a:t>, </a:t>
            </a:r>
            <a:r>
              <a:rPr lang="en-US" dirty="0">
                <a:solidFill>
                  <a:srgbClr val="50A14F"/>
                </a:solidFill>
              </a:rPr>
              <a:t>'</a:t>
            </a:r>
            <a:r>
              <a:rPr lang="en-US" dirty="0" err="1">
                <a:solidFill>
                  <a:srgbClr val="50A14F"/>
                </a:solidFill>
              </a:rPr>
              <a:t>i</a:t>
            </a:r>
            <a:r>
              <a:rPr lang="en-US" dirty="0">
                <a:solidFill>
                  <a:srgbClr val="50A14F"/>
                </a:solidFill>
              </a:rPr>
              <a:t>’</a:t>
            </a:r>
            <a:r>
              <a:rPr lang="en-US" dirty="0"/>
              <a:t>, </a:t>
            </a:r>
            <a:r>
              <a:rPr lang="en-US" dirty="0">
                <a:solidFill>
                  <a:srgbClr val="50A14F"/>
                </a:solidFill>
              </a:rPr>
              <a:t>'z'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Tup</a:t>
            </a:r>
            <a:r>
              <a:rPr lang="en-US" dirty="0">
                <a:solidFill>
                  <a:srgbClr val="FF0000"/>
                </a:solidFill>
              </a:rPr>
              <a:t>[1:4] 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2C500-E598-A746-87B8-E01670A2400A}"/>
              </a:ext>
            </a:extLst>
          </p:cNvPr>
          <p:cNvSpPr txBox="1"/>
          <p:nvPr/>
        </p:nvSpPr>
        <p:spPr>
          <a:xfrm>
            <a:off x="1037968" y="2656708"/>
            <a:ext cx="149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Example 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BD69CD-B515-2744-AF3B-CF650E2A77E1}"/>
              </a:ext>
            </a:extLst>
          </p:cNvPr>
          <p:cNvSpPr/>
          <p:nvPr/>
        </p:nvSpPr>
        <p:spPr>
          <a:xfrm>
            <a:off x="1037968" y="5119939"/>
            <a:ext cx="7703820" cy="134542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# elements 2nd to 4th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('r', 'o', 'g')</a:t>
            </a:r>
            <a:endParaRPr lang="en-US" dirty="0">
              <a:solidFill>
                <a:srgbClr val="00B050"/>
              </a:solidFill>
              <a:latin typeface="Abadi MT Condensed Light" panose="020B03060301010101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293A35-FA9F-924A-9B9B-A9468B0E3E46}"/>
              </a:ext>
            </a:extLst>
          </p:cNvPr>
          <p:cNvSpPr txBox="1"/>
          <p:nvPr/>
        </p:nvSpPr>
        <p:spPr>
          <a:xfrm>
            <a:off x="1186249" y="459671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6899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906</Words>
  <Application>Microsoft Office PowerPoint</Application>
  <PresentationFormat>Widescreen</PresentationFormat>
  <Paragraphs>170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Abadi MT Condensed Light</vt:lpstr>
      <vt:lpstr>Arial</vt:lpstr>
      <vt:lpstr>Calibri</vt:lpstr>
      <vt:lpstr>Calibri Light</vt:lpstr>
      <vt:lpstr>Consolas</vt:lpstr>
      <vt:lpstr>Segoe UI</vt:lpstr>
      <vt:lpstr>SFTT1095</vt:lpstr>
      <vt:lpstr>URWPalladioL</vt:lpstr>
      <vt:lpstr>Verdana</vt:lpstr>
      <vt:lpstr>Office Theme</vt:lpstr>
      <vt:lpstr>Python Tuple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LISP An Artificial Intelligence Programming Language </dc:title>
  <dc:creator>ALSUWAT, HATIM</dc:creator>
  <cp:lastModifiedBy>Hatim Alsuwat</cp:lastModifiedBy>
  <cp:revision>56</cp:revision>
  <dcterms:created xsi:type="dcterms:W3CDTF">2020-06-07T03:32:15Z</dcterms:created>
  <dcterms:modified xsi:type="dcterms:W3CDTF">2020-09-26T19:20:12Z</dcterms:modified>
</cp:coreProperties>
</file>