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95" r:id="rId2"/>
    <p:sldId id="414" r:id="rId3"/>
    <p:sldId id="431" r:id="rId4"/>
    <p:sldId id="457" r:id="rId5"/>
    <p:sldId id="415" r:id="rId6"/>
    <p:sldId id="458" r:id="rId7"/>
    <p:sldId id="446" r:id="rId8"/>
    <p:sldId id="459" r:id="rId9"/>
    <p:sldId id="460" r:id="rId10"/>
    <p:sldId id="461" r:id="rId11"/>
    <p:sldId id="462" r:id="rId12"/>
    <p:sldId id="463" r:id="rId13"/>
    <p:sldId id="464" r:id="rId14"/>
    <p:sldId id="466" r:id="rId15"/>
    <p:sldId id="467" r:id="rId16"/>
    <p:sldId id="468" r:id="rId17"/>
    <p:sldId id="4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88"/>
    <p:restoredTop sz="81973"/>
  </p:normalViewPr>
  <p:slideViewPr>
    <p:cSldViewPr snapToGrid="0" snapToObjects="1">
      <p:cViewPr varScale="1">
        <p:scale>
          <a:sx n="49" d="100"/>
          <a:sy n="49" d="100"/>
        </p:scale>
        <p:origin x="66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8B8D6-568A-684C-AFCB-EF7B28F961D6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AB2CF-DA79-DF4C-847D-B50E667AF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14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98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57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08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48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10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15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21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81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0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69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37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51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04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67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96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69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46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CDFE-414B-D245-B7B5-7B1B1F87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FC30F-1366-FC4A-B43E-626D625C4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163A6-7D8A-3549-BD18-60F5B0281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B942-8D4C-5946-986D-82110829D8C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559AD-2F55-574B-9D11-C9D086CD9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3CD22-5D22-0C49-8696-5D54FE34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CBD-81C5-F64D-B041-184D21B7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6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AD05-1630-384F-87BC-410A71DA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F35A9-6409-4848-A6E6-031C10B87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8C318-39AD-1846-9B3B-8829B0396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B942-8D4C-5946-986D-82110829D8C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6CDAD-93E4-0845-A23C-7DA37F8E0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01664-422A-3D48-99DF-5ABAAAE3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CBD-81C5-F64D-B041-184D21B7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3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8B6583-8974-5941-8BB1-AE24C0C93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ADF25-1828-5145-9B29-6409F64F0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3703A-206C-F241-99EE-9215B810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B942-8D4C-5946-986D-82110829D8C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BA65F-C34D-214A-A4E1-EA7E15D4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1C258-420A-0F44-ACF9-CF195F53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CBD-81C5-F64D-B041-184D21B7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4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A65C-6986-9343-B0D7-893544F5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CBFEC-48C3-394F-B0FC-C1C7BCA32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25C66-CCB5-2544-AF05-30BCB7FD6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B942-8D4C-5946-986D-82110829D8C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B9FD2-D510-B94C-828F-6E6B2C61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ACB28-6CE7-3E4D-93B3-AFF78255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CBD-81C5-F64D-B041-184D21B7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4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ACD01-DB10-ED4B-9993-311CC7D67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7E20A-18C7-EF4C-821B-41A7B2F18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07DA2-5A99-A24B-A032-1D37FE19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B942-8D4C-5946-986D-82110829D8C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B6172-A6E5-814E-954A-C683284C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1CFC4-3A2C-004E-8567-19B4BCE9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CBD-81C5-F64D-B041-184D21B7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2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BCAF5-678E-AA49-963E-A0BEC43A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BC6EB-8B4D-7F4A-91CF-ECA93FAD1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D5FE5-0309-8448-AAB8-CC890CBD7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76EAC-4334-AB4F-9341-8C8737CAF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B942-8D4C-5946-986D-82110829D8C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0C7AC-478B-EC4B-B525-1D106775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7A6B0-3EAC-F742-AF32-3CE97FC3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CBD-81C5-F64D-B041-184D21B7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3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439B-A70C-1547-BD18-BB1046F3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D4EE7-8811-D647-BD5C-443252C0B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DD560-9E14-774E-8B7C-9C3C04F33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9A50-C245-C64F-8CB4-CA1724479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46F0F-9F50-A543-BDC4-33BF2A117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4F5C65-FB93-4C44-8602-95343E2D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B942-8D4C-5946-986D-82110829D8C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7916A-3C64-804C-BD86-F13E7AE6E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738B2-3FDA-BA40-9E5F-7CDFF3B1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CBD-81C5-F64D-B041-184D21B7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76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847AB-80AD-344E-92A5-AAA941CB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6F2D9F-E50B-4F4B-9E03-3B16FD235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B942-8D4C-5946-986D-82110829D8C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6CC57C-724F-414A-A699-6F7BF39A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93B96-8843-FF47-915D-CB9CC792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CBD-81C5-F64D-B041-184D21B7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5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9FF79-DA4D-B741-B3D9-95EC0B88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B942-8D4C-5946-986D-82110829D8C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3C29B0-B7D3-194C-AACA-768E1359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E9FA0-B647-434A-8D55-58AA8F34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CBD-81C5-F64D-B041-184D21B7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8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E9FC5-E4CB-164F-95B9-581FD63A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507D1-4C9A-FB45-8220-5497D330E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86BB5-5CBF-2F4E-92FB-B466F26DB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1CAF9-EAA8-1C49-9F64-151429283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B942-8D4C-5946-986D-82110829D8C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5F2EF-A264-334D-AF35-A46112C6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C1540-F53F-C84A-B7F1-B8624B00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CBD-81C5-F64D-B041-184D21B7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63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1119-5144-6842-9231-76E60FD7C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FB1ED-84E5-254D-8592-1AC9B02AB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A86F4-DB08-AA43-93FF-92A118D47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49C31-DFA2-D145-91B2-8DA0C739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B942-8D4C-5946-986D-82110829D8C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35788-FB75-ED4E-AED8-5DF422C90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374B0-B7D5-8A40-B0EA-185E4E51D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CBD-81C5-F64D-B041-184D21B7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4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2B1238-BD7E-DE4B-A196-289F9C3BF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22148-D084-2844-B238-133E4C8E7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CEEE4-D310-9A4F-821A-5C20CCF95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DB942-8D4C-5946-986D-82110829D8C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77326-AB9D-5247-85F8-D80D03C2A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F7861-5980-354B-9CDA-21CBFCCF1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A2CBD-81C5-F64D-B041-184D21B7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9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str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programiz.com/python-programming/tuple" TargetMode="External"/><Relationship Id="rId4" Type="http://schemas.openxmlformats.org/officeDocument/2006/relationships/hyperlink" Target="https://www.programiz.com/python-programming/number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8D2B4F9-CFD3-4539-BE12-AD2CCFC59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92" y="1863462"/>
            <a:ext cx="11978326" cy="1467454"/>
          </a:xfrm>
        </p:spPr>
        <p:txBody>
          <a:bodyPr>
            <a:noAutofit/>
          </a:bodyPr>
          <a:lstStyle/>
          <a:p>
            <a:r>
              <a:rPr lang="en-US" sz="5400" b="1" dirty="0"/>
              <a:t>Python Dictionary, Stacks and Queues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C08615AC-D9CB-4DEF-BCCE-4320A435B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3852212"/>
            <a:ext cx="9144000" cy="709275"/>
          </a:xfrm>
        </p:spPr>
        <p:txBody>
          <a:bodyPr>
            <a:noAutofit/>
          </a:bodyPr>
          <a:lstStyle/>
          <a:p>
            <a:r>
              <a:rPr lang="en-US" dirty="0"/>
              <a:t>Dr. Hatim </a:t>
            </a:r>
            <a:r>
              <a:rPr lang="en-US" dirty="0" err="1"/>
              <a:t>Alsuwat</a:t>
            </a:r>
            <a:endParaRPr lang="en-US" dirty="0"/>
          </a:p>
          <a:p>
            <a:endParaRPr lang="en-US" dirty="0"/>
          </a:p>
          <a:p>
            <a:r>
              <a:rPr lang="en-US"/>
              <a:t>October 10,2020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 descr="A picture containing drawing, clock, table&#10;&#10;Description automatically generated">
            <a:extLst>
              <a:ext uri="{FF2B5EF4-FFF2-40B4-BE49-F238E27FC236}">
                <a16:creationId xmlns:a16="http://schemas.microsoft.com/office/drawing/2014/main" id="{C6BA4185-7196-9040-AC24-77F3C2B6B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760" y="799786"/>
            <a:ext cx="246993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22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 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3600" dirty="0">
                <a:solidFill>
                  <a:prstClr val="black"/>
                </a:solidFill>
              </a:rPr>
              <a:t>Removing elements from Dictionary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71290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594E0A-E7CC-1144-B94A-38FDD153A739}"/>
              </a:ext>
            </a:extLst>
          </p:cNvPr>
          <p:cNvSpPr txBox="1"/>
          <p:nvPr/>
        </p:nvSpPr>
        <p:spPr>
          <a:xfrm>
            <a:off x="1025611" y="16434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8E7F064-2D41-8242-84F4-537FB0AB7731}"/>
              </a:ext>
            </a:extLst>
          </p:cNvPr>
          <p:cNvSpPr/>
          <p:nvPr/>
        </p:nvSpPr>
        <p:spPr>
          <a:xfrm>
            <a:off x="1037968" y="1816443"/>
            <a:ext cx="10515600" cy="46247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accent6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DD5351-75D9-634C-8CF5-9D60A394F31F}"/>
              </a:ext>
            </a:extLst>
          </p:cNvPr>
          <p:cNvSpPr txBox="1"/>
          <p:nvPr/>
        </p:nvSpPr>
        <p:spPr>
          <a:xfrm>
            <a:off x="1037968" y="1154518"/>
            <a:ext cx="149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Example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771F86-9E97-F946-9D91-A33F87096CCD}"/>
              </a:ext>
            </a:extLst>
          </p:cNvPr>
          <p:cNvSpPr txBox="1"/>
          <p:nvPr/>
        </p:nvSpPr>
        <p:spPr>
          <a:xfrm>
            <a:off x="1371600" y="1894830"/>
            <a:ext cx="97824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dict1= {</a:t>
            </a:r>
            <a:r>
              <a:rPr lang="en-US" sz="2400" dirty="0">
                <a:solidFill>
                  <a:srgbClr val="00B050"/>
                </a:solidFill>
              </a:rPr>
              <a:t>'</a:t>
            </a:r>
            <a:r>
              <a:rPr lang="en-US" sz="2400" dirty="0" err="1">
                <a:solidFill>
                  <a:srgbClr val="00B050"/>
                </a:solidFill>
              </a:rPr>
              <a:t>name’:’Ali</a:t>
            </a:r>
            <a:r>
              <a:rPr lang="en-US" sz="2400" dirty="0">
                <a:solidFill>
                  <a:srgbClr val="00B050"/>
                </a:solidFill>
              </a:rPr>
              <a:t>', ‘age’: </a:t>
            </a:r>
            <a:r>
              <a:rPr lang="en-US" sz="2400" dirty="0"/>
              <a:t>27</a:t>
            </a:r>
            <a:r>
              <a:rPr lang="en-US" sz="2400" dirty="0">
                <a:solidFill>
                  <a:srgbClr val="0090FC"/>
                </a:solidFill>
              </a:rPr>
              <a:t>, </a:t>
            </a:r>
            <a:r>
              <a:rPr lang="en-US" sz="2400" dirty="0">
                <a:solidFill>
                  <a:srgbClr val="00B050"/>
                </a:solidFill>
              </a:rPr>
              <a:t>'address': 'Makkah</a:t>
            </a:r>
            <a:r>
              <a:rPr lang="en-US" sz="2400" dirty="0"/>
              <a:t>}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/>
              <a:t>&gt;&gt;&gt; dict1</a:t>
            </a:r>
            <a:endParaRPr lang="en-US" sz="2400" dirty="0">
              <a:solidFill>
                <a:srgbClr val="0090FC"/>
              </a:solidFill>
            </a:endParaRPr>
          </a:p>
          <a:p>
            <a:r>
              <a:rPr lang="en-US" sz="2400" dirty="0">
                <a:solidFill>
                  <a:srgbClr val="0090FC"/>
                </a:solidFill>
              </a:rPr>
              <a:t>{'name': 'Ali', 'age': 27, 'address': 'Makkah’} </a:t>
            </a:r>
          </a:p>
          <a:p>
            <a:r>
              <a:rPr lang="en-US" sz="2400" dirty="0"/>
              <a:t>&gt;&gt;&gt; print(dict1.pop('age’)) </a:t>
            </a:r>
            <a:r>
              <a:rPr lang="en-US" dirty="0">
                <a:solidFill>
                  <a:srgbClr val="C00000"/>
                </a:solidFill>
              </a:rPr>
              <a:t># remove a particular item, returns its value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0090FC"/>
                </a:solidFill>
              </a:rPr>
              <a:t>27</a:t>
            </a:r>
          </a:p>
          <a:p>
            <a:r>
              <a:rPr lang="en-US" sz="2400" dirty="0"/>
              <a:t> &gt;&gt;&gt; print(dict1.popitem()) </a:t>
            </a:r>
            <a:r>
              <a:rPr lang="en-US" dirty="0">
                <a:solidFill>
                  <a:srgbClr val="C00000"/>
                </a:solidFill>
              </a:rPr>
              <a:t># remove an arbitrary item, return (</a:t>
            </a:r>
            <a:r>
              <a:rPr lang="en-US" dirty="0" err="1">
                <a:solidFill>
                  <a:srgbClr val="C00000"/>
                </a:solidFill>
              </a:rPr>
              <a:t>key,value</a:t>
            </a:r>
            <a:r>
              <a:rPr lang="en-US" dirty="0">
                <a:solidFill>
                  <a:srgbClr val="C00000"/>
                </a:solidFill>
              </a:rPr>
              <a:t>)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0090FC"/>
                </a:solidFill>
              </a:rPr>
              <a:t>('address', 'Makkah’)</a:t>
            </a:r>
          </a:p>
          <a:p>
            <a:r>
              <a:rPr lang="en-US" sz="2400" dirty="0"/>
              <a:t>&gt;&gt;&gt; dict1</a:t>
            </a:r>
          </a:p>
          <a:p>
            <a:r>
              <a:rPr lang="en-US" sz="2400" dirty="0">
                <a:solidFill>
                  <a:srgbClr val="0090FC"/>
                </a:solidFill>
              </a:rPr>
              <a:t>{'name': 'Ali’}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792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 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3600" dirty="0">
                <a:solidFill>
                  <a:prstClr val="black"/>
                </a:solidFill>
              </a:rPr>
              <a:t>Removing elements from Dictionary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71290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594E0A-E7CC-1144-B94A-38FDD153A739}"/>
              </a:ext>
            </a:extLst>
          </p:cNvPr>
          <p:cNvSpPr txBox="1"/>
          <p:nvPr/>
        </p:nvSpPr>
        <p:spPr>
          <a:xfrm>
            <a:off x="1025611" y="16434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8E7F064-2D41-8242-84F4-537FB0AB7731}"/>
              </a:ext>
            </a:extLst>
          </p:cNvPr>
          <p:cNvSpPr/>
          <p:nvPr/>
        </p:nvSpPr>
        <p:spPr>
          <a:xfrm>
            <a:off x="1037968" y="1816443"/>
            <a:ext cx="10515600" cy="46247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accent6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DD5351-75D9-634C-8CF5-9D60A394F31F}"/>
              </a:ext>
            </a:extLst>
          </p:cNvPr>
          <p:cNvSpPr txBox="1"/>
          <p:nvPr/>
        </p:nvSpPr>
        <p:spPr>
          <a:xfrm>
            <a:off x="1037968" y="1154518"/>
            <a:ext cx="149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Example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771F86-9E97-F946-9D91-A33F87096CCD}"/>
              </a:ext>
            </a:extLst>
          </p:cNvPr>
          <p:cNvSpPr txBox="1"/>
          <p:nvPr/>
        </p:nvSpPr>
        <p:spPr>
          <a:xfrm>
            <a:off x="1371600" y="1894830"/>
            <a:ext cx="97824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dict1.clear()</a:t>
            </a:r>
          </a:p>
          <a:p>
            <a:r>
              <a:rPr lang="en-US" sz="2400" dirty="0"/>
              <a:t>&gt;&gt;&gt; dict1</a:t>
            </a:r>
          </a:p>
          <a:p>
            <a:r>
              <a:rPr lang="en-US" sz="2400" dirty="0">
                <a:solidFill>
                  <a:srgbClr val="0090FC"/>
                </a:solidFill>
              </a:rPr>
              <a:t>{}</a:t>
            </a:r>
          </a:p>
          <a:p>
            <a:r>
              <a:rPr lang="en-US" sz="2400" dirty="0"/>
              <a:t>&gt;&gt;&gt;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del</a:t>
            </a:r>
            <a:r>
              <a:rPr lang="en-US" sz="2400" dirty="0"/>
              <a:t> dict1</a:t>
            </a:r>
          </a:p>
          <a:p>
            <a:r>
              <a:rPr lang="en-US" sz="2400" dirty="0"/>
              <a:t>&gt;&gt;&gt; dict1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Traceback (most recent call last):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File "&lt;pyshell#35&gt;", line 1, in &lt;module&gt;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dict1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NameError</a:t>
            </a:r>
            <a:r>
              <a:rPr lang="en-US" sz="2400" dirty="0">
                <a:solidFill>
                  <a:srgbClr val="FF0000"/>
                </a:solidFill>
              </a:rPr>
              <a:t>: name 'dict1'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3436316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 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3600" dirty="0">
                <a:solidFill>
                  <a:prstClr val="black"/>
                </a:solidFill>
              </a:rPr>
              <a:t>Stacks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71290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594E0A-E7CC-1144-B94A-38FDD153A739}"/>
              </a:ext>
            </a:extLst>
          </p:cNvPr>
          <p:cNvSpPr txBox="1"/>
          <p:nvPr/>
        </p:nvSpPr>
        <p:spPr>
          <a:xfrm>
            <a:off x="1025611" y="16434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F5DE3-452B-9149-A256-737D7F1A6A2B}"/>
              </a:ext>
            </a:extLst>
          </p:cNvPr>
          <p:cNvSpPr txBox="1"/>
          <p:nvPr/>
        </p:nvSpPr>
        <p:spPr>
          <a:xfrm>
            <a:off x="778476" y="1532238"/>
            <a:ext cx="102313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Stacks, like the name suggests, follow the </a:t>
            </a:r>
            <a:r>
              <a:rPr lang="en-US" sz="2400" b="1" dirty="0">
                <a:solidFill>
                  <a:srgbClr val="FF0000"/>
                </a:solidFill>
              </a:rPr>
              <a:t>Last-in-First-Out (LIFO) </a:t>
            </a:r>
            <a:r>
              <a:rPr lang="en-US" sz="2400" dirty="0"/>
              <a:t>principle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stack is a collection of objects that supports fast last-in, first-out (LIFO)semantics for inserts and deletes.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insert and delete operations are also often called </a:t>
            </a:r>
            <a:r>
              <a:rPr lang="en-US" sz="2400" dirty="0">
                <a:solidFill>
                  <a:srgbClr val="FF0000"/>
                </a:solidFill>
              </a:rPr>
              <a:t>push</a:t>
            </a:r>
            <a:r>
              <a:rPr lang="en-US" sz="2400" dirty="0"/>
              <a:t> and </a:t>
            </a:r>
            <a:r>
              <a:rPr lang="en-US" sz="2400" dirty="0">
                <a:solidFill>
                  <a:srgbClr val="FF0000"/>
                </a:solidFill>
              </a:rPr>
              <a:t>pop</a:t>
            </a:r>
            <a:r>
              <a:rPr lang="en-US" sz="2400" dirty="0"/>
              <a:t>.</a:t>
            </a:r>
          </a:p>
          <a:p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2433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 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3600" dirty="0">
                <a:solidFill>
                  <a:prstClr val="black"/>
                </a:solidFill>
              </a:rPr>
              <a:t>Stacks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71290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594E0A-E7CC-1144-B94A-38FDD153A739}"/>
              </a:ext>
            </a:extLst>
          </p:cNvPr>
          <p:cNvSpPr txBox="1"/>
          <p:nvPr/>
        </p:nvSpPr>
        <p:spPr>
          <a:xfrm>
            <a:off x="1025611" y="16434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F5DE3-452B-9149-A256-737D7F1A6A2B}"/>
              </a:ext>
            </a:extLst>
          </p:cNvPr>
          <p:cNvSpPr txBox="1"/>
          <p:nvPr/>
        </p:nvSpPr>
        <p:spPr>
          <a:xfrm>
            <a:off x="778476" y="1532238"/>
            <a:ext cx="10231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push</a:t>
            </a:r>
            <a:r>
              <a:rPr lang="en-US" sz="2400" dirty="0"/>
              <a:t> - adds an element to the top of the stack: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9FE81E-FBB0-EC49-AF17-FC1AF9806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611" y="2204311"/>
            <a:ext cx="9194800" cy="450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17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 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3600" dirty="0">
                <a:solidFill>
                  <a:prstClr val="black"/>
                </a:solidFill>
              </a:rPr>
              <a:t>Stacks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71290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594E0A-E7CC-1144-B94A-38FDD153A739}"/>
              </a:ext>
            </a:extLst>
          </p:cNvPr>
          <p:cNvSpPr txBox="1"/>
          <p:nvPr/>
        </p:nvSpPr>
        <p:spPr>
          <a:xfrm>
            <a:off x="1025611" y="16434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F5DE3-452B-9149-A256-737D7F1A6A2B}"/>
              </a:ext>
            </a:extLst>
          </p:cNvPr>
          <p:cNvSpPr txBox="1"/>
          <p:nvPr/>
        </p:nvSpPr>
        <p:spPr>
          <a:xfrm>
            <a:off x="778476" y="1532238"/>
            <a:ext cx="10231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pop - </a:t>
            </a:r>
            <a:r>
              <a:rPr lang="en-US" sz="2400" dirty="0"/>
              <a:t>removes the element at the top of the stack: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71770C-160C-3C4E-85C3-5F5FEEAA3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976" y="1993903"/>
            <a:ext cx="9031063" cy="486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02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 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3600" dirty="0">
                <a:solidFill>
                  <a:prstClr val="black"/>
                </a:solidFill>
              </a:rPr>
              <a:t>Stacks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71290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594E0A-E7CC-1144-B94A-38FDD153A739}"/>
              </a:ext>
            </a:extLst>
          </p:cNvPr>
          <p:cNvSpPr txBox="1"/>
          <p:nvPr/>
        </p:nvSpPr>
        <p:spPr>
          <a:xfrm>
            <a:off x="1025611" y="16434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F5DE3-452B-9149-A256-737D7F1A6A2B}"/>
              </a:ext>
            </a:extLst>
          </p:cNvPr>
          <p:cNvSpPr txBox="1"/>
          <p:nvPr/>
        </p:nvSpPr>
        <p:spPr>
          <a:xfrm>
            <a:off x="778476" y="1532238"/>
            <a:ext cx="102313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Queues, like the name suggests, follow the First-in-First-Out (FIFO) principle.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 if waiting in a queue for the Disney World tickets, the first one to stand in line is the first one to buy a ticket.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insert and delete operations are also often called </a:t>
            </a:r>
            <a:r>
              <a:rPr lang="en-US" sz="2400" dirty="0">
                <a:solidFill>
                  <a:srgbClr val="FF0000"/>
                </a:solidFill>
              </a:rPr>
              <a:t>enqueue</a:t>
            </a:r>
            <a:r>
              <a:rPr lang="en-US" sz="2400" dirty="0"/>
              <a:t> and </a:t>
            </a:r>
            <a:r>
              <a:rPr lang="en-US" sz="2400" dirty="0">
                <a:solidFill>
                  <a:srgbClr val="FF0000"/>
                </a:solidFill>
              </a:rPr>
              <a:t>dequeue</a:t>
            </a:r>
            <a:r>
              <a:rPr lang="en-US" sz="2400" dirty="0"/>
              <a:t>.</a:t>
            </a:r>
          </a:p>
          <a:p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3953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 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3600" dirty="0">
                <a:solidFill>
                  <a:prstClr val="black"/>
                </a:solidFill>
              </a:rPr>
              <a:t>Stacks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71290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594E0A-E7CC-1144-B94A-38FDD153A739}"/>
              </a:ext>
            </a:extLst>
          </p:cNvPr>
          <p:cNvSpPr txBox="1"/>
          <p:nvPr/>
        </p:nvSpPr>
        <p:spPr>
          <a:xfrm>
            <a:off x="1025611" y="16434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F5DE3-452B-9149-A256-737D7F1A6A2B}"/>
              </a:ext>
            </a:extLst>
          </p:cNvPr>
          <p:cNvSpPr txBox="1"/>
          <p:nvPr/>
        </p:nvSpPr>
        <p:spPr>
          <a:xfrm>
            <a:off x="778476" y="1532238"/>
            <a:ext cx="10231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enqueue - </a:t>
            </a:r>
            <a:r>
              <a:rPr lang="en-US" sz="2400" dirty="0"/>
              <a:t>adds an element to the end of the queue: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BCBA70-9797-6D4A-A5F1-5DF93145C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700" y="1993902"/>
            <a:ext cx="8864600" cy="468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73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 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3600" dirty="0">
                <a:solidFill>
                  <a:prstClr val="black"/>
                </a:solidFill>
              </a:rPr>
              <a:t>Stacks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71290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594E0A-E7CC-1144-B94A-38FDD153A739}"/>
              </a:ext>
            </a:extLst>
          </p:cNvPr>
          <p:cNvSpPr txBox="1"/>
          <p:nvPr/>
        </p:nvSpPr>
        <p:spPr>
          <a:xfrm>
            <a:off x="1025611" y="16434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F5DE3-452B-9149-A256-737D7F1A6A2B}"/>
              </a:ext>
            </a:extLst>
          </p:cNvPr>
          <p:cNvSpPr txBox="1"/>
          <p:nvPr/>
        </p:nvSpPr>
        <p:spPr>
          <a:xfrm>
            <a:off x="778476" y="1532238"/>
            <a:ext cx="10231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dequeue - </a:t>
            </a:r>
            <a:r>
              <a:rPr lang="en-US" sz="2400" dirty="0"/>
              <a:t>removes the element at the beginning of the queue:</a:t>
            </a:r>
          </a:p>
        </p:txBody>
      </p:sp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19211FF-56FD-284F-B267-E7A03A0AA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950" y="2343806"/>
            <a:ext cx="9436100" cy="4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1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 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3600" dirty="0">
                <a:solidFill>
                  <a:prstClr val="black"/>
                </a:solidFill>
              </a:rPr>
              <a:t>Dictionaries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558496"/>
            <a:ext cx="10515600" cy="4827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Dictionaries are </a:t>
            </a:r>
            <a:r>
              <a:rPr lang="en-US" b="1" u="sng" dirty="0"/>
              <a:t>similar to lists</a:t>
            </a:r>
            <a:r>
              <a:rPr lang="en-US" dirty="0"/>
              <a:t>, but with a different </a:t>
            </a:r>
            <a:r>
              <a:rPr lang="en-US" b="1" dirty="0">
                <a:solidFill>
                  <a:srgbClr val="C00000"/>
                </a:solidFill>
              </a:rPr>
              <a:t>index system</a:t>
            </a:r>
            <a:r>
              <a:rPr lang="en-US" dirty="0"/>
              <a:t>. The elements of a dictionary are stored using a </a:t>
            </a:r>
            <a:r>
              <a:rPr lang="en-US" b="1" dirty="0">
                <a:solidFill>
                  <a:srgbClr val="C00000"/>
                </a:solidFill>
              </a:rPr>
              <a:t>key-value system</a:t>
            </a:r>
            <a:r>
              <a:rPr lang="en-US" dirty="0"/>
              <a:t>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key is used similarly to the indices of a list, but it must be of any </a:t>
            </a:r>
            <a:r>
              <a:rPr lang="en-US" b="1" u="sng" dirty="0"/>
              <a:t>immutable type</a:t>
            </a:r>
            <a:r>
              <a:rPr lang="en-US" dirty="0"/>
              <a:t>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A value </a:t>
            </a:r>
            <a:r>
              <a:rPr lang="en-US" dirty="0"/>
              <a:t>is simply the element associated with that key and can be anything.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means that </a:t>
            </a:r>
            <a:r>
              <a:rPr lang="en-US" dirty="0">
                <a:solidFill>
                  <a:srgbClr val="C00000"/>
                </a:solidFill>
              </a:rPr>
              <a:t>dictionaries</a:t>
            </a:r>
            <a:r>
              <a:rPr lang="en-US" dirty="0"/>
              <a:t> are useful for </a:t>
            </a:r>
            <a:r>
              <a:rPr lang="en-US" b="1" u="sng" dirty="0"/>
              <a:t>storing elements best identified </a:t>
            </a:r>
            <a:r>
              <a:rPr lang="en-US" dirty="0"/>
              <a:t>by a description or name rather than a strict order.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29277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9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 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3600" dirty="0">
                <a:solidFill>
                  <a:prstClr val="black"/>
                </a:solidFill>
              </a:rPr>
              <a:t>How to Create a Dictionary in Python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285103"/>
            <a:ext cx="10515600" cy="4624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Creating a dictionary is as simple as placing items inside curly braces </a:t>
            </a:r>
            <a:r>
              <a:rPr lang="en-US" dirty="0">
                <a:solidFill>
                  <a:srgbClr val="C00000"/>
                </a:solidFill>
              </a:rPr>
              <a:t>{} </a:t>
            </a:r>
            <a:r>
              <a:rPr lang="en-US" dirty="0"/>
              <a:t>separated by commas.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 item has a key and a corresponding value that is expressed as a pair </a:t>
            </a:r>
          </a:p>
          <a:p>
            <a:pPr algn="l">
              <a:lnSpc>
                <a:spcPct val="150000"/>
              </a:lnSpc>
            </a:pPr>
            <a:r>
              <a:rPr lang="en-US" dirty="0"/>
              <a:t>(</a:t>
            </a:r>
            <a:r>
              <a:rPr lang="en-US" b="1" dirty="0">
                <a:solidFill>
                  <a:srgbClr val="C00000"/>
                </a:solidFill>
              </a:rPr>
              <a:t>key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  <a:r>
              <a:rPr lang="en-US" b="1" dirty="0"/>
              <a:t> </a:t>
            </a:r>
            <a:r>
              <a:rPr lang="en-US" b="1" dirty="0">
                <a:solidFill>
                  <a:srgbClr val="00B050"/>
                </a:solidFill>
              </a:rPr>
              <a:t>value</a:t>
            </a:r>
            <a:r>
              <a:rPr lang="en-US" dirty="0"/>
              <a:t>).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While the </a:t>
            </a:r>
            <a:r>
              <a:rPr lang="en-US" dirty="0">
                <a:solidFill>
                  <a:srgbClr val="00B050"/>
                </a:solidFill>
              </a:rPr>
              <a:t>values</a:t>
            </a:r>
            <a:r>
              <a:rPr lang="en-US" dirty="0"/>
              <a:t> can be of </a:t>
            </a:r>
            <a:r>
              <a:rPr lang="en-US" b="1" dirty="0"/>
              <a:t>any data type and can repeat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keys</a:t>
            </a:r>
            <a:r>
              <a:rPr lang="en-US" dirty="0"/>
              <a:t> must be of immutable type (</a:t>
            </a:r>
            <a:r>
              <a:rPr lang="en-US" dirty="0">
                <a:hlinkClick r:id="rId3"/>
              </a:rPr>
              <a:t>string</a:t>
            </a:r>
            <a:r>
              <a:rPr lang="en-US" dirty="0"/>
              <a:t>, </a:t>
            </a:r>
            <a:r>
              <a:rPr lang="en-US" dirty="0">
                <a:hlinkClick r:id="rId4"/>
              </a:rPr>
              <a:t>number</a:t>
            </a:r>
            <a:r>
              <a:rPr lang="en-US" dirty="0"/>
              <a:t> or </a:t>
            </a:r>
            <a:r>
              <a:rPr lang="en-US" dirty="0">
                <a:hlinkClick r:id="rId5"/>
              </a:rPr>
              <a:t>tuple</a:t>
            </a:r>
            <a:r>
              <a:rPr lang="en-US" dirty="0"/>
              <a:t> with immutable elements) and must be </a:t>
            </a:r>
            <a:r>
              <a:rPr lang="en-US" dirty="0">
                <a:solidFill>
                  <a:srgbClr val="FF0000"/>
                </a:solidFill>
              </a:rPr>
              <a:t>unique</a:t>
            </a:r>
            <a:r>
              <a:rPr lang="en-US" dirty="0"/>
              <a:t>.</a:t>
            </a:r>
          </a:p>
          <a:p>
            <a:pPr algn="l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71290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6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 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3600" dirty="0">
                <a:solidFill>
                  <a:prstClr val="black"/>
                </a:solidFill>
              </a:rPr>
              <a:t>How to Create a Dictionary in Python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285103"/>
            <a:ext cx="10515600" cy="4624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71290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94A1A6F-86F4-C549-9FAF-CA6667B0E90B}"/>
              </a:ext>
            </a:extLst>
          </p:cNvPr>
          <p:cNvSpPr/>
          <p:nvPr/>
        </p:nvSpPr>
        <p:spPr>
          <a:xfrm>
            <a:off x="1037968" y="1816443"/>
            <a:ext cx="10515600" cy="46247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accent6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F1E32C-E734-8E46-B742-6703D6FAB805}"/>
              </a:ext>
            </a:extLst>
          </p:cNvPr>
          <p:cNvSpPr txBox="1"/>
          <p:nvPr/>
        </p:nvSpPr>
        <p:spPr>
          <a:xfrm>
            <a:off x="1037968" y="1154518"/>
            <a:ext cx="149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Example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F89CD8-284F-7C46-BA4A-393360B4412B}"/>
              </a:ext>
            </a:extLst>
          </p:cNvPr>
          <p:cNvSpPr txBox="1"/>
          <p:nvPr/>
        </p:nvSpPr>
        <p:spPr>
          <a:xfrm>
            <a:off x="1371600" y="1894830"/>
            <a:ext cx="97824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&gt;&gt;&gt; dict1= {'</a:t>
            </a:r>
            <a:r>
              <a:rPr lang="en-US" dirty="0" err="1"/>
              <a:t>name':'Hatim</a:t>
            </a:r>
            <a:r>
              <a:rPr lang="en-US" dirty="0"/>
              <a:t>', '</a:t>
            </a:r>
            <a:r>
              <a:rPr lang="en-US" dirty="0" err="1"/>
              <a:t>address':'Makkah</a:t>
            </a:r>
            <a:r>
              <a:rPr lang="en-US" dirty="0"/>
              <a:t>', 'year': 2020} </a:t>
            </a:r>
            <a:r>
              <a:rPr lang="en-US" dirty="0">
                <a:solidFill>
                  <a:srgbClr val="C00000"/>
                </a:solidFill>
              </a:rPr>
              <a:t># dictionary with string keys</a:t>
            </a:r>
          </a:p>
          <a:p>
            <a:r>
              <a:rPr lang="en-US" dirty="0"/>
              <a:t>&gt;&gt;&gt; dict1</a:t>
            </a:r>
          </a:p>
          <a:p>
            <a:r>
              <a:rPr lang="en-US" dirty="0">
                <a:solidFill>
                  <a:srgbClr val="0090FC"/>
                </a:solidFill>
              </a:rPr>
              <a:t>{'name': 'Hatim', 'address': 'Makkah', 'year': 2020}</a:t>
            </a:r>
          </a:p>
          <a:p>
            <a:r>
              <a:rPr lang="en-US" dirty="0"/>
              <a:t>dict2= {1:2, 3:4, 5:1} </a:t>
            </a:r>
            <a:r>
              <a:rPr lang="en-US" dirty="0">
                <a:solidFill>
                  <a:srgbClr val="C00000"/>
                </a:solidFill>
              </a:rPr>
              <a:t># dictionary with integer keys</a:t>
            </a:r>
          </a:p>
          <a:p>
            <a:r>
              <a:rPr lang="en-US" dirty="0"/>
              <a:t>&gt;&gt;&gt; dict2</a:t>
            </a:r>
          </a:p>
          <a:p>
            <a:r>
              <a:rPr lang="en-US" dirty="0">
                <a:solidFill>
                  <a:srgbClr val="0090FC"/>
                </a:solidFill>
              </a:rPr>
              <a:t>{1: 2, 3: 4, 5: 1} </a:t>
            </a:r>
          </a:p>
          <a:p>
            <a:r>
              <a:rPr lang="en-US" dirty="0"/>
              <a:t>&gt;&gt;&gt; dict3={ 'name’: 'Ahmed', 1:[</a:t>
            </a:r>
            <a:r>
              <a:rPr lang="en-US" dirty="0">
                <a:solidFill>
                  <a:srgbClr val="00B050"/>
                </a:solidFill>
              </a:rPr>
              <a:t>12,13,14</a:t>
            </a:r>
            <a:r>
              <a:rPr lang="en-US" dirty="0"/>
              <a:t>]} </a:t>
            </a:r>
            <a:r>
              <a:rPr lang="en-US" dirty="0">
                <a:solidFill>
                  <a:srgbClr val="C00000"/>
                </a:solidFill>
              </a:rPr>
              <a:t># dictionary with mixed keys</a:t>
            </a:r>
            <a:endParaRPr lang="en-US" dirty="0"/>
          </a:p>
          <a:p>
            <a:r>
              <a:rPr lang="en-US" dirty="0"/>
              <a:t>&gt;&gt;&gt; dict3</a:t>
            </a:r>
          </a:p>
          <a:p>
            <a:r>
              <a:rPr lang="en-US" dirty="0">
                <a:solidFill>
                  <a:srgbClr val="0090FC"/>
                </a:solidFill>
              </a:rPr>
              <a:t>{'name': 'Ahmed', 1: [12, 13, 14]}</a:t>
            </a:r>
          </a:p>
          <a:p>
            <a:r>
              <a:rPr lang="en-US" dirty="0"/>
              <a:t>&gt;&gt;&gt; dict1= </a:t>
            </a:r>
            <a:r>
              <a:rPr lang="en-US" dirty="0" err="1"/>
              <a:t>dict</a:t>
            </a:r>
            <a:r>
              <a:rPr lang="en-US" dirty="0"/>
              <a:t>({'</a:t>
            </a:r>
            <a:r>
              <a:rPr lang="en-US" dirty="0" err="1"/>
              <a:t>name':'Hatim</a:t>
            </a:r>
            <a:r>
              <a:rPr lang="en-US" dirty="0"/>
              <a:t>', '</a:t>
            </a:r>
            <a:r>
              <a:rPr lang="en-US" dirty="0" err="1"/>
              <a:t>address':'Makkah</a:t>
            </a:r>
            <a:r>
              <a:rPr lang="en-US" dirty="0"/>
              <a:t>', 'year': 2020}) </a:t>
            </a:r>
            <a:r>
              <a:rPr lang="en-US" dirty="0">
                <a:solidFill>
                  <a:srgbClr val="C00000"/>
                </a:solidFill>
              </a:rPr>
              <a:t>#another way of making a dict. </a:t>
            </a:r>
          </a:p>
          <a:p>
            <a:r>
              <a:rPr lang="en-US" dirty="0"/>
              <a:t>&gt;&gt;&gt; dict1</a:t>
            </a:r>
          </a:p>
          <a:p>
            <a:r>
              <a:rPr lang="en-US" dirty="0">
                <a:solidFill>
                  <a:srgbClr val="0090FC"/>
                </a:solidFill>
              </a:rPr>
              <a:t>{'name': 'Hatim', 'address': 'Makkah', 'year': 2020}</a:t>
            </a:r>
          </a:p>
          <a:p>
            <a:r>
              <a:rPr lang="en-US" dirty="0"/>
              <a:t>dict4= </a:t>
            </a:r>
            <a:r>
              <a:rPr lang="en-US" dirty="0" err="1"/>
              <a:t>dict</a:t>
            </a:r>
            <a:r>
              <a:rPr lang="en-US" dirty="0"/>
              <a:t>([(1, 'apple'), (2,’grape’)]) </a:t>
            </a:r>
            <a:r>
              <a:rPr lang="en-US" dirty="0">
                <a:solidFill>
                  <a:srgbClr val="C00000"/>
                </a:solidFill>
              </a:rPr>
              <a:t>#another way of making a dict. </a:t>
            </a:r>
            <a:endParaRPr lang="en-US" dirty="0"/>
          </a:p>
          <a:p>
            <a:r>
              <a:rPr lang="en-US" dirty="0"/>
              <a:t>&gt;&gt;&gt; dict4</a:t>
            </a:r>
          </a:p>
          <a:p>
            <a:r>
              <a:rPr lang="en-US" dirty="0">
                <a:solidFill>
                  <a:srgbClr val="0090FC"/>
                </a:solidFill>
              </a:rPr>
              <a:t>{1: 'apple', 2: ‘grape'}</a:t>
            </a:r>
          </a:p>
          <a:p>
            <a:endParaRPr lang="en-US" dirty="0">
              <a:solidFill>
                <a:srgbClr val="0090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56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 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3600" dirty="0">
                <a:solidFill>
                  <a:prstClr val="black"/>
                </a:solidFill>
              </a:rPr>
              <a:t>Accessing Elements from Dictionary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285103"/>
            <a:ext cx="10515600" cy="4624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While indexing is used with other data types to access values, a dictionary uses </a:t>
            </a:r>
            <a:r>
              <a:rPr lang="en-US" dirty="0">
                <a:solidFill>
                  <a:srgbClr val="00B050"/>
                </a:solidFill>
              </a:rPr>
              <a:t>keys</a:t>
            </a:r>
            <a:r>
              <a:rPr lang="en-US" dirty="0"/>
              <a:t>. Keys can be used either inside square brackets</a:t>
            </a:r>
            <a:r>
              <a:rPr lang="en-US" dirty="0">
                <a:solidFill>
                  <a:srgbClr val="00B050"/>
                </a:solidFill>
              </a:rPr>
              <a:t> [] </a:t>
            </a:r>
            <a:r>
              <a:rPr lang="en-US" dirty="0"/>
              <a:t>or with the </a:t>
            </a:r>
            <a:r>
              <a:rPr lang="en-US" dirty="0">
                <a:solidFill>
                  <a:srgbClr val="00B050"/>
                </a:solidFill>
              </a:rPr>
              <a:t>get() </a:t>
            </a:r>
            <a:r>
              <a:rPr lang="en-US" dirty="0"/>
              <a:t>function.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we use the square brackets </a:t>
            </a:r>
            <a:r>
              <a:rPr lang="en-US" dirty="0">
                <a:solidFill>
                  <a:srgbClr val="00B050"/>
                </a:solidFill>
              </a:rPr>
              <a:t>[]</a:t>
            </a:r>
            <a:r>
              <a:rPr lang="en-US" dirty="0"/>
              <a:t>, </a:t>
            </a:r>
            <a:r>
              <a:rPr lang="en-US" b="1" dirty="0" err="1"/>
              <a:t>KeyError</a:t>
            </a:r>
            <a:r>
              <a:rPr lang="en-US" b="1" dirty="0"/>
              <a:t> is raised in case a key is not found in the dictionary.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On the other hand, the </a:t>
            </a:r>
            <a:r>
              <a:rPr lang="en-US" dirty="0">
                <a:solidFill>
                  <a:srgbClr val="00B050"/>
                </a:solidFill>
              </a:rPr>
              <a:t>get() </a:t>
            </a:r>
            <a:r>
              <a:rPr lang="en-US" dirty="0"/>
              <a:t>function returns </a:t>
            </a:r>
            <a:r>
              <a:rPr lang="en-US" b="1" dirty="0"/>
              <a:t>None if the key is not found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71290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91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 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3600" dirty="0">
                <a:solidFill>
                  <a:prstClr val="black"/>
                </a:solidFill>
              </a:rPr>
              <a:t>Accessing Elements from Dictionary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285103"/>
            <a:ext cx="10515600" cy="4624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71290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EADAACC-84BD-954E-83D9-D0E404ADC088}"/>
              </a:ext>
            </a:extLst>
          </p:cNvPr>
          <p:cNvSpPr/>
          <p:nvPr/>
        </p:nvSpPr>
        <p:spPr>
          <a:xfrm>
            <a:off x="1037968" y="1816443"/>
            <a:ext cx="10515600" cy="46247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accent6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D79A1C-AB00-9443-8021-89E50FF47666}"/>
              </a:ext>
            </a:extLst>
          </p:cNvPr>
          <p:cNvSpPr txBox="1"/>
          <p:nvPr/>
        </p:nvSpPr>
        <p:spPr>
          <a:xfrm>
            <a:off x="1037968" y="1154518"/>
            <a:ext cx="149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Example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591AC5-656A-124D-A339-AFCC86CF0753}"/>
              </a:ext>
            </a:extLst>
          </p:cNvPr>
          <p:cNvSpPr txBox="1"/>
          <p:nvPr/>
        </p:nvSpPr>
        <p:spPr>
          <a:xfrm>
            <a:off x="1371600" y="1894830"/>
            <a:ext cx="97824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&gt;&gt;&gt; dict1= {'</a:t>
            </a:r>
            <a:r>
              <a:rPr lang="en-US" dirty="0" err="1"/>
              <a:t>name’:’Ali</a:t>
            </a:r>
            <a:r>
              <a:rPr lang="en-US" dirty="0"/>
              <a:t>', ‘age’: 25}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&gt;&gt;&gt; dict1</a:t>
            </a:r>
          </a:p>
          <a:p>
            <a:r>
              <a:rPr lang="en-US" dirty="0">
                <a:solidFill>
                  <a:srgbClr val="0090FC"/>
                </a:solidFill>
              </a:rPr>
              <a:t>{'name': ‘Ali', ‘age’: 25}</a:t>
            </a:r>
          </a:p>
          <a:p>
            <a:r>
              <a:rPr lang="en-US" dirty="0"/>
              <a:t>&gt;&gt;&gt; dict1[‘name’]</a:t>
            </a:r>
          </a:p>
          <a:p>
            <a:r>
              <a:rPr lang="en-US" dirty="0">
                <a:solidFill>
                  <a:srgbClr val="0090FC"/>
                </a:solidFill>
              </a:rPr>
              <a:t>'Ali’</a:t>
            </a:r>
          </a:p>
          <a:p>
            <a:r>
              <a:rPr lang="en-US" dirty="0"/>
              <a:t>&gt;&gt;&gt; dict1.get('age')</a:t>
            </a:r>
          </a:p>
          <a:p>
            <a:r>
              <a:rPr lang="en-US" dirty="0">
                <a:solidFill>
                  <a:srgbClr val="0090FC"/>
                </a:solidFill>
              </a:rPr>
              <a:t>25</a:t>
            </a:r>
          </a:p>
          <a:p>
            <a:r>
              <a:rPr lang="en-US" dirty="0"/>
              <a:t>&gt;&gt;&gt; dict1['address']</a:t>
            </a:r>
          </a:p>
          <a:p>
            <a:r>
              <a:rPr lang="en-US" dirty="0">
                <a:solidFill>
                  <a:srgbClr val="FF0000"/>
                </a:solidFill>
              </a:rPr>
              <a:t>Traceback (most recent call last):</a:t>
            </a:r>
          </a:p>
          <a:p>
            <a:r>
              <a:rPr lang="en-US" dirty="0">
                <a:solidFill>
                  <a:srgbClr val="FF0000"/>
                </a:solidFill>
              </a:rPr>
              <a:t>  File "&lt;pyshell#17&gt;", line 1, in &lt;module&gt;</a:t>
            </a:r>
          </a:p>
          <a:p>
            <a:r>
              <a:rPr lang="en-US" dirty="0">
                <a:solidFill>
                  <a:srgbClr val="FF0000"/>
                </a:solidFill>
              </a:rPr>
              <a:t>    dict1['address']</a:t>
            </a:r>
          </a:p>
          <a:p>
            <a:r>
              <a:rPr lang="en-US" dirty="0" err="1">
                <a:solidFill>
                  <a:srgbClr val="FF0000"/>
                </a:solidFill>
              </a:rPr>
              <a:t>KeyError</a:t>
            </a:r>
            <a:r>
              <a:rPr lang="en-US" dirty="0">
                <a:solidFill>
                  <a:srgbClr val="FF0000"/>
                </a:solidFill>
              </a:rPr>
              <a:t>: 'address’</a:t>
            </a:r>
          </a:p>
          <a:p>
            <a:r>
              <a:rPr lang="en-US" dirty="0"/>
              <a:t>&gt;&gt;&gt; print(dict1.get('address'))</a:t>
            </a:r>
          </a:p>
          <a:p>
            <a:r>
              <a:rPr lang="en-US" dirty="0">
                <a:solidFill>
                  <a:srgbClr val="0090FC"/>
                </a:solidFill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42020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 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3600" dirty="0">
                <a:solidFill>
                  <a:prstClr val="black"/>
                </a:solidFill>
              </a:rPr>
              <a:t>Changing and Adding Dictionary Elements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71290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594E0A-E7CC-1144-B94A-38FDD153A739}"/>
              </a:ext>
            </a:extLst>
          </p:cNvPr>
          <p:cNvSpPr txBox="1"/>
          <p:nvPr/>
        </p:nvSpPr>
        <p:spPr>
          <a:xfrm>
            <a:off x="1025611" y="16434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F5DE3-452B-9149-A256-737D7F1A6A2B}"/>
              </a:ext>
            </a:extLst>
          </p:cNvPr>
          <p:cNvSpPr txBox="1"/>
          <p:nvPr/>
        </p:nvSpPr>
        <p:spPr>
          <a:xfrm>
            <a:off x="778476" y="1532238"/>
            <a:ext cx="102313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Dictionaries are </a:t>
            </a:r>
            <a:r>
              <a:rPr lang="en-US" sz="2400" b="1" dirty="0">
                <a:solidFill>
                  <a:srgbClr val="00B050"/>
                </a:solidFill>
              </a:rPr>
              <a:t>mutable</a:t>
            </a:r>
            <a:r>
              <a:rPr lang="en-US" sz="24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can add new items or change the value of existing items using an assignment </a:t>
            </a:r>
            <a:r>
              <a:rPr lang="en-US" sz="2400" dirty="0">
                <a:solidFill>
                  <a:srgbClr val="00B050"/>
                </a:solidFill>
              </a:rPr>
              <a:t>=</a:t>
            </a:r>
            <a:r>
              <a:rPr lang="en-US" sz="2400" dirty="0"/>
              <a:t> operator.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the key is already </a:t>
            </a:r>
            <a:r>
              <a:rPr lang="en-US" sz="2400" dirty="0">
                <a:solidFill>
                  <a:srgbClr val="00B050"/>
                </a:solidFill>
              </a:rPr>
              <a:t>present</a:t>
            </a:r>
            <a:r>
              <a:rPr lang="en-US" sz="2400" dirty="0"/>
              <a:t>, then the existing value gets updated.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case the key is </a:t>
            </a:r>
            <a:r>
              <a:rPr lang="en-US" sz="2400" dirty="0">
                <a:solidFill>
                  <a:srgbClr val="FF0000"/>
                </a:solidFill>
              </a:rPr>
              <a:t>not present</a:t>
            </a:r>
            <a:r>
              <a:rPr lang="en-US" sz="2400" dirty="0"/>
              <a:t>, a new (</a:t>
            </a:r>
            <a:r>
              <a:rPr lang="en-US" sz="2400" b="1" dirty="0"/>
              <a:t>key: value</a:t>
            </a:r>
            <a:r>
              <a:rPr lang="en-US" sz="2400" dirty="0"/>
              <a:t>) pair is added to the dictionary.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262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 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3600" dirty="0">
                <a:solidFill>
                  <a:prstClr val="black"/>
                </a:solidFill>
              </a:rPr>
              <a:t>Changing and Adding Dictionary Elements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71290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594E0A-E7CC-1144-B94A-38FDD153A739}"/>
              </a:ext>
            </a:extLst>
          </p:cNvPr>
          <p:cNvSpPr txBox="1"/>
          <p:nvPr/>
        </p:nvSpPr>
        <p:spPr>
          <a:xfrm>
            <a:off x="1025611" y="16434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8E7F064-2D41-8242-84F4-537FB0AB7731}"/>
              </a:ext>
            </a:extLst>
          </p:cNvPr>
          <p:cNvSpPr/>
          <p:nvPr/>
        </p:nvSpPr>
        <p:spPr>
          <a:xfrm>
            <a:off x="1037968" y="1816443"/>
            <a:ext cx="10515600" cy="46247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accent6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DD5351-75D9-634C-8CF5-9D60A394F31F}"/>
              </a:ext>
            </a:extLst>
          </p:cNvPr>
          <p:cNvSpPr txBox="1"/>
          <p:nvPr/>
        </p:nvSpPr>
        <p:spPr>
          <a:xfrm>
            <a:off x="1037968" y="1154518"/>
            <a:ext cx="149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Example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771F86-9E97-F946-9D91-A33F87096CCD}"/>
              </a:ext>
            </a:extLst>
          </p:cNvPr>
          <p:cNvSpPr txBox="1"/>
          <p:nvPr/>
        </p:nvSpPr>
        <p:spPr>
          <a:xfrm>
            <a:off x="1371600" y="1894830"/>
            <a:ext cx="97824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dict1= {</a:t>
            </a:r>
            <a:r>
              <a:rPr lang="en-US" sz="2400" dirty="0">
                <a:solidFill>
                  <a:srgbClr val="00B050"/>
                </a:solidFill>
              </a:rPr>
              <a:t>'</a:t>
            </a:r>
            <a:r>
              <a:rPr lang="en-US" sz="2400" dirty="0" err="1">
                <a:solidFill>
                  <a:srgbClr val="00B050"/>
                </a:solidFill>
              </a:rPr>
              <a:t>name’:’Ali</a:t>
            </a:r>
            <a:r>
              <a:rPr lang="en-US" sz="2400" dirty="0">
                <a:solidFill>
                  <a:srgbClr val="00B050"/>
                </a:solidFill>
              </a:rPr>
              <a:t>', ‘age’: </a:t>
            </a:r>
            <a:r>
              <a:rPr lang="en-US" sz="2400" dirty="0"/>
              <a:t>25}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/>
              <a:t>&gt;&gt;&gt; dict1</a:t>
            </a:r>
          </a:p>
          <a:p>
            <a:r>
              <a:rPr lang="en-US" sz="2400" dirty="0">
                <a:solidFill>
                  <a:srgbClr val="0090FC"/>
                </a:solidFill>
              </a:rPr>
              <a:t>{'name': ‘Ali', ‘age’: 25}</a:t>
            </a:r>
          </a:p>
          <a:p>
            <a:r>
              <a:rPr lang="en-US" sz="2400" dirty="0"/>
              <a:t>&gt;&gt;&gt; dict1[</a:t>
            </a:r>
            <a:r>
              <a:rPr lang="en-US" sz="2400" dirty="0">
                <a:solidFill>
                  <a:srgbClr val="00B050"/>
                </a:solidFill>
              </a:rPr>
              <a:t>'age'</a:t>
            </a:r>
            <a:r>
              <a:rPr lang="en-US" sz="2400" dirty="0"/>
              <a:t>]=27</a:t>
            </a:r>
          </a:p>
          <a:p>
            <a:r>
              <a:rPr lang="en-US" sz="2400" dirty="0"/>
              <a:t>&gt;&gt;&gt; dict1</a:t>
            </a:r>
          </a:p>
          <a:p>
            <a:r>
              <a:rPr lang="en-US" sz="2400" dirty="0">
                <a:solidFill>
                  <a:srgbClr val="0090FC"/>
                </a:solidFill>
              </a:rPr>
              <a:t>{'name': 'Ali', 'age': 27}</a:t>
            </a:r>
          </a:p>
          <a:p>
            <a:r>
              <a:rPr lang="en-US" sz="2400" dirty="0"/>
              <a:t>&gt;&gt;&gt; dict1['address']='Makkah'  </a:t>
            </a:r>
            <a:r>
              <a:rPr lang="en-US" sz="2400" dirty="0">
                <a:solidFill>
                  <a:srgbClr val="C00000"/>
                </a:solidFill>
              </a:rPr>
              <a:t>#adding a new item</a:t>
            </a:r>
          </a:p>
          <a:p>
            <a:r>
              <a:rPr lang="en-US" sz="2400" dirty="0"/>
              <a:t>&gt;&gt;&gt; dict1</a:t>
            </a:r>
          </a:p>
          <a:p>
            <a:r>
              <a:rPr lang="en-US" sz="2400" dirty="0">
                <a:solidFill>
                  <a:srgbClr val="0090FC"/>
                </a:solidFill>
              </a:rPr>
              <a:t>{'name': 'Ali', 'age': 27, 'address': 'Makkah'}</a:t>
            </a:r>
          </a:p>
        </p:txBody>
      </p:sp>
    </p:spTree>
    <p:extLst>
      <p:ext uri="{BB962C8B-B14F-4D97-AF65-F5344CB8AC3E}">
        <p14:creationId xmlns:p14="http://schemas.microsoft.com/office/powerpoint/2010/main" val="3052943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 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3600" dirty="0">
                <a:solidFill>
                  <a:prstClr val="black"/>
                </a:solidFill>
              </a:rPr>
              <a:t>Removing Elements from Dictionary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71290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594E0A-E7CC-1144-B94A-38FDD153A739}"/>
              </a:ext>
            </a:extLst>
          </p:cNvPr>
          <p:cNvSpPr txBox="1"/>
          <p:nvPr/>
        </p:nvSpPr>
        <p:spPr>
          <a:xfrm>
            <a:off x="1025611" y="16434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F5DE3-452B-9149-A256-737D7F1A6A2B}"/>
              </a:ext>
            </a:extLst>
          </p:cNvPr>
          <p:cNvSpPr txBox="1"/>
          <p:nvPr/>
        </p:nvSpPr>
        <p:spPr>
          <a:xfrm>
            <a:off x="778476" y="1532238"/>
            <a:ext cx="102313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can remove a particular item in a dictionary by using the </a:t>
            </a:r>
            <a:r>
              <a:rPr lang="en-US" sz="2400" dirty="0">
                <a:solidFill>
                  <a:srgbClr val="00B050"/>
                </a:solidFill>
              </a:rPr>
              <a:t>pop() method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The </a:t>
            </a:r>
            <a:r>
              <a:rPr lang="en-US" sz="2400" dirty="0">
                <a:solidFill>
                  <a:srgbClr val="00B050"/>
                </a:solidFill>
              </a:rPr>
              <a:t>pop() method</a:t>
            </a:r>
            <a:r>
              <a:rPr lang="en-US" sz="2400" dirty="0"/>
              <a:t> removes an item with the provided key and returns its 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 </a:t>
            </a:r>
            <a:r>
              <a:rPr lang="en-US" sz="2400" dirty="0" err="1">
                <a:solidFill>
                  <a:srgbClr val="00B050"/>
                </a:solidFill>
              </a:rPr>
              <a:t>popitem</a:t>
            </a:r>
            <a:r>
              <a:rPr lang="en-US" sz="2400" dirty="0">
                <a:solidFill>
                  <a:srgbClr val="00B050"/>
                </a:solidFill>
              </a:rPr>
              <a:t>() </a:t>
            </a:r>
            <a:r>
              <a:rPr lang="en-US" sz="2400" dirty="0"/>
              <a:t>method can be used to remove and return an </a:t>
            </a:r>
            <a:r>
              <a:rPr lang="en-US" sz="2400" b="1" dirty="0"/>
              <a:t>arbitrary</a:t>
            </a:r>
            <a:r>
              <a:rPr lang="en-US" sz="2400" dirty="0"/>
              <a:t> (key, value)item pair from the dictionary.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the items can be removed at once, using the </a:t>
            </a:r>
            <a:r>
              <a:rPr lang="en-US" sz="2400" dirty="0">
                <a:solidFill>
                  <a:srgbClr val="00B050"/>
                </a:solidFill>
              </a:rPr>
              <a:t>clear() method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can also use the </a:t>
            </a:r>
            <a:r>
              <a:rPr lang="en-US" sz="2400" dirty="0">
                <a:solidFill>
                  <a:srgbClr val="0090FC"/>
                </a:solidFill>
              </a:rPr>
              <a:t>del</a:t>
            </a:r>
            <a:r>
              <a:rPr lang="en-US" sz="2400" dirty="0"/>
              <a:t> keyword to remove individual items or the entire dictionary itself.</a:t>
            </a:r>
          </a:p>
        </p:txBody>
      </p:sp>
    </p:spTree>
    <p:extLst>
      <p:ext uri="{BB962C8B-B14F-4D97-AF65-F5344CB8AC3E}">
        <p14:creationId xmlns:p14="http://schemas.microsoft.com/office/powerpoint/2010/main" val="143398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</TotalTime>
  <Words>1082</Words>
  <Application>Microsoft Office PowerPoint</Application>
  <PresentationFormat>Widescreen</PresentationFormat>
  <Paragraphs>157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Abadi MT Condensed Light</vt:lpstr>
      <vt:lpstr>Arial</vt:lpstr>
      <vt:lpstr>Calibri</vt:lpstr>
      <vt:lpstr>Calibri Light</vt:lpstr>
      <vt:lpstr>Office Theme</vt:lpstr>
      <vt:lpstr>Python Dictionary, Stacks and Queues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LISP An Artificial Intelligence Programming Language </dc:title>
  <dc:creator>ALSUWAT, HATIM</dc:creator>
  <cp:lastModifiedBy>Hatim Alsuwat</cp:lastModifiedBy>
  <cp:revision>97</cp:revision>
  <dcterms:created xsi:type="dcterms:W3CDTF">2020-06-07T03:32:15Z</dcterms:created>
  <dcterms:modified xsi:type="dcterms:W3CDTF">2020-10-10T16:07:31Z</dcterms:modified>
</cp:coreProperties>
</file>