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2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ehedi Masud" userId="853ccfa114417652" providerId="LiveId" clId="{297A681C-92AE-439A-BD32-078B2B422A36}"/>
    <pc:docChg chg="delSld modSld">
      <pc:chgData name="Dr. Mehedi Masud" userId="853ccfa114417652" providerId="LiveId" clId="{297A681C-92AE-439A-BD32-078B2B422A36}" dt="2020-08-23T12:34:55.714" v="2" actId="2696"/>
      <pc:docMkLst>
        <pc:docMk/>
      </pc:docMkLst>
      <pc:sldChg chg="modSp">
        <pc:chgData name="Dr. Mehedi Masud" userId="853ccfa114417652" providerId="LiveId" clId="{297A681C-92AE-439A-BD32-078B2B422A36}" dt="2020-08-23T12:34:43.367" v="0" actId="6549"/>
        <pc:sldMkLst>
          <pc:docMk/>
          <pc:sldMk cId="2490397412" sldId="270"/>
        </pc:sldMkLst>
        <pc:spChg chg="mod">
          <ac:chgData name="Dr. Mehedi Masud" userId="853ccfa114417652" providerId="LiveId" clId="{297A681C-92AE-439A-BD32-078B2B422A36}" dt="2020-08-23T12:34:43.367" v="0" actId="6549"/>
          <ac:spMkLst>
            <pc:docMk/>
            <pc:sldMk cId="2490397412" sldId="270"/>
            <ac:spMk id="2" creationId="{00000000-0000-0000-0000-000000000000}"/>
          </ac:spMkLst>
        </pc:spChg>
      </pc:sldChg>
      <pc:sldChg chg="del">
        <pc:chgData name="Dr. Mehedi Masud" userId="853ccfa114417652" providerId="LiveId" clId="{297A681C-92AE-439A-BD32-078B2B422A36}" dt="2020-08-23T12:34:48.405" v="1" actId="2696"/>
        <pc:sldMkLst>
          <pc:docMk/>
          <pc:sldMk cId="3459806698" sldId="271"/>
        </pc:sldMkLst>
      </pc:sldChg>
      <pc:sldChg chg="del">
        <pc:chgData name="Dr. Mehedi Masud" userId="853ccfa114417652" providerId="LiveId" clId="{297A681C-92AE-439A-BD32-078B2B422A36}" dt="2020-08-23T12:34:55.714" v="2" actId="2696"/>
        <pc:sldMkLst>
          <pc:docMk/>
          <pc:sldMk cId="1323046611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28142"/>
            <a:ext cx="9144000" cy="2387600"/>
          </a:xfrm>
        </p:spPr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9950"/>
            <a:ext cx="9144000" cy="3246023"/>
          </a:xfrm>
        </p:spPr>
        <p:txBody>
          <a:bodyPr>
            <a:normAutofit/>
          </a:bodyPr>
          <a:lstStyle/>
          <a:p>
            <a:r>
              <a:rPr lang="hu-HU" sz="3200" b="1" dirty="0" err="1"/>
              <a:t>Cracking</a:t>
            </a:r>
            <a:r>
              <a:rPr lang="hu-HU" sz="3200" b="1" dirty="0"/>
              <a:t> Caesar </a:t>
            </a:r>
            <a:r>
              <a:rPr lang="hu-HU" sz="3200" b="1" dirty="0" err="1"/>
              <a:t>Cipher</a:t>
            </a:r>
            <a:endParaRPr lang="hu-HU" sz="3200" b="1" dirty="0"/>
          </a:p>
          <a:p>
            <a:r>
              <a:rPr lang="hu-HU" sz="3200" b="1" dirty="0"/>
              <a:t>+</a:t>
            </a:r>
          </a:p>
          <a:p>
            <a:r>
              <a:rPr lang="hu-HU" sz="3200" b="1" dirty="0" err="1"/>
              <a:t>Vigenere</a:t>
            </a:r>
            <a:r>
              <a:rPr lang="hu-HU" sz="3200" b="1" dirty="0"/>
              <a:t> </a:t>
            </a:r>
            <a:r>
              <a:rPr lang="hu-HU" sz="3200" b="1" dirty="0" err="1"/>
              <a:t>Cipher</a:t>
            </a:r>
            <a:endParaRPr lang="hu-HU" sz="3200" b="1" dirty="0"/>
          </a:p>
          <a:p>
            <a:r>
              <a:rPr lang="hu-HU" sz="3200" b="1" dirty="0"/>
              <a:t>+</a:t>
            </a:r>
          </a:p>
          <a:p>
            <a:r>
              <a:rPr lang="hu-HU" sz="3200" b="1" dirty="0" err="1"/>
              <a:t>Cracking</a:t>
            </a:r>
            <a:r>
              <a:rPr lang="hu-HU" sz="3200" b="1" dirty="0"/>
              <a:t> </a:t>
            </a:r>
            <a:r>
              <a:rPr lang="hu-HU" sz="3200" b="1" dirty="0" err="1"/>
              <a:t>Vigenere</a:t>
            </a:r>
            <a:r>
              <a:rPr lang="hu-HU" sz="3200" b="1" dirty="0"/>
              <a:t> </a:t>
            </a:r>
            <a:r>
              <a:rPr lang="hu-HU" sz="3200" b="1" dirty="0" err="1"/>
              <a:t>Cipher</a:t>
            </a:r>
            <a:endParaRPr lang="hu-HU" sz="3200" b="1" dirty="0"/>
          </a:p>
          <a:p>
            <a:endParaRPr lang="hu-HU" sz="3200" b="1" dirty="0"/>
          </a:p>
          <a:p>
            <a:r>
              <a:rPr lang="hu-HU" sz="3200" b="1" dirty="0"/>
              <a:t>Dr. </a:t>
            </a:r>
            <a:r>
              <a:rPr lang="hu-HU" sz="3200" b="1" dirty="0" err="1"/>
              <a:t>Emad</a:t>
            </a:r>
            <a:r>
              <a:rPr lang="hu-HU" sz="3200" b="1" dirty="0"/>
              <a:t> </a:t>
            </a:r>
            <a:r>
              <a:rPr lang="hu-HU" sz="3200" b="1" dirty="0" err="1"/>
              <a:t>Alsuwat</a:t>
            </a:r>
            <a:r>
              <a:rPr lang="hu-HU" sz="3200" b="1" dirty="0"/>
              <a:t> </a:t>
            </a:r>
          </a:p>
          <a:p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20740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3557" y="133783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DECRYPTION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42462" y="1707164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1933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99402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1899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22059" y="18748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6812" y="2350397"/>
            <a:ext cx="73695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approximately the same formula as we used for </a:t>
            </a:r>
            <a:r>
              <a:rPr lang="hu-HU" b="1" dirty="0">
                <a:sym typeface="Wingdings" panose="05000000000000000000" pitchFamily="2" charset="2"/>
              </a:rPr>
              <a:t>Caesar cipher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 is the actual letter in the plaintext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D (x ) </a:t>
            </a:r>
            <a:r>
              <a:rPr lang="hu-HU" dirty="0">
                <a:sym typeface="Wingdings" panose="05000000000000000000" pitchFamily="2" charset="2"/>
              </a:rPr>
              <a:t>is the decrypted letter in the ciphertext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 </a:t>
            </a:r>
            <a:r>
              <a:rPr lang="hu-HU" b="1" dirty="0">
                <a:sym typeface="Wingdings" panose="05000000000000000000" pitchFamily="2" charset="2"/>
              </a:rPr>
              <a:t>Vigenere cipher </a:t>
            </a:r>
            <a:r>
              <a:rPr lang="hu-HU" dirty="0">
                <a:sym typeface="Wingdings" panose="05000000000000000000" pitchFamily="2" charset="2"/>
              </a:rPr>
              <a:t>we have to use the </a:t>
            </a:r>
            <a:r>
              <a:rPr lang="hu-HU" b="1" dirty="0">
                <a:sym typeface="Wingdings" panose="05000000000000000000" pitchFamily="2" charset="2"/>
              </a:rPr>
              <a:t>i-th</a:t>
            </a:r>
            <a:r>
              <a:rPr lang="hu-HU" dirty="0">
                <a:sym typeface="Wingdings" panose="05000000000000000000" pitchFamily="2" charset="2"/>
              </a:rPr>
              <a:t> letter of the key for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decrypting the </a:t>
            </a:r>
            <a:r>
              <a:rPr lang="hu-HU" b="1" dirty="0">
                <a:sym typeface="Wingdings" panose="05000000000000000000" pitchFamily="2" charset="2"/>
              </a:rPr>
              <a:t>i-th</a:t>
            </a:r>
            <a:r>
              <a:rPr lang="hu-HU" dirty="0">
                <a:sym typeface="Wingdings" panose="05000000000000000000" pitchFamily="2" charset="2"/>
              </a:rPr>
              <a:t> letter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3410881" y="30218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5595" y="358664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73383" y="359406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77954" y="4736757"/>
            <a:ext cx="8627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</a:t>
            </a:r>
            <a:r>
              <a:rPr lang="hu-HU" b="1" dirty="0"/>
              <a:t>mod 26</a:t>
            </a:r>
            <a:r>
              <a:rPr lang="hu-HU" dirty="0"/>
              <a:t>? The size of the english alphabet is </a:t>
            </a:r>
            <a:r>
              <a:rPr lang="hu-HU" b="1" dirty="0"/>
              <a:t>26</a:t>
            </a:r>
            <a:r>
              <a:rPr lang="hu-HU" dirty="0"/>
              <a:t> which means </a:t>
            </a:r>
          </a:p>
          <a:p>
            <a:r>
              <a:rPr lang="hu-HU" dirty="0"/>
              <a:t>	there are </a:t>
            </a:r>
            <a:r>
              <a:rPr lang="hu-HU" b="1" dirty="0"/>
              <a:t>26</a:t>
            </a:r>
            <a:r>
              <a:rPr lang="hu-HU" dirty="0"/>
              <a:t> letters in the english alphabet</a:t>
            </a:r>
          </a:p>
          <a:p>
            <a:endParaRPr lang="hu-HU" dirty="0"/>
          </a:p>
          <a:p>
            <a:r>
              <a:rPr lang="hu-HU" dirty="0"/>
              <a:t>		~ we want to make sure the decrypted letter is within </a:t>
            </a:r>
          </a:p>
          <a:p>
            <a:r>
              <a:rPr lang="hu-HU" dirty="0"/>
              <a:t>			the range </a:t>
            </a:r>
            <a:r>
              <a:rPr lang="hu-HU" b="1" dirty="0"/>
              <a:t>[0,SIZE_ALPHABET-1] </a:t>
            </a:r>
            <a:r>
              <a:rPr lang="hu-HU" dirty="0"/>
              <a:t>so this is why to use </a:t>
            </a:r>
            <a:r>
              <a:rPr lang="hu-HU" b="1" dirty="0"/>
              <a:t>mod 26</a:t>
            </a:r>
          </a:p>
        </p:txBody>
      </p:sp>
    </p:spTree>
    <p:extLst>
      <p:ext uri="{BB962C8B-B14F-4D97-AF65-F5344CB8AC3E}">
        <p14:creationId xmlns:p14="http://schemas.microsoft.com/office/powerpoint/2010/main" val="308677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8832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6612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50"/>
                </a:solidFill>
              </a:rPr>
              <a:t>T</a:t>
            </a:r>
            <a:r>
              <a:rPr lang="hu-HU" sz="2400" b="1" dirty="0">
                <a:solidFill>
                  <a:srgbClr val="00B0F0"/>
                </a:solidFill>
              </a:rPr>
              <a:t>HIS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1836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</a:t>
            </a:r>
            <a:r>
              <a:rPr lang="hu-HU" sz="2400" b="1" dirty="0">
                <a:solidFill>
                  <a:srgbClr val="00B050"/>
                </a:solidFill>
              </a:rPr>
              <a:t>H</a:t>
            </a:r>
            <a:r>
              <a:rPr lang="hu-HU" sz="2400" b="1" dirty="0">
                <a:solidFill>
                  <a:srgbClr val="00B0F0"/>
                </a:solidFill>
              </a:rPr>
              <a:t>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5755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</a:t>
            </a:r>
            <a:r>
              <a:rPr lang="hu-HU" sz="2400" b="1" dirty="0">
                <a:solidFill>
                  <a:srgbClr val="00B050"/>
                </a:solidFill>
              </a:rPr>
              <a:t>I</a:t>
            </a:r>
            <a:r>
              <a:rPr lang="hu-HU" sz="2400" b="1" dirty="0">
                <a:solidFill>
                  <a:srgbClr val="00B0F0"/>
                </a:solidFill>
              </a:rPr>
              <a:t>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1383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</a:t>
            </a:r>
            <a:r>
              <a:rPr lang="hu-HU" sz="2400" b="1" dirty="0">
                <a:solidFill>
                  <a:srgbClr val="00B050"/>
                </a:solidFill>
              </a:rPr>
              <a:t>S</a:t>
            </a:r>
            <a:r>
              <a:rPr lang="hu-HU" sz="2400" b="1" dirty="0">
                <a:solidFill>
                  <a:srgbClr val="00B0F0"/>
                </a:solidFill>
              </a:rPr>
              <a:t>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3383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</a:t>
            </a:r>
            <a:r>
              <a:rPr lang="hu-HU" sz="2400" b="1" dirty="0">
                <a:solidFill>
                  <a:srgbClr val="00B050"/>
                </a:solidFill>
              </a:rPr>
              <a:t>I</a:t>
            </a:r>
            <a:r>
              <a:rPr lang="hu-HU" sz="2400" b="1" dirty="0">
                <a:solidFill>
                  <a:srgbClr val="00B0F0"/>
                </a:solidFill>
              </a:rPr>
              <a:t>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342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</a:t>
            </a:r>
            <a:r>
              <a:rPr lang="hu-HU" sz="2400" b="1" dirty="0">
                <a:solidFill>
                  <a:srgbClr val="00B050"/>
                </a:solidFill>
              </a:rPr>
              <a:t>S</a:t>
            </a:r>
            <a:r>
              <a:rPr lang="hu-HU" sz="2400" b="1" dirty="0">
                <a:solidFill>
                  <a:srgbClr val="00B0F0"/>
                </a:solidFill>
              </a:rPr>
              <a:t>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1560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</a:t>
            </a:r>
            <a:r>
              <a:rPr lang="hu-HU" sz="2400" b="1" dirty="0">
                <a:solidFill>
                  <a:srgbClr val="00B050"/>
                </a:solidFill>
              </a:rPr>
              <a:t>J</a:t>
            </a:r>
            <a:r>
              <a:rPr lang="hu-HU" sz="2400" b="1" dirty="0">
                <a:solidFill>
                  <a:srgbClr val="00B0F0"/>
                </a:solidFill>
              </a:rPr>
              <a:t>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7407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Caesar-cipher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373" y="1565190"/>
            <a:ext cx="102099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with </a:t>
            </a:r>
            <a:r>
              <a:rPr lang="hu-HU" b="1" dirty="0"/>
              <a:t>Caesar-cipher</a:t>
            </a:r>
            <a:r>
              <a:rPr lang="hu-HU" dirty="0"/>
              <a:t> is that there are few possible key values</a:t>
            </a:r>
          </a:p>
          <a:p>
            <a:r>
              <a:rPr lang="hu-HU" dirty="0"/>
              <a:t>	~ the </a:t>
            </a:r>
            <a:r>
              <a:rPr lang="hu-HU" i="1" dirty="0"/>
              <a:t>keyspace</a:t>
            </a:r>
            <a:r>
              <a:rPr lang="hu-HU" dirty="0"/>
              <a:t> is small: it contains </a:t>
            </a:r>
            <a:r>
              <a:rPr lang="hu-HU" b="1" dirty="0"/>
              <a:t>26</a:t>
            </a:r>
            <a:r>
              <a:rPr lang="hu-HU" dirty="0"/>
              <a:t> keys only !!!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	NUMBER OF KEYS = SIZE OF THE ALPHABET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26</a:t>
            </a:r>
            <a:r>
              <a:rPr lang="hu-HU" dirty="0">
                <a:sym typeface="Wingdings" panose="05000000000000000000" pitchFamily="2" charset="2"/>
              </a:rPr>
              <a:t> letters in the alphabet so the number</a:t>
            </a:r>
          </a:p>
          <a:p>
            <a:r>
              <a:rPr lang="hu-HU" dirty="0">
                <a:sym typeface="Wingdings" panose="05000000000000000000" pitchFamily="2" charset="2"/>
              </a:rPr>
              <a:t>				of possible keys is </a:t>
            </a:r>
            <a:r>
              <a:rPr lang="hu-HU" b="1" dirty="0">
                <a:sym typeface="Wingdings" panose="05000000000000000000" pitchFamily="2" charset="2"/>
              </a:rPr>
              <a:t>26</a:t>
            </a:r>
            <a:r>
              <a:rPr lang="hu-HU" dirty="0">
                <a:sym typeface="Wingdings" panose="05000000000000000000" pitchFamily="2" charset="2"/>
              </a:rPr>
              <a:t> as well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intuition: let’s use Caesar-encryption several times  (brute-force approach)</a:t>
            </a: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CAESAR CIPHER WILL NOT BE MORE SECURE IF WE REPEAT THE OPERATION</a:t>
            </a: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using </a:t>
            </a:r>
            <a:r>
              <a:rPr lang="hu-HU" b="1" dirty="0">
                <a:sym typeface="Wingdings" panose="05000000000000000000" pitchFamily="2" charset="2"/>
              </a:rPr>
              <a:t>Caesar-encyrpion</a:t>
            </a:r>
            <a:r>
              <a:rPr lang="hu-HU" dirty="0">
                <a:sym typeface="Wingdings" panose="05000000000000000000" pitchFamily="2" charset="2"/>
              </a:rPr>
              <a:t> with key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and then with key </a:t>
            </a:r>
            <a:r>
              <a:rPr lang="hu-HU" b="1" dirty="0">
                <a:sym typeface="Wingdings" panose="05000000000000000000" pitchFamily="2" charset="2"/>
              </a:rPr>
              <a:t>3</a:t>
            </a:r>
          </a:p>
          <a:p>
            <a:r>
              <a:rPr lang="hu-HU" dirty="0">
                <a:sym typeface="Wingdings" panose="05000000000000000000" pitchFamily="2" charset="2"/>
              </a:rPr>
              <a:t>				is the same as using key </a:t>
            </a:r>
            <a:r>
              <a:rPr lang="hu-HU" b="1" dirty="0">
                <a:sym typeface="Wingdings" panose="05000000000000000000" pitchFamily="2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4492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</a:t>
            </a:r>
            <a:r>
              <a:rPr lang="hu-HU" sz="2400" b="1" dirty="0">
                <a:solidFill>
                  <a:srgbClr val="00B050"/>
                </a:solidFill>
              </a:rPr>
              <a:t>U</a:t>
            </a:r>
            <a:r>
              <a:rPr lang="hu-HU" sz="2400" b="1" dirty="0">
                <a:solidFill>
                  <a:srgbClr val="00B0F0"/>
                </a:solidFill>
              </a:rPr>
              <a:t>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993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</a:t>
            </a:r>
            <a:r>
              <a:rPr lang="hu-HU" sz="2400" b="1" dirty="0">
                <a:solidFill>
                  <a:srgbClr val="00B050"/>
                </a:solidFill>
              </a:rPr>
              <a:t>S</a:t>
            </a:r>
            <a:r>
              <a:rPr lang="hu-HU" sz="2400" b="1" dirty="0">
                <a:solidFill>
                  <a:srgbClr val="00B0F0"/>
                </a:solidFill>
              </a:rPr>
              <a:t>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0272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</a:t>
            </a:r>
            <a:r>
              <a:rPr lang="hu-HU" sz="2400" b="1" dirty="0">
                <a:solidFill>
                  <a:srgbClr val="00B050"/>
                </a:solidFill>
              </a:rPr>
              <a:t>T</a:t>
            </a:r>
            <a:r>
              <a:rPr lang="hu-HU" sz="2400" b="1" dirty="0">
                <a:solidFill>
                  <a:srgbClr val="00B0F0"/>
                </a:solidFill>
              </a:rPr>
              <a:t>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9901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</a:t>
            </a:r>
            <a:r>
              <a:rPr lang="hu-HU" sz="2400" b="1" dirty="0">
                <a:solidFill>
                  <a:srgbClr val="00B050"/>
                </a:solidFill>
              </a:rPr>
              <a:t>A</a:t>
            </a:r>
            <a:r>
              <a:rPr lang="hu-HU" sz="2400" b="1" dirty="0">
                <a:solidFill>
                  <a:srgbClr val="00B0F0"/>
                </a:solidFill>
              </a:rPr>
              <a:t>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8790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</a:t>
            </a:r>
            <a:r>
              <a:rPr lang="hu-HU" sz="2400" b="1" dirty="0">
                <a:solidFill>
                  <a:srgbClr val="00B050"/>
                </a:solidFill>
              </a:rPr>
              <a:t>N</a:t>
            </a:r>
            <a:r>
              <a:rPr lang="hu-HU" sz="2400" b="1" dirty="0">
                <a:solidFill>
                  <a:srgbClr val="00B0F0"/>
                </a:solidFill>
              </a:rPr>
              <a:t>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7426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</a:t>
            </a:r>
            <a:r>
              <a:rPr lang="hu-HU" sz="2400" b="1" dirty="0">
                <a:solidFill>
                  <a:srgbClr val="00B050"/>
                </a:solidFill>
              </a:rPr>
              <a:t>E</a:t>
            </a:r>
            <a:r>
              <a:rPr lang="hu-HU" sz="2400" b="1" dirty="0">
                <a:solidFill>
                  <a:srgbClr val="00B0F0"/>
                </a:solidFill>
              </a:rPr>
              <a:t>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25960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</a:t>
            </a:r>
            <a:r>
              <a:rPr lang="hu-HU" sz="2400" b="1" dirty="0">
                <a:solidFill>
                  <a:srgbClr val="00B050"/>
                </a:solidFill>
              </a:rPr>
              <a:t>X</a:t>
            </a:r>
            <a:r>
              <a:rPr lang="hu-HU" sz="2400" b="1" dirty="0">
                <a:solidFill>
                  <a:srgbClr val="00B0F0"/>
                </a:solidFill>
              </a:rPr>
              <a:t>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595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</a:t>
            </a:r>
            <a:r>
              <a:rPr lang="hu-HU" sz="2400" b="1" dirty="0">
                <a:solidFill>
                  <a:srgbClr val="00B050"/>
                </a:solidFill>
              </a:rPr>
              <a:t>A</a:t>
            </a:r>
            <a:r>
              <a:rPr lang="hu-HU" sz="2400" b="1" dirty="0">
                <a:solidFill>
                  <a:srgbClr val="00B0F0"/>
                </a:solidFill>
              </a:rPr>
              <a:t>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97598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</a:t>
            </a:r>
            <a:r>
              <a:rPr lang="hu-HU" sz="2400" b="1" dirty="0">
                <a:solidFill>
                  <a:srgbClr val="00B050"/>
                </a:solidFill>
              </a:rPr>
              <a:t>M</a:t>
            </a:r>
            <a:r>
              <a:rPr lang="hu-HU" sz="2400" b="1" dirty="0">
                <a:solidFill>
                  <a:srgbClr val="00B0F0"/>
                </a:solidFill>
              </a:rPr>
              <a:t>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5356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</a:t>
            </a:r>
            <a:r>
              <a:rPr lang="hu-HU" sz="2400" b="1" dirty="0">
                <a:solidFill>
                  <a:srgbClr val="00B050"/>
                </a:solidFill>
              </a:rPr>
              <a:t>P</a:t>
            </a:r>
            <a:r>
              <a:rPr lang="hu-HU" sz="2400" b="1" dirty="0">
                <a:solidFill>
                  <a:srgbClr val="00B0F0"/>
                </a:solidFill>
              </a:rPr>
              <a:t>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068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Caesar-cipher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373" y="1565190"/>
            <a:ext cx="10031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are </a:t>
            </a:r>
            <a:r>
              <a:rPr lang="hu-HU" b="1" dirty="0"/>
              <a:t>2</a:t>
            </a:r>
            <a:r>
              <a:rPr lang="hu-HU" dirty="0"/>
              <a:t> types of approaches to crack </a:t>
            </a:r>
            <a:r>
              <a:rPr lang="hu-HU" b="1" dirty="0"/>
              <a:t>Caesar-cipher</a:t>
            </a:r>
            <a:r>
              <a:rPr lang="hu-HU" dirty="0"/>
              <a:t>: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1.) brute-force attack: </a:t>
            </a:r>
            <a:r>
              <a:rPr lang="hu-HU" dirty="0">
                <a:sym typeface="Wingdings" panose="05000000000000000000" pitchFamily="2" charset="2"/>
              </a:rPr>
              <a:t>because the number of possible key is </a:t>
            </a:r>
            <a:r>
              <a:rPr lang="hu-HU" b="1" dirty="0">
                <a:sym typeface="Wingdings" panose="05000000000000000000" pitchFamily="2" charset="2"/>
              </a:rPr>
              <a:t>26</a:t>
            </a:r>
            <a:r>
              <a:rPr lang="hu-HU" dirty="0">
                <a:sym typeface="Wingdings" panose="05000000000000000000" pitchFamily="2" charset="2"/>
              </a:rPr>
              <a:t> thats why</a:t>
            </a:r>
          </a:p>
          <a:p>
            <a:r>
              <a:rPr lang="hu-HU" dirty="0">
                <a:sym typeface="Wingdings" panose="05000000000000000000" pitchFamily="2" charset="2"/>
              </a:rPr>
              <a:t>		we can consider all these cases (so check all the possible key values)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we use all the possible key values within the range </a:t>
            </a:r>
            <a:r>
              <a:rPr lang="hu-HU" b="1" dirty="0">
                <a:sym typeface="Wingdings" panose="05000000000000000000" pitchFamily="2" charset="2"/>
              </a:rPr>
              <a:t>[0,SIZE_ALPHABET-1]</a:t>
            </a:r>
          </a:p>
          <a:p>
            <a:r>
              <a:rPr lang="hu-HU" dirty="0">
                <a:sym typeface="Wingdings" panose="05000000000000000000" pitchFamily="2" charset="2"/>
              </a:rPr>
              <a:t>				and check whether the decrypted message makes sense or not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                   ~ it may be important to be able to detect english language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2.) frequency-analysis: </a:t>
            </a:r>
            <a:r>
              <a:rPr lang="hu-HU" dirty="0">
                <a:sym typeface="Wingdings" panose="05000000000000000000" pitchFamily="2" charset="2"/>
              </a:rPr>
              <a:t>we can analyse the frequency distribution of the letters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For example in an english language text some letters are more</a:t>
            </a:r>
          </a:p>
          <a:p>
            <a:r>
              <a:rPr lang="hu-HU" dirty="0">
                <a:sym typeface="Wingdings" panose="05000000000000000000" pitchFamily="2" charset="2"/>
              </a:rPr>
              <a:t>			frequent than others  (</a:t>
            </a:r>
            <a:r>
              <a:rPr lang="hu-HU" b="1" dirty="0">
                <a:sym typeface="Wingdings" panose="05000000000000000000" pitchFamily="2" charset="2"/>
              </a:rPr>
              <a:t>E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A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O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I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we can analyse the ciphertext and based on the most frequent letter</a:t>
            </a:r>
          </a:p>
          <a:p>
            <a:r>
              <a:rPr lang="hu-HU" dirty="0">
                <a:sym typeface="Wingdings" panose="05000000000000000000" pitchFamily="2" charset="2"/>
              </a:rPr>
              <a:t>				in the cipertext we can predict the key (so the number of shifts)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5720" y="5049794"/>
            <a:ext cx="183620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F0"/>
                </a:solidFill>
              </a:rPr>
              <a:t>SHIFTING ALL LETTERS</a:t>
            </a:r>
            <a:br>
              <a:rPr lang="hu-HU" sz="1400" b="1" dirty="0">
                <a:solidFill>
                  <a:srgbClr val="00B0F0"/>
                </a:solidFill>
              </a:rPr>
            </a:br>
            <a:r>
              <a:rPr lang="hu-HU" sz="1400" b="1" dirty="0">
                <a:solidFill>
                  <a:srgbClr val="00B0F0"/>
                </a:solidFill>
              </a:rPr>
              <a:t>WITH THE SAME KEY</a:t>
            </a:r>
          </a:p>
          <a:p>
            <a:r>
              <a:rPr lang="hu-HU" sz="1400" b="1" dirty="0">
                <a:solidFill>
                  <a:srgbClr val="00B0F0"/>
                </a:solidFill>
              </a:rPr>
              <a:t>DOES NOT ALTER THE</a:t>
            </a:r>
          </a:p>
          <a:p>
            <a:r>
              <a:rPr lang="hu-HU" sz="1400" b="1" dirty="0">
                <a:solidFill>
                  <a:srgbClr val="00B0F0"/>
                </a:solidFill>
              </a:rPr>
              <a:t>DISTRIBUTION !!! </a:t>
            </a:r>
          </a:p>
          <a:p>
            <a:r>
              <a:rPr lang="hu-HU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972113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</a:t>
            </a:r>
            <a:r>
              <a:rPr lang="hu-HU" sz="2400" b="1" dirty="0">
                <a:solidFill>
                  <a:srgbClr val="00B050"/>
                </a:solidFill>
              </a:rPr>
              <a:t>L</a:t>
            </a:r>
            <a:r>
              <a:rPr lang="hu-HU" sz="2400" b="1" dirty="0">
                <a:solidFill>
                  <a:srgbClr val="00B0F0"/>
                </a:solidFill>
              </a:rPr>
              <a:t>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0517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EXAMPL</a:t>
            </a:r>
            <a:r>
              <a:rPr lang="hu-HU" sz="2400" b="1" dirty="0">
                <a:solidFill>
                  <a:srgbClr val="00B050"/>
                </a:solidFill>
              </a:rPr>
              <a:t>E</a:t>
            </a:r>
            <a:endParaRPr lang="hu-HU" b="1" dirty="0">
              <a:solidFill>
                <a:srgbClr val="00B05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WBCDTEW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9742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WBCDTEW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01842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33695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50"/>
                </a:solidFill>
              </a:rPr>
              <a:t>L</a:t>
            </a:r>
            <a:r>
              <a:rPr lang="hu-HU" sz="2400" b="1" dirty="0">
                <a:solidFill>
                  <a:srgbClr val="00B0F0"/>
                </a:solidFill>
              </a:rPr>
              <a:t>LKJ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2935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</a:t>
            </a:r>
            <a:r>
              <a:rPr lang="hu-HU" sz="2400" b="1" dirty="0">
                <a:solidFill>
                  <a:srgbClr val="00B050"/>
                </a:solidFill>
              </a:rPr>
              <a:t>L</a:t>
            </a:r>
            <a:r>
              <a:rPr lang="hu-HU" sz="2400" b="1" dirty="0">
                <a:solidFill>
                  <a:srgbClr val="00B0F0"/>
                </a:solidFill>
              </a:rPr>
              <a:t>KJ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69280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</a:t>
            </a:r>
            <a:r>
              <a:rPr lang="hu-HU" sz="2400" b="1" dirty="0">
                <a:solidFill>
                  <a:srgbClr val="00B050"/>
                </a:solidFill>
              </a:rPr>
              <a:t>K</a:t>
            </a:r>
            <a:r>
              <a:rPr lang="hu-HU" sz="2400" b="1" dirty="0">
                <a:solidFill>
                  <a:srgbClr val="00B0F0"/>
                </a:solidFill>
              </a:rPr>
              <a:t>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07767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</a:t>
            </a:r>
            <a:r>
              <a:rPr lang="hu-HU" sz="2400" b="1" dirty="0">
                <a:solidFill>
                  <a:srgbClr val="00B050"/>
                </a:solidFill>
              </a:rPr>
              <a:t>J</a:t>
            </a:r>
            <a:r>
              <a:rPr lang="hu-HU" sz="2400" b="1" dirty="0">
                <a:solidFill>
                  <a:srgbClr val="00B0F0"/>
                </a:solidFill>
              </a:rPr>
              <a:t>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83660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</a:t>
            </a:r>
            <a:r>
              <a:rPr lang="hu-HU" sz="2400" b="1" dirty="0">
                <a:solidFill>
                  <a:srgbClr val="00B050"/>
                </a:solidFill>
              </a:rPr>
              <a:t>M</a:t>
            </a:r>
            <a:r>
              <a:rPr lang="hu-HU" sz="2400" b="1" dirty="0">
                <a:solidFill>
                  <a:srgbClr val="00B0F0"/>
                </a:solidFill>
              </a:rPr>
              <a:t>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35603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</a:t>
            </a:r>
            <a:r>
              <a:rPr lang="hu-HU" sz="2400" b="1" dirty="0">
                <a:solidFill>
                  <a:srgbClr val="00B050"/>
                </a:solidFill>
              </a:rPr>
              <a:t>L</a:t>
            </a:r>
            <a:r>
              <a:rPr lang="hu-HU" sz="2400" b="1" dirty="0">
                <a:solidFill>
                  <a:srgbClr val="00B0F0"/>
                </a:solidFill>
              </a:rPr>
              <a:t>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0214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Caesar-cipher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9572"/>
            <a:ext cx="5334000" cy="428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1690688"/>
            <a:ext cx="56845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this is the relative frequency distribution of</a:t>
            </a:r>
          </a:p>
          <a:p>
            <a:r>
              <a:rPr lang="hu-HU" dirty="0"/>
              <a:t>	letters in an english text</a:t>
            </a:r>
          </a:p>
          <a:p>
            <a:endParaRPr lang="hu-HU" dirty="0"/>
          </a:p>
          <a:p>
            <a:r>
              <a:rPr lang="hu-HU" dirty="0"/>
              <a:t>   </a:t>
            </a:r>
            <a:r>
              <a:rPr lang="hu-HU" b="1" u="sng" dirty="0"/>
              <a:t>Frequency analysis cracking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1.) </a:t>
            </a:r>
            <a:r>
              <a:rPr lang="hu-HU" dirty="0"/>
              <a:t>calculate the relative frequency</a:t>
            </a:r>
          </a:p>
          <a:p>
            <a:r>
              <a:rPr lang="hu-HU" dirty="0"/>
              <a:t>		distribution of the ciphertext’s letters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2.) </a:t>
            </a:r>
            <a:r>
              <a:rPr lang="hu-HU" dirty="0"/>
              <a:t>get the most frequent letter in the ciphertext</a:t>
            </a:r>
          </a:p>
          <a:p>
            <a:r>
              <a:rPr lang="hu-HU" dirty="0"/>
              <a:t>		(or the second because the most </a:t>
            </a:r>
          </a:p>
          <a:p>
            <a:r>
              <a:rPr lang="hu-HU" dirty="0"/>
              <a:t>		    frequent one may be white-spaces)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3.) </a:t>
            </a:r>
            <a:r>
              <a:rPr lang="hu-HU" dirty="0"/>
              <a:t>we can get the key based on a simple formula</a:t>
            </a:r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343136" y="5519082"/>
            <a:ext cx="586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key = value of ciphertext’s most frequent letter – value of E </a:t>
            </a:r>
          </a:p>
        </p:txBody>
      </p:sp>
    </p:spTree>
    <p:extLst>
      <p:ext uri="{BB962C8B-B14F-4D97-AF65-F5344CB8AC3E}">
        <p14:creationId xmlns:p14="http://schemas.microsoft.com/office/powerpoint/2010/main" val="1014630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</a:t>
            </a:r>
            <a:r>
              <a:rPr lang="hu-HU" sz="2400" b="1" dirty="0">
                <a:solidFill>
                  <a:srgbClr val="00B050"/>
                </a:solidFill>
              </a:rPr>
              <a:t>B</a:t>
            </a:r>
            <a:r>
              <a:rPr lang="hu-HU" sz="2400" b="1" dirty="0">
                <a:solidFill>
                  <a:srgbClr val="00B0F0"/>
                </a:solidFill>
              </a:rPr>
              <a:t>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02320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</a:t>
            </a:r>
            <a:r>
              <a:rPr lang="hu-HU" sz="2400" b="1" dirty="0">
                <a:solidFill>
                  <a:srgbClr val="00B050"/>
                </a:solidFill>
              </a:rPr>
              <a:t>B</a:t>
            </a:r>
            <a:r>
              <a:rPr lang="hu-HU" sz="2400" b="1" dirty="0">
                <a:solidFill>
                  <a:srgbClr val="00B0F0"/>
                </a:solidFill>
              </a:rPr>
              <a:t>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58998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</a:t>
            </a:r>
            <a:r>
              <a:rPr lang="hu-HU" sz="2400" b="1" dirty="0">
                <a:solidFill>
                  <a:srgbClr val="00B050"/>
                </a:solidFill>
              </a:rPr>
              <a:t>Y</a:t>
            </a:r>
            <a:r>
              <a:rPr lang="hu-HU" sz="2400" b="1" dirty="0">
                <a:solidFill>
                  <a:srgbClr val="00B0F0"/>
                </a:solidFill>
              </a:rPr>
              <a:t>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54932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</a:t>
            </a:r>
            <a:r>
              <a:rPr lang="hu-HU" sz="2400" b="1" dirty="0">
                <a:solidFill>
                  <a:srgbClr val="00B050"/>
                </a:solidFill>
              </a:rPr>
              <a:t>U</a:t>
            </a:r>
            <a:r>
              <a:rPr lang="hu-HU" sz="2400" b="1" dirty="0">
                <a:solidFill>
                  <a:srgbClr val="00B0F0"/>
                </a:solidFill>
              </a:rPr>
              <a:t>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19174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</a:t>
            </a:r>
            <a:r>
              <a:rPr lang="hu-HU" sz="2400" b="1" dirty="0">
                <a:solidFill>
                  <a:srgbClr val="00B050"/>
                </a:solidFill>
              </a:rPr>
              <a:t>K</a:t>
            </a:r>
            <a:r>
              <a:rPr lang="hu-HU" sz="2400" b="1" dirty="0">
                <a:solidFill>
                  <a:srgbClr val="00B0F0"/>
                </a:solidFill>
              </a:rPr>
              <a:t>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62760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</a:t>
            </a:r>
            <a:r>
              <a:rPr lang="hu-HU" sz="2400" b="1" dirty="0">
                <a:solidFill>
                  <a:srgbClr val="00B050"/>
                </a:solidFill>
              </a:rPr>
              <a:t>E</a:t>
            </a:r>
            <a:r>
              <a:rPr lang="hu-HU" sz="2400" b="1" dirty="0">
                <a:solidFill>
                  <a:srgbClr val="00B0F0"/>
                </a:solidFill>
              </a:rPr>
              <a:t>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3171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</a:t>
            </a:r>
            <a:r>
              <a:rPr lang="hu-HU" sz="2400" b="1" dirty="0">
                <a:solidFill>
                  <a:srgbClr val="00B050"/>
                </a:solidFill>
              </a:rPr>
              <a:t>G</a:t>
            </a:r>
            <a:r>
              <a:rPr lang="hu-HU" sz="2400" b="1" dirty="0">
                <a:solidFill>
                  <a:srgbClr val="00B0F0"/>
                </a:solidFill>
              </a:rPr>
              <a:t>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06961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</a:t>
            </a:r>
            <a:r>
              <a:rPr lang="hu-HU" sz="2400" b="1" dirty="0">
                <a:solidFill>
                  <a:srgbClr val="00B050"/>
                </a:solidFill>
              </a:rPr>
              <a:t>W</a:t>
            </a:r>
            <a:r>
              <a:rPr lang="hu-HU" sz="2400" b="1" dirty="0">
                <a:solidFill>
                  <a:srgbClr val="00B0F0"/>
                </a:solidFill>
              </a:rPr>
              <a:t>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26895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</a:t>
            </a:r>
            <a:r>
              <a:rPr lang="hu-HU" sz="2400" b="1" dirty="0">
                <a:solidFill>
                  <a:srgbClr val="00B050"/>
                </a:solidFill>
              </a:rPr>
              <a:t>B</a:t>
            </a:r>
            <a:r>
              <a:rPr lang="hu-HU" sz="2400" b="1" dirty="0">
                <a:solidFill>
                  <a:srgbClr val="00B0F0"/>
                </a:solidFill>
              </a:rPr>
              <a:t>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23440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</a:t>
            </a:r>
            <a:r>
              <a:rPr lang="hu-HU" sz="2400" b="1" dirty="0">
                <a:solidFill>
                  <a:srgbClr val="00B050"/>
                </a:solidFill>
              </a:rPr>
              <a:t>C</a:t>
            </a:r>
            <a:r>
              <a:rPr lang="hu-HU" sz="2400" b="1" dirty="0">
                <a:solidFill>
                  <a:srgbClr val="00B0F0"/>
                </a:solidFill>
              </a:rPr>
              <a:t>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3961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Caesar-cipher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5892" y="1779373"/>
            <a:ext cx="8024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able to crack </a:t>
            </a:r>
            <a:r>
              <a:rPr lang="hu-HU" b="1" dirty="0"/>
              <a:t>Caesar-cipher</a:t>
            </a:r>
            <a:r>
              <a:rPr lang="hu-HU" dirty="0"/>
              <a:t> because some information is</a:t>
            </a:r>
          </a:p>
          <a:p>
            <a:r>
              <a:rPr lang="hu-HU" dirty="0"/>
              <a:t>	revealed about the cryptosystem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>
                <a:solidFill>
                  <a:srgbClr val="00B0F0"/>
                </a:solidFill>
              </a:rPr>
              <a:t>THIS IS CALLED INFORMATION LEAKING !!!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	   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because of the information leaking we can analyse </a:t>
            </a:r>
          </a:p>
          <a:p>
            <a:r>
              <a:rPr lang="hu-HU" dirty="0">
                <a:sym typeface="Wingdings" panose="05000000000000000000" pitchFamily="2" charset="2"/>
              </a:rPr>
              <a:t>			ciphertexts and crack the given cipher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   information leaking can be avoid by using </a:t>
            </a:r>
            <a:r>
              <a:rPr lang="hu-HU" b="1" dirty="0">
                <a:sym typeface="Wingdings" panose="05000000000000000000" pitchFamily="2" charset="2"/>
              </a:rPr>
              <a:t>random numbers </a:t>
            </a:r>
          </a:p>
          <a:p>
            <a:r>
              <a:rPr lang="hu-HU" dirty="0">
                <a:sym typeface="Wingdings" panose="05000000000000000000" pitchFamily="2" charset="2"/>
              </a:rPr>
              <a:t>			 ~ this is why one-time-pad (</a:t>
            </a:r>
            <a:r>
              <a:rPr lang="hu-HU" b="1" dirty="0">
                <a:sym typeface="Wingdings" panose="05000000000000000000" pitchFamily="2" charset="2"/>
              </a:rPr>
              <a:t>OTP</a:t>
            </a:r>
            <a:r>
              <a:rPr lang="hu-HU" dirty="0">
                <a:sym typeface="Wingdings" panose="05000000000000000000" pitchFamily="2" charset="2"/>
              </a:rPr>
              <a:t>) came to be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1541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</a:t>
            </a:r>
            <a:r>
              <a:rPr lang="hu-HU" sz="2400" b="1" dirty="0">
                <a:solidFill>
                  <a:srgbClr val="00B050"/>
                </a:solidFill>
              </a:rPr>
              <a:t>D</a:t>
            </a:r>
            <a:r>
              <a:rPr lang="hu-HU" sz="2400" b="1" dirty="0">
                <a:solidFill>
                  <a:srgbClr val="00B0F0"/>
                </a:solidFill>
              </a:rPr>
              <a:t>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80109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</a:t>
            </a:r>
            <a:r>
              <a:rPr lang="hu-HU" sz="2400" b="1" dirty="0">
                <a:solidFill>
                  <a:srgbClr val="00B050"/>
                </a:solidFill>
              </a:rPr>
              <a:t>T</a:t>
            </a:r>
            <a:r>
              <a:rPr lang="hu-HU" sz="2400" b="1" dirty="0">
                <a:solidFill>
                  <a:srgbClr val="00B0F0"/>
                </a:solidFill>
              </a:rPr>
              <a:t>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07372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WBCDT</a:t>
            </a:r>
            <a:r>
              <a:rPr lang="hu-HU" sz="2400" b="1" dirty="0">
                <a:solidFill>
                  <a:srgbClr val="00B050"/>
                </a:solidFill>
              </a:rPr>
              <a:t>E</a:t>
            </a:r>
            <a:r>
              <a:rPr lang="hu-HU" sz="2400" b="1" dirty="0">
                <a:solidFill>
                  <a:srgbClr val="00B0F0"/>
                </a:solidFill>
              </a:rPr>
              <a:t>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58580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WBCDTE</a:t>
            </a:r>
            <a:r>
              <a:rPr lang="hu-HU" sz="2400" b="1" dirty="0">
                <a:solidFill>
                  <a:srgbClr val="00B050"/>
                </a:solidFill>
              </a:rPr>
              <a:t>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066738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30664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9459" y="1614616"/>
            <a:ext cx="683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Cracking the </a:t>
            </a:r>
            <a:r>
              <a:rPr lang="hu-HU" b="1" dirty="0"/>
              <a:t>Vigenere cipher </a:t>
            </a:r>
            <a:r>
              <a:rPr lang="hu-HU" dirty="0"/>
              <a:t>is way harder than cracking </a:t>
            </a:r>
            <a:r>
              <a:rPr lang="hu-HU" b="1" dirty="0"/>
              <a:t>Caesar cipher</a:t>
            </a:r>
          </a:p>
          <a:p>
            <a:r>
              <a:rPr lang="hu-HU" dirty="0"/>
              <a:t>	~ of course because the complexity of cracking a cipher is</a:t>
            </a:r>
          </a:p>
          <a:p>
            <a:r>
              <a:rPr lang="hu-HU" dirty="0"/>
              <a:t>		proportional to the size of the keyspace</a:t>
            </a:r>
          </a:p>
          <a:p>
            <a:endParaRPr lang="hu-HU" dirty="0"/>
          </a:p>
          <a:p>
            <a:r>
              <a:rPr lang="hu-HU" dirty="0"/>
              <a:t>			Caesar cipher’s keyspace = </a:t>
            </a:r>
            <a:r>
              <a:rPr lang="hu-HU" b="1" dirty="0"/>
              <a:t>26</a:t>
            </a:r>
          </a:p>
          <a:p>
            <a:endParaRPr lang="hu-HU" dirty="0"/>
          </a:p>
          <a:p>
            <a:r>
              <a:rPr lang="hu-HU" dirty="0"/>
              <a:t>			Vigenere cipher’s keyspace = </a:t>
            </a:r>
            <a:r>
              <a:rPr lang="hu-HU" b="1" dirty="0"/>
              <a:t>26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1809" y="3163331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SIZE OF THE 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952" y="4018269"/>
            <a:ext cx="7967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we can use </a:t>
            </a:r>
            <a:r>
              <a:rPr lang="hu-HU" b="1" dirty="0"/>
              <a:t>dictionary attack</a:t>
            </a:r>
            <a:r>
              <a:rPr lang="hu-HU" dirty="0"/>
              <a:t>: so we have a dictionary (file containing the words)</a:t>
            </a:r>
          </a:p>
          <a:p>
            <a:r>
              <a:rPr lang="hu-HU" dirty="0"/>
              <a:t>	and we use these words as the possible keys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~ it is a form of </a:t>
            </a:r>
            <a:r>
              <a:rPr lang="hu-HU" b="1" dirty="0"/>
              <a:t>brute force attack</a:t>
            </a:r>
          </a:p>
          <a:p>
            <a:endParaRPr lang="hu-HU" dirty="0"/>
          </a:p>
          <a:p>
            <a:r>
              <a:rPr lang="hu-HU" b="1" dirty="0"/>
              <a:t>2.) Kasiski-algorithm</a:t>
            </a:r>
            <a:r>
              <a:rPr lang="hu-HU" dirty="0"/>
              <a:t>: a smarter approach to crack Vigenere cipher</a:t>
            </a:r>
          </a:p>
        </p:txBody>
      </p:sp>
    </p:spTree>
    <p:extLst>
      <p:ext uri="{BB962C8B-B14F-4D97-AF65-F5344CB8AC3E}">
        <p14:creationId xmlns:p14="http://schemas.microsoft.com/office/powerpoint/2010/main" val="1039038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3816" y="2034746"/>
            <a:ext cx="629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constructed by </a:t>
            </a:r>
            <a:r>
              <a:rPr lang="hu-HU" b="1" dirty="0">
                <a:sym typeface="Wingdings" panose="05000000000000000000" pitchFamily="2" charset="2"/>
              </a:rPr>
              <a:t>Friedrich Kasiski </a:t>
            </a:r>
            <a:r>
              <a:rPr lang="hu-HU" dirty="0">
                <a:sym typeface="Wingdings" panose="05000000000000000000" pitchFamily="2" charset="2"/>
              </a:rPr>
              <a:t>in </a:t>
            </a:r>
            <a:r>
              <a:rPr lang="hu-HU" b="1" dirty="0">
                <a:sym typeface="Wingdings" panose="05000000000000000000" pitchFamily="2" charset="2"/>
              </a:rPr>
              <a:t>1863</a:t>
            </a:r>
            <a:r>
              <a:rPr lang="hu-HU" dirty="0">
                <a:sym typeface="Wingdings" panose="05000000000000000000" pitchFamily="2" charset="2"/>
              </a:rPr>
              <a:t> although it was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independently discovered by </a:t>
            </a:r>
            <a:r>
              <a:rPr lang="hu-HU" b="1" dirty="0">
                <a:sym typeface="Wingdings" panose="05000000000000000000" pitchFamily="2" charset="2"/>
              </a:rPr>
              <a:t>Charles Babbage </a:t>
            </a:r>
            <a:r>
              <a:rPr lang="hu-HU" dirty="0">
                <a:sym typeface="Wingdings" panose="05000000000000000000" pitchFamily="2" charset="2"/>
              </a:rPr>
              <a:t>as well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816" y="2772121"/>
            <a:ext cx="735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we know the size of the key then we can use </a:t>
            </a:r>
            <a:r>
              <a:rPr lang="hu-HU" b="1" dirty="0">
                <a:sym typeface="Wingdings" panose="05000000000000000000" pitchFamily="2" charset="2"/>
              </a:rPr>
              <a:t>frequency analysis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in order to decrypt a given ciphertext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 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AGAIN WE TAKE ADVANTAGE OF THE INFORMATION LEAKING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1159" y="3972450"/>
            <a:ext cx="8690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Algorithm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b="1" dirty="0"/>
              <a:t>   1.)</a:t>
            </a:r>
            <a:r>
              <a:rPr lang="hu-HU" dirty="0"/>
              <a:t> we have to find the size of the key: we can analyse repeated substrings</a:t>
            </a:r>
          </a:p>
          <a:p>
            <a:r>
              <a:rPr lang="hu-HU" dirty="0"/>
              <a:t>	and their factors to get a good guess</a:t>
            </a:r>
          </a:p>
          <a:p>
            <a:endParaRPr lang="hu-HU" dirty="0"/>
          </a:p>
          <a:p>
            <a:r>
              <a:rPr lang="hu-HU" b="1" dirty="0"/>
              <a:t>   2.) </a:t>
            </a:r>
            <a:r>
              <a:rPr lang="hu-HU" dirty="0"/>
              <a:t>we can construct substrings from the ciphertext that are encrypted by the same letters</a:t>
            </a:r>
          </a:p>
          <a:p>
            <a:r>
              <a:rPr lang="hu-HU" b="1" dirty="0"/>
              <a:t>   3.) </a:t>
            </a:r>
            <a:r>
              <a:rPr lang="hu-HU" dirty="0"/>
              <a:t>we can use frequency analysis to find the letters of the key</a:t>
            </a:r>
          </a:p>
        </p:txBody>
      </p:sp>
    </p:spTree>
    <p:extLst>
      <p:ext uri="{BB962C8B-B14F-4D97-AF65-F5344CB8AC3E}">
        <p14:creationId xmlns:p14="http://schemas.microsoft.com/office/powerpoint/2010/main" val="466645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14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first we have to find repeated substrings in the ciphertext</a:t>
            </a:r>
          </a:p>
          <a:p>
            <a:r>
              <a:rPr lang="hu-HU" dirty="0"/>
              <a:t>	(the size of these substrings are at least </a:t>
            </a:r>
            <a:r>
              <a:rPr lang="hu-HU" b="1" dirty="0"/>
              <a:t>3</a:t>
            </a:r>
            <a:r>
              <a:rPr lang="hu-HU" dirty="0"/>
              <a:t> letters long)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3070" y="3048000"/>
            <a:ext cx="7044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CRYPTOGRAPHY IS QUITE IMPORTANT IN CRYPTOCURRENCIES</a:t>
            </a:r>
          </a:p>
          <a:p>
            <a:endParaRPr lang="hu-HU" dirty="0"/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b="1" dirty="0"/>
              <a:t>TABLE</a:t>
            </a:r>
          </a:p>
          <a:p>
            <a:endParaRPr lang="hu-HU" b="1" dirty="0"/>
          </a:p>
          <a:p>
            <a:r>
              <a:rPr lang="hu-HU" u="sng" dirty="0"/>
              <a:t>Ciphertext</a:t>
            </a:r>
            <a:r>
              <a:rPr lang="hu-HU" b="1" dirty="0"/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0243" y="4964892"/>
            <a:ext cx="80852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CRYPTOGRAPHY IS QUITE IMPORTANT IN CRYPTOCURRENCIES</a:t>
            </a:r>
          </a:p>
          <a:p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78966" y="478722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21691" y="478722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9654" y="478722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9906" y="4787226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5689" y="478722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7842" y="478722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1057" y="478722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5275" y="478722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6341" y="4787226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6692" y="478942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73662" y="479342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6387" y="479342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47572" y="479342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75879" y="4793420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2939" y="4793420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3619" y="479342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82692" y="479342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7042" y="479342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8076" y="4793420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56935" y="479561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95647" y="4791128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6275" y="479112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19524" y="479951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65820" y="4799517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45005" y="479951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5548" y="4799517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20071" y="47995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87059" y="479951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43713" y="4799517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20691" y="480171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07812" y="4805711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17132" y="480571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32295" y="48057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52365" y="4805711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65197" y="4805711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98929" y="4805711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32264" y="480571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91464" y="48057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64296" y="4805711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16860" y="480790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79656" y="480351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63872" y="480351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553477" y="480351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40507" y="4803516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894681" y="480351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8743" y="480351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35886" y="480351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419047" y="480351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550081" y="4803516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33383" y="53497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F0"/>
                </a:solidFill>
              </a:rPr>
              <a:t>WS AYHHTMUAZBUXTRWUYYAKYUHSVMSMAKZEWS AYHDWCWYOEUJL</a:t>
            </a:r>
            <a:endParaRPr lang="hu-HU" sz="2000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44700" y="1625941"/>
            <a:ext cx="3008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BY THE WAY THIS IS</a:t>
            </a:r>
            <a:br>
              <a:rPr lang="hu-HU" b="1" dirty="0">
                <a:solidFill>
                  <a:srgbClr val="00B0F0"/>
                </a:solidFill>
              </a:rPr>
            </a:br>
            <a:r>
              <a:rPr lang="hu-HU" b="1" dirty="0">
                <a:solidFill>
                  <a:srgbClr val="00B0F0"/>
                </a:solidFill>
              </a:rPr>
              <a:t>WHY TO LEARN ALGORITHMS</a:t>
            </a:r>
            <a:br>
              <a:rPr lang="hu-HU" b="1" dirty="0">
                <a:solidFill>
                  <a:srgbClr val="00B0F0"/>
                </a:solidFill>
              </a:rPr>
            </a:br>
            <a:r>
              <a:rPr lang="hu-HU" b="1" dirty="0">
                <a:solidFill>
                  <a:srgbClr val="00B0F0"/>
                </a:solidFill>
              </a:rPr>
              <a:t>AND DATA STRUCTURES</a:t>
            </a:r>
          </a:p>
          <a:p>
            <a:pPr algn="ctr"/>
            <a:r>
              <a:rPr lang="hu-HU" b="1" dirty="0">
                <a:solidFill>
                  <a:srgbClr val="00B0F0"/>
                </a:solidFill>
              </a:rPr>
              <a:t>(SUFFIX TREES)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673257" y="4795615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807891" y="4795615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2830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14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first we have to find repeated substrings in the ciphertext</a:t>
            </a:r>
          </a:p>
          <a:p>
            <a:r>
              <a:rPr lang="hu-HU" dirty="0"/>
              <a:t>	(the size of these substrings are at least </a:t>
            </a:r>
            <a:r>
              <a:rPr lang="hu-HU" b="1" dirty="0"/>
              <a:t>3</a:t>
            </a:r>
            <a:r>
              <a:rPr lang="hu-HU" dirty="0"/>
              <a:t> letters long)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58810" y="2698924"/>
            <a:ext cx="9396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50"/>
                </a:solidFill>
              </a:rPr>
              <a:t>WS AY</a:t>
            </a:r>
            <a:r>
              <a:rPr lang="hu-HU" sz="2400" b="1" dirty="0"/>
              <a:t>HHTMUAZBUXTRWUYYAKYUHSVMSMAKZE</a:t>
            </a:r>
            <a:r>
              <a:rPr lang="hu-HU" sz="2400" b="1" dirty="0">
                <a:solidFill>
                  <a:srgbClr val="00B050"/>
                </a:solidFill>
              </a:rPr>
              <a:t>WS</a:t>
            </a:r>
            <a:r>
              <a:rPr lang="hu-HU" sz="2400" b="1" dirty="0"/>
              <a:t> </a:t>
            </a:r>
            <a:r>
              <a:rPr lang="hu-HU" sz="2400" b="1" dirty="0">
                <a:solidFill>
                  <a:srgbClr val="00B050"/>
                </a:solidFill>
              </a:rPr>
              <a:t>AY</a:t>
            </a:r>
            <a:r>
              <a:rPr lang="hu-HU" sz="2400" b="1" dirty="0"/>
              <a:t>HDWCWYOEUJL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07957" y="3253946"/>
            <a:ext cx="764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here we can find a repeated substring (</a:t>
            </a:r>
            <a:r>
              <a:rPr lang="hu-HU" b="1" dirty="0">
                <a:sym typeface="Wingdings" panose="05000000000000000000" pitchFamily="2" charset="2"/>
              </a:rPr>
              <a:t>WS AY</a:t>
            </a:r>
            <a:r>
              <a:rPr lang="hu-HU" dirty="0">
                <a:sym typeface="Wingdings" panose="05000000000000000000" pitchFamily="2" charset="2"/>
              </a:rPr>
              <a:t>) because both occurrences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of „</a:t>
            </a:r>
            <a:r>
              <a:rPr lang="hu-HU" b="1" dirty="0">
                <a:sym typeface="Wingdings" panose="05000000000000000000" pitchFamily="2" charset="2"/>
              </a:rPr>
              <a:t>CRYPT</a:t>
            </a:r>
            <a:r>
              <a:rPr lang="hu-HU" dirty="0">
                <a:sym typeface="Wingdings" panose="05000000000000000000" pitchFamily="2" charset="2"/>
              </a:rPr>
              <a:t>” line up with „</a:t>
            </a:r>
            <a:r>
              <a:rPr lang="hu-HU" b="1" dirty="0">
                <a:sym typeface="Wingdings" panose="05000000000000000000" pitchFamily="2" charset="2"/>
              </a:rPr>
              <a:t>TABLE</a:t>
            </a:r>
            <a:r>
              <a:rPr lang="hu-HU" dirty="0">
                <a:sym typeface="Wingdings" panose="05000000000000000000" pitchFamily="2" charset="2"/>
              </a:rPr>
              <a:t>”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7957" y="4641687"/>
            <a:ext cx="9012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assume that if the repeated string occurs in the plaintext and the distance between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corresponding characters is a multiple of the keyword length then the keyword letters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will line up in the same way with both occurrences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AGAIN IT IS INFORMATION LEAKING !!!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957" y="3947467"/>
            <a:ext cx="8777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note that we can get the same repeated substrings by accident: because the same index </a:t>
            </a:r>
          </a:p>
          <a:p>
            <a:r>
              <a:rPr lang="hu-HU" dirty="0">
                <a:sym typeface="Wingdings" panose="05000000000000000000" pitchFamily="2" charset="2"/>
              </a:rPr>
              <a:t>	can be obtained several ways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7013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7554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 </a:t>
            </a:r>
            <a:r>
              <a:rPr lang="hu-HU" dirty="0"/>
              <a:t>second step is to consider the distances between these repeated substrings</a:t>
            </a:r>
          </a:p>
          <a:p>
            <a:r>
              <a:rPr lang="hu-HU" dirty="0"/>
              <a:t>	and find the factors of these values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14291"/>
              </p:ext>
            </p:extLst>
          </p:nvPr>
        </p:nvGraphicFramePr>
        <p:xfrm>
          <a:off x="2550984" y="27095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REPEATED</a:t>
                      </a:r>
                      <a:r>
                        <a:rPr lang="hu-HU" baseline="0" dirty="0"/>
                        <a:t> SUBSTRING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WS 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25 (5x5)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HHA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 (2x5)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KKLA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20 (2x2x5)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56454" y="4580238"/>
            <a:ext cx="5352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Kasiski-algorithm</a:t>
            </a:r>
            <a:r>
              <a:rPr lang="hu-HU" dirty="0"/>
              <a:t> assumes that length of the key is the</a:t>
            </a:r>
          </a:p>
          <a:p>
            <a:r>
              <a:rPr lang="hu-HU" dirty="0"/>
              <a:t>	factor with the highest count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00B0F0"/>
                </a:solidFill>
              </a:rPr>
              <a:t>        THE LENGTH OF THE KEY IS 5</a:t>
            </a:r>
          </a:p>
        </p:txBody>
      </p:sp>
    </p:spTree>
    <p:extLst>
      <p:ext uri="{BB962C8B-B14F-4D97-AF65-F5344CB8AC3E}">
        <p14:creationId xmlns:p14="http://schemas.microsoft.com/office/powerpoint/2010/main" val="329981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Detecting Languages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5892" y="1779373"/>
            <a:ext cx="87652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cracking a given cipher it may be useful to detect whether the decrypted</a:t>
            </a:r>
          </a:p>
          <a:p>
            <a:r>
              <a:rPr lang="hu-HU" dirty="0"/>
              <a:t>	language is english or not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1.) </a:t>
            </a:r>
            <a:r>
              <a:rPr lang="hu-HU" dirty="0"/>
              <a:t>we can use a </a:t>
            </a:r>
            <a:r>
              <a:rPr lang="hu-HU" b="1" dirty="0"/>
              <a:t>dictionary</a:t>
            </a:r>
            <a:r>
              <a:rPr lang="hu-HU" dirty="0"/>
              <a:t> and check whether the given</a:t>
            </a:r>
          </a:p>
          <a:p>
            <a:r>
              <a:rPr lang="hu-HU" dirty="0"/>
              <a:t>			words are present in a dictionary or not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	    </a:t>
            </a:r>
            <a:r>
              <a:rPr lang="hu-HU" dirty="0">
                <a:sym typeface="Wingdings" panose="05000000000000000000" pitchFamily="2" charset="2"/>
              </a:rPr>
              <a:t> these dictionaries (containing most of the english words)</a:t>
            </a:r>
          </a:p>
          <a:p>
            <a:r>
              <a:rPr lang="hu-HU" dirty="0">
                <a:sym typeface="Wingdings" panose="05000000000000000000" pitchFamily="2" charset="2"/>
              </a:rPr>
              <a:t>				are available on the web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2.) </a:t>
            </a:r>
            <a:r>
              <a:rPr lang="hu-HU" dirty="0">
                <a:sym typeface="Wingdings" panose="05000000000000000000" pitchFamily="2" charset="2"/>
              </a:rPr>
              <a:t>we can use </a:t>
            </a:r>
            <a:r>
              <a:rPr lang="hu-HU" b="1" dirty="0">
                <a:sym typeface="Wingdings" panose="05000000000000000000" pitchFamily="2" charset="2"/>
              </a:rPr>
              <a:t>machine learning </a:t>
            </a:r>
            <a:r>
              <a:rPr lang="hu-HU" dirty="0">
                <a:sym typeface="Wingdings" panose="05000000000000000000" pitchFamily="2" charset="2"/>
              </a:rPr>
              <a:t>techniques to detect languages</a:t>
            </a: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</a:p>
          <a:p>
            <a:r>
              <a:rPr lang="hu-HU" dirty="0">
                <a:sym typeface="Wingdings" panose="05000000000000000000" pitchFamily="2" charset="2"/>
              </a:rPr>
              <a:t>			     working fine but we need a huge training dataset with</a:t>
            </a:r>
          </a:p>
          <a:p>
            <a:r>
              <a:rPr lang="hu-HU" dirty="0">
                <a:sym typeface="Wingdings" panose="05000000000000000000" pitchFamily="2" charset="2"/>
              </a:rPr>
              <a:t>				english sentences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412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299" y="3206755"/>
            <a:ext cx="588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the length of the key is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then we know that every </a:t>
            </a:r>
            <a:r>
              <a:rPr lang="hu-HU" b="1" dirty="0">
                <a:sym typeface="Wingdings" panose="05000000000000000000" pitchFamily="2" charset="2"/>
              </a:rPr>
              <a:t>N-th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letter must have been encrypted using the same subkey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1298" y="4037752"/>
            <a:ext cx="531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we create substrings containing every </a:t>
            </a:r>
            <a:r>
              <a:rPr lang="hu-HU" b="1" dirty="0">
                <a:sym typeface="Wingdings" panose="05000000000000000000" pitchFamily="2" charset="2"/>
              </a:rPr>
              <a:t>N-th</a:t>
            </a:r>
            <a:r>
              <a:rPr lang="hu-HU" dirty="0">
                <a:sym typeface="Wingdings" panose="05000000000000000000" pitchFamily="2" charset="2"/>
              </a:rPr>
              <a:t> letter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~ there will be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substrings after this operation</a:t>
            </a:r>
          </a:p>
        </p:txBody>
      </p:sp>
    </p:spTree>
    <p:extLst>
      <p:ext uri="{BB962C8B-B14F-4D97-AF65-F5344CB8AC3E}">
        <p14:creationId xmlns:p14="http://schemas.microsoft.com/office/powerpoint/2010/main" val="3891011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AYHHTMUAZBUXTRWUYYAKYUHSVMSMAKZEWS AYHDWCWYOEUJL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47033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S AY</a:t>
            </a:r>
            <a:r>
              <a:rPr lang="hu-HU" sz="2000" b="1" dirty="0">
                <a:solidFill>
                  <a:srgbClr val="00B0F0"/>
                </a:solidFill>
              </a:rPr>
              <a:t>H</a:t>
            </a:r>
            <a:r>
              <a:rPr lang="hu-HU" sz="2000" b="1" dirty="0"/>
              <a:t>HTMU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ZBUX</a:t>
            </a:r>
            <a:r>
              <a:rPr lang="hu-HU" sz="2000" b="1" dirty="0">
                <a:solidFill>
                  <a:srgbClr val="00B0F0"/>
                </a:solidFill>
              </a:rPr>
              <a:t>T</a:t>
            </a:r>
            <a:r>
              <a:rPr lang="hu-HU" sz="2000" b="1" dirty="0"/>
              <a:t>RWUY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AKYU</a:t>
            </a:r>
            <a:r>
              <a:rPr lang="hu-HU" sz="2000" b="1" dirty="0">
                <a:solidFill>
                  <a:srgbClr val="00B0F0"/>
                </a:solidFill>
              </a:rPr>
              <a:t>H</a:t>
            </a:r>
            <a:r>
              <a:rPr lang="hu-HU" sz="2000" b="1" dirty="0"/>
              <a:t>SVMS</a:t>
            </a:r>
            <a:r>
              <a:rPr lang="hu-HU" sz="2000" b="1" dirty="0">
                <a:solidFill>
                  <a:srgbClr val="00B0F0"/>
                </a:solidFill>
              </a:rPr>
              <a:t>M</a:t>
            </a:r>
            <a:r>
              <a:rPr lang="hu-HU" sz="2000" b="1" dirty="0"/>
              <a:t>AKZE</a:t>
            </a:r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S AY</a:t>
            </a:r>
            <a:r>
              <a:rPr lang="hu-HU" sz="2000" b="1" dirty="0">
                <a:solidFill>
                  <a:srgbClr val="00B0F0"/>
                </a:solidFill>
              </a:rPr>
              <a:t>H</a:t>
            </a:r>
            <a:r>
              <a:rPr lang="hu-HU" sz="2000" b="1" dirty="0"/>
              <a:t>DWCW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OEUJ</a:t>
            </a:r>
            <a:r>
              <a:rPr lang="hu-HU" sz="2000" b="1" dirty="0">
                <a:solidFill>
                  <a:srgbClr val="00B0F0"/>
                </a:solidFill>
              </a:rPr>
              <a:t>L</a:t>
            </a:r>
            <a:endParaRPr lang="hu-HU" sz="20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65755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  <a:r>
              <a:rPr lang="hu-HU" sz="2000" b="1" dirty="0">
                <a:solidFill>
                  <a:srgbClr val="00B0F0"/>
                </a:solidFill>
              </a:rPr>
              <a:t>S</a:t>
            </a:r>
            <a:r>
              <a:rPr lang="hu-HU" sz="2000" b="1" dirty="0"/>
              <a:t> AYH</a:t>
            </a:r>
            <a:r>
              <a:rPr lang="hu-HU" sz="2000" b="1" dirty="0">
                <a:solidFill>
                  <a:srgbClr val="00B0F0"/>
                </a:solidFill>
              </a:rPr>
              <a:t>H</a:t>
            </a:r>
            <a:r>
              <a:rPr lang="hu-HU" sz="2000" b="1" dirty="0"/>
              <a:t>TMUA</a:t>
            </a:r>
            <a:r>
              <a:rPr lang="hu-HU" sz="2000" b="1" dirty="0">
                <a:solidFill>
                  <a:srgbClr val="00B0F0"/>
                </a:solidFill>
              </a:rPr>
              <a:t>Z</a:t>
            </a:r>
            <a:r>
              <a:rPr lang="hu-HU" sz="2000" b="1" dirty="0"/>
              <a:t>BUXT</a:t>
            </a:r>
            <a:r>
              <a:rPr lang="hu-HU" sz="2000" b="1" dirty="0">
                <a:solidFill>
                  <a:srgbClr val="00B0F0"/>
                </a:solidFill>
              </a:rPr>
              <a:t>R</a:t>
            </a:r>
            <a:r>
              <a:rPr lang="hu-HU" sz="2000" b="1" dirty="0"/>
              <a:t>WUYY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KYUH</a:t>
            </a:r>
            <a:r>
              <a:rPr lang="hu-HU" sz="2000" b="1" dirty="0">
                <a:solidFill>
                  <a:srgbClr val="00B0F0"/>
                </a:solidFill>
              </a:rPr>
              <a:t>S</a:t>
            </a:r>
            <a:r>
              <a:rPr lang="hu-HU" sz="2000" b="1" dirty="0"/>
              <a:t>VMSM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KZEW</a:t>
            </a:r>
            <a:r>
              <a:rPr lang="hu-HU" sz="2000" b="1" dirty="0">
                <a:solidFill>
                  <a:srgbClr val="00B0F0"/>
                </a:solidFill>
              </a:rPr>
              <a:t>S</a:t>
            </a:r>
            <a:r>
              <a:rPr lang="hu-HU" sz="2000" b="1" dirty="0"/>
              <a:t> AYH</a:t>
            </a:r>
            <a:r>
              <a:rPr lang="hu-HU" sz="2000" b="1" dirty="0">
                <a:solidFill>
                  <a:srgbClr val="00B0F0"/>
                </a:solidFill>
              </a:rPr>
              <a:t>D</a:t>
            </a:r>
            <a:r>
              <a:rPr lang="hu-HU" sz="2000" b="1" dirty="0"/>
              <a:t>WCWY</a:t>
            </a:r>
            <a:r>
              <a:rPr lang="hu-HU" sz="2000" b="1" dirty="0">
                <a:solidFill>
                  <a:srgbClr val="00B0F0"/>
                </a:solidFill>
              </a:rPr>
              <a:t>O</a:t>
            </a:r>
            <a:r>
              <a:rPr lang="hu-HU" sz="2000" b="1" dirty="0"/>
              <a:t>EUJL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 </a:t>
            </a:r>
            <a:r>
              <a:rPr lang="hu-HU" b="1" dirty="0"/>
              <a:t>SHZRASASDO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791574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AYHH</a:t>
            </a:r>
            <a:r>
              <a:rPr lang="hu-HU" sz="2000" b="1" dirty="0">
                <a:solidFill>
                  <a:srgbClr val="00B0F0"/>
                </a:solidFill>
              </a:rPr>
              <a:t>T</a:t>
            </a:r>
            <a:r>
              <a:rPr lang="hu-HU" sz="2000" b="1" dirty="0"/>
              <a:t>MUAZ</a:t>
            </a:r>
            <a:r>
              <a:rPr lang="hu-HU" sz="2000" b="1" dirty="0">
                <a:solidFill>
                  <a:srgbClr val="00B0F0"/>
                </a:solidFill>
              </a:rPr>
              <a:t>B</a:t>
            </a:r>
            <a:r>
              <a:rPr lang="hu-HU" sz="2000" b="1" dirty="0"/>
              <a:t>UXTR</a:t>
            </a:r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UYYA</a:t>
            </a:r>
            <a:r>
              <a:rPr lang="hu-HU" sz="2000" b="1" dirty="0">
                <a:solidFill>
                  <a:srgbClr val="00B0F0"/>
                </a:solidFill>
              </a:rPr>
              <a:t>K</a:t>
            </a:r>
            <a:r>
              <a:rPr lang="hu-HU" sz="2000" b="1" dirty="0"/>
              <a:t>YUHS</a:t>
            </a:r>
            <a:r>
              <a:rPr lang="hu-HU" sz="2000" b="1" dirty="0">
                <a:solidFill>
                  <a:srgbClr val="00B0F0"/>
                </a:solidFill>
              </a:rPr>
              <a:t>V</a:t>
            </a:r>
            <a:r>
              <a:rPr lang="hu-HU" sz="2000" b="1" dirty="0"/>
              <a:t>MSMA</a:t>
            </a:r>
            <a:r>
              <a:rPr lang="hu-HU" sz="2000" b="1" dirty="0">
                <a:solidFill>
                  <a:srgbClr val="00B0F0"/>
                </a:solidFill>
              </a:rPr>
              <a:t>K</a:t>
            </a:r>
            <a:r>
              <a:rPr lang="hu-HU" sz="2000" b="1" dirty="0"/>
              <a:t>ZEWS AYHD</a:t>
            </a:r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CWYO</a:t>
            </a:r>
            <a:r>
              <a:rPr lang="hu-HU" sz="2000" b="1" dirty="0">
                <a:solidFill>
                  <a:srgbClr val="00B0F0"/>
                </a:solidFill>
              </a:rPr>
              <a:t>E</a:t>
            </a:r>
            <a:r>
              <a:rPr lang="hu-HU" sz="2000" b="1" dirty="0"/>
              <a:t>UJL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</a:t>
            </a:r>
            <a:r>
              <a:rPr lang="hu-HU" b="1" dirty="0"/>
              <a:t> SHZRASASDO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#3 </a:t>
            </a:r>
            <a:r>
              <a:rPr lang="hu-HU" dirty="0"/>
              <a:t>substring: </a:t>
            </a:r>
            <a:r>
              <a:rPr lang="hu-HU" b="1" dirty="0"/>
              <a:t>TBWKVK WE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78857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YHHT</a:t>
            </a:r>
            <a:r>
              <a:rPr lang="hu-HU" sz="2000" b="1" dirty="0">
                <a:solidFill>
                  <a:srgbClr val="00B0F0"/>
                </a:solidFill>
              </a:rPr>
              <a:t>M</a:t>
            </a:r>
            <a:r>
              <a:rPr lang="hu-HU" sz="2000" b="1" dirty="0"/>
              <a:t>UAZB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XTRW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YYAK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UHSV</a:t>
            </a:r>
            <a:r>
              <a:rPr lang="hu-HU" sz="2000" b="1" dirty="0">
                <a:solidFill>
                  <a:srgbClr val="00B0F0"/>
                </a:solidFill>
              </a:rPr>
              <a:t>M</a:t>
            </a:r>
            <a:r>
              <a:rPr lang="hu-HU" sz="2000" b="1" dirty="0"/>
              <a:t>SMAK</a:t>
            </a:r>
            <a:r>
              <a:rPr lang="hu-HU" sz="2000" b="1" dirty="0">
                <a:solidFill>
                  <a:srgbClr val="00B0F0"/>
                </a:solidFill>
              </a:rPr>
              <a:t>Z</a:t>
            </a:r>
            <a:r>
              <a:rPr lang="hu-HU" sz="2000" b="1" dirty="0"/>
              <a:t>EWS 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YHDW</a:t>
            </a:r>
            <a:r>
              <a:rPr lang="hu-HU" sz="2000" b="1" dirty="0">
                <a:solidFill>
                  <a:srgbClr val="00B0F0"/>
                </a:solidFill>
              </a:rPr>
              <a:t>C</a:t>
            </a:r>
            <a:r>
              <a:rPr lang="hu-HU" sz="2000" b="1" dirty="0"/>
              <a:t>WYOE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JL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 </a:t>
            </a:r>
            <a:r>
              <a:rPr lang="hu-HU" b="1" dirty="0"/>
              <a:t>SHZRASASDO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#3 </a:t>
            </a:r>
            <a:r>
              <a:rPr lang="hu-HU" dirty="0"/>
              <a:t>substring: </a:t>
            </a:r>
            <a:r>
              <a:rPr lang="hu-HU" b="1" dirty="0"/>
              <a:t>TBWKVK WE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#4 </a:t>
            </a:r>
            <a:r>
              <a:rPr lang="hu-HU" dirty="0"/>
              <a:t>substring: </a:t>
            </a:r>
            <a:r>
              <a:rPr lang="hu-HU" b="1" dirty="0"/>
              <a:t>AMUUYMZACU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500453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A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HHTM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AZBU</a:t>
            </a:r>
            <a:r>
              <a:rPr lang="hu-HU" sz="2000" b="1" dirty="0">
                <a:solidFill>
                  <a:srgbClr val="00B0F0"/>
                </a:solidFill>
              </a:rPr>
              <a:t>X</a:t>
            </a:r>
            <a:r>
              <a:rPr lang="hu-HU" sz="2000" b="1" dirty="0"/>
              <a:t>TRWU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YAKY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HSVM</a:t>
            </a:r>
            <a:r>
              <a:rPr lang="hu-HU" sz="2000" b="1" dirty="0">
                <a:solidFill>
                  <a:srgbClr val="00B0F0"/>
                </a:solidFill>
              </a:rPr>
              <a:t>S</a:t>
            </a:r>
            <a:r>
              <a:rPr lang="hu-HU" sz="2000" b="1" dirty="0"/>
              <a:t>MAKZ</a:t>
            </a:r>
            <a:r>
              <a:rPr lang="hu-HU" sz="2000" b="1" dirty="0">
                <a:solidFill>
                  <a:srgbClr val="00B0F0"/>
                </a:solidFill>
              </a:rPr>
              <a:t>E</a:t>
            </a:r>
            <a:r>
              <a:rPr lang="hu-HU" sz="2000" b="1" dirty="0"/>
              <a:t>WS A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HDWC</a:t>
            </a:r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YOEU</a:t>
            </a:r>
            <a:r>
              <a:rPr lang="hu-HU" sz="2000" b="1" dirty="0">
                <a:solidFill>
                  <a:srgbClr val="00B0F0"/>
                </a:solidFill>
              </a:rPr>
              <a:t>J</a:t>
            </a:r>
            <a:r>
              <a:rPr lang="hu-HU" sz="2000" b="1" dirty="0"/>
              <a:t>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 </a:t>
            </a:r>
            <a:r>
              <a:rPr lang="hu-HU" b="1" dirty="0"/>
              <a:t>SHZRASASDO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#3 </a:t>
            </a:r>
            <a:r>
              <a:rPr lang="hu-HU" dirty="0"/>
              <a:t>substring: </a:t>
            </a:r>
            <a:r>
              <a:rPr lang="hu-HU" b="1" dirty="0"/>
              <a:t>TBWKVK WE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#4 </a:t>
            </a:r>
            <a:r>
              <a:rPr lang="hu-HU" dirty="0"/>
              <a:t>substring: </a:t>
            </a:r>
            <a:r>
              <a:rPr lang="hu-HU" b="1" dirty="0"/>
              <a:t>AMUUYMZACU</a:t>
            </a:r>
          </a:p>
          <a:p>
            <a:endParaRPr lang="hu-HU" b="1" dirty="0"/>
          </a:p>
          <a:p>
            <a:r>
              <a:rPr lang="hu-HU" b="1" dirty="0"/>
              <a:t>#5 </a:t>
            </a:r>
            <a:r>
              <a:rPr lang="hu-HU" dirty="0"/>
              <a:t>substring: </a:t>
            </a:r>
            <a:r>
              <a:rPr lang="hu-HU" b="1" dirty="0"/>
              <a:t>YUXYUSEYWJ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474002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AYHHTMUAZBUXTRWUYYAKYUHSVMSMAKZEWS AYHDWCWYOEUJL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 </a:t>
            </a:r>
            <a:r>
              <a:rPr lang="hu-HU" b="1" dirty="0"/>
              <a:t>SHZRASASDO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#3 </a:t>
            </a:r>
            <a:r>
              <a:rPr lang="hu-HU" dirty="0"/>
              <a:t>substring: </a:t>
            </a:r>
            <a:r>
              <a:rPr lang="hu-HU" b="1" dirty="0"/>
              <a:t>TBWKVK WE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#4 </a:t>
            </a:r>
            <a:r>
              <a:rPr lang="hu-HU" dirty="0"/>
              <a:t>substring: </a:t>
            </a:r>
            <a:r>
              <a:rPr lang="hu-HU" b="1" dirty="0"/>
              <a:t>AMUUYMZACU</a:t>
            </a:r>
          </a:p>
          <a:p>
            <a:endParaRPr lang="hu-HU" b="1" dirty="0"/>
          </a:p>
          <a:p>
            <a:r>
              <a:rPr lang="hu-HU" b="1" dirty="0"/>
              <a:t>#5 </a:t>
            </a:r>
            <a:r>
              <a:rPr lang="hu-HU" dirty="0"/>
              <a:t>substring: </a:t>
            </a:r>
            <a:r>
              <a:rPr lang="hu-HU" b="1" dirty="0"/>
              <a:t>YUXYUSEYWJ</a:t>
            </a:r>
          </a:p>
          <a:p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43484" y="3529921"/>
            <a:ext cx="468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first letter of the key encrypted this substring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6843484" y="4048905"/>
            <a:ext cx="498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second letter of the key encrypted this substring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6843484" y="4600973"/>
            <a:ext cx="47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third letter of the key encrypted this substring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843483" y="5150735"/>
            <a:ext cx="490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fourth letter of the key encrypted this substring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6843483" y="5724097"/>
            <a:ext cx="471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fifth letter of the key encrypted this substring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0999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1567" y="3031524"/>
            <a:ext cx="7741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we apply all possible </a:t>
            </a:r>
            <a:r>
              <a:rPr lang="hu-HU" b="1" dirty="0">
                <a:sym typeface="Wingdings" panose="05000000000000000000" pitchFamily="2" charset="2"/>
              </a:rPr>
              <a:t>26</a:t>
            </a:r>
            <a:r>
              <a:rPr lang="hu-HU" dirty="0">
                <a:sym typeface="Wingdings" panose="05000000000000000000" pitchFamily="2" charset="2"/>
              </a:rPr>
              <a:t> subkeys on the ciphertext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know the frequency distribution of the letters in the english alphabet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compare the two frequency distributions so we count the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letter frequency matches (decrypted text + english alphabet)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if the most frequent letter in the decrypted text is </a:t>
            </a:r>
            <a:r>
              <a:rPr lang="hu-HU" b="1" dirty="0">
                <a:sym typeface="Wingdings" panose="05000000000000000000" pitchFamily="2" charset="2"/>
              </a:rPr>
              <a:t>E</a:t>
            </a:r>
            <a:r>
              <a:rPr lang="hu-HU" dirty="0">
                <a:sym typeface="Wingdings" panose="05000000000000000000" pitchFamily="2" charset="2"/>
              </a:rPr>
              <a:t> then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counter+1</a:t>
            </a:r>
            <a:r>
              <a:rPr lang="hu-HU" dirty="0">
                <a:sym typeface="Wingdings" panose="05000000000000000000" pitchFamily="2" charset="2"/>
              </a:rPr>
              <a:t> because</a:t>
            </a:r>
            <a:r>
              <a:rPr lang="hu-HU" b="1" dirty="0">
                <a:sym typeface="Wingdings" panose="05000000000000000000" pitchFamily="2" charset="2"/>
              </a:rPr>
              <a:t> E </a:t>
            </a:r>
            <a:r>
              <a:rPr lang="hu-HU" dirty="0">
                <a:sym typeface="Wingdings" panose="05000000000000000000" pitchFamily="2" charset="2"/>
              </a:rPr>
              <a:t>is the most frequent letter in the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	english alphabet is well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90532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746" y="2549700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WHATYHMWHYL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055" y="2242969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 substring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08895"/>
              </p:ext>
            </p:extLst>
          </p:nvPr>
        </p:nvGraphicFramePr>
        <p:xfrm>
          <a:off x="1749375" y="3164582"/>
          <a:ext cx="89325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SUBKEY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DECRYPTED #1 SUBSTRING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VG SXGLVGXK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i="0" dirty="0"/>
                        <a:t>UFZRWFKUFWJ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TEYQVEJTEVI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03157" y="5188910"/>
            <a:ext cx="8485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to try with all possible letter (</a:t>
            </a:r>
            <a:r>
              <a:rPr lang="hu-HU" b="1" dirty="0"/>
              <a:t>26</a:t>
            </a:r>
            <a:r>
              <a:rPr lang="hu-HU" dirty="0"/>
              <a:t> letters so </a:t>
            </a:r>
            <a:r>
              <a:rPr lang="hu-HU" b="1" dirty="0"/>
              <a:t>A-Z</a:t>
            </a:r>
            <a:r>
              <a:rPr lang="hu-HU" dirty="0"/>
              <a:t>) and consider </a:t>
            </a:r>
          </a:p>
          <a:p>
            <a:r>
              <a:rPr lang="hu-HU" dirty="0"/>
              <a:t>	the matches with highest values</a:t>
            </a:r>
          </a:p>
          <a:p>
            <a:endParaRPr lang="hu-HU" dirty="0"/>
          </a:p>
          <a:p>
            <a:r>
              <a:rPr lang="hu-HU" dirty="0"/>
              <a:t>		+ we have to do the same operation for the other substrings as well</a:t>
            </a:r>
          </a:p>
        </p:txBody>
      </p:sp>
    </p:spTree>
    <p:extLst>
      <p:ext uri="{BB962C8B-B14F-4D97-AF65-F5344CB8AC3E}">
        <p14:creationId xmlns:p14="http://schemas.microsoft.com/office/powerpoint/2010/main" val="348502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1708" y="1506022"/>
            <a:ext cx="868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very similar to </a:t>
            </a:r>
            <a:r>
              <a:rPr lang="hu-HU" b="1" dirty="0"/>
              <a:t>Caesar cryptosystem </a:t>
            </a:r>
            <a:r>
              <a:rPr lang="hu-HU" dirty="0"/>
              <a:t>BUT we use several keys instead of just a single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634" y="2059459"/>
            <a:ext cx="818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„Vigenere cryptosystem is a </a:t>
            </a:r>
            <a:r>
              <a:rPr lang="en-US" i="1" dirty="0"/>
              <a:t>method of encrypting alphabetic text by using a series of </a:t>
            </a:r>
            <a:endParaRPr lang="hu-HU" i="1" dirty="0"/>
          </a:p>
          <a:p>
            <a:pPr algn="ctr"/>
            <a:r>
              <a:rPr lang="en-US" i="1" dirty="0"/>
              <a:t>interwoven Caesar ciphers based on the letters of a keyword</a:t>
            </a:r>
            <a:r>
              <a:rPr lang="hu-HU" i="1" dirty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4648" y="2968026"/>
            <a:ext cx="7610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 form of </a:t>
            </a:r>
            <a:r>
              <a:rPr lang="hu-HU" b="1" dirty="0">
                <a:sym typeface="Wingdings" panose="05000000000000000000" pitchFamily="2" charset="2"/>
              </a:rPr>
              <a:t>polyalphabetic substitution </a:t>
            </a:r>
            <a:r>
              <a:rPr lang="hu-HU" dirty="0">
                <a:sym typeface="Wingdings" panose="05000000000000000000" pitchFamily="2" charset="2"/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very easy to understand and to implement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constructed in the </a:t>
            </a:r>
            <a:r>
              <a:rPr lang="hu-HU" b="1" dirty="0">
                <a:sym typeface="Wingdings" panose="05000000000000000000" pitchFamily="2" charset="2"/>
              </a:rPr>
              <a:t>16th</a:t>
            </a:r>
            <a:r>
              <a:rPr lang="hu-HU" dirty="0">
                <a:sym typeface="Wingdings" panose="05000000000000000000" pitchFamily="2" charset="2"/>
              </a:rPr>
              <a:t> century and it was thought to be unbreakable</a:t>
            </a:r>
          </a:p>
          <a:p>
            <a:r>
              <a:rPr lang="hu-HU" dirty="0">
                <a:sym typeface="Wingdings" panose="05000000000000000000" pitchFamily="2" charset="2"/>
              </a:rPr>
              <a:t>		„the indecipherable cipher”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57202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0552" y="3010937"/>
            <a:ext cx="397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 </a:t>
            </a:r>
            <a:r>
              <a:rPr lang="hu-HU" dirty="0"/>
              <a:t>substring possible subkeys: </a:t>
            </a:r>
            <a:r>
              <a:rPr lang="hu-HU" b="1" dirty="0"/>
              <a:t>C</a:t>
            </a:r>
            <a:r>
              <a:rPr lang="hu-HU" dirty="0"/>
              <a:t>, </a:t>
            </a:r>
            <a:r>
              <a:rPr lang="hu-HU" b="1" dirty="0"/>
              <a:t>T</a:t>
            </a:r>
            <a:r>
              <a:rPr lang="hu-HU" dirty="0"/>
              <a:t> and </a:t>
            </a:r>
            <a:r>
              <a:rPr lang="hu-HU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552" y="3392633"/>
            <a:ext cx="379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#2 </a:t>
            </a:r>
            <a:r>
              <a:rPr lang="hu-HU" dirty="0"/>
              <a:t>substring possible subkeys: </a:t>
            </a:r>
            <a:r>
              <a:rPr lang="hu-HU" b="1" dirty="0"/>
              <a:t>A</a:t>
            </a:r>
            <a:r>
              <a:rPr lang="hu-HU" dirty="0"/>
              <a:t> and </a:t>
            </a:r>
            <a:r>
              <a:rPr lang="hu-HU" b="1" dirty="0"/>
              <a:t>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0552" y="3737237"/>
            <a:ext cx="329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#3 </a:t>
            </a:r>
            <a:r>
              <a:rPr lang="hu-HU" dirty="0"/>
              <a:t>substring possible subkeys: </a:t>
            </a:r>
            <a:r>
              <a:rPr lang="hu-HU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0552" y="4118933"/>
            <a:ext cx="374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#4 </a:t>
            </a:r>
            <a:r>
              <a:rPr lang="hu-HU" dirty="0"/>
              <a:t>substring possible subkeys: </a:t>
            </a:r>
            <a:r>
              <a:rPr lang="hu-HU" b="1" dirty="0"/>
              <a:t>K </a:t>
            </a:r>
            <a:r>
              <a:rPr lang="hu-HU" dirty="0"/>
              <a:t>and</a:t>
            </a:r>
            <a:r>
              <a:rPr lang="hu-HU" b="1" dirty="0"/>
              <a:t> 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90551" y="4463537"/>
            <a:ext cx="39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#5 </a:t>
            </a:r>
            <a:r>
              <a:rPr lang="hu-HU" dirty="0"/>
              <a:t>substring possible subkeys: </a:t>
            </a:r>
            <a:r>
              <a:rPr lang="hu-HU" b="1" dirty="0"/>
              <a:t>A, E </a:t>
            </a:r>
            <a:r>
              <a:rPr lang="hu-HU" dirty="0"/>
              <a:t>and</a:t>
            </a:r>
            <a:r>
              <a:rPr lang="hu-HU" b="1" dirty="0"/>
              <a:t> 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8418" y="4845233"/>
            <a:ext cx="8542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Now we have to use </a:t>
            </a:r>
            <a:r>
              <a:rPr lang="hu-HU" b="1" dirty="0"/>
              <a:t>brute-force method </a:t>
            </a:r>
            <a:r>
              <a:rPr lang="hu-HU" dirty="0"/>
              <a:t>to get all possible key values </a:t>
            </a:r>
          </a:p>
          <a:p>
            <a:r>
              <a:rPr lang="hu-HU" dirty="0"/>
              <a:t>	~ there are </a:t>
            </a:r>
            <a:r>
              <a:rPr lang="hu-HU" b="1" dirty="0"/>
              <a:t>3x2x1x2x3=36</a:t>
            </a:r>
            <a:r>
              <a:rPr lang="hu-HU" dirty="0"/>
              <a:t> possible values which can be done</a:t>
            </a:r>
          </a:p>
          <a:p>
            <a:r>
              <a:rPr lang="hu-HU" dirty="0"/>
              <a:t>		with brute-force without any issues</a:t>
            </a:r>
          </a:p>
          <a:p>
            <a:endParaRPr lang="hu-HU" dirty="0"/>
          </a:p>
          <a:p>
            <a:r>
              <a:rPr lang="hu-HU" dirty="0"/>
              <a:t>      </a:t>
            </a:r>
            <a:r>
              <a:rPr lang="hu-HU" b="1" dirty="0">
                <a:solidFill>
                  <a:srgbClr val="00B0F0"/>
                </a:solidFill>
              </a:rPr>
              <a:t>WE CONSIDER ALL THESE 36 POSSIBLE KEYS AND CHECK WHETHER THE DECRYPTED</a:t>
            </a:r>
          </a:p>
          <a:p>
            <a:r>
              <a:rPr lang="hu-HU" b="1" dirty="0">
                <a:solidFill>
                  <a:srgbClr val="00B0F0"/>
                </a:solidFill>
              </a:rPr>
              <a:t>		   TEXT IS VALID (SO ENGLISH) OR NOT !!!</a:t>
            </a:r>
          </a:p>
        </p:txBody>
      </p:sp>
    </p:spTree>
    <p:extLst>
      <p:ext uri="{BB962C8B-B14F-4D97-AF65-F5344CB8AC3E}">
        <p14:creationId xmlns:p14="http://schemas.microsoft.com/office/powerpoint/2010/main" val="9749285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6768" y="1985319"/>
            <a:ext cx="73179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eventually </a:t>
            </a:r>
            <a:r>
              <a:rPr lang="hu-HU" b="1" dirty="0"/>
              <a:t>Kasiski-algorithm</a:t>
            </a:r>
            <a:r>
              <a:rPr lang="hu-HU" dirty="0"/>
              <a:t> is able to reduce the </a:t>
            </a:r>
          </a:p>
          <a:p>
            <a:r>
              <a:rPr lang="hu-HU" dirty="0"/>
              <a:t>     size of the effective keyspace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instead of considering all the </a:t>
            </a:r>
            <a:r>
              <a:rPr lang="hu-HU" b="1" dirty="0">
                <a:sym typeface="Wingdings" panose="05000000000000000000" pitchFamily="2" charset="2"/>
              </a:rPr>
              <a:t>26                      </a:t>
            </a:r>
            <a:r>
              <a:rPr lang="hu-HU" dirty="0">
                <a:sym typeface="Wingdings" panose="05000000000000000000" pitchFamily="2" charset="2"/>
              </a:rPr>
              <a:t>possible key values</a:t>
            </a:r>
          </a:p>
          <a:p>
            <a:r>
              <a:rPr lang="hu-HU" dirty="0">
                <a:sym typeface="Wingdings" panose="05000000000000000000" pitchFamily="2" charset="2"/>
              </a:rPr>
              <a:t>		we just have to consider a few hundred of them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</a:t>
            </a:r>
            <a:r>
              <a:rPr lang="hu-HU" b="1" dirty="0">
                <a:sym typeface="Wingdings" panose="05000000000000000000" pitchFamily="2" charset="2"/>
              </a:rPr>
              <a:t>Kasiski-algorithm</a:t>
            </a:r>
            <a:r>
              <a:rPr lang="hu-HU" dirty="0">
                <a:sym typeface="Wingdings" panose="05000000000000000000" pitchFamily="2" charset="2"/>
              </a:rPr>
              <a:t> is the reason why more secure </a:t>
            </a:r>
          </a:p>
          <a:p>
            <a:r>
              <a:rPr lang="hu-HU" dirty="0">
                <a:sym typeface="Wingdings" panose="05000000000000000000" pitchFamily="2" charset="2"/>
              </a:rPr>
              <a:t>		approaches are needed such as 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AES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4" y="2702012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SIZE OF THE KEY</a:t>
            </a:r>
          </a:p>
        </p:txBody>
      </p:sp>
    </p:spTree>
    <p:extLst>
      <p:ext uri="{BB962C8B-B14F-4D97-AF65-F5344CB8AC3E}">
        <p14:creationId xmlns:p14="http://schemas.microsoft.com/office/powerpoint/2010/main" val="251942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1708" y="1506022"/>
            <a:ext cx="97965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problem with </a:t>
            </a:r>
            <a:r>
              <a:rPr lang="hu-HU" b="1" dirty="0"/>
              <a:t>Caesar cipher</a:t>
            </a:r>
            <a:r>
              <a:rPr lang="hu-HU" dirty="0"/>
              <a:t>? That there are so few possible key values (</a:t>
            </a:r>
            <a:r>
              <a:rPr lang="hu-HU" b="1" dirty="0"/>
              <a:t>26</a:t>
            </a:r>
            <a:r>
              <a:rPr lang="hu-HU" dirty="0"/>
              <a:t> possible values)</a:t>
            </a:r>
          </a:p>
          <a:p>
            <a:r>
              <a:rPr lang="hu-HU" dirty="0"/>
              <a:t>		~ so the keyspace is rather small 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Vigenere cipher uses a given word as the private key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numerical representations of the letters in the key define </a:t>
            </a:r>
          </a:p>
          <a:p>
            <a:r>
              <a:rPr lang="hu-HU" dirty="0">
                <a:sym typeface="Wingdings" panose="05000000000000000000" pitchFamily="2" charset="2"/>
              </a:rPr>
              <a:t>		how many characters to shift the actual letter in the plaintext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9665" y="3624648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key</a:t>
            </a:r>
            <a:r>
              <a:rPr lang="hu-HU" dirty="0"/>
              <a:t>:  </a:t>
            </a:r>
            <a:r>
              <a:rPr lang="hu-HU" b="1" dirty="0">
                <a:solidFill>
                  <a:srgbClr val="00B0F0"/>
                </a:solidFill>
              </a:rPr>
              <a:t>S   E   C   R   E   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31028" y="39788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6043" y="4206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16238" y="39788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65395" y="420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0647" y="39788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9804" y="420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73293" y="39806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56546" y="420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47702" y="39788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097" y="420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22562" y="397750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1839" y="4199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8050" y="4677839"/>
            <a:ext cx="6264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using a single value as the key (</a:t>
            </a:r>
            <a:r>
              <a:rPr lang="hu-HU" b="1" dirty="0"/>
              <a:t>Caesar cipher</a:t>
            </a:r>
            <a:r>
              <a:rPr lang="hu-HU" dirty="0"/>
              <a:t>) we have</a:t>
            </a:r>
          </a:p>
          <a:p>
            <a:r>
              <a:rPr lang="hu-HU" dirty="0"/>
              <a:t>    as many values as the number of letters in the private key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	SIZE OF THE KEYSPACE = 26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6918" y="5346357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F0"/>
                </a:solidFill>
              </a:rPr>
              <a:t>SIZE OF THE KEY</a:t>
            </a:r>
          </a:p>
        </p:txBody>
      </p:sp>
    </p:spTree>
    <p:extLst>
      <p:ext uri="{BB962C8B-B14F-4D97-AF65-F5344CB8AC3E}">
        <p14:creationId xmlns:p14="http://schemas.microsoft.com/office/powerpoint/2010/main" val="18027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3557" y="1337832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ENCRYPTION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5414" y="1707164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1933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99402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1899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22059" y="18748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6812" y="2350397"/>
            <a:ext cx="73695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approximately the same formula as we used for </a:t>
            </a:r>
            <a:r>
              <a:rPr lang="hu-HU" b="1" dirty="0">
                <a:sym typeface="Wingdings" panose="05000000000000000000" pitchFamily="2" charset="2"/>
              </a:rPr>
              <a:t>Caesar cipher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 is the actual letter in the plaintext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E (x ) </a:t>
            </a:r>
            <a:r>
              <a:rPr lang="hu-HU" dirty="0">
                <a:sym typeface="Wingdings" panose="05000000000000000000" pitchFamily="2" charset="2"/>
              </a:rPr>
              <a:t>is the encrypted letter in the ciphertext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 </a:t>
            </a:r>
            <a:r>
              <a:rPr lang="hu-HU" b="1" dirty="0">
                <a:sym typeface="Wingdings" panose="05000000000000000000" pitchFamily="2" charset="2"/>
              </a:rPr>
              <a:t>Vigenere cipher </a:t>
            </a:r>
            <a:r>
              <a:rPr lang="hu-HU" dirty="0">
                <a:sym typeface="Wingdings" panose="05000000000000000000" pitchFamily="2" charset="2"/>
              </a:rPr>
              <a:t>we have to use the </a:t>
            </a:r>
            <a:r>
              <a:rPr lang="hu-HU" b="1" dirty="0">
                <a:sym typeface="Wingdings" panose="05000000000000000000" pitchFamily="2" charset="2"/>
              </a:rPr>
              <a:t>i-th</a:t>
            </a:r>
            <a:r>
              <a:rPr lang="hu-HU" dirty="0">
                <a:sym typeface="Wingdings" panose="05000000000000000000" pitchFamily="2" charset="2"/>
              </a:rPr>
              <a:t> letter of the key for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encrypting the </a:t>
            </a:r>
            <a:r>
              <a:rPr lang="hu-HU" b="1" dirty="0">
                <a:sym typeface="Wingdings" panose="05000000000000000000" pitchFamily="2" charset="2"/>
              </a:rPr>
              <a:t>i-th</a:t>
            </a:r>
            <a:r>
              <a:rPr lang="hu-HU" dirty="0">
                <a:sym typeface="Wingdings" panose="05000000000000000000" pitchFamily="2" charset="2"/>
              </a:rPr>
              <a:t> letter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3410881" y="30218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0881" y="358664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40431" y="359406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77954" y="4736757"/>
            <a:ext cx="8627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</a:t>
            </a:r>
            <a:r>
              <a:rPr lang="hu-HU" b="1" dirty="0"/>
              <a:t>mod 26</a:t>
            </a:r>
            <a:r>
              <a:rPr lang="hu-HU" dirty="0"/>
              <a:t>? The size of the english alphabet is </a:t>
            </a:r>
            <a:r>
              <a:rPr lang="hu-HU" b="1" dirty="0"/>
              <a:t>26</a:t>
            </a:r>
            <a:r>
              <a:rPr lang="hu-HU" dirty="0"/>
              <a:t> which means </a:t>
            </a:r>
          </a:p>
          <a:p>
            <a:r>
              <a:rPr lang="hu-HU" dirty="0"/>
              <a:t>	there are </a:t>
            </a:r>
            <a:r>
              <a:rPr lang="hu-HU" b="1" dirty="0"/>
              <a:t>26</a:t>
            </a:r>
            <a:r>
              <a:rPr lang="hu-HU" dirty="0"/>
              <a:t> letters in the english alphabet</a:t>
            </a:r>
          </a:p>
          <a:p>
            <a:endParaRPr lang="hu-HU" dirty="0"/>
          </a:p>
          <a:p>
            <a:r>
              <a:rPr lang="hu-HU" dirty="0"/>
              <a:t>		~ we want to make sure the encrypted letter is within </a:t>
            </a:r>
          </a:p>
          <a:p>
            <a:r>
              <a:rPr lang="hu-HU" dirty="0"/>
              <a:t>			the range </a:t>
            </a:r>
            <a:r>
              <a:rPr lang="hu-HU" b="1" dirty="0"/>
              <a:t>[0,SIZE_ALPHABET-1] </a:t>
            </a:r>
            <a:r>
              <a:rPr lang="hu-HU" dirty="0"/>
              <a:t>so this is why to use </a:t>
            </a:r>
            <a:r>
              <a:rPr lang="hu-HU" b="1" dirty="0"/>
              <a:t>mod 26</a:t>
            </a:r>
          </a:p>
        </p:txBody>
      </p:sp>
    </p:spTree>
    <p:extLst>
      <p:ext uri="{BB962C8B-B14F-4D97-AF65-F5344CB8AC3E}">
        <p14:creationId xmlns:p14="http://schemas.microsoft.com/office/powerpoint/2010/main" val="61505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122506</TotalTime>
  <Words>7342</Words>
  <Application>Microsoft Macintosh PowerPoint</Application>
  <PresentationFormat>Widescreen</PresentationFormat>
  <Paragraphs>3173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Wingdings</vt:lpstr>
      <vt:lpstr>Office Theme</vt:lpstr>
      <vt:lpstr>CRYPTOGRAPHY</vt:lpstr>
      <vt:lpstr>Cracking Caesar-cipher</vt:lpstr>
      <vt:lpstr>Cracking Caesar-cipher</vt:lpstr>
      <vt:lpstr>Cracking Caesar-cipher</vt:lpstr>
      <vt:lpstr>Cracking Caesar-cipher</vt:lpstr>
      <vt:lpstr>Detecting Languages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ALSUWAT, EMAD</cp:lastModifiedBy>
  <cp:revision>874</cp:revision>
  <dcterms:created xsi:type="dcterms:W3CDTF">2017-12-07T15:29:51Z</dcterms:created>
  <dcterms:modified xsi:type="dcterms:W3CDTF">2020-09-14T13:21:29Z</dcterms:modified>
</cp:coreProperties>
</file>