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2" r:id="rId2"/>
    <p:sldId id="390" r:id="rId3"/>
    <p:sldId id="392" r:id="rId4"/>
    <p:sldId id="391" r:id="rId5"/>
    <p:sldId id="394" r:id="rId6"/>
    <p:sldId id="412" r:id="rId7"/>
    <p:sldId id="413" r:id="rId8"/>
    <p:sldId id="414" r:id="rId9"/>
    <p:sldId id="415" r:id="rId10"/>
    <p:sldId id="395" r:id="rId11"/>
    <p:sldId id="409" r:id="rId12"/>
    <p:sldId id="393" r:id="rId13"/>
    <p:sldId id="396" r:id="rId14"/>
    <p:sldId id="397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398" r:id="rId24"/>
    <p:sldId id="399" r:id="rId25"/>
    <p:sldId id="408" r:id="rId26"/>
    <p:sldId id="410" r:id="rId27"/>
    <p:sldId id="416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ehedi Masud" userId="853ccfa114417652" providerId="LiveId" clId="{297A681C-92AE-439A-BD32-078B2B422A36}"/>
    <pc:docChg chg="delSld modSld">
      <pc:chgData name="Dr. Mehedi Masud" userId="853ccfa114417652" providerId="LiveId" clId="{297A681C-92AE-439A-BD32-078B2B422A36}" dt="2020-08-23T12:34:55.714" v="2" actId="2696"/>
      <pc:docMkLst>
        <pc:docMk/>
      </pc:docMkLst>
      <pc:sldChg chg="modSp">
        <pc:chgData name="Dr. Mehedi Masud" userId="853ccfa114417652" providerId="LiveId" clId="{297A681C-92AE-439A-BD32-078B2B422A36}" dt="2020-08-23T12:34:43.367" v="0" actId="6549"/>
        <pc:sldMkLst>
          <pc:docMk/>
          <pc:sldMk cId="2490397412" sldId="270"/>
        </pc:sldMkLst>
        <pc:spChg chg="mod">
          <ac:chgData name="Dr. Mehedi Masud" userId="853ccfa114417652" providerId="LiveId" clId="{297A681C-92AE-439A-BD32-078B2B422A36}" dt="2020-08-23T12:34:43.367" v="0" actId="6549"/>
          <ac:spMkLst>
            <pc:docMk/>
            <pc:sldMk cId="2490397412" sldId="270"/>
            <ac:spMk id="2" creationId="{00000000-0000-0000-0000-000000000000}"/>
          </ac:spMkLst>
        </pc:spChg>
      </pc:sldChg>
      <pc:sldChg chg="del">
        <pc:chgData name="Dr. Mehedi Masud" userId="853ccfa114417652" providerId="LiveId" clId="{297A681C-92AE-439A-BD32-078B2B422A36}" dt="2020-08-23T12:34:48.405" v="1" actId="2696"/>
        <pc:sldMkLst>
          <pc:docMk/>
          <pc:sldMk cId="3459806698" sldId="271"/>
        </pc:sldMkLst>
      </pc:sldChg>
      <pc:sldChg chg="del">
        <pc:chgData name="Dr. Mehedi Masud" userId="853ccfa114417652" providerId="LiveId" clId="{297A681C-92AE-439A-BD32-078B2B422A36}" dt="2020-08-23T12:34:55.714" v="2" actId="2696"/>
        <pc:sldMkLst>
          <pc:docMk/>
          <pc:sldMk cId="1323046611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2020. 09. 21.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28142"/>
            <a:ext cx="9144000" cy="2387600"/>
          </a:xfrm>
        </p:spPr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4292"/>
            <a:ext cx="9144000" cy="3246023"/>
          </a:xfrm>
        </p:spPr>
        <p:txBody>
          <a:bodyPr>
            <a:normAutofit/>
          </a:bodyPr>
          <a:lstStyle/>
          <a:p>
            <a:r>
              <a:rPr lang="hu-HU" sz="3200" b="1" dirty="0"/>
              <a:t>One Time Pad (OTP)</a:t>
            </a:r>
            <a:endParaRPr lang="ar-SA" sz="3200" b="1" dirty="0"/>
          </a:p>
          <a:p>
            <a:endParaRPr lang="ar-SA" sz="3200" b="1" dirty="0"/>
          </a:p>
          <a:p>
            <a:endParaRPr lang="hu-HU" sz="3200" b="1" dirty="0"/>
          </a:p>
          <a:p>
            <a:r>
              <a:rPr lang="hu-HU" sz="3200" b="1" dirty="0"/>
              <a:t>Dr. </a:t>
            </a:r>
            <a:r>
              <a:rPr lang="hu-HU" sz="3200" b="1" dirty="0" err="1"/>
              <a:t>Emad</a:t>
            </a:r>
            <a:r>
              <a:rPr lang="hu-HU" sz="3200" b="1" dirty="0"/>
              <a:t> </a:t>
            </a:r>
            <a:r>
              <a:rPr lang="hu-HU" sz="3200" b="1" dirty="0" err="1"/>
              <a:t>Alsuwat</a:t>
            </a:r>
            <a:r>
              <a:rPr lang="hu-HU" sz="3200" b="1" dirty="0"/>
              <a:t> </a:t>
            </a:r>
          </a:p>
          <a:p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33602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9911" y="3063101"/>
            <a:ext cx="47291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EXAMPLE</a:t>
            </a:r>
          </a:p>
          <a:p>
            <a:endParaRPr lang="hu-HU" b="1" dirty="0"/>
          </a:p>
          <a:p>
            <a:r>
              <a:rPr lang="hu-HU" u="sng" dirty="0"/>
              <a:t>Random sequence:</a:t>
            </a:r>
            <a:r>
              <a:rPr lang="hu-HU" dirty="0"/>
              <a:t> </a:t>
            </a:r>
            <a:r>
              <a:rPr lang="hu-HU" b="1" dirty="0"/>
              <a:t>49163259164381642843561</a:t>
            </a:r>
          </a:p>
          <a:p>
            <a:endParaRPr lang="hu-HU" b="1" dirty="0"/>
          </a:p>
          <a:p>
            <a:endParaRPr lang="hu-HU" b="1" dirty="0"/>
          </a:p>
          <a:p>
            <a:endParaRPr lang="hu-HU" u="sng" dirty="0"/>
          </a:p>
          <a:p>
            <a:endParaRPr lang="hu-HU" u="sng" dirty="0"/>
          </a:p>
          <a:p>
            <a:r>
              <a:rPr lang="hu-HU" u="sng" dirty="0"/>
              <a:t>Ciphertext: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4002" y="4390768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T H I S  I S  J U S T  A N  E X A M P L 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7456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886781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86914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76811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977692" y="4253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535745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00927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8611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7601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16981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631946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937887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196627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35361" y="4253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980252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57010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272981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517313" y="42634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554315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647456" y="4904777"/>
            <a:ext cx="382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XQJY KX KAWW BT GFEPURF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375776" y="5520094"/>
            <a:ext cx="287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 OTP ) mod 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32295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99764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43538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22421" y="568782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2617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9911" y="3063101"/>
            <a:ext cx="4771178" cy="233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XQJY KX KAWW BT GFEPURF</a:t>
            </a:r>
          </a:p>
          <a:p>
            <a:endParaRPr lang="hu-HU" b="1" dirty="0"/>
          </a:p>
          <a:p>
            <a:r>
              <a:rPr lang="hu-HU" u="sng" dirty="0"/>
              <a:t>Random sequence:</a:t>
            </a:r>
            <a:r>
              <a:rPr lang="hu-HU" dirty="0"/>
              <a:t> </a:t>
            </a:r>
            <a:r>
              <a:rPr lang="hu-HU" b="1" dirty="0"/>
              <a:t>49163259164381642843561</a:t>
            </a:r>
          </a:p>
          <a:p>
            <a:endParaRPr lang="hu-HU" b="1" dirty="0"/>
          </a:p>
          <a:p>
            <a:endParaRPr lang="hu-HU" b="1" dirty="0"/>
          </a:p>
          <a:p>
            <a:endParaRPr lang="hu-HU" u="sng" dirty="0"/>
          </a:p>
          <a:p>
            <a:endParaRPr lang="hu-HU" u="sng" dirty="0"/>
          </a:p>
          <a:p>
            <a:r>
              <a:rPr lang="hu-HU" u="sng" dirty="0"/>
              <a:t>Plaintext:</a:t>
            </a:r>
            <a:r>
              <a:rPr lang="hu-HU" dirty="0"/>
              <a:t>	                 </a:t>
            </a:r>
            <a:r>
              <a:rPr lang="hu-HU" sz="2000" b="1" dirty="0">
                <a:solidFill>
                  <a:srgbClr val="00B0F0"/>
                </a:solidFill>
              </a:rPr>
              <a:t>THIS IS JUTS AN EXAMPLE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4002" y="4390768"/>
            <a:ext cx="520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X Q J Y  K X  K A W W  B T  G F E P U R 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7456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9733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36342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334477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397823" y="4253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626363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65687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5589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41491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71354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06031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407446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641473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196683" y="4253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342721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119475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63544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62158" y="42634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867355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342824" y="5520094"/>
            <a:ext cx="292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 - OTP ) mod 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32295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99764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43538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22421" y="568782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5029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540476"/>
            <a:ext cx="59188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as far as one time pad is concerned is how</a:t>
            </a:r>
          </a:p>
          <a:p>
            <a:r>
              <a:rPr lang="hu-HU" dirty="0"/>
              <a:t>	to generate the </a:t>
            </a:r>
            <a:r>
              <a:rPr lang="hu-HU" b="1" dirty="0"/>
              <a:t>random numbers</a:t>
            </a: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8133" y="3329257"/>
            <a:ext cx="968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00B0F0"/>
                </a:solidFill>
              </a:rPr>
              <a:t>TRUE RANDOM NUMBERS</a:t>
            </a:r>
            <a:r>
              <a:rPr lang="hu-HU" b="1" dirty="0"/>
              <a:t>			     </a:t>
            </a:r>
            <a:r>
              <a:rPr lang="hu-HU" b="1" u="sng" dirty="0">
                <a:solidFill>
                  <a:srgbClr val="00B0F0"/>
                </a:solidFill>
              </a:rPr>
              <a:t>PSEUDO-RANDOM NUMBERS</a:t>
            </a:r>
            <a:r>
              <a:rPr lang="hu-HU" dirty="0">
                <a:solidFill>
                  <a:srgbClr val="00B0F0"/>
                </a:solidFill>
              </a:rPr>
              <a:t>  </a:t>
            </a:r>
            <a:r>
              <a:rPr lang="hu-HU" dirty="0"/>
              <a:t>(fake randomness)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3307" y="2371473"/>
            <a:ext cx="772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ym typeface="Wingdings" panose="05000000000000000000" pitchFamily="2" charset="2"/>
              </a:rPr>
              <a:t>„Random number generation is the generation of sequence of numbers</a:t>
            </a:r>
          </a:p>
          <a:p>
            <a:pPr algn="ctr"/>
            <a:r>
              <a:rPr lang="hu-HU" i="1" dirty="0">
                <a:sym typeface="Wingdings" panose="05000000000000000000" pitchFamily="2" charset="2"/>
              </a:rPr>
              <a:t>	that can not be reasonably predicted better than by a random chance”</a:t>
            </a:r>
            <a:endParaRPr lang="hu-H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81512" y="3791824"/>
            <a:ext cx="53298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measure some physical phenomenon then</a:t>
            </a:r>
          </a:p>
          <a:p>
            <a:r>
              <a:rPr lang="hu-HU" dirty="0"/>
              <a:t>	we end up with true random numbers</a:t>
            </a:r>
          </a:p>
          <a:p>
            <a:endParaRPr lang="hu-HU" dirty="0"/>
          </a:p>
          <a:p>
            <a:r>
              <a:rPr lang="hu-HU" dirty="0"/>
              <a:t>    </a:t>
            </a:r>
            <a:r>
              <a:rPr lang="hu-HU" u="sng" dirty="0"/>
              <a:t>For example</a:t>
            </a:r>
            <a:r>
              <a:rPr lang="hu-HU" dirty="0"/>
              <a:t>: radioactive decay or atmospheric noise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values have uniform distribution</a:t>
            </a:r>
          </a:p>
          <a:p>
            <a:r>
              <a:rPr lang="hu-HU" dirty="0">
                <a:sym typeface="Wingdings" panose="05000000000000000000" pitchFamily="2" charset="2"/>
              </a:rPr>
              <a:t>	 the values are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 not so efficient: quite expensive to</a:t>
            </a:r>
          </a:p>
          <a:p>
            <a:r>
              <a:rPr lang="hu-HU" dirty="0">
                <a:sym typeface="Wingdings" panose="05000000000000000000" pitchFamily="2" charset="2"/>
              </a:rPr>
              <a:t>		generate (measure) these numbers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6587360" y="3725721"/>
            <a:ext cx="53744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measuring some physical phenomenon, we</a:t>
            </a:r>
          </a:p>
          <a:p>
            <a:r>
              <a:rPr lang="hu-HU" dirty="0"/>
              <a:t>	use computers to generate random numbers</a:t>
            </a:r>
          </a:p>
          <a:p>
            <a:endParaRPr lang="hu-HU" dirty="0"/>
          </a:p>
          <a:p>
            <a:r>
              <a:rPr lang="hu-HU" dirty="0"/>
              <a:t>             </a:t>
            </a:r>
            <a:r>
              <a:rPr lang="hu-HU" b="1" dirty="0"/>
              <a:t>PROBLEM</a:t>
            </a:r>
            <a:r>
              <a:rPr lang="hu-HU" dirty="0"/>
              <a:t>: computers are deterministic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values have uniform distribution</a:t>
            </a:r>
          </a:p>
          <a:p>
            <a:r>
              <a:rPr lang="hu-HU" dirty="0">
                <a:sym typeface="Wingdings" panose="05000000000000000000" pitchFamily="2" charset="2"/>
              </a:rPr>
              <a:t>	 values are </a:t>
            </a:r>
            <a:r>
              <a:rPr lang="hu-HU" b="1" dirty="0">
                <a:sym typeface="Wingdings" panose="05000000000000000000" pitchFamily="2" charset="2"/>
              </a:rPr>
              <a:t>NOT</a:t>
            </a:r>
            <a:r>
              <a:rPr lang="hu-HU" dirty="0">
                <a:sym typeface="Wingdings" panose="05000000000000000000" pitchFamily="2" charset="2"/>
              </a:rPr>
              <a:t>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 there are efficient algorithms to generate </a:t>
            </a:r>
          </a:p>
          <a:p>
            <a:r>
              <a:rPr lang="hu-HU" dirty="0">
                <a:sym typeface="Wingdings" panose="05000000000000000000" pitchFamily="2" charset="2"/>
              </a:rPr>
              <a:t>		these pseudo-random values</a:t>
            </a:r>
          </a:p>
        </p:txBody>
      </p:sp>
    </p:spTree>
    <p:extLst>
      <p:ext uri="{BB962C8B-B14F-4D97-AF65-F5344CB8AC3E}">
        <p14:creationId xmlns:p14="http://schemas.microsoft.com/office/powerpoint/2010/main" val="372653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540476"/>
            <a:ext cx="81963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Pseudo-random numbers can repeat themself: so they may become quite predictable</a:t>
            </a:r>
          </a:p>
          <a:p>
            <a:r>
              <a:rPr lang="hu-HU" b="1" dirty="0"/>
              <a:t>	</a:t>
            </a:r>
            <a:r>
              <a:rPr lang="hu-HU" dirty="0"/>
              <a:t>~ which means the one-time-pad is no more secure </a:t>
            </a:r>
          </a:p>
          <a:p>
            <a:r>
              <a:rPr lang="hu-HU" dirty="0"/>
              <a:t> </a:t>
            </a:r>
          </a:p>
          <a:p>
            <a:r>
              <a:rPr lang="hu-HU" b="1" dirty="0">
                <a:solidFill>
                  <a:srgbClr val="00B0F0"/>
                </a:solidFill>
              </a:rPr>
              <a:t>             THE SECURITY OF ONE TIME PADS RELY ON PSEUDO-RANDOM NUMBERS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489" y="2866039"/>
            <a:ext cx="68879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Computers are inherently deterministic so it is impossible to define</a:t>
            </a:r>
          </a:p>
          <a:p>
            <a:r>
              <a:rPr lang="hu-HU" dirty="0"/>
              <a:t>    algorithms to generate true random numbers.  But we can generate </a:t>
            </a:r>
          </a:p>
          <a:p>
            <a:r>
              <a:rPr lang="hu-HU" dirty="0"/>
              <a:t>	</a:t>
            </a:r>
            <a:r>
              <a:rPr lang="hu-HU" b="1" dirty="0"/>
              <a:t>pseudo-random numbers </a:t>
            </a:r>
            <a:r>
              <a:rPr lang="hu-HU" dirty="0"/>
              <a:t>with these algorithms: </a:t>
            </a:r>
          </a:p>
          <a:p>
            <a:endParaRPr lang="hu-HU" b="1" dirty="0"/>
          </a:p>
          <a:p>
            <a:r>
              <a:rPr lang="hu-HU" b="1" dirty="0"/>
              <a:t>		1.) </a:t>
            </a:r>
            <a:r>
              <a:rPr lang="hu-HU" dirty="0"/>
              <a:t>middle-square method</a:t>
            </a:r>
          </a:p>
          <a:p>
            <a:endParaRPr lang="hu-HU" dirty="0"/>
          </a:p>
          <a:p>
            <a:r>
              <a:rPr lang="hu-HU" b="1" dirty="0"/>
              <a:t>		2.) </a:t>
            </a:r>
            <a:r>
              <a:rPr lang="hu-HU" dirty="0"/>
              <a:t>Mersenne twister</a:t>
            </a:r>
          </a:p>
          <a:p>
            <a:endParaRPr lang="hu-HU" dirty="0"/>
          </a:p>
          <a:p>
            <a:r>
              <a:rPr lang="hu-HU" b="1" dirty="0"/>
              <a:t>		3.) </a:t>
            </a:r>
            <a:r>
              <a:rPr lang="hu-HU" dirty="0"/>
              <a:t>linear congruential generators</a:t>
            </a:r>
          </a:p>
        </p:txBody>
      </p:sp>
    </p:spTree>
    <p:extLst>
      <p:ext uri="{BB962C8B-B14F-4D97-AF65-F5344CB8AC3E}">
        <p14:creationId xmlns:p14="http://schemas.microsoft.com/office/powerpoint/2010/main" val="121564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060" y="1690688"/>
            <a:ext cx="8487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input of the algorithm is a </a:t>
            </a:r>
            <a:r>
              <a:rPr lang="hu-HU" b="1" dirty="0"/>
              <a:t>seed</a:t>
            </a:r>
            <a:r>
              <a:rPr lang="hu-HU" dirty="0"/>
              <a:t>: because computers are programmed to </a:t>
            </a:r>
          </a:p>
          <a:p>
            <a:r>
              <a:rPr lang="hu-HU" dirty="0"/>
              <a:t>	execute well-defined operations, it’s impossible to generate random numbers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but we can define algorithms to mimic randomness</a:t>
            </a:r>
          </a:p>
          <a:p>
            <a:r>
              <a:rPr lang="hu-HU" dirty="0">
                <a:sym typeface="Wingdings" panose="05000000000000000000" pitchFamily="2" charset="2"/>
              </a:rPr>
              <a:t>			~ these are the pseudo-random numbers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the initial position (this is the </a:t>
            </a:r>
            <a:r>
              <a:rPr lang="hu-HU" b="1" dirty="0">
                <a:sym typeface="Wingdings" panose="05000000000000000000" pitchFamily="2" charset="2"/>
              </a:rPr>
              <a:t>seed</a:t>
            </a:r>
            <a:r>
              <a:rPr lang="hu-HU" dirty="0">
                <a:sym typeface="Wingdings" panose="05000000000000000000" pitchFamily="2" charset="2"/>
              </a:rPr>
              <a:t>) determines the sequence itself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094206" y="3687440"/>
            <a:ext cx="6885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seed should be a truly random number: measurement of noise or</a:t>
            </a:r>
          </a:p>
          <a:p>
            <a:r>
              <a:rPr lang="hu-HU" dirty="0"/>
              <a:t>	current time in milliseconds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THE SEED IS THE INPUT OF A SIMPLE CALCULATION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5665" y="4898738"/>
            <a:ext cx="9417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</a:t>
            </a:r>
          </a:p>
          <a:p>
            <a:endParaRPr lang="hu-HU" dirty="0"/>
          </a:p>
          <a:p>
            <a:r>
              <a:rPr lang="hu-HU" dirty="0"/>
              <a:t>         The randomness of the sequence depends on the randomness of the seed exclusively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086" y="2668331"/>
            <a:ext cx="27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It was invented by</a:t>
            </a:r>
          </a:p>
          <a:p>
            <a:pPr algn="ctr"/>
            <a:r>
              <a:rPr lang="hu-HU" b="1" dirty="0"/>
              <a:t>John von Neumann </a:t>
            </a:r>
            <a:r>
              <a:rPr lang="hu-HU" dirty="0"/>
              <a:t>in </a:t>
            </a:r>
            <a:r>
              <a:rPr lang="hu-HU" b="1" dirty="0"/>
              <a:t>1949</a:t>
            </a:r>
          </a:p>
        </p:txBody>
      </p:sp>
    </p:spTree>
    <p:extLst>
      <p:ext uri="{BB962C8B-B14F-4D97-AF65-F5344CB8AC3E}">
        <p14:creationId xmlns:p14="http://schemas.microsoft.com/office/powerpoint/2010/main" val="139790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82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152</a:t>
            </a:r>
          </a:p>
        </p:txBody>
      </p:sp>
    </p:spTree>
    <p:extLst>
      <p:ext uri="{BB962C8B-B14F-4D97-AF65-F5344CB8AC3E}">
        <p14:creationId xmlns:p14="http://schemas.microsoft.com/office/powerpoint/2010/main" val="393928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152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152 x 152 = 23104</a:t>
            </a:r>
          </a:p>
        </p:txBody>
      </p:sp>
    </p:spTree>
    <p:extLst>
      <p:ext uri="{BB962C8B-B14F-4D97-AF65-F5344CB8AC3E}">
        <p14:creationId xmlns:p14="http://schemas.microsoft.com/office/powerpoint/2010/main" val="184128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152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152 x 152 = 2</a:t>
            </a:r>
            <a:r>
              <a:rPr lang="hu-HU" b="1" dirty="0">
                <a:solidFill>
                  <a:srgbClr val="00B0F0"/>
                </a:solidFill>
              </a:rPr>
              <a:t>310</a:t>
            </a:r>
            <a:r>
              <a:rPr lang="hu-HU" dirty="0"/>
              <a:t>4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</a:t>
            </a:r>
          </a:p>
        </p:txBody>
      </p:sp>
    </p:spTree>
    <p:extLst>
      <p:ext uri="{BB962C8B-B14F-4D97-AF65-F5344CB8AC3E}">
        <p14:creationId xmlns:p14="http://schemas.microsoft.com/office/powerpoint/2010/main" val="363461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310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310 x 310= 96100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</a:t>
            </a:r>
          </a:p>
        </p:txBody>
      </p:sp>
    </p:spTree>
    <p:extLst>
      <p:ext uri="{BB962C8B-B14F-4D97-AF65-F5344CB8AC3E}">
        <p14:creationId xmlns:p14="http://schemas.microsoft.com/office/powerpoint/2010/main" val="259197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540476"/>
            <a:ext cx="89055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Vigener cipher </a:t>
            </a:r>
            <a:r>
              <a:rPr lang="hu-HU" dirty="0"/>
              <a:t>is a bit better solution than </a:t>
            </a:r>
            <a:r>
              <a:rPr lang="hu-HU" b="1" dirty="0"/>
              <a:t>Caesar cipher </a:t>
            </a:r>
            <a:r>
              <a:rPr lang="hu-HU" dirty="0"/>
              <a:t>but again</a:t>
            </a:r>
          </a:p>
          <a:p>
            <a:r>
              <a:rPr lang="hu-HU" dirty="0"/>
              <a:t>	there is information leaking ...</a:t>
            </a:r>
          </a:p>
          <a:p>
            <a:endParaRPr lang="hu-HU" dirty="0"/>
          </a:p>
          <a:p>
            <a:r>
              <a:rPr lang="hu-HU" dirty="0"/>
              <a:t>		It was first constructed by </a:t>
            </a:r>
            <a:r>
              <a:rPr lang="hu-HU" b="1" dirty="0"/>
              <a:t>Frank Miller </a:t>
            </a:r>
            <a:r>
              <a:rPr lang="hu-HU" dirty="0"/>
              <a:t>in </a:t>
            </a:r>
            <a:r>
              <a:rPr lang="hu-HU" b="1" dirty="0"/>
              <a:t>1882</a:t>
            </a:r>
          </a:p>
          <a:p>
            <a:r>
              <a:rPr lang="hu-HU" dirty="0"/>
              <a:t>	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u="sng" dirty="0">
                <a:sym typeface="Wingdings" panose="05000000000000000000" pitchFamily="2" charset="2"/>
              </a:rPr>
              <a:t>intuition</a:t>
            </a:r>
            <a:r>
              <a:rPr lang="hu-HU" dirty="0">
                <a:sym typeface="Wingdings" panose="05000000000000000000" pitchFamily="2" charset="2"/>
              </a:rPr>
              <a:t>: let’s use as many letters in the key as the length of the plaintext</a:t>
            </a: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	</a:t>
            </a: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  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but then we can use </a:t>
            </a:r>
            <a:r>
              <a:rPr lang="hu-HU" b="1" dirty="0">
                <a:sym typeface="Wingdings" panose="05000000000000000000" pitchFamily="2" charset="2"/>
              </a:rPr>
              <a:t>frequency analysis </a:t>
            </a:r>
            <a:r>
              <a:rPr lang="hu-HU" dirty="0">
                <a:sym typeface="Wingdings" panose="05000000000000000000" pitchFamily="2" charset="2"/>
              </a:rPr>
              <a:t>on the ciphertext because </a:t>
            </a:r>
          </a:p>
          <a:p>
            <a:r>
              <a:rPr lang="hu-HU" dirty="0">
                <a:sym typeface="Wingdings" panose="05000000000000000000" pitchFamily="2" charset="2"/>
              </a:rPr>
              <a:t>		english letters have a well-known distribution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   </a:t>
            </a:r>
            <a:r>
              <a:rPr lang="hu-HU" u="sng" dirty="0">
                <a:sym typeface="Wingdings" panose="05000000000000000000" pitchFamily="2" charset="2"/>
              </a:rPr>
              <a:t>solution</a:t>
            </a:r>
            <a:r>
              <a:rPr lang="hu-HU" dirty="0">
                <a:sym typeface="Wingdings" panose="05000000000000000000" pitchFamily="2" charset="2"/>
              </a:rPr>
              <a:t>: let’s use totally </a:t>
            </a:r>
            <a:r>
              <a:rPr lang="hu-HU" b="1" dirty="0">
                <a:sym typeface="Wingdings" panose="05000000000000000000" pitchFamily="2" charset="2"/>
              </a:rPr>
              <a:t>random numbers </a:t>
            </a:r>
            <a:r>
              <a:rPr lang="hu-HU" dirty="0">
                <a:sym typeface="Wingdings" panose="05000000000000000000" pitchFamily="2" charset="2"/>
              </a:rPr>
              <a:t>to shift the letters in the plaintext</a:t>
            </a:r>
          </a:p>
          <a:p>
            <a:r>
              <a:rPr lang="hu-HU" dirty="0">
                <a:sym typeface="Wingdings" panose="05000000000000000000" pitchFamily="2" charset="2"/>
              </a:rPr>
              <a:t>			~ the key must have the same size as the plaintext </a:t>
            </a:r>
          </a:p>
          <a:p>
            <a:r>
              <a:rPr lang="hu-HU" dirty="0">
                <a:sym typeface="Wingdings" panose="05000000000000000000" pitchFamily="2" charset="2"/>
              </a:rPr>
              <a:t>				+ key must contain random numbers</a:t>
            </a: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 WE CAN ELIMINATE INFORMATION LEAKING WITH RANDOM NUMBERS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6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310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310 x 310= 9</a:t>
            </a:r>
            <a:r>
              <a:rPr lang="hu-HU" b="1" dirty="0">
                <a:solidFill>
                  <a:srgbClr val="00B0F0"/>
                </a:solidFill>
              </a:rPr>
              <a:t>610</a:t>
            </a:r>
            <a:r>
              <a:rPr lang="hu-HU" dirty="0"/>
              <a:t>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310610</a:t>
            </a:r>
          </a:p>
        </p:txBody>
      </p:sp>
    </p:spTree>
    <p:extLst>
      <p:ext uri="{BB962C8B-B14F-4D97-AF65-F5344CB8AC3E}">
        <p14:creationId xmlns:p14="http://schemas.microsoft.com/office/powerpoint/2010/main" val="139452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610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610 x 610= 372100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310610</a:t>
            </a:r>
          </a:p>
        </p:txBody>
      </p:sp>
    </p:spTree>
    <p:extLst>
      <p:ext uri="{BB962C8B-B14F-4D97-AF65-F5344CB8AC3E}">
        <p14:creationId xmlns:p14="http://schemas.microsoft.com/office/powerpoint/2010/main" val="85264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610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610 x 610= 37</a:t>
            </a:r>
            <a:r>
              <a:rPr lang="hu-HU" b="1" dirty="0">
                <a:solidFill>
                  <a:srgbClr val="00B0F0"/>
                </a:solidFill>
              </a:rPr>
              <a:t>210</a:t>
            </a:r>
            <a:r>
              <a:rPr lang="hu-HU" dirty="0"/>
              <a:t>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310610210</a:t>
            </a:r>
          </a:p>
        </p:txBody>
      </p:sp>
    </p:spTree>
    <p:extLst>
      <p:ext uri="{BB962C8B-B14F-4D97-AF65-F5344CB8AC3E}">
        <p14:creationId xmlns:p14="http://schemas.microsoft.com/office/powerpoint/2010/main" val="169167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88757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dirty="0"/>
              <a:t>It is a </a:t>
            </a:r>
            <a:r>
              <a:rPr lang="hu-HU" b="1" dirty="0"/>
              <a:t>pseudo-random number sequence</a:t>
            </a:r>
            <a:r>
              <a:rPr lang="hu-HU" dirty="0"/>
              <a:t>: so first problem is that if we</a:t>
            </a:r>
          </a:p>
          <a:p>
            <a:r>
              <a:rPr lang="hu-HU" dirty="0"/>
              <a:t>		know the initial seed, we can reproduce the sequence 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if the algorithm reaches a seed it previously used then</a:t>
            </a:r>
          </a:p>
          <a:p>
            <a:r>
              <a:rPr lang="hu-HU" dirty="0">
                <a:sym typeface="Wingdings" panose="05000000000000000000" pitchFamily="2" charset="2"/>
              </a:rPr>
              <a:t>				the sequence keeps repeating itself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this is called the </a:t>
            </a:r>
            <a:r>
              <a:rPr lang="hu-HU" b="1" dirty="0">
                <a:sym typeface="Wingdings" panose="05000000000000000000" pitchFamily="2" charset="2"/>
              </a:rPr>
              <a:t>period</a:t>
            </a:r>
            <a:r>
              <a:rPr lang="hu-HU" dirty="0">
                <a:sym typeface="Wingdings" panose="05000000000000000000" pitchFamily="2" charset="2"/>
              </a:rPr>
              <a:t>: the length before a pseudo-random</a:t>
            </a:r>
          </a:p>
          <a:p>
            <a:r>
              <a:rPr lang="hu-HU" dirty="0">
                <a:sym typeface="Wingdings" panose="05000000000000000000" pitchFamily="2" charset="2"/>
              </a:rPr>
              <a:t>				sequence repeats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the period depends on the initial </a:t>
            </a:r>
            <a:r>
              <a:rPr lang="hu-HU" b="1" dirty="0">
                <a:sym typeface="Wingdings" panose="05000000000000000000" pitchFamily="2" charset="2"/>
              </a:rPr>
              <a:t>seed</a:t>
            </a:r>
            <a:r>
              <a:rPr lang="hu-HU" dirty="0">
                <a:sym typeface="Wingdings" panose="05000000000000000000" pitchFamily="2" charset="2"/>
              </a:rPr>
              <a:t> exclusively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2 </a:t>
            </a:r>
            <a:r>
              <a:rPr lang="hu-HU" dirty="0">
                <a:sym typeface="Wingdings" panose="05000000000000000000" pitchFamily="2" charset="2"/>
              </a:rPr>
              <a:t>digits seed: algorithm uses at most </a:t>
            </a:r>
            <a:r>
              <a:rPr lang="hu-HU" b="1" dirty="0">
                <a:sym typeface="Wingdings" panose="05000000000000000000" pitchFamily="2" charset="2"/>
              </a:rPr>
              <a:t>100</a:t>
            </a:r>
            <a:r>
              <a:rPr lang="hu-HU" dirty="0">
                <a:sym typeface="Wingdings" panose="05000000000000000000" pitchFamily="2" charset="2"/>
              </a:rPr>
              <a:t> digits before reusing the seed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digits seed: algorithm uses at most </a:t>
            </a:r>
            <a:r>
              <a:rPr lang="hu-HU" b="1" dirty="0">
                <a:sym typeface="Wingdings" panose="05000000000000000000" pitchFamily="2" charset="2"/>
              </a:rPr>
              <a:t>1000</a:t>
            </a:r>
            <a:r>
              <a:rPr lang="hu-HU" dirty="0">
                <a:sym typeface="Wingdings" panose="05000000000000000000" pitchFamily="2" charset="2"/>
              </a:rPr>
              <a:t> digits before reusing the seed</a:t>
            </a:r>
          </a:p>
          <a:p>
            <a:r>
              <a:rPr lang="hu-HU" dirty="0">
                <a:sym typeface="Wingdings" panose="05000000000000000000" pitchFamily="2" charset="2"/>
              </a:rPr>
              <a:t>					.</a:t>
            </a:r>
          </a:p>
          <a:p>
            <a:r>
              <a:rPr lang="hu-HU" dirty="0">
                <a:sym typeface="Wingdings" panose="05000000000000000000" pitchFamily="2" charset="2"/>
              </a:rPr>
              <a:t>					.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digits seed: algorithm uses </a:t>
            </a:r>
            <a:r>
              <a:rPr lang="hu-HU" b="1" dirty="0">
                <a:sym typeface="Wingdings" panose="05000000000000000000" pitchFamily="2" charset="2"/>
              </a:rPr>
              <a:t>10</a:t>
            </a:r>
            <a:r>
              <a:rPr lang="hu-HU" dirty="0">
                <a:sym typeface="Wingdings" panose="05000000000000000000" pitchFamily="2" charset="2"/>
              </a:rPr>
              <a:t>   digits before reusing the seed</a:t>
            </a:r>
            <a:endParaRPr lang="hu-HU" dirty="0"/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0391" y="59147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77287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87498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dirty="0"/>
              <a:t>So if we use a </a:t>
            </a:r>
            <a:r>
              <a:rPr lang="hu-HU" b="1" dirty="0"/>
              <a:t>pseudo-random numbers</a:t>
            </a:r>
            <a:r>
              <a:rPr lang="hu-HU" dirty="0"/>
              <a:t>, there are many</a:t>
            </a:r>
          </a:p>
          <a:p>
            <a:r>
              <a:rPr lang="hu-HU" dirty="0"/>
              <a:t>		sequences that can not occur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by using pseudo-random numbers, the key-space is</a:t>
            </a:r>
          </a:p>
          <a:p>
            <a:r>
              <a:rPr lang="hu-HU" dirty="0">
                <a:sym typeface="Wingdings" panose="05000000000000000000" pitchFamily="2" charset="2"/>
              </a:rPr>
              <a:t>				reduced to a much smaller </a:t>
            </a:r>
            <a:r>
              <a:rPr lang="hu-HU" b="1" dirty="0">
                <a:sym typeface="Wingdings" panose="05000000000000000000" pitchFamily="2" charset="2"/>
              </a:rPr>
              <a:t>seed-space</a:t>
            </a:r>
            <a:endParaRPr lang="hu-HU" b="1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which means the </a:t>
            </a:r>
            <a:r>
              <a:rPr lang="hu-HU" b="1" dirty="0">
                <a:sym typeface="Wingdings" panose="05000000000000000000" pitchFamily="2" charset="2"/>
              </a:rPr>
              <a:t>one time pad</a:t>
            </a:r>
            <a:r>
              <a:rPr lang="hu-HU" dirty="0">
                <a:sym typeface="Wingdings" panose="05000000000000000000" pitchFamily="2" charset="2"/>
              </a:rPr>
              <a:t> is not that secure any more</a:t>
            </a:r>
            <a:endParaRPr lang="hu-HU" dirty="0"/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9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36809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LINEAR CONGRUENTIAL GENERATOR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8837" y="1847588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X     = ( a X  + c ) mod 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4496" y="2109198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n+1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51965" y="210919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4118" y="2766234"/>
            <a:ext cx="6323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as usual we have to define a </a:t>
            </a:r>
            <a:r>
              <a:rPr lang="hu-HU" b="1" dirty="0">
                <a:sym typeface="Wingdings" panose="05000000000000000000" pitchFamily="2" charset="2"/>
              </a:rPr>
              <a:t>seed</a:t>
            </a:r>
            <a:r>
              <a:rPr lang="hu-HU" dirty="0">
                <a:sym typeface="Wingdings" panose="05000000000000000000" pitchFamily="2" charset="2"/>
              </a:rPr>
              <a:t> which is the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values of the parameters </a:t>
            </a:r>
            <a:r>
              <a:rPr lang="hu-HU" b="1" dirty="0">
                <a:sym typeface="Wingdings" panose="05000000000000000000" pitchFamily="2" charset="2"/>
              </a:rPr>
              <a:t>a, c </a:t>
            </a:r>
            <a:r>
              <a:rPr lang="hu-HU" dirty="0">
                <a:sym typeface="Wingdings" panose="05000000000000000000" pitchFamily="2" charset="2"/>
              </a:rPr>
              <a:t>and</a:t>
            </a:r>
            <a:r>
              <a:rPr lang="hu-HU" b="1" dirty="0">
                <a:sym typeface="Wingdings" panose="05000000000000000000" pitchFamily="2" charset="2"/>
              </a:rPr>
              <a:t> m </a:t>
            </a:r>
            <a:r>
              <a:rPr lang="hu-HU" dirty="0">
                <a:sym typeface="Wingdings" panose="05000000000000000000" pitchFamily="2" charset="2"/>
              </a:rPr>
              <a:t>determine the </a:t>
            </a:r>
            <a:r>
              <a:rPr lang="hu-HU" b="1" dirty="0">
                <a:sym typeface="Wingdings" panose="05000000000000000000" pitchFamily="2" charset="2"/>
              </a:rPr>
              <a:t>period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65602" y="2888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350921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4571" y="1458095"/>
            <a:ext cx="5934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/>
              <a:t>			Caesar cipher’s keyspace = </a:t>
            </a:r>
            <a:r>
              <a:rPr lang="hu-HU" b="1" dirty="0"/>
              <a:t>26</a:t>
            </a:r>
          </a:p>
          <a:p>
            <a:endParaRPr lang="hu-HU" dirty="0"/>
          </a:p>
          <a:p>
            <a:r>
              <a:rPr lang="hu-HU" dirty="0"/>
              <a:t>			Vigenere cipher’s keyspace = </a:t>
            </a:r>
            <a:r>
              <a:rPr lang="hu-HU" b="1" dirty="0"/>
              <a:t>26</a:t>
            </a:r>
          </a:p>
          <a:p>
            <a:endParaRPr lang="hu-HU" b="1" dirty="0"/>
          </a:p>
          <a:p>
            <a:r>
              <a:rPr lang="hu-HU" b="1" dirty="0"/>
              <a:t>			</a:t>
            </a:r>
            <a:r>
              <a:rPr lang="hu-HU" dirty="0"/>
              <a:t>One time pad’s keyspace = </a:t>
            </a:r>
            <a:r>
              <a:rPr lang="hu-HU" b="1" dirty="0"/>
              <a:t>26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8684" y="2166551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SIZE OF THE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2669" y="2737153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SIZE OF THE PLAINTEXT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7870" y="3566985"/>
            <a:ext cx="8831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theory it is impossible to break a </a:t>
            </a:r>
            <a:r>
              <a:rPr lang="hu-HU" b="1" dirty="0"/>
              <a:t>one time pad </a:t>
            </a:r>
            <a:r>
              <a:rPr lang="hu-HU" dirty="0"/>
              <a:t>BUT: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generating perfectly random numbers (as keys) is extremely hard</a:t>
            </a:r>
          </a:p>
          <a:p>
            <a:r>
              <a:rPr lang="hu-HU" dirty="0">
                <a:sym typeface="Wingdings" panose="05000000000000000000" pitchFamily="2" charset="2"/>
              </a:rPr>
              <a:t>		~ almost impossible to get truly random numbers with computers</a:t>
            </a:r>
          </a:p>
          <a:p>
            <a:r>
              <a:rPr lang="hu-HU" dirty="0">
                <a:sym typeface="Wingdings" panose="05000000000000000000" pitchFamily="2" charset="2"/>
              </a:rPr>
              <a:t>			(random sequence with small period: Vigenere-cipher)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key has the same length as the plaintext: if we are able to exchange this key</a:t>
            </a:r>
          </a:p>
          <a:p>
            <a:r>
              <a:rPr lang="hu-HU" dirty="0">
                <a:sym typeface="Wingdings" panose="05000000000000000000" pitchFamily="2" charset="2"/>
              </a:rPr>
              <a:t>		securely then why not to exchange the plaintext itself?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770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2938" y="1425144"/>
            <a:ext cx="643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not able to break one time pad with</a:t>
            </a:r>
            <a:r>
              <a:rPr lang="hu-HU" b="1" dirty="0"/>
              <a:t> brute-force approach</a:t>
            </a:r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1169773" y="2212661"/>
            <a:ext cx="1540476" cy="15404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M {0,1}</a:t>
            </a:r>
          </a:p>
        </p:txBody>
      </p:sp>
      <p:sp>
        <p:nvSpPr>
          <p:cNvPr id="10" name="Oval 9"/>
          <p:cNvSpPr/>
          <p:nvPr/>
        </p:nvSpPr>
        <p:spPr>
          <a:xfrm>
            <a:off x="3801763" y="2212661"/>
            <a:ext cx="1540476" cy="15404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 {0,1}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9504" y="26772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2067" y="26772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773" y="3848441"/>
            <a:ext cx="158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message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316" y="384844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ciphertext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5297" y="2382734"/>
            <a:ext cx="5828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Because the size of the message space </a:t>
            </a:r>
            <a:r>
              <a:rPr lang="hu-HU" b="1" dirty="0"/>
              <a:t>|M|</a:t>
            </a:r>
            <a:r>
              <a:rPr lang="hu-HU" dirty="0"/>
              <a:t> is the same as</a:t>
            </a:r>
          </a:p>
          <a:p>
            <a:r>
              <a:rPr lang="hu-HU" dirty="0"/>
              <a:t>the size of the ciphertext space </a:t>
            </a:r>
            <a:r>
              <a:rPr lang="hu-HU" b="1" dirty="0"/>
              <a:t>|C| </a:t>
            </a:r>
            <a:r>
              <a:rPr lang="hu-HU" dirty="0"/>
              <a:t>it means perfect secrecy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>
                <a:solidFill>
                  <a:srgbClr val="00B0F0"/>
                </a:solidFill>
              </a:rPr>
              <a:t>SHANNON’S PERFECT SECRECY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74687" y="4514335"/>
            <a:ext cx="8848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perfect secrecy is when </a:t>
            </a:r>
            <a:r>
              <a:rPr lang="hu-HU" b="1" dirty="0">
                <a:sym typeface="Wingdings" panose="05000000000000000000" pitchFamily="2" charset="2"/>
              </a:rPr>
              <a:t>|M| = |C|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are not able to use </a:t>
            </a:r>
            <a:r>
              <a:rPr lang="hu-HU" b="1" dirty="0">
                <a:sym typeface="Wingdings" panose="05000000000000000000" pitchFamily="2" charset="2"/>
              </a:rPr>
              <a:t>brute-force approach </a:t>
            </a:r>
            <a:r>
              <a:rPr lang="hu-HU" dirty="0">
                <a:sym typeface="Wingdings" panose="05000000000000000000" pitchFamily="2" charset="2"/>
              </a:rPr>
              <a:t>because we will find all the valid plaintexts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~ which contains every valid words and sentences in english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	How to decide what was the original message?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7916562" y="319588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P(M=m|C=c) = P(M=m)</a:t>
            </a:r>
          </a:p>
        </p:txBody>
      </p:sp>
    </p:spTree>
    <p:extLst>
      <p:ext uri="{BB962C8B-B14F-4D97-AF65-F5344CB8AC3E}">
        <p14:creationId xmlns:p14="http://schemas.microsoft.com/office/powerpoint/2010/main" val="200844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4789" y="1433384"/>
            <a:ext cx="95671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b="1" dirty="0"/>
              <a:t>:</a:t>
            </a:r>
          </a:p>
          <a:p>
            <a:endParaRPr lang="hu-HU" b="1" dirty="0"/>
          </a:p>
          <a:p>
            <a:r>
              <a:rPr lang="hu-HU" b="1" dirty="0"/>
              <a:t>1.) </a:t>
            </a:r>
            <a:r>
              <a:rPr lang="hu-HU" dirty="0"/>
              <a:t>generate a truly random sequence (as many random numbers as the letters in the plaintext)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  <a:r>
              <a:rPr lang="hu-HU" b="1" dirty="0"/>
              <a:t>DO NOT REUSE THE SAME NUMBERS OVER AN OVER AGAIN</a:t>
            </a:r>
          </a:p>
          <a:p>
            <a:r>
              <a:rPr lang="hu-HU" b="1" dirty="0"/>
              <a:t>		    </a:t>
            </a:r>
            <a:r>
              <a:rPr lang="hu-HU" dirty="0"/>
              <a:t>~ the private key is used one time as well (it is not reused for other messages) </a:t>
            </a:r>
          </a:p>
          <a:p>
            <a:endParaRPr lang="hu-HU" b="1" dirty="0"/>
          </a:p>
          <a:p>
            <a:r>
              <a:rPr lang="hu-HU" b="1" dirty="0"/>
              <a:t>2.) </a:t>
            </a:r>
            <a:r>
              <a:rPr lang="hu-HU" dirty="0"/>
              <a:t>shift the letters in the plaintext with the random numbers in the same manner</a:t>
            </a:r>
          </a:p>
          <a:p>
            <a:r>
              <a:rPr lang="hu-HU" dirty="0"/>
              <a:t>		as in </a:t>
            </a:r>
            <a:r>
              <a:rPr lang="hu-HU" b="1" dirty="0"/>
              <a:t>Vigenere cipher </a:t>
            </a:r>
            <a:r>
              <a:rPr lang="hu-HU" dirty="0"/>
              <a:t>or </a:t>
            </a:r>
            <a:r>
              <a:rPr lang="hu-HU" b="1" dirty="0"/>
              <a:t>Caesar cipher</a:t>
            </a:r>
          </a:p>
          <a:p>
            <a:endParaRPr lang="hu-HU" b="1" dirty="0"/>
          </a:p>
          <a:p>
            <a:r>
              <a:rPr lang="hu-HU" b="1" dirty="0"/>
              <a:t>                                     	</a:t>
            </a:r>
            <a:r>
              <a:rPr lang="hu-HU" dirty="0"/>
              <a:t>What will happen if we analyze the ciphertext with </a:t>
            </a:r>
            <a:r>
              <a:rPr lang="hu-HU" b="1" dirty="0"/>
              <a:t>Kasiski-method</a:t>
            </a:r>
            <a:r>
              <a:rPr lang="hu-HU" dirty="0"/>
              <a:t>?</a:t>
            </a:r>
          </a:p>
          <a:p>
            <a:endParaRPr lang="hu-HU" b="1" dirty="0"/>
          </a:p>
          <a:p>
            <a:r>
              <a:rPr lang="hu-HU" b="1" dirty="0"/>
              <a:t>			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there is no information leaking because every </a:t>
            </a:r>
          </a:p>
          <a:p>
            <a:r>
              <a:rPr lang="hu-HU" dirty="0">
                <a:sym typeface="Wingdings" panose="05000000000000000000" pitchFamily="2" charset="2"/>
              </a:rPr>
              <a:t>					letter in the ciphertext is equally likely</a:t>
            </a:r>
            <a:endParaRPr lang="hu-HU" dirty="0"/>
          </a:p>
          <a:p>
            <a:endParaRPr lang="hu-HU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1" y="3757035"/>
            <a:ext cx="3847076" cy="28708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53540" y="5680701"/>
            <a:ext cx="6100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RANDOM NUMBERS CAN ELIMINATE INFORMATION LEAKING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706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060" y="1690687"/>
            <a:ext cx="5934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Originally one time pad algorithm used </a:t>
            </a:r>
            <a:r>
              <a:rPr lang="hu-HU" b="1" dirty="0"/>
              <a:t>XOR</a:t>
            </a:r>
            <a:r>
              <a:rPr lang="hu-HU" dirty="0"/>
              <a:t> operation so first</a:t>
            </a:r>
          </a:p>
          <a:p>
            <a:r>
              <a:rPr lang="hu-HU" dirty="0"/>
              <a:t>	we consider the binary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816" y="2369919"/>
            <a:ext cx="51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find the </a:t>
            </a:r>
            <a:r>
              <a:rPr lang="hu-HU" b="1" dirty="0">
                <a:sym typeface="Wingdings" panose="05000000000000000000" pitchFamily="2" charset="2"/>
              </a:rPr>
              <a:t>ASCII</a:t>
            </a:r>
            <a:r>
              <a:rPr lang="hu-HU" dirty="0">
                <a:sym typeface="Wingdings" panose="05000000000000000000" pitchFamily="2" charset="2"/>
              </a:rPr>
              <a:t> value for every letter in the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7816" y="2739251"/>
            <a:ext cx="474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then we convert the decimal value into binary</a:t>
            </a:r>
            <a:endParaRPr lang="hu-HU" dirty="0"/>
          </a:p>
          <a:p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11611" y="3212757"/>
            <a:ext cx="679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For example</a:t>
            </a:r>
            <a:r>
              <a:rPr lang="hu-HU" dirty="0"/>
              <a:t>: character </a:t>
            </a:r>
            <a:r>
              <a:rPr lang="hu-HU" b="1" dirty="0"/>
              <a:t>a</a:t>
            </a:r>
            <a:r>
              <a:rPr lang="hu-HU" dirty="0"/>
              <a:t> has the </a:t>
            </a:r>
            <a:r>
              <a:rPr lang="hu-HU" b="1" dirty="0"/>
              <a:t>ASCII</a:t>
            </a:r>
            <a:r>
              <a:rPr lang="hu-HU" dirty="0"/>
              <a:t> value </a:t>
            </a:r>
            <a:r>
              <a:rPr lang="hu-HU" b="1" dirty="0"/>
              <a:t>97</a:t>
            </a:r>
            <a:r>
              <a:rPr lang="hu-HU" dirty="0"/>
              <a:t>. So what is the binary</a:t>
            </a:r>
          </a:p>
          <a:p>
            <a:r>
              <a:rPr lang="hu-HU" dirty="0"/>
              <a:t>		representation of </a:t>
            </a:r>
            <a:r>
              <a:rPr lang="hu-HU" b="1" dirty="0"/>
              <a:t>97</a:t>
            </a:r>
            <a:r>
              <a:rPr lang="hu-HU" dirty="0"/>
              <a:t>? It is </a:t>
            </a:r>
            <a:r>
              <a:rPr lang="hu-HU" b="1" dirty="0"/>
              <a:t>01100001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599" y="4193060"/>
            <a:ext cx="7164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01100001 = 1x2  + 0x2  + 0x2  + 0x2  + 0x2  + 1x2  + 1x2  + 0x2  = 97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3053" y="41348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90441" y="41348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6868" y="41348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0732" y="41348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159" y="41348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74547" y="4134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35336" y="4134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49212" y="4134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7066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060" y="1690687"/>
            <a:ext cx="5934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Originally one time pad algorithm used </a:t>
            </a:r>
            <a:r>
              <a:rPr lang="hu-HU" b="1" dirty="0"/>
              <a:t>XOR</a:t>
            </a:r>
            <a:r>
              <a:rPr lang="hu-HU" dirty="0"/>
              <a:t> operation so first</a:t>
            </a:r>
          </a:p>
          <a:p>
            <a:r>
              <a:rPr lang="hu-HU" dirty="0"/>
              <a:t>	we consider the binary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816" y="2369919"/>
            <a:ext cx="51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find the </a:t>
            </a:r>
            <a:r>
              <a:rPr lang="hu-HU" b="1" dirty="0">
                <a:sym typeface="Wingdings" panose="05000000000000000000" pitchFamily="2" charset="2"/>
              </a:rPr>
              <a:t>ASCII</a:t>
            </a:r>
            <a:r>
              <a:rPr lang="hu-HU" dirty="0">
                <a:sym typeface="Wingdings" panose="05000000000000000000" pitchFamily="2" charset="2"/>
              </a:rPr>
              <a:t> value for every letter in the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7816" y="2739251"/>
            <a:ext cx="474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then we convert the decimal value into binary</a:t>
            </a:r>
            <a:endParaRPr lang="hu-HU" dirty="0"/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892524" y="3262181"/>
            <a:ext cx="690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want to shift every letter in the plaintext which means addition</a:t>
            </a:r>
          </a:p>
          <a:p>
            <a:r>
              <a:rPr lang="hu-HU" dirty="0"/>
              <a:t>	Addition is the same as bitwise </a:t>
            </a:r>
            <a:r>
              <a:rPr lang="hu-HU" b="1" dirty="0"/>
              <a:t>XOR</a:t>
            </a:r>
            <a:r>
              <a:rPr lang="hu-HU" dirty="0"/>
              <a:t> (if there are no carry bits)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073184" y="4112719"/>
            <a:ext cx="30809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6003" y="3546048"/>
            <a:ext cx="0" cy="2581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33312" y="354604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9503" y="354604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714246" y="3546047"/>
            <a:ext cx="0" cy="2589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2935" y="3563510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3312" y="42164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3763" y="41906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8471" y="4198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3312" y="46462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3763" y="46204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8471" y="46451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3312" y="51122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43763" y="50864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28471" y="51276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33312" y="55288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43763" y="55031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8471" y="55360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3585" y="4077943"/>
            <a:ext cx="429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For example</a:t>
            </a:r>
            <a:r>
              <a:rPr lang="hu-HU" dirty="0"/>
              <a:t>: let’s use </a:t>
            </a:r>
            <a:r>
              <a:rPr lang="hu-HU" b="1" dirty="0"/>
              <a:t>XOR</a:t>
            </a:r>
            <a:r>
              <a:rPr lang="hu-HU" dirty="0"/>
              <a:t> to add </a:t>
            </a:r>
            <a:r>
              <a:rPr lang="hu-HU" b="1" dirty="0"/>
              <a:t>16</a:t>
            </a:r>
            <a:r>
              <a:rPr lang="hu-HU" dirty="0"/>
              <a:t> and </a:t>
            </a:r>
            <a:r>
              <a:rPr lang="hu-HU" b="1" dirty="0"/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12849" y="4545655"/>
            <a:ext cx="648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00010000 = 0x2  + 0x2  + 0x2  + 0x2  + 1x2  + 0x2  + 0x2  + 0x2  = 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13543" y="44874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15027" y="44874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32026" y="44874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41749" y="44874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2274" y="44874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43759" y="448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64506" y="448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844285" y="448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12849" y="4897441"/>
            <a:ext cx="648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00001010 = 0x2  + 1x2  + 0x2  + 1x2  + 0x2  + 0x2  + 0x2  + 0x2  =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13543" y="48392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5027" y="4839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32026" y="48392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41749" y="4839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42274" y="4839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43759" y="4839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64506" y="4839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4285" y="4839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6000" y="5249225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00010000 | 00001010 = 00011010 = 26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7193" y="1187137"/>
            <a:ext cx="242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„</a:t>
            </a:r>
            <a:r>
              <a:rPr lang="hu-HU" b="1" dirty="0"/>
              <a:t>XOR</a:t>
            </a:r>
            <a:r>
              <a:rPr lang="hu-HU" dirty="0"/>
              <a:t> is an involution so</a:t>
            </a:r>
          </a:p>
          <a:p>
            <a:pPr algn="ctr"/>
            <a:r>
              <a:rPr lang="hu-HU" dirty="0"/>
              <a:t>the function’s inverse is</a:t>
            </a:r>
          </a:p>
          <a:p>
            <a:pPr algn="ctr"/>
            <a:r>
              <a:rPr lang="hu-HU" dirty="0"/>
              <a:t>the function itself”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4445" y="2823723"/>
            <a:ext cx="21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output is</a:t>
            </a:r>
            <a:r>
              <a:rPr lang="hu-HU" b="1" dirty="0"/>
              <a:t> 0 </a:t>
            </a:r>
            <a:r>
              <a:rPr lang="hu-HU" dirty="0"/>
              <a:t>or </a:t>
            </a:r>
            <a:r>
              <a:rPr lang="hu-HU" b="1" dirty="0"/>
              <a:t>1</a:t>
            </a:r>
            <a:r>
              <a:rPr lang="hu-HU" dirty="0"/>
              <a:t> </a:t>
            </a:r>
          </a:p>
          <a:p>
            <a:pPr algn="ctr"/>
            <a:r>
              <a:rPr lang="hu-HU" dirty="0"/>
              <a:t>with </a:t>
            </a:r>
            <a:r>
              <a:rPr lang="hu-HU" b="1" dirty="0"/>
              <a:t>50%</a:t>
            </a:r>
            <a:r>
              <a:rPr lang="hu-HU" dirty="0"/>
              <a:t> probability</a:t>
            </a:r>
          </a:p>
        </p:txBody>
      </p:sp>
    </p:spTree>
    <p:extLst>
      <p:ext uri="{BB962C8B-B14F-4D97-AF65-F5344CB8AC3E}">
        <p14:creationId xmlns:p14="http://schemas.microsoft.com/office/powerpoint/2010/main" val="100385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5092" y="1944130"/>
            <a:ext cx="4802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000" b="1" dirty="0">
                <a:solidFill>
                  <a:srgbClr val="00B0F0"/>
                </a:solidFill>
              </a:rPr>
              <a:t>HELLO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altLang="hu-HU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11001000001011101111011011000000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9036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5092" y="1944130"/>
            <a:ext cx="504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000" b="1" dirty="0">
                <a:solidFill>
                  <a:srgbClr val="00B0F0"/>
                </a:solidFill>
              </a:rPr>
              <a:t>HELLO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altLang="hu-HU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11001000001011101111011011000000 </a:t>
            </a:r>
            <a:r>
              <a:rPr lang="hu-HU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4259" y="3113903"/>
            <a:ext cx="550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let’s convert the </a:t>
            </a:r>
            <a:r>
              <a:rPr lang="hu-HU" b="1" dirty="0"/>
              <a:t>ASCII</a:t>
            </a:r>
            <a:r>
              <a:rPr lang="hu-HU" dirty="0"/>
              <a:t> values of the letters into </a:t>
            </a:r>
            <a:r>
              <a:rPr lang="hu-HU" b="1" dirty="0"/>
              <a:t>binary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1429" y="3698901"/>
            <a:ext cx="688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H  E  L  L  O  = 01001000010001010100110001001111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1429" y="3545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72</a:t>
            </a:r>
            <a:endParaRPr lang="hu-HU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29165" y="3545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69</a:t>
            </a:r>
            <a:endParaRPr lang="hu-HU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182300" y="3545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76</a:t>
            </a:r>
            <a:endParaRPr lang="hu-HU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65726" y="3545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76</a:t>
            </a:r>
            <a:endParaRPr lang="hu-HU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787698" y="3545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79</a:t>
            </a:r>
            <a:endParaRPr lang="hu-HU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11178" y="416056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72 = 01001000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1178" y="452989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69 = 01000101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1178" y="488160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76 = 01001100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178" y="521546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79 = 01001111</a:t>
            </a:r>
          </a:p>
        </p:txBody>
      </p:sp>
    </p:spTree>
    <p:extLst>
      <p:ext uri="{BB962C8B-B14F-4D97-AF65-F5344CB8AC3E}">
        <p14:creationId xmlns:p14="http://schemas.microsoft.com/office/powerpoint/2010/main" val="64615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5092" y="1944130"/>
            <a:ext cx="504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000" b="1" dirty="0">
                <a:solidFill>
                  <a:srgbClr val="00B0F0"/>
                </a:solidFill>
              </a:rPr>
              <a:t>HELLO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altLang="hu-HU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11001000001011101111011011000000 </a:t>
            </a:r>
            <a:r>
              <a:rPr lang="hu-HU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4259" y="3113903"/>
            <a:ext cx="299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 </a:t>
            </a:r>
            <a:r>
              <a:rPr lang="hu-HU" dirty="0"/>
              <a:t>let’s do the </a:t>
            </a:r>
            <a:r>
              <a:rPr lang="hu-HU" b="1" dirty="0"/>
              <a:t>XOR</a:t>
            </a:r>
            <a:r>
              <a:rPr lang="hu-HU" dirty="0"/>
              <a:t>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6257" y="3742853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01001000010001010100110001001111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256" y="4097018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/>
              <a:t>11001000001011101111011011000000</a:t>
            </a:r>
            <a:endParaRPr lang="hu-HU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97427" y="4558683"/>
            <a:ext cx="562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7427" y="4245777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XOR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6256" y="458746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>
                <a:solidFill>
                  <a:srgbClr val="00B050"/>
                </a:solidFill>
              </a:rPr>
              <a:t>10000000011010111011101010001111</a:t>
            </a:r>
            <a:endParaRPr lang="hu-HU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0725" y="5077919"/>
            <a:ext cx="507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result of the </a:t>
            </a:r>
            <a:r>
              <a:rPr lang="hu-HU" b="1" dirty="0"/>
              <a:t>XOR</a:t>
            </a:r>
            <a:r>
              <a:rPr lang="hu-HU" dirty="0"/>
              <a:t> operation which means </a:t>
            </a:r>
          </a:p>
          <a:p>
            <a:r>
              <a:rPr lang="hu-HU" dirty="0"/>
              <a:t>	this is the </a:t>
            </a:r>
            <a:r>
              <a:rPr lang="hu-HU" b="1" dirty="0"/>
              <a:t>ciphertext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419082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5092" y="1944130"/>
            <a:ext cx="504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000" b="1" dirty="0">
                <a:solidFill>
                  <a:srgbClr val="00B0F0"/>
                </a:solidFill>
              </a:rPr>
              <a:t>HELLO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altLang="hu-HU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11001000001011101111011011000000 </a:t>
            </a:r>
            <a:r>
              <a:rPr lang="hu-HU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4259" y="3113903"/>
            <a:ext cx="827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because</a:t>
            </a:r>
            <a:r>
              <a:rPr lang="hu-HU" b="1" dirty="0"/>
              <a:t> XOR</a:t>
            </a:r>
            <a:r>
              <a:rPr lang="hu-HU" dirty="0"/>
              <a:t> operation’s inverse is </a:t>
            </a:r>
            <a:r>
              <a:rPr lang="hu-HU" b="1" dirty="0"/>
              <a:t>XOR</a:t>
            </a:r>
            <a:r>
              <a:rPr lang="hu-HU" dirty="0"/>
              <a:t> operation itself, we have to apply the same</a:t>
            </a:r>
          </a:p>
          <a:p>
            <a:r>
              <a:rPr lang="hu-HU" dirty="0"/>
              <a:t>		transformation to get the plaintext again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6257" y="3742853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>
                <a:solidFill>
                  <a:srgbClr val="00B050"/>
                </a:solidFill>
              </a:rPr>
              <a:t>10000000011010111011101010001111</a:t>
            </a:r>
            <a:endParaRPr lang="hu-HU" sz="24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6256" y="4097018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/>
              <a:t>11001000001011101111011011000000</a:t>
            </a:r>
            <a:endParaRPr lang="hu-HU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97427" y="4558683"/>
            <a:ext cx="562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7427" y="4245777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XOR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6256" y="458746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>
                <a:solidFill>
                  <a:srgbClr val="00B0F0"/>
                </a:solidFill>
              </a:rPr>
              <a:t>01001000010001010100110001001111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0725" y="5077919"/>
            <a:ext cx="502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how we get the plaintext from the ciphertext</a:t>
            </a:r>
          </a:p>
          <a:p>
            <a:r>
              <a:rPr lang="hu-HU" dirty="0"/>
              <a:t>	with the same </a:t>
            </a:r>
            <a:r>
              <a:rPr lang="hu-HU" b="1" dirty="0"/>
              <a:t>XOR</a:t>
            </a:r>
            <a:r>
              <a:rPr lang="hu-HU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95586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122470</TotalTime>
  <Words>2409</Words>
  <Application>Microsoft Office PowerPoint</Application>
  <PresentationFormat>Widescreen</PresentationFormat>
  <Paragraphs>575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Wingdings</vt:lpstr>
      <vt:lpstr>Office Theme</vt:lpstr>
      <vt:lpstr>CRYPTOGRAPHY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ALSUWAT, EMAD</cp:lastModifiedBy>
  <cp:revision>875</cp:revision>
  <dcterms:created xsi:type="dcterms:W3CDTF">2017-12-07T15:29:51Z</dcterms:created>
  <dcterms:modified xsi:type="dcterms:W3CDTF">2020-09-21T10:50:39Z</dcterms:modified>
</cp:coreProperties>
</file>