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95" r:id="rId2"/>
    <p:sldId id="414" r:id="rId3"/>
    <p:sldId id="431" r:id="rId4"/>
    <p:sldId id="415" r:id="rId5"/>
    <p:sldId id="430" r:id="rId6"/>
    <p:sldId id="420" r:id="rId7"/>
    <p:sldId id="432" r:id="rId8"/>
    <p:sldId id="433" r:id="rId9"/>
    <p:sldId id="436" r:id="rId10"/>
    <p:sldId id="437" r:id="rId11"/>
    <p:sldId id="441" r:id="rId12"/>
    <p:sldId id="442" r:id="rId13"/>
    <p:sldId id="439" r:id="rId14"/>
    <p:sldId id="440" r:id="rId15"/>
    <p:sldId id="443" r:id="rId16"/>
    <p:sldId id="444" r:id="rId17"/>
    <p:sldId id="434" r:id="rId18"/>
    <p:sldId id="445" r:id="rId19"/>
    <p:sldId id="446" r:id="rId20"/>
    <p:sldId id="447" r:id="rId21"/>
    <p:sldId id="448" r:id="rId22"/>
    <p:sldId id="449" r:id="rId23"/>
    <p:sldId id="450" r:id="rId24"/>
    <p:sldId id="416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56"/>
    <p:restoredTop sz="81973"/>
  </p:normalViewPr>
  <p:slideViewPr>
    <p:cSldViewPr snapToGrid="0" snapToObjects="1">
      <p:cViewPr varScale="1">
        <p:scale>
          <a:sx n="47" d="100"/>
          <a:sy n="47" d="100"/>
        </p:scale>
        <p:origin x="9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8D6-568A-684C-AFCB-EF7B28F961D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B2CF-DA79-DF4C-847D-B50E667A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9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49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9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31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57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2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4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8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9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69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69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7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4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23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49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9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62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8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7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98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20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46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90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4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15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23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2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CDFE-414B-D245-B7B5-7B1B1F87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FC30F-1366-FC4A-B43E-626D625C4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163A6-7D8A-3549-BD18-60F5B028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59AD-2F55-574B-9D11-C9D086CD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CD22-5D22-0C49-8696-5D54FE34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AD05-1630-384F-87BC-410A71DA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F35A9-6409-4848-A6E6-031C10B87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C318-39AD-1846-9B3B-8829B039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CDAD-93E4-0845-A23C-7DA37F8E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01664-422A-3D48-99DF-5ABAAAE3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3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B6583-8974-5941-8BB1-AE24C0C9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ADF25-1828-5145-9B29-6409F64F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703A-206C-F241-99EE-9215B810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A65F-C34D-214A-A4E1-EA7E15D4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1C258-420A-0F44-ACF9-CF195F53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A65C-6986-9343-B0D7-893544F5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BFEC-48C3-394F-B0FC-C1C7BCA3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5C66-CCB5-2544-AF05-30BCB7FD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9FD2-D510-B94C-828F-6E6B2C61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CB28-6CE7-3E4D-93B3-AFF78255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CD01-DB10-ED4B-9993-311CC7D6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7E20A-18C7-EF4C-821B-41A7B2F1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DA2-5A99-A24B-A032-1D37FE19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6172-A6E5-814E-954A-C683284C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CFC4-3A2C-004E-8567-19B4BCE9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CAF5-678E-AA49-963E-A0BEC43A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C6EB-8B4D-7F4A-91CF-ECA93FAD1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D5FE5-0309-8448-AAB8-CC890CBD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76EAC-4334-AB4F-9341-8C8737CA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0C7AC-478B-EC4B-B525-1D106775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7A6B0-3EAC-F742-AF32-3CE97FC3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3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439B-A70C-1547-BD18-BB1046F3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D4EE7-8811-D647-BD5C-443252C0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DD560-9E14-774E-8B7C-9C3C04F3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9A50-C245-C64F-8CB4-CA1724479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46F0F-9F50-A543-BDC4-33BF2A117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F5C65-FB93-4C44-8602-95343E2D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7916A-3C64-804C-BD86-F13E7AE6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738B2-3FDA-BA40-9E5F-7CDFF3B1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47AB-80AD-344E-92A5-AAA941CB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F2D9F-E50B-4F4B-9E03-3B16FD23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CC57C-724F-414A-A699-6F7BF39A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93B96-8843-FF47-915D-CB9CC792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9FF79-DA4D-B741-B3D9-95EC0B8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C29B0-B7D3-194C-AACA-768E1359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E9FA0-B647-434A-8D55-58AA8F34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9FC5-E4CB-164F-95B9-581FD63A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07D1-4C9A-FB45-8220-5497D330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6BB5-5CBF-2F4E-92FB-B466F26D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1CAF9-EAA8-1C49-9F64-15142928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F2EF-A264-334D-AF35-A46112C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C1540-F53F-C84A-B7F1-B8624B00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1119-5144-6842-9231-76E60FD7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FB1ED-84E5-254D-8592-1AC9B02AB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86F4-DB08-AA43-93FF-92A118D47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9C31-DFA2-D145-91B2-8DA0C739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5788-FB75-ED4E-AED8-5DF422C9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74B0-B7D5-8A40-B0EA-185E4E51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4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B1238-BD7E-DE4B-A196-289F9C3B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22148-D084-2844-B238-133E4C8E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EEE4-D310-9A4F-821A-5C20CCF95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B942-8D4C-5946-986D-82110829D8C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7326-AB9D-5247-85F8-D80D03C2A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7861-5980-354B-9CDA-21CBFCCF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8D2B4F9-CFD3-4539-BE12-AD2CCFC59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92" y="1863462"/>
            <a:ext cx="11978326" cy="1467454"/>
          </a:xfrm>
        </p:spPr>
        <p:txBody>
          <a:bodyPr>
            <a:noAutofit/>
          </a:bodyPr>
          <a:lstStyle/>
          <a:p>
            <a:r>
              <a:rPr lang="en-US" sz="5400" b="1" dirty="0"/>
              <a:t>Python Strings &amp; Sets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08615AC-D9CB-4DEF-BCCE-4320A435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852212"/>
            <a:ext cx="9144000" cy="709275"/>
          </a:xfrm>
        </p:spPr>
        <p:txBody>
          <a:bodyPr>
            <a:noAutofit/>
          </a:bodyPr>
          <a:lstStyle/>
          <a:p>
            <a:r>
              <a:rPr lang="en-US" dirty="0"/>
              <a:t>Dr. Hatim </a:t>
            </a:r>
            <a:r>
              <a:rPr lang="en-US" dirty="0" err="1"/>
              <a:t>Alsuwat</a:t>
            </a:r>
            <a:endParaRPr lang="en-US" dirty="0"/>
          </a:p>
          <a:p>
            <a:endParaRPr lang="en-US" dirty="0"/>
          </a:p>
          <a:p>
            <a:r>
              <a:rPr lang="en-US" dirty="0"/>
              <a:t>Lab3</a:t>
            </a:r>
          </a:p>
          <a:p>
            <a:r>
              <a:rPr lang="en-US" dirty="0"/>
              <a:t>October 4,2020</a:t>
            </a:r>
          </a:p>
          <a:p>
            <a:endParaRPr lang="en-US" dirty="0"/>
          </a:p>
        </p:txBody>
      </p:sp>
      <p:pic>
        <p:nvPicPr>
          <p:cNvPr id="3" name="Picture 2" descr="A picture containing drawing, clock, table&#10;&#10;Description automatically generated">
            <a:extLst>
              <a:ext uri="{FF2B5EF4-FFF2-40B4-BE49-F238E27FC236}">
                <a16:creationId xmlns:a16="http://schemas.microsoft.com/office/drawing/2014/main" id="{C6BA4185-7196-9040-AC24-77F3C2B6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60" y="799786"/>
            <a:ext cx="246993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2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Changing a String: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E5636D-67DF-7644-BADD-C0DD4192D03A}"/>
              </a:ext>
            </a:extLst>
          </p:cNvPr>
          <p:cNvSpPr/>
          <p:nvPr/>
        </p:nvSpPr>
        <p:spPr>
          <a:xfrm>
            <a:off x="1002819" y="2186371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str= ‘hello’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str[1]=‘t’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2C500-E598-A746-87B8-E01670A2400A}"/>
              </a:ext>
            </a:extLst>
          </p:cNvPr>
          <p:cNvSpPr txBox="1"/>
          <p:nvPr/>
        </p:nvSpPr>
        <p:spPr>
          <a:xfrm>
            <a:off x="1037968" y="1544596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BBD69CD-B515-2744-AF3B-CF650E2A77E1}"/>
              </a:ext>
            </a:extLst>
          </p:cNvPr>
          <p:cNvSpPr/>
          <p:nvPr/>
        </p:nvSpPr>
        <p:spPr>
          <a:xfrm>
            <a:off x="1037968" y="4007827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90FC"/>
                </a:solidFill>
                <a:latin typeface="Abadi MT Condensed Light" panose="020B0306030101010103" pitchFamily="34" charset="77"/>
              </a:rPr>
              <a:t># </a:t>
            </a:r>
            <a:r>
              <a:rPr lang="en-US" sz="2400" dirty="0" err="1">
                <a:solidFill>
                  <a:srgbClr val="0090FC"/>
                </a:solidFill>
                <a:latin typeface="Abadi MT Condensed Light" panose="020B0306030101010103" pitchFamily="34" charset="77"/>
              </a:rPr>
              <a:t>TypeError</a:t>
            </a:r>
            <a:r>
              <a:rPr lang="en-US" sz="2400" dirty="0">
                <a:solidFill>
                  <a:srgbClr val="0090FC"/>
                </a:solidFill>
                <a:latin typeface="Abadi MT Condensed Light" panose="020B0306030101010103" pitchFamily="34" charset="77"/>
              </a:rPr>
              <a:t>: ‘str' object does </a:t>
            </a:r>
            <a:r>
              <a:rPr lang="en-US" sz="24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not</a:t>
            </a:r>
            <a:r>
              <a:rPr lang="en-US" sz="2400" dirty="0">
                <a:solidFill>
                  <a:srgbClr val="0090FC"/>
                </a:solidFill>
                <a:latin typeface="Abadi MT Condensed Light" panose="020B0306030101010103" pitchFamily="34" charset="77"/>
              </a:rPr>
              <a:t> support item assignment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93A35-FA9F-924A-9B9B-A9468B0E3E46}"/>
              </a:ext>
            </a:extLst>
          </p:cNvPr>
          <p:cNvSpPr txBox="1"/>
          <p:nvPr/>
        </p:nvSpPr>
        <p:spPr>
          <a:xfrm>
            <a:off x="1186249" y="3484607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506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Deleting a String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discussed in the previous slides, we cannot change the elements in a string.</a:t>
            </a:r>
          </a:p>
          <a:p>
            <a:pPr algn="l"/>
            <a:r>
              <a:rPr lang="en-US" dirty="0"/>
              <a:t>It means that we cannot delete or remove items from a string.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delete a string entirely by using the keyword </a:t>
            </a:r>
            <a:r>
              <a:rPr lang="en-US" b="1" dirty="0">
                <a:solidFill>
                  <a:schemeClr val="accent1"/>
                </a:solidFill>
              </a:rPr>
              <a:t>del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2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Deleting a string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35428A-E55B-D44B-ADA5-CA33329545C7}"/>
              </a:ext>
            </a:extLst>
          </p:cNvPr>
          <p:cNvSpPr/>
          <p:nvPr/>
        </p:nvSpPr>
        <p:spPr>
          <a:xfrm>
            <a:off x="1002819" y="2186371"/>
            <a:ext cx="7703820" cy="18214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str= ‘hello’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del str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print(str)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6F526-63A6-3846-8CA6-1A54E02DA8C9}"/>
              </a:ext>
            </a:extLst>
          </p:cNvPr>
          <p:cNvSpPr txBox="1"/>
          <p:nvPr/>
        </p:nvSpPr>
        <p:spPr>
          <a:xfrm>
            <a:off x="1037968" y="1544596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C8AC4B-B9A5-CC4E-88F2-C1D030761435}"/>
              </a:ext>
            </a:extLst>
          </p:cNvPr>
          <p:cNvSpPr/>
          <p:nvPr/>
        </p:nvSpPr>
        <p:spPr>
          <a:xfrm>
            <a:off x="1002819" y="4501572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NameError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name ‘str' is not defined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0C710-4C95-874E-92B6-C91050C7E214}"/>
              </a:ext>
            </a:extLst>
          </p:cNvPr>
          <p:cNvSpPr txBox="1"/>
          <p:nvPr/>
        </p:nvSpPr>
        <p:spPr>
          <a:xfrm>
            <a:off x="1186249" y="394180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0888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Concatenation and Repeat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use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+ </a:t>
            </a:r>
            <a:r>
              <a:rPr lang="en-US" dirty="0"/>
              <a:t>operator to combine two strings.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also </a:t>
            </a:r>
            <a:r>
              <a:rPr lang="en-US" b="1" dirty="0"/>
              <a:t>repeat</a:t>
            </a:r>
            <a:r>
              <a:rPr lang="en-US" dirty="0"/>
              <a:t> the elements in a string for a given number of times using the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US" dirty="0"/>
              <a:t>operator.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Both + and * operations result in a new string.</a:t>
            </a:r>
          </a:p>
          <a:p>
            <a:pPr algn="l">
              <a:lnSpc>
                <a:spcPct val="150000"/>
              </a:lnSpc>
            </a:pPr>
            <a:endParaRPr lang="en-US" dirty="0"/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7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Concatenation and Repeat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01520D-C22A-1B48-9FAF-FFAD1A3C727E}"/>
              </a:ext>
            </a:extLst>
          </p:cNvPr>
          <p:cNvSpPr/>
          <p:nvPr/>
        </p:nvSpPr>
        <p:spPr>
          <a:xfrm>
            <a:off x="1002819" y="2186371"/>
            <a:ext cx="7703820" cy="18214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str1 = ‘Hello’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str2 = ‘World’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str3= str1 + str2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90FC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53A7C-EDF7-4D4B-8CEB-9DF4A881619D}"/>
              </a:ext>
            </a:extLst>
          </p:cNvPr>
          <p:cNvSpPr txBox="1"/>
          <p:nvPr/>
        </p:nvSpPr>
        <p:spPr>
          <a:xfrm>
            <a:off x="1037968" y="1544596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8451D7-9765-7C4B-8137-F88128CBE0EC}"/>
              </a:ext>
            </a:extLst>
          </p:cNvPr>
          <p:cNvSpPr/>
          <p:nvPr/>
        </p:nvSpPr>
        <p:spPr>
          <a:xfrm>
            <a:off x="1002819" y="4501572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HelloWorld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3CC95-5ECE-AE4C-A45A-96368F22558C}"/>
              </a:ext>
            </a:extLst>
          </p:cNvPr>
          <p:cNvSpPr txBox="1"/>
          <p:nvPr/>
        </p:nvSpPr>
        <p:spPr>
          <a:xfrm>
            <a:off x="1186249" y="394180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5840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Concatenation and Repeat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01520D-C22A-1B48-9FAF-FFAD1A3C727E}"/>
              </a:ext>
            </a:extLst>
          </p:cNvPr>
          <p:cNvSpPr/>
          <p:nvPr/>
        </p:nvSpPr>
        <p:spPr>
          <a:xfrm>
            <a:off x="1002819" y="2186371"/>
            <a:ext cx="7703820" cy="18214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str = ‘Hello’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str2= str * 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90FC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53A7C-EDF7-4D4B-8CEB-9DF4A881619D}"/>
              </a:ext>
            </a:extLst>
          </p:cNvPr>
          <p:cNvSpPr txBox="1"/>
          <p:nvPr/>
        </p:nvSpPr>
        <p:spPr>
          <a:xfrm>
            <a:off x="1037968" y="1544596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8451D7-9765-7C4B-8137-F88128CBE0EC}"/>
              </a:ext>
            </a:extLst>
          </p:cNvPr>
          <p:cNvSpPr/>
          <p:nvPr/>
        </p:nvSpPr>
        <p:spPr>
          <a:xfrm>
            <a:off x="1002819" y="4501572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HelloHelloHelloHello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3CC95-5ECE-AE4C-A45A-96368F22558C}"/>
              </a:ext>
            </a:extLst>
          </p:cNvPr>
          <p:cNvSpPr txBox="1"/>
          <p:nvPr/>
        </p:nvSpPr>
        <p:spPr>
          <a:xfrm>
            <a:off x="1186249" y="394180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0276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Index and count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index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dirty="0"/>
              <a:t>We can use the index to access an item in a string , where the index starts from 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count</a:t>
            </a:r>
            <a:r>
              <a:rPr lang="en-US" sz="2800" dirty="0">
                <a:solidFill>
                  <a:srgbClr val="000000"/>
                </a:solidFill>
              </a:rPr>
              <a:t>, to count the number of </a:t>
            </a:r>
            <a:r>
              <a:rPr lang="en-US" sz="2800" dirty="0" err="1">
                <a:solidFill>
                  <a:srgbClr val="000000"/>
                </a:solidFill>
              </a:rPr>
              <a:t>occurence</a:t>
            </a:r>
            <a:r>
              <a:rPr lang="en-US" sz="2800" dirty="0">
                <a:solidFill>
                  <a:srgbClr val="000000"/>
                </a:solidFill>
              </a:rPr>
              <a:t> of a value.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096DBBA-1C9B-EA4E-828F-DB7C5D6CE8E5}"/>
              </a:ext>
            </a:extLst>
          </p:cNvPr>
          <p:cNvSpPr/>
          <p:nvPr/>
        </p:nvSpPr>
        <p:spPr>
          <a:xfrm>
            <a:off x="838200" y="3694092"/>
            <a:ext cx="7703820" cy="24719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&gt;&gt;&gt; str= “</a:t>
            </a:r>
            <a:r>
              <a:rPr lang="en-US" sz="2400" dirty="0">
                <a:solidFill>
                  <a:schemeClr val="tx1"/>
                </a:solidFill>
              </a:rPr>
              <a:t>hello</a:t>
            </a:r>
            <a:r>
              <a:rPr lang="en-US" sz="2400" b="1" dirty="0">
                <a:solidFill>
                  <a:schemeClr val="tx1"/>
                </a:solidFill>
              </a:rPr>
              <a:t>”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&gt;&gt;&gt; </a:t>
            </a:r>
            <a:r>
              <a:rPr lang="en-US" sz="2400" b="1" dirty="0" err="1">
                <a:solidFill>
                  <a:schemeClr val="tx1"/>
                </a:solidFill>
              </a:rPr>
              <a:t>str</a:t>
            </a:r>
            <a:r>
              <a:rPr lang="en-US" sz="2400" dirty="0" err="1">
                <a:solidFill>
                  <a:schemeClr val="tx1"/>
                </a:solidFill>
              </a:rPr>
              <a:t>.count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“l”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2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&gt;&gt;&gt; </a:t>
            </a:r>
            <a:r>
              <a:rPr lang="en-US" sz="2400" b="1" dirty="0" err="1">
                <a:solidFill>
                  <a:schemeClr val="tx1"/>
                </a:solidFill>
              </a:rPr>
              <a:t>str</a:t>
            </a:r>
            <a:r>
              <a:rPr lang="en-US" sz="2400" dirty="0" err="1">
                <a:solidFill>
                  <a:schemeClr val="tx1"/>
                </a:solidFill>
              </a:rPr>
              <a:t>.index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“o”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4</a:t>
            </a:r>
            <a:endParaRPr lang="en-US" sz="24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5351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Operators in Strings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in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This checks whether a string is present in another string or not. It returns true if the entire string is found else it returns false.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not in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It works just opposite to what “in” operator does. It returns true if the string is not found in the specified string else it returns false</a:t>
            </a:r>
            <a:endParaRPr lang="en-US" sz="2800" dirty="0"/>
          </a:p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8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Operators in Strings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AD66A0A-52F8-CE41-BF94-15B7CF19AC16}"/>
              </a:ext>
            </a:extLst>
          </p:cNvPr>
          <p:cNvSpPr/>
          <p:nvPr/>
        </p:nvSpPr>
        <p:spPr>
          <a:xfrm>
            <a:off x="1002819" y="2186371"/>
            <a:ext cx="7703820" cy="18214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str = ‘welcome’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str1= ‘we’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str2= ‘you are’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 str1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print(str2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not in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42D150-BB4F-D441-80F1-2321B2FCBF2C}"/>
              </a:ext>
            </a:extLst>
          </p:cNvPr>
          <p:cNvSpPr txBox="1"/>
          <p:nvPr/>
        </p:nvSpPr>
        <p:spPr>
          <a:xfrm>
            <a:off x="1037968" y="1544596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C56393-5220-D74F-8DA9-D2C6C249A7AC}"/>
              </a:ext>
            </a:extLst>
          </p:cNvPr>
          <p:cNvSpPr/>
          <p:nvPr/>
        </p:nvSpPr>
        <p:spPr>
          <a:xfrm>
            <a:off x="1002819" y="4501572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90FC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90FC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0C98B-B674-5744-8FC1-A93C1F5D0D49}"/>
              </a:ext>
            </a:extLst>
          </p:cNvPr>
          <p:cNvSpPr txBox="1"/>
          <p:nvPr/>
        </p:nvSpPr>
        <p:spPr>
          <a:xfrm>
            <a:off x="1186249" y="394180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193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8D2B4F9-CFD3-4539-BE12-AD2CCFC59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92" y="1863462"/>
            <a:ext cx="11978326" cy="1467454"/>
          </a:xfrm>
        </p:spPr>
        <p:txBody>
          <a:bodyPr>
            <a:noAutofit/>
          </a:bodyPr>
          <a:lstStyle/>
          <a:p>
            <a:r>
              <a:rPr lang="en-US" sz="5400" b="1" dirty="0"/>
              <a:t>Python Sets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9ED4F7-BFAA-4FEB-895E-E631ECED8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7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Strings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string is a sequence of characters.</a:t>
            </a:r>
            <a:endParaRPr lang="ar-SA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string is usually a bit of text (sequence of characters). In Python we use ” (double quotes) or ‘ (single quotes) to represent a string. </a:t>
            </a:r>
            <a:endParaRPr lang="ar-SA" dirty="0"/>
          </a:p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94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Sets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Sets are a lot like lists, but their properties are a bit different.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set is just like a list, but </a:t>
            </a:r>
            <a:r>
              <a:rPr lang="en-US" dirty="0">
                <a:solidFill>
                  <a:srgbClr val="FF0000"/>
                </a:solidFill>
              </a:rPr>
              <a:t>no element can appear twice</a:t>
            </a:r>
            <a:r>
              <a:rPr lang="en-US" dirty="0"/>
              <a:t>, and it is </a:t>
            </a:r>
            <a:r>
              <a:rPr lang="en-US" dirty="0">
                <a:solidFill>
                  <a:srgbClr val="FF0000"/>
                </a:solidFill>
              </a:rPr>
              <a:t>unordered</a:t>
            </a:r>
            <a:r>
              <a:rPr lang="en-US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Additionally, they </a:t>
            </a:r>
            <a:r>
              <a:rPr lang="en-US" dirty="0">
                <a:solidFill>
                  <a:srgbClr val="FF0000"/>
                </a:solidFill>
              </a:rPr>
              <a:t>cannot contain mutable elements</a:t>
            </a:r>
            <a:r>
              <a:rPr lang="en-US" dirty="0"/>
              <a:t>. Thus, a set cannot contain a </a:t>
            </a:r>
            <a:r>
              <a:rPr lang="en-US" dirty="0">
                <a:solidFill>
                  <a:srgbClr val="FF0000"/>
                </a:solidFill>
              </a:rPr>
              <a:t>list or a set</a:t>
            </a:r>
            <a:r>
              <a:rPr lang="en-US" dirty="0"/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Sets themselves are </a:t>
            </a:r>
            <a:r>
              <a:rPr lang="en-US" dirty="0">
                <a:solidFill>
                  <a:srgbClr val="FF0000"/>
                </a:solidFill>
              </a:rPr>
              <a:t>mutable</a:t>
            </a:r>
            <a:r>
              <a:rPr lang="en-US" dirty="0"/>
              <a:t>. </a:t>
            </a:r>
          </a:p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1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How to create a set in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285103"/>
            <a:ext cx="10515600" cy="46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/>
              <a:t>There are several ways to create a set in Python: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1. A set is created by placing all the items inside curly braces {}, separated by comma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478AB4-99D0-9A40-8D09-EB9D8622695D}"/>
              </a:ext>
            </a:extLst>
          </p:cNvPr>
          <p:cNvSpPr/>
          <p:nvPr/>
        </p:nvSpPr>
        <p:spPr>
          <a:xfrm>
            <a:off x="1037968" y="3771843"/>
            <a:ext cx="7703820" cy="11284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set1={12, 2.1, 12, "hello"}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00B050"/>
                </a:solidFill>
                <a:latin typeface="SFIT1000"/>
              </a:rPr>
              <a:t>duplicates ignored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(set1)   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00B050"/>
                </a:solidFill>
                <a:latin typeface="SFIT1000"/>
              </a:rPr>
              <a:t> unordered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5D961-8F30-3045-82CA-757BEF6D660C}"/>
              </a:ext>
            </a:extLst>
          </p:cNvPr>
          <p:cNvSpPr txBox="1"/>
          <p:nvPr/>
        </p:nvSpPr>
        <p:spPr>
          <a:xfrm>
            <a:off x="1037968" y="3074249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60B2B26-B4E2-3641-8703-C76E5D4CF761}"/>
              </a:ext>
            </a:extLst>
          </p:cNvPr>
          <p:cNvSpPr/>
          <p:nvPr/>
        </p:nvSpPr>
        <p:spPr>
          <a:xfrm>
            <a:off x="1037968" y="5596443"/>
            <a:ext cx="7703820" cy="11284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{2.1, 12, 'hello'}</a:t>
            </a:r>
            <a:endParaRPr lang="en-US" dirty="0">
              <a:solidFill>
                <a:srgbClr val="00B05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C5C90-07A5-A943-B03C-405671E5B744}"/>
              </a:ext>
            </a:extLst>
          </p:cNvPr>
          <p:cNvSpPr txBox="1"/>
          <p:nvPr/>
        </p:nvSpPr>
        <p:spPr>
          <a:xfrm>
            <a:off x="1136821" y="5016844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56719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How to create a Set in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285103"/>
            <a:ext cx="10515600" cy="46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/>
              <a:t>2. A set is created by using the built-in set() function.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001F8F-6D55-5343-962A-2AB0FBBDBAE7}"/>
              </a:ext>
            </a:extLst>
          </p:cNvPr>
          <p:cNvSpPr/>
          <p:nvPr/>
        </p:nvSpPr>
        <p:spPr>
          <a:xfrm>
            <a:off x="1037968" y="3055147"/>
            <a:ext cx="7703820" cy="11284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set1=set([12, 2.1, 12, "hello”])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00B050"/>
                </a:solidFill>
                <a:latin typeface="SFIT1000"/>
              </a:rPr>
              <a:t>duplicates ignored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(set1)   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00B050"/>
                </a:solidFill>
                <a:latin typeface="SFIT1000"/>
              </a:rPr>
              <a:t> unordered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AC3CA-3416-0B4A-99C1-3C8296B8E05F}"/>
              </a:ext>
            </a:extLst>
          </p:cNvPr>
          <p:cNvSpPr txBox="1"/>
          <p:nvPr/>
        </p:nvSpPr>
        <p:spPr>
          <a:xfrm>
            <a:off x="1037968" y="2357553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2B610FF-0562-DB4F-9388-60503DADE3FB}"/>
              </a:ext>
            </a:extLst>
          </p:cNvPr>
          <p:cNvSpPr/>
          <p:nvPr/>
        </p:nvSpPr>
        <p:spPr>
          <a:xfrm>
            <a:off x="1037968" y="4879747"/>
            <a:ext cx="7703820" cy="11284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{2.1, 12, 'hello'}</a:t>
            </a:r>
            <a:endParaRPr lang="en-US" dirty="0">
              <a:solidFill>
                <a:srgbClr val="00B05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EF64A-FA3E-544F-84C3-74370A0AB075}"/>
              </a:ext>
            </a:extLst>
          </p:cNvPr>
          <p:cNvSpPr txBox="1"/>
          <p:nvPr/>
        </p:nvSpPr>
        <p:spPr>
          <a:xfrm>
            <a:off x="1136821" y="4300148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3396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How to create a set in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285103"/>
            <a:ext cx="10515600" cy="46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/>
              <a:t>Sets can have any number of items and they may be of different types (</a:t>
            </a:r>
            <a:r>
              <a:rPr lang="en-US" dirty="0">
                <a:solidFill>
                  <a:srgbClr val="00B050"/>
                </a:solidFill>
              </a:rPr>
              <a:t>integer, float, tuple, string etc</a:t>
            </a:r>
            <a:r>
              <a:rPr lang="en-US" dirty="0"/>
              <a:t>.). But a set cannot have mutable elements like </a:t>
            </a:r>
            <a:r>
              <a:rPr lang="en-US" b="1" dirty="0">
                <a:solidFill>
                  <a:srgbClr val="FF0000"/>
                </a:solidFill>
              </a:rPr>
              <a:t>Lists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sets</a:t>
            </a:r>
            <a:r>
              <a:rPr lang="en-US" dirty="0"/>
              <a:t> or  </a:t>
            </a:r>
            <a:r>
              <a:rPr lang="en-US" dirty="0">
                <a:solidFill>
                  <a:srgbClr val="FF0000"/>
                </a:solidFill>
              </a:rPr>
              <a:t>dictionaries</a:t>
            </a:r>
            <a:r>
              <a:rPr lang="en-US" dirty="0"/>
              <a:t>  as its elements.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478AB4-99D0-9A40-8D09-EB9D8622695D}"/>
              </a:ext>
            </a:extLst>
          </p:cNvPr>
          <p:cNvSpPr/>
          <p:nvPr/>
        </p:nvSpPr>
        <p:spPr>
          <a:xfrm>
            <a:off x="838200" y="3429001"/>
            <a:ext cx="7703820" cy="12426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90FC"/>
                </a:solidFill>
                <a:latin typeface="Consolas" panose="020B0609020204030204" pitchFamily="49" charset="0"/>
              </a:rPr>
              <a:t>set1={('</a:t>
            </a:r>
            <a:r>
              <a:rPr lang="en-US" dirty="0" err="1">
                <a:solidFill>
                  <a:srgbClr val="0090FC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0090FC"/>
                </a:solidFill>
                <a:latin typeface="Consolas" panose="020B0609020204030204" pitchFamily="49" charset="0"/>
              </a:rPr>
              <a:t>’, 2, 3), 10.2, 3,'hello’, 3, 3, 3}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(set1)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5D961-8F30-3045-82CA-757BEF6D660C}"/>
              </a:ext>
            </a:extLst>
          </p:cNvPr>
          <p:cNvSpPr txBox="1"/>
          <p:nvPr/>
        </p:nvSpPr>
        <p:spPr>
          <a:xfrm>
            <a:off x="1056536" y="2908966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60B2B26-B4E2-3641-8703-C76E5D4CF761}"/>
              </a:ext>
            </a:extLst>
          </p:cNvPr>
          <p:cNvSpPr/>
          <p:nvPr/>
        </p:nvSpPr>
        <p:spPr>
          <a:xfrm>
            <a:off x="939114" y="5373103"/>
            <a:ext cx="7703820" cy="11047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{3, ('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', 2, 3), 10.2, 'hello'}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C5C90-07A5-A943-B03C-405671E5B744}"/>
              </a:ext>
            </a:extLst>
          </p:cNvPr>
          <p:cNvSpPr txBox="1"/>
          <p:nvPr/>
        </p:nvSpPr>
        <p:spPr>
          <a:xfrm>
            <a:off x="1136821" y="4670848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262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 Empty 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/>
              <a:t>Empty curly braces </a:t>
            </a:r>
            <a:r>
              <a:rPr lang="en-US" sz="2800" dirty="0"/>
              <a:t>{}</a:t>
            </a:r>
            <a:r>
              <a:rPr lang="en-US" dirty="0"/>
              <a:t> will make an empty dictionary in Python. To make a set without any elements, we use the </a:t>
            </a:r>
            <a:r>
              <a:rPr lang="en-US" sz="2800" dirty="0"/>
              <a:t>set()</a:t>
            </a:r>
            <a:r>
              <a:rPr lang="en-US" dirty="0"/>
              <a:t> function without any argument.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7C3843-DA16-7844-A0C0-C952D0EB2E8C}"/>
              </a:ext>
            </a:extLst>
          </p:cNvPr>
          <p:cNvSpPr/>
          <p:nvPr/>
        </p:nvSpPr>
        <p:spPr>
          <a:xfrm>
            <a:off x="1002819" y="3485801"/>
            <a:ext cx="7703820" cy="1108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set1=set() 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(type(set1))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(set1)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DCF545-E6B1-1242-B9FD-A813E44AC4ED}"/>
              </a:ext>
            </a:extLst>
          </p:cNvPr>
          <p:cNvSpPr txBox="1"/>
          <p:nvPr/>
        </p:nvSpPr>
        <p:spPr>
          <a:xfrm>
            <a:off x="1002819" y="2816068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830D154-6F6C-124E-838E-CEC3A68CB0DB}"/>
              </a:ext>
            </a:extLst>
          </p:cNvPr>
          <p:cNvSpPr/>
          <p:nvPr/>
        </p:nvSpPr>
        <p:spPr>
          <a:xfrm>
            <a:off x="1002819" y="5410659"/>
            <a:ext cx="7703820" cy="1108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&lt;class 'set’&gt;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C9A29-86DD-A648-AC95-6AC1527410F8}"/>
              </a:ext>
            </a:extLst>
          </p:cNvPr>
          <p:cNvSpPr txBox="1"/>
          <p:nvPr/>
        </p:nvSpPr>
        <p:spPr>
          <a:xfrm>
            <a:off x="1037968" y="4831463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93188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Changing a Set: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605481" y="1558497"/>
            <a:ext cx="107483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Sets are </a:t>
            </a:r>
            <a:r>
              <a:rPr lang="en-US" dirty="0">
                <a:solidFill>
                  <a:srgbClr val="FF0000"/>
                </a:solidFill>
              </a:rPr>
              <a:t>mutable</a:t>
            </a:r>
            <a:r>
              <a:rPr lang="en-US" dirty="0"/>
              <a:t>. However, since they are </a:t>
            </a:r>
            <a:r>
              <a:rPr lang="en-US" dirty="0">
                <a:solidFill>
                  <a:srgbClr val="FF0000"/>
                </a:solidFill>
              </a:rPr>
              <a:t>unordered</a:t>
            </a:r>
            <a:r>
              <a:rPr lang="en-US" dirty="0"/>
              <a:t>, </a:t>
            </a:r>
            <a:r>
              <a:rPr lang="en-US" b="1" u="sng" dirty="0"/>
              <a:t>indexing has no meaning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cannot </a:t>
            </a:r>
            <a:r>
              <a:rPr lang="en-US" b="1" u="sng" dirty="0"/>
              <a:t>access or change an element of a set using indexing or slicing</a:t>
            </a:r>
            <a:r>
              <a:rPr lang="en-US" dirty="0"/>
              <a:t>. Set data type does not support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</a:t>
            </a:r>
            <a:r>
              <a:rPr lang="en-US" dirty="0">
                <a:solidFill>
                  <a:srgbClr val="00B050"/>
                </a:solidFill>
              </a:rPr>
              <a:t>add</a:t>
            </a:r>
            <a:r>
              <a:rPr lang="en-US" dirty="0"/>
              <a:t> a </a:t>
            </a:r>
            <a:r>
              <a:rPr lang="en-US" b="1" u="sng" dirty="0"/>
              <a:t>single </a:t>
            </a:r>
            <a:r>
              <a:rPr lang="en-US" dirty="0"/>
              <a:t>element using the</a:t>
            </a:r>
            <a:r>
              <a:rPr lang="en-US" b="1" dirty="0"/>
              <a:t> add() </a:t>
            </a:r>
            <a:r>
              <a:rPr lang="en-US" dirty="0"/>
              <a:t>method, and </a:t>
            </a:r>
            <a:r>
              <a:rPr lang="en-US" b="1" u="sng" dirty="0"/>
              <a:t>multiple</a:t>
            </a:r>
            <a:r>
              <a:rPr lang="en-US" dirty="0"/>
              <a:t> elements using the </a:t>
            </a:r>
            <a:r>
              <a:rPr lang="en-US" b="1" dirty="0"/>
              <a:t>update() </a:t>
            </a:r>
            <a:r>
              <a:rPr lang="en-US" dirty="0"/>
              <a:t>method. The update() method can take tuples, lists, strings or other sets as its argument.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all cases, </a:t>
            </a:r>
            <a:r>
              <a:rPr lang="en-US" b="1" u="sng" dirty="0"/>
              <a:t>duplicates</a:t>
            </a:r>
            <a:r>
              <a:rPr lang="en-US" b="1" dirty="0"/>
              <a:t> </a:t>
            </a:r>
            <a:r>
              <a:rPr lang="en-US" dirty="0"/>
              <a:t>are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avoided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9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Modifying a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E5636D-67DF-7644-BADD-C0DD4192D03A}"/>
              </a:ext>
            </a:extLst>
          </p:cNvPr>
          <p:cNvSpPr/>
          <p:nvPr/>
        </p:nvSpPr>
        <p:spPr>
          <a:xfrm>
            <a:off x="805111" y="1663151"/>
            <a:ext cx="7703820" cy="45646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2C500-E598-A746-87B8-E01670A2400A}"/>
              </a:ext>
            </a:extLst>
          </p:cNvPr>
          <p:cNvSpPr txBox="1"/>
          <p:nvPr/>
        </p:nvSpPr>
        <p:spPr>
          <a:xfrm>
            <a:off x="728772" y="1174223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328D0-3ED9-8346-B166-12FE08B7BB63}"/>
              </a:ext>
            </a:extLst>
          </p:cNvPr>
          <p:cNvSpPr txBox="1"/>
          <p:nvPr/>
        </p:nvSpPr>
        <p:spPr>
          <a:xfrm>
            <a:off x="1198605" y="1890584"/>
            <a:ext cx="62030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set1={3, 5, 'ab'}</a:t>
            </a:r>
          </a:p>
          <a:p>
            <a:r>
              <a:rPr lang="en-US" sz="2300" dirty="0"/>
              <a:t>&gt;&gt;&gt; set1</a:t>
            </a:r>
          </a:p>
          <a:p>
            <a:r>
              <a:rPr lang="en-US" sz="2300" dirty="0">
                <a:solidFill>
                  <a:srgbClr val="0090FC"/>
                </a:solidFill>
              </a:rPr>
              <a:t>{'ab', 3, 5}</a:t>
            </a:r>
          </a:p>
          <a:p>
            <a:r>
              <a:rPr lang="en-US" sz="2300" dirty="0"/>
              <a:t>&gt;&gt;&gt; set1.add(12)</a:t>
            </a:r>
          </a:p>
          <a:p>
            <a:r>
              <a:rPr lang="en-US" sz="2300" dirty="0"/>
              <a:t>&gt;&gt;&gt; set1</a:t>
            </a:r>
          </a:p>
          <a:p>
            <a:r>
              <a:rPr lang="en-US" sz="2300" dirty="0">
                <a:solidFill>
                  <a:srgbClr val="0090FC"/>
                </a:solidFill>
              </a:rPr>
              <a:t>{'ab', 3, 12, 5}</a:t>
            </a:r>
          </a:p>
          <a:p>
            <a:r>
              <a:rPr lang="en-US" sz="2300" dirty="0"/>
              <a:t>&gt;&gt;&gt; set1.update([2,3,4])</a:t>
            </a:r>
          </a:p>
          <a:p>
            <a:r>
              <a:rPr lang="en-US" sz="2300" dirty="0"/>
              <a:t>&gt;&gt;&gt; set1</a:t>
            </a:r>
          </a:p>
          <a:p>
            <a:r>
              <a:rPr lang="en-US" sz="2300" dirty="0">
                <a:solidFill>
                  <a:srgbClr val="0090FC"/>
                </a:solidFill>
              </a:rPr>
              <a:t>{2, 'ab', 3, 5, 4, 12}</a:t>
            </a:r>
          </a:p>
          <a:p>
            <a:r>
              <a:rPr lang="en-US" sz="2300" dirty="0"/>
              <a:t>&gt;&gt;&gt; set1.update({'bcd',4,9},[100,200],('hello',2))</a:t>
            </a:r>
          </a:p>
          <a:p>
            <a:r>
              <a:rPr lang="en-US" sz="2300" dirty="0"/>
              <a:t>&gt;&gt;&gt; set1</a:t>
            </a:r>
          </a:p>
          <a:p>
            <a:r>
              <a:rPr lang="en-US" sz="2300" dirty="0">
                <a:solidFill>
                  <a:srgbClr val="0090FC"/>
                </a:solidFill>
              </a:rPr>
              <a:t>{2, 'ab', 3, 5, 4, 100, 200, 9, 12, 'hello', '</a:t>
            </a:r>
            <a:r>
              <a:rPr lang="en-US" sz="2300" dirty="0" err="1">
                <a:solidFill>
                  <a:srgbClr val="0090FC"/>
                </a:solidFill>
              </a:rPr>
              <a:t>bcd</a:t>
            </a:r>
            <a:r>
              <a:rPr lang="en-US" sz="2300" dirty="0">
                <a:solidFill>
                  <a:srgbClr val="0090FC"/>
                </a:solidFill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1798282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Removing an item from a 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item can be removed from a set using the methods </a:t>
            </a:r>
            <a:r>
              <a:rPr lang="en-US" dirty="0">
                <a:solidFill>
                  <a:srgbClr val="FF0000"/>
                </a:solidFill>
              </a:rPr>
              <a:t>discard() </a:t>
            </a:r>
            <a:r>
              <a:rPr lang="en-US" dirty="0"/>
              <a:t>and </a:t>
            </a:r>
            <a:r>
              <a:rPr lang="en-US" dirty="0">
                <a:solidFill>
                  <a:srgbClr val="FF0000"/>
                </a:solidFill>
              </a:rPr>
              <a:t>remove().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only </a:t>
            </a:r>
            <a:r>
              <a:rPr lang="en-US" b="1" dirty="0"/>
              <a:t>difference</a:t>
            </a:r>
            <a:r>
              <a:rPr lang="en-US" dirty="0"/>
              <a:t> between the two is that the </a:t>
            </a:r>
            <a:r>
              <a:rPr lang="en-US" dirty="0">
                <a:solidFill>
                  <a:srgbClr val="FF0000"/>
                </a:solidFill>
              </a:rPr>
              <a:t>discard() function </a:t>
            </a:r>
            <a:r>
              <a:rPr lang="en-US" dirty="0"/>
              <a:t>leaves a set </a:t>
            </a:r>
            <a:r>
              <a:rPr lang="en-US" b="1" dirty="0">
                <a:solidFill>
                  <a:srgbClr val="FF0000"/>
                </a:solidFill>
              </a:rPr>
              <a:t>unchanged</a:t>
            </a:r>
            <a:r>
              <a:rPr lang="en-US" dirty="0"/>
              <a:t> if </a:t>
            </a:r>
            <a:r>
              <a:rPr lang="en-US" b="1" u="sng" dirty="0"/>
              <a:t>the element is not present in the set</a:t>
            </a:r>
            <a:r>
              <a:rPr lang="en-US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 the other hand, the </a:t>
            </a:r>
            <a:r>
              <a:rPr lang="en-US" dirty="0">
                <a:solidFill>
                  <a:srgbClr val="FF0000"/>
                </a:solidFill>
              </a:rPr>
              <a:t>remove()function </a:t>
            </a:r>
            <a:r>
              <a:rPr lang="en-US" dirty="0"/>
              <a:t>will raise an </a:t>
            </a:r>
            <a:r>
              <a:rPr lang="en-US" b="1" dirty="0">
                <a:solidFill>
                  <a:srgbClr val="FF0000"/>
                </a:solidFill>
              </a:rPr>
              <a:t>error</a:t>
            </a:r>
            <a:r>
              <a:rPr lang="en-US" dirty="0"/>
              <a:t> in such a condition </a:t>
            </a:r>
            <a:r>
              <a:rPr lang="en-US" b="1" u="sng" dirty="0"/>
              <a:t>(if element is not present in the set).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88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Removing an item from a 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066B1B-95D4-4948-8301-33A0535D4171}"/>
              </a:ext>
            </a:extLst>
          </p:cNvPr>
          <p:cNvSpPr/>
          <p:nvPr/>
        </p:nvSpPr>
        <p:spPr>
          <a:xfrm>
            <a:off x="805111" y="1663151"/>
            <a:ext cx="7703820" cy="50783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B1B6B-1A80-AE4D-AD0B-920530D6EF4B}"/>
              </a:ext>
            </a:extLst>
          </p:cNvPr>
          <p:cNvSpPr txBox="1"/>
          <p:nvPr/>
        </p:nvSpPr>
        <p:spPr>
          <a:xfrm>
            <a:off x="728772" y="1174223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CBBB9-1DD9-924F-A178-299CAE3A238D}"/>
              </a:ext>
            </a:extLst>
          </p:cNvPr>
          <p:cNvSpPr txBox="1"/>
          <p:nvPr/>
        </p:nvSpPr>
        <p:spPr>
          <a:xfrm>
            <a:off x="1124465" y="1802097"/>
            <a:ext cx="6858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&gt;&gt;&gt; set1={12, 30, 15, 30}</a:t>
            </a:r>
          </a:p>
          <a:p>
            <a:r>
              <a:rPr lang="en-US" dirty="0"/>
              <a:t>&gt;&gt;&gt; set1</a:t>
            </a:r>
          </a:p>
          <a:p>
            <a:r>
              <a:rPr lang="en-US" dirty="0">
                <a:solidFill>
                  <a:srgbClr val="0090FC"/>
                </a:solidFill>
              </a:rPr>
              <a:t>{12, 30, 15}</a:t>
            </a:r>
          </a:p>
          <a:p>
            <a:r>
              <a:rPr lang="en-US" dirty="0"/>
              <a:t>&gt;&gt;&gt; set1.discard(15)</a:t>
            </a:r>
          </a:p>
          <a:p>
            <a:r>
              <a:rPr lang="en-US" dirty="0"/>
              <a:t>&gt;&gt;&gt; set1</a:t>
            </a:r>
          </a:p>
          <a:p>
            <a:r>
              <a:rPr lang="en-US" dirty="0">
                <a:solidFill>
                  <a:srgbClr val="0090FC"/>
                </a:solidFill>
              </a:rPr>
              <a:t>{12, 30}</a:t>
            </a:r>
          </a:p>
          <a:p>
            <a:r>
              <a:rPr lang="en-US" dirty="0"/>
              <a:t>&gt;&gt;&gt; set1.discard(20)</a:t>
            </a:r>
          </a:p>
          <a:p>
            <a:r>
              <a:rPr lang="en-US" dirty="0"/>
              <a:t>&gt;&gt;&gt; set1</a:t>
            </a:r>
          </a:p>
          <a:p>
            <a:r>
              <a:rPr lang="en-US" dirty="0">
                <a:solidFill>
                  <a:srgbClr val="0090FC"/>
                </a:solidFill>
              </a:rPr>
              <a:t>{12, 30}</a:t>
            </a:r>
          </a:p>
          <a:p>
            <a:r>
              <a:rPr lang="en-US" dirty="0"/>
              <a:t>&gt;&gt;&gt; set1.remove(12)</a:t>
            </a:r>
          </a:p>
          <a:p>
            <a:r>
              <a:rPr lang="en-US" dirty="0"/>
              <a:t>&gt;&gt;&gt; set1</a:t>
            </a:r>
          </a:p>
          <a:p>
            <a:r>
              <a:rPr lang="en-US" dirty="0">
                <a:solidFill>
                  <a:srgbClr val="0090FC"/>
                </a:solidFill>
              </a:rPr>
              <a:t>{30}</a:t>
            </a:r>
          </a:p>
          <a:p>
            <a:r>
              <a:rPr lang="en-US" dirty="0"/>
              <a:t>&gt;&gt;&gt; set1.remove(40)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"&lt;pyshell#113&gt;", line 1, in &lt;module&gt;</a:t>
            </a:r>
          </a:p>
          <a:p>
            <a:r>
              <a:rPr lang="en-US" dirty="0"/>
              <a:t>    set1.remove(40)</a:t>
            </a:r>
          </a:p>
          <a:p>
            <a:r>
              <a:rPr lang="en-US" dirty="0" err="1"/>
              <a:t>KeyError</a:t>
            </a:r>
            <a:r>
              <a:rPr lang="en-US" dirty="0"/>
              <a:t>: 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8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Removing an item from a 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remove an item using the </a:t>
            </a:r>
            <a:r>
              <a:rPr lang="en-US" b="1" dirty="0">
                <a:solidFill>
                  <a:srgbClr val="FF0000"/>
                </a:solidFill>
              </a:rPr>
              <a:t>pop() </a:t>
            </a:r>
            <a:r>
              <a:rPr lang="en-US" dirty="0"/>
              <a:t>method.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Since set is an unordered data type, there is no way of determining which item will be popped. It is completely </a:t>
            </a:r>
            <a:r>
              <a:rPr lang="en-US" b="1" u="sng" dirty="0"/>
              <a:t>arbitrary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also remove </a:t>
            </a:r>
            <a:r>
              <a:rPr lang="en-US" b="1" u="sng" dirty="0"/>
              <a:t>all items </a:t>
            </a:r>
            <a:r>
              <a:rPr lang="en-US" dirty="0"/>
              <a:t>from a set using the </a:t>
            </a:r>
            <a:r>
              <a:rPr lang="en-US" b="1" dirty="0">
                <a:solidFill>
                  <a:srgbClr val="FF0000"/>
                </a:solidFill>
              </a:rPr>
              <a:t>clear() </a:t>
            </a:r>
            <a:r>
              <a:rPr lang="en-US" dirty="0"/>
              <a:t>method.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1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How to create a String in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285103"/>
            <a:ext cx="10515600" cy="46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/>
              <a:t>There are several ways to create strings in Python: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1. We can use ‘ (single quotes), to create a string.</a:t>
            </a:r>
          </a:p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478AB4-99D0-9A40-8D09-EB9D8622695D}"/>
              </a:ext>
            </a:extLst>
          </p:cNvPr>
          <p:cNvSpPr/>
          <p:nvPr/>
        </p:nvSpPr>
        <p:spPr>
          <a:xfrm>
            <a:off x="1002819" y="3150194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Str= ‘Hello world’ 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(Str)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5D961-8F30-3045-82CA-757BEF6D660C}"/>
              </a:ext>
            </a:extLst>
          </p:cNvPr>
          <p:cNvSpPr txBox="1"/>
          <p:nvPr/>
        </p:nvSpPr>
        <p:spPr>
          <a:xfrm>
            <a:off x="1037968" y="2508419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60B2B26-B4E2-3641-8703-C76E5D4CF761}"/>
              </a:ext>
            </a:extLst>
          </p:cNvPr>
          <p:cNvSpPr/>
          <p:nvPr/>
        </p:nvSpPr>
        <p:spPr>
          <a:xfrm>
            <a:off x="1037968" y="5317638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Hello world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C5C90-07A5-A943-B03C-405671E5B744}"/>
              </a:ext>
            </a:extLst>
          </p:cNvPr>
          <p:cNvSpPr txBox="1"/>
          <p:nvPr/>
        </p:nvSpPr>
        <p:spPr>
          <a:xfrm>
            <a:off x="1136821" y="4670848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7969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Removing an item from a 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066B1B-95D4-4948-8301-33A0535D4171}"/>
              </a:ext>
            </a:extLst>
          </p:cNvPr>
          <p:cNvSpPr/>
          <p:nvPr/>
        </p:nvSpPr>
        <p:spPr>
          <a:xfrm>
            <a:off x="805111" y="1663151"/>
            <a:ext cx="7703820" cy="50783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B1B6B-1A80-AE4D-AD0B-920530D6EF4B}"/>
              </a:ext>
            </a:extLst>
          </p:cNvPr>
          <p:cNvSpPr txBox="1"/>
          <p:nvPr/>
        </p:nvSpPr>
        <p:spPr>
          <a:xfrm>
            <a:off x="728772" y="1174223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CBBB9-1DD9-924F-A178-299CAE3A238D}"/>
              </a:ext>
            </a:extLst>
          </p:cNvPr>
          <p:cNvSpPr txBox="1"/>
          <p:nvPr/>
        </p:nvSpPr>
        <p:spPr>
          <a:xfrm>
            <a:off x="1124465" y="1802097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set1={12, 30, 15, 30}</a:t>
            </a:r>
          </a:p>
          <a:p>
            <a:r>
              <a:rPr lang="en-US" sz="2400" dirty="0"/>
              <a:t>&gt;&gt;&gt; set1</a:t>
            </a:r>
          </a:p>
          <a:p>
            <a:r>
              <a:rPr lang="en-US" sz="2400" dirty="0">
                <a:solidFill>
                  <a:srgbClr val="0090FC"/>
                </a:solidFill>
              </a:rPr>
              <a:t>{12, 30, 15}</a:t>
            </a:r>
          </a:p>
          <a:p>
            <a:r>
              <a:rPr lang="en-US" sz="2400" dirty="0"/>
              <a:t>&gt;&gt;&gt; print(set1.pop()) </a:t>
            </a:r>
            <a:r>
              <a:rPr lang="en-US" sz="2400" dirty="0">
                <a:solidFill>
                  <a:srgbClr val="C00000"/>
                </a:solidFill>
              </a:rPr>
              <a:t>#randomly</a:t>
            </a:r>
          </a:p>
          <a:p>
            <a:r>
              <a:rPr lang="en-US" sz="2400" dirty="0">
                <a:solidFill>
                  <a:srgbClr val="0090FC"/>
                </a:solidFill>
              </a:rPr>
              <a:t>12</a:t>
            </a:r>
          </a:p>
          <a:p>
            <a:r>
              <a:rPr lang="en-US" sz="2400" dirty="0"/>
              <a:t>&gt;&gt;&gt; set1</a:t>
            </a:r>
          </a:p>
          <a:p>
            <a:r>
              <a:rPr lang="en-US" sz="2400" dirty="0">
                <a:solidFill>
                  <a:srgbClr val="0090FC"/>
                </a:solidFill>
              </a:rPr>
              <a:t>{30, 15}</a:t>
            </a:r>
          </a:p>
          <a:p>
            <a:r>
              <a:rPr lang="en-US" sz="2400" dirty="0"/>
              <a:t>&gt;&gt;&gt; set1.clear()</a:t>
            </a:r>
          </a:p>
          <a:p>
            <a:r>
              <a:rPr lang="en-US" sz="2400" dirty="0"/>
              <a:t>&gt;&gt;&gt; set1</a:t>
            </a:r>
          </a:p>
          <a:p>
            <a:r>
              <a:rPr lang="en-US" sz="2400" dirty="0">
                <a:solidFill>
                  <a:srgbClr val="0090FC"/>
                </a:solidFill>
              </a:rPr>
              <a:t>set()</a:t>
            </a:r>
          </a:p>
        </p:txBody>
      </p:sp>
    </p:spTree>
    <p:extLst>
      <p:ext uri="{BB962C8B-B14F-4D97-AF65-F5344CB8AC3E}">
        <p14:creationId xmlns:p14="http://schemas.microsoft.com/office/powerpoint/2010/main" val="1024751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Concatenation and Repeat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01520D-C22A-1B48-9FAF-FFAD1A3C727E}"/>
              </a:ext>
            </a:extLst>
          </p:cNvPr>
          <p:cNvSpPr/>
          <p:nvPr/>
        </p:nvSpPr>
        <p:spPr>
          <a:xfrm>
            <a:off x="1002819" y="2186371"/>
            <a:ext cx="7703820" cy="18214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str1 = ‘Hello’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str2 = ‘World’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str3= str1 + str2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90FC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53A7C-EDF7-4D4B-8CEB-9DF4A881619D}"/>
              </a:ext>
            </a:extLst>
          </p:cNvPr>
          <p:cNvSpPr txBox="1"/>
          <p:nvPr/>
        </p:nvSpPr>
        <p:spPr>
          <a:xfrm>
            <a:off x="1037968" y="1544596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8451D7-9765-7C4B-8137-F88128CBE0EC}"/>
              </a:ext>
            </a:extLst>
          </p:cNvPr>
          <p:cNvSpPr/>
          <p:nvPr/>
        </p:nvSpPr>
        <p:spPr>
          <a:xfrm>
            <a:off x="1002819" y="4501572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HelloWorld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3CC95-5ECE-AE4C-A45A-96368F22558C}"/>
              </a:ext>
            </a:extLst>
          </p:cNvPr>
          <p:cNvSpPr txBox="1"/>
          <p:nvPr/>
        </p:nvSpPr>
        <p:spPr>
          <a:xfrm>
            <a:off x="1186249" y="394180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40007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Set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E72E5A-C1FE-C142-8218-9A569B420629}"/>
              </a:ext>
            </a:extLst>
          </p:cNvPr>
          <p:cNvSpPr/>
          <p:nvPr/>
        </p:nvSpPr>
        <p:spPr>
          <a:xfrm>
            <a:off x="963207" y="1678758"/>
            <a:ext cx="93052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dirty="0"/>
              <a:t>Sets can be used to carry out mathematical set operations like union, intersection, and difference. </a:t>
            </a:r>
          </a:p>
          <a:p>
            <a:pPr marL="342900" indent="-342900" rt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rt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018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Union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operator can be used to join sets together. This results in a new set composed of the elements of the two composite sets. This is called the </a:t>
            </a:r>
            <a:r>
              <a:rPr lang="en-US" i="1" dirty="0"/>
              <a:t>union </a:t>
            </a:r>
            <a:r>
              <a:rPr lang="en-US" dirty="0"/>
              <a:t>of the two sets. Since the result is also a set, any duplicate values will be only included once.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01520D-C22A-1B48-9FAF-FFAD1A3C727E}"/>
              </a:ext>
            </a:extLst>
          </p:cNvPr>
          <p:cNvSpPr/>
          <p:nvPr/>
        </p:nvSpPr>
        <p:spPr>
          <a:xfrm>
            <a:off x="1002819" y="3236704"/>
            <a:ext cx="7703820" cy="292425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53A7C-EDF7-4D4B-8CEB-9DF4A881619D}"/>
              </a:ext>
            </a:extLst>
          </p:cNvPr>
          <p:cNvSpPr txBox="1"/>
          <p:nvPr/>
        </p:nvSpPr>
        <p:spPr>
          <a:xfrm>
            <a:off x="1037968" y="2594930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25D5D-9944-C74D-AF68-5D3155F3A984}"/>
              </a:ext>
            </a:extLst>
          </p:cNvPr>
          <p:cNvSpPr txBox="1"/>
          <p:nvPr/>
        </p:nvSpPr>
        <p:spPr>
          <a:xfrm>
            <a:off x="1292772" y="3498449"/>
            <a:ext cx="5688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&gt;&gt;&gt; a = {5, 3, 2, 4, 1}</a:t>
            </a:r>
          </a:p>
          <a:p>
            <a:r>
              <a:rPr lang="en-US" sz="2800" dirty="0"/>
              <a:t>&gt;&gt;&gt;  b = {8, 9, 5, 10,1}</a:t>
            </a:r>
          </a:p>
          <a:p>
            <a:r>
              <a:rPr lang="en-US" sz="2800" dirty="0">
                <a:solidFill>
                  <a:srgbClr val="C00000"/>
                </a:solidFill>
              </a:rPr>
              <a:t>&gt;&gt;&gt;  c = a | b</a:t>
            </a:r>
          </a:p>
          <a:p>
            <a:r>
              <a:rPr lang="en-US" sz="2800" dirty="0"/>
              <a:t>&gt;&gt;&gt;  c</a:t>
            </a:r>
          </a:p>
          <a:p>
            <a:r>
              <a:rPr lang="en-US" sz="2800" dirty="0">
                <a:solidFill>
                  <a:srgbClr val="0090FC"/>
                </a:solidFill>
              </a:rPr>
              <a:t>{1, 2, 3, 4, 5, 8, 9, 10}</a:t>
            </a:r>
          </a:p>
        </p:txBody>
      </p:sp>
    </p:spTree>
    <p:extLst>
      <p:ext uri="{BB962C8B-B14F-4D97-AF65-F5344CB8AC3E}">
        <p14:creationId xmlns:p14="http://schemas.microsoft.com/office/powerpoint/2010/main" val="2713186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Intersection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&amp; </a:t>
            </a:r>
            <a:r>
              <a:rPr lang="en-US" dirty="0"/>
              <a:t>operator can be used to find the intersection of two sets. This is the set containing all elements that are in both sets.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01520D-C22A-1B48-9FAF-FFAD1A3C727E}"/>
              </a:ext>
            </a:extLst>
          </p:cNvPr>
          <p:cNvSpPr/>
          <p:nvPr/>
        </p:nvSpPr>
        <p:spPr>
          <a:xfrm>
            <a:off x="1002819" y="3236704"/>
            <a:ext cx="7703820" cy="292425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53A7C-EDF7-4D4B-8CEB-9DF4A881619D}"/>
              </a:ext>
            </a:extLst>
          </p:cNvPr>
          <p:cNvSpPr txBox="1"/>
          <p:nvPr/>
        </p:nvSpPr>
        <p:spPr>
          <a:xfrm>
            <a:off x="1037968" y="2594930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25D5D-9944-C74D-AF68-5D3155F3A984}"/>
              </a:ext>
            </a:extLst>
          </p:cNvPr>
          <p:cNvSpPr txBox="1"/>
          <p:nvPr/>
        </p:nvSpPr>
        <p:spPr>
          <a:xfrm>
            <a:off x="1292772" y="3498449"/>
            <a:ext cx="5688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&gt;&gt;&gt; a = {5, 3, 2, 4, 1}</a:t>
            </a:r>
          </a:p>
          <a:p>
            <a:r>
              <a:rPr lang="en-US" sz="2800" dirty="0"/>
              <a:t>&gt;&gt;&gt;  b = {8, 9, 5, 10,1}</a:t>
            </a:r>
          </a:p>
          <a:p>
            <a:r>
              <a:rPr lang="en-US" sz="2800" dirty="0">
                <a:solidFill>
                  <a:srgbClr val="C00000"/>
                </a:solidFill>
              </a:rPr>
              <a:t>&gt;&gt;&gt;  c = a &amp; b</a:t>
            </a:r>
          </a:p>
          <a:p>
            <a:r>
              <a:rPr lang="en-US" sz="2800" dirty="0"/>
              <a:t>&gt;&gt;&gt;  c</a:t>
            </a:r>
          </a:p>
          <a:p>
            <a:r>
              <a:rPr lang="en-US" sz="2800" dirty="0">
                <a:solidFill>
                  <a:srgbClr val="0090FC"/>
                </a:solidFill>
              </a:rPr>
              <a:t>{1, 5}</a:t>
            </a:r>
          </a:p>
        </p:txBody>
      </p:sp>
    </p:spTree>
    <p:extLst>
      <p:ext uri="{BB962C8B-B14F-4D97-AF65-F5344CB8AC3E}">
        <p14:creationId xmlns:p14="http://schemas.microsoft.com/office/powerpoint/2010/main" val="2142495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Difference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/>
              <a:t> operator can be used to find the difference of two sets. This is the first set with all of the elements of the second set removed.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01520D-C22A-1B48-9FAF-FFAD1A3C727E}"/>
              </a:ext>
            </a:extLst>
          </p:cNvPr>
          <p:cNvSpPr/>
          <p:nvPr/>
        </p:nvSpPr>
        <p:spPr>
          <a:xfrm>
            <a:off x="1002819" y="3236704"/>
            <a:ext cx="7703820" cy="292425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53A7C-EDF7-4D4B-8CEB-9DF4A881619D}"/>
              </a:ext>
            </a:extLst>
          </p:cNvPr>
          <p:cNvSpPr txBox="1"/>
          <p:nvPr/>
        </p:nvSpPr>
        <p:spPr>
          <a:xfrm>
            <a:off x="1037968" y="2594930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25D5D-9944-C74D-AF68-5D3155F3A984}"/>
              </a:ext>
            </a:extLst>
          </p:cNvPr>
          <p:cNvSpPr txBox="1"/>
          <p:nvPr/>
        </p:nvSpPr>
        <p:spPr>
          <a:xfrm>
            <a:off x="1292772" y="3498449"/>
            <a:ext cx="5688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&gt;&gt;&gt; a = {5, 3, 2, 4, 1}</a:t>
            </a:r>
          </a:p>
          <a:p>
            <a:r>
              <a:rPr lang="en-US" sz="2800" dirty="0"/>
              <a:t>&gt;&gt;&gt;  b = {8, 9, 5, 10,1}</a:t>
            </a:r>
          </a:p>
          <a:p>
            <a:r>
              <a:rPr lang="en-US" sz="2800" dirty="0">
                <a:solidFill>
                  <a:srgbClr val="C00000"/>
                </a:solidFill>
              </a:rPr>
              <a:t>&gt;&gt;&gt;  c = a - b</a:t>
            </a:r>
          </a:p>
          <a:p>
            <a:r>
              <a:rPr lang="en-US" sz="2800" dirty="0"/>
              <a:t>&gt;&gt;&gt;  c</a:t>
            </a:r>
          </a:p>
          <a:p>
            <a:r>
              <a:rPr lang="en-US" sz="2800" dirty="0">
                <a:solidFill>
                  <a:srgbClr val="0090FC"/>
                </a:solidFill>
              </a:rPr>
              <a:t>{2, 3, 4}</a:t>
            </a:r>
          </a:p>
        </p:txBody>
      </p:sp>
    </p:spTree>
    <p:extLst>
      <p:ext uri="{BB962C8B-B14F-4D97-AF65-F5344CB8AC3E}">
        <p14:creationId xmlns:p14="http://schemas.microsoft.com/office/powerpoint/2010/main" val="211343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How to create a String in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285103"/>
            <a:ext cx="10515600" cy="46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/>
              <a:t>There are several ways to create strings in Python: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2. We can use “ (double quotes), to create a string.</a:t>
            </a:r>
          </a:p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478AB4-99D0-9A40-8D09-EB9D8622695D}"/>
              </a:ext>
            </a:extLst>
          </p:cNvPr>
          <p:cNvSpPr/>
          <p:nvPr/>
        </p:nvSpPr>
        <p:spPr>
          <a:xfrm>
            <a:off x="1002819" y="3150194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Str= “Hello world” 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(Str)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5D961-8F30-3045-82CA-757BEF6D660C}"/>
              </a:ext>
            </a:extLst>
          </p:cNvPr>
          <p:cNvSpPr txBox="1"/>
          <p:nvPr/>
        </p:nvSpPr>
        <p:spPr>
          <a:xfrm>
            <a:off x="1037968" y="2508419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60B2B26-B4E2-3641-8703-C76E5D4CF761}"/>
              </a:ext>
            </a:extLst>
          </p:cNvPr>
          <p:cNvSpPr/>
          <p:nvPr/>
        </p:nvSpPr>
        <p:spPr>
          <a:xfrm>
            <a:off x="1037968" y="5317638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Hello world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C5C90-07A5-A943-B03C-405671E5B744}"/>
              </a:ext>
            </a:extLst>
          </p:cNvPr>
          <p:cNvSpPr txBox="1"/>
          <p:nvPr/>
        </p:nvSpPr>
        <p:spPr>
          <a:xfrm>
            <a:off x="1136821" y="4670848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2791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How to create a String in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285103"/>
            <a:ext cx="10515600" cy="46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/>
              <a:t>There are several ways to create strings in Python: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1. We can use Triple double quotes “”” and triple single quotes ”’ to creating multi-line strings 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478AB4-99D0-9A40-8D09-EB9D8622695D}"/>
              </a:ext>
            </a:extLst>
          </p:cNvPr>
          <p:cNvSpPr/>
          <p:nvPr/>
        </p:nvSpPr>
        <p:spPr>
          <a:xfrm>
            <a:off x="838200" y="3429001"/>
            <a:ext cx="7703820" cy="12426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Str= “””Hello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world””” 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(Str)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5D961-8F30-3045-82CA-757BEF6D660C}"/>
              </a:ext>
            </a:extLst>
          </p:cNvPr>
          <p:cNvSpPr txBox="1"/>
          <p:nvPr/>
        </p:nvSpPr>
        <p:spPr>
          <a:xfrm>
            <a:off x="1056536" y="2908966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60B2B26-B4E2-3641-8703-C76E5D4CF761}"/>
              </a:ext>
            </a:extLst>
          </p:cNvPr>
          <p:cNvSpPr/>
          <p:nvPr/>
        </p:nvSpPr>
        <p:spPr>
          <a:xfrm>
            <a:off x="939114" y="5373103"/>
            <a:ext cx="7703820" cy="11047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Hello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world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C5C90-07A5-A943-B03C-405671E5B744}"/>
              </a:ext>
            </a:extLst>
          </p:cNvPr>
          <p:cNvSpPr txBox="1"/>
          <p:nvPr/>
        </p:nvSpPr>
        <p:spPr>
          <a:xfrm>
            <a:off x="1136821" y="4670848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2035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64175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Accessing characters in a string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285103"/>
            <a:ext cx="10515600" cy="46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string is nothing but an array of characters so we can use the indexes to access the characters of a it.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access individual characters using indexing and a range of characters using slicing.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6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64175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Accessing characters in a string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285103"/>
            <a:ext cx="10515600" cy="46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154096-1824-544D-8A62-4A0130295936}"/>
              </a:ext>
            </a:extLst>
          </p:cNvPr>
          <p:cNvSpPr/>
          <p:nvPr/>
        </p:nvSpPr>
        <p:spPr>
          <a:xfrm>
            <a:off x="644473" y="1808322"/>
            <a:ext cx="8450100" cy="22307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968A8-BFDC-A749-8525-13A52E4EDBC5}"/>
              </a:ext>
            </a:extLst>
          </p:cNvPr>
          <p:cNvSpPr txBox="1"/>
          <p:nvPr/>
        </p:nvSpPr>
        <p:spPr>
          <a:xfrm>
            <a:off x="437518" y="1285103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D8C3970-EF12-A049-BED6-91B8122B032B}"/>
              </a:ext>
            </a:extLst>
          </p:cNvPr>
          <p:cNvSpPr/>
          <p:nvPr/>
        </p:nvSpPr>
        <p:spPr>
          <a:xfrm>
            <a:off x="939112" y="4496094"/>
            <a:ext cx="7703820" cy="20904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B35D2D-6DF2-DA40-8DCB-14CF47D94703}"/>
              </a:ext>
            </a:extLst>
          </p:cNvPr>
          <p:cNvSpPr txBox="1"/>
          <p:nvPr/>
        </p:nvSpPr>
        <p:spPr>
          <a:xfrm>
            <a:off x="799070" y="3972876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2F681-0D06-C34F-A53A-FA0FF6CE243E}"/>
              </a:ext>
            </a:extLst>
          </p:cNvPr>
          <p:cNvSpPr txBox="1"/>
          <p:nvPr/>
        </p:nvSpPr>
        <p:spPr>
          <a:xfrm>
            <a:off x="862224" y="1926162"/>
            <a:ext cx="46337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 = ”Hatim”</a:t>
            </a:r>
          </a:p>
          <a:p>
            <a:r>
              <a:rPr lang="en-US" dirty="0">
                <a:solidFill>
                  <a:srgbClr val="0090FC"/>
                </a:solidFill>
              </a:rPr>
              <a:t>print</a:t>
            </a:r>
            <a:r>
              <a:rPr lang="en-US" dirty="0"/>
              <a:t>(str[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])</a:t>
            </a:r>
          </a:p>
          <a:p>
            <a:r>
              <a:rPr lang="en-US" dirty="0">
                <a:solidFill>
                  <a:srgbClr val="0090FC"/>
                </a:solidFill>
              </a:rPr>
              <a:t>print</a:t>
            </a:r>
            <a:r>
              <a:rPr lang="en-US" dirty="0"/>
              <a:t>(str[</a:t>
            </a:r>
            <a:r>
              <a:rPr lang="en-US" dirty="0">
                <a:solidFill>
                  <a:srgbClr val="FF0000"/>
                </a:solidFill>
              </a:rPr>
              <a:t>-1</a:t>
            </a:r>
            <a:r>
              <a:rPr lang="en-US" dirty="0"/>
              <a:t>])</a:t>
            </a:r>
          </a:p>
          <a:p>
            <a:r>
              <a:rPr lang="en-US" dirty="0">
                <a:solidFill>
                  <a:srgbClr val="0090FC"/>
                </a:solidFill>
              </a:rPr>
              <a:t>print</a:t>
            </a:r>
            <a:r>
              <a:rPr lang="en-US" dirty="0"/>
              <a:t>(str[</a:t>
            </a:r>
            <a:r>
              <a:rPr lang="en-US" dirty="0">
                <a:solidFill>
                  <a:srgbClr val="FF0000"/>
                </a:solidFill>
              </a:rPr>
              <a:t>0:3</a:t>
            </a:r>
            <a:r>
              <a:rPr lang="en-US" dirty="0"/>
              <a:t>])</a:t>
            </a:r>
          </a:p>
          <a:p>
            <a:r>
              <a:rPr lang="en-US" dirty="0">
                <a:solidFill>
                  <a:srgbClr val="0090FC"/>
                </a:solidFill>
              </a:rPr>
              <a:t>print</a:t>
            </a:r>
            <a:r>
              <a:rPr lang="en-US" dirty="0"/>
              <a:t>(str[</a:t>
            </a:r>
            <a:r>
              <a:rPr lang="en-US" dirty="0">
                <a:solidFill>
                  <a:srgbClr val="FF0000"/>
                </a:solidFill>
              </a:rPr>
              <a:t>:4</a:t>
            </a:r>
            <a:r>
              <a:rPr lang="en-US" dirty="0"/>
              <a:t>])</a:t>
            </a:r>
          </a:p>
          <a:p>
            <a:r>
              <a:rPr lang="en-US" dirty="0">
                <a:solidFill>
                  <a:srgbClr val="0090FC"/>
                </a:solidFill>
              </a:rPr>
              <a:t>print</a:t>
            </a:r>
            <a:r>
              <a:rPr lang="en-US" dirty="0"/>
              <a:t>(str[</a:t>
            </a:r>
            <a:r>
              <a:rPr lang="en-US" dirty="0">
                <a:solidFill>
                  <a:srgbClr val="FF0000"/>
                </a:solidFill>
              </a:rPr>
              <a:t>1:</a:t>
            </a:r>
            <a:r>
              <a:rPr lang="en-US" dirty="0"/>
              <a:t>])</a:t>
            </a:r>
          </a:p>
          <a:p>
            <a:r>
              <a:rPr lang="en-US" dirty="0">
                <a:solidFill>
                  <a:srgbClr val="0090FC"/>
                </a:solidFill>
              </a:rPr>
              <a:t>print</a:t>
            </a:r>
            <a:r>
              <a:rPr lang="en-US" dirty="0"/>
              <a:t>(str[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])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4C44B-5450-5544-8D5C-A3944AA8931D}"/>
              </a:ext>
            </a:extLst>
          </p:cNvPr>
          <p:cNvSpPr txBox="1"/>
          <p:nvPr/>
        </p:nvSpPr>
        <p:spPr>
          <a:xfrm>
            <a:off x="1112107" y="4726273"/>
            <a:ext cx="4460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</a:t>
            </a:r>
          </a:p>
          <a:p>
            <a:r>
              <a:rPr lang="en-US" dirty="0">
                <a:solidFill>
                  <a:srgbClr val="00B050"/>
                </a:solidFill>
              </a:rPr>
              <a:t>m</a:t>
            </a:r>
          </a:p>
          <a:p>
            <a:r>
              <a:rPr lang="en-US" dirty="0">
                <a:solidFill>
                  <a:srgbClr val="00B050"/>
                </a:solidFill>
              </a:rPr>
              <a:t>Hat</a:t>
            </a:r>
          </a:p>
          <a:p>
            <a:r>
              <a:rPr lang="en-US" dirty="0" err="1">
                <a:solidFill>
                  <a:srgbClr val="00B050"/>
                </a:solidFill>
              </a:rPr>
              <a:t>Hati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atim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IndexError</a:t>
            </a:r>
            <a:r>
              <a:rPr lang="en-US" dirty="0">
                <a:solidFill>
                  <a:srgbClr val="00B050"/>
                </a:solidFill>
              </a:rPr>
              <a:t>: string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269903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Slicing: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access a range of items in a string by using the slicing operator colon : </a:t>
            </a:r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E5636D-67DF-7644-BADD-C0DD4192D03A}"/>
              </a:ext>
            </a:extLst>
          </p:cNvPr>
          <p:cNvSpPr/>
          <p:nvPr/>
        </p:nvSpPr>
        <p:spPr>
          <a:xfrm>
            <a:off x="1002819" y="3298483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str= ‘programming language’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</a:t>
            </a:r>
            <a:r>
              <a:rPr lang="en-US" dirty="0">
                <a:solidFill>
                  <a:srgbClr val="FF0000"/>
                </a:solidFill>
              </a:rPr>
              <a:t>[1:4]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2C500-E598-A746-87B8-E01670A2400A}"/>
              </a:ext>
            </a:extLst>
          </p:cNvPr>
          <p:cNvSpPr txBox="1"/>
          <p:nvPr/>
        </p:nvSpPr>
        <p:spPr>
          <a:xfrm>
            <a:off x="1037968" y="2656708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BBD69CD-B515-2744-AF3B-CF650E2A77E1}"/>
              </a:ext>
            </a:extLst>
          </p:cNvPr>
          <p:cNvSpPr/>
          <p:nvPr/>
        </p:nvSpPr>
        <p:spPr>
          <a:xfrm>
            <a:off x="1037968" y="5119939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# elements 2nd to 4th 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rog</a:t>
            </a:r>
            <a:endParaRPr lang="en-US" dirty="0">
              <a:solidFill>
                <a:srgbClr val="00B05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93A35-FA9F-924A-9B9B-A9468B0E3E46}"/>
              </a:ext>
            </a:extLst>
          </p:cNvPr>
          <p:cNvSpPr txBox="1"/>
          <p:nvPr/>
        </p:nvSpPr>
        <p:spPr>
          <a:xfrm>
            <a:off x="1186249" y="459671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6975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Changing a string: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Strings are immutable.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means that elements of a string </a:t>
            </a:r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/>
              <a:t> be changed once they have been assigned. </a:t>
            </a:r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3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1907</Words>
  <Application>Microsoft Office PowerPoint</Application>
  <PresentationFormat>Widescreen</PresentationFormat>
  <Paragraphs>323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Abadi MT Condensed Light</vt:lpstr>
      <vt:lpstr>Arial</vt:lpstr>
      <vt:lpstr>Calibri</vt:lpstr>
      <vt:lpstr>Calibri Light</vt:lpstr>
      <vt:lpstr>Consolas</vt:lpstr>
      <vt:lpstr>SFIT1000</vt:lpstr>
      <vt:lpstr>Office Theme</vt:lpstr>
      <vt:lpstr>Python Strings &amp;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An Artificial Intelligence Programming Language</dc:title>
  <dc:creator>ALSUWAT, HATIM</dc:creator>
  <cp:lastModifiedBy>Hatim Alsuwat</cp:lastModifiedBy>
  <cp:revision>72</cp:revision>
  <dcterms:created xsi:type="dcterms:W3CDTF">2020-06-07T03:32:15Z</dcterms:created>
  <dcterms:modified xsi:type="dcterms:W3CDTF">2020-10-04T08:51:55Z</dcterms:modified>
</cp:coreProperties>
</file>