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60"/>
  </p:notesMasterIdLst>
  <p:handoutMasterIdLst>
    <p:handoutMasterId r:id="rId61"/>
  </p:handoutMasterIdLst>
  <p:sldIdLst>
    <p:sldId id="548" r:id="rId2"/>
    <p:sldId id="273" r:id="rId3"/>
    <p:sldId id="311" r:id="rId4"/>
    <p:sldId id="295" r:id="rId5"/>
    <p:sldId id="282" r:id="rId6"/>
    <p:sldId id="296" r:id="rId7"/>
    <p:sldId id="315" r:id="rId8"/>
    <p:sldId id="283" r:id="rId9"/>
    <p:sldId id="310" r:id="rId10"/>
    <p:sldId id="323" r:id="rId11"/>
    <p:sldId id="549" r:id="rId12"/>
    <p:sldId id="312" r:id="rId13"/>
    <p:sldId id="313" r:id="rId14"/>
    <p:sldId id="314" r:id="rId15"/>
    <p:sldId id="277" r:id="rId16"/>
    <p:sldId id="278" r:id="rId17"/>
    <p:sldId id="258" r:id="rId18"/>
    <p:sldId id="324" r:id="rId19"/>
    <p:sldId id="325" r:id="rId20"/>
    <p:sldId id="326" r:id="rId21"/>
    <p:sldId id="260" r:id="rId22"/>
    <p:sldId id="261" r:id="rId23"/>
    <p:sldId id="262" r:id="rId24"/>
    <p:sldId id="263" r:id="rId25"/>
    <p:sldId id="264" r:id="rId26"/>
    <p:sldId id="265" r:id="rId27"/>
    <p:sldId id="266" r:id="rId28"/>
    <p:sldId id="267" r:id="rId29"/>
    <p:sldId id="268" r:id="rId30"/>
    <p:sldId id="269" r:id="rId31"/>
    <p:sldId id="270" r:id="rId32"/>
    <p:sldId id="327" r:id="rId33"/>
    <p:sldId id="328" r:id="rId34"/>
    <p:sldId id="329" r:id="rId35"/>
    <p:sldId id="330" r:id="rId36"/>
    <p:sldId id="287" r:id="rId37"/>
    <p:sldId id="293" r:id="rId38"/>
    <p:sldId id="288" r:id="rId39"/>
    <p:sldId id="289" r:id="rId40"/>
    <p:sldId id="290" r:id="rId41"/>
    <p:sldId id="291" r:id="rId42"/>
    <p:sldId id="292" r:id="rId43"/>
    <p:sldId id="304" r:id="rId44"/>
    <p:sldId id="305" r:id="rId45"/>
    <p:sldId id="306" r:id="rId46"/>
    <p:sldId id="307" r:id="rId47"/>
    <p:sldId id="308" r:id="rId48"/>
    <p:sldId id="309" r:id="rId49"/>
    <p:sldId id="284" r:id="rId50"/>
    <p:sldId id="285" r:id="rId51"/>
    <p:sldId id="340" r:id="rId52"/>
    <p:sldId id="341" r:id="rId53"/>
    <p:sldId id="342" r:id="rId54"/>
    <p:sldId id="343" r:id="rId55"/>
    <p:sldId id="344" r:id="rId56"/>
    <p:sldId id="346" r:id="rId57"/>
    <p:sldId id="345" r:id="rId58"/>
    <p:sldId id="347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22" autoAdjust="0"/>
    <p:restoredTop sz="85714"/>
  </p:normalViewPr>
  <p:slideViewPr>
    <p:cSldViewPr>
      <p:cViewPr varScale="1">
        <p:scale>
          <a:sx n="83" d="100"/>
          <a:sy n="83" d="100"/>
        </p:scale>
        <p:origin x="90" y="5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5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61484CB7-5627-FB46-AC8A-9DECF3E537F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4A845753-943A-E340-92C2-11EB898441C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A4238010-C419-3F43-A8EE-1881465978B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AE54755E-3FD6-A14F-8341-24FD0E368B3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26202B00-625F-6A4D-BC2D-867E413C61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73A270-4EE5-A941-B16E-FE3F636733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D28D2F5-E1BB-B646-82F2-57797B70FCB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C0D786D-41D2-E444-AA12-FEA9D072B74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DBDBDF8B-CA4B-ED42-B81E-DCB4CDC069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C464C6-35C5-6D4F-A5DD-238A7C22DD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01E660C-47DA-1849-A823-2806B3033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C82FDA1F-E0EC-4B43-8947-0DD07C659C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77E8B4AD-AE03-1BAC-AEA4-E15E0EA85A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A813932-2C62-4AD2-9E5F-5520FCCC9453}" type="slidenum">
              <a:rPr lang="en-CA" altLang="en-US"/>
              <a:pPr eaLnBrk="1" hangingPunct="1"/>
              <a:t>5</a:t>
            </a:fld>
            <a:endParaRPr lang="en-CA" altLang="en-US"/>
          </a:p>
        </p:txBody>
      </p:sp>
      <p:sp>
        <p:nvSpPr>
          <p:cNvPr id="73731" name="Rectangle 6">
            <a:extLst>
              <a:ext uri="{FF2B5EF4-FFF2-40B4-BE49-F238E27FC236}">
                <a16:creationId xmlns:a16="http://schemas.microsoft.com/office/drawing/2014/main" id="{C9CD5602-1C7E-59A4-E175-7643F7C3E26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09575" eaLnBrk="0" hangingPunct="0"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09575" eaLnBrk="0" fontAlgn="base" hangingPunct="0">
              <a:spcBef>
                <a:spcPct val="0"/>
              </a:spcBef>
              <a:spcAft>
                <a:spcPct val="0"/>
              </a:spcAft>
              <a:tabLst>
                <a:tab pos="649288" algn="l"/>
                <a:tab pos="1298575" algn="l"/>
                <a:tab pos="1949450" algn="l"/>
                <a:tab pos="2598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>
              <a:lnSpc>
                <a:spcPct val="95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fld id="{14512D9F-35DC-4152-B1BD-D670131AC29F}" type="slidenum">
              <a:rPr lang="en-GB" altLang="en-US" sz="1300">
                <a:solidFill>
                  <a:srgbClr val="000000"/>
                </a:solidFill>
                <a:latin typeface="Times New Roman" panose="02020603050405020304" pitchFamily="18" charset="0"/>
              </a:rPr>
              <a:pPr algn="r" eaLnBrk="1">
                <a:lnSpc>
                  <a:spcPct val="95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t>5</a:t>
            </a:fld>
            <a:endParaRPr lang="en-GB" altLang="en-US" sz="13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Rectangle 1">
            <a:extLst>
              <a:ext uri="{FF2B5EF4-FFF2-40B4-BE49-F238E27FC236}">
                <a16:creationId xmlns:a16="http://schemas.microsoft.com/office/drawing/2014/main" id="{7965CF6E-3D27-1C02-77E6-18F49865FF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8B5140EB-4DA0-9071-0B06-B32CFEBD0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1813"/>
            <a:ext cx="5487988" cy="40338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978F2780-1177-0411-780A-70AB963ED9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BF0158-F86D-40FC-8A15-18AE1807788E}" type="slidenum">
              <a:rPr lang="en-CA" altLang="en-US"/>
              <a:pPr eaLnBrk="1" hangingPunct="1"/>
              <a:t>27</a:t>
            </a:fld>
            <a:endParaRPr lang="en-CA" altLang="en-US"/>
          </a:p>
        </p:txBody>
      </p:sp>
      <p:sp>
        <p:nvSpPr>
          <p:cNvPr id="82947" name="Rectangle 7">
            <a:extLst>
              <a:ext uri="{FF2B5EF4-FFF2-40B4-BE49-F238E27FC236}">
                <a16:creationId xmlns:a16="http://schemas.microsoft.com/office/drawing/2014/main" id="{A240F496-902D-14CF-E276-603344CACB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0EEACD78-594D-45CB-9A6F-C30D02BF4460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D5261BDF-00A8-B778-7B10-1B9A36BF0A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06E654DB-3504-3EEC-6A4D-4518F651AF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AB7756F2-25EC-2C5C-F769-E6D8E3F5C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F73806A-394D-4438-8787-88AAEDE587E6}" type="slidenum">
              <a:rPr lang="en-CA" altLang="en-US"/>
              <a:pPr eaLnBrk="1" hangingPunct="1"/>
              <a:t>28</a:t>
            </a:fld>
            <a:endParaRPr lang="en-CA" altLang="en-US"/>
          </a:p>
        </p:txBody>
      </p:sp>
      <p:sp>
        <p:nvSpPr>
          <p:cNvPr id="83971" name="Rectangle 7">
            <a:extLst>
              <a:ext uri="{FF2B5EF4-FFF2-40B4-BE49-F238E27FC236}">
                <a16:creationId xmlns:a16="http://schemas.microsoft.com/office/drawing/2014/main" id="{EF2A04C4-27D0-7458-D681-53B068512D2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9ECBAF8-000E-487F-ADF8-9FBBFF38FFDC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68E17A05-3503-FDC5-52C8-143E067944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A0E9F55F-3A2D-1E48-693C-1DCD56FC78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CEC04169-AD91-0F53-6185-3650A4507F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3BF697D-88A8-465F-853A-F62E6311771F}" type="slidenum">
              <a:rPr lang="en-CA" altLang="en-US"/>
              <a:pPr eaLnBrk="1" hangingPunct="1"/>
              <a:t>29</a:t>
            </a:fld>
            <a:endParaRPr lang="en-CA" altLang="en-US"/>
          </a:p>
        </p:txBody>
      </p:sp>
      <p:sp>
        <p:nvSpPr>
          <p:cNvPr id="84995" name="Rectangle 7">
            <a:extLst>
              <a:ext uri="{FF2B5EF4-FFF2-40B4-BE49-F238E27FC236}">
                <a16:creationId xmlns:a16="http://schemas.microsoft.com/office/drawing/2014/main" id="{B9B98423-E8FE-571F-A60C-25841F93B46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51CE499-84BE-4EF5-B74D-A3335C0C37C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DB68DBE9-D24E-DD8D-8EB0-CB33A0C51D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9DB7F86D-12B4-758E-84E5-015DBB4599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6E603EE2-16DB-BBCC-67E6-287F4B8F55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6ED30D-0A90-45F0-9C18-75762C6154C8}" type="slidenum">
              <a:rPr lang="en-CA" altLang="en-US"/>
              <a:pPr eaLnBrk="1" hangingPunct="1"/>
              <a:t>30</a:t>
            </a:fld>
            <a:endParaRPr lang="en-CA" altLang="en-US"/>
          </a:p>
        </p:txBody>
      </p:sp>
      <p:sp>
        <p:nvSpPr>
          <p:cNvPr id="86019" name="Rectangle 7">
            <a:extLst>
              <a:ext uri="{FF2B5EF4-FFF2-40B4-BE49-F238E27FC236}">
                <a16:creationId xmlns:a16="http://schemas.microsoft.com/office/drawing/2014/main" id="{2C6ACE54-00D9-1195-18FE-E01E3887062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1AE0D38-07DD-46B2-BEA0-89303464FEE8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DCBCF82F-5F6A-2F8A-08D2-BB992D70CD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1" name="Rectangle 3">
            <a:extLst>
              <a:ext uri="{FF2B5EF4-FFF2-40B4-BE49-F238E27FC236}">
                <a16:creationId xmlns:a16="http://schemas.microsoft.com/office/drawing/2014/main" id="{09D44C65-388F-CD5D-74AA-D9A71DF20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8E35A5AC-512B-46CD-0F57-7CA2F2AF0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5500D5E-1CA9-453F-B46A-7F0FD6FD2442}" type="slidenum">
              <a:rPr lang="en-CA" altLang="en-US"/>
              <a:pPr eaLnBrk="1" hangingPunct="1"/>
              <a:t>31</a:t>
            </a:fld>
            <a:endParaRPr lang="en-CA" altLang="en-US"/>
          </a:p>
        </p:txBody>
      </p:sp>
      <p:sp>
        <p:nvSpPr>
          <p:cNvPr id="87043" name="Rectangle 7">
            <a:extLst>
              <a:ext uri="{FF2B5EF4-FFF2-40B4-BE49-F238E27FC236}">
                <a16:creationId xmlns:a16="http://schemas.microsoft.com/office/drawing/2014/main" id="{35BCF916-FF87-1DAA-36C5-40EC7C2121F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D033C4E-3016-44BD-8699-6532092E1407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31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6C61CE43-A6B8-80DE-AE18-F64EC3095B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5" name="Rectangle 3">
            <a:extLst>
              <a:ext uri="{FF2B5EF4-FFF2-40B4-BE49-F238E27FC236}">
                <a16:creationId xmlns:a16="http://schemas.microsoft.com/office/drawing/2014/main" id="{B59B1C9B-806F-D20C-939D-532193E89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6DE4B430-6D80-C32E-E67E-81078D14F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DC65159-C870-4AF0-94C0-AC4E5C3EA0FB}" type="slidenum">
              <a:rPr lang="en-CA" altLang="en-US"/>
              <a:pPr eaLnBrk="1" hangingPunct="1"/>
              <a:t>37</a:t>
            </a:fld>
            <a:endParaRPr lang="en-CA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CAE0ED6-1131-8B3D-4868-0624887A5D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D86639EB-DB01-A549-B414-F8F17F20A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2FDA1F-E0EC-4B43-8947-0DD07C659CC3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3314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AF7A0249-3F86-4CA1-6DA6-1413993B5C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2C85BB1-FFD1-47B1-980C-0A66530022EC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6EF46906-BB5A-457A-F163-78510C8D9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21A34CD8-7A44-D343-851D-364F80932F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5C1D4E7C-FEB9-A321-C7CB-2E154A05E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A5E804D-932C-43C8-A47C-34C1659444B1}" type="slidenum">
              <a:rPr lang="en-CA" altLang="en-US"/>
              <a:pPr eaLnBrk="1" hangingPunct="1"/>
              <a:t>17</a:t>
            </a:fld>
            <a:endParaRPr lang="en-CA" altLang="en-US"/>
          </a:p>
        </p:txBody>
      </p:sp>
      <p:sp>
        <p:nvSpPr>
          <p:cNvPr id="75779" name="Rectangle 7">
            <a:extLst>
              <a:ext uri="{FF2B5EF4-FFF2-40B4-BE49-F238E27FC236}">
                <a16:creationId xmlns:a16="http://schemas.microsoft.com/office/drawing/2014/main" id="{D0033404-85AC-1EC4-4ED2-3E5EBA2122C7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BC3F59E4-7E46-4EEC-8AB7-3833DBBBF1F9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17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B9777A3D-74B8-5D65-8C9C-BD21605CCB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BA547D8A-E8CC-7168-2863-BC7895C724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182E2454-0081-CA8E-1197-82FA801CE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516D8FB-8CD5-4AAB-B52D-D2B3A552FBC5}" type="slidenum">
              <a:rPr lang="en-CA" altLang="en-US"/>
              <a:pPr eaLnBrk="1" hangingPunct="1"/>
              <a:t>21</a:t>
            </a:fld>
            <a:endParaRPr lang="en-CA" altLang="en-US"/>
          </a:p>
        </p:txBody>
      </p:sp>
      <p:sp>
        <p:nvSpPr>
          <p:cNvPr id="76803" name="Rectangle 7">
            <a:extLst>
              <a:ext uri="{FF2B5EF4-FFF2-40B4-BE49-F238E27FC236}">
                <a16:creationId xmlns:a16="http://schemas.microsoft.com/office/drawing/2014/main" id="{94DEFDB1-22BC-9030-6ACF-540A69C1732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4FA1624-0029-4781-A0F4-231C83DB1848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7F1492D1-F9D1-FCD9-EB45-76921E6BEE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5" name="Rectangle 3">
            <a:extLst>
              <a:ext uri="{FF2B5EF4-FFF2-40B4-BE49-F238E27FC236}">
                <a16:creationId xmlns:a16="http://schemas.microsoft.com/office/drawing/2014/main" id="{A2F1D7BF-2334-BAF2-9872-AA304DA8A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EC6F69EC-3312-10AB-FBC1-3D31ED736B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CBB236-9429-44FE-8FF7-DFA73140C90C}" type="slidenum">
              <a:rPr lang="en-CA" altLang="en-US"/>
              <a:pPr eaLnBrk="1" hangingPunct="1"/>
              <a:t>22</a:t>
            </a:fld>
            <a:endParaRPr lang="en-CA" altLang="en-US"/>
          </a:p>
        </p:txBody>
      </p:sp>
      <p:sp>
        <p:nvSpPr>
          <p:cNvPr id="77827" name="Rectangle 7">
            <a:extLst>
              <a:ext uri="{FF2B5EF4-FFF2-40B4-BE49-F238E27FC236}">
                <a16:creationId xmlns:a16="http://schemas.microsoft.com/office/drawing/2014/main" id="{81AB75E1-34FC-F430-104D-E14ACFB78BD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78B9F3B-2868-4CF4-BBE7-E99189E78BB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A0CA2322-5294-B812-96AF-C42DA22EF1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9" name="Rectangle 3">
            <a:extLst>
              <a:ext uri="{FF2B5EF4-FFF2-40B4-BE49-F238E27FC236}">
                <a16:creationId xmlns:a16="http://schemas.microsoft.com/office/drawing/2014/main" id="{27811078-6CC4-73BD-6654-2EE279E007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E4CD6E42-30AA-082B-37BD-5AF07BDC1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E96D095-DBFF-415C-BFC2-A9858318A60E}" type="slidenum">
              <a:rPr lang="en-CA" altLang="en-US"/>
              <a:pPr eaLnBrk="1" hangingPunct="1"/>
              <a:t>23</a:t>
            </a:fld>
            <a:endParaRPr lang="en-CA" altLang="en-US"/>
          </a:p>
        </p:txBody>
      </p:sp>
      <p:sp>
        <p:nvSpPr>
          <p:cNvPr id="78851" name="Rectangle 7">
            <a:extLst>
              <a:ext uri="{FF2B5EF4-FFF2-40B4-BE49-F238E27FC236}">
                <a16:creationId xmlns:a16="http://schemas.microsoft.com/office/drawing/2014/main" id="{9A4753B7-BED4-FFEA-AC23-5AF0C5866C1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498990AC-60C6-4AF9-A35A-EC0768AF5319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2C3A8007-F6ED-33A6-6812-41DBFF640C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3" name="Rectangle 3">
            <a:extLst>
              <a:ext uri="{FF2B5EF4-FFF2-40B4-BE49-F238E27FC236}">
                <a16:creationId xmlns:a16="http://schemas.microsoft.com/office/drawing/2014/main" id="{40010639-63FD-00C5-625C-30801ED1B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FE970E9D-7724-7609-B82F-FF47DE6A7D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3448925-17B6-43B4-8176-C2B6C382270E}" type="slidenum">
              <a:rPr lang="en-CA" altLang="en-US"/>
              <a:pPr eaLnBrk="1" hangingPunct="1"/>
              <a:t>24</a:t>
            </a:fld>
            <a:endParaRPr lang="en-CA" altLang="en-US"/>
          </a:p>
        </p:txBody>
      </p:sp>
      <p:sp>
        <p:nvSpPr>
          <p:cNvPr id="79875" name="Rectangle 7">
            <a:extLst>
              <a:ext uri="{FF2B5EF4-FFF2-40B4-BE49-F238E27FC236}">
                <a16:creationId xmlns:a16="http://schemas.microsoft.com/office/drawing/2014/main" id="{4577A533-3A14-E7DC-D030-0E85590B42B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5868C6A-5299-4E05-986C-F4924CB6A2C1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2C274D02-6165-76E5-52D2-032D5FA2B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92BE08C8-70DF-B488-4DD1-EB07B1C2C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BC7793B8-DF9C-EC70-B121-C197FA1F60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599172-0683-4010-AAC2-83CB0363D3A0}" type="slidenum">
              <a:rPr lang="en-CA" altLang="en-US"/>
              <a:pPr eaLnBrk="1" hangingPunct="1"/>
              <a:t>25</a:t>
            </a:fld>
            <a:endParaRPr lang="en-CA" altLang="en-US"/>
          </a:p>
        </p:txBody>
      </p:sp>
      <p:sp>
        <p:nvSpPr>
          <p:cNvPr id="80899" name="Rectangle 7">
            <a:extLst>
              <a:ext uri="{FF2B5EF4-FFF2-40B4-BE49-F238E27FC236}">
                <a16:creationId xmlns:a16="http://schemas.microsoft.com/office/drawing/2014/main" id="{68D0DC54-1568-0703-1859-331CF75D781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0ADDFA9-895A-47C7-A8AE-AC7DD2F737D6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8CFD29F0-E0CE-2048-2B78-0CB1C5E9C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70B52D45-DEFC-CA85-DDD4-FE8C505F32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449DA13-A194-FA12-3C8F-463D6C662B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55292F1-8851-4A7B-B3F3-35821F6145B2}" type="slidenum">
              <a:rPr lang="en-CA" altLang="en-US"/>
              <a:pPr eaLnBrk="1" hangingPunct="1"/>
              <a:t>26</a:t>
            </a:fld>
            <a:endParaRPr lang="en-CA" altLang="en-US"/>
          </a:p>
        </p:txBody>
      </p:sp>
      <p:sp>
        <p:nvSpPr>
          <p:cNvPr id="81923" name="Rectangle 7">
            <a:extLst>
              <a:ext uri="{FF2B5EF4-FFF2-40B4-BE49-F238E27FC236}">
                <a16:creationId xmlns:a16="http://schemas.microsoft.com/office/drawing/2014/main" id="{616EF911-2507-9739-77AE-6BD36428E3AD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0A0F694-8B0C-4C5E-9437-46809BC5447B}" type="slidenum">
              <a:rPr lang="en-US" altLang="en-US" sz="1200">
                <a:latin typeface="Times New Roman" panose="02020603050405020304" pitchFamily="18" charset="0"/>
              </a:rPr>
              <a:pPr algn="r" eaLnBrk="1" hangingPunct="1"/>
              <a:t>26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C21F2836-1749-CE9E-FFF2-F6AD5D75A8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6F1287E9-2610-6344-EF9E-D578C505AD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895A9EB3-5A4E-8A4B-9B0E-F64B0319E0E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51D23B1D-ACB3-D342-87C4-BAFA1115654C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A1523F29-AC60-3049-8D62-10C87E7E5BE4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EB0D9836-3DA1-AE4E-A4A2-9FCC37F78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BD7E3F6-ADD3-2B47-8564-DB96B2E5276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52DD61CF-D996-5840-8A52-1A4EABCB1DD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7A359DCC-727D-244C-91AF-6E209F66473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F0766D59-D676-6649-B83B-5D495C5FD38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17DE7337-46DF-C646-8405-8335E127AAA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143C08D6-EC24-6343-922E-4B8095E2D7D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267D01E5-16F2-144B-8710-DE3031AC476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7A24CB61-F600-2140-BB7B-C3ADD0FBC57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A97F2998-A7A9-9343-93B9-450091C81A3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C2E77069-C08B-724F-8EB8-2E4E034A99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6145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46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FB268399-29FC-8644-949C-AD07B99527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D116D6FC-009A-6346-9043-645AA02F45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AB144D3-68F7-9F49-AD63-7D25B13D08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EE0A9-6497-5140-B87D-2396A44BB0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58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CBC8309-B0D0-5D48-B015-FE5BE16FAF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05D7A86-718D-654F-9675-0177E2589BB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1800F-1F16-284D-A432-499F3D3B04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BA513267-BCE1-C640-9F2A-72A9620F899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947605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35865F4-F243-D64F-BDBD-53F1A190AB6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A8A281F-EC8B-F04B-AA3C-4E3535A1D4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A06BBEE-71BC-0845-A68D-7B254C273CB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CE0A951B-D98A-0E42-8BCD-7B876D18EA63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3796107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B2FD4-5B5E-FF4E-D606-DA29AB3DBA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3505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2005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335C7-6DDF-49A7-C851-34C579007E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6-</a:t>
            </a:r>
            <a:fld id="{7F3ECDBB-C1B8-41C4-9D9E-6C502610F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29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5DCB0C1-682D-354D-9B67-FDE6D9EFD3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8F04E5-9B0B-DF4C-BD25-8484A668C8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94525C-1EAE-864F-AD60-33FDDCC0F78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484DAFC-CC7F-4A45-8604-C89E77FA9A9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7238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CF48B8B-B5A1-3145-BE47-46A30B62393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2C2EDDD-CDA9-4A46-84A8-61DD043BC45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D6150E8-A4D8-E24A-971D-26B4D5289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EF58054-8EB3-6245-BAA2-C46C60F17B3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03492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F8E303-7A93-6748-B4B1-B3C40C2C03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803DBFB-38DE-D84B-AB8D-59B76B022FD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67E2A8-0554-1F4C-8C33-DE2C9B1892B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82769225-599B-F346-AA7A-0FD2759B901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192565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08BA1E-59EF-054C-B3D2-6E4C735AB14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A954CC1-D3A7-074D-9266-0CE246696CF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C54D0-94DE-8846-9835-FA00CD09F1A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702A44AB-FACB-4D40-AD66-1B4D7FF7ED5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4913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CA344-D0C6-FF4D-BEAA-9FA8FBBF89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439F-128B-F744-A655-2A522E8702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DE7478-3EE2-E542-A184-ACC427813C0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4BA62226-B138-BE45-9115-6F9074C4FA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212567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769020E0-5C5C-F848-A623-13BE1DCC189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9F7599D-0901-2E48-AE15-119FA077AE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44E832-2F1C-6C49-AE96-02519D68167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13564159-C434-684E-A260-8E95B12CB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034625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44F2C4-B0D7-AC4F-92AA-51A951F95DE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D9B0B3D-EDF5-AE45-B572-C557151C55A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A1DFA9-4501-B24A-94D5-E697EDC49F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25AD3A8-2497-8D49-A93C-AFA513451E5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496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04C783-85D9-C940-91D8-DEC9D7E433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CSCE 824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9CB94B-A3CB-6745-9010-C976A02ACE1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ACFF9D-933C-B141-841E-54C49615880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EB4B01F0-8973-1640-AE42-3302C8CAFABF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  <p:extLst>
      <p:ext uri="{BB962C8B-B14F-4D97-AF65-F5344CB8AC3E}">
        <p14:creationId xmlns:p14="http://schemas.microsoft.com/office/powerpoint/2010/main" val="157024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CB459910-39AE-D64C-8DE1-6038972D99B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 dirty="0" smtClean="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Security Overview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3F7DCEB1-B402-A942-BDFC-12E1F8CEB8A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604020202020204" pitchFamily="34" charset="0"/>
              </a:defRPr>
            </a:lvl1pPr>
          </a:lstStyle>
          <a:p>
            <a:fld id="{0BE602E4-9AEA-4E4C-8083-F847C3D0F3A2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E5386292-7FED-5144-8B26-51C2CAEA492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>
              <a:extLst>
                <a:ext uri="{FF2B5EF4-FFF2-40B4-BE49-F238E27FC236}">
                  <a16:creationId xmlns:a16="http://schemas.microsoft.com/office/drawing/2014/main" id="{839B9892-0B7B-5D44-BF31-D0EA88FCC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>
              <a:extLst>
                <a:ext uri="{FF2B5EF4-FFF2-40B4-BE49-F238E27FC236}">
                  <a16:creationId xmlns:a16="http://schemas.microsoft.com/office/drawing/2014/main" id="{92E768F7-7168-BB4B-BDB3-237BEB8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>
              <a:extLst>
                <a:ext uri="{FF2B5EF4-FFF2-40B4-BE49-F238E27FC236}">
                  <a16:creationId xmlns:a16="http://schemas.microsoft.com/office/drawing/2014/main" id="{A87C5B6E-AAC8-9742-B102-CF86ECEDA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>
              <a:extLst>
                <a:ext uri="{FF2B5EF4-FFF2-40B4-BE49-F238E27FC236}">
                  <a16:creationId xmlns:a16="http://schemas.microsoft.com/office/drawing/2014/main" id="{AC5907FE-77B6-4E46-87F0-53CB232E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>
              <a:extLst>
                <a:ext uri="{FF2B5EF4-FFF2-40B4-BE49-F238E27FC236}">
                  <a16:creationId xmlns:a16="http://schemas.microsoft.com/office/drawing/2014/main" id="{9C954327-151B-AC45-BBED-C7BF9B32D4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>
              <a:extLst>
                <a:ext uri="{FF2B5EF4-FFF2-40B4-BE49-F238E27FC236}">
                  <a16:creationId xmlns:a16="http://schemas.microsoft.com/office/drawing/2014/main" id="{65577500-CDC1-3045-9B09-045383A76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>
              <a:extLst>
                <a:ext uri="{FF2B5EF4-FFF2-40B4-BE49-F238E27FC236}">
                  <a16:creationId xmlns:a16="http://schemas.microsoft.com/office/drawing/2014/main" id="{2EF5D5E1-63F4-B143-8397-EE1DFAA0D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>
              <a:extLst>
                <a:ext uri="{FF2B5EF4-FFF2-40B4-BE49-F238E27FC236}">
                  <a16:creationId xmlns:a16="http://schemas.microsoft.com/office/drawing/2014/main" id="{EE022A8D-1FAE-E446-9FF1-1984E0C3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>
              <a:extLst>
                <a:ext uri="{FF2B5EF4-FFF2-40B4-BE49-F238E27FC236}">
                  <a16:creationId xmlns:a16="http://schemas.microsoft.com/office/drawing/2014/main" id="{E96EB66D-ABB0-A54F-B545-76E6F638D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052DB434-A98A-E64E-88BA-1D06603F98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00D95C0B-51AF-E64A-B2F3-B290B7C8A7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432" name="Rectangle 16">
            <a:extLst>
              <a:ext uri="{FF2B5EF4-FFF2-40B4-BE49-F238E27FC236}">
                <a16:creationId xmlns:a16="http://schemas.microsoft.com/office/drawing/2014/main" id="{A9A2879A-05D2-F344-AEFB-9E1CED9762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Farkas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1" r:id="rId1"/>
    <p:sldLayoutId id="2147484030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>
            <a:extLst>
              <a:ext uri="{FF2B5EF4-FFF2-40B4-BE49-F238E27FC236}">
                <a16:creationId xmlns:a16="http://schemas.microsoft.com/office/drawing/2014/main" id="{A0F6719D-1537-43CB-AAC7-2B8B808149E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2362200"/>
            <a:ext cx="6705600" cy="3403600"/>
          </a:xfrm>
        </p:spPr>
        <p:txBody>
          <a:bodyPr/>
          <a:lstStyle/>
          <a:p>
            <a:pPr marL="609600" indent="-609600" algn="ctr">
              <a:defRPr/>
            </a:pPr>
            <a:r>
              <a:rPr lang="en-US" sz="4400" b="1" dirty="0">
                <a:solidFill>
                  <a:schemeClr val="accent3"/>
                </a:solidFill>
              </a:rPr>
              <a:t>Stacks &amp; Queues</a:t>
            </a:r>
          </a:p>
        </p:txBody>
      </p:sp>
    </p:spTree>
    <p:extLst>
      <p:ext uri="{BB962C8B-B14F-4D97-AF65-F5344CB8AC3E}">
        <p14:creationId xmlns:p14="http://schemas.microsoft.com/office/powerpoint/2010/main" val="2316240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308AFC5-D636-47F7-1A79-30D85A928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/>
          <a:lstStyle/>
          <a:p>
            <a:r>
              <a:rPr lang="en-US" altLang="zh-CN" sz="4000" dirty="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  <a:r>
              <a:rPr lang="en-US" altLang="zh-CN" sz="4000" dirty="0">
                <a:ea typeface="SimSun" panose="02010600030101010101" pitchFamily="2" charset="-122"/>
              </a:rPr>
              <a:t> Implementation using Array</a:t>
            </a:r>
            <a:endParaRPr lang="en-US" altLang="zh-CN" dirty="0">
              <a:ea typeface="SimSun" panose="02010600030101010101" pitchFamily="2" charset="-122"/>
            </a:endParaRP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290BA18-0A97-EEAD-543F-BA757EB5C1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800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Attributes of </a:t>
            </a:r>
            <a:r>
              <a:rPr lang="en-US" altLang="zh-CN" sz="280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  <a:endParaRPr lang="en-US" altLang="zh-CN" sz="2800">
              <a:ea typeface="SimSun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b="1">
                <a:latin typeface="Courier New" panose="02070309020205020404" pitchFamily="49" charset="0"/>
              </a:rPr>
              <a:t>MAXSIZE </a:t>
            </a:r>
            <a:r>
              <a:rPr lang="en-US" altLang="zh-CN" sz="2400">
                <a:ea typeface="SimSun" panose="02010600030101010101" pitchFamily="2" charset="-122"/>
              </a:rPr>
              <a:t>: the max size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400">
                <a:ea typeface="SimSun" panose="02010600030101010101" pitchFamily="2" charset="-122"/>
              </a:rPr>
              <a:t>: the index of the top element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Stack </a:t>
            </a:r>
            <a:r>
              <a:rPr lang="en-US" altLang="zh-CN" sz="2400" b="1">
                <a:latin typeface="Courier New" panose="02070309020205020404" pitchFamily="49" charset="0"/>
                <a:ea typeface="SimSun" panose="02010600030101010101" pitchFamily="2" charset="-122"/>
              </a:rPr>
              <a:t>S</a:t>
            </a:r>
            <a:r>
              <a:rPr lang="en-US" altLang="zh-CN" sz="2400">
                <a:ea typeface="SimSun" panose="02010600030101010101" pitchFamily="2" charset="-122"/>
              </a:rPr>
              <a:t>: point to an array which stores elements of stack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ea typeface="SimSun" panose="02010600030101010101" pitchFamily="2" charset="-122"/>
              </a:rPr>
              <a:t>Operations of </a:t>
            </a:r>
            <a:r>
              <a:rPr lang="en-US" altLang="zh-CN" sz="2800">
                <a:latin typeface="Courier New" panose="02070309020205020404" pitchFamily="49" charset="0"/>
                <a:ea typeface="SimSun" panose="02010600030101010101" pitchFamily="2" charset="-122"/>
              </a:rPr>
              <a:t>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IsEmpty</a:t>
            </a:r>
            <a:r>
              <a:rPr lang="en-US" altLang="zh-CN" sz="2400">
                <a:ea typeface="SimSun" panose="02010600030101010101" pitchFamily="2" charset="-122"/>
              </a:rPr>
              <a:t>: return true if stack is empty,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IsFull</a:t>
            </a:r>
            <a:r>
              <a:rPr lang="en-US" altLang="zh-CN" sz="2400">
                <a:ea typeface="SimSun" panose="02010600030101010101" pitchFamily="2" charset="-122"/>
              </a:rPr>
              <a:t>: return true if stack is full, return false otherwise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solidFill>
                  <a:srgbClr val="00FF00"/>
                </a:solidFill>
                <a:latin typeface="Courier New" panose="02070309020205020404" pitchFamily="49" charset="0"/>
                <a:ea typeface="SimSun" panose="02010600030101010101" pitchFamily="2" charset="-122"/>
              </a:rPr>
              <a:t>Top</a:t>
            </a:r>
            <a:r>
              <a:rPr lang="en-US" altLang="zh-CN" sz="2400">
                <a:solidFill>
                  <a:srgbClr val="00FF00"/>
                </a:solidFill>
                <a:ea typeface="SimSun" panose="02010600030101010101" pitchFamily="2" charset="-122"/>
              </a:rPr>
              <a:t>: return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Push</a:t>
            </a:r>
            <a:r>
              <a:rPr lang="en-US" altLang="zh-CN" sz="2400">
                <a:ea typeface="SimSun" panose="02010600030101010101" pitchFamily="2" charset="-122"/>
              </a:rPr>
              <a:t>: add an element to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Pop</a:t>
            </a:r>
            <a:r>
              <a:rPr lang="en-US" altLang="zh-CN" sz="2400">
                <a:ea typeface="SimSun" panose="02010600030101010101" pitchFamily="2" charset="-122"/>
              </a:rPr>
              <a:t>: delete the element at the top of stack</a:t>
            </a:r>
          </a:p>
          <a:p>
            <a:pPr lvl="1">
              <a:lnSpc>
                <a:spcPct val="90000"/>
              </a:lnSpc>
            </a:pPr>
            <a:r>
              <a:rPr lang="en-US" altLang="zh-CN" sz="2400">
                <a:latin typeface="Courier New" panose="02070309020205020404" pitchFamily="49" charset="0"/>
                <a:ea typeface="SimSun" panose="02010600030101010101" pitchFamily="2" charset="-122"/>
              </a:rPr>
              <a:t>DisplayStack</a:t>
            </a:r>
            <a:r>
              <a:rPr lang="en-US" altLang="zh-CN" sz="2400">
                <a:ea typeface="SimSun" panose="02010600030101010101" pitchFamily="2" charset="-122"/>
              </a:rPr>
              <a:t>: print all the data in the stack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5F5B32-CCC8-6B5D-C9CF-92DE75F82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</a:rPr>
              <a:t>Exercise</a:t>
            </a:r>
            <a:endParaRPr lang="en-US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0CA3C-445E-E640-0DCD-1951740B5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676400"/>
            <a:ext cx="7056437" cy="311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dirty="0"/>
              <a:t>Describe the output of the following series of stack operations</a:t>
            </a:r>
          </a:p>
          <a:p>
            <a:pPr eaLnBrk="1" hangingPunct="1"/>
            <a:endParaRPr lang="en-CA" altLang="en-US" dirty="0"/>
          </a:p>
          <a:p>
            <a:pPr eaLnBrk="1" hangingPunct="1"/>
            <a:r>
              <a:rPr lang="en-CA" altLang="en-US" dirty="0"/>
              <a:t>Push(8)</a:t>
            </a:r>
          </a:p>
          <a:p>
            <a:pPr eaLnBrk="1" hangingPunct="1"/>
            <a:r>
              <a:rPr lang="en-CA" altLang="en-US" dirty="0"/>
              <a:t>Push(3)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Push(2)</a:t>
            </a:r>
          </a:p>
          <a:p>
            <a:pPr eaLnBrk="1" hangingPunct="1"/>
            <a:r>
              <a:rPr lang="en-CA" altLang="en-US" dirty="0"/>
              <a:t>Push(5)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Pop()</a:t>
            </a:r>
          </a:p>
          <a:p>
            <a:pPr eaLnBrk="1" hangingPunct="1"/>
            <a:r>
              <a:rPr lang="en-CA" altLang="en-US" dirty="0"/>
              <a:t>Push(9)</a:t>
            </a:r>
          </a:p>
          <a:p>
            <a:pPr eaLnBrk="1" hangingPunct="1"/>
            <a:r>
              <a:rPr lang="en-CA" altLang="en-US" dirty="0"/>
              <a:t>Push(1)</a:t>
            </a:r>
          </a:p>
        </p:txBody>
      </p:sp>
      <p:grpSp>
        <p:nvGrpSpPr>
          <p:cNvPr id="4" name="Group 58">
            <a:extLst>
              <a:ext uri="{FF2B5EF4-FFF2-40B4-BE49-F238E27FC236}">
                <a16:creationId xmlns:a16="http://schemas.microsoft.com/office/drawing/2014/main" id="{5F214CE0-E215-9BA0-04C3-D54B7BA4366B}"/>
              </a:ext>
            </a:extLst>
          </p:cNvPr>
          <p:cNvGrpSpPr>
            <a:grpSpLocks/>
          </p:cNvGrpSpPr>
          <p:nvPr/>
        </p:nvGrpSpPr>
        <p:grpSpPr bwMode="auto">
          <a:xfrm>
            <a:off x="3284537" y="2466975"/>
            <a:ext cx="2346325" cy="1981200"/>
            <a:chOff x="106" y="2880"/>
            <a:chExt cx="1478" cy="1248"/>
          </a:xfrm>
        </p:grpSpPr>
        <p:sp>
          <p:nvSpPr>
            <p:cNvPr id="5" name="Line 7">
              <a:extLst>
                <a:ext uri="{FF2B5EF4-FFF2-40B4-BE49-F238E27FC236}">
                  <a16:creationId xmlns:a16="http://schemas.microsoft.com/office/drawing/2014/main" id="{9DF58AED-A6D3-2BC1-C2C7-C78A133319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345A2C4F-69D2-265B-D1D2-40FA38E7E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" y="3888"/>
              <a:ext cx="3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top</a:t>
              </a: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64AB4E26-06A3-A1D4-1E4E-263BBEEC41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2880"/>
              <a:ext cx="8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empty stack</a:t>
              </a:r>
            </a:p>
          </p:txBody>
        </p:sp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C7336A22-108F-1115-4F2F-4EE1C3B487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9" name="Line 11">
                <a:extLst>
                  <a:ext uri="{FF2B5EF4-FFF2-40B4-BE49-F238E27FC236}">
                    <a16:creationId xmlns:a16="http://schemas.microsoft.com/office/drawing/2014/main" id="{DCF5DC16-B530-DCAA-8FD7-A44670FBB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Line 12">
                <a:extLst>
                  <a:ext uri="{FF2B5EF4-FFF2-40B4-BE49-F238E27FC236}">
                    <a16:creationId xmlns:a16="http://schemas.microsoft.com/office/drawing/2014/main" id="{6B636942-9093-9E07-EA75-21B6ED6CA9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Line 13">
                <a:extLst>
                  <a:ext uri="{FF2B5EF4-FFF2-40B4-BE49-F238E27FC236}">
                    <a16:creationId xmlns:a16="http://schemas.microsoft.com/office/drawing/2014/main" id="{F8A37D86-656A-F84A-37BC-18C217EA0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Line 14">
                <a:extLst>
                  <a:ext uri="{FF2B5EF4-FFF2-40B4-BE49-F238E27FC236}">
                    <a16:creationId xmlns:a16="http://schemas.microsoft.com/office/drawing/2014/main" id="{F6844E25-FEBB-90F2-AE09-569BEBE20B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Line 15">
                <a:extLst>
                  <a:ext uri="{FF2B5EF4-FFF2-40B4-BE49-F238E27FC236}">
                    <a16:creationId xmlns:a16="http://schemas.microsoft.com/office/drawing/2014/main" id="{440334ED-062A-C570-5070-A56B2CCE8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690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885F5B32-CCC8-6B5D-C9CF-92DE75F82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for Balanced Braces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788939A-A488-BFB1-1CED-4A6968DC3F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stack can be used to verify whether a program contains balanced braces</a:t>
            </a:r>
          </a:p>
          <a:p>
            <a:pPr lvl="1"/>
            <a:r>
              <a:rPr lang="en-US" altLang="en-US"/>
              <a:t>An example of balanced braces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abc{defg{ijk}{l{mn}}op}qr</a:t>
            </a:r>
          </a:p>
          <a:p>
            <a:pPr lvl="1"/>
            <a:r>
              <a:rPr lang="en-US" altLang="en-US"/>
              <a:t>An example of unbalanced braces</a:t>
            </a:r>
          </a:p>
          <a:p>
            <a:pPr lvl="2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abc{def}}{ghij{kl}m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C7B205-39B3-96C8-9946-D3645115B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Checking for Balanced Braces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EBE648A6-E863-3AA1-8CAD-00E1A0892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Requirements for balanced braces</a:t>
            </a:r>
          </a:p>
          <a:p>
            <a:pPr lvl="1"/>
            <a:r>
              <a:rPr lang="en-US" altLang="en-US"/>
              <a:t>Each time you encounter a “}”, it matches an already encountered “{”</a:t>
            </a:r>
          </a:p>
          <a:p>
            <a:pPr lvl="1"/>
            <a:r>
              <a:rPr lang="en-US" altLang="en-US"/>
              <a:t>When you reach the end of the string, you have matched each “{”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0C44BC78-B730-2268-3DB8-FC7C3B66D15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r>
              <a:rPr lang="en-US" altLang="en-US" dirty="0"/>
              <a:t>Checking for Balanced Braces</a:t>
            </a:r>
          </a:p>
        </p:txBody>
      </p:sp>
      <p:pic>
        <p:nvPicPr>
          <p:cNvPr id="21507" name="Picture 4">
            <a:extLst>
              <a:ext uri="{FF2B5EF4-FFF2-40B4-BE49-F238E27FC236}">
                <a16:creationId xmlns:a16="http://schemas.microsoft.com/office/drawing/2014/main" id="{82A5FA38-A7B1-F86A-EB2F-CD19A3604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52600"/>
            <a:ext cx="7450138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ws_5024">
            <a:extLst>
              <a:ext uri="{FF2B5EF4-FFF2-40B4-BE49-F238E27FC236}">
                <a16:creationId xmlns:a16="http://schemas.microsoft.com/office/drawing/2014/main" id="{56E216E7-E166-5F8D-3CF0-25CCD1E99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4">
            <a:extLst>
              <a:ext uri="{FF2B5EF4-FFF2-40B4-BE49-F238E27FC236}">
                <a16:creationId xmlns:a16="http://schemas.microsoft.com/office/drawing/2014/main" id="{635CDE45-03AE-56D4-5AC2-DC5016981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4349750"/>
            <a:ext cx="13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532" name="Text Box 5">
            <a:extLst>
              <a:ext uri="{FF2B5EF4-FFF2-40B4-BE49-F238E27FC236}">
                <a16:creationId xmlns:a16="http://schemas.microsoft.com/office/drawing/2014/main" id="{6A4017B8-9D5C-2F41-D529-F5AA67309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0088" y="4643438"/>
            <a:ext cx="276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96CD7E57-D897-0F74-F609-26D518A6E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11138"/>
            <a:ext cx="792003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5097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36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Use of Stack: evaluation of expression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140584F3-C705-D87C-5135-E80A392643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2535" name="Text Box 8">
            <a:extLst>
              <a:ext uri="{FF2B5EF4-FFF2-40B4-BE49-F238E27FC236}">
                <a16:creationId xmlns:a16="http://schemas.microsoft.com/office/drawing/2014/main" id="{CE04FC27-C6B3-FE48-A5B4-7F32AB66F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1527175"/>
            <a:ext cx="3948113" cy="378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27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6+(((5+4)*(3*2))+1) = ?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push(6),push(5),push(4) 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push(3),push(2)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push(pop()*pop())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push(pop()*pop())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push(1)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0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  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      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6" name="Text Box 9">
            <a:extLst>
              <a:ext uri="{FF2B5EF4-FFF2-40B4-BE49-F238E27FC236}">
                <a16:creationId xmlns:a16="http://schemas.microsoft.com/office/drawing/2014/main" id="{86D5BCA4-2732-A70D-C7FB-7FC1BA626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663" y="4459288"/>
            <a:ext cx="1619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537" name="Text Box 10">
            <a:extLst>
              <a:ext uri="{FF2B5EF4-FFF2-40B4-BE49-F238E27FC236}">
                <a16:creationId xmlns:a16="http://schemas.microsoft.com/office/drawing/2014/main" id="{010AA450-C04E-5310-5923-8E773CEBA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213" y="1527175"/>
            <a:ext cx="13811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r" rtl="1" eaLnBrk="1" hangingPunct="1">
              <a:lnSpc>
                <a:spcPts val="2388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8" name="Text Box 11">
            <a:extLst>
              <a:ext uri="{FF2B5EF4-FFF2-40B4-BE49-F238E27FC236}">
                <a16:creationId xmlns:a16="http://schemas.microsoft.com/office/drawing/2014/main" id="{8A885BD5-D803-4990-AD7D-EAAFDC837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4550" y="1682750"/>
            <a:ext cx="161925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32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39" name="Text Box 12">
            <a:extLst>
              <a:ext uri="{FF2B5EF4-FFF2-40B4-BE49-F238E27FC236}">
                <a16:creationId xmlns:a16="http://schemas.microsoft.com/office/drawing/2014/main" id="{0E243A5C-50DC-8426-094D-6154B9D6C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0450" y="4806950"/>
            <a:ext cx="277813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55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</p:txBody>
      </p:sp>
      <p:sp>
        <p:nvSpPr>
          <p:cNvPr id="22540" name="Text Box 13">
            <a:extLst>
              <a:ext uri="{FF2B5EF4-FFF2-40B4-BE49-F238E27FC236}">
                <a16:creationId xmlns:a16="http://schemas.microsoft.com/office/drawing/2014/main" id="{95596BF5-43A4-637C-2EDF-3FC8B7A23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2875" y="2225675"/>
            <a:ext cx="139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r" rtl="1" eaLnBrk="1" hangingPunct="1">
              <a:lnSpc>
                <a:spcPts val="23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r" rtl="1" eaLnBrk="1" hangingPunct="1">
              <a:lnSpc>
                <a:spcPts val="2300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41" name="Text Box 14">
            <a:extLst>
              <a:ext uri="{FF2B5EF4-FFF2-40B4-BE49-F238E27FC236}">
                <a16:creationId xmlns:a16="http://schemas.microsoft.com/office/drawing/2014/main" id="{01D32C8A-40F1-3987-C8C7-A66C7C8F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4948238"/>
            <a:ext cx="161925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22542" name="Text Box 15">
            <a:extLst>
              <a:ext uri="{FF2B5EF4-FFF2-40B4-BE49-F238E27FC236}">
                <a16:creationId xmlns:a16="http://schemas.microsoft.com/office/drawing/2014/main" id="{20F0082C-A350-644D-AC79-999F210D7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5800" y="2368550"/>
            <a:ext cx="107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2543" name="Text Box 16">
            <a:extLst>
              <a:ext uri="{FF2B5EF4-FFF2-40B4-BE49-F238E27FC236}">
                <a16:creationId xmlns:a16="http://schemas.microsoft.com/office/drawing/2014/main" id="{350505B2-9978-DE63-9896-DAF5228F6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25" y="2943225"/>
            <a:ext cx="138113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algn="r" rtl="1" eaLnBrk="1" hangingPunct="1">
              <a:lnSpc>
                <a:spcPts val="23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algn="r" rtl="1" eaLnBrk="1" hangingPunct="1">
              <a:lnSpc>
                <a:spcPts val="242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544" name="Text Box 17">
            <a:extLst>
              <a:ext uri="{FF2B5EF4-FFF2-40B4-BE49-F238E27FC236}">
                <a16:creationId xmlns:a16="http://schemas.microsoft.com/office/drawing/2014/main" id="{8A6DBD5B-AD28-9841-4198-8FDE5ECF3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0475" y="3086100"/>
            <a:ext cx="276225" cy="128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69850" algn="l"/>
                <a:tab pos="809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25"/>
              </a:lnSpc>
            </a:pPr>
            <a:r>
              <a:rPr lang="en-US" altLang="en-US" sz="1600"/>
              <a:t>		</a:t>
            </a: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2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2575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54</a:t>
            </a:r>
          </a:p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6</a:t>
            </a:r>
          </a:p>
        </p:txBody>
      </p:sp>
      <p:sp>
        <p:nvSpPr>
          <p:cNvPr id="22545" name="Text Box 18">
            <a:extLst>
              <a:ext uri="{FF2B5EF4-FFF2-40B4-BE49-F238E27FC236}">
                <a16:creationId xmlns:a16="http://schemas.microsoft.com/office/drawing/2014/main" id="{99FDCD2F-AC1D-3E05-399C-50EB9D652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5540375"/>
            <a:ext cx="144463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2546" name="Text Box 19">
            <a:extLst>
              <a:ext uri="{FF2B5EF4-FFF2-40B4-BE49-F238E27FC236}">
                <a16:creationId xmlns:a16="http://schemas.microsoft.com/office/drawing/2014/main" id="{FB313235-1F7B-DC34-EBE9-EFBB17AA6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175" y="5443538"/>
            <a:ext cx="261620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4542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fr-FR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push(pop()+pop())</a:t>
            </a:r>
          </a:p>
          <a:p>
            <a:pPr eaLnBrk="1" hangingPunct="1">
              <a:lnSpc>
                <a:spcPts val="913"/>
              </a:lnSpc>
            </a:pPr>
            <a:endParaRPr lang="fr-FR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375"/>
              </a:lnSpc>
            </a:pPr>
            <a:r>
              <a:rPr lang="fr-FR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endParaRPr lang="en-US" altLang="en-US" sz="1500" b="1">
              <a:solidFill>
                <a:srgbClr val="4C4C4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47" name="Text Box 20">
            <a:extLst>
              <a:ext uri="{FF2B5EF4-FFF2-40B4-BE49-F238E27FC236}">
                <a16:creationId xmlns:a16="http://schemas.microsoft.com/office/drawing/2014/main" id="{CF2F909E-788D-51C4-317B-E30D42D2C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1525" y="5572125"/>
            <a:ext cx="2762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413"/>
              </a:lnSpc>
            </a:pPr>
            <a:r>
              <a:rPr lang="en-US" altLang="en-US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</a:t>
            </a:r>
          </a:p>
        </p:txBody>
      </p:sp>
      <p:sp>
        <p:nvSpPr>
          <p:cNvPr id="22548" name="Text Box 21">
            <a:extLst>
              <a:ext uri="{FF2B5EF4-FFF2-40B4-BE49-F238E27FC236}">
                <a16:creationId xmlns:a16="http://schemas.microsoft.com/office/drawing/2014/main" id="{FD413317-DFD7-3398-9F49-97DEB2578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6554788"/>
            <a:ext cx="1841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625"/>
              </a:lnSpc>
            </a:pPr>
            <a:r>
              <a:rPr lang="en-US" altLang="en-US" sz="1500" b="1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</a:p>
        </p:txBody>
      </p:sp>
      <p:sp>
        <p:nvSpPr>
          <p:cNvPr id="22549" name="Rectangle 22">
            <a:extLst>
              <a:ext uri="{FF2B5EF4-FFF2-40B4-BE49-F238E27FC236}">
                <a16:creationId xmlns:a16="http://schemas.microsoft.com/office/drawing/2014/main" id="{7ABCE85C-92F4-1A97-DA63-7FAF1112B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938" y="6435725"/>
            <a:ext cx="1763712" cy="42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818FCEA1-B89F-8A1D-85D0-050AAEF52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1136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55" name="Text Box 5">
            <a:extLst>
              <a:ext uri="{FF2B5EF4-FFF2-40B4-BE49-F238E27FC236}">
                <a16:creationId xmlns:a16="http://schemas.microsoft.com/office/drawing/2014/main" id="{1A937D13-E8DC-46D8-FDFE-EB51C42D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2543175"/>
            <a:ext cx="98425" cy="12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6" name="Text Box 6">
            <a:extLst>
              <a:ext uri="{FF2B5EF4-FFF2-40B4-BE49-F238E27FC236}">
                <a16:creationId xmlns:a16="http://schemas.microsoft.com/office/drawing/2014/main" id="{7D689938-C8CA-48AF-7B65-7672A0FF7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2989263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7" name="Text Box 7">
            <a:extLst>
              <a:ext uri="{FF2B5EF4-FFF2-40B4-BE49-F238E27FC236}">
                <a16:creationId xmlns:a16="http://schemas.microsoft.com/office/drawing/2014/main" id="{3FBF0F16-B374-442F-C191-50B8D47B2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346450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58" name="Text Box 8">
            <a:extLst>
              <a:ext uri="{FF2B5EF4-FFF2-40B4-BE49-F238E27FC236}">
                <a16:creationId xmlns:a16="http://schemas.microsoft.com/office/drawing/2014/main" id="{F67F7033-B6B5-7B7A-6371-8274005C6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879850"/>
            <a:ext cx="984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59" name="Text Box 9">
            <a:extLst>
              <a:ext uri="{FF2B5EF4-FFF2-40B4-BE49-F238E27FC236}">
                <a16:creationId xmlns:a16="http://schemas.microsoft.com/office/drawing/2014/main" id="{C435F811-3D4A-5A81-5E95-D8AE3033B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683125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23560" name="Text Box 10">
            <a:extLst>
              <a:ext uri="{FF2B5EF4-FFF2-40B4-BE49-F238E27FC236}">
                <a16:creationId xmlns:a16="http://schemas.microsoft.com/office/drawing/2014/main" id="{998045AC-DBC5-CB8D-6B48-09CCA0C33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5214938"/>
            <a:ext cx="98425" cy="12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975"/>
              </a:lnSpc>
            </a:pPr>
            <a:r>
              <a:rPr lang="en-US" altLang="en-US" sz="10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61" name="Text Box 12">
            <a:extLst>
              <a:ext uri="{FF2B5EF4-FFF2-40B4-BE49-F238E27FC236}">
                <a16:creationId xmlns:a16="http://schemas.microsoft.com/office/drawing/2014/main" id="{7A1B3631-096F-4370-D141-C0445E342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825" y="481013"/>
            <a:ext cx="4332288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4225"/>
              </a:lnSpc>
            </a:pPr>
            <a:r>
              <a:rPr lang="en-US" altLang="en-US" sz="36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Expression notation</a:t>
            </a:r>
          </a:p>
        </p:txBody>
      </p:sp>
      <p:sp>
        <p:nvSpPr>
          <p:cNvPr id="23562" name="Text Box 13">
            <a:extLst>
              <a:ext uri="{FF2B5EF4-FFF2-40B4-BE49-F238E27FC236}">
                <a16:creationId xmlns:a16="http://schemas.microsoft.com/office/drawing/2014/main" id="{70A3D3A0-866A-95F7-22ED-F48A561E6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283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3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1975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23563" name="Text Box 14">
            <a:extLst>
              <a:ext uri="{FF2B5EF4-FFF2-40B4-BE49-F238E27FC236}">
                <a16:creationId xmlns:a16="http://schemas.microsoft.com/office/drawing/2014/main" id="{75674D51-493D-6FA9-B982-53ED76FFF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1527175"/>
            <a:ext cx="6111875" cy="390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782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Infix 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in between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(3+2)*5 = 25  ­­&gt; Needs parenthesis</a:t>
            </a:r>
          </a:p>
          <a:p>
            <a:pPr eaLnBrk="1" hangingPunct="1">
              <a:lnSpc>
                <a:spcPts val="40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Postfix (HP calculators)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after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3 2 + 5 * = 25</a:t>
            </a:r>
          </a:p>
          <a:p>
            <a:pPr eaLnBrk="1" hangingPunct="1">
              <a:lnSpc>
                <a:spcPts val="40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Prefix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operators are before their operands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613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22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* + 3 2 5 = 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0EC0B7F8-0C0B-67EF-C7CB-6C80412C3C3F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2CC56D40-37B7-2DF2-FEBD-69C5D29932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and Postfix Expressions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D00133B6-1C5B-7102-DE0F-13E16F78C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way we are used to writing expressions is known as infix notation</a:t>
            </a:r>
          </a:p>
          <a:p>
            <a:pPr eaLnBrk="1" hangingPunct="1"/>
            <a:r>
              <a:rPr lang="en-US" altLang="en-US" sz="2800"/>
              <a:t>Postfix expression does not require any precedence rules</a:t>
            </a:r>
          </a:p>
          <a:p>
            <a:pPr eaLnBrk="1" hangingPunct="1"/>
            <a:r>
              <a:rPr lang="en-US" altLang="en-US" sz="2800"/>
              <a:t>3 2 * 1 +  is postfix of 3 * 2 + 1</a:t>
            </a:r>
          </a:p>
          <a:p>
            <a:pPr eaLnBrk="1" hangingPunct="1"/>
            <a:r>
              <a:rPr lang="en-US" altLang="en-US" sz="2800"/>
              <a:t>Evaluate the following postfix expressions and write out a corresponding infix expression: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2 3 2 4 * + *			1 2 3 4 ^ * +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1 2 - 3 2 ^ 3 * 6 / +		2 5 ^ 1 -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A598FA04-849E-544D-DF8E-61DCA3EE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Stack: Evaluating Postfix Expressions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BF18F73-9804-189E-47D2-E09D2E005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postfix calculator</a:t>
            </a:r>
          </a:p>
          <a:p>
            <a:pPr lvl="1"/>
            <a:r>
              <a:rPr lang="en-US" altLang="en-US"/>
              <a:t>When an operand is entered, the calculator</a:t>
            </a:r>
          </a:p>
          <a:p>
            <a:pPr lvl="2"/>
            <a:r>
              <a:rPr lang="en-US" altLang="en-US"/>
              <a:t>Pushes it onto a stack</a:t>
            </a:r>
          </a:p>
          <a:p>
            <a:pPr lvl="1"/>
            <a:r>
              <a:rPr lang="en-US" altLang="en-US"/>
              <a:t>When an operator is entered, the calculator</a:t>
            </a:r>
          </a:p>
          <a:p>
            <a:pPr lvl="2"/>
            <a:r>
              <a:rPr lang="en-US" altLang="en-US"/>
              <a:t>Applies it to the top two operands of the stack</a:t>
            </a:r>
          </a:p>
          <a:p>
            <a:pPr lvl="2"/>
            <a:r>
              <a:rPr lang="en-US" altLang="en-US"/>
              <a:t>Pops the operands from the stack</a:t>
            </a:r>
          </a:p>
          <a:p>
            <a:pPr lvl="2"/>
            <a:r>
              <a:rPr lang="en-US" altLang="en-US"/>
              <a:t>Pushes the result of the operation on the stack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B8DFA5B-A1D6-7589-F020-6BBAA5878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Evaluating Postfix Expressions</a:t>
            </a:r>
          </a:p>
        </p:txBody>
      </p:sp>
      <p:sp>
        <p:nvSpPr>
          <p:cNvPr id="26627" name="Text Box 6">
            <a:extLst>
              <a:ext uri="{FF2B5EF4-FFF2-40B4-BE49-F238E27FC236}">
                <a16:creationId xmlns:a16="http://schemas.microsoft.com/office/drawing/2014/main" id="{1EBCA878-BD2D-239E-DA74-0CC08927B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876925"/>
            <a:ext cx="76962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The action of a postfix calculator when evaluating the expression 2 * (3 + 4)</a:t>
            </a:r>
          </a:p>
        </p:txBody>
      </p:sp>
      <p:pic>
        <p:nvPicPr>
          <p:cNvPr id="26628" name="Picture 8" descr="carrano0608">
            <a:extLst>
              <a:ext uri="{FF2B5EF4-FFF2-40B4-BE49-F238E27FC236}">
                <a16:creationId xmlns:a16="http://schemas.microsoft.com/office/drawing/2014/main" id="{23E17A67-966F-DE70-6831-10981504B13E}"/>
              </a:ext>
            </a:extLst>
          </p:cNvPr>
          <p:cNvPicPr preferRelativeResize="0"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447800"/>
            <a:ext cx="7221538" cy="4038600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8">
            <a:extLst>
              <a:ext uri="{FF2B5EF4-FFF2-40B4-BE49-F238E27FC236}">
                <a16:creationId xmlns:a16="http://schemas.microsoft.com/office/drawing/2014/main" id="{B79DB7F4-48C8-0D43-75AD-60DFD39E3E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511175"/>
            <a:ext cx="80962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58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/>
              <a:t>	</a:t>
            </a:r>
            <a:r>
              <a:rPr lang="en-US" altLang="en-US" sz="2900" b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Introduction to Stacks and Queues</a:t>
            </a:r>
          </a:p>
          <a:p>
            <a:pPr eaLnBrk="1" hangingPunct="1">
              <a:lnSpc>
                <a:spcPts val="4225"/>
              </a:lnSpc>
            </a:pPr>
            <a:endParaRPr lang="en-US" altLang="en-US" sz="29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688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Widely used data structures</a:t>
            </a:r>
          </a:p>
          <a:p>
            <a:pPr eaLnBrk="1" hangingPunct="1">
              <a:lnSpc>
                <a:spcPts val="3688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Ordered List of element</a:t>
            </a: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Easy to implement</a:t>
            </a:r>
          </a:p>
          <a:p>
            <a:pPr eaLnBrk="1" hangingPunct="1">
              <a:lnSpc>
                <a:spcPts val="3325"/>
              </a:lnSpc>
              <a:buFont typeface="Arial" panose="020B0604020202020204" pitchFamily="34" charset="0"/>
              <a:buChar char="•"/>
            </a:pPr>
            <a:endParaRPr lang="en-US" altLang="en-US" sz="29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338"/>
              </a:lnSpc>
              <a:buFont typeface="Arial" panose="020B0604020202020204" pitchFamily="34" charset="0"/>
              <a:buChar char="•"/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 Easy to use</a:t>
            </a:r>
          </a:p>
        </p:txBody>
      </p:sp>
      <p:pic>
        <p:nvPicPr>
          <p:cNvPr id="5123" name="Picture 4" descr="stack">
            <a:extLst>
              <a:ext uri="{FF2B5EF4-FFF2-40B4-BE49-F238E27FC236}">
                <a16:creationId xmlns:a16="http://schemas.microsoft.com/office/drawing/2014/main" id="{B3638F75-5763-4917-77C8-1DB321AA3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2133600"/>
            <a:ext cx="215265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07FAE28D-88E0-5838-D603-4843AFE12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371600"/>
          </a:xfrm>
        </p:spPr>
        <p:txBody>
          <a:bodyPr/>
          <a:lstStyle/>
          <a:p>
            <a:r>
              <a:rPr lang="en-US" altLang="en-US" dirty="0"/>
              <a:t>Evaluating Postfix Expressions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DF7AB290-F3BC-301A-B0DD-E1A7B4DD5F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736725"/>
            <a:ext cx="8610600" cy="5121275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for (each character ch in the string){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if (ch is an operand)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push value that operand ch represents onto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else{ // ch is an operator named op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   // evaluate and push the result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operand2 = top of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pop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operand1 = top of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pop the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result = operand1 op operand2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 push result onto stack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D14D7A03-7E79-2B5F-024D-7C3D099B9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43000"/>
            <a:ext cx="335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FF3300"/>
                </a:solidFill>
              </a:rPr>
              <a:t>A pseudocode 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7E893904-8D80-B8CF-A4E9-A1F3FB077E4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8675" name="Slide Number Placeholder 5">
            <a:extLst>
              <a:ext uri="{FF2B5EF4-FFF2-40B4-BE49-F238E27FC236}">
                <a16:creationId xmlns:a16="http://schemas.microsoft.com/office/drawing/2014/main" id="{720A8B96-8FAB-1508-391B-6714BE7F941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9CE45438-FA2A-49B8-B668-93A12D2E3470}" type="slidenum">
              <a:rPr lang="en-US" altLang="en-US" b="1"/>
              <a:pPr algn="r" eaLnBrk="1" hangingPunct="1"/>
              <a:t>21</a:t>
            </a:fld>
            <a:endParaRPr lang="en-US" altLang="en-US" b="1"/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119305BD-09AB-6BFE-A08F-0871CE65E9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9E9394D2-D608-6DD5-CA05-5D722DF3109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Convert the following equations from infix to postfix: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2 ^ 3 ^ 3 + 5 * 1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	2 3 3 ^ ^ 5 1 * +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11 + 2 - 1 * 3 / 3 + 2 ^ 2 / 3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  11 2 + 1 3 * 3 / - 2 2 ^ 3 / + 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Problems:</a:t>
            </a:r>
          </a:p>
          <a:p>
            <a:pPr lvl="1" eaLnBrk="1" hangingPunct="1">
              <a:buFontTx/>
              <a:buNone/>
            </a:pPr>
            <a:r>
              <a:rPr lang="en-US" altLang="en-US" sz="2400"/>
              <a:t>	parentheses in expression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F4C15811-8D37-4913-6E79-61CB68FB7CC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29699" name="Slide Number Placeholder 5">
            <a:extLst>
              <a:ext uri="{FF2B5EF4-FFF2-40B4-BE49-F238E27FC236}">
                <a16:creationId xmlns:a16="http://schemas.microsoft.com/office/drawing/2014/main" id="{D06BACB0-3E91-257B-BC67-48AA86AA7A6B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D697C79-4AF9-4216-A16D-5A617A7BC12E}" type="slidenum">
              <a:rPr lang="en-US" altLang="en-US" b="1"/>
              <a:pPr algn="r" eaLnBrk="1" hangingPunct="1"/>
              <a:t>22</a:t>
            </a:fld>
            <a:endParaRPr lang="en-US" altLang="en-US" b="1"/>
          </a:p>
        </p:txBody>
      </p:sp>
      <p:sp>
        <p:nvSpPr>
          <p:cNvPr id="29700" name="Rectangle 2">
            <a:extLst>
              <a:ext uri="{FF2B5EF4-FFF2-40B4-BE49-F238E27FC236}">
                <a16:creationId xmlns:a16="http://schemas.microsoft.com/office/drawing/2014/main" id="{62DF74CB-DAD0-B588-6B6A-EC4B771FC1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Infix to Postfix Conversion</a:t>
            </a:r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8795834-3454-C53B-91C8-AA83BD6B058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Requires operator precedence parsing algorithm</a:t>
            </a:r>
          </a:p>
          <a:p>
            <a:pPr lvl="1" eaLnBrk="1" hangingPunct="1"/>
            <a:r>
              <a:rPr lang="en-US" altLang="en-US" sz="2000"/>
              <a:t>parse v. To determine the syntactic structure of a sentence or other utterance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Operands: add to expression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Close parenthesis: pop stack symbols until an open parenthesis appears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Operators: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Pop all stack symbols until a symbol of lower precedence appears. Then push the operator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End of input: Pop all remaining stack symbols and add to the expression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endParaRPr lang="en-US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2">
            <a:extLst>
              <a:ext uri="{FF2B5EF4-FFF2-40B4-BE49-F238E27FC236}">
                <a16:creationId xmlns:a16="http://schemas.microsoft.com/office/drawing/2014/main" id="{2F84196C-7AF0-5D99-5E6F-203B67BA202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0723" name="Slide Number Placeholder 4">
            <a:extLst>
              <a:ext uri="{FF2B5EF4-FFF2-40B4-BE49-F238E27FC236}">
                <a16:creationId xmlns:a16="http://schemas.microsoft.com/office/drawing/2014/main" id="{C187F46F-A12D-B4A6-828E-22FD67E222A2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3A632A5-7111-4906-9156-965694C89323}" type="slidenum">
              <a:rPr lang="en-US" altLang="en-US" b="1"/>
              <a:pPr algn="r" eaLnBrk="1" hangingPunct="1"/>
              <a:t>23</a:t>
            </a:fld>
            <a:endParaRPr lang="en-US" altLang="en-US" b="1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0421386-DB6D-825E-D109-88341F1D37D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0725" name="Text Box 3">
            <a:extLst>
              <a:ext uri="{FF2B5EF4-FFF2-40B4-BE49-F238E27FC236}">
                <a16:creationId xmlns:a16="http://schemas.microsoft.com/office/drawing/2014/main" id="{524A0083-B147-EE72-49EB-E29D62E9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350" y="2060575"/>
            <a:ext cx="5176838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3 + 2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2">
            <a:extLst>
              <a:ext uri="{FF2B5EF4-FFF2-40B4-BE49-F238E27FC236}">
                <a16:creationId xmlns:a16="http://schemas.microsoft.com/office/drawing/2014/main" id="{213E5C80-5039-81CF-F977-53379649085E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1747" name="Slide Number Placeholder 4">
            <a:extLst>
              <a:ext uri="{FF2B5EF4-FFF2-40B4-BE49-F238E27FC236}">
                <a16:creationId xmlns:a16="http://schemas.microsoft.com/office/drawing/2014/main" id="{9D871232-E78B-942C-CAAF-697E9F4DBB61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46710D1-67EA-4592-BAD6-54D48D6A86F9}" type="slidenum">
              <a:rPr lang="en-US" altLang="en-US" b="1"/>
              <a:pPr algn="r" eaLnBrk="1" hangingPunct="1"/>
              <a:t>24</a:t>
            </a:fld>
            <a:endParaRPr lang="en-US" altLang="en-US" b="1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6DE22093-A49D-E5C1-8C5F-74A2D776314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1749" name="Text Box 3">
            <a:extLst>
              <a:ext uri="{FF2B5EF4-FFF2-40B4-BE49-F238E27FC236}">
                <a16:creationId xmlns:a16="http://schemas.microsoft.com/office/drawing/2014/main" id="{0C3E16F0-F407-E0F1-823A-5AEF0E4F2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84313"/>
            <a:ext cx="497840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 + 2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 	3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2">
            <a:extLst>
              <a:ext uri="{FF2B5EF4-FFF2-40B4-BE49-F238E27FC236}">
                <a16:creationId xmlns:a16="http://schemas.microsoft.com/office/drawing/2014/main" id="{F41F1915-DEE1-94C8-C96F-97614CE71A5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9407417E-26D8-36A9-00D3-155B36050EF5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06D1C6C-5FE0-49B1-8E98-30FCC9E0371F}" type="slidenum">
              <a:rPr lang="en-US" altLang="en-US" b="1"/>
              <a:pPr algn="r" eaLnBrk="1" hangingPunct="1"/>
              <a:t>25</a:t>
            </a:fld>
            <a:endParaRPr lang="en-US" altLang="en-US" b="1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DDF3A1D4-53FC-61B4-6792-5E1D82D7F7E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2773" name="Text Box 3">
            <a:extLst>
              <a:ext uri="{FF2B5EF4-FFF2-40B4-BE49-F238E27FC236}">
                <a16:creationId xmlns:a16="http://schemas.microsoft.com/office/drawing/2014/main" id="{C4A54846-5E2B-48E6-8173-187859A0E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2205038"/>
            <a:ext cx="4672012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 2 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2">
            <a:extLst>
              <a:ext uri="{FF2B5EF4-FFF2-40B4-BE49-F238E27FC236}">
                <a16:creationId xmlns:a16="http://schemas.microsoft.com/office/drawing/2014/main" id="{718E3041-1D17-AAF3-F2E7-455F5E00418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3795" name="Slide Number Placeholder 4">
            <a:extLst>
              <a:ext uri="{FF2B5EF4-FFF2-40B4-BE49-F238E27FC236}">
                <a16:creationId xmlns:a16="http://schemas.microsoft.com/office/drawing/2014/main" id="{76EECD78-02B7-F22B-D146-2BD53D4E207F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1E5242AF-6B85-4E34-A28A-022307D1BE57}" type="slidenum">
              <a:rPr lang="en-US" altLang="en-US" b="1"/>
              <a:pPr algn="r" eaLnBrk="1" hangingPunct="1"/>
              <a:t>26</a:t>
            </a:fld>
            <a:endParaRPr lang="en-US" altLang="en-US" b="1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43DB0104-92CB-6717-3EAA-A9AFBF7754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3797" name="Text Box 3">
            <a:extLst>
              <a:ext uri="{FF2B5EF4-FFF2-40B4-BE49-F238E27FC236}">
                <a16:creationId xmlns:a16="http://schemas.microsoft.com/office/drawing/2014/main" id="{9BE5D598-79DA-945E-5C46-29DB2BFB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00213"/>
            <a:ext cx="4337050" cy="308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*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2">
            <a:extLst>
              <a:ext uri="{FF2B5EF4-FFF2-40B4-BE49-F238E27FC236}">
                <a16:creationId xmlns:a16="http://schemas.microsoft.com/office/drawing/2014/main" id="{79CB8069-524F-AD3C-0087-031A6D42C2C8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4070FA46-0645-1F49-07CB-A0363101EA50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A8228112-4821-4819-BCE1-221258587BA2}" type="slidenum">
              <a:rPr lang="en-US" altLang="en-US" b="1"/>
              <a:pPr algn="r" eaLnBrk="1" hangingPunct="1"/>
              <a:t>27</a:t>
            </a:fld>
            <a:endParaRPr lang="en-US" altLang="en-US" b="1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39E29187-FD1A-AADC-666A-41B5C2852CA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4821" name="Text Box 3">
            <a:extLst>
              <a:ext uri="{FF2B5EF4-FFF2-40B4-BE49-F238E27FC236}">
                <a16:creationId xmlns:a16="http://schemas.microsoft.com/office/drawing/2014/main" id="{A0587134-F48B-008A-2F7F-81D015FB8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60575"/>
            <a:ext cx="4337050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2">
            <a:extLst>
              <a:ext uri="{FF2B5EF4-FFF2-40B4-BE49-F238E27FC236}">
                <a16:creationId xmlns:a16="http://schemas.microsoft.com/office/drawing/2014/main" id="{74497924-BA86-147D-EFA4-9D54ADA203DA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5843" name="Slide Number Placeholder 4">
            <a:extLst>
              <a:ext uri="{FF2B5EF4-FFF2-40B4-BE49-F238E27FC236}">
                <a16:creationId xmlns:a16="http://schemas.microsoft.com/office/drawing/2014/main" id="{EA169DB2-D149-17EF-9631-BD2A63A95977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34CF14-BB30-4A7E-A418-EBB1CAA97553}" type="slidenum">
              <a:rPr lang="en-US" altLang="en-US" b="1"/>
              <a:pPr algn="r" eaLnBrk="1" hangingPunct="1"/>
              <a:t>28</a:t>
            </a:fld>
            <a:endParaRPr lang="en-US" altLang="en-US" b="1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30C0785B-B48A-B241-C175-916724EA8F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5845" name="Text Box 3">
            <a:extLst>
              <a:ext uri="{FF2B5EF4-FFF2-40B4-BE49-F238E27FC236}">
                <a16:creationId xmlns:a16="http://schemas.microsoft.com/office/drawing/2014/main" id="{4E17CD12-E6A8-2EDE-2B7D-6F1E82C8E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2205038"/>
            <a:ext cx="4633913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2">
            <a:extLst>
              <a:ext uri="{FF2B5EF4-FFF2-40B4-BE49-F238E27FC236}">
                <a16:creationId xmlns:a16="http://schemas.microsoft.com/office/drawing/2014/main" id="{6CE1005D-4520-28C4-9B93-18EE47E561AB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682D5936-4257-D09C-3A41-D219543F2D23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5491AB81-7DE1-4DB1-A8E4-A31E6628D056}" type="slidenum">
              <a:rPr lang="en-US" altLang="en-US" b="1"/>
              <a:pPr algn="r" eaLnBrk="1" hangingPunct="1"/>
              <a:t>29</a:t>
            </a:fld>
            <a:endParaRPr lang="en-US" altLang="en-US" b="1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2B1CB4B2-FE43-AAF1-576E-8C2675357C4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6869" name="Text Box 3">
            <a:extLst>
              <a:ext uri="{FF2B5EF4-FFF2-40B4-BE49-F238E27FC236}">
                <a16:creationId xmlns:a16="http://schemas.microsoft.com/office/drawing/2014/main" id="{32B65D6C-6212-709C-C83E-8E7A62D3B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916113"/>
            <a:ext cx="4870450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 *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8DE37B2-CEE2-D4E1-3A8A-ECED02DA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433388"/>
            <a:ext cx="8218487" cy="633412"/>
          </a:xfrm>
        </p:spPr>
        <p:txBody>
          <a:bodyPr/>
          <a:lstStyle/>
          <a:p>
            <a:pPr eaLnBrk="1" hangingPunct="1"/>
            <a:r>
              <a:rPr lang="en-US" altLang="en-US" b="1"/>
              <a:t>Stacks ADT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1A7E4715-12EA-38EC-55E5-2154A91D356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79388" y="836613"/>
            <a:ext cx="8640762" cy="5545137"/>
          </a:xfrm>
        </p:spPr>
        <p:txBody>
          <a:bodyPr/>
          <a:lstStyle/>
          <a:p>
            <a:pPr lvl="1" eaLnBrk="1" hangingPunct="1">
              <a:defRPr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itchFamily="34" charset="0"/>
            </a:endParaRP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 stack is an ordered group of homogeneous items (elements), in which the removal and  addition of stack items can take place only at the top of the stack.</a:t>
            </a:r>
          </a:p>
          <a:p>
            <a:pPr lvl="1" eaLnBrk="1" hangingPunct="1"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itchFamily="34" charset="0"/>
              </a:rPr>
              <a:t>A stack is a LIFO “last in, first out”  structure. </a:t>
            </a:r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EB953E21-EF95-EDEF-DD1B-043A14CF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3141663"/>
            <a:ext cx="7561263" cy="322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2">
            <a:extLst>
              <a:ext uri="{FF2B5EF4-FFF2-40B4-BE49-F238E27FC236}">
                <a16:creationId xmlns:a16="http://schemas.microsoft.com/office/drawing/2014/main" id="{72518938-87F5-A216-7781-128956582DFD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7891" name="Slide Number Placeholder 4">
            <a:extLst>
              <a:ext uri="{FF2B5EF4-FFF2-40B4-BE49-F238E27FC236}">
                <a16:creationId xmlns:a16="http://schemas.microsoft.com/office/drawing/2014/main" id="{5FB80FFD-C771-151F-CA2A-D377EFB80AF9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731969A4-0DE1-44CE-B3E8-72E5BF792674}" type="slidenum">
              <a:rPr lang="en-US" altLang="en-US" b="1"/>
              <a:pPr algn="r" eaLnBrk="1" hangingPunct="1"/>
              <a:t>30</a:t>
            </a:fld>
            <a:endParaRPr lang="en-US" altLang="en-US" b="1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ADE5290E-7CB2-1A18-F541-1ED6A32A698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</a:t>
            </a:r>
          </a:p>
        </p:txBody>
      </p:sp>
      <p:sp>
        <p:nvSpPr>
          <p:cNvPr id="37893" name="Text Box 3">
            <a:extLst>
              <a:ext uri="{FF2B5EF4-FFF2-40B4-BE49-F238E27FC236}">
                <a16:creationId xmlns:a16="http://schemas.microsoft.com/office/drawing/2014/main" id="{1904D885-8BF1-1789-7601-7805A0030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2060575"/>
            <a:ext cx="5176837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Infix Expression: 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PostFix Expression:	3 2 4 * +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r>
              <a:rPr lang="en-US" altLang="en-US" sz="2800"/>
              <a:t>Operator Stack:		</a:t>
            </a:r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 typeface="Marlett" pitchFamily="2" charset="2"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BA7CE9D2-5C42-403F-53B8-8E8ED0A32C82}"/>
              </a:ext>
            </a:extLst>
          </p:cNvPr>
          <p:cNvSpPr txBox="1">
            <a:spLocks noGrp="1"/>
          </p:cNvSpPr>
          <p:nvPr/>
        </p:nvSpPr>
        <p:spPr bwMode="auto">
          <a:xfrm>
            <a:off x="457200" y="624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400"/>
          </a:p>
        </p:txBody>
      </p:sp>
      <p:sp>
        <p:nvSpPr>
          <p:cNvPr id="38915" name="Slide Number Placeholder 5">
            <a:extLst>
              <a:ext uri="{FF2B5EF4-FFF2-40B4-BE49-F238E27FC236}">
                <a16:creationId xmlns:a16="http://schemas.microsoft.com/office/drawing/2014/main" id="{3E481E29-03E8-05BB-0BD4-532F1A6C4FE8}"/>
              </a:ext>
            </a:extLst>
          </p:cNvPr>
          <p:cNvSpPr txBox="1">
            <a:spLocks noGrp="1"/>
          </p:cNvSpPr>
          <p:nvPr/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E60C44A5-E26C-435B-87BA-8C4A01027567}" type="slidenum">
              <a:rPr lang="en-US" altLang="en-US" b="1"/>
              <a:pPr algn="r" eaLnBrk="1" hangingPunct="1"/>
              <a:t>31</a:t>
            </a:fld>
            <a:endParaRPr lang="en-US" altLang="en-US" b="1"/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136D5056-48F0-438F-437C-9180509C2D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2385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Evaluation using stack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3E365B1-7E5F-4019-5FD3-4A7F6C815EC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66800"/>
            <a:ext cx="8229600" cy="106838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1 - 2 ^ 3 ^ 3 - ( 4 + 5 * 6 ) * 7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Show algorithm in action on above equation</a:t>
            </a: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  <p:pic>
        <p:nvPicPr>
          <p:cNvPr id="38918" name="Picture 4" descr="weiss11-13">
            <a:extLst>
              <a:ext uri="{FF2B5EF4-FFF2-40B4-BE49-F238E27FC236}">
                <a16:creationId xmlns:a16="http://schemas.microsoft.com/office/drawing/2014/main" id="{CFDC2C99-89C8-59FA-2C33-A92C3E8F9BA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209800"/>
            <a:ext cx="8229600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9" name="Rectangle 7">
            <a:extLst>
              <a:ext uri="{FF2B5EF4-FFF2-40B4-BE49-F238E27FC236}">
                <a16:creationId xmlns:a16="http://schemas.microsoft.com/office/drawing/2014/main" id="{258176E2-539E-A8AE-CB53-F745D9DE0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276475"/>
            <a:ext cx="1368425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D2550D3-B466-8AFE-7AE1-FF19FB4EB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Application: A Search Problem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2DC254C-0F76-C1D9-5A80-22118B8E0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Saudi Airline Company (SAAir)</a:t>
            </a:r>
          </a:p>
          <a:p>
            <a:pPr lvl="1"/>
            <a:r>
              <a:rPr lang="en-US" altLang="en-US"/>
              <a:t>For each customer request, indicate whether a sequence of SAAir flights exists from the origin city to the destination city</a:t>
            </a:r>
          </a:p>
          <a:p>
            <a:r>
              <a:rPr lang="en-US" altLang="en-US"/>
              <a:t>The flight map for SAAir is a graph</a:t>
            </a:r>
          </a:p>
          <a:p>
            <a:pPr lvl="1"/>
            <a:r>
              <a:rPr lang="en-US" altLang="en-US"/>
              <a:t>Adjacent vertices are two vertices that are joined by an edge</a:t>
            </a:r>
          </a:p>
          <a:p>
            <a:pPr lvl="1"/>
            <a:r>
              <a:rPr lang="en-US" altLang="en-US"/>
              <a:t>A directed path is a sequence of directed edges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DF850A44-079D-69DA-697B-2806D27AF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772400" cy="1143000"/>
          </a:xfrm>
        </p:spPr>
        <p:txBody>
          <a:bodyPr/>
          <a:lstStyle/>
          <a:p>
            <a:r>
              <a:rPr lang="en-US" altLang="en-US" dirty="0"/>
              <a:t>Application: A Search Problem</a:t>
            </a:r>
          </a:p>
        </p:txBody>
      </p:sp>
      <p:pic>
        <p:nvPicPr>
          <p:cNvPr id="40963" name="Picture 4">
            <a:extLst>
              <a:ext uri="{FF2B5EF4-FFF2-40B4-BE49-F238E27FC236}">
                <a16:creationId xmlns:a16="http://schemas.microsoft.com/office/drawing/2014/main" id="{06FA5F2A-28B8-76D2-FB5A-6F2A65FCCB2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2600" y="1295400"/>
            <a:ext cx="2870200" cy="4876800"/>
          </a:xfrm>
          <a:noFill/>
        </p:spPr>
      </p:pic>
      <p:sp>
        <p:nvSpPr>
          <p:cNvPr id="40964" name="Text Box 5">
            <a:extLst>
              <a:ext uri="{FF2B5EF4-FFF2-40B4-BE49-F238E27FC236}">
                <a16:creationId xmlns:a16="http://schemas.microsoft.com/office/drawing/2014/main" id="{FA458C20-E309-4F07-E304-A1255BB6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105400"/>
            <a:ext cx="3276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Flight map for SAAir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10FB4F98-CDEA-D8B7-6916-0DA5A6467D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Nonrecursive Solution That Uses a Stack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64B420E-8662-84F7-10BF-5E306DE25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solution performs an exhaustive search</a:t>
            </a:r>
          </a:p>
          <a:p>
            <a:pPr lvl="1"/>
            <a:r>
              <a:rPr lang="en-US" altLang="en-US"/>
              <a:t>Beginning at the origin city, the solution will try every possible sequence of flights until either</a:t>
            </a:r>
          </a:p>
          <a:p>
            <a:pPr lvl="2"/>
            <a:r>
              <a:rPr lang="en-US" altLang="en-US"/>
              <a:t>It finds a sequence that gets to the destination city</a:t>
            </a:r>
          </a:p>
          <a:p>
            <a:pPr lvl="2"/>
            <a:r>
              <a:rPr lang="en-US" altLang="en-US"/>
              <a:t>It determines that no such sequence exists</a:t>
            </a:r>
          </a:p>
          <a:p>
            <a:r>
              <a:rPr lang="en-US" altLang="en-US"/>
              <a:t>Backtracking can be used to recover from a wrong choice of a city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>
            <a:extLst>
              <a:ext uri="{FF2B5EF4-FFF2-40B4-BE49-F238E27FC236}">
                <a16:creationId xmlns:a16="http://schemas.microsoft.com/office/drawing/2014/main" id="{92A8433A-7DD5-6C4C-74FF-CD07E27411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Nonrecursive Solution That Uses a Stack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8D6C056D-1D9F-4BA9-9E83-D66408354B3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1905000"/>
            <a:ext cx="7772400" cy="3368675"/>
          </a:xfrm>
          <a:noFill/>
        </p:spPr>
      </p:pic>
      <p:sp>
        <p:nvSpPr>
          <p:cNvPr id="43012" name="Text Box 8">
            <a:extLst>
              <a:ext uri="{FF2B5EF4-FFF2-40B4-BE49-F238E27FC236}">
                <a16:creationId xmlns:a16="http://schemas.microsoft.com/office/drawing/2014/main" id="{801F7593-F351-38DB-3AB0-DF54CDFE5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410200"/>
            <a:ext cx="7924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A trace of the search algorithm, given the flight map in Figure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5">
            <a:extLst>
              <a:ext uri="{FF2B5EF4-FFF2-40B4-BE49-F238E27FC236}">
                <a16:creationId xmlns:a16="http://schemas.microsoft.com/office/drawing/2014/main" id="{C1020A15-74A7-1E57-ADE4-17C5145B16B6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5946775"/>
            <a:ext cx="587375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09CF3F47-6F50-4491-AC02-ECD87848D982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36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140A2CA-3809-9307-46AC-91A0CF1443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635000"/>
            <a:ext cx="8229600" cy="431800"/>
          </a:xfrm>
        </p:spPr>
        <p:txBody>
          <a:bodyPr anchor="b"/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Application: </a:t>
            </a:r>
            <a:r>
              <a:rPr lang="en-US" altLang="ko-KR" sz="4000" dirty="0">
                <a:solidFill>
                  <a:srgbClr val="FF3300"/>
                </a:solidFill>
                <a:ea typeface="Gulim" panose="020B0600000101010101" pitchFamily="34" charset="-127"/>
              </a:rPr>
              <a:t>Towers of Hanoi</a:t>
            </a:r>
          </a:p>
        </p:txBody>
      </p:sp>
      <p:sp>
        <p:nvSpPr>
          <p:cNvPr id="200707" name="AutoShape 3">
            <a:extLst>
              <a:ext uri="{FF2B5EF4-FFF2-40B4-BE49-F238E27FC236}">
                <a16:creationId xmlns:a16="http://schemas.microsoft.com/office/drawing/2014/main" id="{5CBCC1DF-7586-8840-79F8-F8AE86225A84}"/>
              </a:ext>
            </a:extLst>
          </p:cNvPr>
          <p:cNvSpPr>
            <a:spLocks noGrp="1" noChangeAspect="1" noChangeArrowheads="1"/>
          </p:cNvSpPr>
          <p:nvPr>
            <p:ph type="body" idx="4294967295"/>
          </p:nvPr>
        </p:nvSpPr>
        <p:spPr>
          <a:xfrm>
            <a:off x="381000" y="1055688"/>
            <a:ext cx="85344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sz="2800">
                <a:ea typeface="Gulim" panose="020B0600000101010101" pitchFamily="34" charset="-127"/>
              </a:rPr>
              <a:t>Read the ancient Tower of Brahma ritual (p. 285)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800" b="1" i="1">
                <a:solidFill>
                  <a:srgbClr val="0000FF"/>
                </a:solidFill>
                <a:ea typeface="Gulim" panose="020B0600000101010101" pitchFamily="34" charset="-127"/>
              </a:rPr>
              <a:t>n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disks to be moved from tower </a:t>
            </a:r>
            <a:r>
              <a:rPr lang="en-US" altLang="ko-KR" sz="2800" b="1">
                <a:solidFill>
                  <a:srgbClr val="0000FF"/>
                </a:solidFill>
                <a:ea typeface="Gulim" panose="020B0600000101010101" pitchFamily="34" charset="-127"/>
              </a:rPr>
              <a:t>A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to tower </a:t>
            </a:r>
            <a:r>
              <a:rPr lang="en-US" altLang="ko-KR" sz="2800" b="1">
                <a:solidFill>
                  <a:srgbClr val="0000FF"/>
                </a:solidFill>
                <a:ea typeface="Gulim" panose="020B0600000101010101" pitchFamily="34" charset="-127"/>
              </a:rPr>
              <a:t>C</a:t>
            </a:r>
            <a:r>
              <a:rPr lang="en-US" altLang="ko-KR" sz="2800">
                <a:solidFill>
                  <a:srgbClr val="0000FF"/>
                </a:solidFill>
                <a:ea typeface="Gulim" panose="020B0600000101010101" pitchFamily="34" charset="-127"/>
              </a:rPr>
              <a:t> with the following restrictions:</a:t>
            </a:r>
            <a:r>
              <a:rPr lang="en-US" altLang="ko-KR" sz="2800">
                <a:ea typeface="Gulim" panose="020B0600000101010101" pitchFamily="34" charset="-127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>
                <a:solidFill>
                  <a:srgbClr val="FF3300"/>
                </a:solidFill>
                <a:ea typeface="Gulim" panose="020B0600000101010101" pitchFamily="34" charset="-127"/>
              </a:rPr>
              <a:t>Move 1 disk at a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400">
                <a:solidFill>
                  <a:srgbClr val="FF3300"/>
                </a:solidFill>
                <a:ea typeface="Gulim" panose="020B0600000101010101" pitchFamily="34" charset="-127"/>
              </a:rPr>
              <a:t>Cannot place larger disk on top of a smaller one</a:t>
            </a:r>
          </a:p>
        </p:txBody>
      </p:sp>
      <p:pic>
        <p:nvPicPr>
          <p:cNvPr id="200756" name="Picture 52">
            <a:extLst>
              <a:ext uri="{FF2B5EF4-FFF2-40B4-BE49-F238E27FC236}">
                <a16:creationId xmlns:a16="http://schemas.microsoft.com/office/drawing/2014/main" id="{E638F939-1FF0-A821-7AB6-561BB9D4F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125538"/>
            <a:ext cx="44767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build="p" bldLvl="2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2A5F250-3428-3731-A1E4-128692C27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371600"/>
          </a:xfrm>
          <a:noFill/>
        </p:spPr>
        <p:txBody>
          <a:bodyPr/>
          <a:lstStyle/>
          <a:p>
            <a:pPr eaLnBrk="1" hangingPunct="1"/>
            <a:r>
              <a:rPr lang="en-GB" altLang="en-US" dirty="0"/>
              <a:t>Towers of Hanoi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7507288A-0283-471A-BF2E-B11DEE45B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990600"/>
          </a:xfrm>
          <a:noFill/>
        </p:spPr>
        <p:txBody>
          <a:bodyPr/>
          <a:lstStyle/>
          <a:p>
            <a:pPr marL="609600" indent="-609600" eaLnBrk="1" hangingPunct="1"/>
            <a:r>
              <a:rPr lang="en-US" altLang="en-US" sz="2800" dirty="0"/>
              <a:t>Move n</a:t>
            </a:r>
            <a:r>
              <a:rPr lang="en-US" altLang="en-US" sz="2800" dirty="0">
                <a:solidFill>
                  <a:schemeClr val="hlink"/>
                </a:solidFill>
              </a:rPr>
              <a:t>(4)</a:t>
            </a:r>
            <a:r>
              <a:rPr lang="en-US" altLang="en-US" sz="2800" dirty="0"/>
              <a:t> disks from pole A to pole C</a:t>
            </a:r>
          </a:p>
          <a:p>
            <a:pPr marL="609600" indent="-609600" eaLnBrk="1" hangingPunct="1"/>
            <a:r>
              <a:rPr lang="en-US" altLang="en-US" sz="2800" dirty="0"/>
              <a:t>such that a disk is never put on a smaller disk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A69CE55-0E2C-E058-E77E-AA3F16418D4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90800"/>
            <a:ext cx="6019800" cy="3303588"/>
            <a:chOff x="1152" y="1632"/>
            <a:chExt cx="3792" cy="2081"/>
          </a:xfrm>
        </p:grpSpPr>
        <p:grpSp>
          <p:nvGrpSpPr>
            <p:cNvPr id="45074" name="Group 5">
              <a:extLst>
                <a:ext uri="{FF2B5EF4-FFF2-40B4-BE49-F238E27FC236}">
                  <a16:creationId xmlns:a16="http://schemas.microsoft.com/office/drawing/2014/main" id="{F781E2CD-460E-698F-1A79-EE7B1F846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1680"/>
              <a:ext cx="3466" cy="2033"/>
              <a:chOff x="288" y="1632"/>
              <a:chExt cx="4176" cy="2441"/>
            </a:xfrm>
          </p:grpSpPr>
          <p:sp>
            <p:nvSpPr>
              <p:cNvPr id="45079" name="Freeform 6">
                <a:extLst>
                  <a:ext uri="{FF2B5EF4-FFF2-40B4-BE49-F238E27FC236}">
                    <a16:creationId xmlns:a16="http://schemas.microsoft.com/office/drawing/2014/main" id="{D94EE19D-6813-21FF-3253-8348E9FF8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" y="3648"/>
                <a:ext cx="4176" cy="243"/>
              </a:xfrm>
              <a:custGeom>
                <a:avLst/>
                <a:gdLst>
                  <a:gd name="T0" fmla="*/ 0 w 3494"/>
                  <a:gd name="T1" fmla="*/ 240 h 243"/>
                  <a:gd name="T2" fmla="*/ 5601 w 3494"/>
                  <a:gd name="T3" fmla="*/ 240 h 243"/>
                  <a:gd name="T4" fmla="*/ 24838 w 3494"/>
                  <a:gd name="T5" fmla="*/ 240 h 243"/>
                  <a:gd name="T6" fmla="*/ 23475 w 3494"/>
                  <a:gd name="T7" fmla="*/ 0 h 243"/>
                  <a:gd name="T8" fmla="*/ 613 w 3494"/>
                  <a:gd name="T9" fmla="*/ 0 h 243"/>
                  <a:gd name="T10" fmla="*/ 0 w 3494"/>
                  <a:gd name="T11" fmla="*/ 240 h 24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494"/>
                  <a:gd name="T19" fmla="*/ 0 h 243"/>
                  <a:gd name="T20" fmla="*/ 3494 w 3494"/>
                  <a:gd name="T21" fmla="*/ 243 h 24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494" h="243">
                    <a:moveTo>
                      <a:pt x="0" y="240"/>
                    </a:moveTo>
                    <a:cubicBezTo>
                      <a:pt x="225" y="88"/>
                      <a:pt x="533" y="239"/>
                      <a:pt x="787" y="240"/>
                    </a:cubicBezTo>
                    <a:cubicBezTo>
                      <a:pt x="1689" y="243"/>
                      <a:pt x="2592" y="240"/>
                      <a:pt x="3494" y="240"/>
                    </a:cubicBezTo>
                    <a:lnTo>
                      <a:pt x="3302" y="0"/>
                    </a:lnTo>
                    <a:lnTo>
                      <a:pt x="86" y="0"/>
                    </a:lnTo>
                    <a:lnTo>
                      <a:pt x="0" y="24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96633">
                      <a:alpha val="70000"/>
                    </a:srgbClr>
                  </a:gs>
                  <a:gs pos="100000">
                    <a:schemeClr val="accent1"/>
                  </a:gs>
                </a:gsLst>
                <a:lin ang="540000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351" name="Freeform 7">
                <a:extLst>
                  <a:ext uri="{FF2B5EF4-FFF2-40B4-BE49-F238E27FC236}">
                    <a16:creationId xmlns:a16="http://schemas.microsoft.com/office/drawing/2014/main" id="{07E1B9A6-FE17-43D1-EB7B-CD653B036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1757"/>
                <a:ext cx="222" cy="1922"/>
              </a:xfrm>
              <a:custGeom>
                <a:avLst/>
                <a:gdLst/>
                <a:ahLst/>
                <a:cxnLst>
                  <a:cxn ang="0">
                    <a:pos x="67" y="1872"/>
                  </a:cxn>
                  <a:cxn ang="0">
                    <a:pos x="38" y="1440"/>
                  </a:cxn>
                  <a:cxn ang="0">
                    <a:pos x="0" y="1325"/>
                  </a:cxn>
                  <a:cxn ang="0">
                    <a:pos x="29" y="864"/>
                  </a:cxn>
                  <a:cxn ang="0">
                    <a:pos x="58" y="86"/>
                  </a:cxn>
                  <a:cxn ang="0">
                    <a:pos x="125" y="0"/>
                  </a:cxn>
                  <a:cxn ang="0">
                    <a:pos x="154" y="230"/>
                  </a:cxn>
                  <a:cxn ang="0">
                    <a:pos x="144" y="326"/>
                  </a:cxn>
                  <a:cxn ang="0">
                    <a:pos x="125" y="355"/>
                  </a:cxn>
                  <a:cxn ang="0">
                    <a:pos x="134" y="432"/>
                  </a:cxn>
                  <a:cxn ang="0">
                    <a:pos x="154" y="489"/>
                  </a:cxn>
                  <a:cxn ang="0">
                    <a:pos x="154" y="1843"/>
                  </a:cxn>
                  <a:cxn ang="0">
                    <a:pos x="154" y="1901"/>
                  </a:cxn>
                  <a:cxn ang="0">
                    <a:pos x="67" y="1872"/>
                  </a:cxn>
                </a:cxnLst>
                <a:rect l="0" t="0" r="r" b="b"/>
                <a:pathLst>
                  <a:path w="222" h="1922">
                    <a:moveTo>
                      <a:pt x="67" y="1872"/>
                    </a:moveTo>
                    <a:cubicBezTo>
                      <a:pt x="109" y="1749"/>
                      <a:pt x="117" y="1554"/>
                      <a:pt x="38" y="1440"/>
                    </a:cubicBezTo>
                    <a:cubicBezTo>
                      <a:pt x="25" y="1402"/>
                      <a:pt x="14" y="1363"/>
                      <a:pt x="0" y="1325"/>
                    </a:cubicBezTo>
                    <a:cubicBezTo>
                      <a:pt x="8" y="1169"/>
                      <a:pt x="22" y="1021"/>
                      <a:pt x="29" y="864"/>
                    </a:cubicBezTo>
                    <a:cubicBezTo>
                      <a:pt x="35" y="585"/>
                      <a:pt x="42" y="358"/>
                      <a:pt x="58" y="86"/>
                    </a:cubicBezTo>
                    <a:cubicBezTo>
                      <a:pt x="61" y="41"/>
                      <a:pt x="85" y="12"/>
                      <a:pt x="125" y="0"/>
                    </a:cubicBezTo>
                    <a:cubicBezTo>
                      <a:pt x="148" y="74"/>
                      <a:pt x="154" y="230"/>
                      <a:pt x="154" y="230"/>
                    </a:cubicBezTo>
                    <a:cubicBezTo>
                      <a:pt x="151" y="262"/>
                      <a:pt x="151" y="295"/>
                      <a:pt x="144" y="326"/>
                    </a:cubicBezTo>
                    <a:cubicBezTo>
                      <a:pt x="141" y="337"/>
                      <a:pt x="126" y="343"/>
                      <a:pt x="125" y="355"/>
                    </a:cubicBezTo>
                    <a:cubicBezTo>
                      <a:pt x="123" y="381"/>
                      <a:pt x="129" y="407"/>
                      <a:pt x="134" y="432"/>
                    </a:cubicBezTo>
                    <a:cubicBezTo>
                      <a:pt x="138" y="452"/>
                      <a:pt x="154" y="489"/>
                      <a:pt x="154" y="489"/>
                    </a:cubicBezTo>
                    <a:cubicBezTo>
                      <a:pt x="159" y="797"/>
                      <a:pt x="222" y="1556"/>
                      <a:pt x="154" y="1843"/>
                    </a:cubicBezTo>
                    <a:cubicBezTo>
                      <a:pt x="155" y="1847"/>
                      <a:pt x="177" y="1897"/>
                      <a:pt x="154" y="1901"/>
                    </a:cubicBezTo>
                    <a:cubicBezTo>
                      <a:pt x="36" y="1922"/>
                      <a:pt x="48" y="1913"/>
                      <a:pt x="67" y="187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2" name="Freeform 8">
                <a:extLst>
                  <a:ext uri="{FF2B5EF4-FFF2-40B4-BE49-F238E27FC236}">
                    <a16:creationId xmlns:a16="http://schemas.microsoft.com/office/drawing/2014/main" id="{A10651D9-8525-CAF4-7088-6434A51E1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0" y="1661"/>
                <a:ext cx="214" cy="2039"/>
              </a:xfrm>
              <a:custGeom>
                <a:avLst/>
                <a:gdLst/>
                <a:ahLst/>
                <a:cxnLst>
                  <a:cxn ang="0">
                    <a:pos x="31" y="2016"/>
                  </a:cxn>
                  <a:cxn ang="0">
                    <a:pos x="22" y="221"/>
                  </a:cxn>
                  <a:cxn ang="0">
                    <a:pos x="70" y="0"/>
                  </a:cxn>
                  <a:cxn ang="0">
                    <a:pos x="166" y="38"/>
                  </a:cxn>
                  <a:cxn ang="0">
                    <a:pos x="185" y="86"/>
                  </a:cxn>
                  <a:cxn ang="0">
                    <a:pos x="166" y="777"/>
                  </a:cxn>
                  <a:cxn ang="0">
                    <a:pos x="204" y="1987"/>
                  </a:cxn>
                  <a:cxn ang="0">
                    <a:pos x="70" y="2025"/>
                  </a:cxn>
                  <a:cxn ang="0">
                    <a:pos x="41" y="2035"/>
                  </a:cxn>
                  <a:cxn ang="0">
                    <a:pos x="31" y="2016"/>
                  </a:cxn>
                </a:cxnLst>
                <a:rect l="0" t="0" r="r" b="b"/>
                <a:pathLst>
                  <a:path w="215" h="2039">
                    <a:moveTo>
                      <a:pt x="31" y="2016"/>
                    </a:moveTo>
                    <a:cubicBezTo>
                      <a:pt x="28" y="1570"/>
                      <a:pt x="69" y="775"/>
                      <a:pt x="22" y="221"/>
                    </a:cubicBezTo>
                    <a:cubicBezTo>
                      <a:pt x="29" y="96"/>
                      <a:pt x="0" y="66"/>
                      <a:pt x="70" y="0"/>
                    </a:cubicBezTo>
                    <a:cubicBezTo>
                      <a:pt x="107" y="9"/>
                      <a:pt x="130" y="27"/>
                      <a:pt x="166" y="38"/>
                    </a:cubicBezTo>
                    <a:cubicBezTo>
                      <a:pt x="215" y="71"/>
                      <a:pt x="186" y="39"/>
                      <a:pt x="185" y="86"/>
                    </a:cubicBezTo>
                    <a:cubicBezTo>
                      <a:pt x="163" y="822"/>
                      <a:pt x="201" y="486"/>
                      <a:pt x="166" y="777"/>
                    </a:cubicBezTo>
                    <a:cubicBezTo>
                      <a:pt x="158" y="1151"/>
                      <a:pt x="83" y="1637"/>
                      <a:pt x="204" y="1987"/>
                    </a:cubicBezTo>
                    <a:cubicBezTo>
                      <a:pt x="162" y="2015"/>
                      <a:pt x="120" y="2017"/>
                      <a:pt x="70" y="2025"/>
                    </a:cubicBezTo>
                    <a:cubicBezTo>
                      <a:pt x="60" y="2028"/>
                      <a:pt x="50" y="2039"/>
                      <a:pt x="41" y="2035"/>
                    </a:cubicBezTo>
                    <a:cubicBezTo>
                      <a:pt x="30" y="2030"/>
                      <a:pt x="31" y="1987"/>
                      <a:pt x="31" y="201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3" name="Freeform 9">
                <a:extLst>
                  <a:ext uri="{FF2B5EF4-FFF2-40B4-BE49-F238E27FC236}">
                    <a16:creationId xmlns:a16="http://schemas.microsoft.com/office/drawing/2014/main" id="{2C13E28D-5CAC-A787-1FE6-DE0D78D028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" y="1632"/>
                <a:ext cx="176" cy="2102"/>
              </a:xfrm>
              <a:custGeom>
                <a:avLst/>
                <a:gdLst/>
                <a:ahLst/>
                <a:cxnLst>
                  <a:cxn ang="0">
                    <a:pos x="24" y="29"/>
                  </a:cxn>
                  <a:cxn ang="0">
                    <a:pos x="24" y="154"/>
                  </a:cxn>
                  <a:cxn ang="0">
                    <a:pos x="4" y="835"/>
                  </a:cxn>
                  <a:cxn ang="0">
                    <a:pos x="4" y="2054"/>
                  </a:cxn>
                  <a:cxn ang="0">
                    <a:pos x="177" y="1987"/>
                  </a:cxn>
                  <a:cxn ang="0">
                    <a:pos x="110" y="0"/>
                  </a:cxn>
                  <a:cxn ang="0">
                    <a:pos x="24" y="29"/>
                  </a:cxn>
                </a:cxnLst>
                <a:rect l="0" t="0" r="r" b="b"/>
                <a:pathLst>
                  <a:path w="177" h="2103">
                    <a:moveTo>
                      <a:pt x="24" y="29"/>
                    </a:moveTo>
                    <a:cubicBezTo>
                      <a:pt x="0" y="99"/>
                      <a:pt x="24" y="16"/>
                      <a:pt x="24" y="154"/>
                    </a:cubicBezTo>
                    <a:cubicBezTo>
                      <a:pt x="24" y="546"/>
                      <a:pt x="21" y="556"/>
                      <a:pt x="4" y="835"/>
                    </a:cubicBezTo>
                    <a:cubicBezTo>
                      <a:pt x="13" y="1244"/>
                      <a:pt x="4" y="1644"/>
                      <a:pt x="4" y="2054"/>
                    </a:cubicBezTo>
                    <a:cubicBezTo>
                      <a:pt x="132" y="2062"/>
                      <a:pt x="177" y="2103"/>
                      <a:pt x="177" y="1987"/>
                    </a:cubicBezTo>
                    <a:lnTo>
                      <a:pt x="110" y="0"/>
                    </a:lnTo>
                    <a:lnTo>
                      <a:pt x="24" y="29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>
                      <a:alpha val="70000"/>
                    </a:srgbClr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4" name="Freeform 10">
                <a:extLst>
                  <a:ext uri="{FF2B5EF4-FFF2-40B4-BE49-F238E27FC236}">
                    <a16:creationId xmlns:a16="http://schemas.microsoft.com/office/drawing/2014/main" id="{62E7681D-27E0-E153-FA23-6DFDADD50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" y="2880"/>
                <a:ext cx="978" cy="360"/>
              </a:xfrm>
              <a:custGeom>
                <a:avLst/>
                <a:gdLst/>
                <a:ahLst/>
                <a:cxnLst>
                  <a:cxn ang="0">
                    <a:pos x="0" y="154"/>
                  </a:cxn>
                  <a:cxn ang="0">
                    <a:pos x="173" y="163"/>
                  </a:cxn>
                  <a:cxn ang="0">
                    <a:pos x="1075" y="163"/>
                  </a:cxn>
                  <a:cxn ang="0">
                    <a:pos x="941" y="0"/>
                  </a:cxn>
                  <a:cxn ang="0">
                    <a:pos x="29" y="0"/>
                  </a:cxn>
                  <a:cxn ang="0">
                    <a:pos x="0" y="154"/>
                  </a:cxn>
                </a:cxnLst>
                <a:rect l="0" t="0" r="r" b="b"/>
                <a:pathLst>
                  <a:path w="1075" h="166">
                    <a:moveTo>
                      <a:pt x="0" y="154"/>
                    </a:moveTo>
                    <a:cubicBezTo>
                      <a:pt x="58" y="134"/>
                      <a:pt x="113" y="162"/>
                      <a:pt x="173" y="163"/>
                    </a:cubicBezTo>
                    <a:cubicBezTo>
                      <a:pt x="474" y="166"/>
                      <a:pt x="774" y="163"/>
                      <a:pt x="1075" y="163"/>
                    </a:cubicBezTo>
                    <a:lnTo>
                      <a:pt x="941" y="0"/>
                    </a:lnTo>
                    <a:lnTo>
                      <a:pt x="29" y="0"/>
                    </a:lnTo>
                    <a:lnTo>
                      <a:pt x="0" y="154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5" name="Freeform 11">
                <a:extLst>
                  <a:ext uri="{FF2B5EF4-FFF2-40B4-BE49-F238E27FC236}">
                    <a16:creationId xmlns:a16="http://schemas.microsoft.com/office/drawing/2014/main" id="{71E50F59-DB31-8693-A49A-E3E15AB074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3168"/>
                <a:ext cx="1305" cy="905"/>
              </a:xfrm>
              <a:custGeom>
                <a:avLst/>
                <a:gdLst/>
                <a:ahLst/>
                <a:cxnLst>
                  <a:cxn ang="0">
                    <a:pos x="65" y="144"/>
                  </a:cxn>
                  <a:cxn ang="0">
                    <a:pos x="343" y="154"/>
                  </a:cxn>
                  <a:cxn ang="0">
                    <a:pos x="1044" y="10"/>
                  </a:cxn>
                  <a:cxn ang="0">
                    <a:pos x="132" y="0"/>
                  </a:cxn>
                  <a:cxn ang="0">
                    <a:pos x="17" y="67"/>
                  </a:cxn>
                  <a:cxn ang="0">
                    <a:pos x="7" y="183"/>
                  </a:cxn>
                  <a:cxn ang="0">
                    <a:pos x="36" y="173"/>
                  </a:cxn>
                  <a:cxn ang="0">
                    <a:pos x="65" y="154"/>
                  </a:cxn>
                  <a:cxn ang="0">
                    <a:pos x="94" y="144"/>
                  </a:cxn>
                  <a:cxn ang="0">
                    <a:pos x="65" y="144"/>
                  </a:cxn>
                </a:cxnLst>
                <a:rect l="0" t="0" r="r" b="b"/>
                <a:pathLst>
                  <a:path w="1209" h="362">
                    <a:moveTo>
                      <a:pt x="65" y="144"/>
                    </a:moveTo>
                    <a:cubicBezTo>
                      <a:pt x="155" y="116"/>
                      <a:pt x="252" y="135"/>
                      <a:pt x="343" y="154"/>
                    </a:cubicBezTo>
                    <a:cubicBezTo>
                      <a:pt x="1209" y="142"/>
                      <a:pt x="1106" y="362"/>
                      <a:pt x="1044" y="10"/>
                    </a:cubicBezTo>
                    <a:cubicBezTo>
                      <a:pt x="773" y="19"/>
                      <a:pt x="361" y="79"/>
                      <a:pt x="132" y="0"/>
                    </a:cubicBezTo>
                    <a:cubicBezTo>
                      <a:pt x="64" y="9"/>
                      <a:pt x="38" y="2"/>
                      <a:pt x="17" y="67"/>
                    </a:cubicBezTo>
                    <a:cubicBezTo>
                      <a:pt x="14" y="106"/>
                      <a:pt x="0" y="145"/>
                      <a:pt x="7" y="183"/>
                    </a:cubicBezTo>
                    <a:cubicBezTo>
                      <a:pt x="9" y="193"/>
                      <a:pt x="27" y="178"/>
                      <a:pt x="36" y="173"/>
                    </a:cubicBezTo>
                    <a:cubicBezTo>
                      <a:pt x="46" y="168"/>
                      <a:pt x="55" y="159"/>
                      <a:pt x="65" y="154"/>
                    </a:cubicBezTo>
                    <a:cubicBezTo>
                      <a:pt x="74" y="149"/>
                      <a:pt x="94" y="154"/>
                      <a:pt x="94" y="144"/>
                    </a:cubicBezTo>
                    <a:cubicBezTo>
                      <a:pt x="94" y="134"/>
                      <a:pt x="75" y="144"/>
                      <a:pt x="65" y="14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6" name="Freeform 12">
                <a:extLst>
                  <a:ext uri="{FF2B5EF4-FFF2-40B4-BE49-F238E27FC236}">
                    <a16:creationId xmlns:a16="http://schemas.microsoft.com/office/drawing/2014/main" id="{CFFFD358-AE56-145C-8E6C-89DA40E47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1" y="2400"/>
                <a:ext cx="719" cy="568"/>
              </a:xfrm>
              <a:custGeom>
                <a:avLst/>
                <a:gdLst/>
                <a:ahLst/>
                <a:cxnLst>
                  <a:cxn ang="0">
                    <a:pos x="38" y="221"/>
                  </a:cxn>
                  <a:cxn ang="0">
                    <a:pos x="336" y="173"/>
                  </a:cxn>
                  <a:cxn ang="0">
                    <a:pos x="1075" y="182"/>
                  </a:cxn>
                  <a:cxn ang="0">
                    <a:pos x="1065" y="153"/>
                  </a:cxn>
                  <a:cxn ang="0">
                    <a:pos x="1075" y="125"/>
                  </a:cxn>
                  <a:cxn ang="0">
                    <a:pos x="1065" y="67"/>
                  </a:cxn>
                  <a:cxn ang="0">
                    <a:pos x="1017" y="57"/>
                  </a:cxn>
                  <a:cxn ang="0">
                    <a:pos x="940" y="0"/>
                  </a:cxn>
                  <a:cxn ang="0">
                    <a:pos x="76" y="29"/>
                  </a:cxn>
                  <a:cxn ang="0">
                    <a:pos x="76" y="163"/>
                  </a:cxn>
                  <a:cxn ang="0">
                    <a:pos x="48" y="182"/>
                  </a:cxn>
                  <a:cxn ang="0">
                    <a:pos x="9" y="192"/>
                  </a:cxn>
                  <a:cxn ang="0">
                    <a:pos x="38" y="221"/>
                  </a:cxn>
                </a:cxnLst>
                <a:rect l="0" t="0" r="r" b="b"/>
                <a:pathLst>
                  <a:path w="1085" h="227">
                    <a:moveTo>
                      <a:pt x="38" y="221"/>
                    </a:moveTo>
                    <a:cubicBezTo>
                      <a:pt x="142" y="185"/>
                      <a:pt x="220" y="179"/>
                      <a:pt x="336" y="173"/>
                    </a:cubicBezTo>
                    <a:cubicBezTo>
                      <a:pt x="582" y="176"/>
                      <a:pt x="829" y="189"/>
                      <a:pt x="1075" y="182"/>
                    </a:cubicBezTo>
                    <a:cubicBezTo>
                      <a:pt x="1085" y="182"/>
                      <a:pt x="1065" y="163"/>
                      <a:pt x="1065" y="153"/>
                    </a:cubicBezTo>
                    <a:cubicBezTo>
                      <a:pt x="1065" y="143"/>
                      <a:pt x="1072" y="134"/>
                      <a:pt x="1075" y="125"/>
                    </a:cubicBezTo>
                    <a:cubicBezTo>
                      <a:pt x="1072" y="106"/>
                      <a:pt x="1078" y="82"/>
                      <a:pt x="1065" y="67"/>
                    </a:cubicBezTo>
                    <a:cubicBezTo>
                      <a:pt x="1054" y="55"/>
                      <a:pt x="1032" y="64"/>
                      <a:pt x="1017" y="57"/>
                    </a:cubicBezTo>
                    <a:cubicBezTo>
                      <a:pt x="980" y="40"/>
                      <a:pt x="965" y="24"/>
                      <a:pt x="940" y="0"/>
                    </a:cubicBezTo>
                    <a:cubicBezTo>
                      <a:pt x="612" y="31"/>
                      <a:pt x="620" y="22"/>
                      <a:pt x="76" y="29"/>
                    </a:cubicBezTo>
                    <a:cubicBezTo>
                      <a:pt x="53" y="99"/>
                      <a:pt x="54" y="91"/>
                      <a:pt x="76" y="163"/>
                    </a:cubicBezTo>
                    <a:cubicBezTo>
                      <a:pt x="67" y="169"/>
                      <a:pt x="58" y="178"/>
                      <a:pt x="48" y="182"/>
                    </a:cubicBezTo>
                    <a:cubicBezTo>
                      <a:pt x="36" y="187"/>
                      <a:pt x="0" y="183"/>
                      <a:pt x="9" y="192"/>
                    </a:cubicBezTo>
                    <a:cubicBezTo>
                      <a:pt x="44" y="227"/>
                      <a:pt x="104" y="175"/>
                      <a:pt x="38" y="221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  <p:sp>
            <p:nvSpPr>
              <p:cNvPr id="57357" name="Freeform 13">
                <a:extLst>
                  <a:ext uri="{FF2B5EF4-FFF2-40B4-BE49-F238E27FC236}">
                    <a16:creationId xmlns:a16="http://schemas.microsoft.com/office/drawing/2014/main" id="{FA0AA731-4ACF-C6B7-B61A-DD321F1E6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2016"/>
                <a:ext cx="480" cy="480"/>
              </a:xfrm>
              <a:custGeom>
                <a:avLst/>
                <a:gdLst/>
                <a:ahLst/>
                <a:cxnLst>
                  <a:cxn ang="0">
                    <a:pos x="22" y="174"/>
                  </a:cxn>
                  <a:cxn ang="0">
                    <a:pos x="944" y="183"/>
                  </a:cxn>
                  <a:cxn ang="0">
                    <a:pos x="1021" y="116"/>
                  </a:cxn>
                  <a:cxn ang="0">
                    <a:pos x="963" y="58"/>
                  </a:cxn>
                  <a:cxn ang="0">
                    <a:pos x="665" y="49"/>
                  </a:cxn>
                  <a:cxn ang="0">
                    <a:pos x="205" y="58"/>
                  </a:cxn>
                  <a:cxn ang="0">
                    <a:pos x="70" y="78"/>
                  </a:cxn>
                  <a:cxn ang="0">
                    <a:pos x="3" y="135"/>
                  </a:cxn>
                  <a:cxn ang="0">
                    <a:pos x="13" y="183"/>
                  </a:cxn>
                  <a:cxn ang="0">
                    <a:pos x="51" y="174"/>
                  </a:cxn>
                  <a:cxn ang="0">
                    <a:pos x="22" y="174"/>
                  </a:cxn>
                </a:cxnLst>
                <a:rect l="0" t="0" r="r" b="b"/>
                <a:pathLst>
                  <a:path w="1037" h="208">
                    <a:moveTo>
                      <a:pt x="22" y="174"/>
                    </a:moveTo>
                    <a:cubicBezTo>
                      <a:pt x="349" y="208"/>
                      <a:pt x="527" y="188"/>
                      <a:pt x="944" y="183"/>
                    </a:cubicBezTo>
                    <a:cubicBezTo>
                      <a:pt x="976" y="162"/>
                      <a:pt x="989" y="137"/>
                      <a:pt x="1021" y="116"/>
                    </a:cubicBezTo>
                    <a:cubicBezTo>
                      <a:pt x="1037" y="63"/>
                      <a:pt x="1008" y="70"/>
                      <a:pt x="963" y="58"/>
                    </a:cubicBezTo>
                    <a:cubicBezTo>
                      <a:pt x="875" y="0"/>
                      <a:pt x="764" y="46"/>
                      <a:pt x="665" y="49"/>
                    </a:cubicBezTo>
                    <a:cubicBezTo>
                      <a:pt x="512" y="54"/>
                      <a:pt x="358" y="55"/>
                      <a:pt x="205" y="58"/>
                    </a:cubicBezTo>
                    <a:cubicBezTo>
                      <a:pt x="160" y="65"/>
                      <a:pt x="96" y="40"/>
                      <a:pt x="70" y="78"/>
                    </a:cubicBezTo>
                    <a:cubicBezTo>
                      <a:pt x="48" y="110"/>
                      <a:pt x="40" y="123"/>
                      <a:pt x="3" y="135"/>
                    </a:cubicBezTo>
                    <a:cubicBezTo>
                      <a:pt x="6" y="151"/>
                      <a:pt x="0" y="173"/>
                      <a:pt x="13" y="183"/>
                    </a:cubicBezTo>
                    <a:cubicBezTo>
                      <a:pt x="23" y="191"/>
                      <a:pt x="42" y="183"/>
                      <a:pt x="51" y="174"/>
                    </a:cubicBezTo>
                    <a:cubicBezTo>
                      <a:pt x="58" y="167"/>
                      <a:pt x="32" y="174"/>
                      <a:pt x="22" y="174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chemeClr val="folHlink"/>
                  </a:gs>
                  <a:gs pos="50000">
                    <a:srgbClr val="996633"/>
                  </a:gs>
                  <a:gs pos="100000">
                    <a:schemeClr val="folHlink"/>
                  </a:gs>
                </a:gsLst>
                <a:lin ang="0" scaled="1"/>
              </a:gra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CA"/>
              </a:p>
            </p:txBody>
          </p:sp>
        </p:grpSp>
        <p:sp>
          <p:nvSpPr>
            <p:cNvPr id="57358" name="Text Box 14">
              <a:extLst>
                <a:ext uri="{FF2B5EF4-FFF2-40B4-BE49-F238E27FC236}">
                  <a16:creationId xmlns:a16="http://schemas.microsoft.com/office/drawing/2014/main" id="{553BDE6F-3BCA-9B85-C979-31A639EC7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3408"/>
              <a:ext cx="24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A</a:t>
              </a:r>
            </a:p>
          </p:txBody>
        </p:sp>
        <p:sp>
          <p:nvSpPr>
            <p:cNvPr id="57359" name="Text Box 15">
              <a:extLst>
                <a:ext uri="{FF2B5EF4-FFF2-40B4-BE49-F238E27FC236}">
                  <a16:creationId xmlns:a16="http://schemas.microsoft.com/office/drawing/2014/main" id="{18C57622-D9B7-88F5-386C-B830BAD91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456"/>
              <a:ext cx="2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B</a:t>
              </a:r>
            </a:p>
          </p:txBody>
        </p:sp>
        <p:sp>
          <p:nvSpPr>
            <p:cNvPr id="57360" name="Text Box 16">
              <a:extLst>
                <a:ext uri="{FF2B5EF4-FFF2-40B4-BE49-F238E27FC236}">
                  <a16:creationId xmlns:a16="http://schemas.microsoft.com/office/drawing/2014/main" id="{65F5FD5B-F448-3FA5-C7E3-D31DACA1B3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56"/>
              <a:ext cx="2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C</a:t>
              </a:r>
            </a:p>
          </p:txBody>
        </p:sp>
        <p:sp>
          <p:nvSpPr>
            <p:cNvPr id="45078" name="Rectangle 17">
              <a:extLst>
                <a:ext uri="{FF2B5EF4-FFF2-40B4-BE49-F238E27FC236}">
                  <a16:creationId xmlns:a16="http://schemas.microsoft.com/office/drawing/2014/main" id="{3EB6AF4C-7607-BDBA-604B-6607327D6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632"/>
              <a:ext cx="3792" cy="2064"/>
            </a:xfrm>
            <a:prstGeom prst="rect">
              <a:avLst/>
            </a:prstGeom>
            <a:noFill/>
            <a:ln w="2222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9C0D90DC-1586-D9F5-A280-241777284D9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590800"/>
            <a:ext cx="6019800" cy="3276600"/>
            <a:chOff x="2208" y="720"/>
            <a:chExt cx="3792" cy="2064"/>
          </a:xfrm>
        </p:grpSpPr>
        <p:sp>
          <p:nvSpPr>
            <p:cNvPr id="45062" name="Rectangle 19">
              <a:extLst>
                <a:ext uri="{FF2B5EF4-FFF2-40B4-BE49-F238E27FC236}">
                  <a16:creationId xmlns:a16="http://schemas.microsoft.com/office/drawing/2014/main" id="{A504CCF7-B042-ECCD-D2AD-403DD506B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720"/>
              <a:ext cx="3792" cy="2064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7364" name="Freeform 20">
              <a:extLst>
                <a:ext uri="{FF2B5EF4-FFF2-40B4-BE49-F238E27FC236}">
                  <a16:creationId xmlns:a16="http://schemas.microsoft.com/office/drawing/2014/main" id="{EB273A3A-6AFE-F94D-80A0-6531D4B0E20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" y="792"/>
              <a:ext cx="178" cy="1698"/>
            </a:xfrm>
            <a:custGeom>
              <a:avLst/>
              <a:gdLst/>
              <a:ahLst/>
              <a:cxnLst>
                <a:cxn ang="0">
                  <a:pos x="31" y="2016"/>
                </a:cxn>
                <a:cxn ang="0">
                  <a:pos x="22" y="221"/>
                </a:cxn>
                <a:cxn ang="0">
                  <a:pos x="70" y="0"/>
                </a:cxn>
                <a:cxn ang="0">
                  <a:pos x="166" y="38"/>
                </a:cxn>
                <a:cxn ang="0">
                  <a:pos x="185" y="86"/>
                </a:cxn>
                <a:cxn ang="0">
                  <a:pos x="166" y="777"/>
                </a:cxn>
                <a:cxn ang="0">
                  <a:pos x="204" y="1987"/>
                </a:cxn>
                <a:cxn ang="0">
                  <a:pos x="70" y="2025"/>
                </a:cxn>
                <a:cxn ang="0">
                  <a:pos x="41" y="2035"/>
                </a:cxn>
                <a:cxn ang="0">
                  <a:pos x="31" y="2016"/>
                </a:cxn>
              </a:cxnLst>
              <a:rect l="0" t="0" r="r" b="b"/>
              <a:pathLst>
                <a:path w="215" h="2039">
                  <a:moveTo>
                    <a:pt x="31" y="2016"/>
                  </a:moveTo>
                  <a:cubicBezTo>
                    <a:pt x="28" y="1570"/>
                    <a:pt x="69" y="775"/>
                    <a:pt x="22" y="221"/>
                  </a:cubicBezTo>
                  <a:cubicBezTo>
                    <a:pt x="29" y="96"/>
                    <a:pt x="0" y="66"/>
                    <a:pt x="70" y="0"/>
                  </a:cubicBezTo>
                  <a:cubicBezTo>
                    <a:pt x="107" y="9"/>
                    <a:pt x="130" y="27"/>
                    <a:pt x="166" y="38"/>
                  </a:cubicBezTo>
                  <a:cubicBezTo>
                    <a:pt x="215" y="71"/>
                    <a:pt x="186" y="39"/>
                    <a:pt x="185" y="86"/>
                  </a:cubicBezTo>
                  <a:cubicBezTo>
                    <a:pt x="163" y="822"/>
                    <a:pt x="201" y="486"/>
                    <a:pt x="166" y="777"/>
                  </a:cubicBezTo>
                  <a:cubicBezTo>
                    <a:pt x="158" y="1151"/>
                    <a:pt x="83" y="1637"/>
                    <a:pt x="204" y="1987"/>
                  </a:cubicBezTo>
                  <a:cubicBezTo>
                    <a:pt x="162" y="2015"/>
                    <a:pt x="120" y="2017"/>
                    <a:pt x="70" y="2025"/>
                  </a:cubicBezTo>
                  <a:cubicBezTo>
                    <a:pt x="60" y="2028"/>
                    <a:pt x="50" y="2039"/>
                    <a:pt x="41" y="2035"/>
                  </a:cubicBezTo>
                  <a:cubicBezTo>
                    <a:pt x="30" y="2030"/>
                    <a:pt x="31" y="1987"/>
                    <a:pt x="31" y="2016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45064" name="Freeform 21">
              <a:extLst>
                <a:ext uri="{FF2B5EF4-FFF2-40B4-BE49-F238E27FC236}">
                  <a16:creationId xmlns:a16="http://schemas.microsoft.com/office/drawing/2014/main" id="{79461048-632E-44F8-4559-5CA3B5A6E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2447"/>
              <a:ext cx="3456" cy="193"/>
            </a:xfrm>
            <a:custGeom>
              <a:avLst/>
              <a:gdLst>
                <a:gd name="T0" fmla="*/ 0 w 3494"/>
                <a:gd name="T1" fmla="*/ 19 h 243"/>
                <a:gd name="T2" fmla="*/ 698 w 3494"/>
                <a:gd name="T3" fmla="*/ 19 h 243"/>
                <a:gd name="T4" fmla="*/ 3098 w 3494"/>
                <a:gd name="T5" fmla="*/ 19 h 243"/>
                <a:gd name="T6" fmla="*/ 2927 w 3494"/>
                <a:gd name="T7" fmla="*/ 0 h 243"/>
                <a:gd name="T8" fmla="*/ 75 w 3494"/>
                <a:gd name="T9" fmla="*/ 0 h 243"/>
                <a:gd name="T10" fmla="*/ 0 w 3494"/>
                <a:gd name="T11" fmla="*/ 19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494"/>
                <a:gd name="T19" fmla="*/ 0 h 243"/>
                <a:gd name="T20" fmla="*/ 3494 w 3494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494" h="243">
                  <a:moveTo>
                    <a:pt x="0" y="240"/>
                  </a:moveTo>
                  <a:cubicBezTo>
                    <a:pt x="225" y="88"/>
                    <a:pt x="533" y="239"/>
                    <a:pt x="787" y="240"/>
                  </a:cubicBezTo>
                  <a:cubicBezTo>
                    <a:pt x="1689" y="243"/>
                    <a:pt x="2592" y="240"/>
                    <a:pt x="3494" y="240"/>
                  </a:cubicBezTo>
                  <a:lnTo>
                    <a:pt x="3302" y="0"/>
                  </a:lnTo>
                  <a:lnTo>
                    <a:pt x="86" y="0"/>
                  </a:lnTo>
                  <a:lnTo>
                    <a:pt x="0" y="240"/>
                  </a:lnTo>
                  <a:close/>
                </a:path>
              </a:pathLst>
            </a:custGeom>
            <a:gradFill rotWithShape="1">
              <a:gsLst>
                <a:gs pos="0">
                  <a:srgbClr val="996633">
                    <a:alpha val="70000"/>
                  </a:srgbClr>
                </a:gs>
                <a:gs pos="100000">
                  <a:schemeClr val="accent1"/>
                </a:gs>
              </a:gsLst>
              <a:lin ang="540000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366" name="Freeform 22">
              <a:extLst>
                <a:ext uri="{FF2B5EF4-FFF2-40B4-BE49-F238E27FC236}">
                  <a16:creationId xmlns:a16="http://schemas.microsoft.com/office/drawing/2014/main" id="{D90A9FC4-5411-A742-C1C0-56476CE3C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3" y="872"/>
              <a:ext cx="184" cy="1601"/>
            </a:xfrm>
            <a:custGeom>
              <a:avLst/>
              <a:gdLst/>
              <a:ahLst/>
              <a:cxnLst>
                <a:cxn ang="0">
                  <a:pos x="67" y="1872"/>
                </a:cxn>
                <a:cxn ang="0">
                  <a:pos x="38" y="1440"/>
                </a:cxn>
                <a:cxn ang="0">
                  <a:pos x="0" y="1325"/>
                </a:cxn>
                <a:cxn ang="0">
                  <a:pos x="29" y="864"/>
                </a:cxn>
                <a:cxn ang="0">
                  <a:pos x="58" y="86"/>
                </a:cxn>
                <a:cxn ang="0">
                  <a:pos x="125" y="0"/>
                </a:cxn>
                <a:cxn ang="0">
                  <a:pos x="154" y="230"/>
                </a:cxn>
                <a:cxn ang="0">
                  <a:pos x="144" y="326"/>
                </a:cxn>
                <a:cxn ang="0">
                  <a:pos x="125" y="355"/>
                </a:cxn>
                <a:cxn ang="0">
                  <a:pos x="134" y="432"/>
                </a:cxn>
                <a:cxn ang="0">
                  <a:pos x="154" y="489"/>
                </a:cxn>
                <a:cxn ang="0">
                  <a:pos x="154" y="1843"/>
                </a:cxn>
                <a:cxn ang="0">
                  <a:pos x="154" y="1901"/>
                </a:cxn>
                <a:cxn ang="0">
                  <a:pos x="67" y="1872"/>
                </a:cxn>
              </a:cxnLst>
              <a:rect l="0" t="0" r="r" b="b"/>
              <a:pathLst>
                <a:path w="222" h="1922">
                  <a:moveTo>
                    <a:pt x="67" y="1872"/>
                  </a:moveTo>
                  <a:cubicBezTo>
                    <a:pt x="109" y="1749"/>
                    <a:pt x="117" y="1554"/>
                    <a:pt x="38" y="1440"/>
                  </a:cubicBezTo>
                  <a:cubicBezTo>
                    <a:pt x="25" y="1402"/>
                    <a:pt x="14" y="1363"/>
                    <a:pt x="0" y="1325"/>
                  </a:cubicBezTo>
                  <a:cubicBezTo>
                    <a:pt x="8" y="1169"/>
                    <a:pt x="22" y="1021"/>
                    <a:pt x="29" y="864"/>
                  </a:cubicBezTo>
                  <a:cubicBezTo>
                    <a:pt x="35" y="585"/>
                    <a:pt x="42" y="358"/>
                    <a:pt x="58" y="86"/>
                  </a:cubicBezTo>
                  <a:cubicBezTo>
                    <a:pt x="61" y="41"/>
                    <a:pt x="85" y="12"/>
                    <a:pt x="125" y="0"/>
                  </a:cubicBezTo>
                  <a:cubicBezTo>
                    <a:pt x="148" y="74"/>
                    <a:pt x="154" y="230"/>
                    <a:pt x="154" y="230"/>
                  </a:cubicBezTo>
                  <a:cubicBezTo>
                    <a:pt x="151" y="262"/>
                    <a:pt x="151" y="295"/>
                    <a:pt x="144" y="326"/>
                  </a:cubicBezTo>
                  <a:cubicBezTo>
                    <a:pt x="141" y="337"/>
                    <a:pt x="126" y="343"/>
                    <a:pt x="125" y="355"/>
                  </a:cubicBezTo>
                  <a:cubicBezTo>
                    <a:pt x="123" y="381"/>
                    <a:pt x="129" y="407"/>
                    <a:pt x="134" y="432"/>
                  </a:cubicBezTo>
                  <a:cubicBezTo>
                    <a:pt x="138" y="452"/>
                    <a:pt x="154" y="489"/>
                    <a:pt x="154" y="489"/>
                  </a:cubicBezTo>
                  <a:cubicBezTo>
                    <a:pt x="159" y="797"/>
                    <a:pt x="222" y="1556"/>
                    <a:pt x="154" y="1843"/>
                  </a:cubicBezTo>
                  <a:cubicBezTo>
                    <a:pt x="155" y="1847"/>
                    <a:pt x="177" y="1897"/>
                    <a:pt x="154" y="1901"/>
                  </a:cubicBezTo>
                  <a:cubicBezTo>
                    <a:pt x="36" y="1922"/>
                    <a:pt x="48" y="1913"/>
                    <a:pt x="67" y="1872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7" name="Freeform 23">
              <a:extLst>
                <a:ext uri="{FF2B5EF4-FFF2-40B4-BE49-F238E27FC236}">
                  <a16:creationId xmlns:a16="http://schemas.microsoft.com/office/drawing/2014/main" id="{358775BF-30DE-8412-7515-A081042E4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9" y="768"/>
              <a:ext cx="147" cy="1751"/>
            </a:xfrm>
            <a:custGeom>
              <a:avLst/>
              <a:gdLst/>
              <a:ahLst/>
              <a:cxnLst>
                <a:cxn ang="0">
                  <a:pos x="24" y="29"/>
                </a:cxn>
                <a:cxn ang="0">
                  <a:pos x="24" y="154"/>
                </a:cxn>
                <a:cxn ang="0">
                  <a:pos x="4" y="835"/>
                </a:cxn>
                <a:cxn ang="0">
                  <a:pos x="4" y="2054"/>
                </a:cxn>
                <a:cxn ang="0">
                  <a:pos x="177" y="1987"/>
                </a:cxn>
                <a:cxn ang="0">
                  <a:pos x="110" y="0"/>
                </a:cxn>
                <a:cxn ang="0">
                  <a:pos x="24" y="29"/>
                </a:cxn>
              </a:cxnLst>
              <a:rect l="0" t="0" r="r" b="b"/>
              <a:pathLst>
                <a:path w="177" h="2103">
                  <a:moveTo>
                    <a:pt x="24" y="29"/>
                  </a:moveTo>
                  <a:cubicBezTo>
                    <a:pt x="0" y="99"/>
                    <a:pt x="24" y="16"/>
                    <a:pt x="24" y="154"/>
                  </a:cubicBezTo>
                  <a:cubicBezTo>
                    <a:pt x="24" y="546"/>
                    <a:pt x="21" y="556"/>
                    <a:pt x="4" y="835"/>
                  </a:cubicBezTo>
                  <a:cubicBezTo>
                    <a:pt x="13" y="1244"/>
                    <a:pt x="4" y="1644"/>
                    <a:pt x="4" y="2054"/>
                  </a:cubicBezTo>
                  <a:cubicBezTo>
                    <a:pt x="132" y="2062"/>
                    <a:pt x="177" y="2103"/>
                    <a:pt x="177" y="1987"/>
                  </a:cubicBezTo>
                  <a:lnTo>
                    <a:pt x="110" y="0"/>
                  </a:lnTo>
                  <a:lnTo>
                    <a:pt x="24" y="29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>
                    <a:alpha val="70000"/>
                  </a:srgbClr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8" name="Freeform 24">
              <a:extLst>
                <a:ext uri="{FF2B5EF4-FFF2-40B4-BE49-F238E27FC236}">
                  <a16:creationId xmlns:a16="http://schemas.microsoft.com/office/drawing/2014/main" id="{24837118-8434-4A75-714D-4214B02A5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" y="1767"/>
              <a:ext cx="812" cy="300"/>
            </a:xfrm>
            <a:custGeom>
              <a:avLst/>
              <a:gdLst/>
              <a:ahLst/>
              <a:cxnLst>
                <a:cxn ang="0">
                  <a:pos x="0" y="154"/>
                </a:cxn>
                <a:cxn ang="0">
                  <a:pos x="173" y="163"/>
                </a:cxn>
                <a:cxn ang="0">
                  <a:pos x="1075" y="163"/>
                </a:cxn>
                <a:cxn ang="0">
                  <a:pos x="941" y="0"/>
                </a:cxn>
                <a:cxn ang="0">
                  <a:pos x="29" y="0"/>
                </a:cxn>
                <a:cxn ang="0">
                  <a:pos x="0" y="154"/>
                </a:cxn>
              </a:cxnLst>
              <a:rect l="0" t="0" r="r" b="b"/>
              <a:pathLst>
                <a:path w="1075" h="166">
                  <a:moveTo>
                    <a:pt x="0" y="154"/>
                  </a:moveTo>
                  <a:cubicBezTo>
                    <a:pt x="58" y="134"/>
                    <a:pt x="113" y="162"/>
                    <a:pt x="173" y="163"/>
                  </a:cubicBezTo>
                  <a:cubicBezTo>
                    <a:pt x="474" y="166"/>
                    <a:pt x="774" y="163"/>
                    <a:pt x="1075" y="163"/>
                  </a:cubicBezTo>
                  <a:lnTo>
                    <a:pt x="941" y="0"/>
                  </a:lnTo>
                  <a:lnTo>
                    <a:pt x="29" y="0"/>
                  </a:lnTo>
                  <a:lnTo>
                    <a:pt x="0" y="154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69" name="Freeform 25">
              <a:extLst>
                <a:ext uri="{FF2B5EF4-FFF2-40B4-BE49-F238E27FC236}">
                  <a16:creationId xmlns:a16="http://schemas.microsoft.com/office/drawing/2014/main" id="{FC16B3FF-F30D-E70F-FAEB-B29A18856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6" y="2007"/>
              <a:ext cx="1083" cy="754"/>
            </a:xfrm>
            <a:custGeom>
              <a:avLst/>
              <a:gdLst/>
              <a:ahLst/>
              <a:cxnLst>
                <a:cxn ang="0">
                  <a:pos x="65" y="144"/>
                </a:cxn>
                <a:cxn ang="0">
                  <a:pos x="343" y="154"/>
                </a:cxn>
                <a:cxn ang="0">
                  <a:pos x="1044" y="10"/>
                </a:cxn>
                <a:cxn ang="0">
                  <a:pos x="132" y="0"/>
                </a:cxn>
                <a:cxn ang="0">
                  <a:pos x="17" y="67"/>
                </a:cxn>
                <a:cxn ang="0">
                  <a:pos x="7" y="183"/>
                </a:cxn>
                <a:cxn ang="0">
                  <a:pos x="36" y="173"/>
                </a:cxn>
                <a:cxn ang="0">
                  <a:pos x="65" y="154"/>
                </a:cxn>
                <a:cxn ang="0">
                  <a:pos x="94" y="144"/>
                </a:cxn>
                <a:cxn ang="0">
                  <a:pos x="65" y="144"/>
                </a:cxn>
              </a:cxnLst>
              <a:rect l="0" t="0" r="r" b="b"/>
              <a:pathLst>
                <a:path w="1209" h="362">
                  <a:moveTo>
                    <a:pt x="65" y="144"/>
                  </a:moveTo>
                  <a:cubicBezTo>
                    <a:pt x="155" y="116"/>
                    <a:pt x="252" y="135"/>
                    <a:pt x="343" y="154"/>
                  </a:cubicBezTo>
                  <a:cubicBezTo>
                    <a:pt x="1209" y="142"/>
                    <a:pt x="1106" y="362"/>
                    <a:pt x="1044" y="10"/>
                  </a:cubicBezTo>
                  <a:cubicBezTo>
                    <a:pt x="773" y="19"/>
                    <a:pt x="361" y="79"/>
                    <a:pt x="132" y="0"/>
                  </a:cubicBezTo>
                  <a:cubicBezTo>
                    <a:pt x="64" y="9"/>
                    <a:pt x="38" y="2"/>
                    <a:pt x="17" y="67"/>
                  </a:cubicBezTo>
                  <a:cubicBezTo>
                    <a:pt x="14" y="106"/>
                    <a:pt x="0" y="145"/>
                    <a:pt x="7" y="183"/>
                  </a:cubicBezTo>
                  <a:cubicBezTo>
                    <a:pt x="9" y="193"/>
                    <a:pt x="27" y="178"/>
                    <a:pt x="36" y="173"/>
                  </a:cubicBezTo>
                  <a:cubicBezTo>
                    <a:pt x="46" y="168"/>
                    <a:pt x="55" y="159"/>
                    <a:pt x="65" y="154"/>
                  </a:cubicBezTo>
                  <a:cubicBezTo>
                    <a:pt x="74" y="149"/>
                    <a:pt x="94" y="154"/>
                    <a:pt x="94" y="144"/>
                  </a:cubicBezTo>
                  <a:cubicBezTo>
                    <a:pt x="94" y="134"/>
                    <a:pt x="75" y="144"/>
                    <a:pt x="65" y="14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0" name="Freeform 26">
              <a:extLst>
                <a:ext uri="{FF2B5EF4-FFF2-40B4-BE49-F238E27FC236}">
                  <a16:creationId xmlns:a16="http://schemas.microsoft.com/office/drawing/2014/main" id="{C9D03852-96AE-D4BB-67BB-38C810A4B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6" y="1368"/>
              <a:ext cx="597" cy="473"/>
            </a:xfrm>
            <a:custGeom>
              <a:avLst/>
              <a:gdLst/>
              <a:ahLst/>
              <a:cxnLst>
                <a:cxn ang="0">
                  <a:pos x="38" y="221"/>
                </a:cxn>
                <a:cxn ang="0">
                  <a:pos x="336" y="173"/>
                </a:cxn>
                <a:cxn ang="0">
                  <a:pos x="1075" y="182"/>
                </a:cxn>
                <a:cxn ang="0">
                  <a:pos x="1065" y="153"/>
                </a:cxn>
                <a:cxn ang="0">
                  <a:pos x="1075" y="125"/>
                </a:cxn>
                <a:cxn ang="0">
                  <a:pos x="1065" y="67"/>
                </a:cxn>
                <a:cxn ang="0">
                  <a:pos x="1017" y="57"/>
                </a:cxn>
                <a:cxn ang="0">
                  <a:pos x="940" y="0"/>
                </a:cxn>
                <a:cxn ang="0">
                  <a:pos x="76" y="29"/>
                </a:cxn>
                <a:cxn ang="0">
                  <a:pos x="76" y="163"/>
                </a:cxn>
                <a:cxn ang="0">
                  <a:pos x="48" y="182"/>
                </a:cxn>
                <a:cxn ang="0">
                  <a:pos x="9" y="192"/>
                </a:cxn>
                <a:cxn ang="0">
                  <a:pos x="38" y="221"/>
                </a:cxn>
              </a:cxnLst>
              <a:rect l="0" t="0" r="r" b="b"/>
              <a:pathLst>
                <a:path w="1085" h="227">
                  <a:moveTo>
                    <a:pt x="38" y="221"/>
                  </a:moveTo>
                  <a:cubicBezTo>
                    <a:pt x="142" y="185"/>
                    <a:pt x="220" y="179"/>
                    <a:pt x="336" y="173"/>
                  </a:cubicBezTo>
                  <a:cubicBezTo>
                    <a:pt x="582" y="176"/>
                    <a:pt x="829" y="189"/>
                    <a:pt x="1075" y="182"/>
                  </a:cubicBezTo>
                  <a:cubicBezTo>
                    <a:pt x="1085" y="182"/>
                    <a:pt x="1065" y="163"/>
                    <a:pt x="1065" y="153"/>
                  </a:cubicBezTo>
                  <a:cubicBezTo>
                    <a:pt x="1065" y="143"/>
                    <a:pt x="1072" y="134"/>
                    <a:pt x="1075" y="125"/>
                  </a:cubicBezTo>
                  <a:cubicBezTo>
                    <a:pt x="1072" y="106"/>
                    <a:pt x="1078" y="82"/>
                    <a:pt x="1065" y="67"/>
                  </a:cubicBezTo>
                  <a:cubicBezTo>
                    <a:pt x="1054" y="55"/>
                    <a:pt x="1032" y="64"/>
                    <a:pt x="1017" y="57"/>
                  </a:cubicBezTo>
                  <a:cubicBezTo>
                    <a:pt x="980" y="40"/>
                    <a:pt x="965" y="24"/>
                    <a:pt x="940" y="0"/>
                  </a:cubicBezTo>
                  <a:cubicBezTo>
                    <a:pt x="612" y="31"/>
                    <a:pt x="620" y="22"/>
                    <a:pt x="76" y="29"/>
                  </a:cubicBezTo>
                  <a:cubicBezTo>
                    <a:pt x="53" y="99"/>
                    <a:pt x="54" y="91"/>
                    <a:pt x="76" y="163"/>
                  </a:cubicBezTo>
                  <a:cubicBezTo>
                    <a:pt x="67" y="169"/>
                    <a:pt x="58" y="178"/>
                    <a:pt x="48" y="182"/>
                  </a:cubicBezTo>
                  <a:cubicBezTo>
                    <a:pt x="36" y="187"/>
                    <a:pt x="0" y="183"/>
                    <a:pt x="9" y="192"/>
                  </a:cubicBezTo>
                  <a:cubicBezTo>
                    <a:pt x="44" y="227"/>
                    <a:pt x="104" y="175"/>
                    <a:pt x="38" y="221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1" name="Freeform 27">
              <a:extLst>
                <a:ext uri="{FF2B5EF4-FFF2-40B4-BE49-F238E27FC236}">
                  <a16:creationId xmlns:a16="http://schemas.microsoft.com/office/drawing/2014/main" id="{37EA226B-5A92-2F0C-09CF-142AA9B814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5" y="1048"/>
              <a:ext cx="399" cy="400"/>
            </a:xfrm>
            <a:custGeom>
              <a:avLst/>
              <a:gdLst/>
              <a:ahLst/>
              <a:cxnLst>
                <a:cxn ang="0">
                  <a:pos x="22" y="174"/>
                </a:cxn>
                <a:cxn ang="0">
                  <a:pos x="944" y="183"/>
                </a:cxn>
                <a:cxn ang="0">
                  <a:pos x="1021" y="116"/>
                </a:cxn>
                <a:cxn ang="0">
                  <a:pos x="963" y="58"/>
                </a:cxn>
                <a:cxn ang="0">
                  <a:pos x="665" y="49"/>
                </a:cxn>
                <a:cxn ang="0">
                  <a:pos x="205" y="58"/>
                </a:cxn>
                <a:cxn ang="0">
                  <a:pos x="70" y="78"/>
                </a:cxn>
                <a:cxn ang="0">
                  <a:pos x="3" y="135"/>
                </a:cxn>
                <a:cxn ang="0">
                  <a:pos x="13" y="183"/>
                </a:cxn>
                <a:cxn ang="0">
                  <a:pos x="51" y="174"/>
                </a:cxn>
                <a:cxn ang="0">
                  <a:pos x="22" y="174"/>
                </a:cxn>
              </a:cxnLst>
              <a:rect l="0" t="0" r="r" b="b"/>
              <a:pathLst>
                <a:path w="1037" h="208">
                  <a:moveTo>
                    <a:pt x="22" y="174"/>
                  </a:moveTo>
                  <a:cubicBezTo>
                    <a:pt x="349" y="208"/>
                    <a:pt x="527" y="188"/>
                    <a:pt x="944" y="183"/>
                  </a:cubicBezTo>
                  <a:cubicBezTo>
                    <a:pt x="976" y="162"/>
                    <a:pt x="989" y="137"/>
                    <a:pt x="1021" y="116"/>
                  </a:cubicBezTo>
                  <a:cubicBezTo>
                    <a:pt x="1037" y="63"/>
                    <a:pt x="1008" y="70"/>
                    <a:pt x="963" y="58"/>
                  </a:cubicBezTo>
                  <a:cubicBezTo>
                    <a:pt x="875" y="0"/>
                    <a:pt x="764" y="46"/>
                    <a:pt x="665" y="49"/>
                  </a:cubicBezTo>
                  <a:cubicBezTo>
                    <a:pt x="512" y="54"/>
                    <a:pt x="358" y="55"/>
                    <a:pt x="205" y="58"/>
                  </a:cubicBezTo>
                  <a:cubicBezTo>
                    <a:pt x="160" y="65"/>
                    <a:pt x="96" y="40"/>
                    <a:pt x="70" y="78"/>
                  </a:cubicBezTo>
                  <a:cubicBezTo>
                    <a:pt x="48" y="110"/>
                    <a:pt x="40" y="123"/>
                    <a:pt x="3" y="135"/>
                  </a:cubicBezTo>
                  <a:cubicBezTo>
                    <a:pt x="6" y="151"/>
                    <a:pt x="0" y="173"/>
                    <a:pt x="13" y="183"/>
                  </a:cubicBezTo>
                  <a:cubicBezTo>
                    <a:pt x="23" y="191"/>
                    <a:pt x="42" y="183"/>
                    <a:pt x="51" y="174"/>
                  </a:cubicBezTo>
                  <a:cubicBezTo>
                    <a:pt x="58" y="167"/>
                    <a:pt x="32" y="174"/>
                    <a:pt x="22" y="174"/>
                  </a:cubicBez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50000">
                  <a:srgbClr val="996633"/>
                </a:gs>
                <a:gs pos="100000">
                  <a:schemeClr val="folHlink"/>
                </a:gs>
              </a:gsLst>
              <a:lin ang="0" scaled="1"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CA"/>
            </a:p>
          </p:txBody>
        </p:sp>
        <p:sp>
          <p:nvSpPr>
            <p:cNvPr id="57372" name="Text Box 28">
              <a:extLst>
                <a:ext uri="{FF2B5EF4-FFF2-40B4-BE49-F238E27FC236}">
                  <a16:creationId xmlns:a16="http://schemas.microsoft.com/office/drawing/2014/main" id="{01FFDE29-E44E-5991-3CE4-B902D5575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2496"/>
              <a:ext cx="246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A</a:t>
              </a:r>
            </a:p>
          </p:txBody>
        </p:sp>
        <p:sp>
          <p:nvSpPr>
            <p:cNvPr id="57373" name="Text Box 29">
              <a:extLst>
                <a:ext uri="{FF2B5EF4-FFF2-40B4-BE49-F238E27FC236}">
                  <a16:creationId xmlns:a16="http://schemas.microsoft.com/office/drawing/2014/main" id="{F308C50E-7163-2564-3682-0E0F25BA2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8" y="2496"/>
              <a:ext cx="245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B</a:t>
              </a:r>
            </a:p>
          </p:txBody>
        </p:sp>
        <p:sp>
          <p:nvSpPr>
            <p:cNvPr id="57374" name="Text Box 30">
              <a:extLst>
                <a:ext uri="{FF2B5EF4-FFF2-40B4-BE49-F238E27FC236}">
                  <a16:creationId xmlns:a16="http://schemas.microsoft.com/office/drawing/2014/main" id="{9B39D554-C69A-7766-7EED-053FFC675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496"/>
              <a:ext cx="250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lang="en-GB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Copperplate Gothic Bold" pitchFamily="34" charset="0"/>
                </a:rPr>
                <a:t>C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5">
            <a:extLst>
              <a:ext uri="{FF2B5EF4-FFF2-40B4-BE49-F238E27FC236}">
                <a16:creationId xmlns:a16="http://schemas.microsoft.com/office/drawing/2014/main" id="{C242C7DA-301C-0E0D-22DE-230A8807A124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60F83891-4D7F-49CE-9B05-CC3737BD12FC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38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48A56E2B-BCBB-1344-3089-F99012E59DA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Let’s solve the problem for  3 disks</a:t>
            </a:r>
          </a:p>
        </p:txBody>
      </p:sp>
      <p:sp>
        <p:nvSpPr>
          <p:cNvPr id="201731" name="AutoShape 3">
            <a:extLst>
              <a:ext uri="{FF2B5EF4-FFF2-40B4-BE49-F238E27FC236}">
                <a16:creationId xmlns:a16="http://schemas.microsoft.com/office/drawing/2014/main" id="{1DDE03B9-C495-DE17-ACA7-5D8702F8F544}"/>
              </a:ext>
            </a:extLst>
          </p:cNvPr>
          <p:cNvSpPr>
            <a:spLocks noGrp="1" noChangeAspect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</p:txBody>
      </p:sp>
      <p:pic>
        <p:nvPicPr>
          <p:cNvPr id="46085" name="Picture 5">
            <a:extLst>
              <a:ext uri="{FF2B5EF4-FFF2-40B4-BE49-F238E27FC236}">
                <a16:creationId xmlns:a16="http://schemas.microsoft.com/office/drawing/2014/main" id="{2D1841D7-7A08-708A-F38C-B7CDC2E02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313634"/>
            <a:ext cx="43053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1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6">
            <a:extLst>
              <a:ext uri="{FF2B5EF4-FFF2-40B4-BE49-F238E27FC236}">
                <a16:creationId xmlns:a16="http://schemas.microsoft.com/office/drawing/2014/main" id="{D6CD7588-E660-3309-6323-5C80E42881CE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D1C30B31-FBFF-4CF5-A93E-B13388EB044E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39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4C391E33-72DF-0DFC-D4E5-90087F6A249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(1, 2)</a:t>
            </a:r>
          </a:p>
        </p:txBody>
      </p:sp>
      <p:sp>
        <p:nvSpPr>
          <p:cNvPr id="202755" name="AutoShape 3">
            <a:extLst>
              <a:ext uri="{FF2B5EF4-FFF2-40B4-BE49-F238E27FC236}">
                <a16:creationId xmlns:a16="http://schemas.microsoft.com/office/drawing/2014/main" id="{1D7C4B7E-3B1C-5363-5F51-8E0CDBBD4761}"/>
              </a:ext>
            </a:extLst>
          </p:cNvPr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0B62E128-126D-D5F0-4B7D-B312361A3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3124200"/>
            <a:ext cx="428625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2758" name="Picture 6">
            <a:extLst>
              <a:ext uri="{FF2B5EF4-FFF2-40B4-BE49-F238E27FC236}">
                <a16:creationId xmlns:a16="http://schemas.microsoft.com/office/drawing/2014/main" id="{0071D6EE-A91F-2F28-B537-EC8AEA3EFBB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76800" y="3563937"/>
            <a:ext cx="4041775" cy="22272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3634CBF-A85E-6F0F-3AE5-C703A9CDD1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Push and Pop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AC5C3F44-149B-AD92-7014-CF2654BFB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848600" cy="4114800"/>
          </a:xfrm>
        </p:spPr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Primary operations: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Push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Pop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Push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 Add an element to the top of the stack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Pop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 Remove the element at the top of the stack</a:t>
            </a:r>
          </a:p>
        </p:txBody>
      </p:sp>
      <p:grpSp>
        <p:nvGrpSpPr>
          <p:cNvPr id="2" name="Group 58">
            <a:extLst>
              <a:ext uri="{FF2B5EF4-FFF2-40B4-BE49-F238E27FC236}">
                <a16:creationId xmlns:a16="http://schemas.microsoft.com/office/drawing/2014/main" id="{CD0D2F74-8D64-9C60-4711-02790F5FF172}"/>
              </a:ext>
            </a:extLst>
          </p:cNvPr>
          <p:cNvGrpSpPr>
            <a:grpSpLocks/>
          </p:cNvGrpSpPr>
          <p:nvPr/>
        </p:nvGrpSpPr>
        <p:grpSpPr bwMode="auto">
          <a:xfrm>
            <a:off x="168275" y="4572000"/>
            <a:ext cx="2346325" cy="1981200"/>
            <a:chOff x="106" y="2880"/>
            <a:chExt cx="1478" cy="1248"/>
          </a:xfrm>
        </p:grpSpPr>
        <p:sp>
          <p:nvSpPr>
            <p:cNvPr id="7218" name="Line 7">
              <a:extLst>
                <a:ext uri="{FF2B5EF4-FFF2-40B4-BE49-F238E27FC236}">
                  <a16:creationId xmlns:a16="http://schemas.microsoft.com/office/drawing/2014/main" id="{70114997-9D09-6B93-C3B7-28FF3B307F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4128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219" name="Text Box 8">
              <a:extLst>
                <a:ext uri="{FF2B5EF4-FFF2-40B4-BE49-F238E27FC236}">
                  <a16:creationId xmlns:a16="http://schemas.microsoft.com/office/drawing/2014/main" id="{3A35416C-39D8-4BBE-C1A2-B12A008267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" y="3888"/>
              <a:ext cx="3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top</a:t>
              </a:r>
            </a:p>
          </p:txBody>
        </p:sp>
        <p:sp>
          <p:nvSpPr>
            <p:cNvPr id="7220" name="Text Box 9">
              <a:extLst>
                <a:ext uri="{FF2B5EF4-FFF2-40B4-BE49-F238E27FC236}">
                  <a16:creationId xmlns:a16="http://schemas.microsoft.com/office/drawing/2014/main" id="{8810A75E-8ABF-5831-79A3-32991B8F4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8" y="2880"/>
              <a:ext cx="8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empty stack</a:t>
              </a:r>
            </a:p>
          </p:txBody>
        </p:sp>
        <p:grpSp>
          <p:nvGrpSpPr>
            <p:cNvPr id="7221" name="Group 10">
              <a:extLst>
                <a:ext uri="{FF2B5EF4-FFF2-40B4-BE49-F238E27FC236}">
                  <a16:creationId xmlns:a16="http://schemas.microsoft.com/office/drawing/2014/main" id="{B9648709-1D97-587F-BECB-2FE5033E5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216"/>
              <a:ext cx="1200" cy="912"/>
              <a:chOff x="672" y="3216"/>
              <a:chExt cx="1200" cy="912"/>
            </a:xfrm>
          </p:grpSpPr>
          <p:sp>
            <p:nvSpPr>
              <p:cNvPr id="7222" name="Line 11">
                <a:extLst>
                  <a:ext uri="{FF2B5EF4-FFF2-40B4-BE49-F238E27FC236}">
                    <a16:creationId xmlns:a16="http://schemas.microsoft.com/office/drawing/2014/main" id="{233D4702-A61F-88B4-F2F5-FA18352112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3" name="Line 12">
                <a:extLst>
                  <a:ext uri="{FF2B5EF4-FFF2-40B4-BE49-F238E27FC236}">
                    <a16:creationId xmlns:a16="http://schemas.microsoft.com/office/drawing/2014/main" id="{3C588B46-3225-6DAD-ADD2-942FE9D435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4" name="Line 13">
                <a:extLst>
                  <a:ext uri="{FF2B5EF4-FFF2-40B4-BE49-F238E27FC236}">
                    <a16:creationId xmlns:a16="http://schemas.microsoft.com/office/drawing/2014/main" id="{B1BFA8AB-B3B4-A0EB-429B-2F83605D4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Line 14">
                <a:extLst>
                  <a:ext uri="{FF2B5EF4-FFF2-40B4-BE49-F238E27FC236}">
                    <a16:creationId xmlns:a16="http://schemas.microsoft.com/office/drawing/2014/main" id="{7E805E8A-C33E-E69F-F400-121A60CE8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Line 15">
                <a:extLst>
                  <a:ext uri="{FF2B5EF4-FFF2-40B4-BE49-F238E27FC236}">
                    <a16:creationId xmlns:a16="http://schemas.microsoft.com/office/drawing/2014/main" id="{60451502-B8E6-91C8-B20B-85F6399C19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55">
            <a:extLst>
              <a:ext uri="{FF2B5EF4-FFF2-40B4-BE49-F238E27FC236}">
                <a16:creationId xmlns:a16="http://schemas.microsoft.com/office/drawing/2014/main" id="{653E60BA-95B0-C4AA-2D3F-91BF35C52D0B}"/>
              </a:ext>
            </a:extLst>
          </p:cNvPr>
          <p:cNvGrpSpPr>
            <a:grpSpLocks/>
          </p:cNvGrpSpPr>
          <p:nvPr/>
        </p:nvGrpSpPr>
        <p:grpSpPr bwMode="auto">
          <a:xfrm>
            <a:off x="2301875" y="4572000"/>
            <a:ext cx="2346325" cy="1981200"/>
            <a:chOff x="1450" y="2880"/>
            <a:chExt cx="1478" cy="1248"/>
          </a:xfrm>
        </p:grpSpPr>
        <p:grpSp>
          <p:nvGrpSpPr>
            <p:cNvPr id="7205" name="Group 4">
              <a:extLst>
                <a:ext uri="{FF2B5EF4-FFF2-40B4-BE49-F238E27FC236}">
                  <a16:creationId xmlns:a16="http://schemas.microsoft.com/office/drawing/2014/main" id="{5EE8A2D3-0926-4CE9-B006-6F62D3B9E2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3840"/>
              <a:ext cx="576" cy="212"/>
              <a:chOff x="3648" y="3388"/>
              <a:chExt cx="576" cy="212"/>
            </a:xfrm>
          </p:grpSpPr>
          <p:sp>
            <p:nvSpPr>
              <p:cNvPr id="7216" name="Rectangle 5">
                <a:extLst>
                  <a:ext uri="{FF2B5EF4-FFF2-40B4-BE49-F238E27FC236}">
                    <a16:creationId xmlns:a16="http://schemas.microsoft.com/office/drawing/2014/main" id="{AAA89F41-3EFC-8D13-3FB5-E95D97F4F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217" name="Text Box 6">
                <a:extLst>
                  <a:ext uri="{FF2B5EF4-FFF2-40B4-BE49-F238E27FC236}">
                    <a16:creationId xmlns:a16="http://schemas.microsoft.com/office/drawing/2014/main" id="{7599180E-BDD2-E11F-028D-C52AAE239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7206" name="Group 16">
              <a:extLst>
                <a:ext uri="{FF2B5EF4-FFF2-40B4-BE49-F238E27FC236}">
                  <a16:creationId xmlns:a16="http://schemas.microsoft.com/office/drawing/2014/main" id="{BD7964C3-3BC6-7376-F8DC-E9673F1AD8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0" y="3696"/>
              <a:ext cx="422" cy="240"/>
              <a:chOff x="1450" y="3888"/>
              <a:chExt cx="422" cy="240"/>
            </a:xfrm>
          </p:grpSpPr>
          <p:sp>
            <p:nvSpPr>
              <p:cNvPr id="7214" name="Line 17">
                <a:extLst>
                  <a:ext uri="{FF2B5EF4-FFF2-40B4-BE49-F238E27FC236}">
                    <a16:creationId xmlns:a16="http://schemas.microsoft.com/office/drawing/2014/main" id="{28FE77CA-86BC-0A68-3CBC-C0212B654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88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15" name="Text Box 18">
                <a:extLst>
                  <a:ext uri="{FF2B5EF4-FFF2-40B4-BE49-F238E27FC236}">
                    <a16:creationId xmlns:a16="http://schemas.microsoft.com/office/drawing/2014/main" id="{86777C1B-1938-F779-7F8B-C176F1A192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0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207" name="Group 19">
              <a:extLst>
                <a:ext uri="{FF2B5EF4-FFF2-40B4-BE49-F238E27FC236}">
                  <a16:creationId xmlns:a16="http://schemas.microsoft.com/office/drawing/2014/main" id="{76953478-7B6E-A43C-01D3-DADC2A4FCB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216"/>
              <a:ext cx="1200" cy="912"/>
              <a:chOff x="672" y="3216"/>
              <a:chExt cx="1200" cy="912"/>
            </a:xfrm>
          </p:grpSpPr>
          <p:sp>
            <p:nvSpPr>
              <p:cNvPr id="7209" name="Line 20">
                <a:extLst>
                  <a:ext uri="{FF2B5EF4-FFF2-40B4-BE49-F238E27FC236}">
                    <a16:creationId xmlns:a16="http://schemas.microsoft.com/office/drawing/2014/main" id="{DEB4AF04-C2F3-7D1A-409A-FC0F5ECC1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0" name="Line 21">
                <a:extLst>
                  <a:ext uri="{FF2B5EF4-FFF2-40B4-BE49-F238E27FC236}">
                    <a16:creationId xmlns:a16="http://schemas.microsoft.com/office/drawing/2014/main" id="{A42E925D-93A8-5D49-1324-D2A720FA2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1" name="Line 22">
                <a:extLst>
                  <a:ext uri="{FF2B5EF4-FFF2-40B4-BE49-F238E27FC236}">
                    <a16:creationId xmlns:a16="http://schemas.microsoft.com/office/drawing/2014/main" id="{FA7BA590-453D-D003-7B2C-0349B9717B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2" name="Line 23">
                <a:extLst>
                  <a:ext uri="{FF2B5EF4-FFF2-40B4-BE49-F238E27FC236}">
                    <a16:creationId xmlns:a16="http://schemas.microsoft.com/office/drawing/2014/main" id="{291E8A12-95EB-687E-2BFD-E558A00A93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13" name="Line 24">
                <a:extLst>
                  <a:ext uri="{FF2B5EF4-FFF2-40B4-BE49-F238E27FC236}">
                    <a16:creationId xmlns:a16="http://schemas.microsoft.com/office/drawing/2014/main" id="{4610DB02-09C0-EB1A-186F-3F2868AD1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8" name="Text Box 43">
              <a:extLst>
                <a:ext uri="{FF2B5EF4-FFF2-40B4-BE49-F238E27FC236}">
                  <a16:creationId xmlns:a16="http://schemas.microsoft.com/office/drawing/2014/main" id="{91B713CF-14EC-C4D1-7272-86585AB3D7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1" y="2880"/>
              <a:ext cx="11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push an element</a:t>
              </a:r>
            </a:p>
          </p:txBody>
        </p:sp>
      </p:grpSp>
      <p:grpSp>
        <p:nvGrpSpPr>
          <p:cNvPr id="8" name="Group 56">
            <a:extLst>
              <a:ext uri="{FF2B5EF4-FFF2-40B4-BE49-F238E27FC236}">
                <a16:creationId xmlns:a16="http://schemas.microsoft.com/office/drawing/2014/main" id="{835C2806-069D-DDE6-1826-BF4D210AE556}"/>
              </a:ext>
            </a:extLst>
          </p:cNvPr>
          <p:cNvGrpSpPr>
            <a:grpSpLocks/>
          </p:cNvGrpSpPr>
          <p:nvPr/>
        </p:nvGrpSpPr>
        <p:grpSpPr bwMode="auto">
          <a:xfrm>
            <a:off x="4359275" y="4572000"/>
            <a:ext cx="2346325" cy="1981200"/>
            <a:chOff x="2746" y="2880"/>
            <a:chExt cx="1478" cy="1248"/>
          </a:xfrm>
        </p:grpSpPr>
        <p:grpSp>
          <p:nvGrpSpPr>
            <p:cNvPr id="7189" name="Group 25">
              <a:extLst>
                <a:ext uri="{FF2B5EF4-FFF2-40B4-BE49-F238E27FC236}">
                  <a16:creationId xmlns:a16="http://schemas.microsoft.com/office/drawing/2014/main" id="{A7BD60BD-5A3B-9078-75A0-6C2481665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6" y="3408"/>
              <a:ext cx="422" cy="240"/>
              <a:chOff x="2746" y="3888"/>
              <a:chExt cx="422" cy="240"/>
            </a:xfrm>
          </p:grpSpPr>
          <p:sp>
            <p:nvSpPr>
              <p:cNvPr id="7203" name="Line 26">
                <a:extLst>
                  <a:ext uri="{FF2B5EF4-FFF2-40B4-BE49-F238E27FC236}">
                    <a16:creationId xmlns:a16="http://schemas.microsoft.com/office/drawing/2014/main" id="{FC5B5444-E0A4-4CCD-C66D-349EB8187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4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204" name="Text Box 27">
                <a:extLst>
                  <a:ext uri="{FF2B5EF4-FFF2-40B4-BE49-F238E27FC236}">
                    <a16:creationId xmlns:a16="http://schemas.microsoft.com/office/drawing/2014/main" id="{FDF13C0E-EF98-3498-AF9B-4A53478BC8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6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190" name="Group 28">
              <a:extLst>
                <a:ext uri="{FF2B5EF4-FFF2-40B4-BE49-F238E27FC236}">
                  <a16:creationId xmlns:a16="http://schemas.microsoft.com/office/drawing/2014/main" id="{1B40A276-420D-2869-D1AC-D34F3DAA3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3216"/>
              <a:ext cx="1200" cy="912"/>
              <a:chOff x="672" y="3216"/>
              <a:chExt cx="1200" cy="912"/>
            </a:xfrm>
          </p:grpSpPr>
          <p:sp>
            <p:nvSpPr>
              <p:cNvPr id="7198" name="Line 29">
                <a:extLst>
                  <a:ext uri="{FF2B5EF4-FFF2-40B4-BE49-F238E27FC236}">
                    <a16:creationId xmlns:a16="http://schemas.microsoft.com/office/drawing/2014/main" id="{9C1DB82C-23F9-C7A8-0726-FDEA269444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99" name="Line 30">
                <a:extLst>
                  <a:ext uri="{FF2B5EF4-FFF2-40B4-BE49-F238E27FC236}">
                    <a16:creationId xmlns:a16="http://schemas.microsoft.com/office/drawing/2014/main" id="{705B1EA5-0410-1E23-31DD-5FC8C7D2D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0" name="Line 31">
                <a:extLst>
                  <a:ext uri="{FF2B5EF4-FFF2-40B4-BE49-F238E27FC236}">
                    <a16:creationId xmlns:a16="http://schemas.microsoft.com/office/drawing/2014/main" id="{119A93DF-C2A8-8C1D-43E4-037F2A007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1" name="Line 32">
                <a:extLst>
                  <a:ext uri="{FF2B5EF4-FFF2-40B4-BE49-F238E27FC236}">
                    <a16:creationId xmlns:a16="http://schemas.microsoft.com/office/drawing/2014/main" id="{23697E85-F758-087C-E594-B6D64D4F08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Line 33">
                <a:extLst>
                  <a:ext uri="{FF2B5EF4-FFF2-40B4-BE49-F238E27FC236}">
                    <a16:creationId xmlns:a16="http://schemas.microsoft.com/office/drawing/2014/main" id="{5A45F396-E839-6EFF-AF80-EF2A190974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91" name="Text Box 44">
              <a:extLst>
                <a:ext uri="{FF2B5EF4-FFF2-40B4-BE49-F238E27FC236}">
                  <a16:creationId xmlns:a16="http://schemas.microsoft.com/office/drawing/2014/main" id="{BD490475-4003-ADD4-E507-3A9B3A809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5" y="2880"/>
              <a:ext cx="96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push another</a:t>
              </a:r>
            </a:p>
          </p:txBody>
        </p:sp>
        <p:grpSp>
          <p:nvGrpSpPr>
            <p:cNvPr id="7192" name="Group 45">
              <a:extLst>
                <a:ext uri="{FF2B5EF4-FFF2-40B4-BE49-F238E27FC236}">
                  <a16:creationId xmlns:a16="http://schemas.microsoft.com/office/drawing/2014/main" id="{6B90DF01-ABA0-BB8F-470D-5D6CF249E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3828"/>
              <a:ext cx="576" cy="212"/>
              <a:chOff x="3648" y="3388"/>
              <a:chExt cx="576" cy="212"/>
            </a:xfrm>
          </p:grpSpPr>
          <p:sp>
            <p:nvSpPr>
              <p:cNvPr id="7196" name="Rectangle 46">
                <a:extLst>
                  <a:ext uri="{FF2B5EF4-FFF2-40B4-BE49-F238E27FC236}">
                    <a16:creationId xmlns:a16="http://schemas.microsoft.com/office/drawing/2014/main" id="{490935FC-11DF-33B1-F11B-1CBCDE7AF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7" name="Text Box 47">
                <a:extLst>
                  <a:ext uri="{FF2B5EF4-FFF2-40B4-BE49-F238E27FC236}">
                    <a16:creationId xmlns:a16="http://schemas.microsoft.com/office/drawing/2014/main" id="{73FB13AC-E318-34A5-C705-FB340A5C8F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  <p:grpSp>
          <p:nvGrpSpPr>
            <p:cNvPr id="7193" name="Group 48">
              <a:extLst>
                <a:ext uri="{FF2B5EF4-FFF2-40B4-BE49-F238E27FC236}">
                  <a16:creationId xmlns:a16="http://schemas.microsoft.com/office/drawing/2014/main" id="{52946A73-5503-67F7-8CEF-84065354B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" y="3548"/>
              <a:ext cx="576" cy="212"/>
              <a:chOff x="3648" y="3388"/>
              <a:chExt cx="576" cy="212"/>
            </a:xfrm>
          </p:grpSpPr>
          <p:sp>
            <p:nvSpPr>
              <p:cNvPr id="7194" name="Rectangle 49">
                <a:extLst>
                  <a:ext uri="{FF2B5EF4-FFF2-40B4-BE49-F238E27FC236}">
                    <a16:creationId xmlns:a16="http://schemas.microsoft.com/office/drawing/2014/main" id="{CBF2A732-B04C-364E-FBFD-0C0F2DDCE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95" name="Text Box 50">
                <a:extLst>
                  <a:ext uri="{FF2B5EF4-FFF2-40B4-BE49-F238E27FC236}">
                    <a16:creationId xmlns:a16="http://schemas.microsoft.com/office/drawing/2014/main" id="{686143F3-DAA6-765C-4DA7-1F3340D8B7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B</a:t>
                </a:r>
              </a:p>
            </p:txBody>
          </p:sp>
        </p:grp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112AD157-3E5C-4B6F-3C1C-97ED8A8DD7CD}"/>
              </a:ext>
            </a:extLst>
          </p:cNvPr>
          <p:cNvGrpSpPr>
            <a:grpSpLocks/>
          </p:cNvGrpSpPr>
          <p:nvPr/>
        </p:nvGrpSpPr>
        <p:grpSpPr bwMode="auto">
          <a:xfrm>
            <a:off x="6569075" y="4572000"/>
            <a:ext cx="2346325" cy="1981200"/>
            <a:chOff x="4138" y="2880"/>
            <a:chExt cx="1478" cy="1248"/>
          </a:xfrm>
        </p:grpSpPr>
        <p:grpSp>
          <p:nvGrpSpPr>
            <p:cNvPr id="7176" name="Group 34">
              <a:extLst>
                <a:ext uri="{FF2B5EF4-FFF2-40B4-BE49-F238E27FC236}">
                  <a16:creationId xmlns:a16="http://schemas.microsoft.com/office/drawing/2014/main" id="{F74ECD6F-B410-0B87-5B25-B80E0D4F7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" y="3696"/>
              <a:ext cx="422" cy="240"/>
              <a:chOff x="4138" y="3888"/>
              <a:chExt cx="422" cy="240"/>
            </a:xfrm>
          </p:grpSpPr>
          <p:sp>
            <p:nvSpPr>
              <p:cNvPr id="7187" name="Line 35">
                <a:extLst>
                  <a:ext uri="{FF2B5EF4-FFF2-40B4-BE49-F238E27FC236}">
                    <a16:creationId xmlns:a16="http://schemas.microsoft.com/office/drawing/2014/main" id="{04DEC543-9F9C-A373-B499-50B350D5F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76" y="4128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7188" name="Text Box 36">
                <a:extLst>
                  <a:ext uri="{FF2B5EF4-FFF2-40B4-BE49-F238E27FC236}">
                    <a16:creationId xmlns:a16="http://schemas.microsoft.com/office/drawing/2014/main" id="{DF49C6F6-E2F2-7807-A351-82EB255701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38" y="3888"/>
                <a:ext cx="32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dirty="0">
                    <a:solidFill>
                      <a:srgbClr val="FF0000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top</a:t>
                </a:r>
              </a:p>
            </p:txBody>
          </p:sp>
        </p:grpSp>
        <p:grpSp>
          <p:nvGrpSpPr>
            <p:cNvPr id="7177" name="Group 37">
              <a:extLst>
                <a:ext uri="{FF2B5EF4-FFF2-40B4-BE49-F238E27FC236}">
                  <a16:creationId xmlns:a16="http://schemas.microsoft.com/office/drawing/2014/main" id="{5352AB47-E135-4030-BC4D-A6DEF732E3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3216"/>
              <a:ext cx="1200" cy="912"/>
              <a:chOff x="672" y="3216"/>
              <a:chExt cx="1200" cy="912"/>
            </a:xfrm>
          </p:grpSpPr>
          <p:sp>
            <p:nvSpPr>
              <p:cNvPr id="7182" name="Line 38">
                <a:extLst>
                  <a:ext uri="{FF2B5EF4-FFF2-40B4-BE49-F238E27FC236}">
                    <a16:creationId xmlns:a16="http://schemas.microsoft.com/office/drawing/2014/main" id="{B4E18105-40CC-DE73-6490-F664514D1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Line 39">
                <a:extLst>
                  <a:ext uri="{FF2B5EF4-FFF2-40B4-BE49-F238E27FC236}">
                    <a16:creationId xmlns:a16="http://schemas.microsoft.com/office/drawing/2014/main" id="{E3396073-5EBD-0951-4EDD-3D30D6CF4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Line 40">
                <a:extLst>
                  <a:ext uri="{FF2B5EF4-FFF2-40B4-BE49-F238E27FC236}">
                    <a16:creationId xmlns:a16="http://schemas.microsoft.com/office/drawing/2014/main" id="{FE44C552-0CB4-8003-051B-689F5C7200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4128"/>
                <a:ext cx="816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Line 41">
                <a:extLst>
                  <a:ext uri="{FF2B5EF4-FFF2-40B4-BE49-F238E27FC236}">
                    <a16:creationId xmlns:a16="http://schemas.microsoft.com/office/drawing/2014/main" id="{624BEED1-DF71-07AC-6066-0C2C2E2CE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80" y="3216"/>
                <a:ext cx="0" cy="912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Line 42">
                <a:extLst>
                  <a:ext uri="{FF2B5EF4-FFF2-40B4-BE49-F238E27FC236}">
                    <a16:creationId xmlns:a16="http://schemas.microsoft.com/office/drawing/2014/main" id="{67CB3864-C57A-AD9D-05BD-3A9435DE0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216"/>
                <a:ext cx="192" cy="0"/>
              </a:xfrm>
              <a:prstGeom prst="line">
                <a:avLst/>
              </a:prstGeom>
              <a:noFill/>
              <a:ln w="31750">
                <a:solidFill>
                  <a:schemeClr val="accent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78" name="Text Box 51">
              <a:extLst>
                <a:ext uri="{FF2B5EF4-FFF2-40B4-BE49-F238E27FC236}">
                  <a16:creationId xmlns:a16="http://schemas.microsoft.com/office/drawing/2014/main" id="{A8F3AF16-472B-CDD4-402A-A06AEE17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8" y="2880"/>
              <a:ext cx="35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Tahoma" panose="020B0604030504040204" pitchFamily="34" charset="0"/>
                  <a:ea typeface="SimSun" panose="02010600030101010101" pitchFamily="2" charset="-122"/>
                </a:rPr>
                <a:t>pop</a:t>
              </a:r>
            </a:p>
          </p:txBody>
        </p:sp>
        <p:grpSp>
          <p:nvGrpSpPr>
            <p:cNvPr id="7179" name="Group 52">
              <a:extLst>
                <a:ext uri="{FF2B5EF4-FFF2-40B4-BE49-F238E27FC236}">
                  <a16:creationId xmlns:a16="http://schemas.microsoft.com/office/drawing/2014/main" id="{2509A900-B943-E430-F8E3-CE5C6D6C5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3808"/>
              <a:ext cx="576" cy="212"/>
              <a:chOff x="3648" y="3388"/>
              <a:chExt cx="576" cy="212"/>
            </a:xfrm>
          </p:grpSpPr>
          <p:sp>
            <p:nvSpPr>
              <p:cNvPr id="7180" name="Rectangle 53">
                <a:extLst>
                  <a:ext uri="{FF2B5EF4-FFF2-40B4-BE49-F238E27FC236}">
                    <a16:creationId xmlns:a16="http://schemas.microsoft.com/office/drawing/2014/main" id="{8DBE005F-E06F-E9DE-25E0-48C306209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576" cy="192"/>
              </a:xfrm>
              <a:prstGeom prst="rect">
                <a:avLst/>
              </a:prstGeom>
              <a:solidFill>
                <a:schemeClr val="folHlink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7181" name="Text Box 54">
                <a:extLst>
                  <a:ext uri="{FF2B5EF4-FFF2-40B4-BE49-F238E27FC236}">
                    <a16:creationId xmlns:a16="http://schemas.microsoft.com/office/drawing/2014/main" id="{9E488F86-CF0E-9BD8-68AC-343146C27A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2" y="3388"/>
                <a:ext cx="21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solidFill>
                      <a:schemeClr val="bg1"/>
                    </a:solidFill>
                    <a:latin typeface="Tahoma" panose="020B0604030504040204" pitchFamily="34" charset="0"/>
                    <a:ea typeface="SimSun" panose="02010600030101010101" pitchFamily="2" charset="-122"/>
                  </a:rPr>
                  <a:t>A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6">
            <a:extLst>
              <a:ext uri="{FF2B5EF4-FFF2-40B4-BE49-F238E27FC236}">
                <a16:creationId xmlns:a16="http://schemas.microsoft.com/office/drawing/2014/main" id="{DADDCC50-C4B5-10C5-CCB7-B03800755968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DB71965B-EB38-41CC-8F20-8B0739006702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40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525CE9AA-CF1E-16B0-509F-794734C9CBC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(3, 4)</a:t>
            </a:r>
          </a:p>
        </p:txBody>
      </p:sp>
      <p:sp>
        <p:nvSpPr>
          <p:cNvPr id="204803" name="AutoShape 3">
            <a:extLst>
              <a:ext uri="{FF2B5EF4-FFF2-40B4-BE49-F238E27FC236}">
                <a16:creationId xmlns:a16="http://schemas.microsoft.com/office/drawing/2014/main" id="{33F2B1EF-9F1F-79B5-C25F-1323C66BC216}"/>
              </a:ext>
            </a:extLst>
          </p:cNvPr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9442D28B-7E44-DEA3-06FC-3874C9745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47" y="2754059"/>
            <a:ext cx="4295775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06" name="Picture 6">
            <a:extLst>
              <a:ext uri="{FF2B5EF4-FFF2-40B4-BE49-F238E27FC236}">
                <a16:creationId xmlns:a16="http://schemas.microsoft.com/office/drawing/2014/main" id="{4C7243E8-9879-2ECF-3BA5-996AF6E87CCE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98975" y="3131780"/>
            <a:ext cx="4041775" cy="218281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슬라이드 번호 개체 틀 6">
            <a:extLst>
              <a:ext uri="{FF2B5EF4-FFF2-40B4-BE49-F238E27FC236}">
                <a16:creationId xmlns:a16="http://schemas.microsoft.com/office/drawing/2014/main" id="{80369FAB-BDA2-B314-3BA1-8148633A4E7B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82308BE4-43EE-487F-9FBA-C7D930343330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41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CC4A5A63-62EA-F92C-2AFE-8B173D6A7E5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 anchor="b"/>
          <a:lstStyle/>
          <a:p>
            <a:pPr eaLnBrk="1" hangingPunct="1"/>
            <a:r>
              <a:rPr lang="en-US" altLang="ko-KR">
                <a:ea typeface="Gulim" panose="020B0600000101010101" pitchFamily="34" charset="-127"/>
              </a:rPr>
              <a:t>Towers of Hanoi (5, 6)</a:t>
            </a:r>
          </a:p>
        </p:txBody>
      </p:sp>
      <p:sp>
        <p:nvSpPr>
          <p:cNvPr id="206851" name="AutoShape 3">
            <a:extLst>
              <a:ext uri="{FF2B5EF4-FFF2-40B4-BE49-F238E27FC236}">
                <a16:creationId xmlns:a16="http://schemas.microsoft.com/office/drawing/2014/main" id="{6005A919-FE01-6402-F6DD-CD3FD30041CF}"/>
              </a:ext>
            </a:extLst>
          </p:cNvPr>
          <p:cNvSpPr>
            <a:spLocks noGrp="1" noChangeAspect="1" noChangeArrowheads="1"/>
          </p:cNvSpPr>
          <p:nvPr>
            <p:ph type="body" sz="half" idx="4294967295"/>
          </p:nvPr>
        </p:nvSpPr>
        <p:spPr>
          <a:xfrm>
            <a:off x="457200" y="1600200"/>
            <a:ext cx="4041775" cy="4525963"/>
          </a:xfrm>
        </p:spPr>
        <p:txBody>
          <a:bodyPr/>
          <a:lstStyle/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  <a:p>
            <a:pPr eaLnBrk="1" hangingPunct="1"/>
            <a:endParaRPr lang="en-US" altLang="ko-KR" sz="280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sz="2800">
              <a:ea typeface="Gulim" panose="020B0600000101010101" pitchFamily="34" charset="-127"/>
            </a:endParaRPr>
          </a:p>
        </p:txBody>
      </p:sp>
      <p:pic>
        <p:nvPicPr>
          <p:cNvPr id="49157" name="Picture 5">
            <a:extLst>
              <a:ext uri="{FF2B5EF4-FFF2-40B4-BE49-F238E27FC236}">
                <a16:creationId xmlns:a16="http://schemas.microsoft.com/office/drawing/2014/main" id="{C38829BF-E2EC-C827-9E37-AE5D80676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777331"/>
            <a:ext cx="4295775" cy="265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854" name="Picture 6">
            <a:extLst>
              <a:ext uri="{FF2B5EF4-FFF2-40B4-BE49-F238E27FC236}">
                <a16:creationId xmlns:a16="http://schemas.microsoft.com/office/drawing/2014/main" id="{A30124D0-9E86-413E-BD48-CC8B23134EE3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2975" y="3245643"/>
            <a:ext cx="4041775" cy="21891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5">
            <a:extLst>
              <a:ext uri="{FF2B5EF4-FFF2-40B4-BE49-F238E27FC236}">
                <a16:creationId xmlns:a16="http://schemas.microsoft.com/office/drawing/2014/main" id="{951E8741-C197-E0BE-9C4F-E368E31ADAB0}"/>
              </a:ext>
            </a:extLst>
          </p:cNvPr>
          <p:cNvSpPr txBox="1">
            <a:spLocks noGrp="1"/>
          </p:cNvSpPr>
          <p:nvPr/>
        </p:nvSpPr>
        <p:spPr bwMode="auto">
          <a:xfrm>
            <a:off x="84138" y="6343650"/>
            <a:ext cx="58737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latinLnBrk="1" hangingPunct="1"/>
            <a:fld id="{C0DCAF37-7ECB-4111-B47C-4C001EA84F56}" type="slidenum">
              <a:rPr lang="en-US" altLang="ko-KR" sz="2600" b="1">
                <a:solidFill>
                  <a:schemeClr val="bg1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pPr eaLnBrk="1" latinLnBrk="1" hangingPunct="1"/>
              <a:t>42</a:t>
            </a:fld>
            <a:endParaRPr lang="en-US" altLang="ko-KR" sz="2600" b="1">
              <a:solidFill>
                <a:schemeClr val="bg1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4036082-40CA-C965-8454-AC9B7C00FA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-152400"/>
            <a:ext cx="8229600" cy="1371600"/>
          </a:xfrm>
        </p:spPr>
        <p:txBody>
          <a:bodyPr anchor="b"/>
          <a:lstStyle/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Towers of Hanoi (7)</a:t>
            </a:r>
          </a:p>
        </p:txBody>
      </p:sp>
      <p:sp>
        <p:nvSpPr>
          <p:cNvPr id="208899" name="AutoShape 3">
            <a:extLst>
              <a:ext uri="{FF2B5EF4-FFF2-40B4-BE49-F238E27FC236}">
                <a16:creationId xmlns:a16="http://schemas.microsoft.com/office/drawing/2014/main" id="{9682F9C7-6D61-794A-07C8-DC5FC253A46A}"/>
              </a:ext>
            </a:extLst>
          </p:cNvPr>
          <p:cNvSpPr>
            <a:spLocks noGrp="1" noChangeAspect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endParaRPr lang="en-US" altLang="ko-KR" dirty="0">
              <a:ea typeface="Gulim" panose="020B0600000101010101" pitchFamily="34" charset="-127"/>
            </a:endParaRPr>
          </a:p>
          <a:p>
            <a:pPr eaLnBrk="1" hangingPunct="1"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marL="0" indent="0" eaLnBrk="1" hangingPunct="1"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 eaLnBrk="1" hangingPunct="1"/>
            <a:r>
              <a:rPr lang="en-US" altLang="ko-KR" dirty="0">
                <a:ea typeface="Gulim" panose="020B0600000101010101" pitchFamily="34" charset="-127"/>
              </a:rPr>
              <a:t>So, how many moves are needed for solving 3-disk Towers of Hanoi problem?</a:t>
            </a:r>
          </a:p>
          <a:p>
            <a:pPr eaLnBrk="1" hangingPunct="1">
              <a:buFontTx/>
              <a:buNone/>
            </a:pPr>
            <a:r>
              <a:rPr lang="en-US" altLang="ko-KR" dirty="0">
                <a:ea typeface="Gulim" panose="020B0600000101010101" pitchFamily="34" charset="-127"/>
              </a:rPr>
              <a:t>	</a:t>
            </a:r>
            <a:r>
              <a:rPr lang="en-US" altLang="ko-KR" dirty="0">
                <a:ea typeface="Gulim" panose="020B0600000101010101" pitchFamily="34" charset="-127"/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srgbClr val="FF3300"/>
                </a:solidFill>
                <a:ea typeface="Gulim" panose="020B0600000101010101" pitchFamily="34" charset="-127"/>
                <a:sym typeface="Wingdings" panose="05000000000000000000" pitchFamily="2" charset="2"/>
              </a:rPr>
              <a:t>7</a:t>
            </a:r>
            <a:endParaRPr lang="en-US" altLang="ko-KR" dirty="0">
              <a:solidFill>
                <a:srgbClr val="FF3300"/>
              </a:solidFill>
              <a:ea typeface="Gulim" panose="020B0600000101010101" pitchFamily="34" charset="-127"/>
            </a:endParaRPr>
          </a:p>
        </p:txBody>
      </p:sp>
      <p:pic>
        <p:nvPicPr>
          <p:cNvPr id="208901" name="Picture 5">
            <a:extLst>
              <a:ext uri="{FF2B5EF4-FFF2-40B4-BE49-F238E27FC236}">
                <a16:creationId xmlns:a16="http://schemas.microsoft.com/office/drawing/2014/main" id="{A064ACF2-7DC5-7C64-C94E-3A4048C1A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009670"/>
            <a:ext cx="428625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0EAC6521-A58C-C855-CA87-B54A3C39C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Overview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EA77C1C-A2F6-B803-B7A7-458B3D23B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ADT</a:t>
            </a:r>
          </a:p>
          <a:p>
            <a:r>
              <a:rPr lang="en-US" altLang="zh-CN">
                <a:ea typeface="SimSun" panose="02010600030101010101" pitchFamily="2" charset="-122"/>
              </a:rPr>
              <a:t>Basic operations of queue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Enqueuing, dequeuing etc.</a:t>
            </a:r>
          </a:p>
          <a:p>
            <a:r>
              <a:rPr lang="en-US" altLang="zh-CN">
                <a:ea typeface="SimSun" panose="02010600030101010101" pitchFamily="2" charset="-122"/>
              </a:rPr>
              <a:t>Implementation of queue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Array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Linked list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A74B0F33-621C-4387-46EB-238FBEA3D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ADT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12607DD-18CF-DF09-F04F-2CD97C7AE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848600" cy="4495800"/>
          </a:xfrm>
        </p:spPr>
        <p:txBody>
          <a:bodyPr/>
          <a:lstStyle/>
          <a:p>
            <a:r>
              <a:rPr lang="en-US" altLang="zh-CN" sz="2400">
                <a:ea typeface="SimSun" panose="02010600030101010101" pitchFamily="2" charset="-122"/>
              </a:rPr>
              <a:t>Like a stack, a</a:t>
            </a:r>
            <a:r>
              <a:rPr lang="en-US" altLang="zh-CN" sz="2400" i="1">
                <a:solidFill>
                  <a:schemeClr val="hlink"/>
                </a:solidFill>
                <a:ea typeface="SimSun" panose="02010600030101010101" pitchFamily="2" charset="-122"/>
              </a:rPr>
              <a:t> queue</a:t>
            </a:r>
            <a:r>
              <a:rPr lang="en-US" altLang="zh-CN" sz="2400">
                <a:ea typeface="SimSun" panose="02010600030101010101" pitchFamily="2" charset="-122"/>
              </a:rPr>
              <a:t> is also a </a:t>
            </a:r>
            <a:r>
              <a:rPr lang="en-US" altLang="zh-CN" sz="2400">
                <a:solidFill>
                  <a:srgbClr val="00FF00"/>
                </a:solidFill>
                <a:ea typeface="SimSun" panose="02010600030101010101" pitchFamily="2" charset="-122"/>
              </a:rPr>
              <a:t>list</a:t>
            </a:r>
            <a:r>
              <a:rPr lang="en-US" altLang="zh-CN" sz="2400">
                <a:ea typeface="SimSun" panose="02010600030101010101" pitchFamily="2" charset="-122"/>
              </a:rPr>
              <a:t>. However, with a queue, insertion is done at one end, while deletion is performed at the other end.</a:t>
            </a: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endParaRPr lang="en-US" altLang="zh-CN" sz="2400">
              <a:ea typeface="SimSun" panose="02010600030101010101" pitchFamily="2" charset="-122"/>
            </a:endParaRPr>
          </a:p>
          <a:p>
            <a:r>
              <a:rPr lang="en-US" altLang="zh-CN" sz="2400">
                <a:ea typeface="SimSun" panose="02010600030101010101" pitchFamily="2" charset="-122"/>
              </a:rPr>
              <a:t>Accessing the elements of queues follows a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First In, First Out (FIFO)</a:t>
            </a:r>
            <a:r>
              <a:rPr lang="en-US" altLang="zh-CN" sz="2400">
                <a:ea typeface="SimSun" panose="02010600030101010101" pitchFamily="2" charset="-122"/>
              </a:rPr>
              <a:t> order.</a:t>
            </a:r>
          </a:p>
          <a:p>
            <a:pPr lvl="1"/>
            <a:r>
              <a:rPr lang="en-US" altLang="zh-CN" sz="2000">
                <a:ea typeface="SimSun" panose="02010600030101010101" pitchFamily="2" charset="-122"/>
              </a:rPr>
              <a:t>Like customers standing in a check-out line in a store, the first customer in is the first customer served.</a:t>
            </a:r>
          </a:p>
        </p:txBody>
      </p:sp>
      <p:pic>
        <p:nvPicPr>
          <p:cNvPr id="52228" name="Picture 4" descr="fig3_57">
            <a:extLst>
              <a:ext uri="{FF2B5EF4-FFF2-40B4-BE49-F238E27FC236}">
                <a16:creationId xmlns:a16="http://schemas.microsoft.com/office/drawing/2014/main" id="{B947E928-1D2B-0AB0-62E4-24BEA3504FF8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702" b="9926"/>
          <a:stretch>
            <a:fillRect/>
          </a:stretch>
        </p:blipFill>
        <p:spPr>
          <a:xfrm>
            <a:off x="2971800" y="3200400"/>
            <a:ext cx="3657600" cy="1643063"/>
          </a:xfr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DFD76FD-A951-0CDA-26B2-7537697D2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Enqueue and Dequeue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1C4449F8-B48D-C39E-71E6-15B7713036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534400" cy="34290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Primary queue operations: </a:t>
            </a:r>
            <a:r>
              <a:rPr lang="en-US" altLang="zh-CN" sz="2800">
                <a:solidFill>
                  <a:srgbClr val="FF9900"/>
                </a:solidFill>
                <a:ea typeface="SimSun" panose="02010600030101010101" pitchFamily="2" charset="-122"/>
              </a:rPr>
              <a:t>Enqueue</a:t>
            </a:r>
            <a:r>
              <a:rPr lang="en-US" altLang="zh-CN" sz="2800">
                <a:ea typeface="SimSun" panose="02010600030101010101" pitchFamily="2" charset="-122"/>
              </a:rPr>
              <a:t> and </a:t>
            </a:r>
            <a:r>
              <a:rPr lang="en-US" altLang="zh-CN" sz="2800">
                <a:solidFill>
                  <a:srgbClr val="FF9900"/>
                </a:solidFill>
                <a:ea typeface="SimSun" panose="02010600030101010101" pitchFamily="2" charset="-122"/>
              </a:rPr>
              <a:t>Dequeue</a:t>
            </a:r>
          </a:p>
          <a:p>
            <a:r>
              <a:rPr lang="en-US" altLang="zh-CN" sz="2800">
                <a:ea typeface="SimSun" panose="02010600030101010101" pitchFamily="2" charset="-122"/>
              </a:rPr>
              <a:t>Like check-out lines in a store, a queue has a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front</a:t>
            </a:r>
            <a:r>
              <a:rPr lang="en-US" altLang="zh-CN" sz="2800">
                <a:ea typeface="SimSun" panose="02010600030101010101" pitchFamily="2" charset="-122"/>
              </a:rPr>
              <a:t> and a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rear</a:t>
            </a:r>
            <a:r>
              <a:rPr lang="en-US" altLang="zh-CN" sz="2800">
                <a:ea typeface="SimSun" panose="02010600030101010101" pitchFamily="2" charset="-122"/>
              </a:rPr>
              <a:t>. </a:t>
            </a:r>
          </a:p>
          <a:p>
            <a:r>
              <a:rPr lang="en-US" altLang="zh-CN" sz="2800">
                <a:solidFill>
                  <a:srgbClr val="00FF00"/>
                </a:solidFill>
                <a:ea typeface="SimSun" panose="02010600030101010101" pitchFamily="2" charset="-122"/>
              </a:rPr>
              <a:t>Enqueue </a:t>
            </a:r>
            <a:r>
              <a:rPr lang="en-US" altLang="zh-CN" sz="2800">
                <a:ea typeface="SimSun" panose="02010600030101010101" pitchFamily="2" charset="-122"/>
              </a:rPr>
              <a:t>– insert an element at the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rear</a:t>
            </a:r>
            <a:r>
              <a:rPr lang="en-US" altLang="zh-CN" sz="2800">
                <a:ea typeface="SimSun" panose="02010600030101010101" pitchFamily="2" charset="-122"/>
              </a:rPr>
              <a:t> of the queue</a:t>
            </a:r>
          </a:p>
          <a:p>
            <a:r>
              <a:rPr lang="en-US" altLang="zh-CN" sz="2800">
                <a:solidFill>
                  <a:srgbClr val="00FF00"/>
                </a:solidFill>
                <a:ea typeface="SimSun" panose="02010600030101010101" pitchFamily="2" charset="-122"/>
              </a:rPr>
              <a:t>Dequeue</a:t>
            </a:r>
            <a:r>
              <a:rPr lang="en-US" altLang="zh-CN" sz="2800">
                <a:ea typeface="SimSun" panose="02010600030101010101" pitchFamily="2" charset="-122"/>
              </a:rPr>
              <a:t> – remove an element from the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front</a:t>
            </a:r>
            <a:r>
              <a:rPr lang="en-US" altLang="zh-CN" sz="2800">
                <a:ea typeface="SimSun" panose="02010600030101010101" pitchFamily="2" charset="-122"/>
              </a:rPr>
              <a:t> of the queue</a:t>
            </a:r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id="{B3A8F05C-A198-4C23-CF54-FC55B42FA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4" name="Freeform 18">
            <a:extLst>
              <a:ext uri="{FF2B5EF4-FFF2-40B4-BE49-F238E27FC236}">
                <a16:creationId xmlns:a16="http://schemas.microsoft.com/office/drawing/2014/main" id="{BCE35656-D72B-D156-3AFE-C58B9FC835B6}"/>
              </a:ext>
            </a:extLst>
          </p:cNvPr>
          <p:cNvSpPr>
            <a:spLocks/>
          </p:cNvSpPr>
          <p:nvPr/>
        </p:nvSpPr>
        <p:spPr bwMode="auto">
          <a:xfrm>
            <a:off x="1143000" y="5486400"/>
            <a:ext cx="1295400" cy="457200"/>
          </a:xfrm>
          <a:custGeom>
            <a:avLst/>
            <a:gdLst>
              <a:gd name="T0" fmla="*/ 2147483647 w 816"/>
              <a:gd name="T1" fmla="*/ 0 h 288"/>
              <a:gd name="T2" fmla="*/ 2147483647 w 816"/>
              <a:gd name="T3" fmla="*/ 2147483647 h 288"/>
              <a:gd name="T4" fmla="*/ 0 w 816"/>
              <a:gd name="T5" fmla="*/ 2147483647 h 288"/>
              <a:gd name="T6" fmla="*/ 0 60000 65536"/>
              <a:gd name="T7" fmla="*/ 0 60000 65536"/>
              <a:gd name="T8" fmla="*/ 0 60000 65536"/>
              <a:gd name="T9" fmla="*/ 0 w 816"/>
              <a:gd name="T10" fmla="*/ 0 h 288"/>
              <a:gd name="T11" fmla="*/ 816 w 81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6" h="288">
                <a:moveTo>
                  <a:pt x="816" y="0"/>
                </a:moveTo>
                <a:cubicBezTo>
                  <a:pt x="620" y="0"/>
                  <a:pt x="424" y="0"/>
                  <a:pt x="288" y="48"/>
                </a:cubicBezTo>
                <a:cubicBezTo>
                  <a:pt x="152" y="96"/>
                  <a:pt x="56" y="216"/>
                  <a:pt x="0" y="288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Freeform 20">
            <a:extLst>
              <a:ext uri="{FF2B5EF4-FFF2-40B4-BE49-F238E27FC236}">
                <a16:creationId xmlns:a16="http://schemas.microsoft.com/office/drawing/2014/main" id="{6AFD899B-784A-98CB-368A-87E58010C884}"/>
              </a:ext>
            </a:extLst>
          </p:cNvPr>
          <p:cNvSpPr>
            <a:spLocks/>
          </p:cNvSpPr>
          <p:nvPr/>
        </p:nvSpPr>
        <p:spPr bwMode="auto">
          <a:xfrm>
            <a:off x="6750050" y="5486400"/>
            <a:ext cx="1371600" cy="457200"/>
          </a:xfrm>
          <a:custGeom>
            <a:avLst/>
            <a:gdLst>
              <a:gd name="T0" fmla="*/ 2147483647 w 864"/>
              <a:gd name="T1" fmla="*/ 2147483647 h 288"/>
              <a:gd name="T2" fmla="*/ 2147483647 w 864"/>
              <a:gd name="T3" fmla="*/ 2147483647 h 288"/>
              <a:gd name="T4" fmla="*/ 0 w 864"/>
              <a:gd name="T5" fmla="*/ 0 h 288"/>
              <a:gd name="T6" fmla="*/ 0 60000 65536"/>
              <a:gd name="T7" fmla="*/ 0 60000 65536"/>
              <a:gd name="T8" fmla="*/ 0 60000 65536"/>
              <a:gd name="T9" fmla="*/ 0 w 864"/>
              <a:gd name="T10" fmla="*/ 0 h 288"/>
              <a:gd name="T11" fmla="*/ 864 w 864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64" h="288">
                <a:moveTo>
                  <a:pt x="864" y="288"/>
                </a:moveTo>
                <a:cubicBezTo>
                  <a:pt x="816" y="216"/>
                  <a:pt x="768" y="144"/>
                  <a:pt x="624" y="96"/>
                </a:cubicBezTo>
                <a:cubicBezTo>
                  <a:pt x="480" y="48"/>
                  <a:pt x="136" y="8"/>
                  <a:pt x="0" y="0"/>
                </a:cubicBezTo>
              </a:path>
            </a:pathLst>
          </a:custGeom>
          <a:noFill/>
          <a:ln w="31750" cap="flat" cmpd="sng">
            <a:solidFill>
              <a:schemeClr val="hlink"/>
            </a:solidFill>
            <a:prstDash val="solid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Rectangle 21">
            <a:extLst>
              <a:ext uri="{FF2B5EF4-FFF2-40B4-BE49-F238E27FC236}">
                <a16:creationId xmlns:a16="http://schemas.microsoft.com/office/drawing/2014/main" id="{2DA599C3-663C-C542-BD9F-4FEBA0080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8" name="Rectangle 22">
            <a:extLst>
              <a:ext uri="{FF2B5EF4-FFF2-40B4-BE49-F238E27FC236}">
                <a16:creationId xmlns:a16="http://schemas.microsoft.com/office/drawing/2014/main" id="{5497480B-88F4-484D-206F-4699939F1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19" name="Rectangle 23">
            <a:extLst>
              <a:ext uri="{FF2B5EF4-FFF2-40B4-BE49-F238E27FC236}">
                <a16:creationId xmlns:a16="http://schemas.microsoft.com/office/drawing/2014/main" id="{367510F9-CD18-8FDC-EA69-94786C495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0" name="Rectangle 24">
            <a:extLst>
              <a:ext uri="{FF2B5EF4-FFF2-40B4-BE49-F238E27FC236}">
                <a16:creationId xmlns:a16="http://schemas.microsoft.com/office/drawing/2014/main" id="{26B22EEC-5813-08B8-1286-229BD2E050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1" name="Rectangle 25">
            <a:extLst>
              <a:ext uri="{FF2B5EF4-FFF2-40B4-BE49-F238E27FC236}">
                <a16:creationId xmlns:a16="http://schemas.microsoft.com/office/drawing/2014/main" id="{3C1DA50E-B89F-063F-44D8-565451B2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2" name="Rectangle 26">
            <a:extLst>
              <a:ext uri="{FF2B5EF4-FFF2-40B4-BE49-F238E27FC236}">
                <a16:creationId xmlns:a16="http://schemas.microsoft.com/office/drawing/2014/main" id="{6AB9CA8B-B1A2-E9D1-FF93-73F0F8510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181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5324" name="Text Box 28">
            <a:extLst>
              <a:ext uri="{FF2B5EF4-FFF2-40B4-BE49-F238E27FC236}">
                <a16:creationId xmlns:a16="http://schemas.microsoft.com/office/drawing/2014/main" id="{67BC97F1-8720-B577-D123-3EA0BF138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4850" y="57912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Insert 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(Enqueue)</a:t>
            </a:r>
          </a:p>
        </p:txBody>
      </p:sp>
      <p:sp>
        <p:nvSpPr>
          <p:cNvPr id="55325" name="Text Box 29">
            <a:extLst>
              <a:ext uri="{FF2B5EF4-FFF2-40B4-BE49-F238E27FC236}">
                <a16:creationId xmlns:a16="http://schemas.microsoft.com/office/drawing/2014/main" id="{44F05167-D620-EC17-41F7-22D06A01A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5867400"/>
            <a:ext cx="1600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Remove</a:t>
            </a:r>
            <a:br>
              <a:rPr lang="en-US" altLang="zh-CN">
                <a:ea typeface="SimSun" panose="02010600030101010101" pitchFamily="2" charset="-122"/>
              </a:rPr>
            </a:br>
            <a:r>
              <a:rPr lang="en-US" altLang="zh-CN">
                <a:ea typeface="SimSun" panose="02010600030101010101" pitchFamily="2" charset="-122"/>
              </a:rPr>
              <a:t>(Dequeue)</a:t>
            </a:r>
          </a:p>
        </p:txBody>
      </p:sp>
      <p:sp>
        <p:nvSpPr>
          <p:cNvPr id="55326" name="Text Box 30">
            <a:extLst>
              <a:ext uri="{FF2B5EF4-FFF2-40B4-BE49-F238E27FC236}">
                <a16:creationId xmlns:a16="http://schemas.microsoft.com/office/drawing/2014/main" id="{A430A488-6E40-B9AC-269F-8E2A829F7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61563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rear</a:t>
            </a:r>
          </a:p>
        </p:txBody>
      </p:sp>
      <p:sp>
        <p:nvSpPr>
          <p:cNvPr id="55327" name="Text Box 31">
            <a:extLst>
              <a:ext uri="{FF2B5EF4-FFF2-40B4-BE49-F238E27FC236}">
                <a16:creationId xmlns:a16="http://schemas.microsoft.com/office/drawing/2014/main" id="{591E9536-2622-2667-3998-F7FA528C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615632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front</a:t>
            </a:r>
          </a:p>
        </p:txBody>
      </p:sp>
      <p:sp>
        <p:nvSpPr>
          <p:cNvPr id="55328" name="Line 32">
            <a:extLst>
              <a:ext uri="{FF2B5EF4-FFF2-40B4-BE49-F238E27FC236}">
                <a16:creationId xmlns:a16="http://schemas.microsoft.com/office/drawing/2014/main" id="{A2CEC688-9A37-DC3B-ACE1-559099EEEF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320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Line 33">
            <a:extLst>
              <a:ext uri="{FF2B5EF4-FFF2-40B4-BE49-F238E27FC236}">
                <a16:creationId xmlns:a16="http://schemas.microsoft.com/office/drawing/2014/main" id="{A07A45BC-D810-75BF-3D53-E8A5570B7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5250" y="5791200"/>
            <a:ext cx="0" cy="457200"/>
          </a:xfrm>
          <a:prstGeom prst="line">
            <a:avLst/>
          </a:prstGeom>
          <a:noFill/>
          <a:ln w="31750">
            <a:solidFill>
              <a:schemeClr val="hlink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0" grpId="0" animBg="1"/>
      <p:bldP spid="55317" grpId="0" animBg="1"/>
      <p:bldP spid="55318" grpId="0" animBg="1"/>
      <p:bldP spid="55319" grpId="0" animBg="1"/>
      <p:bldP spid="55320" grpId="0" animBg="1"/>
      <p:bldP spid="55321" grpId="0" animBg="1"/>
      <p:bldP spid="55322" grpId="0" animBg="1"/>
      <p:bldP spid="55324" grpId="0"/>
      <p:bldP spid="55325" grpId="0"/>
      <p:bldP spid="55326" grpId="0"/>
      <p:bldP spid="5532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6CD51C-CB8C-B3AA-1580-EBD18042D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Implementation of Queue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27E376B-B751-CD48-5685-81F0A8F04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Just as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stacks</a:t>
            </a:r>
            <a:r>
              <a:rPr lang="en-US" altLang="zh-CN">
                <a:ea typeface="SimSun" panose="02010600030101010101" pitchFamily="2" charset="-122"/>
              </a:rPr>
              <a:t> can be implemented as arrays or linked lists, so with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queues</a:t>
            </a:r>
            <a:r>
              <a:rPr lang="en-US" altLang="zh-CN">
                <a:ea typeface="SimSun" panose="02010600030101010101" pitchFamily="2" charset="-122"/>
              </a:rPr>
              <a:t>.</a:t>
            </a:r>
          </a:p>
          <a:p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 queues</a:t>
            </a:r>
            <a:r>
              <a:rPr lang="en-US" altLang="zh-CN">
                <a:ea typeface="SimSun" panose="02010600030101010101" pitchFamily="2" charset="-122"/>
              </a:rPr>
              <a:t> have the same advantages over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 queues</a:t>
            </a:r>
            <a:r>
              <a:rPr lang="en-US" altLang="zh-CN">
                <a:ea typeface="SimSun" panose="02010600030101010101" pitchFamily="2" charset="-122"/>
              </a:rPr>
              <a:t> as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 stacks</a:t>
            </a:r>
            <a:r>
              <a:rPr lang="en-US" altLang="zh-CN">
                <a:ea typeface="SimSun" panose="02010600030101010101" pitchFamily="2" charset="-122"/>
              </a:rPr>
              <a:t> have over 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BFBA86C-3993-3634-C987-2DEC27C41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Implementation of Array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3644F53A-5CC7-968E-D2B0-A2CF0E6CEC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7848600" cy="25146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There are several different algorithms to implement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Enqueue</a:t>
            </a:r>
            <a:r>
              <a:rPr lang="en-US" altLang="zh-CN" sz="2800">
                <a:ea typeface="SimSun" panose="02010600030101010101" pitchFamily="2" charset="-122"/>
              </a:rPr>
              <a:t> and </a:t>
            </a:r>
            <a:r>
              <a:rPr lang="en-US" altLang="zh-CN" sz="2800">
                <a:solidFill>
                  <a:schemeClr val="hlink"/>
                </a:solidFill>
                <a:ea typeface="SimSun" panose="02010600030101010101" pitchFamily="2" charset="-122"/>
              </a:rPr>
              <a:t>Dequeue</a:t>
            </a:r>
          </a:p>
          <a:p>
            <a:r>
              <a:rPr lang="en-US" altLang="zh-CN" sz="2800">
                <a:ea typeface="SimSun" panose="02010600030101010101" pitchFamily="2" charset="-122"/>
              </a:rPr>
              <a:t>Naïve way</a:t>
            </a:r>
          </a:p>
          <a:p>
            <a:pPr lvl="1"/>
            <a:r>
              <a:rPr lang="en-US" altLang="zh-CN" sz="2400">
                <a:ea typeface="SimSun" panose="02010600030101010101" pitchFamily="2" charset="-122"/>
              </a:rPr>
              <a:t>When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enqueuing</a:t>
            </a:r>
            <a:r>
              <a:rPr lang="en-US" altLang="zh-CN" sz="2400">
                <a:ea typeface="SimSun" panose="02010600030101010101" pitchFamily="2" charset="-122"/>
              </a:rPr>
              <a:t>, the </a:t>
            </a:r>
            <a:r>
              <a:rPr lang="en-US" altLang="zh-CN" sz="2400" u="sng">
                <a:ea typeface="SimSun" panose="02010600030101010101" pitchFamily="2" charset="-122"/>
              </a:rPr>
              <a:t>front index</a:t>
            </a:r>
            <a:r>
              <a:rPr lang="en-US" altLang="zh-CN" sz="2400">
                <a:ea typeface="SimSun" panose="02010600030101010101" pitchFamily="2" charset="-122"/>
              </a:rPr>
              <a:t> is always fixed and the </a:t>
            </a:r>
            <a:r>
              <a:rPr lang="en-US" altLang="zh-CN" sz="2400" u="sng">
                <a:ea typeface="SimSun" panose="02010600030101010101" pitchFamily="2" charset="-122"/>
              </a:rPr>
              <a:t>rear index</a:t>
            </a:r>
            <a:r>
              <a:rPr lang="en-US" altLang="zh-CN" sz="2400">
                <a:ea typeface="SimSun" panose="02010600030101010101" pitchFamily="2" charset="-122"/>
              </a:rPr>
              <a:t> moves forward in the array.</a:t>
            </a:r>
          </a:p>
        </p:txBody>
      </p:sp>
      <p:grpSp>
        <p:nvGrpSpPr>
          <p:cNvPr id="2" name="Group 42">
            <a:extLst>
              <a:ext uri="{FF2B5EF4-FFF2-40B4-BE49-F238E27FC236}">
                <a16:creationId xmlns:a16="http://schemas.microsoft.com/office/drawing/2014/main" id="{6A926EFD-8825-2E48-748C-F2AE48D27C1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86200"/>
            <a:ext cx="7772400" cy="2724150"/>
            <a:chOff x="480" y="2448"/>
            <a:chExt cx="4896" cy="1716"/>
          </a:xfrm>
        </p:grpSpPr>
        <p:sp>
          <p:nvSpPr>
            <p:cNvPr id="56325" name="Rectangle 4">
              <a:extLst>
                <a:ext uri="{FF2B5EF4-FFF2-40B4-BE49-F238E27FC236}">
                  <a16:creationId xmlns:a16="http://schemas.microsoft.com/office/drawing/2014/main" id="{F50481E3-7952-71AB-B128-F71B980E74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26" name="Rectangle 5">
              <a:extLst>
                <a:ext uri="{FF2B5EF4-FFF2-40B4-BE49-F238E27FC236}">
                  <a16:creationId xmlns:a16="http://schemas.microsoft.com/office/drawing/2014/main" id="{71BE4FEF-5817-70F9-25AE-48EFDD444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27" name="Rectangle 6">
              <a:extLst>
                <a:ext uri="{FF2B5EF4-FFF2-40B4-BE49-F238E27FC236}">
                  <a16:creationId xmlns:a16="http://schemas.microsoft.com/office/drawing/2014/main" id="{54B0181E-8F43-9D02-E7A8-E289395B5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28" name="Group 12">
              <a:extLst>
                <a:ext uri="{FF2B5EF4-FFF2-40B4-BE49-F238E27FC236}">
                  <a16:creationId xmlns:a16="http://schemas.microsoft.com/office/drawing/2014/main" id="{8DB8AAD0-0D44-3AF8-9FDC-B90DFB12A7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3408"/>
              <a:ext cx="624" cy="480"/>
              <a:chOff x="2928" y="2736"/>
              <a:chExt cx="624" cy="480"/>
            </a:xfrm>
          </p:grpSpPr>
          <p:sp>
            <p:nvSpPr>
              <p:cNvPr id="56359" name="Text Box 7">
                <a:extLst>
                  <a:ext uri="{FF2B5EF4-FFF2-40B4-BE49-F238E27FC236}">
                    <a16:creationId xmlns:a16="http://schemas.microsoft.com/office/drawing/2014/main" id="{3C3E006A-5A66-9874-9A23-C41232F598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60" name="Line 8">
                <a:extLst>
                  <a:ext uri="{FF2B5EF4-FFF2-40B4-BE49-F238E27FC236}">
                    <a16:creationId xmlns:a16="http://schemas.microsoft.com/office/drawing/2014/main" id="{3B1C3DB4-CCEC-CA1E-C963-8087EA8D6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29" name="Group 11">
              <a:extLst>
                <a:ext uri="{FF2B5EF4-FFF2-40B4-BE49-F238E27FC236}">
                  <a16:creationId xmlns:a16="http://schemas.microsoft.com/office/drawing/2014/main" id="{35E1B605-E45A-78FF-B999-D8105663C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0" y="2448"/>
              <a:ext cx="624" cy="548"/>
              <a:chOff x="2974" y="1776"/>
              <a:chExt cx="624" cy="548"/>
            </a:xfrm>
          </p:grpSpPr>
          <p:sp>
            <p:nvSpPr>
              <p:cNvPr id="56357" name="Text Box 9">
                <a:extLst>
                  <a:ext uri="{FF2B5EF4-FFF2-40B4-BE49-F238E27FC236}">
                    <a16:creationId xmlns:a16="http://schemas.microsoft.com/office/drawing/2014/main" id="{FB9A4BAA-D5F5-A9AD-E905-196A2C7DD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8" name="Line 10">
                <a:extLst>
                  <a:ext uri="{FF2B5EF4-FFF2-40B4-BE49-F238E27FC236}">
                    <a16:creationId xmlns:a16="http://schemas.microsoft.com/office/drawing/2014/main" id="{5FE220C0-CA6A-D85C-B524-B4985CC94E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0" name="Text Box 14">
              <a:extLst>
                <a:ext uri="{FF2B5EF4-FFF2-40B4-BE49-F238E27FC236}">
                  <a16:creationId xmlns:a16="http://schemas.microsoft.com/office/drawing/2014/main" id="{0545F804-78A6-5E76-2446-9664C34B6E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3906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Enqueue(3)</a:t>
              </a:r>
            </a:p>
          </p:txBody>
        </p:sp>
        <p:sp>
          <p:nvSpPr>
            <p:cNvPr id="56331" name="Text Box 16">
              <a:extLst>
                <a:ext uri="{FF2B5EF4-FFF2-40B4-BE49-F238E27FC236}">
                  <a16:creationId xmlns:a16="http://schemas.microsoft.com/office/drawing/2014/main" id="{530F2617-7354-6774-F155-56EBDDDA7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" y="310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32" name="Rectangle 17">
              <a:extLst>
                <a:ext uri="{FF2B5EF4-FFF2-40B4-BE49-F238E27FC236}">
                  <a16:creationId xmlns:a16="http://schemas.microsoft.com/office/drawing/2014/main" id="{B8A33664-F0D0-5F68-89F1-F2E5F6D19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3" name="Rectangle 18">
              <a:extLst>
                <a:ext uri="{FF2B5EF4-FFF2-40B4-BE49-F238E27FC236}">
                  <a16:creationId xmlns:a16="http://schemas.microsoft.com/office/drawing/2014/main" id="{8DEF7CCE-20C8-1FFE-4195-9F436DB43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34" name="Rectangle 19">
              <a:extLst>
                <a:ext uri="{FF2B5EF4-FFF2-40B4-BE49-F238E27FC236}">
                  <a16:creationId xmlns:a16="http://schemas.microsoft.com/office/drawing/2014/main" id="{607C027C-A65C-3636-0F03-B9E287D72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3032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35" name="Group 20">
              <a:extLst>
                <a:ext uri="{FF2B5EF4-FFF2-40B4-BE49-F238E27FC236}">
                  <a16:creationId xmlns:a16="http://schemas.microsoft.com/office/drawing/2014/main" id="{66EA9E12-9A4F-D6F5-115A-D6160CC7A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3416"/>
              <a:ext cx="624" cy="480"/>
              <a:chOff x="2928" y="2736"/>
              <a:chExt cx="624" cy="480"/>
            </a:xfrm>
          </p:grpSpPr>
          <p:sp>
            <p:nvSpPr>
              <p:cNvPr id="56355" name="Text Box 21">
                <a:extLst>
                  <a:ext uri="{FF2B5EF4-FFF2-40B4-BE49-F238E27FC236}">
                    <a16:creationId xmlns:a16="http://schemas.microsoft.com/office/drawing/2014/main" id="{769A429E-036E-EF2E-FF7F-6AA7E1D0F9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56" name="Line 22">
                <a:extLst>
                  <a:ext uri="{FF2B5EF4-FFF2-40B4-BE49-F238E27FC236}">
                    <a16:creationId xmlns:a16="http://schemas.microsoft.com/office/drawing/2014/main" id="{4ED20970-F81C-7CA3-5F33-4DF811E677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36" name="Group 23">
              <a:extLst>
                <a:ext uri="{FF2B5EF4-FFF2-40B4-BE49-F238E27FC236}">
                  <a16:creationId xmlns:a16="http://schemas.microsoft.com/office/drawing/2014/main" id="{F31A7D22-717F-FA7A-4FCB-63E111DF1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456"/>
              <a:ext cx="624" cy="548"/>
              <a:chOff x="2974" y="1776"/>
              <a:chExt cx="624" cy="548"/>
            </a:xfrm>
          </p:grpSpPr>
          <p:sp>
            <p:nvSpPr>
              <p:cNvPr id="56353" name="Text Box 24">
                <a:extLst>
                  <a:ext uri="{FF2B5EF4-FFF2-40B4-BE49-F238E27FC236}">
                    <a16:creationId xmlns:a16="http://schemas.microsoft.com/office/drawing/2014/main" id="{AB0D8D12-1832-68D9-7CEB-5337B5747A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4" name="Line 25">
                <a:extLst>
                  <a:ext uri="{FF2B5EF4-FFF2-40B4-BE49-F238E27FC236}">
                    <a16:creationId xmlns:a16="http://schemas.microsoft.com/office/drawing/2014/main" id="{6140023E-BA76-6C5A-905B-899AE4F2D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37" name="Text Box 26">
              <a:extLst>
                <a:ext uri="{FF2B5EF4-FFF2-40B4-BE49-F238E27FC236}">
                  <a16:creationId xmlns:a16="http://schemas.microsoft.com/office/drawing/2014/main" id="{9946F418-63EB-E208-947A-713D8B2591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3914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Enqueue(6)</a:t>
              </a:r>
            </a:p>
          </p:txBody>
        </p:sp>
        <p:sp>
          <p:nvSpPr>
            <p:cNvPr id="56338" name="Text Box 27">
              <a:extLst>
                <a:ext uri="{FF2B5EF4-FFF2-40B4-BE49-F238E27FC236}">
                  <a16:creationId xmlns:a16="http://schemas.microsoft.com/office/drawing/2014/main" id="{C55502FF-A7E0-94F0-8A5D-8E70742468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310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39" name="Text Box 28">
              <a:extLst>
                <a:ext uri="{FF2B5EF4-FFF2-40B4-BE49-F238E27FC236}">
                  <a16:creationId xmlns:a16="http://schemas.microsoft.com/office/drawing/2014/main" id="{F64BB73A-80DC-4F56-8680-B01B92C8F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6" y="312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56340" name="Rectangle 29">
              <a:extLst>
                <a:ext uri="{FF2B5EF4-FFF2-40B4-BE49-F238E27FC236}">
                  <a16:creationId xmlns:a16="http://schemas.microsoft.com/office/drawing/2014/main" id="{04970AD7-DE33-743D-6295-55428435C6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1" name="Rectangle 30">
              <a:extLst>
                <a:ext uri="{FF2B5EF4-FFF2-40B4-BE49-F238E27FC236}">
                  <a16:creationId xmlns:a16="http://schemas.microsoft.com/office/drawing/2014/main" id="{0E4A5A7F-0059-F5D4-C469-BD9A1EC72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56342" name="Rectangle 31">
              <a:extLst>
                <a:ext uri="{FF2B5EF4-FFF2-40B4-BE49-F238E27FC236}">
                  <a16:creationId xmlns:a16="http://schemas.microsoft.com/office/drawing/2014/main" id="{2C8F6C23-7ED5-F4E7-F475-56966F7476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024"/>
              <a:ext cx="384" cy="384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56343" name="Group 32">
              <a:extLst>
                <a:ext uri="{FF2B5EF4-FFF2-40B4-BE49-F238E27FC236}">
                  <a16:creationId xmlns:a16="http://schemas.microsoft.com/office/drawing/2014/main" id="{63BF2534-C28F-2D05-18DF-A471549A51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408"/>
              <a:ext cx="624" cy="480"/>
              <a:chOff x="2928" y="2736"/>
              <a:chExt cx="624" cy="480"/>
            </a:xfrm>
          </p:grpSpPr>
          <p:sp>
            <p:nvSpPr>
              <p:cNvPr id="56351" name="Text Box 33">
                <a:extLst>
                  <a:ext uri="{FF2B5EF4-FFF2-40B4-BE49-F238E27FC236}">
                    <a16:creationId xmlns:a16="http://schemas.microsoft.com/office/drawing/2014/main" id="{B8FA1ACB-179E-1AB3-FCED-013A3957A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96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front</a:t>
                </a:r>
              </a:p>
            </p:txBody>
          </p:sp>
          <p:sp>
            <p:nvSpPr>
              <p:cNvPr id="56352" name="Line 34">
                <a:extLst>
                  <a:ext uri="{FF2B5EF4-FFF2-40B4-BE49-F238E27FC236}">
                    <a16:creationId xmlns:a16="http://schemas.microsoft.com/office/drawing/2014/main" id="{40258F3B-C426-B40C-E633-6EA698C9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68" y="2736"/>
                <a:ext cx="0" cy="288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6344" name="Group 35">
              <a:extLst>
                <a:ext uri="{FF2B5EF4-FFF2-40B4-BE49-F238E27FC236}">
                  <a16:creationId xmlns:a16="http://schemas.microsoft.com/office/drawing/2014/main" id="{21D0E688-741C-F7D6-925B-AE228C5A72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448"/>
              <a:ext cx="624" cy="548"/>
              <a:chOff x="2974" y="1776"/>
              <a:chExt cx="624" cy="548"/>
            </a:xfrm>
          </p:grpSpPr>
          <p:sp>
            <p:nvSpPr>
              <p:cNvPr id="56349" name="Text Box 36">
                <a:extLst>
                  <a:ext uri="{FF2B5EF4-FFF2-40B4-BE49-F238E27FC236}">
                    <a16:creationId xmlns:a16="http://schemas.microsoft.com/office/drawing/2014/main" id="{87838197-8F25-35AB-4F29-732E2DE831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4" y="1776"/>
                <a:ext cx="62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17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 typeface="Monotype Sorts" pitchFamily="2" charset="2"/>
                  <a:buNone/>
                </a:pPr>
                <a:r>
                  <a:rPr lang="en-US" altLang="zh-CN">
                    <a:ea typeface="SimSun" panose="02010600030101010101" pitchFamily="2" charset="-122"/>
                  </a:rPr>
                  <a:t>rear</a:t>
                </a:r>
              </a:p>
            </p:txBody>
          </p:sp>
          <p:sp>
            <p:nvSpPr>
              <p:cNvPr id="56350" name="Line 37">
                <a:extLst>
                  <a:ext uri="{FF2B5EF4-FFF2-40B4-BE49-F238E27FC236}">
                    <a16:creationId xmlns:a16="http://schemas.microsoft.com/office/drawing/2014/main" id="{AD658B66-3E90-7A41-2985-71B141785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4" y="1988"/>
                <a:ext cx="0" cy="336"/>
              </a:xfrm>
              <a:prstGeom prst="line">
                <a:avLst/>
              </a:prstGeom>
              <a:noFill/>
              <a:ln w="3175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6345" name="Text Box 38">
              <a:extLst>
                <a:ext uri="{FF2B5EF4-FFF2-40B4-BE49-F238E27FC236}">
                  <a16:creationId xmlns:a16="http://schemas.microsoft.com/office/drawing/2014/main" id="{8AFE82E9-DE5D-98A5-6CF5-0E318CE492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0" y="3906"/>
              <a:ext cx="1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chemeClr val="hlink"/>
                  </a:solidFill>
                  <a:ea typeface="SimSun" panose="02010600030101010101" pitchFamily="2" charset="-122"/>
                </a:rPr>
                <a:t>Enqueue(9)</a:t>
              </a:r>
            </a:p>
          </p:txBody>
        </p:sp>
        <p:sp>
          <p:nvSpPr>
            <p:cNvPr id="56346" name="Text Box 39">
              <a:extLst>
                <a:ext uri="{FF2B5EF4-FFF2-40B4-BE49-F238E27FC236}">
                  <a16:creationId xmlns:a16="http://schemas.microsoft.com/office/drawing/2014/main" id="{65322621-EFED-34DA-122C-40751F98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8" y="3100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56347" name="Text Box 40">
              <a:extLst>
                <a:ext uri="{FF2B5EF4-FFF2-40B4-BE49-F238E27FC236}">
                  <a16:creationId xmlns:a16="http://schemas.microsoft.com/office/drawing/2014/main" id="{7F081F91-0DBA-34C5-6BDA-0BA78EC70A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2" y="3112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56348" name="Text Box 41">
              <a:extLst>
                <a:ext uri="{FF2B5EF4-FFF2-40B4-BE49-F238E27FC236}">
                  <a16:creationId xmlns:a16="http://schemas.microsoft.com/office/drawing/2014/main" id="{4769BAB2-F2B4-B7AA-B393-3BA50F129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4" y="3118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solidFill>
                    <a:srgbClr val="00FF00"/>
                  </a:solidFill>
                  <a:ea typeface="SimSun" panose="02010600030101010101" pitchFamily="2" charset="-122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ABD961D9-211B-2DFA-B4DC-CE8777F4C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Queue Implementation of Array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C78E06A-2C91-38AC-F02B-E76AE567E4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848600" cy="2286000"/>
          </a:xfrm>
        </p:spPr>
        <p:txBody>
          <a:bodyPr/>
          <a:lstStyle/>
          <a:p>
            <a:r>
              <a:rPr lang="en-US" altLang="zh-CN" sz="2800">
                <a:ea typeface="SimSun" panose="02010600030101010101" pitchFamily="2" charset="-122"/>
              </a:rPr>
              <a:t>Naïve way (cont’d)</a:t>
            </a:r>
          </a:p>
          <a:p>
            <a:pPr lvl="1"/>
            <a:r>
              <a:rPr lang="en-US" altLang="zh-CN" sz="2400">
                <a:ea typeface="SimSun" panose="02010600030101010101" pitchFamily="2" charset="-122"/>
              </a:rPr>
              <a:t>When 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dequeuing</a:t>
            </a:r>
            <a:r>
              <a:rPr lang="en-US" altLang="zh-CN" sz="2400">
                <a:ea typeface="SimSun" panose="02010600030101010101" pitchFamily="2" charset="-122"/>
              </a:rPr>
              <a:t>, the front index is fixed, and the element at the front the queue is removed. Move all the elements after it by one position. (</a:t>
            </a:r>
            <a:r>
              <a:rPr lang="en-US" altLang="zh-CN" sz="2400">
                <a:solidFill>
                  <a:schemeClr val="hlink"/>
                </a:solidFill>
                <a:ea typeface="SimSun" panose="02010600030101010101" pitchFamily="2" charset="-122"/>
              </a:rPr>
              <a:t>Inefficient!!!</a:t>
            </a:r>
            <a:r>
              <a:rPr lang="en-US" altLang="zh-CN" sz="2400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57348" name="Text Box 13">
            <a:extLst>
              <a:ext uri="{FF2B5EF4-FFF2-40B4-BE49-F238E27FC236}">
                <a16:creationId xmlns:a16="http://schemas.microsoft.com/office/drawing/2014/main" id="{6C5B5C00-2AE4-EF54-CF72-F61044A5C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620077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49" name="Rectangle 27">
            <a:extLst>
              <a:ext uri="{FF2B5EF4-FFF2-40B4-BE49-F238E27FC236}">
                <a16:creationId xmlns:a16="http://schemas.microsoft.com/office/drawing/2014/main" id="{D6A5D924-7E80-8098-F081-7FBE9459A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0" name="Rectangle 28">
            <a:extLst>
              <a:ext uri="{FF2B5EF4-FFF2-40B4-BE49-F238E27FC236}">
                <a16:creationId xmlns:a16="http://schemas.microsoft.com/office/drawing/2014/main" id="{C00F879D-470A-0DC8-C1C8-87CDBB30C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1" name="Rectangle 29">
            <a:extLst>
              <a:ext uri="{FF2B5EF4-FFF2-40B4-BE49-F238E27FC236}">
                <a16:creationId xmlns:a16="http://schemas.microsoft.com/office/drawing/2014/main" id="{548CFD1D-E7AA-DB44-6CC6-06CBADF2E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52" name="Group 30">
            <a:extLst>
              <a:ext uri="{FF2B5EF4-FFF2-40B4-BE49-F238E27FC236}">
                <a16:creationId xmlns:a16="http://schemas.microsoft.com/office/drawing/2014/main" id="{867FAB8E-C240-84A9-412E-115A869AA0C0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410200"/>
            <a:ext cx="990600" cy="762000"/>
            <a:chOff x="2928" y="2736"/>
            <a:chExt cx="624" cy="480"/>
          </a:xfrm>
        </p:grpSpPr>
        <p:sp>
          <p:nvSpPr>
            <p:cNvPr id="57377" name="Text Box 31">
              <a:extLst>
                <a:ext uri="{FF2B5EF4-FFF2-40B4-BE49-F238E27FC236}">
                  <a16:creationId xmlns:a16="http://schemas.microsoft.com/office/drawing/2014/main" id="{91110E8B-C28A-A667-A06D-526EE180F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8" name="Line 32">
              <a:extLst>
                <a:ext uri="{FF2B5EF4-FFF2-40B4-BE49-F238E27FC236}">
                  <a16:creationId xmlns:a16="http://schemas.microsoft.com/office/drawing/2014/main" id="{D276D25A-9985-29C7-4ACB-828F7610D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53" name="Group 33">
            <a:extLst>
              <a:ext uri="{FF2B5EF4-FFF2-40B4-BE49-F238E27FC236}">
                <a16:creationId xmlns:a16="http://schemas.microsoft.com/office/drawing/2014/main" id="{A0DA41CE-6DCB-F808-0698-1F7F8F170DC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886200"/>
            <a:ext cx="990600" cy="869950"/>
            <a:chOff x="2974" y="1776"/>
            <a:chExt cx="624" cy="548"/>
          </a:xfrm>
        </p:grpSpPr>
        <p:sp>
          <p:nvSpPr>
            <p:cNvPr id="57375" name="Text Box 34">
              <a:extLst>
                <a:ext uri="{FF2B5EF4-FFF2-40B4-BE49-F238E27FC236}">
                  <a16:creationId xmlns:a16="http://schemas.microsoft.com/office/drawing/2014/main" id="{0D2F8797-3D9F-09BB-6455-CF3A63FC8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57376" name="Line 35">
              <a:extLst>
                <a:ext uri="{FF2B5EF4-FFF2-40B4-BE49-F238E27FC236}">
                  <a16:creationId xmlns:a16="http://schemas.microsoft.com/office/drawing/2014/main" id="{4AE68EC3-4D48-CDA3-14CE-B6640DE71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54" name="Text Box 37">
            <a:extLst>
              <a:ext uri="{FF2B5EF4-FFF2-40B4-BE49-F238E27FC236}">
                <a16:creationId xmlns:a16="http://schemas.microsoft.com/office/drawing/2014/main" id="{02299600-1C28-FD5B-68AC-AEE6351CC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9212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6</a:t>
            </a:r>
          </a:p>
        </p:txBody>
      </p:sp>
      <p:sp>
        <p:nvSpPr>
          <p:cNvPr id="57355" name="Text Box 38">
            <a:extLst>
              <a:ext uri="{FF2B5EF4-FFF2-40B4-BE49-F238E27FC236}">
                <a16:creationId xmlns:a16="http://schemas.microsoft.com/office/drawing/2014/main" id="{26EE9FAD-4113-2671-221C-6A3E4553F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5" y="49403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57356" name="Text Box 40">
            <a:extLst>
              <a:ext uri="{FF2B5EF4-FFF2-40B4-BE49-F238E27FC236}">
                <a16:creationId xmlns:a16="http://schemas.microsoft.com/office/drawing/2014/main" id="{9EE5DCB6-BDAF-8FBC-9BCB-4AFFBECAC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6203950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57" name="Text Box 41">
            <a:extLst>
              <a:ext uri="{FF2B5EF4-FFF2-40B4-BE49-F238E27FC236}">
                <a16:creationId xmlns:a16="http://schemas.microsoft.com/office/drawing/2014/main" id="{3D0780DC-5F8E-D1B1-A884-53263CD99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32525"/>
            <a:ext cx="1768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7358" name="Rectangle 53">
            <a:extLst>
              <a:ext uri="{FF2B5EF4-FFF2-40B4-BE49-F238E27FC236}">
                <a16:creationId xmlns:a16="http://schemas.microsoft.com/office/drawing/2014/main" id="{75F24562-5661-7DD4-9308-CD6E7CCE4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59" name="Rectangle 54">
            <a:extLst>
              <a:ext uri="{FF2B5EF4-FFF2-40B4-BE49-F238E27FC236}">
                <a16:creationId xmlns:a16="http://schemas.microsoft.com/office/drawing/2014/main" id="{5C4B7680-93EA-FAC1-787F-4C7115F1A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Rectangle 55">
            <a:extLst>
              <a:ext uri="{FF2B5EF4-FFF2-40B4-BE49-F238E27FC236}">
                <a16:creationId xmlns:a16="http://schemas.microsoft.com/office/drawing/2014/main" id="{B3A0B80A-D04B-9F4D-7EF6-675C22FD1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57361" name="Group 56">
            <a:extLst>
              <a:ext uri="{FF2B5EF4-FFF2-40B4-BE49-F238E27FC236}">
                <a16:creationId xmlns:a16="http://schemas.microsoft.com/office/drawing/2014/main" id="{D80FA2BD-88BC-65A5-E0EA-7CD70257313F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410200"/>
            <a:ext cx="990600" cy="762000"/>
            <a:chOff x="2928" y="2736"/>
            <a:chExt cx="624" cy="480"/>
          </a:xfrm>
        </p:grpSpPr>
        <p:sp>
          <p:nvSpPr>
            <p:cNvPr id="57373" name="Text Box 57">
              <a:extLst>
                <a:ext uri="{FF2B5EF4-FFF2-40B4-BE49-F238E27FC236}">
                  <a16:creationId xmlns:a16="http://schemas.microsoft.com/office/drawing/2014/main" id="{DC31B36C-2E28-99CA-9E70-F206A76E7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4" name="Line 58">
              <a:extLst>
                <a:ext uri="{FF2B5EF4-FFF2-40B4-BE49-F238E27FC236}">
                  <a16:creationId xmlns:a16="http://schemas.microsoft.com/office/drawing/2014/main" id="{B05CD4D2-4829-980C-CDA9-8A2FC23DF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7362" name="Group 59">
            <a:extLst>
              <a:ext uri="{FF2B5EF4-FFF2-40B4-BE49-F238E27FC236}">
                <a16:creationId xmlns:a16="http://schemas.microsoft.com/office/drawing/2014/main" id="{2BEF0B9C-E3A3-23D6-340D-648092967637}"/>
              </a:ext>
            </a:extLst>
          </p:cNvPr>
          <p:cNvGrpSpPr>
            <a:grpSpLocks/>
          </p:cNvGrpSpPr>
          <p:nvPr/>
        </p:nvGrpSpPr>
        <p:grpSpPr bwMode="auto">
          <a:xfrm>
            <a:off x="3460750" y="3886200"/>
            <a:ext cx="990600" cy="869950"/>
            <a:chOff x="2974" y="1776"/>
            <a:chExt cx="624" cy="548"/>
          </a:xfrm>
        </p:grpSpPr>
        <p:sp>
          <p:nvSpPr>
            <p:cNvPr id="57371" name="Text Box 60">
              <a:extLst>
                <a:ext uri="{FF2B5EF4-FFF2-40B4-BE49-F238E27FC236}">
                  <a16:creationId xmlns:a16="http://schemas.microsoft.com/office/drawing/2014/main" id="{773D95A7-EDD7-5B64-BEA2-B78EA5DF3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4" y="177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rear</a:t>
              </a:r>
            </a:p>
          </p:txBody>
        </p:sp>
        <p:sp>
          <p:nvSpPr>
            <p:cNvPr id="57372" name="Line 61">
              <a:extLst>
                <a:ext uri="{FF2B5EF4-FFF2-40B4-BE49-F238E27FC236}">
                  <a16:creationId xmlns:a16="http://schemas.microsoft.com/office/drawing/2014/main" id="{840FB8FD-7531-C18E-A70F-300BAF961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" y="1988"/>
              <a:ext cx="0" cy="336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7363" name="Text Box 62">
            <a:extLst>
              <a:ext uri="{FF2B5EF4-FFF2-40B4-BE49-F238E27FC236}">
                <a16:creationId xmlns:a16="http://schemas.microsoft.com/office/drawing/2014/main" id="{30FB53B4-CC19-5C56-9B05-0A8DF2013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5" y="492125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9</a:t>
            </a:r>
          </a:p>
        </p:txBody>
      </p:sp>
      <p:sp>
        <p:nvSpPr>
          <p:cNvPr id="57364" name="Rectangle 64">
            <a:extLst>
              <a:ext uri="{FF2B5EF4-FFF2-40B4-BE49-F238E27FC236}">
                <a16:creationId xmlns:a16="http://schemas.microsoft.com/office/drawing/2014/main" id="{D896C32E-4803-C96B-AF69-9E3AC83EA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5" name="Rectangle 65">
            <a:extLst>
              <a:ext uri="{FF2B5EF4-FFF2-40B4-BE49-F238E27FC236}">
                <a16:creationId xmlns:a16="http://schemas.microsoft.com/office/drawing/2014/main" id="{BF926FD1-F636-2978-C47F-897211EEF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6" name="Rectangle 66">
            <a:extLst>
              <a:ext uri="{FF2B5EF4-FFF2-40B4-BE49-F238E27FC236}">
                <a16:creationId xmlns:a16="http://schemas.microsoft.com/office/drawing/2014/main" id="{257212B3-57BA-7A17-8016-E5EFE185D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800600"/>
            <a:ext cx="609600" cy="6096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7" name="Text Box 71">
            <a:extLst>
              <a:ext uri="{FF2B5EF4-FFF2-40B4-BE49-F238E27FC236}">
                <a16:creationId xmlns:a16="http://schemas.microsoft.com/office/drawing/2014/main" id="{FC20B7B0-29B8-DAF8-1AA2-8C1EE67E2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3886200"/>
            <a:ext cx="11874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Monotype Sorts" pitchFamily="2" charset="2"/>
              <a:buNone/>
            </a:pPr>
            <a:r>
              <a:rPr lang="en-US" altLang="zh-CN">
                <a:ea typeface="SimSun" panose="02010600030101010101" pitchFamily="2" charset="-122"/>
              </a:rPr>
              <a:t>rear = -1 </a:t>
            </a:r>
            <a:endParaRPr lang="en-US" altLang="zh-CN">
              <a:ea typeface="SimSun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57368" name="Group 75">
            <a:extLst>
              <a:ext uri="{FF2B5EF4-FFF2-40B4-BE49-F238E27FC236}">
                <a16:creationId xmlns:a16="http://schemas.microsoft.com/office/drawing/2014/main" id="{03562088-1A59-7B2E-6373-863208EFCCB3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5410200"/>
            <a:ext cx="990600" cy="762000"/>
            <a:chOff x="2928" y="2736"/>
            <a:chExt cx="624" cy="480"/>
          </a:xfrm>
        </p:grpSpPr>
        <p:sp>
          <p:nvSpPr>
            <p:cNvPr id="57369" name="Text Box 76">
              <a:extLst>
                <a:ext uri="{FF2B5EF4-FFF2-40B4-BE49-F238E27FC236}">
                  <a16:creationId xmlns:a16="http://schemas.microsoft.com/office/drawing/2014/main" id="{9FCD2FC6-AF94-C808-73E6-0352853AA2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966"/>
              <a:ext cx="6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Monotype Sorts" pitchFamily="2" charset="2"/>
                <a:buNone/>
              </a:pPr>
              <a:r>
                <a:rPr lang="en-US" altLang="zh-CN">
                  <a:ea typeface="SimSun" panose="02010600030101010101" pitchFamily="2" charset="-122"/>
                </a:rPr>
                <a:t>front</a:t>
              </a:r>
            </a:p>
          </p:txBody>
        </p:sp>
        <p:sp>
          <p:nvSpPr>
            <p:cNvPr id="57370" name="Line 77">
              <a:extLst>
                <a:ext uri="{FF2B5EF4-FFF2-40B4-BE49-F238E27FC236}">
                  <a16:creationId xmlns:a16="http://schemas.microsoft.com/office/drawing/2014/main" id="{3EBD5DB3-561E-049E-31BE-315A76FFF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68" y="2736"/>
              <a:ext cx="0" cy="288"/>
            </a:xfrm>
            <a:prstGeom prst="line">
              <a:avLst/>
            </a:prstGeom>
            <a:noFill/>
            <a:ln w="31750">
              <a:solidFill>
                <a:schemeClr val="hlink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 descr="ws_6d31">
            <a:extLst>
              <a:ext uri="{FF2B5EF4-FFF2-40B4-BE49-F238E27FC236}">
                <a16:creationId xmlns:a16="http://schemas.microsoft.com/office/drawing/2014/main" id="{EEEC7709-AB6F-1C15-E42F-7C3BF894B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9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4">
            <a:extLst>
              <a:ext uri="{FF2B5EF4-FFF2-40B4-BE49-F238E27FC236}">
                <a16:creationId xmlns:a16="http://schemas.microsoft.com/office/drawing/2014/main" id="{AB833940-8026-85CB-8286-6AE58798C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711325"/>
            <a:ext cx="131763" cy="166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2" name="Text Box 5">
            <a:extLst>
              <a:ext uri="{FF2B5EF4-FFF2-40B4-BE49-F238E27FC236}">
                <a16:creationId xmlns:a16="http://schemas.microsoft.com/office/drawing/2014/main" id="{67291D1A-E092-99F9-D2D0-43F4A3B9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178050"/>
            <a:ext cx="133350" cy="24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3" name="Text Box 6">
            <a:extLst>
              <a:ext uri="{FF2B5EF4-FFF2-40B4-BE49-F238E27FC236}">
                <a16:creationId xmlns:a16="http://schemas.microsoft.com/office/drawing/2014/main" id="{5E4687B6-261D-BFD8-500A-DC70D7E6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77971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4" name="Text Box 7">
            <a:extLst>
              <a:ext uri="{FF2B5EF4-FFF2-40B4-BE49-F238E27FC236}">
                <a16:creationId xmlns:a16="http://schemas.microsoft.com/office/drawing/2014/main" id="{3E510E0C-4419-4ECC-C09D-D04AA45C4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3224213"/>
            <a:ext cx="182563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8375" name="Text Box 8">
            <a:extLst>
              <a:ext uri="{FF2B5EF4-FFF2-40B4-BE49-F238E27FC236}">
                <a16:creationId xmlns:a16="http://schemas.microsoft.com/office/drawing/2014/main" id="{7C14FFCB-A181-B905-0AE7-C088004C7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381375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6" name="Text Box 9">
            <a:extLst>
              <a:ext uri="{FF2B5EF4-FFF2-40B4-BE49-F238E27FC236}">
                <a16:creationId xmlns:a16="http://schemas.microsoft.com/office/drawing/2014/main" id="{1CACE265-7A7D-5D72-086F-E99AFC657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418013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7" name="Text Box 10">
            <a:extLst>
              <a:ext uri="{FF2B5EF4-FFF2-40B4-BE49-F238E27FC236}">
                <a16:creationId xmlns:a16="http://schemas.microsoft.com/office/drawing/2014/main" id="{99E07C23-2AB1-C253-F708-96C1B99EF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843463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78" name="Text Box 11">
            <a:extLst>
              <a:ext uri="{FF2B5EF4-FFF2-40B4-BE49-F238E27FC236}">
                <a16:creationId xmlns:a16="http://schemas.microsoft.com/office/drawing/2014/main" id="{9DD3E2A4-8AB0-5E6F-954D-D8BC2C869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5207000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8379" name="Text Box 12">
            <a:extLst>
              <a:ext uri="{FF2B5EF4-FFF2-40B4-BE49-F238E27FC236}">
                <a16:creationId xmlns:a16="http://schemas.microsoft.com/office/drawing/2014/main" id="{6376357B-6076-99E6-12C1-38BF9CB28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38" y="446088"/>
            <a:ext cx="4468812" cy="158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2857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 dirty="0"/>
              <a:t>	</a:t>
            </a:r>
            <a:r>
              <a:rPr lang="en-US" altLang="en-US" sz="36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Queues</a:t>
            </a: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45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Q=(a</a:t>
            </a:r>
            <a:r>
              <a:rPr lang="en-US" altLang="en-US" sz="17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,...,a</a:t>
            </a:r>
            <a:r>
              <a:rPr lang="en-US" altLang="en-US" sz="17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n­1</a:t>
            </a: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58380" name="Text Box 13">
            <a:extLst>
              <a:ext uri="{FF2B5EF4-FFF2-40B4-BE49-F238E27FC236}">
                <a16:creationId xmlns:a16="http://schemas.microsoft.com/office/drawing/2014/main" id="{D46C0845-74F1-B91A-E3D2-59F7AAE22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013" y="1990725"/>
            <a:ext cx="3754437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700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0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is the front of the queue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825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n­1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 the rear of the queue</a:t>
            </a:r>
          </a:p>
        </p:txBody>
      </p:sp>
      <p:sp>
        <p:nvSpPr>
          <p:cNvPr id="58381" name="Text Box 14">
            <a:extLst>
              <a:ext uri="{FF2B5EF4-FFF2-40B4-BE49-F238E27FC236}">
                <a16:creationId xmlns:a16="http://schemas.microsoft.com/office/drawing/2014/main" id="{0F81EFC5-B098-7655-A888-BE56B1EDF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3100" y="2454275"/>
            <a:ext cx="7572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Deletion</a:t>
            </a:r>
          </a:p>
        </p:txBody>
      </p:sp>
      <p:sp>
        <p:nvSpPr>
          <p:cNvPr id="58382" name="Text Box 15">
            <a:extLst>
              <a:ext uri="{FF2B5EF4-FFF2-40B4-BE49-F238E27FC236}">
                <a16:creationId xmlns:a16="http://schemas.microsoft.com/office/drawing/2014/main" id="{400ABA30-27E1-52B3-F647-289E2A1D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2454275"/>
            <a:ext cx="7921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82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</a:p>
        </p:txBody>
      </p:sp>
      <p:sp>
        <p:nvSpPr>
          <p:cNvPr id="58383" name="Text Box 16">
            <a:extLst>
              <a:ext uri="{FF2B5EF4-FFF2-40B4-BE49-F238E27FC236}">
                <a16:creationId xmlns:a16="http://schemas.microsoft.com/office/drawing/2014/main" id="{84923535-3397-DE78-538E-9196185BD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995738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8384" name="Text Box 17">
            <a:extLst>
              <a:ext uri="{FF2B5EF4-FFF2-40B4-BE49-F238E27FC236}">
                <a16:creationId xmlns:a16="http://schemas.microsoft.com/office/drawing/2014/main" id="{013A2E33-8EC6-036D-602D-1CF5848D6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3267075"/>
            <a:ext cx="5457825" cy="102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  <a:tab pos="50117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88"/>
              </a:lnSpc>
            </a:pPr>
            <a:r>
              <a:rPr lang="en-US" altLang="en-US" sz="1600"/>
              <a:t>	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 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 behind a</a:t>
            </a:r>
            <a:r>
              <a:rPr lang="en-US" altLang="en-US" sz="1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i­1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 (0&lt;i&lt;n)</a:t>
            </a:r>
          </a:p>
          <a:p>
            <a:pPr eaLnBrk="1" hangingPunct="1">
              <a:lnSpc>
                <a:spcPts val="1400"/>
              </a:lnSpc>
            </a:pP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	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</a:p>
          <a:p>
            <a:pPr eaLnBrk="1" hangingPunct="1">
              <a:lnSpc>
                <a:spcPts val="296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Insertions take place at the rear</a:t>
            </a:r>
          </a:p>
        </p:txBody>
      </p:sp>
      <p:sp>
        <p:nvSpPr>
          <p:cNvPr id="58385" name="Text Box 18">
            <a:extLst>
              <a:ext uri="{FF2B5EF4-FFF2-40B4-BE49-F238E27FC236}">
                <a16:creationId xmlns:a16="http://schemas.microsoft.com/office/drawing/2014/main" id="{05A06975-6F40-39CE-5C35-4EB0EE1E1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224213"/>
            <a:ext cx="180975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386" name="Text Box 19">
            <a:extLst>
              <a:ext uri="{FF2B5EF4-FFF2-40B4-BE49-F238E27FC236}">
                <a16:creationId xmlns:a16="http://schemas.microsoft.com/office/drawing/2014/main" id="{8FFAC8DC-5F58-C1C5-DE52-AB7FD0974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9438" y="3224213"/>
            <a:ext cx="182562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387" name="Text Box 20">
            <a:extLst>
              <a:ext uri="{FF2B5EF4-FFF2-40B4-BE49-F238E27FC236}">
                <a16:creationId xmlns:a16="http://schemas.microsoft.com/office/drawing/2014/main" id="{FEC12AF5-F78D-8AE4-60F5-8D811469A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4888" y="3224213"/>
            <a:ext cx="179387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8388" name="Text Box 21">
            <a:extLst>
              <a:ext uri="{FF2B5EF4-FFF2-40B4-BE49-F238E27FC236}">
                <a16:creationId xmlns:a16="http://schemas.microsoft.com/office/drawing/2014/main" id="{E0C6DCFF-220B-22FA-50DE-D07CB0431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175" y="3224213"/>
            <a:ext cx="44767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61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2375"/>
              </a:lnSpc>
            </a:pPr>
            <a:r>
              <a:rPr lang="en-US" altLang="en-US" sz="1600"/>
              <a:t>	</a:t>
            </a: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9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9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 rtl="1" eaLnBrk="1" hangingPunct="1">
              <a:lnSpc>
                <a:spcPts val="2150"/>
              </a:lnSpc>
            </a:pPr>
            <a:r>
              <a:rPr lang="en-US" altLang="en-US" sz="16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Rear</a:t>
            </a:r>
          </a:p>
        </p:txBody>
      </p:sp>
      <p:sp>
        <p:nvSpPr>
          <p:cNvPr id="58389" name="Text Box 22">
            <a:extLst>
              <a:ext uri="{FF2B5EF4-FFF2-40B4-BE49-F238E27FC236}">
                <a16:creationId xmlns:a16="http://schemas.microsoft.com/office/drawing/2014/main" id="{7A219F1D-AE3A-4A5E-31B1-27DA642B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4291013"/>
            <a:ext cx="5156200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313"/>
              </a:lnSpc>
            </a:pPr>
            <a:r>
              <a:rPr lang="en-US" altLang="en-US" sz="29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Deletions take place at the front</a:t>
            </a:r>
          </a:p>
          <a:p>
            <a:pPr eaLnBrk="1" hangingPunct="1">
              <a:lnSpc>
                <a:spcPts val="3400"/>
              </a:lnSpc>
            </a:pPr>
            <a:r>
              <a:rPr lang="en-US" altLang="en-US" sz="2900" i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First In First Out (FIFO) list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i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Example: queue of persons</a:t>
            </a:r>
          </a:p>
        </p:txBody>
      </p:sp>
      <p:sp>
        <p:nvSpPr>
          <p:cNvPr id="58390" name="Text Box 24">
            <a:extLst>
              <a:ext uri="{FF2B5EF4-FFF2-40B4-BE49-F238E27FC236}">
                <a16:creationId xmlns:a16="http://schemas.microsoft.com/office/drawing/2014/main" id="{2039E026-04FD-555C-8368-CCC189870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6554788"/>
            <a:ext cx="184150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625"/>
              </a:lnSpc>
            </a:pPr>
            <a:r>
              <a:rPr lang="en-US" altLang="en-US" sz="1500" b="1">
                <a:solidFill>
                  <a:srgbClr val="4C4C4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</a:p>
        </p:txBody>
      </p:sp>
      <p:sp>
        <p:nvSpPr>
          <p:cNvPr id="58391" name="Rectangle 25">
            <a:extLst>
              <a:ext uri="{FF2B5EF4-FFF2-40B4-BE49-F238E27FC236}">
                <a16:creationId xmlns:a16="http://schemas.microsoft.com/office/drawing/2014/main" id="{EE533C60-F268-311D-80C2-94E4AF03E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435725"/>
            <a:ext cx="1566863" cy="4222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945" tIns="41473" rIns="82945" bIns="41473" anchor="ctr"/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8558B8CF-A723-7EB7-ADB9-2E2EB30C951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11175"/>
            <a:ext cx="8231188" cy="669925"/>
          </a:xfrm>
        </p:spPr>
        <p:txBody>
          <a:bodyPr lIns="0" tIns="0" rIns="0" bIns="0">
            <a:spAutoFit/>
          </a:bodyPr>
          <a:lstStyle/>
          <a:p>
            <a:pPr defTabSz="457200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en-US"/>
              <a:t>The Stack</a:t>
            </a:r>
          </a:p>
        </p:txBody>
      </p:sp>
      <p:pic>
        <p:nvPicPr>
          <p:cNvPr id="8195" name="Picture 2">
            <a:extLst>
              <a:ext uri="{FF2B5EF4-FFF2-40B4-BE49-F238E27FC236}">
                <a16:creationId xmlns:a16="http://schemas.microsoft.com/office/drawing/2014/main" id="{B8EF244A-FCE0-1009-0674-C1BC8DB09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213600" cy="288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4">
            <a:extLst>
              <a:ext uri="{FF2B5EF4-FFF2-40B4-BE49-F238E27FC236}">
                <a16:creationId xmlns:a16="http://schemas.microsoft.com/office/drawing/2014/main" id="{8FD2B102-FE4F-A36D-7A07-F9DCB87DA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1654175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5" name="Text Box 5">
            <a:extLst>
              <a:ext uri="{FF2B5EF4-FFF2-40B4-BE49-F238E27FC236}">
                <a16:creationId xmlns:a16="http://schemas.microsoft.com/office/drawing/2014/main" id="{7E97B137-6197-B18B-B7E6-66370DBA5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013075"/>
            <a:ext cx="133350" cy="23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396" name="Text Box 6">
            <a:extLst>
              <a:ext uri="{FF2B5EF4-FFF2-40B4-BE49-F238E27FC236}">
                <a16:creationId xmlns:a16="http://schemas.microsoft.com/office/drawing/2014/main" id="{77F1035F-E1EE-E358-D9F3-313E1EC88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3576638"/>
            <a:ext cx="131763" cy="16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7" name="Text Box 7">
            <a:extLst>
              <a:ext uri="{FF2B5EF4-FFF2-40B4-BE49-F238E27FC236}">
                <a16:creationId xmlns:a16="http://schemas.microsoft.com/office/drawing/2014/main" id="{7E78C08D-B20A-953E-2805-97C8681375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3935413"/>
            <a:ext cx="1333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398" name="Text Box 8">
            <a:extLst>
              <a:ext uri="{FF2B5EF4-FFF2-40B4-BE49-F238E27FC236}">
                <a16:creationId xmlns:a16="http://schemas.microsoft.com/office/drawing/2014/main" id="{D31C49B5-14A5-5CE6-6EBB-34A8CE312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4497388"/>
            <a:ext cx="131763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300"/>
              </a:lnSpc>
            </a:pPr>
            <a:r>
              <a:rPr lang="en-US" altLang="en-US" sz="1300">
                <a:solidFill>
                  <a:srgbClr val="000000"/>
                </a:solidFill>
                <a:latin typeface="Symbol" panose="05050102010706020507" pitchFamily="18" charset="2"/>
              </a:rPr>
              <a:t>●</a:t>
            </a:r>
          </a:p>
        </p:txBody>
      </p:sp>
      <p:sp>
        <p:nvSpPr>
          <p:cNvPr id="59399" name="Text Box 9">
            <a:extLst>
              <a:ext uri="{FF2B5EF4-FFF2-40B4-BE49-F238E27FC236}">
                <a16:creationId xmlns:a16="http://schemas.microsoft.com/office/drawing/2014/main" id="{78A80063-2477-CB0A-C060-F8AECDC43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4856163"/>
            <a:ext cx="1333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400" name="Text Box 10">
            <a:extLst>
              <a:ext uri="{FF2B5EF4-FFF2-40B4-BE49-F238E27FC236}">
                <a16:creationId xmlns:a16="http://schemas.microsoft.com/office/drawing/2014/main" id="{7CEB1156-1F09-3B2D-7EB0-9DA629684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3" y="473075"/>
            <a:ext cx="63198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1924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225"/>
              </a:lnSpc>
            </a:pPr>
            <a:r>
              <a:rPr lang="en-US" altLang="en-US" sz="1600" dirty="0"/>
              <a:t>	           </a:t>
            </a:r>
            <a:r>
              <a:rPr lang="en-US" altLang="en-US" sz="3600" b="1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Queue Interface</a:t>
            </a: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913"/>
              </a:lnSpc>
            </a:pPr>
            <a:endParaRPr lang="en-US" altLang="en-US" sz="3600" b="1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688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Basic operations</a:t>
            </a:r>
          </a:p>
        </p:txBody>
      </p:sp>
      <p:sp>
        <p:nvSpPr>
          <p:cNvPr id="59401" name="Text Box 11">
            <a:extLst>
              <a:ext uri="{FF2B5EF4-FFF2-40B4-BE49-F238E27FC236}">
                <a16:creationId xmlns:a16="http://schemas.microsoft.com/office/drawing/2014/main" id="{42A0A81F-CCDB-E461-42B7-1A79254F6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" y="2011363"/>
            <a:ext cx="133350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lnSpc>
                <a:spcPts val="1900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  <a:p>
            <a:pPr algn="r" rtl="1" eaLnBrk="1" hangingPunct="1">
              <a:lnSpc>
                <a:spcPts val="913"/>
              </a:lnSpc>
            </a:pPr>
            <a:endParaRPr lang="en-US" altLang="en-US" sz="19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913"/>
              </a:lnSpc>
            </a:pPr>
            <a:endParaRPr lang="en-US" altLang="en-US" sz="1900">
              <a:solidFill>
                <a:srgbClr val="000000"/>
              </a:solidFill>
              <a:latin typeface="Symbol" panose="05050102010706020507" pitchFamily="18" charset="2"/>
            </a:endParaRPr>
          </a:p>
          <a:p>
            <a:pPr algn="r" rtl="1" eaLnBrk="1" hangingPunct="1">
              <a:lnSpc>
                <a:spcPts val="2125"/>
              </a:lnSpc>
            </a:pPr>
            <a:r>
              <a:rPr lang="en-US" altLang="en-US" sz="1900">
                <a:solidFill>
                  <a:srgbClr val="000000"/>
                </a:solidFill>
                <a:latin typeface="Symbol" panose="05050102010706020507" pitchFamily="18" charset="2"/>
              </a:rPr>
              <a:t>–</a:t>
            </a:r>
          </a:p>
        </p:txBody>
      </p:sp>
      <p:sp>
        <p:nvSpPr>
          <p:cNvPr id="59402" name="Text Box 12">
            <a:extLst>
              <a:ext uri="{FF2B5EF4-FFF2-40B4-BE49-F238E27FC236}">
                <a16:creationId xmlns:a16="http://schemas.microsoft.com/office/drawing/2014/main" id="{C724CF22-4C17-98B5-8BEB-A95720EC93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819275"/>
            <a:ext cx="1778795" cy="1115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enqueue()</a:t>
            </a:r>
          </a:p>
          <a:p>
            <a:pPr eaLnBrk="1" hangingPunct="1">
              <a:lnSpc>
                <a:spcPts val="2888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2888"/>
              </a:lnSpc>
            </a:pPr>
            <a:r>
              <a:rPr lang="en-US" altLang="zh-CN" sz="2800" dirty="0">
                <a:solidFill>
                  <a:schemeClr val="hlink"/>
                </a:solidFill>
                <a:ea typeface="SimSun" panose="02010600030101010101" pitchFamily="2" charset="-122"/>
              </a:rPr>
              <a:t>Dequeue()</a:t>
            </a:r>
          </a:p>
        </p:txBody>
      </p:sp>
      <p:sp>
        <p:nvSpPr>
          <p:cNvPr id="59403" name="Text Box 13">
            <a:extLst>
              <a:ext uri="{FF2B5EF4-FFF2-40B4-BE49-F238E27FC236}">
                <a16:creationId xmlns:a16="http://schemas.microsoft.com/office/drawing/2014/main" id="{B5DE56E2-94B6-A373-0129-961870340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464" y="2945074"/>
            <a:ext cx="7418387" cy="221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8675" eaLnBrk="0" hangingPunct="0"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8675" eaLnBrk="0" fontAlgn="base" hangingPunct="0">
              <a:spcBef>
                <a:spcPct val="0"/>
              </a:spcBef>
              <a:spcAft>
                <a:spcPct val="0"/>
              </a:spcAft>
              <a:tabLst>
                <a:tab pos="3921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88"/>
              </a:lnSpc>
            </a:pPr>
            <a:r>
              <a:rPr lang="en-US" altLang="en-US" sz="1600" dirty="0"/>
              <a:t>	</a:t>
            </a:r>
            <a:r>
              <a:rPr lang="en-US" altLang="en-US" sz="25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isEmpty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45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Optional Operation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 err="1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isFull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() (when the queue as a maximum capacity)</a:t>
            </a:r>
          </a:p>
          <a:p>
            <a:pPr eaLnBrk="1" hangingPunct="1">
              <a:lnSpc>
                <a:spcPts val="913"/>
              </a:lnSpc>
            </a:pPr>
            <a:endParaRPr lang="en-US" altLang="en-US" sz="2500" dirty="0">
              <a:solidFill>
                <a:srgbClr val="000000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eaLnBrk="1" hangingPunct="1">
              <a:lnSpc>
                <a:spcPts val="345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Basic implementation using an array</a:t>
            </a:r>
          </a:p>
          <a:p>
            <a:pPr eaLnBrk="1" hangingPunct="1">
              <a:lnSpc>
                <a:spcPts val="2900"/>
              </a:lnSpc>
            </a:pPr>
            <a:r>
              <a:rPr lang="en-US" altLang="en-US" sz="29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	</a:t>
            </a:r>
            <a:r>
              <a:rPr lang="en-US" altLang="en-US" sz="2500" dirty="0">
                <a:solidFill>
                  <a:srgbClr val="000000"/>
                </a:solidFill>
                <a:latin typeface="Microsoft Sans Serif" panose="020B0604020202020204" pitchFamily="34" charset="0"/>
                <a:cs typeface="Microsoft Sans Serif" panose="020B0604020202020204" pitchFamily="34" charset="0"/>
              </a:rPr>
              <a:t>How to prevent a queue to become full?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F759F73-B894-9460-39D8-C2025ED6CF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5AA837F5-27EE-5C75-18EC-D430A10218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76400"/>
            <a:ext cx="4038600" cy="3886200"/>
          </a:xfrm>
        </p:spPr>
        <p:txBody>
          <a:bodyPr/>
          <a:lstStyle/>
          <a:p>
            <a:pPr eaLnBrk="1" hangingPunct="1"/>
            <a:r>
              <a:rPr lang="en-US" altLang="en-US" dirty="0"/>
              <a:t>Empty Queue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/>
              <a:t>Enqueue(70)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DC066F1A-0DFC-B1BB-E196-706A13E121F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pic>
        <p:nvPicPr>
          <p:cNvPr id="64517" name="Picture 5">
            <a:extLst>
              <a:ext uri="{FF2B5EF4-FFF2-40B4-BE49-F238E27FC236}">
                <a16:creationId xmlns:a16="http://schemas.microsoft.com/office/drawing/2014/main" id="{24B87EDB-009E-22CA-093F-124AFA1E7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05000"/>
            <a:ext cx="38290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6">
            <a:extLst>
              <a:ext uri="{FF2B5EF4-FFF2-40B4-BE49-F238E27FC236}">
                <a16:creationId xmlns:a16="http://schemas.microsoft.com/office/drawing/2014/main" id="{7DADB4C1-0D5F-1653-7CA6-2060920D4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419600"/>
            <a:ext cx="3962400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15B6899-ABF9-FF76-C3A4-331347398EE3}"/>
              </a:ext>
            </a:extLst>
          </p:cNvPr>
          <p:cNvSpPr/>
          <p:nvPr/>
        </p:nvSpPr>
        <p:spPr>
          <a:xfrm>
            <a:off x="5076825" y="39338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A2AFAA-8F03-9F1D-4D2D-ADCE9369488F}"/>
              </a:ext>
            </a:extLst>
          </p:cNvPr>
          <p:cNvSpPr/>
          <p:nvPr/>
        </p:nvSpPr>
        <p:spPr>
          <a:xfrm>
            <a:off x="4932363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88773F-1C8C-B900-C1C6-1EC95FA2556B}"/>
              </a:ext>
            </a:extLst>
          </p:cNvPr>
          <p:cNvSpPr/>
          <p:nvPr/>
        </p:nvSpPr>
        <p:spPr>
          <a:xfrm>
            <a:off x="5508625" y="630872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7F3A0-4D9A-2310-816A-B474CF9570B0}"/>
              </a:ext>
            </a:extLst>
          </p:cNvPr>
          <p:cNvSpPr/>
          <p:nvPr/>
        </p:nvSpPr>
        <p:spPr>
          <a:xfrm>
            <a:off x="5076825" y="43656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7A6CF0C-7A75-5788-0C7B-0B16DCB5F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93038" cy="1462088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16D9B772-87FB-7901-6F13-680050947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Enqueue(80)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Enqueue(50)</a:t>
            </a:r>
          </a:p>
        </p:txBody>
      </p:sp>
      <p:pic>
        <p:nvPicPr>
          <p:cNvPr id="65540" name="Picture 4">
            <a:extLst>
              <a:ext uri="{FF2B5EF4-FFF2-40B4-BE49-F238E27FC236}">
                <a16:creationId xmlns:a16="http://schemas.microsoft.com/office/drawing/2014/main" id="{190EB30C-B8BE-783C-9015-EE2CCF0D2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828800"/>
            <a:ext cx="39528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5">
            <a:extLst>
              <a:ext uri="{FF2B5EF4-FFF2-40B4-BE49-F238E27FC236}">
                <a16:creationId xmlns:a16="http://schemas.microsoft.com/office/drawing/2014/main" id="{C433C3FB-7BAA-B7E4-DCD8-0186D309D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267200"/>
            <a:ext cx="38100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887602-711B-E5EB-CFFC-5E324BCA8423}"/>
              </a:ext>
            </a:extLst>
          </p:cNvPr>
          <p:cNvSpPr/>
          <p:nvPr/>
        </p:nvSpPr>
        <p:spPr>
          <a:xfrm>
            <a:off x="6096000" y="3860800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86136A-FE75-4453-4D45-FE87167DB9FA}"/>
              </a:ext>
            </a:extLst>
          </p:cNvPr>
          <p:cNvSpPr/>
          <p:nvPr/>
        </p:nvSpPr>
        <p:spPr>
          <a:xfrm>
            <a:off x="4932363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095520-F43E-893C-E35E-09CE0ECECF76}"/>
              </a:ext>
            </a:extLst>
          </p:cNvPr>
          <p:cNvSpPr/>
          <p:nvPr/>
        </p:nvSpPr>
        <p:spPr>
          <a:xfrm>
            <a:off x="6804025" y="6308725"/>
            <a:ext cx="1296988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763505-58A1-1DBA-2D4C-BB4D2118A328}"/>
              </a:ext>
            </a:extLst>
          </p:cNvPr>
          <p:cNvSpPr/>
          <p:nvPr/>
        </p:nvSpPr>
        <p:spPr>
          <a:xfrm>
            <a:off x="5076825" y="4292600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FFA97968-4EB4-0088-EC76-DFC5BB668D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371600"/>
          </a:xfrm>
        </p:spPr>
        <p:txBody>
          <a:bodyPr/>
          <a:lstStyle/>
          <a:p>
            <a:pPr eaLnBrk="1" hangingPunct="1"/>
            <a:r>
              <a:rPr lang="en-US" altLang="en-US" dirty="0"/>
              <a:t>Queue Operation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FD8D6F4-DC6B-E55D-C5B8-3FF3EDC16E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3886200"/>
          </a:xfrm>
        </p:spPr>
        <p:txBody>
          <a:bodyPr/>
          <a:lstStyle/>
          <a:p>
            <a:pPr eaLnBrk="1" hangingPunct="1"/>
            <a:r>
              <a:rPr lang="en-US" altLang="en-US"/>
              <a:t>Dequeue()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Dequeue()</a:t>
            </a:r>
          </a:p>
        </p:txBody>
      </p:sp>
      <p:pic>
        <p:nvPicPr>
          <p:cNvPr id="66564" name="Picture 4">
            <a:extLst>
              <a:ext uri="{FF2B5EF4-FFF2-40B4-BE49-F238E27FC236}">
                <a16:creationId xmlns:a16="http://schemas.microsoft.com/office/drawing/2014/main" id="{9F29B919-8B31-BF87-8F0D-6BAC8DAC9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600200"/>
            <a:ext cx="390525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5" name="Picture 5">
            <a:extLst>
              <a:ext uri="{FF2B5EF4-FFF2-40B4-BE49-F238E27FC236}">
                <a16:creationId xmlns:a16="http://schemas.microsoft.com/office/drawing/2014/main" id="{E8F56E66-F73D-B6AD-8FC9-6173ED7A1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133850"/>
            <a:ext cx="3810000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FD4DBB-5D15-9DF7-8166-2BD2600A5C79}"/>
              </a:ext>
            </a:extLst>
          </p:cNvPr>
          <p:cNvSpPr/>
          <p:nvPr/>
        </p:nvSpPr>
        <p:spPr>
          <a:xfrm>
            <a:off x="6875463" y="3705225"/>
            <a:ext cx="1296987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DE880-710F-56CC-0CB8-B8CC629B8A4E}"/>
              </a:ext>
            </a:extLst>
          </p:cNvPr>
          <p:cNvSpPr/>
          <p:nvPr/>
        </p:nvSpPr>
        <p:spPr>
          <a:xfrm>
            <a:off x="5580063" y="1616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2673CE9-BB04-7F8A-E7D7-4B288B6EF3CC}"/>
              </a:ext>
            </a:extLst>
          </p:cNvPr>
          <p:cNvSpPr/>
          <p:nvPr/>
        </p:nvSpPr>
        <p:spPr>
          <a:xfrm>
            <a:off x="6804025" y="6269038"/>
            <a:ext cx="1296988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AB183F-FEF5-D87F-6F4C-632991646CE9}"/>
              </a:ext>
            </a:extLst>
          </p:cNvPr>
          <p:cNvSpPr/>
          <p:nvPr/>
        </p:nvSpPr>
        <p:spPr>
          <a:xfrm>
            <a:off x="6227763" y="4137025"/>
            <a:ext cx="1296987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96F2680-E03F-D540-7AF2-A7F8EC2E6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Operation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14C2FCBB-DF12-55EC-2946-38BDDA06D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Enqueue(90)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Enqueue(60)</a:t>
            </a:r>
          </a:p>
        </p:txBody>
      </p:sp>
      <p:pic>
        <p:nvPicPr>
          <p:cNvPr id="67588" name="Picture 4">
            <a:extLst>
              <a:ext uri="{FF2B5EF4-FFF2-40B4-BE49-F238E27FC236}">
                <a16:creationId xmlns:a16="http://schemas.microsoft.com/office/drawing/2014/main" id="{BF39D29B-9B01-2E8A-CF6C-8283880A4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828800"/>
            <a:ext cx="3943350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5">
            <a:extLst>
              <a:ext uri="{FF2B5EF4-FFF2-40B4-BE49-F238E27FC236}">
                <a16:creationId xmlns:a16="http://schemas.microsoft.com/office/drawing/2014/main" id="{25A1B737-CDE7-B704-FEA2-AFF751851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276725"/>
            <a:ext cx="3914775" cy="258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7DEDE9-9695-9CA4-D48A-8C4CD21EF3EC}"/>
              </a:ext>
            </a:extLst>
          </p:cNvPr>
          <p:cNvSpPr/>
          <p:nvPr/>
        </p:nvSpPr>
        <p:spPr>
          <a:xfrm>
            <a:off x="7380288" y="3933825"/>
            <a:ext cx="1295400" cy="358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DA31F-F1ED-F114-DAF5-9E14E90BE9AF}"/>
              </a:ext>
            </a:extLst>
          </p:cNvPr>
          <p:cNvSpPr/>
          <p:nvPr/>
        </p:nvSpPr>
        <p:spPr>
          <a:xfrm>
            <a:off x="6156325" y="18446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8E74E8-F573-691D-7B72-67497453DBFA}"/>
              </a:ext>
            </a:extLst>
          </p:cNvPr>
          <p:cNvSpPr/>
          <p:nvPr/>
        </p:nvSpPr>
        <p:spPr>
          <a:xfrm>
            <a:off x="7848600" y="6497638"/>
            <a:ext cx="1295400" cy="36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Rear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BAA43C-6B6C-3297-A72F-4CF9CA48A4CC}"/>
              </a:ext>
            </a:extLst>
          </p:cNvPr>
          <p:cNvSpPr/>
          <p:nvPr/>
        </p:nvSpPr>
        <p:spPr>
          <a:xfrm>
            <a:off x="6372225" y="4410075"/>
            <a:ext cx="1295400" cy="36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Front</a:t>
            </a:r>
            <a:endParaRPr lang="en-CA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">
            <a:extLst>
              <a:ext uri="{FF2B5EF4-FFF2-40B4-BE49-F238E27FC236}">
                <a16:creationId xmlns:a16="http://schemas.microsoft.com/office/drawing/2014/main" id="{D3CFCDD9-C2AB-B001-7009-C395AFBE90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187"/>
            <a:ext cx="9144000" cy="666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  <a:p>
            <a:r>
              <a:rPr lang="en-CA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</a:t>
            </a:r>
            <a:r>
              <a:rPr lang="en-CA" altLang="en-US" sz="2400" dirty="0">
                <a:latin typeface="Times New Roman" panose="02020603050405020304" pitchFamily="18" charset="0"/>
              </a:rPr>
              <a:t> we have a stack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a queue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. What are final values in the stack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in the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 after the following operations? Show contents of both </a:t>
            </a:r>
            <a:r>
              <a:rPr lang="en-CA" altLang="en-US" sz="2400" b="1" dirty="0">
                <a:latin typeface="Times New Roman" panose="02020603050405020304" pitchFamily="18" charset="0"/>
              </a:rPr>
              <a:t>S</a:t>
            </a:r>
            <a:r>
              <a:rPr lang="en-CA" altLang="en-US" sz="2400" dirty="0">
                <a:latin typeface="Times New Roman" panose="02020603050405020304" pitchFamily="18" charset="0"/>
              </a:rPr>
              <a:t> and </a:t>
            </a:r>
            <a:r>
              <a:rPr lang="en-CA" altLang="en-US" sz="2400" b="1" dirty="0">
                <a:latin typeface="Times New Roman" panose="02020603050405020304" pitchFamily="18" charset="0"/>
              </a:rPr>
              <a:t>Q</a:t>
            </a:r>
            <a:r>
              <a:rPr lang="en-CA" altLang="en-US" sz="2400" dirty="0">
                <a:latin typeface="Times New Roman" panose="02020603050405020304" pitchFamily="18" charset="0"/>
              </a:rPr>
              <a:t> at each step indicated by the line.</a:t>
            </a:r>
          </a:p>
          <a:p>
            <a:pPr>
              <a:buFontTx/>
              <a:buChar char="•"/>
            </a:pP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Stack S;</a:t>
            </a: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Queue Q;</a:t>
            </a:r>
            <a:endParaRPr lang="en-CA" altLang="en-US" sz="1100" dirty="0"/>
          </a:p>
          <a:p>
            <a:r>
              <a:rPr lang="en-US" altLang="en-US" sz="2400" dirty="0">
                <a:latin typeface="Times New Roman" panose="02020603050405020304" pitchFamily="18" charset="0"/>
              </a:rPr>
              <a:t>int x, y;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(10);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(20);</a:t>
            </a:r>
            <a:endParaRPr lang="en-CA" altLang="en-US" sz="1100" dirty="0"/>
          </a:p>
          <a:p>
            <a:r>
              <a:rPr lang="en-US" altLang="en-US" sz="24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400" dirty="0">
                <a:latin typeface="Times New Roman" panose="02020603050405020304" pitchFamily="18" charset="0"/>
              </a:rPr>
              <a:t>(</a:t>
            </a:r>
            <a:r>
              <a:rPr lang="en-US" altLang="en-US" sz="2400" dirty="0" err="1">
                <a:latin typeface="Times New Roman" panose="02020603050405020304" pitchFamily="18" charset="0"/>
              </a:rPr>
              <a:t>S.pop</a:t>
            </a:r>
            <a:r>
              <a:rPr lang="en-US" altLang="en-US" sz="2400" dirty="0">
                <a:latin typeface="Times New Roman" panose="02020603050405020304" pitchFamily="18" charset="0"/>
              </a:rPr>
              <a:t>()+</a:t>
            </a:r>
            <a:r>
              <a:rPr lang="en-US" altLang="en-US" sz="2400" dirty="0" err="1">
                <a:latin typeface="Times New Roman" panose="02020603050405020304" pitchFamily="18" charset="0"/>
              </a:rPr>
              <a:t>S.pop</a:t>
            </a:r>
            <a:r>
              <a:rPr lang="en-US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(10); 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(20);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400" dirty="0">
                <a:latin typeface="Times New Roman" panose="02020603050405020304" pitchFamily="18" charset="0"/>
              </a:rPr>
              <a:t>(</a:t>
            </a:r>
            <a:r>
              <a:rPr lang="fr-FR" altLang="en-US" sz="2400" dirty="0" err="1">
                <a:latin typeface="Times New Roman" panose="02020603050405020304" pitchFamily="18" charset="0"/>
              </a:rPr>
              <a:t>S.pop</a:t>
            </a:r>
            <a:r>
              <a:rPr lang="fr-FR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r>
              <a:rPr lang="fr-FR" altLang="en-US" sz="2400" dirty="0" err="1">
                <a:latin typeface="Times New Roman" panose="02020603050405020304" pitchFamily="18" charset="0"/>
              </a:rPr>
              <a:t>S.push</a:t>
            </a:r>
            <a:r>
              <a:rPr lang="fr-FR" altLang="en-US" sz="2400" dirty="0">
                <a:latin typeface="Times New Roman" panose="02020603050405020304" pitchFamily="18" charset="0"/>
              </a:rPr>
              <a:t>(</a:t>
            </a:r>
            <a:r>
              <a:rPr lang="fr-FR" altLang="en-US" sz="24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400" dirty="0">
                <a:latin typeface="Times New Roman" panose="02020603050405020304" pitchFamily="18" charset="0"/>
              </a:rPr>
              <a:t>()+</a:t>
            </a:r>
            <a:r>
              <a:rPr lang="fr-FR" altLang="en-US" sz="24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4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endParaRPr lang="en-CA" altLang="en-US" sz="32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>
            <a:extLst>
              <a:ext uri="{FF2B5EF4-FFF2-40B4-BE49-F238E27FC236}">
                <a16:creationId xmlns:a16="http://schemas.microsoft.com/office/drawing/2014/main" id="{6167CD4B-AF46-E87B-3C34-639DDCCC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08" y="838200"/>
            <a:ext cx="9144000" cy="587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/>
            <a:r>
              <a:rPr lang="en-US" altLang="en-US" sz="2400" dirty="0">
                <a:latin typeface="Times New Roman" panose="02020603050405020304" pitchFamily="18" charset="0"/>
              </a:rPr>
              <a:t>Suppose we have an integer-valued stack S and a queue Q. Draw the contents of both S and Q at each step indicated by the line. Be sure to identify which end is the top of S and the front of Q.</a:t>
            </a:r>
            <a:endParaRPr lang="en-CA" altLang="en-US" sz="1200" dirty="0"/>
          </a:p>
          <a:p>
            <a:pPr algn="just"/>
            <a:endParaRPr lang="en-US" altLang="en-US" sz="2400" dirty="0">
              <a:latin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Stack S;</a:t>
            </a:r>
            <a:endParaRPr lang="en-CA" altLang="en-US" sz="1100" dirty="0"/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Queue Q;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(3);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(2);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(1);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(3); 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(2);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(1);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int</a:t>
            </a:r>
            <a:r>
              <a:rPr lang="fr-FR" altLang="en-US" sz="2000" dirty="0">
                <a:latin typeface="Times New Roman" panose="02020603050405020304" pitchFamily="18" charset="0"/>
              </a:rPr>
              <a:t> x = </a:t>
            </a:r>
            <a:r>
              <a:rPr lang="fr-FR" altLang="en-US" sz="2000" dirty="0" err="1">
                <a:latin typeface="Times New Roman" panose="02020603050405020304" pitchFamily="18" charset="0"/>
              </a:rPr>
              <a:t>S.pop</a:t>
            </a:r>
            <a:r>
              <a:rPr lang="fr-FR" altLang="en-US" sz="2000" dirty="0">
                <a:latin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(x);</a:t>
            </a:r>
            <a:endParaRPr lang="en-CA" altLang="en-US" sz="1100" dirty="0"/>
          </a:p>
          <a:p>
            <a:pPr algn="just"/>
            <a:r>
              <a:rPr lang="fr-FR" altLang="en-US" sz="2000" dirty="0">
                <a:latin typeface="Times New Roman" panose="02020603050405020304" pitchFamily="18" charset="0"/>
              </a:rPr>
              <a:t>x = </a:t>
            </a:r>
            <a:r>
              <a:rPr lang="fr-FR" altLang="en-US" sz="20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000" dirty="0">
                <a:latin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pPr algn="just"/>
            <a:r>
              <a:rPr lang="fr-FR" altLang="en-US" sz="2000" dirty="0" err="1">
                <a:latin typeface="Times New Roman" panose="02020603050405020304" pitchFamily="18" charset="0"/>
              </a:rPr>
              <a:t>Q.enqueue</a:t>
            </a:r>
            <a:r>
              <a:rPr lang="fr-FR" altLang="en-US" sz="2000" dirty="0">
                <a:latin typeface="Times New Roman" panose="02020603050405020304" pitchFamily="18" charset="0"/>
              </a:rPr>
              <a:t>(</a:t>
            </a:r>
            <a:r>
              <a:rPr lang="fr-FR" altLang="en-US" sz="2000" dirty="0" err="1">
                <a:latin typeface="Times New Roman" panose="02020603050405020304" pitchFamily="18" charset="0"/>
              </a:rPr>
              <a:t>Q.dequeue</a:t>
            </a:r>
            <a:r>
              <a:rPr lang="fr-FR" altLang="en-US" sz="20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pPr algn="just"/>
            <a:r>
              <a:rPr lang="en-US" altLang="en-US" sz="2000" dirty="0" err="1">
                <a:latin typeface="Times New Roman" panose="02020603050405020304" pitchFamily="18" charset="0"/>
              </a:rPr>
              <a:t>S.push</a:t>
            </a:r>
            <a:r>
              <a:rPr lang="en-US" altLang="en-US" sz="2000" dirty="0">
                <a:latin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</a:rPr>
              <a:t>Q.peek</a:t>
            </a:r>
            <a:r>
              <a:rPr lang="en-US" altLang="en-US" sz="2000" dirty="0">
                <a:latin typeface="Times New Roman" panose="02020603050405020304" pitchFamily="18" charset="0"/>
              </a:rPr>
              <a:t>());</a:t>
            </a:r>
            <a:endParaRPr lang="en-CA" altLang="en-US" sz="1100" dirty="0"/>
          </a:p>
          <a:p>
            <a:pPr algn="just"/>
            <a:r>
              <a:rPr lang="en-US" altLang="en-US" sz="2000" dirty="0">
                <a:latin typeface="Times New Roman" panose="02020603050405020304" pitchFamily="18" charset="0"/>
              </a:rPr>
              <a:t>// peek() function reads the front of a queue without deleting it</a:t>
            </a:r>
            <a:endParaRPr lang="en-US" altLang="en-US" sz="3200" dirty="0"/>
          </a:p>
        </p:txBody>
      </p:sp>
      <p:sp>
        <p:nvSpPr>
          <p:cNvPr id="69635" name="Rectangle 4">
            <a:extLst>
              <a:ext uri="{FF2B5EF4-FFF2-40B4-BE49-F238E27FC236}">
                <a16:creationId xmlns:a16="http://schemas.microsoft.com/office/drawing/2014/main" id="{A0105B00-2197-0452-3AA6-EED4F312C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93700"/>
            <a:ext cx="1014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7188BF01-A52B-9FA1-59F1-97879AC99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381000"/>
            <a:ext cx="8229600" cy="476250"/>
          </a:xfrm>
        </p:spPr>
        <p:txBody>
          <a:bodyPr/>
          <a:lstStyle/>
          <a:p>
            <a:r>
              <a:rPr lang="en-US" altLang="en-US" dirty="0"/>
              <a:t>Exercise</a:t>
            </a:r>
            <a:endParaRPr lang="en-CA" altLang="en-US" dirty="0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F5DEE6C-F68B-E0FA-01DC-8A928111F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31925"/>
            <a:ext cx="2601912" cy="5445125"/>
          </a:xfrm>
        </p:spPr>
        <p:txBody>
          <a:bodyPr/>
          <a:lstStyle/>
          <a:p>
            <a:pPr>
              <a:buFontTx/>
              <a:buNone/>
            </a:pP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  	Stack S;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	Queue Q1, Q2;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	</a:t>
            </a:r>
            <a:r>
              <a:rPr lang="fr-FR" altLang="en-US" sz="1800" dirty="0" err="1"/>
              <a:t>int</a:t>
            </a:r>
            <a:r>
              <a:rPr lang="fr-FR" altLang="en-US" sz="1800" dirty="0"/>
              <a:t> x, y, z;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Q1.Enqueue(9);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Q1.Enqueue(6);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Q1.Enqueue(9);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Q1.Enqueue(1);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Q1.Enqueue(7);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Q1.Enqueue(5);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Q1.Enqueue(1);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Q1.Enqueue(2);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Q1.Enqueue(8);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/>
              <a:t>	</a:t>
            </a:r>
            <a:endParaRPr lang="en-CA" altLang="en-US" sz="1800" dirty="0"/>
          </a:p>
        </p:txBody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64938A9C-142E-1BA5-4DC5-B1C74C19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77887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/>
              <a:t>What will be the content of queues Q1, Q2, and Stack S, after the following code segment? </a:t>
            </a:r>
            <a:endParaRPr lang="en-CA" altLang="en-US" b="1" dirty="0"/>
          </a:p>
        </p:txBody>
      </p:sp>
      <p:sp>
        <p:nvSpPr>
          <p:cNvPr id="70661" name="Rectangle 1">
            <a:extLst>
              <a:ext uri="{FF2B5EF4-FFF2-40B4-BE49-F238E27FC236}">
                <a16:creationId xmlns:a16="http://schemas.microsoft.com/office/drawing/2014/main" id="{6AF0BE29-1D60-BC8A-C582-ABC7BCCD4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1524000"/>
            <a:ext cx="4535488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fr-FR" altLang="en-US" sz="2000" dirty="0" err="1">
                <a:cs typeface="Times New Roman" panose="02020603050405020304" pitchFamily="18" charset="0"/>
              </a:rPr>
              <a:t>while</a:t>
            </a:r>
            <a:r>
              <a:rPr lang="fr-FR" altLang="en-US" sz="2000" dirty="0">
                <a:cs typeface="Times New Roman" panose="02020603050405020304" pitchFamily="18" charset="0"/>
              </a:rPr>
              <a:t>(!Q1.isEmpty())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x = Q1.Dequeue();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if (x == 1)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z = 0;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while(!</a:t>
            </a:r>
            <a:r>
              <a:rPr lang="en-US" altLang="en-US" sz="2000" dirty="0" err="1">
                <a:cs typeface="Times New Roman" panose="02020603050405020304" pitchFamily="18" charset="0"/>
              </a:rPr>
              <a:t>S.isEmpty</a:t>
            </a:r>
            <a:r>
              <a:rPr lang="en-US" altLang="en-US" sz="2000" dirty="0">
                <a:cs typeface="Times New Roman" panose="02020603050405020304" pitchFamily="18" charset="0"/>
              </a:rPr>
              <a:t>())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{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y = </a:t>
            </a:r>
            <a:r>
              <a:rPr lang="en-US" altLang="en-US" sz="2000" dirty="0" err="1">
                <a:cs typeface="Times New Roman" panose="02020603050405020304" pitchFamily="18" charset="0"/>
              </a:rPr>
              <a:t>S.pop</a:t>
            </a:r>
            <a:r>
              <a:rPr lang="en-US" altLang="en-US" sz="2000" dirty="0">
                <a:cs typeface="Times New Roman" panose="02020603050405020304" pitchFamily="18" charset="0"/>
              </a:rPr>
              <a:t>();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fr-FR" altLang="en-US" sz="2000" dirty="0">
                <a:cs typeface="Times New Roman" panose="02020603050405020304" pitchFamily="18" charset="0"/>
              </a:rPr>
              <a:t>z = z + y;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	}</a:t>
            </a:r>
            <a:endParaRPr lang="en-CA" altLang="en-US" sz="1100" dirty="0"/>
          </a:p>
          <a:p>
            <a:r>
              <a:rPr lang="fr-FR" altLang="en-US" sz="2000" dirty="0">
                <a:cs typeface="Times New Roman" panose="02020603050405020304" pitchFamily="18" charset="0"/>
              </a:rPr>
              <a:t>			Q2.Enqueue(z);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}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Else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	</a:t>
            </a:r>
            <a:r>
              <a:rPr lang="en-US" altLang="en-US" sz="2000" dirty="0" err="1">
                <a:cs typeface="Times New Roman" panose="02020603050405020304" pitchFamily="18" charset="0"/>
              </a:rPr>
              <a:t>S.push</a:t>
            </a:r>
            <a:r>
              <a:rPr lang="en-US" altLang="en-US" sz="2000" dirty="0">
                <a:cs typeface="Times New Roman" panose="02020603050405020304" pitchFamily="18" charset="0"/>
              </a:rPr>
              <a:t>(x);</a:t>
            </a:r>
            <a:endParaRPr lang="en-CA" altLang="en-US" sz="1100" dirty="0"/>
          </a:p>
          <a:p>
            <a:r>
              <a:rPr lang="en-US" altLang="en-US" sz="2000" dirty="0">
                <a:cs typeface="Times New Roman" panose="02020603050405020304" pitchFamily="18" charset="0"/>
              </a:rPr>
              <a:t>}</a:t>
            </a:r>
            <a:endParaRPr lang="en-US" altLang="en-US" sz="32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B124B573-958A-2F86-3AD8-5AEBE3B5C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696912"/>
            <a:ext cx="8229600" cy="57800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1800" dirty="0"/>
              <a:t>Assume that you have a stack S, a queue Q, and the standard stack - queue operations: push, pop, enqueue and dequeue. Assume that print is a function that prints the value of its argument. Execute, in top-to-bottom order, the operations below and answer the following questions.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‘T’);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</a:t>
            </a:r>
            <a:r>
              <a:rPr lang="en-US" altLang="en-US" sz="1800" dirty="0" err="1"/>
              <a:t>S,dequeue</a:t>
            </a:r>
            <a:r>
              <a:rPr lang="en-US" altLang="en-US" sz="1800" dirty="0"/>
              <a:t>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enqueue</a:t>
            </a:r>
            <a:r>
              <a:rPr lang="fr-FR" altLang="en-US" sz="1800" dirty="0"/>
              <a:t>(Q, ‘G’);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print</a:t>
            </a:r>
            <a:r>
              <a:rPr lang="fr-FR" altLang="en-US" sz="1800" dirty="0"/>
              <a:t>(</a:t>
            </a:r>
            <a:r>
              <a:rPr lang="fr-FR" altLang="en-US" sz="1800" dirty="0" err="1"/>
              <a:t>dequeue</a:t>
            </a:r>
            <a:r>
              <a:rPr lang="fr-FR" altLang="en-US" sz="1800" dirty="0"/>
              <a:t>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T);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‘I’);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dequeue(Q));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print(pop(S));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enqueue(Q, 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push(S, ‘O’);</a:t>
            </a:r>
            <a:endParaRPr lang="en-CA" altLang="en-US" sz="1800" dirty="0"/>
          </a:p>
          <a:p>
            <a:pPr>
              <a:buFontTx/>
              <a:buNone/>
            </a:pPr>
            <a:r>
              <a:rPr lang="fr-FR" altLang="en-US" sz="1800" dirty="0" err="1"/>
              <a:t>print</a:t>
            </a:r>
            <a:r>
              <a:rPr lang="fr-FR" altLang="en-US" sz="1800" dirty="0"/>
              <a:t>(pop(S));</a:t>
            </a:r>
            <a:endParaRPr lang="en-CA" altLang="en-US" sz="1800" dirty="0"/>
          </a:p>
          <a:p>
            <a:pPr>
              <a:buFontTx/>
              <a:buNone/>
            </a:pPr>
            <a:r>
              <a:rPr lang="en-US" altLang="en-US" sz="1800" dirty="0"/>
              <a:t> </a:t>
            </a:r>
            <a:endParaRPr lang="en-CA" altLang="en-US" sz="1800" dirty="0"/>
          </a:p>
          <a:p>
            <a:pPr>
              <a:buFontTx/>
              <a:buNone/>
            </a:pPr>
            <a:endParaRPr lang="en-CA" altLang="en-US" sz="1800" dirty="0"/>
          </a:p>
        </p:txBody>
      </p:sp>
      <p:sp>
        <p:nvSpPr>
          <p:cNvPr id="71683" name="TextBox 3">
            <a:extLst>
              <a:ext uri="{FF2B5EF4-FFF2-40B4-BE49-F238E27FC236}">
                <a16:creationId xmlns:a16="http://schemas.microsoft.com/office/drawing/2014/main" id="{3238E572-DA57-430B-305D-9AE66585BC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0025" y="2387600"/>
            <a:ext cx="24161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fr-FR" altLang="en-US" dirty="0" err="1"/>
              <a:t>enqueue</a:t>
            </a:r>
            <a:r>
              <a:rPr lang="fr-FR" altLang="en-US" dirty="0"/>
              <a:t>(Q, ‘O’);</a:t>
            </a:r>
            <a:endParaRPr lang="en-CA" altLang="en-US" dirty="0"/>
          </a:p>
          <a:p>
            <a:pPr eaLnBrk="1" hangingPunct="1"/>
            <a:r>
              <a:rPr lang="fr-FR" altLang="en-US" dirty="0" err="1"/>
              <a:t>print</a:t>
            </a:r>
            <a:r>
              <a:rPr lang="fr-FR" altLang="en-US" dirty="0"/>
              <a:t>(</a:t>
            </a:r>
            <a:r>
              <a:rPr lang="fr-FR" altLang="en-US" dirty="0" err="1"/>
              <a:t>dequeue</a:t>
            </a:r>
            <a:r>
              <a:rPr lang="fr-FR" altLang="en-US" dirty="0"/>
              <a:t>(Q));</a:t>
            </a:r>
            <a:endParaRPr lang="en-CA" altLang="en-US" dirty="0"/>
          </a:p>
          <a:p>
            <a:pPr eaLnBrk="1" hangingPunct="1"/>
            <a:r>
              <a:rPr lang="fr-FR" altLang="en-US" dirty="0" err="1"/>
              <a:t>enqueue</a:t>
            </a:r>
            <a:r>
              <a:rPr lang="fr-FR" altLang="en-US" dirty="0"/>
              <a:t>(Q, pop(S));</a:t>
            </a:r>
            <a:endParaRPr lang="en-CA" altLang="en-US" dirty="0"/>
          </a:p>
          <a:p>
            <a:pPr eaLnBrk="1" hangingPunct="1"/>
            <a:r>
              <a:rPr lang="en-US" altLang="en-US" dirty="0"/>
              <a:t>push(S, dequeue(Q));</a:t>
            </a:r>
            <a:endParaRPr lang="en-CA" altLang="en-US" dirty="0"/>
          </a:p>
          <a:p>
            <a:pPr eaLnBrk="1" hangingPunct="1"/>
            <a:r>
              <a:rPr lang="en-US" altLang="en-US" dirty="0"/>
              <a:t>print(pop(S));</a:t>
            </a:r>
            <a:endParaRPr lang="en-CA" altLang="en-US" dirty="0"/>
          </a:p>
          <a:p>
            <a:pPr eaLnBrk="1" hangingPunct="1"/>
            <a:r>
              <a:rPr lang="en-US" altLang="en-US" dirty="0"/>
              <a:t>print(pop(S));</a:t>
            </a:r>
            <a:endParaRPr lang="en-CA" altLang="en-US" dirty="0"/>
          </a:p>
          <a:p>
            <a:pPr eaLnBrk="1" hangingPunct="1"/>
            <a:endParaRPr lang="en-CA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470AC4C-9D12-C04A-F441-9480159F24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Implementation of Stacks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A796E133-2E09-9871-842C-D3710C9B9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Any list implementation could be used to implement a stack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Arrays (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static</a:t>
            </a:r>
            <a:r>
              <a:rPr lang="en-US" altLang="zh-CN">
                <a:ea typeface="SimSun" panose="02010600030101010101" pitchFamily="2" charset="-122"/>
              </a:rPr>
              <a:t>: the size of stack is given initially)</a:t>
            </a:r>
          </a:p>
          <a:p>
            <a:pPr lvl="1"/>
            <a:r>
              <a:rPr lang="en-US" altLang="zh-CN">
                <a:ea typeface="SimSun" panose="02010600030101010101" pitchFamily="2" charset="-122"/>
              </a:rPr>
              <a:t>Linked lists (</a:t>
            </a:r>
            <a:r>
              <a:rPr lang="en-US" altLang="zh-CN">
                <a:solidFill>
                  <a:schemeClr val="hlink"/>
                </a:solidFill>
                <a:ea typeface="SimSun" panose="02010600030101010101" pitchFamily="2" charset="-122"/>
              </a:rPr>
              <a:t>dynamic</a:t>
            </a:r>
            <a:r>
              <a:rPr lang="en-US" altLang="zh-CN">
                <a:ea typeface="SimSun" panose="02010600030101010101" pitchFamily="2" charset="-122"/>
              </a:rPr>
              <a:t>: never become full)</a:t>
            </a:r>
          </a:p>
          <a:p>
            <a:r>
              <a:rPr lang="en-US" altLang="zh-CN">
                <a:ea typeface="SimSun" panose="02010600030101010101" pitchFamily="2" charset="-122"/>
              </a:rPr>
              <a:t>We will explore implementations based on array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FCE0FDC-1012-C780-BF9B-61FF95A82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43000"/>
          </a:xfrm>
        </p:spPr>
        <p:txBody>
          <a:bodyPr/>
          <a:lstStyle/>
          <a:p>
            <a:r>
              <a:rPr lang="en-US" altLang="en-US" dirty="0"/>
              <a:t>Implementations of the ADT Stack</a:t>
            </a:r>
          </a:p>
        </p:txBody>
      </p:sp>
      <p:pic>
        <p:nvPicPr>
          <p:cNvPr id="10243" name="Picture 4">
            <a:extLst>
              <a:ext uri="{FF2B5EF4-FFF2-40B4-BE49-F238E27FC236}">
                <a16:creationId xmlns:a16="http://schemas.microsoft.com/office/drawing/2014/main" id="{3F670C0E-DCFD-D1C9-0529-D4D518965AB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0800" y="1676400"/>
            <a:ext cx="4789488" cy="3595688"/>
          </a:xfrm>
          <a:noFill/>
        </p:spPr>
      </p:pic>
      <p:sp>
        <p:nvSpPr>
          <p:cNvPr id="10244" name="Text Box 5">
            <a:extLst>
              <a:ext uri="{FF2B5EF4-FFF2-40B4-BE49-F238E27FC236}">
                <a16:creationId xmlns:a16="http://schemas.microsoft.com/office/drawing/2014/main" id="{625E3B6C-0F15-AEED-73E2-A389E9804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257800"/>
            <a:ext cx="67818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00"/>
              </a:lnSpc>
            </a:pPr>
            <a:r>
              <a:rPr lang="en-US" altLang="en-US" sz="1400"/>
              <a:t>Implementation of the ADT stack that use a) an array; b) a linked list;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26D13-49ED-55E0-38E7-DA986D2D57AE}"/>
              </a:ext>
            </a:extLst>
          </p:cNvPr>
          <p:cNvSpPr/>
          <p:nvPr/>
        </p:nvSpPr>
        <p:spPr>
          <a:xfrm>
            <a:off x="5940425" y="1196975"/>
            <a:ext cx="1655763" cy="280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6">
            <a:extLst>
              <a:ext uri="{FF2B5EF4-FFF2-40B4-BE49-F238E27FC236}">
                <a16:creationId xmlns:a16="http://schemas.microsoft.com/office/drawing/2014/main" id="{1772ABDC-FA2B-7298-DB0E-16ED8CC49013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6682C8FF-5807-44DC-A220-D13018A3D0B3}" type="slidenum">
              <a:rPr lang="en-US" altLang="en-US" sz="1400">
                <a:latin typeface="Tahoma" panose="020B0604030504040204" pitchFamily="34" charset="0"/>
                <a:ea typeface="MS PGothic" panose="020B0600070205080204" pitchFamily="34" charset="-128"/>
              </a:rPr>
              <a:pPr algn="r" eaLnBrk="1" hangingPunct="1"/>
              <a:t>8</a:t>
            </a:fld>
            <a:endParaRPr lang="en-US" altLang="en-US" sz="1400">
              <a:latin typeface="Tahoma" panose="020B0604030504040204" pitchFamily="34" charset="0"/>
              <a:ea typeface="MS PGothic" panose="020B0600070205080204" pitchFamily="34" charset="-128"/>
            </a:endParaRPr>
          </a:p>
        </p:txBody>
      </p:sp>
      <p:sp>
        <p:nvSpPr>
          <p:cNvPr id="2052" name="Rectangle 2">
            <a:extLst>
              <a:ext uri="{FF2B5EF4-FFF2-40B4-BE49-F238E27FC236}">
                <a16:creationId xmlns:a16="http://schemas.microsoft.com/office/drawing/2014/main" id="{8960A2A1-5720-FC5B-46F0-E0CCE41CB2A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50825" y="76199"/>
            <a:ext cx="8229600" cy="1143001"/>
          </a:xfrm>
        </p:spPr>
        <p:txBody>
          <a:bodyPr anchor="b"/>
          <a:lstStyle/>
          <a:p>
            <a:pPr eaLnBrk="1" hangingPunct="1"/>
            <a:r>
              <a:rPr lang="en-US" altLang="en-US" dirty="0"/>
              <a:t>The Stack Operation</a:t>
            </a:r>
          </a:p>
        </p:txBody>
      </p:sp>
      <p:sp>
        <p:nvSpPr>
          <p:cNvPr id="205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B15A91B-1438-46AA-8463-9F628EB8BD9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23850" y="1196975"/>
            <a:ext cx="4752975" cy="4648200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en-US" sz="2400"/>
              <a:t>Insertions and deletions follow the </a:t>
            </a:r>
            <a:r>
              <a:rPr lang="en-US" altLang="en-US" sz="2400">
                <a:solidFill>
                  <a:schemeClr val="tx2"/>
                </a:solidFill>
              </a:rPr>
              <a:t>last-in first-out (LIFO)</a:t>
            </a:r>
            <a:r>
              <a:rPr lang="en-US" altLang="en-US" sz="2400"/>
              <a:t> scheme</a:t>
            </a:r>
          </a:p>
          <a:p>
            <a:pPr eaLnBrk="1" hangingPunct="1">
              <a:buClr>
                <a:schemeClr val="tx1"/>
              </a:buClr>
            </a:pPr>
            <a:endParaRPr lang="en-US" altLang="en-US" sz="2400"/>
          </a:p>
          <a:p>
            <a:pPr eaLnBrk="1" hangingPunct="1">
              <a:buClr>
                <a:schemeClr val="tx1"/>
              </a:buClr>
            </a:pPr>
            <a:r>
              <a:rPr lang="en-US" altLang="en-US" sz="2400" b="1"/>
              <a:t>Main stack operations: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push(value):</a:t>
            </a:r>
            <a:r>
              <a:rPr lang="en-US" altLang="en-US" sz="2000"/>
              <a:t> inserts value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pop():</a:t>
            </a:r>
            <a:r>
              <a:rPr lang="en-US" altLang="en-US" sz="2000"/>
              <a:t> removes and returns the last inserted element</a:t>
            </a:r>
          </a:p>
        </p:txBody>
      </p:sp>
      <p:sp>
        <p:nvSpPr>
          <p:cNvPr id="2054" name="Rectangle 4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39CB2A-0D3E-5C9E-DEFC-87A00E259848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953000" y="2362200"/>
            <a:ext cx="3810000" cy="3962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Clr>
                <a:schemeClr val="tx1"/>
              </a:buClr>
            </a:pPr>
            <a:r>
              <a:rPr lang="en-US" altLang="en-US" sz="2400" b="1"/>
              <a:t>Auxiliary stack operations: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top():</a:t>
            </a:r>
            <a:r>
              <a:rPr lang="en-US" altLang="en-US" sz="2000"/>
              <a:t> returns the last inserted element without removing it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size():</a:t>
            </a:r>
            <a:r>
              <a:rPr lang="en-US" altLang="en-US" sz="2000"/>
              <a:t> returns the number of elements stored</a:t>
            </a: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FF3300"/>
                </a:solidFill>
              </a:rPr>
              <a:t>isEmpty():</a:t>
            </a:r>
            <a:r>
              <a:rPr lang="en-US" altLang="en-US" sz="2000"/>
              <a:t> a Boolean value indicating whether no elements are stored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isFull()</a:t>
            </a:r>
            <a:r>
              <a:rPr lang="en-US" altLang="en-US" sz="2000">
                <a:solidFill>
                  <a:srgbClr val="000000"/>
                </a:solidFill>
              </a:rPr>
              <a:t> (</a:t>
            </a:r>
            <a:r>
              <a:rPr lang="en-US" altLang="en-US" sz="2000"/>
              <a:t>a Boolean value indicating whether a stack is full or not</a:t>
            </a:r>
            <a:r>
              <a:rPr lang="en-US" altLang="en-US" sz="200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en-US" sz="2400">
              <a:solidFill>
                <a:srgbClr val="000000"/>
              </a:solidFill>
            </a:endParaRPr>
          </a:p>
          <a:p>
            <a:pPr lvl="1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000"/>
          </a:p>
        </p:txBody>
      </p:sp>
      <p:graphicFrame>
        <p:nvGraphicFramePr>
          <p:cNvPr id="2050" name="Object 7">
            <a:extLst>
              <a:ext uri="{FF2B5EF4-FFF2-40B4-BE49-F238E27FC236}">
                <a16:creationId xmlns:a16="http://schemas.microsoft.com/office/drawing/2014/main" id="{DC2C179F-9259-C473-DB6B-1311E75BB6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533400"/>
          <a:ext cx="2133600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671000" imgH="3877560" progId="MS_ClipArt_Gallery.2">
                  <p:embed/>
                </p:oleObj>
              </mc:Choice>
              <mc:Fallback>
                <p:oleObj name="Clip" r:id="rId2" imgW="4671000" imgH="3877560" progId="MS_ClipArt_Gallery.2">
                  <p:embed/>
                  <p:pic>
                    <p:nvPicPr>
                      <p:cNvPr id="2050" name="Object 7">
                        <a:extLst>
                          <a:ext uri="{FF2B5EF4-FFF2-40B4-BE49-F238E27FC236}">
                            <a16:creationId xmlns:a16="http://schemas.microsoft.com/office/drawing/2014/main" id="{DC2C179F-9259-C473-DB6B-1311E75BB6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33400"/>
                        <a:ext cx="2133600" cy="177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3D04EE75-4514-5D10-3F26-550E4A55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fld id="{92A16435-9106-4946-AE48-22DA3D579034}" type="slidenum">
              <a:rPr lang="en-US" altLang="en-US"/>
              <a:pPr algn="l" eaLnBrk="1" hangingPunct="1"/>
              <a:t>9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0F35420-034B-2637-0EDB-3C958A40E0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467600" cy="914400"/>
          </a:xfrm>
        </p:spPr>
        <p:txBody>
          <a:bodyPr/>
          <a:lstStyle/>
          <a:p>
            <a:r>
              <a:rPr lang="en-US" altLang="en-US" dirty="0"/>
              <a:t>Pushing and popping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38AFB5F-28E4-6B7B-3284-BB15D72CCD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200400"/>
            <a:ext cx="8610600" cy="2819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If the </a:t>
            </a:r>
            <a:r>
              <a:rPr lang="en-US" altLang="en-US" sz="2400">
                <a:solidFill>
                  <a:schemeClr val="tx2"/>
                </a:solidFill>
              </a:rPr>
              <a:t>bottom</a:t>
            </a:r>
            <a:r>
              <a:rPr lang="en-US" altLang="en-US" sz="2400"/>
              <a:t> of the stack is at location </a:t>
            </a:r>
            <a:r>
              <a:rPr lang="en-US" altLang="en-US" sz="1800">
                <a:solidFill>
                  <a:schemeClr val="accent2"/>
                </a:solidFill>
                <a:latin typeface="Verdana" panose="020B0604030504040204" pitchFamily="34" charset="0"/>
              </a:rPr>
              <a:t>0</a:t>
            </a:r>
            <a:r>
              <a:rPr lang="en-US" altLang="en-US" sz="2400"/>
              <a:t>, then an empty stack is represented by </a:t>
            </a:r>
            <a:r>
              <a:rPr lang="en-US" altLang="en-US" sz="2400">
                <a:solidFill>
                  <a:schemeClr val="accent2"/>
                </a:solidFill>
                <a:latin typeface="Verdana" panose="020B0604030504040204" pitchFamily="34" charset="0"/>
              </a:rPr>
              <a:t>top = -1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To add (</a:t>
            </a:r>
            <a:r>
              <a:rPr lang="en-US" altLang="en-US" sz="2400">
                <a:solidFill>
                  <a:schemeClr val="tx2"/>
                </a:solidFill>
              </a:rPr>
              <a:t>push</a:t>
            </a:r>
            <a:r>
              <a:rPr lang="en-US" altLang="en-US" sz="2400"/>
              <a:t>) an element, 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Increment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top</a:t>
            </a:r>
            <a:r>
              <a:rPr lang="en-US" altLang="en-US" sz="1600"/>
              <a:t> and store the element in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stk[top]</a:t>
            </a:r>
            <a:r>
              <a:rPr lang="en-US" altLang="en-US" sz="1600"/>
              <a:t>, </a:t>
            </a:r>
            <a:endParaRPr lang="en-US" altLang="en-US" sz="1600">
              <a:solidFill>
                <a:schemeClr val="accent2"/>
              </a:solidFill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/>
              <a:t>To remove (</a:t>
            </a:r>
            <a:r>
              <a:rPr lang="en-US" altLang="en-US" sz="2400">
                <a:solidFill>
                  <a:schemeClr val="tx2"/>
                </a:solidFill>
              </a:rPr>
              <a:t>pop</a:t>
            </a:r>
            <a:r>
              <a:rPr lang="en-US" altLang="en-US" sz="2400"/>
              <a:t>) an element, :</a:t>
            </a:r>
          </a:p>
          <a:p>
            <a:pPr lvl="1">
              <a:lnSpc>
                <a:spcPct val="90000"/>
              </a:lnSpc>
            </a:pPr>
            <a:r>
              <a:rPr lang="en-US" altLang="en-US" sz="1600"/>
              <a:t>Get the element from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stk[top]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/>
              <a:t>and decrement</a:t>
            </a:r>
            <a:r>
              <a:rPr lang="en-US" altLang="en-US" sz="1600">
                <a:solidFill>
                  <a:srgbClr val="FFFF99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1600">
                <a:solidFill>
                  <a:schemeClr val="accent2"/>
                </a:solidFill>
                <a:latin typeface="Verdana" panose="020B0604030504040204" pitchFamily="34" charset="0"/>
              </a:rPr>
              <a:t>top</a:t>
            </a:r>
            <a:r>
              <a:rPr lang="en-US" altLang="en-US" sz="1600"/>
              <a:t>, </a:t>
            </a:r>
            <a:endParaRPr lang="en-US" altLang="en-US" sz="1600">
              <a:solidFill>
                <a:schemeClr val="accent2"/>
              </a:solidFill>
              <a:latin typeface="Verdana" panose="020B0604030504040204" pitchFamily="34" charset="0"/>
            </a:endParaRPr>
          </a:p>
        </p:txBody>
      </p:sp>
      <p:grpSp>
        <p:nvGrpSpPr>
          <p:cNvPr id="2" name="Group 32">
            <a:extLst>
              <a:ext uri="{FF2B5EF4-FFF2-40B4-BE49-F238E27FC236}">
                <a16:creationId xmlns:a16="http://schemas.microsoft.com/office/drawing/2014/main" id="{C0DA3500-9827-F312-F7CB-6C42D53D7D80}"/>
              </a:ext>
            </a:extLst>
          </p:cNvPr>
          <p:cNvGrpSpPr>
            <a:grpSpLocks/>
          </p:cNvGrpSpPr>
          <p:nvPr/>
        </p:nvGrpSpPr>
        <p:grpSpPr bwMode="auto">
          <a:xfrm>
            <a:off x="3902075" y="2363788"/>
            <a:ext cx="2138363" cy="608012"/>
            <a:chOff x="2458" y="1489"/>
            <a:chExt cx="1347" cy="383"/>
          </a:xfrm>
        </p:grpSpPr>
        <p:sp>
          <p:nvSpPr>
            <p:cNvPr id="11284" name="Text Box 28">
              <a:extLst>
                <a:ext uri="{FF2B5EF4-FFF2-40B4-BE49-F238E27FC236}">
                  <a16:creationId xmlns:a16="http://schemas.microsoft.com/office/drawing/2014/main" id="{DEE530CD-E33B-401F-4AFE-68EABDE14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9" y="1584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>
                  <a:solidFill>
                    <a:schemeClr val="accent2"/>
                  </a:solidFill>
                  <a:latin typeface="Verdana" panose="020B0604030504040204" pitchFamily="34" charset="0"/>
                </a:rPr>
                <a:t>top = 3</a:t>
              </a:r>
            </a:p>
          </p:txBody>
        </p:sp>
        <p:sp>
          <p:nvSpPr>
            <p:cNvPr id="11285" name="Freeform 29">
              <a:extLst>
                <a:ext uri="{FF2B5EF4-FFF2-40B4-BE49-F238E27FC236}">
                  <a16:creationId xmlns:a16="http://schemas.microsoft.com/office/drawing/2014/main" id="{EB4C04B0-5271-5616-A910-024CD2EE52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1489"/>
              <a:ext cx="242" cy="242"/>
            </a:xfrm>
            <a:custGeom>
              <a:avLst/>
              <a:gdLst>
                <a:gd name="T0" fmla="*/ 260 w 240"/>
                <a:gd name="T1" fmla="*/ 260 h 240"/>
                <a:gd name="T2" fmla="*/ 48 w 240"/>
                <a:gd name="T3" fmla="*/ 212 h 240"/>
                <a:gd name="T4" fmla="*/ 0 w 240"/>
                <a:gd name="T5" fmla="*/ 0 h 240"/>
                <a:gd name="T6" fmla="*/ 0 60000 65536"/>
                <a:gd name="T7" fmla="*/ 0 60000 65536"/>
                <a:gd name="T8" fmla="*/ 0 60000 65536"/>
                <a:gd name="T9" fmla="*/ 0 w 240"/>
                <a:gd name="T10" fmla="*/ 0 h 240"/>
                <a:gd name="T11" fmla="*/ 240 w 24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240">
                  <a:moveTo>
                    <a:pt x="240" y="240"/>
                  </a:moveTo>
                  <a:cubicBezTo>
                    <a:pt x="164" y="236"/>
                    <a:pt x="88" y="232"/>
                    <a:pt x="48" y="192"/>
                  </a:cubicBezTo>
                  <a:cubicBezTo>
                    <a:pt x="8" y="152"/>
                    <a:pt x="4" y="76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5">
            <a:extLst>
              <a:ext uri="{FF2B5EF4-FFF2-40B4-BE49-F238E27FC236}">
                <a16:creationId xmlns:a16="http://schemas.microsoft.com/office/drawing/2014/main" id="{6AC226FE-6D23-7ADB-F096-1EF28DDAB01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295400"/>
            <a:ext cx="8021638" cy="990600"/>
            <a:chOff x="480" y="816"/>
            <a:chExt cx="5053" cy="624"/>
          </a:xfrm>
        </p:grpSpPr>
        <p:sp>
          <p:nvSpPr>
            <p:cNvPr id="11271" name="Text Box 25">
              <a:extLst>
                <a:ext uri="{FF2B5EF4-FFF2-40B4-BE49-F238E27FC236}">
                  <a16:creationId xmlns:a16="http://schemas.microsoft.com/office/drawing/2014/main" id="{9EEA44DD-6E31-4661-80CD-D7C90A2DCF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7" y="816"/>
              <a:ext cx="44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>
                  <a:latin typeface="Verdana" panose="020B0604030504040204" pitchFamily="34" charset="0"/>
                </a:rPr>
                <a:t>0      1      2      3      4      5      6     7      8      9</a:t>
              </a:r>
              <a:endParaRPr lang="en-US" altLang="en-US" sz="2000">
                <a:latin typeface="Times New Roman" panose="02020603050405020304" pitchFamily="18" charset="0"/>
              </a:endParaRPr>
            </a:p>
          </p:txBody>
        </p:sp>
        <p:grpSp>
          <p:nvGrpSpPr>
            <p:cNvPr id="11272" name="Group 34">
              <a:extLst>
                <a:ext uri="{FF2B5EF4-FFF2-40B4-BE49-F238E27FC236}">
                  <a16:creationId xmlns:a16="http://schemas.microsoft.com/office/drawing/2014/main" id="{AD6694D8-F26E-9D79-424D-32260BFBDD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56"/>
              <a:ext cx="4813" cy="384"/>
              <a:chOff x="480" y="1056"/>
              <a:chExt cx="4813" cy="384"/>
            </a:xfrm>
          </p:grpSpPr>
          <p:sp>
            <p:nvSpPr>
              <p:cNvPr id="11273" name="Rectangle 15">
                <a:extLst>
                  <a:ext uri="{FF2B5EF4-FFF2-40B4-BE49-F238E27FC236}">
                    <a16:creationId xmlns:a16="http://schemas.microsoft.com/office/drawing/2014/main" id="{40A107B2-6751-2CE4-81B1-964521E55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3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17</a:t>
                </a:r>
              </a:p>
            </p:txBody>
          </p:sp>
          <p:sp>
            <p:nvSpPr>
              <p:cNvPr id="11274" name="Rectangle 16">
                <a:extLst>
                  <a:ext uri="{FF2B5EF4-FFF2-40B4-BE49-F238E27FC236}">
                    <a16:creationId xmlns:a16="http://schemas.microsoft.com/office/drawing/2014/main" id="{DE9E9FFE-F9DD-1775-BA1E-F3D331D9B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5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23</a:t>
                </a:r>
              </a:p>
            </p:txBody>
          </p:sp>
          <p:sp>
            <p:nvSpPr>
              <p:cNvPr id="11275" name="Rectangle 17">
                <a:extLst>
                  <a:ext uri="{FF2B5EF4-FFF2-40B4-BE49-F238E27FC236}">
                    <a16:creationId xmlns:a16="http://schemas.microsoft.com/office/drawing/2014/main" id="{D42A553E-687D-1AB0-3B17-F462CA162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7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97</a:t>
                </a:r>
              </a:p>
            </p:txBody>
          </p:sp>
          <p:sp>
            <p:nvSpPr>
              <p:cNvPr id="11276" name="Rectangle 18">
                <a:extLst>
                  <a:ext uri="{FF2B5EF4-FFF2-40B4-BE49-F238E27FC236}">
                    <a16:creationId xmlns:a16="http://schemas.microsoft.com/office/drawing/2014/main" id="{19506648-4F52-2DB2-9D51-591B6C5B2C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9" y="1056"/>
                <a:ext cx="432" cy="384"/>
              </a:xfrm>
              <a:prstGeom prst="rect">
                <a:avLst/>
              </a:prstGeom>
              <a:solidFill>
                <a:srgbClr val="FFFF99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>
                    <a:latin typeface="Times New Roman" panose="02020603050405020304" pitchFamily="18" charset="0"/>
                  </a:rPr>
                  <a:t>44</a:t>
                </a:r>
              </a:p>
            </p:txBody>
          </p:sp>
          <p:sp>
            <p:nvSpPr>
              <p:cNvPr id="11277" name="Rectangle 19">
                <a:extLst>
                  <a:ext uri="{FF2B5EF4-FFF2-40B4-BE49-F238E27FC236}">
                    <a16:creationId xmlns:a16="http://schemas.microsoft.com/office/drawing/2014/main" id="{DE34CA9A-1821-9755-734E-3CE1682BD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8" name="Rectangle 20">
                <a:extLst>
                  <a:ext uri="{FF2B5EF4-FFF2-40B4-BE49-F238E27FC236}">
                    <a16:creationId xmlns:a16="http://schemas.microsoft.com/office/drawing/2014/main" id="{7ED744C5-26C5-905E-4D38-E6287AA76C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3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79" name="Rectangle 21">
                <a:extLst>
                  <a:ext uri="{FF2B5EF4-FFF2-40B4-BE49-F238E27FC236}">
                    <a16:creationId xmlns:a16="http://schemas.microsoft.com/office/drawing/2014/main" id="{5F001267-1C18-D62A-0C8B-02C168229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0" name="Rectangle 22">
                <a:extLst>
                  <a:ext uri="{FF2B5EF4-FFF2-40B4-BE49-F238E27FC236}">
                    <a16:creationId xmlns:a16="http://schemas.microsoft.com/office/drawing/2014/main" id="{02A3591C-1C5D-51F1-BFC5-A0CA06EDF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1" name="Rectangle 23">
                <a:extLst>
                  <a:ext uri="{FF2B5EF4-FFF2-40B4-BE49-F238E27FC236}">
                    <a16:creationId xmlns:a16="http://schemas.microsoft.com/office/drawing/2014/main" id="{81957627-34C3-766C-6A81-472EFF85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2" name="Rectangle 24">
                <a:extLst>
                  <a:ext uri="{FF2B5EF4-FFF2-40B4-BE49-F238E27FC236}">
                    <a16:creationId xmlns:a16="http://schemas.microsoft.com/office/drawing/2014/main" id="{C30847BA-6385-F0BB-B967-39AC9C0FA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1" y="1056"/>
                <a:ext cx="43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1283" name="Text Box 31">
                <a:extLst>
                  <a:ext uri="{FF2B5EF4-FFF2-40B4-BE49-F238E27FC236}">
                    <a16:creationId xmlns:a16="http://schemas.microsoft.com/office/drawing/2014/main" id="{E40EB8A4-9EE3-8A19-3250-9DFD363000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1056"/>
                <a:ext cx="49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>
                    <a:solidFill>
                      <a:schemeClr val="accent2"/>
                    </a:solidFill>
                    <a:latin typeface="Verdana" panose="020B0604030504040204" pitchFamily="34" charset="0"/>
                  </a:rPr>
                  <a:t>stk: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 bldLvl="4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e824-lecture3 (1)" id="{AF9327B6-CF3E-6F4C-A2B0-7FEF8BD0A690}" vid="{644D94DE-3798-774F-A090-5AD2B12CE1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14756</TotalTime>
  <Words>2789</Words>
  <Application>Microsoft Office PowerPoint</Application>
  <PresentationFormat>On-screen Show (4:3)</PresentationFormat>
  <Paragraphs>661</Paragraphs>
  <Slides>58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6" baseType="lpstr">
      <vt:lpstr>Gulim</vt:lpstr>
      <vt:lpstr>SimSun</vt:lpstr>
      <vt:lpstr>Arial</vt:lpstr>
      <vt:lpstr>Arial Black</vt:lpstr>
      <vt:lpstr>Arial Rounded MT Bold</vt:lpstr>
      <vt:lpstr>Copperplate Gothic Bold</vt:lpstr>
      <vt:lpstr>Courier New</vt:lpstr>
      <vt:lpstr>Marlett</vt:lpstr>
      <vt:lpstr>Microsoft Sans Serif</vt:lpstr>
      <vt:lpstr>Monotype Sorts</vt:lpstr>
      <vt:lpstr>StarSymbol</vt:lpstr>
      <vt:lpstr>Symbol</vt:lpstr>
      <vt:lpstr>Tahoma</vt:lpstr>
      <vt:lpstr>Times New Roman</vt:lpstr>
      <vt:lpstr>Verdana</vt:lpstr>
      <vt:lpstr>Wingdings</vt:lpstr>
      <vt:lpstr>Pixel</vt:lpstr>
      <vt:lpstr>Clip</vt:lpstr>
      <vt:lpstr>PowerPoint Presentation</vt:lpstr>
      <vt:lpstr>PowerPoint Presentation</vt:lpstr>
      <vt:lpstr>Stacks ADT</vt:lpstr>
      <vt:lpstr>Push and Pop</vt:lpstr>
      <vt:lpstr>The Stack</vt:lpstr>
      <vt:lpstr>Implementation of Stacks</vt:lpstr>
      <vt:lpstr>Implementations of the ADT Stack</vt:lpstr>
      <vt:lpstr>The Stack Operation</vt:lpstr>
      <vt:lpstr>Pushing and popping</vt:lpstr>
      <vt:lpstr>Stack Implementation using Array</vt:lpstr>
      <vt:lpstr>Exercise</vt:lpstr>
      <vt:lpstr>Checking for Balanced Braces</vt:lpstr>
      <vt:lpstr>Checking for Balanced Braces</vt:lpstr>
      <vt:lpstr>Checking for Balanced Braces</vt:lpstr>
      <vt:lpstr>PowerPoint Presentation</vt:lpstr>
      <vt:lpstr>PowerPoint Presentation</vt:lpstr>
      <vt:lpstr>Infix and Postfix Expressions</vt:lpstr>
      <vt:lpstr>Stack: Evaluating Postfix Expressions</vt:lpstr>
      <vt:lpstr>Evaluating Postfix Expressions</vt:lpstr>
      <vt:lpstr>Evaluating Postfix Expressions</vt:lpstr>
      <vt:lpstr>Infix to Postfix</vt:lpstr>
      <vt:lpstr>Infix to Postfix Conversion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Simple Example</vt:lpstr>
      <vt:lpstr>Evaluation using stack</vt:lpstr>
      <vt:lpstr>Application: A Search Problem</vt:lpstr>
      <vt:lpstr>Application: A Search Problem</vt:lpstr>
      <vt:lpstr>A Nonrecursive Solution That Uses a Stack</vt:lpstr>
      <vt:lpstr>A Nonrecursive Solution That Uses a Stack</vt:lpstr>
      <vt:lpstr>Application: Towers of Hanoi</vt:lpstr>
      <vt:lpstr>Towers of Hanoi</vt:lpstr>
      <vt:lpstr>Let’s solve the problem for  3 disks</vt:lpstr>
      <vt:lpstr>Towers of Hanoi (1, 2)</vt:lpstr>
      <vt:lpstr>Towers of Hanoi (3, 4)</vt:lpstr>
      <vt:lpstr>Towers of Hanoi (5, 6)</vt:lpstr>
      <vt:lpstr>Towers of Hanoi (7)</vt:lpstr>
      <vt:lpstr>Queue Overview</vt:lpstr>
      <vt:lpstr>Queue ADT</vt:lpstr>
      <vt:lpstr>Enqueue and Dequeue</vt:lpstr>
      <vt:lpstr>Implementation of Queue</vt:lpstr>
      <vt:lpstr>Queue Implementation of Array</vt:lpstr>
      <vt:lpstr>Queue Implementation of Array</vt:lpstr>
      <vt:lpstr>PowerPoint Presentation</vt:lpstr>
      <vt:lpstr>PowerPoint Presentation</vt:lpstr>
      <vt:lpstr>Queue Operation</vt:lpstr>
      <vt:lpstr>Queue Operation</vt:lpstr>
      <vt:lpstr>Queue Operation</vt:lpstr>
      <vt:lpstr>Queue Operation</vt:lpstr>
      <vt:lpstr>PowerPoint Presentation</vt:lpstr>
      <vt:lpstr>PowerPoint Presentation</vt:lpstr>
      <vt:lpstr>Exercise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ALSUWAT, EMAD</dc:creator>
  <cp:lastModifiedBy>Hatim S. Alsuwat</cp:lastModifiedBy>
  <cp:revision>85</cp:revision>
  <cp:lastPrinted>2022-02-20T14:00:32Z</cp:lastPrinted>
  <dcterms:created xsi:type="dcterms:W3CDTF">2020-02-13T19:25:53Z</dcterms:created>
  <dcterms:modified xsi:type="dcterms:W3CDTF">2024-09-14T14:21:20Z</dcterms:modified>
</cp:coreProperties>
</file>