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317" r:id="rId5"/>
    <p:sldId id="318" r:id="rId6"/>
    <p:sldId id="319" r:id="rId7"/>
    <p:sldId id="320" r:id="rId8"/>
    <p:sldId id="322" r:id="rId9"/>
    <p:sldId id="321" r:id="rId10"/>
    <p:sldId id="323" r:id="rId11"/>
    <p:sldId id="324" r:id="rId12"/>
    <p:sldId id="325" r:id="rId13"/>
    <p:sldId id="326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327" r:id="rId27"/>
    <p:sldId id="328" r:id="rId28"/>
    <p:sldId id="329" r:id="rId29"/>
    <p:sldId id="271" r:id="rId30"/>
    <p:sldId id="272" r:id="rId31"/>
    <p:sldId id="273" r:id="rId32"/>
    <p:sldId id="275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573E-041C-45DD-9631-6C2008C98523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8C65-2F58-4B37-9E04-F64D0EFF3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C8C65-2F58-4B37-9E04-F64D0EFF34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486535"/>
          </a:xfrm>
          <a:custGeom>
            <a:avLst/>
            <a:gdLst/>
            <a:ahLst/>
            <a:cxnLst/>
            <a:rect l="l" t="t" r="r" b="b"/>
            <a:pathLst>
              <a:path w="642620" h="1486535">
                <a:moveTo>
                  <a:pt x="0" y="1486458"/>
                </a:moveTo>
                <a:lnTo>
                  <a:pt x="642099" y="1486458"/>
                </a:lnTo>
                <a:lnTo>
                  <a:pt x="642099" y="0"/>
                </a:lnTo>
                <a:lnTo>
                  <a:pt x="0" y="0"/>
                </a:lnTo>
                <a:lnTo>
                  <a:pt x="0" y="1486458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0" y="0"/>
                </a:moveTo>
                <a:lnTo>
                  <a:pt x="642099" y="0"/>
                </a:lnTo>
                <a:lnTo>
                  <a:pt x="642099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213" y="828789"/>
            <a:ext cx="7989572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575" y="228600"/>
            <a:ext cx="4235450" cy="4188460"/>
          </a:xfrm>
          <a:custGeom>
            <a:avLst/>
            <a:gdLst/>
            <a:ahLst/>
            <a:cxnLst/>
            <a:rect l="l" t="t" r="r" b="b"/>
            <a:pathLst>
              <a:path w="4235450" h="4188460">
                <a:moveTo>
                  <a:pt x="0" y="0"/>
                </a:moveTo>
                <a:lnTo>
                  <a:pt x="4235450" y="0"/>
                </a:lnTo>
                <a:lnTo>
                  <a:pt x="4235450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243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438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8EA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438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628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243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6047" y="1791388"/>
            <a:ext cx="1691639" cy="65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575" y="228600"/>
            <a:ext cx="4235450" cy="310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6055"/>
              </a:lnSpc>
            </a:pPr>
            <a:r>
              <a:rPr sz="54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54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marL="100965" algn="ctr">
              <a:lnSpc>
                <a:spcPct val="100000"/>
              </a:lnSpc>
            </a:pPr>
            <a:r>
              <a:rPr sz="2800" b="1" spc="-165" dirty="0">
                <a:solidFill>
                  <a:srgbClr val="FFFFFF"/>
                </a:solidFill>
                <a:latin typeface="Calibri"/>
                <a:cs typeface="Calibri"/>
              </a:rPr>
              <a:t>1401102-­‐3</a:t>
            </a:r>
            <a:endParaRPr sz="2800" dirty="0">
              <a:latin typeface="Calibri"/>
              <a:cs typeface="Calibri"/>
            </a:endParaRPr>
          </a:p>
          <a:p>
            <a:pPr marL="99695" algn="ctr">
              <a:lnSpc>
                <a:spcPct val="100000"/>
              </a:lnSpc>
              <a:spcBef>
                <a:spcPts val="439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2800" dirty="0">
              <a:latin typeface="Calibri"/>
              <a:cs typeface="Calibri"/>
            </a:endParaRPr>
          </a:p>
          <a:p>
            <a:pPr marL="100965" algn="ctr">
              <a:lnSpc>
                <a:spcPct val="100000"/>
              </a:lnSpc>
              <a:spcBef>
                <a:spcPts val="480"/>
              </a:spcBef>
            </a:pPr>
            <a:r>
              <a:rPr lang="en-US" sz="2400" b="1">
                <a:solidFill>
                  <a:srgbClr val="FFFFFF"/>
                </a:solidFill>
                <a:latin typeface="Calibri"/>
                <a:cs typeface="Calibri"/>
              </a:rPr>
              <a:t>Fall </a:t>
            </a:r>
            <a:r>
              <a:rPr sz="2400" b="1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6891" y="5033314"/>
            <a:ext cx="5293902" cy="33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272" y="4612766"/>
            <a:ext cx="1030610" cy="198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036891" y="5419883"/>
            <a:ext cx="58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Lecturer:  Dr. Hatim Alsuwat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7032" y="5950002"/>
            <a:ext cx="664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Lecture notes represent a slightly edited version from lecture notes written by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Abdulbaset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Gaddah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Malak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Aljabri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66548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914400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10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783582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strong memory management (no-pointers).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automatic garbage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runtime exception-handling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type checking mechanism</a:t>
            </a:r>
          </a:p>
        </p:txBody>
      </p:sp>
    </p:spTree>
    <p:extLst>
      <p:ext uri="{BB962C8B-B14F-4D97-AF65-F5344CB8AC3E}">
        <p14:creationId xmlns:p14="http://schemas.microsoft.com/office/powerpoint/2010/main" val="42286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655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782598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Architecture-Neutral</a:t>
            </a:r>
            <a:r>
              <a:rPr lang="en-GB" sz="2000" dirty="0">
                <a:latin typeface="Rockwell" panose="02060603020205020403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11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0742" y="2244536"/>
            <a:ext cx="373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no implementation dependent features e.g. size of primitive types is fixed.</a:t>
            </a:r>
          </a:p>
        </p:txBody>
      </p:sp>
    </p:spTree>
    <p:extLst>
      <p:ext uri="{BB962C8B-B14F-4D97-AF65-F5344CB8AC3E}">
        <p14:creationId xmlns:p14="http://schemas.microsoft.com/office/powerpoint/2010/main" val="264671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34037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914400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2438400"/>
            <a:ext cx="3733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Multithreaded programming is smoothly integrated in Java, whereas in other languages you have to call procedures specific to the operating system to enable multithreading.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It allows more than one task in a program to be executed at the same time and hence increase the system performance.</a:t>
            </a:r>
          </a:p>
        </p:txBody>
      </p:sp>
      <p:sp>
        <p:nvSpPr>
          <p:cNvPr id="10" name="object 6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12</a:t>
            </a:r>
            <a:endParaRPr sz="14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85037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15348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914400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13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6565" y="2667000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The new JVM uses the technology known as just-in-time (JIT) compilation.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With JIT complier the interpreted code gives almost the native code speed.</a:t>
            </a:r>
          </a:p>
        </p:txBody>
      </p:sp>
    </p:spTree>
    <p:extLst>
      <p:ext uri="{BB962C8B-B14F-4D97-AF65-F5344CB8AC3E}">
        <p14:creationId xmlns:p14="http://schemas.microsoft.com/office/powerpoint/2010/main" val="309810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1480" y="282575"/>
            <a:ext cx="7339965" cy="4019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3200" spc="-60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32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3200" spc="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200" spc="-25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32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55"/>
              </a:spcBef>
              <a:buFont typeface="Arial" panose="020B0604020202020204" pitchFamily="34" charset="0"/>
              <a:buChar char="•"/>
            </a:pPr>
            <a:r>
              <a:rPr spc="-45" dirty="0">
                <a:latin typeface="Rockwell"/>
                <a:cs typeface="Rockwell"/>
              </a:rPr>
              <a:t>Java </a:t>
            </a:r>
            <a:r>
              <a:rPr spc="-25" dirty="0">
                <a:latin typeface="Rockwell"/>
                <a:cs typeface="Rockwell"/>
              </a:rPr>
              <a:t>programs </a:t>
            </a:r>
            <a:r>
              <a:rPr spc="-10" dirty="0">
                <a:latin typeface="Rockwell"/>
                <a:cs typeface="Rockwell"/>
              </a:rPr>
              <a:t>normally </a:t>
            </a:r>
            <a:r>
              <a:rPr spc="-25" dirty="0">
                <a:latin typeface="Rockwell"/>
                <a:cs typeface="Rockwell"/>
              </a:rPr>
              <a:t>go </a:t>
            </a:r>
            <a:r>
              <a:rPr spc="-20" dirty="0">
                <a:latin typeface="Rockwell"/>
                <a:cs typeface="Rockwell"/>
              </a:rPr>
              <a:t>through </a:t>
            </a:r>
            <a:r>
              <a:rPr spc="-25" dirty="0">
                <a:solidFill>
                  <a:srgbClr val="7C984A"/>
                </a:solidFill>
                <a:latin typeface="Rockwell"/>
                <a:cs typeface="Rockwell"/>
              </a:rPr>
              <a:t>five</a:t>
            </a:r>
            <a:r>
              <a:rPr spc="13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/>
                <a:cs typeface="Rockwell"/>
              </a:rPr>
              <a:t>phases</a:t>
            </a:r>
            <a:endParaRPr dirty="0">
              <a:latin typeface="Rockwell"/>
              <a:cs typeface="Rockwell"/>
            </a:endParaRPr>
          </a:p>
          <a:p>
            <a:pPr marL="927100" indent="-457200">
              <a:lnSpc>
                <a:spcPct val="100000"/>
              </a:lnSpc>
              <a:spcBef>
                <a:spcPts val="1480"/>
              </a:spcBef>
              <a:buClr>
                <a:srgbClr val="797B7E"/>
              </a:buClr>
              <a:buSzPct val="93750"/>
              <a:buAutoNum type="arabicPeriod"/>
              <a:tabLst>
                <a:tab pos="926465" algn="l"/>
                <a:tab pos="927100" algn="l"/>
              </a:tabLst>
            </a:pPr>
            <a:r>
              <a:rPr spc="-5" dirty="0">
                <a:latin typeface="Rockwell"/>
                <a:cs typeface="Rockwell"/>
              </a:rPr>
              <a:t>Editing or </a:t>
            </a:r>
            <a:r>
              <a:rPr spc="-20" dirty="0">
                <a:latin typeface="Rockwell"/>
                <a:cs typeface="Rockwell"/>
              </a:rPr>
              <a:t>Creating </a:t>
            </a:r>
            <a:r>
              <a:rPr spc="-45" dirty="0">
                <a:latin typeface="Rockwell"/>
                <a:cs typeface="Rockwell"/>
              </a:rPr>
              <a:t>Java</a:t>
            </a:r>
            <a:r>
              <a:rPr spc="10" dirty="0">
                <a:latin typeface="Rockwell"/>
                <a:cs typeface="Rockwell"/>
              </a:rPr>
              <a:t> </a:t>
            </a:r>
            <a:r>
              <a:rPr spc="-25" dirty="0">
                <a:latin typeface="Rockwell"/>
                <a:cs typeface="Rockwell"/>
              </a:rPr>
              <a:t>program</a:t>
            </a:r>
            <a:endParaRPr dirty="0">
              <a:latin typeface="Rockwell"/>
              <a:cs typeface="Rockwell"/>
            </a:endParaRPr>
          </a:p>
          <a:p>
            <a:pPr marL="927100" indent="-457200">
              <a:lnSpc>
                <a:spcPct val="100000"/>
              </a:lnSpc>
              <a:spcBef>
                <a:spcPts val="1820"/>
              </a:spcBef>
              <a:buClr>
                <a:srgbClr val="797B7E"/>
              </a:buClr>
              <a:buSzPct val="93750"/>
              <a:buAutoNum type="arabicPeriod"/>
              <a:tabLst>
                <a:tab pos="926465" algn="l"/>
                <a:tab pos="927100" algn="l"/>
              </a:tabLst>
            </a:pPr>
            <a:r>
              <a:rPr spc="-5" dirty="0">
                <a:latin typeface="Rockwell"/>
                <a:cs typeface="Rockwell"/>
              </a:rPr>
              <a:t>Compiling </a:t>
            </a:r>
            <a:r>
              <a:rPr spc="-45" dirty="0">
                <a:latin typeface="Rockwell"/>
                <a:cs typeface="Rockwell"/>
              </a:rPr>
              <a:t>Java </a:t>
            </a:r>
            <a:r>
              <a:rPr spc="-25" dirty="0">
                <a:latin typeface="Rockwell"/>
                <a:cs typeface="Rockwell"/>
              </a:rPr>
              <a:t>Program</a:t>
            </a:r>
            <a:endParaRPr dirty="0">
              <a:latin typeface="Rockwell"/>
              <a:cs typeface="Rockwell"/>
            </a:endParaRPr>
          </a:p>
          <a:p>
            <a:pPr marL="9271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93750"/>
              <a:buAutoNum type="arabicPeriod"/>
              <a:tabLst>
                <a:tab pos="926465" algn="l"/>
                <a:tab pos="927100" algn="l"/>
              </a:tabLst>
            </a:pPr>
            <a:r>
              <a:rPr spc="-5" dirty="0">
                <a:latin typeface="Rockwell"/>
                <a:cs typeface="Rockwell"/>
              </a:rPr>
              <a:t>Loading the </a:t>
            </a:r>
            <a:r>
              <a:rPr spc="-25" dirty="0">
                <a:latin typeface="Rockwell"/>
                <a:cs typeface="Rockwell"/>
              </a:rPr>
              <a:t>program </a:t>
            </a:r>
            <a:r>
              <a:rPr spc="-5" dirty="0">
                <a:latin typeface="Rockwell"/>
                <a:cs typeface="Rockwell"/>
              </a:rPr>
              <a:t>into the</a:t>
            </a:r>
            <a:r>
              <a:rPr spc="25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memory</a:t>
            </a:r>
          </a:p>
          <a:p>
            <a:pPr marL="9271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93750"/>
              <a:buAutoNum type="arabicPeriod"/>
              <a:tabLst>
                <a:tab pos="926465" algn="l"/>
                <a:tab pos="927100" algn="l"/>
              </a:tabLst>
            </a:pPr>
            <a:r>
              <a:rPr spc="-5" dirty="0">
                <a:latin typeface="Rockwell"/>
                <a:cs typeface="Rockwell"/>
              </a:rPr>
              <a:t>Bytecode</a:t>
            </a:r>
            <a:r>
              <a:rPr spc="-235" dirty="0">
                <a:latin typeface="Rockwell"/>
                <a:cs typeface="Rockwell"/>
              </a:rPr>
              <a:t> </a:t>
            </a:r>
            <a:r>
              <a:rPr spc="-20" dirty="0">
                <a:latin typeface="Rockwell"/>
                <a:cs typeface="Rockwell"/>
              </a:rPr>
              <a:t>Verification</a:t>
            </a:r>
            <a:endParaRPr dirty="0">
              <a:latin typeface="Rockwell"/>
              <a:cs typeface="Rockwell"/>
            </a:endParaRPr>
          </a:p>
          <a:p>
            <a:pPr marL="927100" indent="-457200">
              <a:lnSpc>
                <a:spcPct val="100000"/>
              </a:lnSpc>
              <a:spcBef>
                <a:spcPts val="1820"/>
              </a:spcBef>
              <a:buClr>
                <a:srgbClr val="797B7E"/>
              </a:buClr>
              <a:buSzPct val="93750"/>
              <a:buAutoNum type="arabicPeriod"/>
              <a:tabLst>
                <a:tab pos="926465" algn="l"/>
                <a:tab pos="927100" algn="l"/>
              </a:tabLst>
            </a:pPr>
            <a:r>
              <a:rPr spc="-15" dirty="0">
                <a:latin typeface="Rockwell"/>
                <a:cs typeface="Rockwell"/>
              </a:rPr>
              <a:t>Execution</a:t>
            </a:r>
            <a:endParaRPr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765" y="361797"/>
            <a:ext cx="6393835" cy="733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2800" spc="5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2800" dirty="0">
              <a:latin typeface="Rockwell"/>
              <a:cs typeface="Rockwell"/>
            </a:endParaRPr>
          </a:p>
          <a:p>
            <a:pPr marL="298450" indent="-285750">
              <a:lnSpc>
                <a:spcPct val="1000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lang="en-GB" spc="-45" dirty="0">
                <a:latin typeface="Rockwell"/>
                <a:cs typeface="Rockwell"/>
              </a:rPr>
              <a:t>Java </a:t>
            </a:r>
            <a:r>
              <a:rPr lang="en-GB" spc="-25" dirty="0">
                <a:latin typeface="Rockwell"/>
                <a:cs typeface="Rockwell"/>
              </a:rPr>
              <a:t>programs </a:t>
            </a:r>
            <a:r>
              <a:rPr lang="en-GB" spc="-10" dirty="0">
                <a:latin typeface="Rockwell"/>
                <a:cs typeface="Rockwell"/>
              </a:rPr>
              <a:t>normally </a:t>
            </a:r>
            <a:r>
              <a:rPr lang="en-GB" spc="-25" dirty="0">
                <a:latin typeface="Rockwell"/>
                <a:cs typeface="Rockwell"/>
              </a:rPr>
              <a:t>go </a:t>
            </a:r>
            <a:r>
              <a:rPr lang="en-GB" spc="-20" dirty="0">
                <a:latin typeface="Rockwell"/>
                <a:cs typeface="Rockwell"/>
              </a:rPr>
              <a:t>through </a:t>
            </a:r>
            <a:r>
              <a:rPr lang="en-GB" spc="-25" dirty="0">
                <a:solidFill>
                  <a:srgbClr val="7C984A"/>
                </a:solidFill>
                <a:latin typeface="Rockwell"/>
                <a:cs typeface="Rockwell"/>
              </a:rPr>
              <a:t>five</a:t>
            </a:r>
            <a:r>
              <a:rPr lang="en-GB" spc="13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lang="en-GB" spc="-5" dirty="0">
                <a:solidFill>
                  <a:srgbClr val="7C984A"/>
                </a:solidFill>
                <a:latin typeface="Rockwell"/>
                <a:cs typeface="Rockwell"/>
              </a:rPr>
              <a:t>phases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15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7494" y="1430558"/>
            <a:ext cx="6533505" cy="5334000"/>
          </a:xfrm>
          <a:custGeom>
            <a:avLst/>
            <a:gdLst/>
            <a:ahLst/>
            <a:cxnLst/>
            <a:rect l="l" t="t" r="r" b="b"/>
            <a:pathLst>
              <a:path w="5345430" h="5197475">
                <a:moveTo>
                  <a:pt x="0" y="0"/>
                </a:moveTo>
                <a:lnTo>
                  <a:pt x="5345112" y="0"/>
                </a:lnTo>
                <a:lnTo>
                  <a:pt x="5345112" y="5197182"/>
                </a:lnTo>
                <a:lnTo>
                  <a:pt x="0" y="5197182"/>
                </a:lnTo>
                <a:lnTo>
                  <a:pt x="0" y="0"/>
                </a:lnTo>
                <a:close/>
              </a:path>
            </a:pathLst>
          </a:custGeom>
          <a:solidFill>
            <a:srgbClr val="FFEA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5757" y="2392044"/>
            <a:ext cx="51879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">
              <a:lnSpc>
                <a:spcPct val="75000"/>
              </a:lnSpc>
            </a:pPr>
            <a:r>
              <a:rPr sz="1000" dirty="0">
                <a:latin typeface="Rockwell"/>
                <a:cs typeface="Rockwell"/>
              </a:rPr>
              <a:t>P</a:t>
            </a:r>
            <a:r>
              <a:rPr sz="1000" spc="20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ima</a:t>
            </a:r>
            <a:r>
              <a:rPr sz="1000" spc="15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y  Memo</a:t>
            </a:r>
            <a:r>
              <a:rPr sz="1000" spc="15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y</a:t>
            </a:r>
            <a:endParaRPr sz="1000">
              <a:latin typeface="Rockwell"/>
              <a:cs typeface="Rockwel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69828" y="2681109"/>
            <a:ext cx="719455" cy="1083945"/>
          </a:xfrm>
          <a:custGeom>
            <a:avLst/>
            <a:gdLst/>
            <a:ahLst/>
            <a:cxnLst/>
            <a:rect l="l" t="t" r="r" b="b"/>
            <a:pathLst>
              <a:path w="719454" h="1083945">
                <a:moveTo>
                  <a:pt x="719277" y="0"/>
                </a:moveTo>
                <a:lnTo>
                  <a:pt x="719277" y="1083373"/>
                </a:lnTo>
                <a:lnTo>
                  <a:pt x="0" y="1083373"/>
                </a:lnTo>
                <a:lnTo>
                  <a:pt x="0" y="0"/>
                </a:lnTo>
                <a:lnTo>
                  <a:pt x="719277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69828" y="2681110"/>
            <a:ext cx="719455" cy="1083945"/>
          </a:xfrm>
          <a:custGeom>
            <a:avLst/>
            <a:gdLst/>
            <a:ahLst/>
            <a:cxnLst/>
            <a:rect l="l" t="t" r="r" b="b"/>
            <a:pathLst>
              <a:path w="719454" h="1083945">
                <a:moveTo>
                  <a:pt x="719272" y="0"/>
                </a:moveTo>
                <a:lnTo>
                  <a:pt x="719272" y="1083369"/>
                </a:lnTo>
                <a:lnTo>
                  <a:pt x="0" y="1083369"/>
                </a:lnTo>
                <a:lnTo>
                  <a:pt x="0" y="0"/>
                </a:lnTo>
                <a:lnTo>
                  <a:pt x="719272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1022" y="2681656"/>
            <a:ext cx="724535" cy="135255"/>
          </a:xfrm>
          <a:custGeom>
            <a:avLst/>
            <a:gdLst/>
            <a:ahLst/>
            <a:cxnLst/>
            <a:rect l="l" t="t" r="r" b="b"/>
            <a:pathLst>
              <a:path w="724535" h="135255">
                <a:moveTo>
                  <a:pt x="724096" y="0"/>
                </a:moveTo>
                <a:lnTo>
                  <a:pt x="724096" y="134669"/>
                </a:lnTo>
                <a:lnTo>
                  <a:pt x="0" y="134669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1022" y="2817977"/>
            <a:ext cx="724535" cy="135890"/>
          </a:xfrm>
          <a:custGeom>
            <a:avLst/>
            <a:gdLst/>
            <a:ahLst/>
            <a:cxnLst/>
            <a:rect l="l" t="t" r="r" b="b"/>
            <a:pathLst>
              <a:path w="724535" h="135889">
                <a:moveTo>
                  <a:pt x="724096" y="0"/>
                </a:moveTo>
                <a:lnTo>
                  <a:pt x="724096" y="135540"/>
                </a:lnTo>
                <a:lnTo>
                  <a:pt x="0" y="135540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59820" y="3555745"/>
            <a:ext cx="55244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71022" y="2954083"/>
            <a:ext cx="724535" cy="135255"/>
          </a:xfrm>
          <a:custGeom>
            <a:avLst/>
            <a:gdLst/>
            <a:ahLst/>
            <a:cxnLst/>
            <a:rect l="l" t="t" r="r" b="b"/>
            <a:pathLst>
              <a:path w="724535" h="135254">
                <a:moveTo>
                  <a:pt x="724096" y="0"/>
                </a:moveTo>
                <a:lnTo>
                  <a:pt x="724096" y="134719"/>
                </a:lnTo>
                <a:lnTo>
                  <a:pt x="0" y="134719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71022" y="3089859"/>
            <a:ext cx="724535" cy="134620"/>
          </a:xfrm>
          <a:custGeom>
            <a:avLst/>
            <a:gdLst/>
            <a:ahLst/>
            <a:cxnLst/>
            <a:rect l="l" t="t" r="r" b="b"/>
            <a:pathLst>
              <a:path w="724535" h="134620">
                <a:moveTo>
                  <a:pt x="724096" y="0"/>
                </a:moveTo>
                <a:lnTo>
                  <a:pt x="724096" y="134517"/>
                </a:lnTo>
                <a:lnTo>
                  <a:pt x="0" y="134517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1022" y="3224936"/>
            <a:ext cx="724535" cy="135255"/>
          </a:xfrm>
          <a:custGeom>
            <a:avLst/>
            <a:gdLst/>
            <a:ahLst/>
            <a:cxnLst/>
            <a:rect l="l" t="t" r="r" b="b"/>
            <a:pathLst>
              <a:path w="724535" h="135254">
                <a:moveTo>
                  <a:pt x="724096" y="0"/>
                </a:moveTo>
                <a:lnTo>
                  <a:pt x="724096" y="134719"/>
                </a:lnTo>
                <a:lnTo>
                  <a:pt x="0" y="134719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71022" y="3360229"/>
            <a:ext cx="724535" cy="270510"/>
          </a:xfrm>
          <a:custGeom>
            <a:avLst/>
            <a:gdLst/>
            <a:ahLst/>
            <a:cxnLst/>
            <a:rect l="l" t="t" r="r" b="b"/>
            <a:pathLst>
              <a:path w="724535" h="270510">
                <a:moveTo>
                  <a:pt x="724096" y="0"/>
                </a:moveTo>
                <a:lnTo>
                  <a:pt x="724096" y="270290"/>
                </a:lnTo>
                <a:lnTo>
                  <a:pt x="0" y="270290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71022" y="3631082"/>
            <a:ext cx="724535" cy="134620"/>
          </a:xfrm>
          <a:custGeom>
            <a:avLst/>
            <a:gdLst/>
            <a:ahLst/>
            <a:cxnLst/>
            <a:rect l="l" t="t" r="r" b="b"/>
            <a:pathLst>
              <a:path w="724535" h="134620">
                <a:moveTo>
                  <a:pt x="724096" y="0"/>
                </a:moveTo>
                <a:lnTo>
                  <a:pt x="724096" y="134395"/>
                </a:lnTo>
                <a:lnTo>
                  <a:pt x="0" y="134395"/>
                </a:lnTo>
                <a:lnTo>
                  <a:pt x="0" y="0"/>
                </a:lnTo>
                <a:lnTo>
                  <a:pt x="724096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659820" y="3323615"/>
            <a:ext cx="104139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aseline="-17361" dirty="0">
                <a:latin typeface="Rockwell"/>
                <a:cs typeface="Rockwell"/>
              </a:rPr>
              <a:t>.</a:t>
            </a:r>
            <a:r>
              <a:rPr sz="1200" spc="-225" baseline="-17361" dirty="0">
                <a:latin typeface="Rockwell"/>
                <a:cs typeface="Rockwell"/>
              </a:rPr>
              <a:t> </a:t>
            </a: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59820" y="3399815"/>
            <a:ext cx="104139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aseline="-31250" dirty="0">
                <a:latin typeface="Rockwell"/>
                <a:cs typeface="Rockwell"/>
              </a:rPr>
              <a:t>.</a:t>
            </a:r>
            <a:r>
              <a:rPr sz="1200" spc="-225" baseline="-31250" dirty="0">
                <a:latin typeface="Rockwell"/>
                <a:cs typeface="Rockwell"/>
              </a:rPr>
              <a:t> </a:t>
            </a: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8722" y="3476015"/>
            <a:ext cx="55244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69828" y="2217089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362991" y="0"/>
                </a:moveTo>
                <a:lnTo>
                  <a:pt x="289833" y="696"/>
                </a:lnTo>
                <a:lnTo>
                  <a:pt x="221695" y="2694"/>
                </a:lnTo>
                <a:lnTo>
                  <a:pt x="160036" y="5856"/>
                </a:lnTo>
                <a:lnTo>
                  <a:pt x="106314" y="10044"/>
                </a:lnTo>
                <a:lnTo>
                  <a:pt x="61991" y="15119"/>
                </a:lnTo>
                <a:lnTo>
                  <a:pt x="7374" y="27379"/>
                </a:lnTo>
                <a:lnTo>
                  <a:pt x="0" y="34290"/>
                </a:lnTo>
                <a:lnTo>
                  <a:pt x="7374" y="41200"/>
                </a:lnTo>
                <a:lnTo>
                  <a:pt x="61991" y="53460"/>
                </a:lnTo>
                <a:lnTo>
                  <a:pt x="106314" y="58535"/>
                </a:lnTo>
                <a:lnTo>
                  <a:pt x="160036" y="62723"/>
                </a:lnTo>
                <a:lnTo>
                  <a:pt x="221695" y="65885"/>
                </a:lnTo>
                <a:lnTo>
                  <a:pt x="289833" y="67883"/>
                </a:lnTo>
                <a:lnTo>
                  <a:pt x="362991" y="68580"/>
                </a:lnTo>
                <a:lnTo>
                  <a:pt x="436145" y="67883"/>
                </a:lnTo>
                <a:lnTo>
                  <a:pt x="504281" y="65885"/>
                </a:lnTo>
                <a:lnTo>
                  <a:pt x="565941" y="62723"/>
                </a:lnTo>
                <a:lnTo>
                  <a:pt x="619663" y="58535"/>
                </a:lnTo>
                <a:lnTo>
                  <a:pt x="663988" y="53460"/>
                </a:lnTo>
                <a:lnTo>
                  <a:pt x="718607" y="41200"/>
                </a:lnTo>
                <a:lnTo>
                  <a:pt x="725982" y="34290"/>
                </a:lnTo>
                <a:lnTo>
                  <a:pt x="718607" y="27379"/>
                </a:lnTo>
                <a:lnTo>
                  <a:pt x="663988" y="15119"/>
                </a:lnTo>
                <a:lnTo>
                  <a:pt x="619663" y="10044"/>
                </a:lnTo>
                <a:lnTo>
                  <a:pt x="565941" y="5856"/>
                </a:lnTo>
                <a:lnTo>
                  <a:pt x="504281" y="2694"/>
                </a:lnTo>
                <a:lnTo>
                  <a:pt x="436145" y="696"/>
                </a:lnTo>
                <a:lnTo>
                  <a:pt x="362991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9828" y="2217089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0" y="34287"/>
                </a:moveTo>
                <a:lnTo>
                  <a:pt x="61993" y="15116"/>
                </a:lnTo>
                <a:lnTo>
                  <a:pt x="106317" y="10042"/>
                </a:lnTo>
                <a:lnTo>
                  <a:pt x="160039" y="5855"/>
                </a:lnTo>
                <a:lnTo>
                  <a:pt x="221698" y="2694"/>
                </a:lnTo>
                <a:lnTo>
                  <a:pt x="289835" y="696"/>
                </a:lnTo>
                <a:lnTo>
                  <a:pt x="362991" y="0"/>
                </a:lnTo>
                <a:lnTo>
                  <a:pt x="436146" y="696"/>
                </a:lnTo>
                <a:lnTo>
                  <a:pt x="504284" y="2694"/>
                </a:lnTo>
                <a:lnTo>
                  <a:pt x="565943" y="5855"/>
                </a:lnTo>
                <a:lnTo>
                  <a:pt x="619665" y="10042"/>
                </a:lnTo>
                <a:lnTo>
                  <a:pt x="663990" y="15116"/>
                </a:lnTo>
                <a:lnTo>
                  <a:pt x="718609" y="27377"/>
                </a:lnTo>
                <a:lnTo>
                  <a:pt x="725983" y="34287"/>
                </a:lnTo>
                <a:lnTo>
                  <a:pt x="718609" y="41197"/>
                </a:lnTo>
                <a:lnTo>
                  <a:pt x="663990" y="53457"/>
                </a:lnTo>
                <a:lnTo>
                  <a:pt x="619665" y="58531"/>
                </a:lnTo>
                <a:lnTo>
                  <a:pt x="565943" y="62718"/>
                </a:lnTo>
                <a:lnTo>
                  <a:pt x="504284" y="65879"/>
                </a:lnTo>
                <a:lnTo>
                  <a:pt x="436146" y="67877"/>
                </a:lnTo>
                <a:lnTo>
                  <a:pt x="362991" y="68574"/>
                </a:lnTo>
                <a:lnTo>
                  <a:pt x="289835" y="67877"/>
                </a:lnTo>
                <a:lnTo>
                  <a:pt x="221698" y="65879"/>
                </a:lnTo>
                <a:lnTo>
                  <a:pt x="160039" y="62718"/>
                </a:lnTo>
                <a:lnTo>
                  <a:pt x="106317" y="58531"/>
                </a:lnTo>
                <a:lnTo>
                  <a:pt x="61993" y="53457"/>
                </a:lnTo>
                <a:lnTo>
                  <a:pt x="7374" y="41197"/>
                </a:lnTo>
                <a:lnTo>
                  <a:pt x="0" y="34287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70552" y="2045525"/>
            <a:ext cx="725170" cy="203835"/>
          </a:xfrm>
          <a:custGeom>
            <a:avLst/>
            <a:gdLst/>
            <a:ahLst/>
            <a:cxnLst/>
            <a:rect l="l" t="t" r="r" b="b"/>
            <a:pathLst>
              <a:path w="725170" h="203835">
                <a:moveTo>
                  <a:pt x="724573" y="0"/>
                </a:moveTo>
                <a:lnTo>
                  <a:pt x="724573" y="203276"/>
                </a:lnTo>
                <a:lnTo>
                  <a:pt x="0" y="203276"/>
                </a:lnTo>
                <a:lnTo>
                  <a:pt x="0" y="0"/>
                </a:lnTo>
                <a:lnTo>
                  <a:pt x="724573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70552" y="2045525"/>
            <a:ext cx="725170" cy="203835"/>
          </a:xfrm>
          <a:custGeom>
            <a:avLst/>
            <a:gdLst/>
            <a:ahLst/>
            <a:cxnLst/>
            <a:rect l="l" t="t" r="r" b="b"/>
            <a:pathLst>
              <a:path w="725170" h="203835">
                <a:moveTo>
                  <a:pt x="724567" y="0"/>
                </a:moveTo>
                <a:lnTo>
                  <a:pt x="724567" y="203276"/>
                </a:lnTo>
                <a:lnTo>
                  <a:pt x="0" y="203276"/>
                </a:lnTo>
                <a:lnTo>
                  <a:pt x="0" y="0"/>
                </a:lnTo>
                <a:lnTo>
                  <a:pt x="724567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9828" y="2010308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362991" y="0"/>
                </a:moveTo>
                <a:lnTo>
                  <a:pt x="289833" y="696"/>
                </a:lnTo>
                <a:lnTo>
                  <a:pt x="221695" y="2694"/>
                </a:lnTo>
                <a:lnTo>
                  <a:pt x="160036" y="5856"/>
                </a:lnTo>
                <a:lnTo>
                  <a:pt x="106314" y="10044"/>
                </a:lnTo>
                <a:lnTo>
                  <a:pt x="61991" y="15119"/>
                </a:lnTo>
                <a:lnTo>
                  <a:pt x="7374" y="27379"/>
                </a:lnTo>
                <a:lnTo>
                  <a:pt x="0" y="34289"/>
                </a:lnTo>
                <a:lnTo>
                  <a:pt x="7374" y="41200"/>
                </a:lnTo>
                <a:lnTo>
                  <a:pt x="61991" y="53460"/>
                </a:lnTo>
                <a:lnTo>
                  <a:pt x="106314" y="58535"/>
                </a:lnTo>
                <a:lnTo>
                  <a:pt x="160036" y="62723"/>
                </a:lnTo>
                <a:lnTo>
                  <a:pt x="221695" y="65885"/>
                </a:lnTo>
                <a:lnTo>
                  <a:pt x="289833" y="67883"/>
                </a:lnTo>
                <a:lnTo>
                  <a:pt x="362991" y="68579"/>
                </a:lnTo>
                <a:lnTo>
                  <a:pt x="436145" y="67883"/>
                </a:lnTo>
                <a:lnTo>
                  <a:pt x="504281" y="65885"/>
                </a:lnTo>
                <a:lnTo>
                  <a:pt x="565941" y="62723"/>
                </a:lnTo>
                <a:lnTo>
                  <a:pt x="619663" y="58535"/>
                </a:lnTo>
                <a:lnTo>
                  <a:pt x="663988" y="53460"/>
                </a:lnTo>
                <a:lnTo>
                  <a:pt x="718607" y="41200"/>
                </a:lnTo>
                <a:lnTo>
                  <a:pt x="725982" y="34289"/>
                </a:lnTo>
                <a:lnTo>
                  <a:pt x="718607" y="27379"/>
                </a:lnTo>
                <a:lnTo>
                  <a:pt x="663988" y="15119"/>
                </a:lnTo>
                <a:lnTo>
                  <a:pt x="619663" y="10044"/>
                </a:lnTo>
                <a:lnTo>
                  <a:pt x="565941" y="5856"/>
                </a:lnTo>
                <a:lnTo>
                  <a:pt x="504281" y="2694"/>
                </a:lnTo>
                <a:lnTo>
                  <a:pt x="436145" y="696"/>
                </a:lnTo>
                <a:lnTo>
                  <a:pt x="362991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69828" y="2010308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0" y="34287"/>
                </a:moveTo>
                <a:lnTo>
                  <a:pt x="61993" y="15116"/>
                </a:lnTo>
                <a:lnTo>
                  <a:pt x="106317" y="10042"/>
                </a:lnTo>
                <a:lnTo>
                  <a:pt x="160039" y="5855"/>
                </a:lnTo>
                <a:lnTo>
                  <a:pt x="221698" y="2694"/>
                </a:lnTo>
                <a:lnTo>
                  <a:pt x="289835" y="696"/>
                </a:lnTo>
                <a:lnTo>
                  <a:pt x="362991" y="0"/>
                </a:lnTo>
                <a:lnTo>
                  <a:pt x="436146" y="696"/>
                </a:lnTo>
                <a:lnTo>
                  <a:pt x="504284" y="2694"/>
                </a:lnTo>
                <a:lnTo>
                  <a:pt x="565943" y="5855"/>
                </a:lnTo>
                <a:lnTo>
                  <a:pt x="619665" y="10042"/>
                </a:lnTo>
                <a:lnTo>
                  <a:pt x="663990" y="15116"/>
                </a:lnTo>
                <a:lnTo>
                  <a:pt x="718609" y="27377"/>
                </a:lnTo>
                <a:lnTo>
                  <a:pt x="725983" y="34287"/>
                </a:lnTo>
                <a:lnTo>
                  <a:pt x="718609" y="41197"/>
                </a:lnTo>
                <a:lnTo>
                  <a:pt x="663990" y="53457"/>
                </a:lnTo>
                <a:lnTo>
                  <a:pt x="619665" y="58531"/>
                </a:lnTo>
                <a:lnTo>
                  <a:pt x="565943" y="62718"/>
                </a:lnTo>
                <a:lnTo>
                  <a:pt x="504284" y="65879"/>
                </a:lnTo>
                <a:lnTo>
                  <a:pt x="436146" y="67877"/>
                </a:lnTo>
                <a:lnTo>
                  <a:pt x="362991" y="68574"/>
                </a:lnTo>
                <a:lnTo>
                  <a:pt x="289835" y="67877"/>
                </a:lnTo>
                <a:lnTo>
                  <a:pt x="221698" y="65879"/>
                </a:lnTo>
                <a:lnTo>
                  <a:pt x="160039" y="62718"/>
                </a:lnTo>
                <a:lnTo>
                  <a:pt x="106317" y="58531"/>
                </a:lnTo>
                <a:lnTo>
                  <a:pt x="61993" y="53457"/>
                </a:lnTo>
                <a:lnTo>
                  <a:pt x="7374" y="41197"/>
                </a:lnTo>
                <a:lnTo>
                  <a:pt x="0" y="34287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69828" y="2216125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0" y="34064"/>
                </a:moveTo>
                <a:lnTo>
                  <a:pt x="61993" y="15018"/>
                </a:lnTo>
                <a:lnTo>
                  <a:pt x="106317" y="9977"/>
                </a:lnTo>
                <a:lnTo>
                  <a:pt x="160039" y="5817"/>
                </a:lnTo>
                <a:lnTo>
                  <a:pt x="221698" y="2676"/>
                </a:lnTo>
                <a:lnTo>
                  <a:pt x="289835" y="692"/>
                </a:lnTo>
                <a:lnTo>
                  <a:pt x="362991" y="0"/>
                </a:lnTo>
                <a:lnTo>
                  <a:pt x="436146" y="692"/>
                </a:lnTo>
                <a:lnTo>
                  <a:pt x="504284" y="2676"/>
                </a:lnTo>
                <a:lnTo>
                  <a:pt x="565943" y="5817"/>
                </a:lnTo>
                <a:lnTo>
                  <a:pt x="619665" y="9977"/>
                </a:lnTo>
                <a:lnTo>
                  <a:pt x="663990" y="15018"/>
                </a:lnTo>
                <a:lnTo>
                  <a:pt x="718609" y="27199"/>
                </a:lnTo>
                <a:lnTo>
                  <a:pt x="725983" y="34064"/>
                </a:lnTo>
                <a:lnTo>
                  <a:pt x="718609" y="40930"/>
                </a:lnTo>
                <a:lnTo>
                  <a:pt x="663990" y="53110"/>
                </a:lnTo>
                <a:lnTo>
                  <a:pt x="619665" y="58152"/>
                </a:lnTo>
                <a:lnTo>
                  <a:pt x="565943" y="62312"/>
                </a:lnTo>
                <a:lnTo>
                  <a:pt x="504284" y="65452"/>
                </a:lnTo>
                <a:lnTo>
                  <a:pt x="436146" y="67437"/>
                </a:lnTo>
                <a:lnTo>
                  <a:pt x="362991" y="68129"/>
                </a:lnTo>
                <a:lnTo>
                  <a:pt x="289835" y="67437"/>
                </a:lnTo>
                <a:lnTo>
                  <a:pt x="221698" y="65452"/>
                </a:lnTo>
                <a:lnTo>
                  <a:pt x="160039" y="62312"/>
                </a:lnTo>
                <a:lnTo>
                  <a:pt x="106317" y="58152"/>
                </a:lnTo>
                <a:lnTo>
                  <a:pt x="61993" y="53110"/>
                </a:lnTo>
                <a:lnTo>
                  <a:pt x="7374" y="40930"/>
                </a:lnTo>
                <a:lnTo>
                  <a:pt x="0" y="34064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9828" y="2045792"/>
            <a:ext cx="725805" cy="202565"/>
          </a:xfrm>
          <a:custGeom>
            <a:avLst/>
            <a:gdLst/>
            <a:ahLst/>
            <a:cxnLst/>
            <a:rect l="l" t="t" r="r" b="b"/>
            <a:pathLst>
              <a:path w="725804" h="202564">
                <a:moveTo>
                  <a:pt x="725292" y="0"/>
                </a:moveTo>
                <a:lnTo>
                  <a:pt x="725292" y="202398"/>
                </a:lnTo>
                <a:lnTo>
                  <a:pt x="0" y="202398"/>
                </a:lnTo>
                <a:lnTo>
                  <a:pt x="0" y="0"/>
                </a:lnTo>
                <a:lnTo>
                  <a:pt x="725292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6534" y="2216124"/>
            <a:ext cx="712470" cy="36830"/>
          </a:xfrm>
          <a:custGeom>
            <a:avLst/>
            <a:gdLst/>
            <a:ahLst/>
            <a:cxnLst/>
            <a:rect l="l" t="t" r="r" b="b"/>
            <a:pathLst>
              <a:path w="712470" h="36830">
                <a:moveTo>
                  <a:pt x="0" y="36334"/>
                </a:moveTo>
                <a:lnTo>
                  <a:pt x="711885" y="36334"/>
                </a:lnTo>
                <a:lnTo>
                  <a:pt x="711885" y="0"/>
                </a:lnTo>
                <a:lnTo>
                  <a:pt x="0" y="0"/>
                </a:lnTo>
                <a:lnTo>
                  <a:pt x="0" y="36334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76534" y="2216125"/>
            <a:ext cx="712470" cy="36830"/>
          </a:xfrm>
          <a:custGeom>
            <a:avLst/>
            <a:gdLst/>
            <a:ahLst/>
            <a:cxnLst/>
            <a:rect l="l" t="t" r="r" b="b"/>
            <a:pathLst>
              <a:path w="712470" h="36830">
                <a:moveTo>
                  <a:pt x="711892" y="0"/>
                </a:moveTo>
                <a:lnTo>
                  <a:pt x="711892" y="36334"/>
                </a:lnTo>
                <a:lnTo>
                  <a:pt x="0" y="36334"/>
                </a:lnTo>
                <a:lnTo>
                  <a:pt x="0" y="0"/>
                </a:lnTo>
                <a:lnTo>
                  <a:pt x="711892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582385" y="2075306"/>
            <a:ext cx="2863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Rockwell"/>
                <a:cs typeface="Rockwell"/>
              </a:rPr>
              <a:t>Disk</a:t>
            </a:r>
            <a:endParaRPr sz="1000">
              <a:latin typeface="Rockwell"/>
              <a:cs typeface="Rockwel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74857" y="2057577"/>
            <a:ext cx="716915" cy="0"/>
          </a:xfrm>
          <a:custGeom>
            <a:avLst/>
            <a:gdLst/>
            <a:ahLst/>
            <a:cxnLst/>
            <a:rect l="l" t="t" r="r" b="b"/>
            <a:pathLst>
              <a:path w="716914">
                <a:moveTo>
                  <a:pt x="0" y="0"/>
                </a:moveTo>
                <a:lnTo>
                  <a:pt x="716915" y="0"/>
                </a:lnTo>
              </a:path>
            </a:pathLst>
          </a:custGeom>
          <a:ln w="37744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74857" y="2038706"/>
            <a:ext cx="716915" cy="38100"/>
          </a:xfrm>
          <a:custGeom>
            <a:avLst/>
            <a:gdLst/>
            <a:ahLst/>
            <a:cxnLst/>
            <a:rect l="l" t="t" r="r" b="b"/>
            <a:pathLst>
              <a:path w="716914" h="38100">
                <a:moveTo>
                  <a:pt x="716917" y="0"/>
                </a:moveTo>
                <a:lnTo>
                  <a:pt x="716917" y="37750"/>
                </a:lnTo>
                <a:lnTo>
                  <a:pt x="0" y="37750"/>
                </a:lnTo>
                <a:lnTo>
                  <a:pt x="0" y="0"/>
                </a:lnTo>
                <a:lnTo>
                  <a:pt x="716917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69828" y="2010308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0" y="34064"/>
                </a:moveTo>
                <a:lnTo>
                  <a:pt x="61993" y="15018"/>
                </a:lnTo>
                <a:lnTo>
                  <a:pt x="106317" y="9977"/>
                </a:lnTo>
                <a:lnTo>
                  <a:pt x="160039" y="5817"/>
                </a:lnTo>
                <a:lnTo>
                  <a:pt x="221698" y="2676"/>
                </a:lnTo>
                <a:lnTo>
                  <a:pt x="289835" y="692"/>
                </a:lnTo>
                <a:lnTo>
                  <a:pt x="362991" y="0"/>
                </a:lnTo>
                <a:lnTo>
                  <a:pt x="436146" y="692"/>
                </a:lnTo>
                <a:lnTo>
                  <a:pt x="504284" y="2676"/>
                </a:lnTo>
                <a:lnTo>
                  <a:pt x="565943" y="5817"/>
                </a:lnTo>
                <a:lnTo>
                  <a:pt x="619665" y="9977"/>
                </a:lnTo>
                <a:lnTo>
                  <a:pt x="663990" y="15018"/>
                </a:lnTo>
                <a:lnTo>
                  <a:pt x="718609" y="27199"/>
                </a:lnTo>
                <a:lnTo>
                  <a:pt x="725983" y="34064"/>
                </a:lnTo>
                <a:lnTo>
                  <a:pt x="718609" y="40930"/>
                </a:lnTo>
                <a:lnTo>
                  <a:pt x="663990" y="53111"/>
                </a:lnTo>
                <a:lnTo>
                  <a:pt x="619665" y="58152"/>
                </a:lnTo>
                <a:lnTo>
                  <a:pt x="565943" y="62312"/>
                </a:lnTo>
                <a:lnTo>
                  <a:pt x="504284" y="65452"/>
                </a:lnTo>
                <a:lnTo>
                  <a:pt x="436146" y="67437"/>
                </a:lnTo>
                <a:lnTo>
                  <a:pt x="362991" y="68129"/>
                </a:lnTo>
                <a:lnTo>
                  <a:pt x="289835" y="67437"/>
                </a:lnTo>
                <a:lnTo>
                  <a:pt x="221698" y="65452"/>
                </a:lnTo>
                <a:lnTo>
                  <a:pt x="160039" y="62312"/>
                </a:lnTo>
                <a:lnTo>
                  <a:pt x="106317" y="58152"/>
                </a:lnTo>
                <a:lnTo>
                  <a:pt x="61993" y="53111"/>
                </a:lnTo>
                <a:lnTo>
                  <a:pt x="7374" y="40930"/>
                </a:lnTo>
                <a:lnTo>
                  <a:pt x="0" y="34064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69828" y="1707197"/>
            <a:ext cx="726440" cy="69215"/>
          </a:xfrm>
          <a:custGeom>
            <a:avLst/>
            <a:gdLst/>
            <a:ahLst/>
            <a:cxnLst/>
            <a:rect l="l" t="t" r="r" b="b"/>
            <a:pathLst>
              <a:path w="726439" h="69214">
                <a:moveTo>
                  <a:pt x="362991" y="0"/>
                </a:moveTo>
                <a:lnTo>
                  <a:pt x="289833" y="700"/>
                </a:lnTo>
                <a:lnTo>
                  <a:pt x="221695" y="2708"/>
                </a:lnTo>
                <a:lnTo>
                  <a:pt x="160036" y="5885"/>
                </a:lnTo>
                <a:lnTo>
                  <a:pt x="106314" y="10093"/>
                </a:lnTo>
                <a:lnTo>
                  <a:pt x="61991" y="15192"/>
                </a:lnTo>
                <a:lnTo>
                  <a:pt x="7374" y="27512"/>
                </a:lnTo>
                <a:lnTo>
                  <a:pt x="0" y="34455"/>
                </a:lnTo>
                <a:lnTo>
                  <a:pt x="7374" y="41401"/>
                </a:lnTo>
                <a:lnTo>
                  <a:pt x="61991" y="53726"/>
                </a:lnTo>
                <a:lnTo>
                  <a:pt x="106314" y="58827"/>
                </a:lnTo>
                <a:lnTo>
                  <a:pt x="160036" y="63036"/>
                </a:lnTo>
                <a:lnTo>
                  <a:pt x="221695" y="66214"/>
                </a:lnTo>
                <a:lnTo>
                  <a:pt x="289833" y="68222"/>
                </a:lnTo>
                <a:lnTo>
                  <a:pt x="362991" y="68922"/>
                </a:lnTo>
                <a:lnTo>
                  <a:pt x="436145" y="68222"/>
                </a:lnTo>
                <a:lnTo>
                  <a:pt x="504281" y="66214"/>
                </a:lnTo>
                <a:lnTo>
                  <a:pt x="565941" y="63036"/>
                </a:lnTo>
                <a:lnTo>
                  <a:pt x="619663" y="58827"/>
                </a:lnTo>
                <a:lnTo>
                  <a:pt x="663988" y="53726"/>
                </a:lnTo>
                <a:lnTo>
                  <a:pt x="718607" y="41401"/>
                </a:lnTo>
                <a:lnTo>
                  <a:pt x="725982" y="34455"/>
                </a:lnTo>
                <a:lnTo>
                  <a:pt x="718607" y="27512"/>
                </a:lnTo>
                <a:lnTo>
                  <a:pt x="663988" y="15192"/>
                </a:lnTo>
                <a:lnTo>
                  <a:pt x="619663" y="10093"/>
                </a:lnTo>
                <a:lnTo>
                  <a:pt x="565941" y="5885"/>
                </a:lnTo>
                <a:lnTo>
                  <a:pt x="504281" y="2708"/>
                </a:lnTo>
                <a:lnTo>
                  <a:pt x="436145" y="700"/>
                </a:lnTo>
                <a:lnTo>
                  <a:pt x="362991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69828" y="1707197"/>
            <a:ext cx="726440" cy="69215"/>
          </a:xfrm>
          <a:custGeom>
            <a:avLst/>
            <a:gdLst/>
            <a:ahLst/>
            <a:cxnLst/>
            <a:rect l="l" t="t" r="r" b="b"/>
            <a:pathLst>
              <a:path w="726439" h="69214">
                <a:moveTo>
                  <a:pt x="0" y="34464"/>
                </a:moveTo>
                <a:lnTo>
                  <a:pt x="61993" y="15194"/>
                </a:lnTo>
                <a:lnTo>
                  <a:pt x="106317" y="10094"/>
                </a:lnTo>
                <a:lnTo>
                  <a:pt x="160039" y="5885"/>
                </a:lnTo>
                <a:lnTo>
                  <a:pt x="221698" y="2708"/>
                </a:lnTo>
                <a:lnTo>
                  <a:pt x="289835" y="700"/>
                </a:lnTo>
                <a:lnTo>
                  <a:pt x="362991" y="0"/>
                </a:lnTo>
                <a:lnTo>
                  <a:pt x="436146" y="700"/>
                </a:lnTo>
                <a:lnTo>
                  <a:pt x="504284" y="2708"/>
                </a:lnTo>
                <a:lnTo>
                  <a:pt x="565943" y="5885"/>
                </a:lnTo>
                <a:lnTo>
                  <a:pt x="619665" y="10094"/>
                </a:lnTo>
                <a:lnTo>
                  <a:pt x="663990" y="15194"/>
                </a:lnTo>
                <a:lnTo>
                  <a:pt x="718609" y="27518"/>
                </a:lnTo>
                <a:lnTo>
                  <a:pt x="725983" y="34464"/>
                </a:lnTo>
                <a:lnTo>
                  <a:pt x="718609" y="41409"/>
                </a:lnTo>
                <a:lnTo>
                  <a:pt x="663990" y="53733"/>
                </a:lnTo>
                <a:lnTo>
                  <a:pt x="619665" y="58833"/>
                </a:lnTo>
                <a:lnTo>
                  <a:pt x="565943" y="63042"/>
                </a:lnTo>
                <a:lnTo>
                  <a:pt x="504284" y="66219"/>
                </a:lnTo>
                <a:lnTo>
                  <a:pt x="436146" y="68227"/>
                </a:lnTo>
                <a:lnTo>
                  <a:pt x="362991" y="68927"/>
                </a:lnTo>
                <a:lnTo>
                  <a:pt x="289835" y="68227"/>
                </a:lnTo>
                <a:lnTo>
                  <a:pt x="221698" y="66219"/>
                </a:lnTo>
                <a:lnTo>
                  <a:pt x="160039" y="63042"/>
                </a:lnTo>
                <a:lnTo>
                  <a:pt x="106317" y="58833"/>
                </a:lnTo>
                <a:lnTo>
                  <a:pt x="61993" y="53733"/>
                </a:lnTo>
                <a:lnTo>
                  <a:pt x="7374" y="41409"/>
                </a:lnTo>
                <a:lnTo>
                  <a:pt x="0" y="34464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70552" y="1534744"/>
            <a:ext cx="725170" cy="204470"/>
          </a:xfrm>
          <a:custGeom>
            <a:avLst/>
            <a:gdLst/>
            <a:ahLst/>
            <a:cxnLst/>
            <a:rect l="l" t="t" r="r" b="b"/>
            <a:pathLst>
              <a:path w="725170" h="204469">
                <a:moveTo>
                  <a:pt x="724573" y="0"/>
                </a:moveTo>
                <a:lnTo>
                  <a:pt x="724573" y="204330"/>
                </a:lnTo>
                <a:lnTo>
                  <a:pt x="0" y="204330"/>
                </a:lnTo>
                <a:lnTo>
                  <a:pt x="0" y="0"/>
                </a:lnTo>
                <a:lnTo>
                  <a:pt x="724573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70552" y="1534744"/>
            <a:ext cx="725170" cy="204470"/>
          </a:xfrm>
          <a:custGeom>
            <a:avLst/>
            <a:gdLst/>
            <a:ahLst/>
            <a:cxnLst/>
            <a:rect l="l" t="t" r="r" b="b"/>
            <a:pathLst>
              <a:path w="725170" h="204469">
                <a:moveTo>
                  <a:pt x="724567" y="0"/>
                </a:moveTo>
                <a:lnTo>
                  <a:pt x="724567" y="204324"/>
                </a:lnTo>
                <a:lnTo>
                  <a:pt x="0" y="204324"/>
                </a:lnTo>
                <a:lnTo>
                  <a:pt x="0" y="0"/>
                </a:lnTo>
                <a:lnTo>
                  <a:pt x="724567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69828" y="1499349"/>
            <a:ext cx="726440" cy="69215"/>
          </a:xfrm>
          <a:custGeom>
            <a:avLst/>
            <a:gdLst/>
            <a:ahLst/>
            <a:cxnLst/>
            <a:rect l="l" t="t" r="r" b="b"/>
            <a:pathLst>
              <a:path w="726439" h="69214">
                <a:moveTo>
                  <a:pt x="362991" y="0"/>
                </a:moveTo>
                <a:lnTo>
                  <a:pt x="289833" y="700"/>
                </a:lnTo>
                <a:lnTo>
                  <a:pt x="221695" y="2708"/>
                </a:lnTo>
                <a:lnTo>
                  <a:pt x="160036" y="5885"/>
                </a:lnTo>
                <a:lnTo>
                  <a:pt x="106314" y="10093"/>
                </a:lnTo>
                <a:lnTo>
                  <a:pt x="61991" y="15192"/>
                </a:lnTo>
                <a:lnTo>
                  <a:pt x="7374" y="27512"/>
                </a:lnTo>
                <a:lnTo>
                  <a:pt x="0" y="34455"/>
                </a:lnTo>
                <a:lnTo>
                  <a:pt x="7374" y="41401"/>
                </a:lnTo>
                <a:lnTo>
                  <a:pt x="61991" y="53726"/>
                </a:lnTo>
                <a:lnTo>
                  <a:pt x="106314" y="58827"/>
                </a:lnTo>
                <a:lnTo>
                  <a:pt x="160036" y="63036"/>
                </a:lnTo>
                <a:lnTo>
                  <a:pt x="221695" y="66214"/>
                </a:lnTo>
                <a:lnTo>
                  <a:pt x="289833" y="68222"/>
                </a:lnTo>
                <a:lnTo>
                  <a:pt x="362991" y="68922"/>
                </a:lnTo>
                <a:lnTo>
                  <a:pt x="436145" y="68222"/>
                </a:lnTo>
                <a:lnTo>
                  <a:pt x="504281" y="66214"/>
                </a:lnTo>
                <a:lnTo>
                  <a:pt x="565941" y="63036"/>
                </a:lnTo>
                <a:lnTo>
                  <a:pt x="619663" y="58827"/>
                </a:lnTo>
                <a:lnTo>
                  <a:pt x="663988" y="53726"/>
                </a:lnTo>
                <a:lnTo>
                  <a:pt x="718607" y="41401"/>
                </a:lnTo>
                <a:lnTo>
                  <a:pt x="725982" y="34455"/>
                </a:lnTo>
                <a:lnTo>
                  <a:pt x="718607" y="27512"/>
                </a:lnTo>
                <a:lnTo>
                  <a:pt x="663988" y="15192"/>
                </a:lnTo>
                <a:lnTo>
                  <a:pt x="619663" y="10093"/>
                </a:lnTo>
                <a:lnTo>
                  <a:pt x="565941" y="5885"/>
                </a:lnTo>
                <a:lnTo>
                  <a:pt x="504281" y="2708"/>
                </a:lnTo>
                <a:lnTo>
                  <a:pt x="436145" y="700"/>
                </a:lnTo>
                <a:lnTo>
                  <a:pt x="362991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69828" y="1499349"/>
            <a:ext cx="726440" cy="69215"/>
          </a:xfrm>
          <a:custGeom>
            <a:avLst/>
            <a:gdLst/>
            <a:ahLst/>
            <a:cxnLst/>
            <a:rect l="l" t="t" r="r" b="b"/>
            <a:pathLst>
              <a:path w="726439" h="69214">
                <a:moveTo>
                  <a:pt x="0" y="34464"/>
                </a:moveTo>
                <a:lnTo>
                  <a:pt x="61993" y="15194"/>
                </a:lnTo>
                <a:lnTo>
                  <a:pt x="106317" y="10094"/>
                </a:lnTo>
                <a:lnTo>
                  <a:pt x="160039" y="5885"/>
                </a:lnTo>
                <a:lnTo>
                  <a:pt x="221698" y="2708"/>
                </a:lnTo>
                <a:lnTo>
                  <a:pt x="289835" y="700"/>
                </a:lnTo>
                <a:lnTo>
                  <a:pt x="362991" y="0"/>
                </a:lnTo>
                <a:lnTo>
                  <a:pt x="436146" y="700"/>
                </a:lnTo>
                <a:lnTo>
                  <a:pt x="504284" y="2708"/>
                </a:lnTo>
                <a:lnTo>
                  <a:pt x="565943" y="5885"/>
                </a:lnTo>
                <a:lnTo>
                  <a:pt x="619665" y="10094"/>
                </a:lnTo>
                <a:lnTo>
                  <a:pt x="663990" y="15194"/>
                </a:lnTo>
                <a:lnTo>
                  <a:pt x="718609" y="27518"/>
                </a:lnTo>
                <a:lnTo>
                  <a:pt x="725983" y="34464"/>
                </a:lnTo>
                <a:lnTo>
                  <a:pt x="718609" y="41409"/>
                </a:lnTo>
                <a:lnTo>
                  <a:pt x="663990" y="53733"/>
                </a:lnTo>
                <a:lnTo>
                  <a:pt x="619665" y="58833"/>
                </a:lnTo>
                <a:lnTo>
                  <a:pt x="565943" y="63042"/>
                </a:lnTo>
                <a:lnTo>
                  <a:pt x="504284" y="66219"/>
                </a:lnTo>
                <a:lnTo>
                  <a:pt x="436146" y="68227"/>
                </a:lnTo>
                <a:lnTo>
                  <a:pt x="362991" y="68927"/>
                </a:lnTo>
                <a:lnTo>
                  <a:pt x="289835" y="68227"/>
                </a:lnTo>
                <a:lnTo>
                  <a:pt x="221698" y="66219"/>
                </a:lnTo>
                <a:lnTo>
                  <a:pt x="160039" y="63042"/>
                </a:lnTo>
                <a:lnTo>
                  <a:pt x="106317" y="58833"/>
                </a:lnTo>
                <a:lnTo>
                  <a:pt x="61993" y="53733"/>
                </a:lnTo>
                <a:lnTo>
                  <a:pt x="7374" y="41409"/>
                </a:lnTo>
                <a:lnTo>
                  <a:pt x="0" y="34464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69828" y="1706575"/>
            <a:ext cx="726440" cy="69850"/>
          </a:xfrm>
          <a:custGeom>
            <a:avLst/>
            <a:gdLst/>
            <a:ahLst/>
            <a:cxnLst/>
            <a:rect l="l" t="t" r="r" b="b"/>
            <a:pathLst>
              <a:path w="726439" h="69850">
                <a:moveTo>
                  <a:pt x="0" y="34773"/>
                </a:moveTo>
                <a:lnTo>
                  <a:pt x="61993" y="15331"/>
                </a:lnTo>
                <a:lnTo>
                  <a:pt x="106317" y="10185"/>
                </a:lnTo>
                <a:lnTo>
                  <a:pt x="160039" y="5938"/>
                </a:lnTo>
                <a:lnTo>
                  <a:pt x="221698" y="2732"/>
                </a:lnTo>
                <a:lnTo>
                  <a:pt x="289835" y="706"/>
                </a:lnTo>
                <a:lnTo>
                  <a:pt x="362991" y="0"/>
                </a:lnTo>
                <a:lnTo>
                  <a:pt x="436146" y="706"/>
                </a:lnTo>
                <a:lnTo>
                  <a:pt x="504284" y="2732"/>
                </a:lnTo>
                <a:lnTo>
                  <a:pt x="565943" y="5938"/>
                </a:lnTo>
                <a:lnTo>
                  <a:pt x="619665" y="10185"/>
                </a:lnTo>
                <a:lnTo>
                  <a:pt x="663990" y="15331"/>
                </a:lnTo>
                <a:lnTo>
                  <a:pt x="718609" y="27765"/>
                </a:lnTo>
                <a:lnTo>
                  <a:pt x="725983" y="34773"/>
                </a:lnTo>
                <a:lnTo>
                  <a:pt x="718609" y="41782"/>
                </a:lnTo>
                <a:lnTo>
                  <a:pt x="663990" y="54216"/>
                </a:lnTo>
                <a:lnTo>
                  <a:pt x="619665" y="59362"/>
                </a:lnTo>
                <a:lnTo>
                  <a:pt x="565943" y="63609"/>
                </a:lnTo>
                <a:lnTo>
                  <a:pt x="504284" y="66815"/>
                </a:lnTo>
                <a:lnTo>
                  <a:pt x="436146" y="68841"/>
                </a:lnTo>
                <a:lnTo>
                  <a:pt x="362991" y="69548"/>
                </a:lnTo>
                <a:lnTo>
                  <a:pt x="289835" y="68841"/>
                </a:lnTo>
                <a:lnTo>
                  <a:pt x="221698" y="66815"/>
                </a:lnTo>
                <a:lnTo>
                  <a:pt x="160039" y="63609"/>
                </a:lnTo>
                <a:lnTo>
                  <a:pt x="106317" y="59362"/>
                </a:lnTo>
                <a:lnTo>
                  <a:pt x="61993" y="54216"/>
                </a:lnTo>
                <a:lnTo>
                  <a:pt x="7374" y="41782"/>
                </a:lnTo>
                <a:lnTo>
                  <a:pt x="0" y="34773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69828" y="1534833"/>
            <a:ext cx="725805" cy="203835"/>
          </a:xfrm>
          <a:custGeom>
            <a:avLst/>
            <a:gdLst/>
            <a:ahLst/>
            <a:cxnLst/>
            <a:rect l="l" t="t" r="r" b="b"/>
            <a:pathLst>
              <a:path w="725804" h="203835">
                <a:moveTo>
                  <a:pt x="725292" y="0"/>
                </a:moveTo>
                <a:lnTo>
                  <a:pt x="725292" y="203814"/>
                </a:lnTo>
                <a:lnTo>
                  <a:pt x="0" y="203814"/>
                </a:lnTo>
                <a:lnTo>
                  <a:pt x="0" y="0"/>
                </a:lnTo>
                <a:lnTo>
                  <a:pt x="725292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6534" y="1706575"/>
            <a:ext cx="712470" cy="36830"/>
          </a:xfrm>
          <a:custGeom>
            <a:avLst/>
            <a:gdLst/>
            <a:ahLst/>
            <a:cxnLst/>
            <a:rect l="l" t="t" r="r" b="b"/>
            <a:pathLst>
              <a:path w="712470" h="36830">
                <a:moveTo>
                  <a:pt x="0" y="36334"/>
                </a:moveTo>
                <a:lnTo>
                  <a:pt x="711885" y="36334"/>
                </a:lnTo>
                <a:lnTo>
                  <a:pt x="711885" y="0"/>
                </a:lnTo>
                <a:lnTo>
                  <a:pt x="0" y="0"/>
                </a:lnTo>
                <a:lnTo>
                  <a:pt x="0" y="36334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76534" y="1706575"/>
            <a:ext cx="712470" cy="36830"/>
          </a:xfrm>
          <a:custGeom>
            <a:avLst/>
            <a:gdLst/>
            <a:ahLst/>
            <a:cxnLst/>
            <a:rect l="l" t="t" r="r" b="b"/>
            <a:pathLst>
              <a:path w="712470" h="36830">
                <a:moveTo>
                  <a:pt x="711892" y="0"/>
                </a:moveTo>
                <a:lnTo>
                  <a:pt x="711892" y="36334"/>
                </a:lnTo>
                <a:lnTo>
                  <a:pt x="0" y="36334"/>
                </a:lnTo>
                <a:lnTo>
                  <a:pt x="0" y="0"/>
                </a:lnTo>
                <a:lnTo>
                  <a:pt x="711892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541904" y="1565757"/>
            <a:ext cx="2863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Rockwell"/>
                <a:cs typeface="Rockwell"/>
              </a:rPr>
              <a:t>Disk</a:t>
            </a:r>
            <a:endParaRPr sz="1000">
              <a:latin typeface="Rockwell"/>
              <a:cs typeface="Rockwel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374857" y="1546606"/>
            <a:ext cx="716915" cy="0"/>
          </a:xfrm>
          <a:custGeom>
            <a:avLst/>
            <a:gdLst/>
            <a:ahLst/>
            <a:cxnLst/>
            <a:rect l="l" t="t" r="r" b="b"/>
            <a:pathLst>
              <a:path w="716914">
                <a:moveTo>
                  <a:pt x="0" y="0"/>
                </a:moveTo>
                <a:lnTo>
                  <a:pt x="716915" y="0"/>
                </a:lnTo>
              </a:path>
            </a:pathLst>
          </a:custGeom>
          <a:ln w="37744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74857" y="1527734"/>
            <a:ext cx="716915" cy="38100"/>
          </a:xfrm>
          <a:custGeom>
            <a:avLst/>
            <a:gdLst/>
            <a:ahLst/>
            <a:cxnLst/>
            <a:rect l="l" t="t" r="r" b="b"/>
            <a:pathLst>
              <a:path w="716914" h="38100">
                <a:moveTo>
                  <a:pt x="716917" y="0"/>
                </a:moveTo>
                <a:lnTo>
                  <a:pt x="716917" y="37749"/>
                </a:lnTo>
                <a:lnTo>
                  <a:pt x="0" y="37749"/>
                </a:lnTo>
                <a:lnTo>
                  <a:pt x="0" y="0"/>
                </a:lnTo>
                <a:lnTo>
                  <a:pt x="716917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69828" y="1499349"/>
            <a:ext cx="726440" cy="68580"/>
          </a:xfrm>
          <a:custGeom>
            <a:avLst/>
            <a:gdLst/>
            <a:ahLst/>
            <a:cxnLst/>
            <a:rect l="l" t="t" r="r" b="b"/>
            <a:pathLst>
              <a:path w="726439" h="68580">
                <a:moveTo>
                  <a:pt x="0" y="34064"/>
                </a:moveTo>
                <a:lnTo>
                  <a:pt x="61993" y="15018"/>
                </a:lnTo>
                <a:lnTo>
                  <a:pt x="106317" y="9977"/>
                </a:lnTo>
                <a:lnTo>
                  <a:pt x="160039" y="5817"/>
                </a:lnTo>
                <a:lnTo>
                  <a:pt x="221698" y="2676"/>
                </a:lnTo>
                <a:lnTo>
                  <a:pt x="289835" y="692"/>
                </a:lnTo>
                <a:lnTo>
                  <a:pt x="362991" y="0"/>
                </a:lnTo>
                <a:lnTo>
                  <a:pt x="436146" y="692"/>
                </a:lnTo>
                <a:lnTo>
                  <a:pt x="504284" y="2676"/>
                </a:lnTo>
                <a:lnTo>
                  <a:pt x="565943" y="5817"/>
                </a:lnTo>
                <a:lnTo>
                  <a:pt x="619665" y="9977"/>
                </a:lnTo>
                <a:lnTo>
                  <a:pt x="663990" y="15018"/>
                </a:lnTo>
                <a:lnTo>
                  <a:pt x="718609" y="27199"/>
                </a:lnTo>
                <a:lnTo>
                  <a:pt x="725983" y="34064"/>
                </a:lnTo>
                <a:lnTo>
                  <a:pt x="718609" y="40930"/>
                </a:lnTo>
                <a:lnTo>
                  <a:pt x="663990" y="53110"/>
                </a:lnTo>
                <a:lnTo>
                  <a:pt x="619665" y="58152"/>
                </a:lnTo>
                <a:lnTo>
                  <a:pt x="565943" y="62312"/>
                </a:lnTo>
                <a:lnTo>
                  <a:pt x="504284" y="65452"/>
                </a:lnTo>
                <a:lnTo>
                  <a:pt x="436146" y="67437"/>
                </a:lnTo>
                <a:lnTo>
                  <a:pt x="362991" y="68129"/>
                </a:lnTo>
                <a:lnTo>
                  <a:pt x="289835" y="67437"/>
                </a:lnTo>
                <a:lnTo>
                  <a:pt x="221698" y="65452"/>
                </a:lnTo>
                <a:lnTo>
                  <a:pt x="160039" y="62312"/>
                </a:lnTo>
                <a:lnTo>
                  <a:pt x="106317" y="58152"/>
                </a:lnTo>
                <a:lnTo>
                  <a:pt x="61993" y="53110"/>
                </a:lnTo>
                <a:lnTo>
                  <a:pt x="7374" y="40930"/>
                </a:lnTo>
                <a:lnTo>
                  <a:pt x="0" y="34064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961449" y="3403320"/>
            <a:ext cx="724535" cy="69215"/>
          </a:xfrm>
          <a:custGeom>
            <a:avLst/>
            <a:gdLst/>
            <a:ahLst/>
            <a:cxnLst/>
            <a:rect l="l" t="t" r="r" b="b"/>
            <a:pathLst>
              <a:path w="724535" h="69214">
                <a:moveTo>
                  <a:pt x="362153" y="0"/>
                </a:moveTo>
                <a:lnTo>
                  <a:pt x="289166" y="700"/>
                </a:lnTo>
                <a:lnTo>
                  <a:pt x="221186" y="2708"/>
                </a:lnTo>
                <a:lnTo>
                  <a:pt x="159669" y="5886"/>
                </a:lnTo>
                <a:lnTo>
                  <a:pt x="106071" y="10094"/>
                </a:lnTo>
                <a:lnTo>
                  <a:pt x="61849" y="15195"/>
                </a:lnTo>
                <a:lnTo>
                  <a:pt x="7357" y="27520"/>
                </a:lnTo>
                <a:lnTo>
                  <a:pt x="0" y="34467"/>
                </a:lnTo>
                <a:lnTo>
                  <a:pt x="7357" y="41410"/>
                </a:lnTo>
                <a:lnTo>
                  <a:pt x="61849" y="53730"/>
                </a:lnTo>
                <a:lnTo>
                  <a:pt x="106071" y="58829"/>
                </a:lnTo>
                <a:lnTo>
                  <a:pt x="159669" y="63037"/>
                </a:lnTo>
                <a:lnTo>
                  <a:pt x="221186" y="66214"/>
                </a:lnTo>
                <a:lnTo>
                  <a:pt x="289166" y="68222"/>
                </a:lnTo>
                <a:lnTo>
                  <a:pt x="362153" y="68922"/>
                </a:lnTo>
                <a:lnTo>
                  <a:pt x="435139" y="68222"/>
                </a:lnTo>
                <a:lnTo>
                  <a:pt x="503119" y="66214"/>
                </a:lnTo>
                <a:lnTo>
                  <a:pt x="564636" y="63037"/>
                </a:lnTo>
                <a:lnTo>
                  <a:pt x="618234" y="58829"/>
                </a:lnTo>
                <a:lnTo>
                  <a:pt x="662456" y="53730"/>
                </a:lnTo>
                <a:lnTo>
                  <a:pt x="716948" y="41410"/>
                </a:lnTo>
                <a:lnTo>
                  <a:pt x="724306" y="34467"/>
                </a:lnTo>
                <a:lnTo>
                  <a:pt x="716948" y="27520"/>
                </a:lnTo>
                <a:lnTo>
                  <a:pt x="662456" y="15195"/>
                </a:lnTo>
                <a:lnTo>
                  <a:pt x="618234" y="10094"/>
                </a:lnTo>
                <a:lnTo>
                  <a:pt x="564636" y="5886"/>
                </a:lnTo>
                <a:lnTo>
                  <a:pt x="503119" y="2708"/>
                </a:lnTo>
                <a:lnTo>
                  <a:pt x="435139" y="700"/>
                </a:lnTo>
                <a:lnTo>
                  <a:pt x="362153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61449" y="3403320"/>
            <a:ext cx="724535" cy="69215"/>
          </a:xfrm>
          <a:custGeom>
            <a:avLst/>
            <a:gdLst/>
            <a:ahLst/>
            <a:cxnLst/>
            <a:rect l="l" t="t" r="r" b="b"/>
            <a:pathLst>
              <a:path w="724535" h="69214">
                <a:moveTo>
                  <a:pt x="0" y="34463"/>
                </a:moveTo>
                <a:lnTo>
                  <a:pt x="61849" y="15194"/>
                </a:lnTo>
                <a:lnTo>
                  <a:pt x="106071" y="10094"/>
                </a:lnTo>
                <a:lnTo>
                  <a:pt x="159669" y="5885"/>
                </a:lnTo>
                <a:lnTo>
                  <a:pt x="221186" y="2708"/>
                </a:lnTo>
                <a:lnTo>
                  <a:pt x="289166" y="700"/>
                </a:lnTo>
                <a:lnTo>
                  <a:pt x="362152" y="0"/>
                </a:lnTo>
                <a:lnTo>
                  <a:pt x="435139" y="700"/>
                </a:lnTo>
                <a:lnTo>
                  <a:pt x="503119" y="2708"/>
                </a:lnTo>
                <a:lnTo>
                  <a:pt x="564635" y="5885"/>
                </a:lnTo>
                <a:lnTo>
                  <a:pt x="618233" y="10094"/>
                </a:lnTo>
                <a:lnTo>
                  <a:pt x="662455" y="15194"/>
                </a:lnTo>
                <a:lnTo>
                  <a:pt x="716947" y="27518"/>
                </a:lnTo>
                <a:lnTo>
                  <a:pt x="724305" y="34463"/>
                </a:lnTo>
                <a:lnTo>
                  <a:pt x="716947" y="41409"/>
                </a:lnTo>
                <a:lnTo>
                  <a:pt x="662455" y="53733"/>
                </a:lnTo>
                <a:lnTo>
                  <a:pt x="618233" y="58833"/>
                </a:lnTo>
                <a:lnTo>
                  <a:pt x="564635" y="63041"/>
                </a:lnTo>
                <a:lnTo>
                  <a:pt x="503119" y="66219"/>
                </a:lnTo>
                <a:lnTo>
                  <a:pt x="435139" y="68227"/>
                </a:lnTo>
                <a:lnTo>
                  <a:pt x="362152" y="68927"/>
                </a:lnTo>
                <a:lnTo>
                  <a:pt x="289166" y="68227"/>
                </a:lnTo>
                <a:lnTo>
                  <a:pt x="221186" y="66219"/>
                </a:lnTo>
                <a:lnTo>
                  <a:pt x="159669" y="63041"/>
                </a:lnTo>
                <a:lnTo>
                  <a:pt x="106071" y="58833"/>
                </a:lnTo>
                <a:lnTo>
                  <a:pt x="61849" y="53733"/>
                </a:lnTo>
                <a:lnTo>
                  <a:pt x="7357" y="41409"/>
                </a:lnTo>
                <a:lnTo>
                  <a:pt x="0" y="34463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62173" y="3230867"/>
            <a:ext cx="723265" cy="205104"/>
          </a:xfrm>
          <a:custGeom>
            <a:avLst/>
            <a:gdLst/>
            <a:ahLst/>
            <a:cxnLst/>
            <a:rect l="l" t="t" r="r" b="b"/>
            <a:pathLst>
              <a:path w="723264" h="205104">
                <a:moveTo>
                  <a:pt x="722896" y="0"/>
                </a:moveTo>
                <a:lnTo>
                  <a:pt x="722896" y="204609"/>
                </a:lnTo>
                <a:lnTo>
                  <a:pt x="0" y="204609"/>
                </a:lnTo>
                <a:lnTo>
                  <a:pt x="0" y="0"/>
                </a:lnTo>
                <a:lnTo>
                  <a:pt x="722896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62173" y="3230867"/>
            <a:ext cx="723265" cy="205104"/>
          </a:xfrm>
          <a:custGeom>
            <a:avLst/>
            <a:gdLst/>
            <a:ahLst/>
            <a:cxnLst/>
            <a:rect l="l" t="t" r="r" b="b"/>
            <a:pathLst>
              <a:path w="723264" h="205104">
                <a:moveTo>
                  <a:pt x="722894" y="0"/>
                </a:moveTo>
                <a:lnTo>
                  <a:pt x="722894" y="204600"/>
                </a:lnTo>
                <a:lnTo>
                  <a:pt x="0" y="204600"/>
                </a:lnTo>
                <a:lnTo>
                  <a:pt x="0" y="0"/>
                </a:lnTo>
                <a:lnTo>
                  <a:pt x="722894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1449" y="3195472"/>
            <a:ext cx="724535" cy="69215"/>
          </a:xfrm>
          <a:custGeom>
            <a:avLst/>
            <a:gdLst/>
            <a:ahLst/>
            <a:cxnLst/>
            <a:rect l="l" t="t" r="r" b="b"/>
            <a:pathLst>
              <a:path w="724535" h="69214">
                <a:moveTo>
                  <a:pt x="362153" y="0"/>
                </a:moveTo>
                <a:lnTo>
                  <a:pt x="289166" y="700"/>
                </a:lnTo>
                <a:lnTo>
                  <a:pt x="221186" y="2708"/>
                </a:lnTo>
                <a:lnTo>
                  <a:pt x="159669" y="5886"/>
                </a:lnTo>
                <a:lnTo>
                  <a:pt x="106071" y="10094"/>
                </a:lnTo>
                <a:lnTo>
                  <a:pt x="61849" y="15195"/>
                </a:lnTo>
                <a:lnTo>
                  <a:pt x="7357" y="27520"/>
                </a:lnTo>
                <a:lnTo>
                  <a:pt x="0" y="34467"/>
                </a:lnTo>
                <a:lnTo>
                  <a:pt x="7357" y="41410"/>
                </a:lnTo>
                <a:lnTo>
                  <a:pt x="61849" y="53730"/>
                </a:lnTo>
                <a:lnTo>
                  <a:pt x="106071" y="58829"/>
                </a:lnTo>
                <a:lnTo>
                  <a:pt x="159669" y="63037"/>
                </a:lnTo>
                <a:lnTo>
                  <a:pt x="221186" y="66214"/>
                </a:lnTo>
                <a:lnTo>
                  <a:pt x="289166" y="68222"/>
                </a:lnTo>
                <a:lnTo>
                  <a:pt x="362153" y="68922"/>
                </a:lnTo>
                <a:lnTo>
                  <a:pt x="435139" y="68222"/>
                </a:lnTo>
                <a:lnTo>
                  <a:pt x="503119" y="66214"/>
                </a:lnTo>
                <a:lnTo>
                  <a:pt x="564636" y="63037"/>
                </a:lnTo>
                <a:lnTo>
                  <a:pt x="618234" y="58829"/>
                </a:lnTo>
                <a:lnTo>
                  <a:pt x="662456" y="53730"/>
                </a:lnTo>
                <a:lnTo>
                  <a:pt x="716948" y="41410"/>
                </a:lnTo>
                <a:lnTo>
                  <a:pt x="724306" y="34467"/>
                </a:lnTo>
                <a:lnTo>
                  <a:pt x="716948" y="27520"/>
                </a:lnTo>
                <a:lnTo>
                  <a:pt x="662456" y="15195"/>
                </a:lnTo>
                <a:lnTo>
                  <a:pt x="618234" y="10094"/>
                </a:lnTo>
                <a:lnTo>
                  <a:pt x="564636" y="5886"/>
                </a:lnTo>
                <a:lnTo>
                  <a:pt x="503119" y="2708"/>
                </a:lnTo>
                <a:lnTo>
                  <a:pt x="435139" y="700"/>
                </a:lnTo>
                <a:lnTo>
                  <a:pt x="362153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61449" y="3195472"/>
            <a:ext cx="724535" cy="69215"/>
          </a:xfrm>
          <a:custGeom>
            <a:avLst/>
            <a:gdLst/>
            <a:ahLst/>
            <a:cxnLst/>
            <a:rect l="l" t="t" r="r" b="b"/>
            <a:pathLst>
              <a:path w="724535" h="69214">
                <a:moveTo>
                  <a:pt x="0" y="34464"/>
                </a:moveTo>
                <a:lnTo>
                  <a:pt x="61849" y="15194"/>
                </a:lnTo>
                <a:lnTo>
                  <a:pt x="106071" y="10094"/>
                </a:lnTo>
                <a:lnTo>
                  <a:pt x="159669" y="5885"/>
                </a:lnTo>
                <a:lnTo>
                  <a:pt x="221186" y="2708"/>
                </a:lnTo>
                <a:lnTo>
                  <a:pt x="289166" y="700"/>
                </a:lnTo>
                <a:lnTo>
                  <a:pt x="362152" y="0"/>
                </a:lnTo>
                <a:lnTo>
                  <a:pt x="435139" y="700"/>
                </a:lnTo>
                <a:lnTo>
                  <a:pt x="503119" y="2708"/>
                </a:lnTo>
                <a:lnTo>
                  <a:pt x="564635" y="5885"/>
                </a:lnTo>
                <a:lnTo>
                  <a:pt x="618233" y="10094"/>
                </a:lnTo>
                <a:lnTo>
                  <a:pt x="662455" y="15194"/>
                </a:lnTo>
                <a:lnTo>
                  <a:pt x="716947" y="27518"/>
                </a:lnTo>
                <a:lnTo>
                  <a:pt x="724305" y="34464"/>
                </a:lnTo>
                <a:lnTo>
                  <a:pt x="716947" y="41409"/>
                </a:lnTo>
                <a:lnTo>
                  <a:pt x="662455" y="53733"/>
                </a:lnTo>
                <a:lnTo>
                  <a:pt x="618233" y="58833"/>
                </a:lnTo>
                <a:lnTo>
                  <a:pt x="564635" y="63042"/>
                </a:lnTo>
                <a:lnTo>
                  <a:pt x="503119" y="66219"/>
                </a:lnTo>
                <a:lnTo>
                  <a:pt x="435139" y="68227"/>
                </a:lnTo>
                <a:lnTo>
                  <a:pt x="362152" y="68927"/>
                </a:lnTo>
                <a:lnTo>
                  <a:pt x="289166" y="68227"/>
                </a:lnTo>
                <a:lnTo>
                  <a:pt x="221186" y="66219"/>
                </a:lnTo>
                <a:lnTo>
                  <a:pt x="159669" y="63042"/>
                </a:lnTo>
                <a:lnTo>
                  <a:pt x="106071" y="58833"/>
                </a:lnTo>
                <a:lnTo>
                  <a:pt x="61849" y="53733"/>
                </a:lnTo>
                <a:lnTo>
                  <a:pt x="7357" y="41409"/>
                </a:lnTo>
                <a:lnTo>
                  <a:pt x="0" y="34464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61449" y="3402698"/>
            <a:ext cx="724535" cy="69850"/>
          </a:xfrm>
          <a:custGeom>
            <a:avLst/>
            <a:gdLst/>
            <a:ahLst/>
            <a:cxnLst/>
            <a:rect l="l" t="t" r="r" b="b"/>
            <a:pathLst>
              <a:path w="724535" h="69850">
                <a:moveTo>
                  <a:pt x="0" y="34774"/>
                </a:moveTo>
                <a:lnTo>
                  <a:pt x="61849" y="15331"/>
                </a:lnTo>
                <a:lnTo>
                  <a:pt x="106071" y="10185"/>
                </a:lnTo>
                <a:lnTo>
                  <a:pt x="159669" y="5938"/>
                </a:lnTo>
                <a:lnTo>
                  <a:pt x="221186" y="2732"/>
                </a:lnTo>
                <a:lnTo>
                  <a:pt x="289166" y="706"/>
                </a:lnTo>
                <a:lnTo>
                  <a:pt x="362152" y="0"/>
                </a:lnTo>
                <a:lnTo>
                  <a:pt x="435139" y="706"/>
                </a:lnTo>
                <a:lnTo>
                  <a:pt x="503119" y="2732"/>
                </a:lnTo>
                <a:lnTo>
                  <a:pt x="564635" y="5938"/>
                </a:lnTo>
                <a:lnTo>
                  <a:pt x="618233" y="10185"/>
                </a:lnTo>
                <a:lnTo>
                  <a:pt x="662455" y="15331"/>
                </a:lnTo>
                <a:lnTo>
                  <a:pt x="716947" y="27765"/>
                </a:lnTo>
                <a:lnTo>
                  <a:pt x="724305" y="34774"/>
                </a:lnTo>
                <a:lnTo>
                  <a:pt x="716947" y="41782"/>
                </a:lnTo>
                <a:lnTo>
                  <a:pt x="662455" y="54216"/>
                </a:lnTo>
                <a:lnTo>
                  <a:pt x="618233" y="59362"/>
                </a:lnTo>
                <a:lnTo>
                  <a:pt x="564635" y="63609"/>
                </a:lnTo>
                <a:lnTo>
                  <a:pt x="503119" y="66815"/>
                </a:lnTo>
                <a:lnTo>
                  <a:pt x="435139" y="68841"/>
                </a:lnTo>
                <a:lnTo>
                  <a:pt x="362152" y="69548"/>
                </a:lnTo>
                <a:lnTo>
                  <a:pt x="289166" y="68841"/>
                </a:lnTo>
                <a:lnTo>
                  <a:pt x="221186" y="66815"/>
                </a:lnTo>
                <a:lnTo>
                  <a:pt x="159669" y="63609"/>
                </a:lnTo>
                <a:lnTo>
                  <a:pt x="106071" y="59362"/>
                </a:lnTo>
                <a:lnTo>
                  <a:pt x="61849" y="54216"/>
                </a:lnTo>
                <a:lnTo>
                  <a:pt x="7357" y="41782"/>
                </a:lnTo>
                <a:lnTo>
                  <a:pt x="0" y="34774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61449" y="3230956"/>
            <a:ext cx="723900" cy="203835"/>
          </a:xfrm>
          <a:custGeom>
            <a:avLst/>
            <a:gdLst/>
            <a:ahLst/>
            <a:cxnLst/>
            <a:rect l="l" t="t" r="r" b="b"/>
            <a:pathLst>
              <a:path w="723900" h="203835">
                <a:moveTo>
                  <a:pt x="723617" y="0"/>
                </a:moveTo>
                <a:lnTo>
                  <a:pt x="723617" y="203814"/>
                </a:lnTo>
                <a:lnTo>
                  <a:pt x="0" y="203814"/>
                </a:lnTo>
                <a:lnTo>
                  <a:pt x="0" y="0"/>
                </a:lnTo>
                <a:lnTo>
                  <a:pt x="723617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68155" y="3402698"/>
            <a:ext cx="710565" cy="36830"/>
          </a:xfrm>
          <a:custGeom>
            <a:avLst/>
            <a:gdLst/>
            <a:ahLst/>
            <a:cxnLst/>
            <a:rect l="l" t="t" r="r" b="b"/>
            <a:pathLst>
              <a:path w="710564" h="36829">
                <a:moveTo>
                  <a:pt x="0" y="36334"/>
                </a:moveTo>
                <a:lnTo>
                  <a:pt x="710222" y="36334"/>
                </a:lnTo>
                <a:lnTo>
                  <a:pt x="710222" y="0"/>
                </a:lnTo>
                <a:lnTo>
                  <a:pt x="0" y="0"/>
                </a:lnTo>
                <a:lnTo>
                  <a:pt x="0" y="36334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68155" y="3402698"/>
            <a:ext cx="710565" cy="36830"/>
          </a:xfrm>
          <a:custGeom>
            <a:avLst/>
            <a:gdLst/>
            <a:ahLst/>
            <a:cxnLst/>
            <a:rect l="l" t="t" r="r" b="b"/>
            <a:pathLst>
              <a:path w="710564" h="36829">
                <a:moveTo>
                  <a:pt x="710217" y="0"/>
                </a:moveTo>
                <a:lnTo>
                  <a:pt x="710217" y="36334"/>
                </a:lnTo>
                <a:lnTo>
                  <a:pt x="0" y="36334"/>
                </a:lnTo>
                <a:lnTo>
                  <a:pt x="0" y="0"/>
                </a:lnTo>
                <a:lnTo>
                  <a:pt x="710217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193615" y="3310140"/>
            <a:ext cx="2863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dirty="0">
                <a:latin typeface="Rockwell"/>
                <a:cs typeface="Rockwell"/>
              </a:rPr>
              <a:t>Disk</a:t>
            </a:r>
            <a:endParaRPr sz="1000">
              <a:latin typeface="Rockwell"/>
              <a:cs typeface="Rockwel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966478" y="3243453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251" y="0"/>
                </a:lnTo>
              </a:path>
            </a:pathLst>
          </a:custGeom>
          <a:ln w="36347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66478" y="3225279"/>
            <a:ext cx="715645" cy="36830"/>
          </a:xfrm>
          <a:custGeom>
            <a:avLst/>
            <a:gdLst/>
            <a:ahLst/>
            <a:cxnLst/>
            <a:rect l="l" t="t" r="r" b="b"/>
            <a:pathLst>
              <a:path w="715645" h="36829">
                <a:moveTo>
                  <a:pt x="715242" y="0"/>
                </a:moveTo>
                <a:lnTo>
                  <a:pt x="715242" y="36351"/>
                </a:lnTo>
                <a:lnTo>
                  <a:pt x="0" y="36351"/>
                </a:lnTo>
                <a:lnTo>
                  <a:pt x="0" y="0"/>
                </a:lnTo>
                <a:lnTo>
                  <a:pt x="715242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61449" y="3195472"/>
            <a:ext cx="724535" cy="68580"/>
          </a:xfrm>
          <a:custGeom>
            <a:avLst/>
            <a:gdLst/>
            <a:ahLst/>
            <a:cxnLst/>
            <a:rect l="l" t="t" r="r" b="b"/>
            <a:pathLst>
              <a:path w="724535" h="68579">
                <a:moveTo>
                  <a:pt x="0" y="34064"/>
                </a:moveTo>
                <a:lnTo>
                  <a:pt x="61849" y="15018"/>
                </a:lnTo>
                <a:lnTo>
                  <a:pt x="106071" y="9977"/>
                </a:lnTo>
                <a:lnTo>
                  <a:pt x="159669" y="5817"/>
                </a:lnTo>
                <a:lnTo>
                  <a:pt x="221186" y="2676"/>
                </a:lnTo>
                <a:lnTo>
                  <a:pt x="289166" y="692"/>
                </a:lnTo>
                <a:lnTo>
                  <a:pt x="362152" y="0"/>
                </a:lnTo>
                <a:lnTo>
                  <a:pt x="435139" y="692"/>
                </a:lnTo>
                <a:lnTo>
                  <a:pt x="503119" y="2676"/>
                </a:lnTo>
                <a:lnTo>
                  <a:pt x="564635" y="5817"/>
                </a:lnTo>
                <a:lnTo>
                  <a:pt x="618233" y="9977"/>
                </a:lnTo>
                <a:lnTo>
                  <a:pt x="662455" y="15018"/>
                </a:lnTo>
                <a:lnTo>
                  <a:pt x="716947" y="27199"/>
                </a:lnTo>
                <a:lnTo>
                  <a:pt x="724305" y="34064"/>
                </a:lnTo>
                <a:lnTo>
                  <a:pt x="716947" y="40930"/>
                </a:lnTo>
                <a:lnTo>
                  <a:pt x="662455" y="53110"/>
                </a:lnTo>
                <a:lnTo>
                  <a:pt x="618233" y="58152"/>
                </a:lnTo>
                <a:lnTo>
                  <a:pt x="564635" y="62312"/>
                </a:lnTo>
                <a:lnTo>
                  <a:pt x="503119" y="65452"/>
                </a:lnTo>
                <a:lnTo>
                  <a:pt x="435139" y="67437"/>
                </a:lnTo>
                <a:lnTo>
                  <a:pt x="362152" y="68129"/>
                </a:lnTo>
                <a:lnTo>
                  <a:pt x="289166" y="67437"/>
                </a:lnTo>
                <a:lnTo>
                  <a:pt x="221186" y="65452"/>
                </a:lnTo>
                <a:lnTo>
                  <a:pt x="159669" y="62312"/>
                </a:lnTo>
                <a:lnTo>
                  <a:pt x="106071" y="58152"/>
                </a:lnTo>
                <a:lnTo>
                  <a:pt x="61849" y="53110"/>
                </a:lnTo>
                <a:lnTo>
                  <a:pt x="7357" y="40930"/>
                </a:lnTo>
                <a:lnTo>
                  <a:pt x="0" y="34064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756903" y="1432636"/>
            <a:ext cx="1126490" cy="408305"/>
          </a:xfrm>
          <a:custGeom>
            <a:avLst/>
            <a:gdLst/>
            <a:ahLst/>
            <a:cxnLst/>
            <a:rect l="l" t="t" r="r" b="b"/>
            <a:pathLst>
              <a:path w="1126489" h="408305">
                <a:moveTo>
                  <a:pt x="1126019" y="0"/>
                </a:moveTo>
                <a:lnTo>
                  <a:pt x="1126019" y="408200"/>
                </a:lnTo>
                <a:lnTo>
                  <a:pt x="0" y="408200"/>
                </a:lnTo>
                <a:lnTo>
                  <a:pt x="0" y="0"/>
                </a:lnTo>
                <a:lnTo>
                  <a:pt x="1126019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754824" y="1430558"/>
            <a:ext cx="1130300" cy="412750"/>
          </a:xfrm>
          <a:prstGeom prst="rect">
            <a:avLst/>
          </a:prstGeom>
          <a:solidFill>
            <a:srgbClr val="5BC1EB"/>
          </a:solidFill>
        </p:spPr>
        <p:txBody>
          <a:bodyPr vert="horz" wrap="square" lIns="0" tIns="8890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Rockwell"/>
                <a:cs typeface="Rockwell"/>
              </a:rPr>
              <a:t>Editor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56903" y="1945017"/>
            <a:ext cx="1126490" cy="408305"/>
          </a:xfrm>
          <a:custGeom>
            <a:avLst/>
            <a:gdLst/>
            <a:ahLst/>
            <a:cxnLst/>
            <a:rect l="l" t="t" r="r" b="b"/>
            <a:pathLst>
              <a:path w="1126489" h="408305">
                <a:moveTo>
                  <a:pt x="1126019" y="0"/>
                </a:moveTo>
                <a:lnTo>
                  <a:pt x="1126019" y="408200"/>
                </a:lnTo>
                <a:lnTo>
                  <a:pt x="0" y="408200"/>
                </a:lnTo>
                <a:lnTo>
                  <a:pt x="0" y="0"/>
                </a:lnTo>
                <a:lnTo>
                  <a:pt x="1126019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754824" y="1942939"/>
            <a:ext cx="1130300" cy="412750"/>
          </a:xfrm>
          <a:prstGeom prst="rect">
            <a:avLst/>
          </a:prstGeom>
          <a:solidFill>
            <a:srgbClr val="5BC1EB"/>
          </a:solidFill>
        </p:spPr>
        <p:txBody>
          <a:bodyPr vert="horz" wrap="square" lIns="0" tIns="9017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Rockwell"/>
                <a:cs typeface="Rockwell"/>
              </a:rPr>
              <a:t>Compiler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756903" y="2542565"/>
            <a:ext cx="1126490" cy="408305"/>
          </a:xfrm>
          <a:custGeom>
            <a:avLst/>
            <a:gdLst/>
            <a:ahLst/>
            <a:cxnLst/>
            <a:rect l="l" t="t" r="r" b="b"/>
            <a:pathLst>
              <a:path w="1126489" h="408305">
                <a:moveTo>
                  <a:pt x="1126019" y="0"/>
                </a:moveTo>
                <a:lnTo>
                  <a:pt x="1126019" y="408200"/>
                </a:lnTo>
                <a:lnTo>
                  <a:pt x="0" y="408200"/>
                </a:lnTo>
                <a:lnTo>
                  <a:pt x="0" y="0"/>
                </a:lnTo>
                <a:lnTo>
                  <a:pt x="1126019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54824" y="2540487"/>
            <a:ext cx="1130300" cy="412750"/>
          </a:xfrm>
          <a:prstGeom prst="rect">
            <a:avLst/>
          </a:prstGeom>
          <a:solidFill>
            <a:srgbClr val="5BC1EB"/>
          </a:solidFill>
        </p:spPr>
        <p:txBody>
          <a:bodyPr vert="horz" wrap="square" lIns="0" tIns="90170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710"/>
              </a:spcBef>
            </a:pPr>
            <a:r>
              <a:rPr sz="1200" dirty="0">
                <a:latin typeface="Rockwell"/>
                <a:cs typeface="Rockwell"/>
              </a:rPr>
              <a:t>Class</a:t>
            </a:r>
            <a:r>
              <a:rPr sz="1200" spc="-100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Loader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905559" y="1637017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447939" y="0"/>
                </a:moveTo>
                <a:lnTo>
                  <a:pt x="0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19638" y="1598917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0" y="0"/>
                </a:moveTo>
                <a:lnTo>
                  <a:pt x="0" y="76200"/>
                </a:lnTo>
                <a:lnTo>
                  <a:pt x="508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88625" y="1598917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50800" y="0"/>
                </a:moveTo>
                <a:lnTo>
                  <a:pt x="0" y="38100"/>
                </a:lnTo>
                <a:lnTo>
                  <a:pt x="50800" y="762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05559" y="214941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447939" y="0"/>
                </a:moveTo>
                <a:lnTo>
                  <a:pt x="0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319638" y="2111311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0" y="0"/>
                </a:moveTo>
                <a:lnTo>
                  <a:pt x="0" y="76200"/>
                </a:lnTo>
                <a:lnTo>
                  <a:pt x="508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88625" y="2111311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50800" y="0"/>
                </a:moveTo>
                <a:lnTo>
                  <a:pt x="0" y="38100"/>
                </a:lnTo>
                <a:lnTo>
                  <a:pt x="50800" y="762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23602" y="2968274"/>
            <a:ext cx="0" cy="255904"/>
          </a:xfrm>
          <a:custGeom>
            <a:avLst/>
            <a:gdLst/>
            <a:ahLst/>
            <a:cxnLst/>
            <a:rect l="l" t="t" r="r" b="b"/>
            <a:pathLst>
              <a:path h="255904">
                <a:moveTo>
                  <a:pt x="0" y="0"/>
                </a:moveTo>
                <a:lnTo>
                  <a:pt x="0" y="255322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85502" y="2951340"/>
            <a:ext cx="76200" cy="50800"/>
          </a:xfrm>
          <a:custGeom>
            <a:avLst/>
            <a:gdLst/>
            <a:ahLst/>
            <a:cxnLst/>
            <a:rect l="l" t="t" r="r" b="b"/>
            <a:pathLst>
              <a:path w="76200" h="50800">
                <a:moveTo>
                  <a:pt x="38100" y="0"/>
                </a:moveTo>
                <a:lnTo>
                  <a:pt x="0" y="50800"/>
                </a:lnTo>
                <a:lnTo>
                  <a:pt x="76200" y="508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88625" y="2746959"/>
            <a:ext cx="465455" cy="0"/>
          </a:xfrm>
          <a:custGeom>
            <a:avLst/>
            <a:gdLst/>
            <a:ahLst/>
            <a:cxnLst/>
            <a:rect l="l" t="t" r="r" b="b"/>
            <a:pathLst>
              <a:path w="465454">
                <a:moveTo>
                  <a:pt x="464872" y="0"/>
                </a:moveTo>
                <a:lnTo>
                  <a:pt x="0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319638" y="2708859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0" y="0"/>
                </a:moveTo>
                <a:lnTo>
                  <a:pt x="0" y="76200"/>
                </a:lnTo>
                <a:lnTo>
                  <a:pt x="508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74611" y="2433282"/>
            <a:ext cx="81915" cy="340995"/>
          </a:xfrm>
          <a:custGeom>
            <a:avLst/>
            <a:gdLst/>
            <a:ahLst/>
            <a:cxnLst/>
            <a:rect l="l" t="t" r="r" b="b"/>
            <a:pathLst>
              <a:path w="81914" h="340994">
                <a:moveTo>
                  <a:pt x="0" y="0"/>
                </a:moveTo>
                <a:lnTo>
                  <a:pt x="31796" y="26794"/>
                </a:lnTo>
                <a:lnTo>
                  <a:pt x="57761" y="99868"/>
                </a:lnTo>
                <a:lnTo>
                  <a:pt x="67736" y="150332"/>
                </a:lnTo>
                <a:lnTo>
                  <a:pt x="75267" y="208253"/>
                </a:lnTo>
                <a:lnTo>
                  <a:pt x="80027" y="272261"/>
                </a:lnTo>
                <a:lnTo>
                  <a:pt x="81686" y="340984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74611" y="3454867"/>
            <a:ext cx="81915" cy="340995"/>
          </a:xfrm>
          <a:custGeom>
            <a:avLst/>
            <a:gdLst/>
            <a:ahLst/>
            <a:cxnLst/>
            <a:rect l="l" t="t" r="r" b="b"/>
            <a:pathLst>
              <a:path w="81914" h="340995">
                <a:moveTo>
                  <a:pt x="0" y="340984"/>
                </a:moveTo>
                <a:lnTo>
                  <a:pt x="31796" y="314190"/>
                </a:lnTo>
                <a:lnTo>
                  <a:pt x="57761" y="241116"/>
                </a:lnTo>
                <a:lnTo>
                  <a:pt x="67736" y="190652"/>
                </a:lnTo>
                <a:lnTo>
                  <a:pt x="75267" y="132730"/>
                </a:lnTo>
                <a:lnTo>
                  <a:pt x="80027" y="68723"/>
                </a:lnTo>
                <a:lnTo>
                  <a:pt x="81686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55555" y="3114154"/>
            <a:ext cx="81915" cy="341630"/>
          </a:xfrm>
          <a:custGeom>
            <a:avLst/>
            <a:gdLst/>
            <a:ahLst/>
            <a:cxnLst/>
            <a:rect l="l" t="t" r="r" b="b"/>
            <a:pathLst>
              <a:path w="81914" h="341629">
                <a:moveTo>
                  <a:pt x="81686" y="0"/>
                </a:moveTo>
                <a:lnTo>
                  <a:pt x="49890" y="26816"/>
                </a:lnTo>
                <a:lnTo>
                  <a:pt x="23925" y="99948"/>
                </a:lnTo>
                <a:lnTo>
                  <a:pt x="13950" y="150452"/>
                </a:lnTo>
                <a:lnTo>
                  <a:pt x="6419" y="208420"/>
                </a:lnTo>
                <a:lnTo>
                  <a:pt x="1659" y="272479"/>
                </a:lnTo>
                <a:lnTo>
                  <a:pt x="0" y="341257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255555" y="2773722"/>
            <a:ext cx="81915" cy="341630"/>
          </a:xfrm>
          <a:custGeom>
            <a:avLst/>
            <a:gdLst/>
            <a:ahLst/>
            <a:cxnLst/>
            <a:rect l="l" t="t" r="r" b="b"/>
            <a:pathLst>
              <a:path w="81914" h="341629">
                <a:moveTo>
                  <a:pt x="81686" y="341257"/>
                </a:moveTo>
                <a:lnTo>
                  <a:pt x="49890" y="314441"/>
                </a:lnTo>
                <a:lnTo>
                  <a:pt x="23925" y="241309"/>
                </a:lnTo>
                <a:lnTo>
                  <a:pt x="13950" y="190805"/>
                </a:lnTo>
                <a:lnTo>
                  <a:pt x="6419" y="132837"/>
                </a:lnTo>
                <a:lnTo>
                  <a:pt x="1659" y="68778"/>
                </a:lnTo>
                <a:lnTo>
                  <a:pt x="0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74611" y="1432636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0" y="0"/>
                </a:moveTo>
                <a:lnTo>
                  <a:pt x="31796" y="8077"/>
                </a:lnTo>
                <a:lnTo>
                  <a:pt x="57761" y="30107"/>
                </a:lnTo>
                <a:lnTo>
                  <a:pt x="75267" y="62781"/>
                </a:lnTo>
                <a:lnTo>
                  <a:pt x="81686" y="102796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4611" y="1738901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0" y="102510"/>
                </a:moveTo>
                <a:lnTo>
                  <a:pt x="31796" y="94454"/>
                </a:lnTo>
                <a:lnTo>
                  <a:pt x="57761" y="72486"/>
                </a:lnTo>
                <a:lnTo>
                  <a:pt x="75267" y="39902"/>
                </a:lnTo>
                <a:lnTo>
                  <a:pt x="81686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5555" y="1636877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81686" y="0"/>
                </a:moveTo>
                <a:lnTo>
                  <a:pt x="49890" y="8056"/>
                </a:lnTo>
                <a:lnTo>
                  <a:pt x="23925" y="30029"/>
                </a:lnTo>
                <a:lnTo>
                  <a:pt x="6419" y="62619"/>
                </a:lnTo>
                <a:lnTo>
                  <a:pt x="0" y="102531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55555" y="1534640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81686" y="102796"/>
                </a:moveTo>
                <a:lnTo>
                  <a:pt x="49890" y="94718"/>
                </a:lnTo>
                <a:lnTo>
                  <a:pt x="23925" y="72689"/>
                </a:lnTo>
                <a:lnTo>
                  <a:pt x="6419" y="40014"/>
                </a:lnTo>
                <a:lnTo>
                  <a:pt x="0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74611" y="1935086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0" y="0"/>
                </a:moveTo>
                <a:lnTo>
                  <a:pt x="31796" y="8056"/>
                </a:lnTo>
                <a:lnTo>
                  <a:pt x="57761" y="30027"/>
                </a:lnTo>
                <a:lnTo>
                  <a:pt x="75267" y="62616"/>
                </a:lnTo>
                <a:lnTo>
                  <a:pt x="81686" y="102524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74611" y="2241070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0" y="102790"/>
                </a:moveTo>
                <a:lnTo>
                  <a:pt x="31796" y="94713"/>
                </a:lnTo>
                <a:lnTo>
                  <a:pt x="57761" y="72685"/>
                </a:lnTo>
                <a:lnTo>
                  <a:pt x="75267" y="40012"/>
                </a:lnTo>
                <a:lnTo>
                  <a:pt x="81686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55555" y="2139073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81686" y="0"/>
                </a:moveTo>
                <a:lnTo>
                  <a:pt x="49890" y="8056"/>
                </a:lnTo>
                <a:lnTo>
                  <a:pt x="23925" y="30027"/>
                </a:lnTo>
                <a:lnTo>
                  <a:pt x="6419" y="62616"/>
                </a:lnTo>
                <a:lnTo>
                  <a:pt x="0" y="102524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55555" y="2037082"/>
            <a:ext cx="81915" cy="102870"/>
          </a:xfrm>
          <a:custGeom>
            <a:avLst/>
            <a:gdLst/>
            <a:ahLst/>
            <a:cxnLst/>
            <a:rect l="l" t="t" r="r" b="b"/>
            <a:pathLst>
              <a:path w="81914" h="102869">
                <a:moveTo>
                  <a:pt x="81686" y="102525"/>
                </a:moveTo>
                <a:lnTo>
                  <a:pt x="49890" y="94468"/>
                </a:lnTo>
                <a:lnTo>
                  <a:pt x="23925" y="72497"/>
                </a:lnTo>
                <a:lnTo>
                  <a:pt x="6419" y="39908"/>
                </a:lnTo>
                <a:lnTo>
                  <a:pt x="0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5403341" y="1464487"/>
            <a:ext cx="2243201" cy="43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79200"/>
              </a:lnSpc>
            </a:pPr>
            <a:r>
              <a:rPr sz="1200" b="1" spc="-10" dirty="0">
                <a:latin typeface="Rockwell"/>
                <a:cs typeface="Rockwell"/>
              </a:rPr>
              <a:t>Program </a:t>
            </a:r>
            <a:r>
              <a:rPr sz="1200" b="1" dirty="0">
                <a:latin typeface="Rockwell"/>
                <a:cs typeface="Rockwell"/>
              </a:rPr>
              <a:t>is </a:t>
            </a:r>
            <a:r>
              <a:rPr sz="1200" b="1" spc="-10" dirty="0">
                <a:latin typeface="Rockwell"/>
                <a:cs typeface="Rockwell"/>
              </a:rPr>
              <a:t>created </a:t>
            </a:r>
            <a:r>
              <a:rPr sz="1200" b="1" dirty="0">
                <a:latin typeface="Rockwell"/>
                <a:cs typeface="Rockwell"/>
              </a:rPr>
              <a:t>in an  editor and </a:t>
            </a:r>
            <a:r>
              <a:rPr sz="1200" b="1" spc="-10" dirty="0">
                <a:latin typeface="Rockwell"/>
                <a:cs typeface="Rockwell"/>
              </a:rPr>
              <a:t>stored </a:t>
            </a:r>
            <a:r>
              <a:rPr sz="1200" b="1" dirty="0">
                <a:latin typeface="Rockwell"/>
                <a:cs typeface="Rockwell"/>
              </a:rPr>
              <a:t>on</a:t>
            </a:r>
            <a:r>
              <a:rPr sz="1200" b="1" spc="-65" dirty="0">
                <a:latin typeface="Rockwell"/>
                <a:cs typeface="Rockwell"/>
              </a:rPr>
              <a:t> </a:t>
            </a:r>
            <a:r>
              <a:rPr sz="1200" b="1" dirty="0">
                <a:latin typeface="Rockwell"/>
                <a:cs typeface="Rockwell"/>
              </a:rPr>
              <a:t>disk</a:t>
            </a:r>
            <a:r>
              <a:rPr sz="1200" b="1" spc="-20" dirty="0">
                <a:latin typeface="Rockwell"/>
                <a:cs typeface="Rockwell"/>
              </a:rPr>
              <a:t> </a:t>
            </a:r>
            <a:r>
              <a:rPr sz="1200" b="1" dirty="0">
                <a:latin typeface="Rockwell"/>
                <a:cs typeface="Rockwell"/>
              </a:rPr>
              <a:t>in  a file ending with</a:t>
            </a:r>
            <a:r>
              <a:rPr sz="1200" b="1" spc="-95" dirty="0">
                <a:latin typeface="Rockwell"/>
                <a:cs typeface="Rockwell"/>
              </a:rPr>
              <a:t> </a:t>
            </a:r>
            <a:r>
              <a:rPr sz="1200" b="1" dirty="0">
                <a:latin typeface="Lucida Console"/>
                <a:cs typeface="Lucida Console"/>
              </a:rPr>
              <a:t>.java</a:t>
            </a:r>
            <a:r>
              <a:rPr sz="1200" b="1" dirty="0">
                <a:latin typeface="Rockwell"/>
                <a:cs typeface="Rockwell"/>
              </a:rPr>
              <a:t>.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5401665" y="2085860"/>
            <a:ext cx="2244877" cy="437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79200"/>
              </a:lnSpc>
            </a:pPr>
            <a:r>
              <a:rPr sz="1200" b="1" dirty="0">
                <a:latin typeface="Rockwell"/>
                <a:cs typeface="Rockwell"/>
              </a:rPr>
              <a:t>Compiler</a:t>
            </a:r>
            <a:r>
              <a:rPr lang="en-US" sz="1200" b="1" dirty="0">
                <a:latin typeface="Rockwell"/>
                <a:cs typeface="Rockwell"/>
              </a:rPr>
              <a:t> </a:t>
            </a:r>
            <a:r>
              <a:rPr sz="1200" b="1" spc="-10" dirty="0">
                <a:latin typeface="Rockwell"/>
                <a:cs typeface="Rockwell"/>
              </a:rPr>
              <a:t>creates</a:t>
            </a:r>
            <a:r>
              <a:rPr sz="1200" b="1" spc="-75" dirty="0">
                <a:latin typeface="Rockwell"/>
                <a:cs typeface="Rockwell"/>
              </a:rPr>
              <a:t> </a:t>
            </a:r>
            <a:r>
              <a:rPr sz="1200" b="1" spc="-5" dirty="0">
                <a:latin typeface="Rockwell"/>
                <a:cs typeface="Rockwell"/>
              </a:rPr>
              <a:t>bytecodes  </a:t>
            </a:r>
            <a:r>
              <a:rPr sz="1200" b="1" dirty="0">
                <a:latin typeface="Rockwell"/>
                <a:cs typeface="Rockwell"/>
              </a:rPr>
              <a:t>and </a:t>
            </a:r>
            <a:r>
              <a:rPr sz="1200" b="1" spc="-10" dirty="0">
                <a:latin typeface="Rockwell"/>
                <a:cs typeface="Rockwell"/>
              </a:rPr>
              <a:t>stores </a:t>
            </a:r>
            <a:r>
              <a:rPr sz="1200" b="1" dirty="0">
                <a:latin typeface="Rockwell"/>
                <a:cs typeface="Rockwell"/>
              </a:rPr>
              <a:t>them on disk in a  file ending with</a:t>
            </a:r>
            <a:r>
              <a:rPr sz="1200" b="1" spc="-95" dirty="0">
                <a:latin typeface="Rockwell"/>
                <a:cs typeface="Rockwell"/>
              </a:rPr>
              <a:t> </a:t>
            </a:r>
            <a:r>
              <a:rPr sz="1200" b="1" dirty="0">
                <a:latin typeface="Lucida Console"/>
                <a:cs typeface="Lucida Console"/>
              </a:rPr>
              <a:t>.class</a:t>
            </a:r>
            <a:r>
              <a:rPr sz="1200" b="1" dirty="0">
                <a:latin typeface="Rockwell"/>
                <a:cs typeface="Rockwell"/>
              </a:rPr>
              <a:t>.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5401664" y="2942591"/>
            <a:ext cx="2370736" cy="553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85"/>
              </a:lnSpc>
            </a:pPr>
            <a:r>
              <a:rPr sz="1200" b="1" dirty="0">
                <a:latin typeface="Rockwell"/>
                <a:cs typeface="Rockwell"/>
              </a:rPr>
              <a:t>Class loader </a:t>
            </a:r>
            <a:r>
              <a:rPr sz="1200" b="1" spc="-10" dirty="0">
                <a:latin typeface="Rockwell"/>
                <a:cs typeface="Rockwell"/>
              </a:rPr>
              <a:t>reads</a:t>
            </a:r>
            <a:r>
              <a:rPr sz="1200" b="1" spc="-100" dirty="0">
                <a:latin typeface="Rockwell"/>
                <a:cs typeface="Rockwell"/>
              </a:rPr>
              <a:t> </a:t>
            </a:r>
            <a:r>
              <a:rPr sz="1200" b="1" dirty="0">
                <a:latin typeface="Lucida Console"/>
                <a:cs typeface="Lucida Console"/>
              </a:rPr>
              <a:t>.class</a:t>
            </a:r>
          </a:p>
          <a:p>
            <a:pPr marL="12700" marR="50800">
              <a:lnSpc>
                <a:spcPct val="79200"/>
              </a:lnSpc>
              <a:spcBef>
                <a:spcPts val="100"/>
              </a:spcBef>
            </a:pPr>
            <a:r>
              <a:rPr sz="1200" b="1" dirty="0">
                <a:latin typeface="Rockwell"/>
                <a:cs typeface="Rockwell"/>
              </a:rPr>
              <a:t>files containing</a:t>
            </a:r>
            <a:r>
              <a:rPr sz="1200" b="1" spc="-90" dirty="0">
                <a:latin typeface="Rockwell"/>
                <a:cs typeface="Rockwell"/>
              </a:rPr>
              <a:t> </a:t>
            </a:r>
            <a:r>
              <a:rPr sz="1200" b="1" spc="-5" dirty="0">
                <a:latin typeface="Rockwell"/>
                <a:cs typeface="Rockwell"/>
              </a:rPr>
              <a:t>bytecodes  </a:t>
            </a:r>
            <a:r>
              <a:rPr sz="1200" b="1" spc="-10" dirty="0">
                <a:latin typeface="Rockwell"/>
                <a:cs typeface="Rockwell"/>
              </a:rPr>
              <a:t>from </a:t>
            </a:r>
            <a:r>
              <a:rPr sz="1200" b="1" dirty="0">
                <a:latin typeface="Rockwell"/>
                <a:cs typeface="Rockwell"/>
              </a:rPr>
              <a:t>disk and puts those  </a:t>
            </a:r>
            <a:r>
              <a:rPr sz="1200" b="1" spc="-5" dirty="0">
                <a:latin typeface="Rockwell"/>
                <a:cs typeface="Rockwell"/>
              </a:rPr>
              <a:t>bytecodes </a:t>
            </a:r>
            <a:r>
              <a:rPr sz="1200" b="1" dirty="0">
                <a:latin typeface="Rockwell"/>
                <a:cs typeface="Rockwell"/>
              </a:rPr>
              <a:t>in</a:t>
            </a:r>
            <a:r>
              <a:rPr sz="1200" b="1" spc="-70" dirty="0">
                <a:latin typeface="Rockwell"/>
                <a:cs typeface="Rockwell"/>
              </a:rPr>
              <a:t> </a:t>
            </a:r>
            <a:r>
              <a:rPr sz="1200" b="1" spc="-15" dirty="0">
                <a:latin typeface="Rockwell"/>
                <a:cs typeface="Rockwell"/>
              </a:rPr>
              <a:t>memory.</a:t>
            </a:r>
            <a:endParaRPr sz="1200" b="1" dirty="0">
              <a:latin typeface="Rockwell"/>
              <a:cs typeface="Rockwel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022679" y="1562544"/>
            <a:ext cx="5594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Rockwell"/>
                <a:cs typeface="Rockwell"/>
              </a:rPr>
              <a:t>Phase</a:t>
            </a:r>
            <a:r>
              <a:rPr sz="1200" spc="-100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1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022679" y="2079193"/>
            <a:ext cx="5594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Rockwell"/>
                <a:cs typeface="Rockwell"/>
              </a:rPr>
              <a:t>Phase</a:t>
            </a:r>
            <a:r>
              <a:rPr sz="1200" spc="-100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2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22679" y="2676728"/>
            <a:ext cx="5594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Rockwell"/>
                <a:cs typeface="Rockwell"/>
              </a:rPr>
              <a:t>Phase</a:t>
            </a:r>
            <a:r>
              <a:rPr sz="1200" spc="-100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3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475757" y="3863911"/>
            <a:ext cx="51879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">
              <a:lnSpc>
                <a:spcPct val="75000"/>
              </a:lnSpc>
            </a:pPr>
            <a:r>
              <a:rPr sz="1000" dirty="0">
                <a:latin typeface="Rockwell"/>
                <a:cs typeface="Rockwell"/>
              </a:rPr>
              <a:t>P</a:t>
            </a:r>
            <a:r>
              <a:rPr sz="1000" spc="20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ima</a:t>
            </a:r>
            <a:r>
              <a:rPr sz="1000" spc="15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y  Memo</a:t>
            </a:r>
            <a:r>
              <a:rPr sz="1000" spc="15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y</a:t>
            </a:r>
            <a:endParaRPr sz="1000">
              <a:latin typeface="Rockwell"/>
              <a:cs typeface="Rockwel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369828" y="4107814"/>
            <a:ext cx="719455" cy="1083310"/>
          </a:xfrm>
          <a:custGeom>
            <a:avLst/>
            <a:gdLst/>
            <a:ahLst/>
            <a:cxnLst/>
            <a:rect l="l" t="t" r="r" b="b"/>
            <a:pathLst>
              <a:path w="719454" h="1083310">
                <a:moveTo>
                  <a:pt x="719162" y="0"/>
                </a:moveTo>
                <a:lnTo>
                  <a:pt x="719162" y="1083106"/>
                </a:lnTo>
                <a:lnTo>
                  <a:pt x="0" y="1083106"/>
                </a:lnTo>
                <a:lnTo>
                  <a:pt x="0" y="0"/>
                </a:lnTo>
                <a:lnTo>
                  <a:pt x="719162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369828" y="4107815"/>
            <a:ext cx="719455" cy="1083310"/>
          </a:xfrm>
          <a:custGeom>
            <a:avLst/>
            <a:gdLst/>
            <a:ahLst/>
            <a:cxnLst/>
            <a:rect l="l" t="t" r="r" b="b"/>
            <a:pathLst>
              <a:path w="719454" h="1083310">
                <a:moveTo>
                  <a:pt x="719163" y="0"/>
                </a:moveTo>
                <a:lnTo>
                  <a:pt x="719163" y="1083109"/>
                </a:lnTo>
                <a:lnTo>
                  <a:pt x="0" y="1083109"/>
                </a:lnTo>
                <a:lnTo>
                  <a:pt x="0" y="0"/>
                </a:lnTo>
                <a:lnTo>
                  <a:pt x="719163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370958" y="4108361"/>
            <a:ext cx="724535" cy="134620"/>
          </a:xfrm>
          <a:custGeom>
            <a:avLst/>
            <a:gdLst/>
            <a:ahLst/>
            <a:cxnLst/>
            <a:rect l="l" t="t" r="r" b="b"/>
            <a:pathLst>
              <a:path w="724535" h="134620">
                <a:moveTo>
                  <a:pt x="724168" y="0"/>
                </a:moveTo>
                <a:lnTo>
                  <a:pt x="724168" y="134475"/>
                </a:lnTo>
                <a:lnTo>
                  <a:pt x="0" y="134475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370958" y="4244429"/>
            <a:ext cx="724535" cy="135890"/>
          </a:xfrm>
          <a:custGeom>
            <a:avLst/>
            <a:gdLst/>
            <a:ahLst/>
            <a:cxnLst/>
            <a:rect l="l" t="t" r="r" b="b"/>
            <a:pathLst>
              <a:path w="724535" h="135889">
                <a:moveTo>
                  <a:pt x="724168" y="0"/>
                </a:moveTo>
                <a:lnTo>
                  <a:pt x="724168" y="135725"/>
                </a:lnTo>
                <a:lnTo>
                  <a:pt x="0" y="135725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4659706" y="4982057"/>
            <a:ext cx="55244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4370958" y="4380725"/>
            <a:ext cx="724535" cy="134620"/>
          </a:xfrm>
          <a:custGeom>
            <a:avLst/>
            <a:gdLst/>
            <a:ahLst/>
            <a:cxnLst/>
            <a:rect l="l" t="t" r="r" b="b"/>
            <a:pathLst>
              <a:path w="724535" h="134620">
                <a:moveTo>
                  <a:pt x="724168" y="0"/>
                </a:moveTo>
                <a:lnTo>
                  <a:pt x="724168" y="134410"/>
                </a:lnTo>
                <a:lnTo>
                  <a:pt x="0" y="134410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370958" y="4515700"/>
            <a:ext cx="724535" cy="135255"/>
          </a:xfrm>
          <a:custGeom>
            <a:avLst/>
            <a:gdLst/>
            <a:ahLst/>
            <a:cxnLst/>
            <a:rect l="l" t="t" r="r" b="b"/>
            <a:pathLst>
              <a:path w="724535" h="135254">
                <a:moveTo>
                  <a:pt x="724168" y="0"/>
                </a:moveTo>
                <a:lnTo>
                  <a:pt x="724168" y="134694"/>
                </a:lnTo>
                <a:lnTo>
                  <a:pt x="0" y="134694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370958" y="4651527"/>
            <a:ext cx="724535" cy="134620"/>
          </a:xfrm>
          <a:custGeom>
            <a:avLst/>
            <a:gdLst/>
            <a:ahLst/>
            <a:cxnLst/>
            <a:rect l="l" t="t" r="r" b="b"/>
            <a:pathLst>
              <a:path w="724535" h="134620">
                <a:moveTo>
                  <a:pt x="724168" y="0"/>
                </a:moveTo>
                <a:lnTo>
                  <a:pt x="724168" y="134451"/>
                </a:lnTo>
                <a:lnTo>
                  <a:pt x="0" y="134451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70958" y="4786553"/>
            <a:ext cx="724535" cy="270510"/>
          </a:xfrm>
          <a:custGeom>
            <a:avLst/>
            <a:gdLst/>
            <a:ahLst/>
            <a:cxnLst/>
            <a:rect l="l" t="t" r="r" b="b"/>
            <a:pathLst>
              <a:path w="724535" h="270510">
                <a:moveTo>
                  <a:pt x="724168" y="0"/>
                </a:moveTo>
                <a:lnTo>
                  <a:pt x="724168" y="270200"/>
                </a:lnTo>
                <a:lnTo>
                  <a:pt x="0" y="270200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70958" y="5057317"/>
            <a:ext cx="724535" cy="134620"/>
          </a:xfrm>
          <a:custGeom>
            <a:avLst/>
            <a:gdLst/>
            <a:ahLst/>
            <a:cxnLst/>
            <a:rect l="l" t="t" r="r" b="b"/>
            <a:pathLst>
              <a:path w="724535" h="134620">
                <a:moveTo>
                  <a:pt x="724168" y="0"/>
                </a:moveTo>
                <a:lnTo>
                  <a:pt x="724168" y="134612"/>
                </a:lnTo>
                <a:lnTo>
                  <a:pt x="0" y="134612"/>
                </a:lnTo>
                <a:lnTo>
                  <a:pt x="0" y="0"/>
                </a:lnTo>
                <a:lnTo>
                  <a:pt x="724168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4659706" y="4749939"/>
            <a:ext cx="104139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aseline="-17361" dirty="0">
                <a:latin typeface="Rockwell"/>
                <a:cs typeface="Rockwell"/>
              </a:rPr>
              <a:t>.</a:t>
            </a:r>
            <a:r>
              <a:rPr sz="1200" spc="-225" baseline="-17361" dirty="0">
                <a:latin typeface="Rockwell"/>
                <a:cs typeface="Rockwell"/>
              </a:rPr>
              <a:t> </a:t>
            </a: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659706" y="4826139"/>
            <a:ext cx="104139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aseline="-31250" dirty="0">
                <a:latin typeface="Rockwell"/>
                <a:cs typeface="Rockwell"/>
              </a:rPr>
              <a:t>.</a:t>
            </a:r>
            <a:r>
              <a:rPr sz="1200" spc="-225" baseline="-31250" dirty="0">
                <a:latin typeface="Rockwell"/>
                <a:cs typeface="Rockwell"/>
              </a:rPr>
              <a:t> </a:t>
            </a: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08760" y="4902326"/>
            <a:ext cx="55244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756903" y="3969016"/>
            <a:ext cx="1126490" cy="408305"/>
          </a:xfrm>
          <a:custGeom>
            <a:avLst/>
            <a:gdLst/>
            <a:ahLst/>
            <a:cxnLst/>
            <a:rect l="l" t="t" r="r" b="b"/>
            <a:pathLst>
              <a:path w="1126489" h="408304">
                <a:moveTo>
                  <a:pt x="1126020" y="0"/>
                </a:moveTo>
                <a:lnTo>
                  <a:pt x="1126020" y="408203"/>
                </a:lnTo>
                <a:lnTo>
                  <a:pt x="0" y="408203"/>
                </a:lnTo>
                <a:lnTo>
                  <a:pt x="0" y="0"/>
                </a:lnTo>
                <a:lnTo>
                  <a:pt x="1126020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756903" y="3969016"/>
            <a:ext cx="1126490" cy="408305"/>
          </a:xfrm>
          <a:custGeom>
            <a:avLst/>
            <a:gdLst/>
            <a:ahLst/>
            <a:cxnLst/>
            <a:rect l="l" t="t" r="r" b="b"/>
            <a:pathLst>
              <a:path w="1126489" h="408304">
                <a:moveTo>
                  <a:pt x="1126019" y="0"/>
                </a:moveTo>
                <a:lnTo>
                  <a:pt x="1126019" y="408200"/>
                </a:lnTo>
                <a:lnTo>
                  <a:pt x="0" y="408200"/>
                </a:lnTo>
                <a:lnTo>
                  <a:pt x="0" y="0"/>
                </a:lnTo>
                <a:lnTo>
                  <a:pt x="1126019" y="0"/>
                </a:lnTo>
                <a:close/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892859" y="4005923"/>
            <a:ext cx="473709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0375" algn="l"/>
              </a:tabLst>
            </a:pPr>
            <a:r>
              <a:rPr sz="1200" u="sng" dirty="0">
                <a:latin typeface="Rockwell"/>
                <a:cs typeface="Rockwell"/>
              </a:rPr>
              <a:t> 	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756903" y="3969016"/>
            <a:ext cx="1126490" cy="408305"/>
          </a:xfrm>
          <a:prstGeom prst="rect">
            <a:avLst/>
          </a:prstGeom>
          <a:solidFill>
            <a:srgbClr val="5BC1EB"/>
          </a:solidFill>
          <a:ln w="4156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23850" marR="196215" indent="-63500">
              <a:lnSpc>
                <a:spcPts val="1400"/>
              </a:lnSpc>
              <a:spcBef>
                <a:spcPts val="355"/>
              </a:spcBef>
            </a:pPr>
            <a:r>
              <a:rPr sz="1200" dirty="0">
                <a:latin typeface="Rockwell"/>
                <a:cs typeface="Rockwell"/>
              </a:rPr>
              <a:t>Bytecode  </a:t>
            </a:r>
            <a:r>
              <a:rPr sz="1200" spc="-15" dirty="0">
                <a:latin typeface="Rockwell"/>
                <a:cs typeface="Rockwell"/>
              </a:rPr>
              <a:t>Verifier</a:t>
            </a:r>
            <a:endParaRPr sz="1200" dirty="0">
              <a:latin typeface="Rockwell"/>
              <a:cs typeface="Rockwel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319638" y="4132465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0" y="0"/>
                </a:moveTo>
                <a:lnTo>
                  <a:pt x="0" y="76200"/>
                </a:lnTo>
                <a:lnTo>
                  <a:pt x="508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88625" y="4132465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50800" y="0"/>
                </a:moveTo>
                <a:lnTo>
                  <a:pt x="0" y="38100"/>
                </a:lnTo>
                <a:lnTo>
                  <a:pt x="50800" y="76200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174611" y="3863988"/>
            <a:ext cx="81280" cy="341630"/>
          </a:xfrm>
          <a:custGeom>
            <a:avLst/>
            <a:gdLst/>
            <a:ahLst/>
            <a:cxnLst/>
            <a:rect l="l" t="t" r="r" b="b"/>
            <a:pathLst>
              <a:path w="81279" h="341629">
                <a:moveTo>
                  <a:pt x="0" y="0"/>
                </a:moveTo>
                <a:lnTo>
                  <a:pt x="31502" y="26801"/>
                </a:lnTo>
                <a:lnTo>
                  <a:pt x="57228" y="99893"/>
                </a:lnTo>
                <a:lnTo>
                  <a:pt x="67111" y="150369"/>
                </a:lnTo>
                <a:lnTo>
                  <a:pt x="74572" y="208305"/>
                </a:lnTo>
                <a:lnTo>
                  <a:pt x="79288" y="272329"/>
                </a:lnTo>
                <a:lnTo>
                  <a:pt x="80932" y="341069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174611" y="4885500"/>
            <a:ext cx="81280" cy="341630"/>
          </a:xfrm>
          <a:custGeom>
            <a:avLst/>
            <a:gdLst/>
            <a:ahLst/>
            <a:cxnLst/>
            <a:rect l="l" t="t" r="r" b="b"/>
            <a:pathLst>
              <a:path w="81279" h="341629">
                <a:moveTo>
                  <a:pt x="0" y="341069"/>
                </a:moveTo>
                <a:lnTo>
                  <a:pt x="31502" y="314268"/>
                </a:lnTo>
                <a:lnTo>
                  <a:pt x="57228" y="241176"/>
                </a:lnTo>
                <a:lnTo>
                  <a:pt x="67111" y="190699"/>
                </a:lnTo>
                <a:lnTo>
                  <a:pt x="74572" y="132764"/>
                </a:lnTo>
                <a:lnTo>
                  <a:pt x="79288" y="68740"/>
                </a:lnTo>
                <a:lnTo>
                  <a:pt x="80932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54857" y="4545037"/>
            <a:ext cx="81280" cy="340995"/>
          </a:xfrm>
          <a:custGeom>
            <a:avLst/>
            <a:gdLst/>
            <a:ahLst/>
            <a:cxnLst/>
            <a:rect l="l" t="t" r="r" b="b"/>
            <a:pathLst>
              <a:path w="81279" h="340995">
                <a:moveTo>
                  <a:pt x="80707" y="0"/>
                </a:moveTo>
                <a:lnTo>
                  <a:pt x="49292" y="26796"/>
                </a:lnTo>
                <a:lnTo>
                  <a:pt x="23638" y="99873"/>
                </a:lnTo>
                <a:lnTo>
                  <a:pt x="13783" y="150340"/>
                </a:lnTo>
                <a:lnTo>
                  <a:pt x="6342" y="208264"/>
                </a:lnTo>
                <a:lnTo>
                  <a:pt x="1639" y="272275"/>
                </a:lnTo>
                <a:lnTo>
                  <a:pt x="0" y="341001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54632" y="4204505"/>
            <a:ext cx="81280" cy="340995"/>
          </a:xfrm>
          <a:custGeom>
            <a:avLst/>
            <a:gdLst/>
            <a:ahLst/>
            <a:cxnLst/>
            <a:rect l="l" t="t" r="r" b="b"/>
            <a:pathLst>
              <a:path w="81279" h="340995">
                <a:moveTo>
                  <a:pt x="80932" y="341001"/>
                </a:moveTo>
                <a:lnTo>
                  <a:pt x="49430" y="314205"/>
                </a:lnTo>
                <a:lnTo>
                  <a:pt x="23704" y="241128"/>
                </a:lnTo>
                <a:lnTo>
                  <a:pt x="13821" y="190661"/>
                </a:lnTo>
                <a:lnTo>
                  <a:pt x="6360" y="132737"/>
                </a:lnTo>
                <a:lnTo>
                  <a:pt x="1644" y="68726"/>
                </a:lnTo>
                <a:lnTo>
                  <a:pt x="0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5403341" y="4309579"/>
            <a:ext cx="2521459" cy="57066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30"/>
              </a:spcBef>
            </a:pPr>
            <a:r>
              <a:rPr sz="1200" b="1" dirty="0">
                <a:latin typeface="Rockwell"/>
                <a:cs typeface="Rockwell"/>
              </a:rPr>
              <a:t>Bytecode verifier confirms  that all </a:t>
            </a:r>
            <a:r>
              <a:rPr sz="1200" b="1" spc="-5" dirty="0">
                <a:latin typeface="Rockwell"/>
                <a:cs typeface="Rockwell"/>
              </a:rPr>
              <a:t>bytecodes </a:t>
            </a:r>
            <a:r>
              <a:rPr sz="1200" b="1" spc="-20" dirty="0">
                <a:latin typeface="Rockwell"/>
                <a:cs typeface="Rockwell"/>
              </a:rPr>
              <a:t>are</a:t>
            </a:r>
            <a:r>
              <a:rPr sz="1200" b="1" spc="-70" dirty="0">
                <a:latin typeface="Rockwell"/>
                <a:cs typeface="Rockwell"/>
              </a:rPr>
              <a:t> </a:t>
            </a:r>
            <a:r>
              <a:rPr sz="1200" b="1" spc="-5" dirty="0">
                <a:latin typeface="Rockwell"/>
                <a:cs typeface="Rockwell"/>
              </a:rPr>
              <a:t>valid</a:t>
            </a:r>
            <a:endParaRPr sz="1200" b="1" dirty="0">
              <a:latin typeface="Rockwell"/>
              <a:cs typeface="Rockwell"/>
            </a:endParaRPr>
          </a:p>
          <a:p>
            <a:pPr marL="12700" marR="180975">
              <a:lnSpc>
                <a:spcPct val="75000"/>
              </a:lnSpc>
              <a:spcBef>
                <a:spcPts val="100"/>
              </a:spcBef>
            </a:pPr>
            <a:r>
              <a:rPr sz="1200" b="1" dirty="0">
                <a:latin typeface="Rockwell"/>
                <a:cs typeface="Rockwell"/>
              </a:rPr>
              <a:t>and do not violate</a:t>
            </a:r>
            <a:r>
              <a:rPr sz="1200" b="1" spc="-75" dirty="0">
                <a:latin typeface="Rockwell"/>
                <a:cs typeface="Rockwell"/>
              </a:rPr>
              <a:t> </a:t>
            </a:r>
            <a:r>
              <a:rPr sz="1200" b="1" spc="-35" dirty="0">
                <a:latin typeface="Rockwell"/>
                <a:cs typeface="Rockwell"/>
              </a:rPr>
              <a:t>Java’s  </a:t>
            </a:r>
            <a:r>
              <a:rPr sz="1200" b="1" dirty="0">
                <a:latin typeface="Rockwell"/>
                <a:cs typeface="Rockwell"/>
              </a:rPr>
              <a:t>security</a:t>
            </a:r>
            <a:r>
              <a:rPr sz="1200" b="1" spc="-50" dirty="0">
                <a:latin typeface="Rockwell"/>
                <a:cs typeface="Rockwell"/>
              </a:rPr>
              <a:t> </a:t>
            </a:r>
            <a:r>
              <a:rPr sz="1200" b="1" spc="-5" dirty="0">
                <a:latin typeface="Rockwell"/>
                <a:cs typeface="Rockwell"/>
              </a:rPr>
              <a:t>restrictions.</a:t>
            </a:r>
            <a:endParaRPr sz="1200" b="1" dirty="0">
              <a:latin typeface="Rockwell"/>
              <a:cs typeface="Rockwel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022679" y="4103179"/>
            <a:ext cx="5594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Rockwell"/>
                <a:cs typeface="Rockwell"/>
              </a:rPr>
              <a:t>Phase</a:t>
            </a:r>
            <a:r>
              <a:rPr sz="1200" spc="-100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4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4512790" y="5259133"/>
            <a:ext cx="518795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430">
              <a:lnSpc>
                <a:spcPct val="75000"/>
              </a:lnSpc>
            </a:pPr>
            <a:r>
              <a:rPr sz="1000" dirty="0">
                <a:latin typeface="Rockwell"/>
                <a:cs typeface="Rockwell"/>
              </a:rPr>
              <a:t>P</a:t>
            </a:r>
            <a:r>
              <a:rPr sz="1000" spc="20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ima</a:t>
            </a:r>
            <a:r>
              <a:rPr sz="1000" spc="15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y  Memo</a:t>
            </a:r>
            <a:r>
              <a:rPr sz="1000" spc="15" dirty="0">
                <a:latin typeface="Rockwell"/>
                <a:cs typeface="Rockwell"/>
              </a:rPr>
              <a:t>r</a:t>
            </a:r>
            <a:r>
              <a:rPr sz="1000" dirty="0">
                <a:latin typeface="Rockwell"/>
                <a:cs typeface="Rockwell"/>
              </a:rPr>
              <a:t>y</a:t>
            </a:r>
            <a:endParaRPr sz="1000">
              <a:latin typeface="Rockwell"/>
              <a:cs typeface="Rockwel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4371505" y="5542682"/>
            <a:ext cx="718820" cy="1026160"/>
          </a:xfrm>
          <a:custGeom>
            <a:avLst/>
            <a:gdLst/>
            <a:ahLst/>
            <a:cxnLst/>
            <a:rect l="l" t="t" r="r" b="b"/>
            <a:pathLst>
              <a:path w="718820" h="1026159">
                <a:moveTo>
                  <a:pt x="718604" y="0"/>
                </a:moveTo>
                <a:lnTo>
                  <a:pt x="718604" y="1026100"/>
                </a:lnTo>
                <a:lnTo>
                  <a:pt x="0" y="1026100"/>
                </a:lnTo>
                <a:lnTo>
                  <a:pt x="0" y="0"/>
                </a:lnTo>
                <a:lnTo>
                  <a:pt x="718604" y="0"/>
                </a:lnTo>
                <a:close/>
              </a:path>
            </a:pathLst>
          </a:custGeom>
          <a:solidFill>
            <a:srgbClr val="5BC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90115" y="5542682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59">
                <a:moveTo>
                  <a:pt x="0" y="0"/>
                </a:moveTo>
                <a:lnTo>
                  <a:pt x="0" y="1026100"/>
                </a:lnTo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371505" y="5542682"/>
            <a:ext cx="718820" cy="1026160"/>
          </a:xfrm>
          <a:custGeom>
            <a:avLst/>
            <a:gdLst/>
            <a:ahLst/>
            <a:cxnLst/>
            <a:rect l="l" t="t" r="r" b="b"/>
            <a:pathLst>
              <a:path w="718820" h="1026159">
                <a:moveTo>
                  <a:pt x="0" y="1026100"/>
                </a:moveTo>
                <a:lnTo>
                  <a:pt x="0" y="0"/>
                </a:lnTo>
                <a:lnTo>
                  <a:pt x="718610" y="0"/>
                </a:lnTo>
              </a:path>
            </a:pathLst>
          </a:custGeom>
          <a:ln w="4156">
            <a:solidFill>
              <a:srgbClr val="5BC1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372622" y="5543170"/>
            <a:ext cx="723900" cy="134620"/>
          </a:xfrm>
          <a:custGeom>
            <a:avLst/>
            <a:gdLst/>
            <a:ahLst/>
            <a:cxnLst/>
            <a:rect l="l" t="t" r="r" b="b"/>
            <a:pathLst>
              <a:path w="723900" h="134620">
                <a:moveTo>
                  <a:pt x="723574" y="0"/>
                </a:moveTo>
                <a:lnTo>
                  <a:pt x="723574" y="134257"/>
                </a:lnTo>
                <a:lnTo>
                  <a:pt x="0" y="134257"/>
                </a:lnTo>
                <a:lnTo>
                  <a:pt x="0" y="0"/>
                </a:lnTo>
                <a:lnTo>
                  <a:pt x="723574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372622" y="5679348"/>
            <a:ext cx="723900" cy="135890"/>
          </a:xfrm>
          <a:custGeom>
            <a:avLst/>
            <a:gdLst/>
            <a:ahLst/>
            <a:cxnLst/>
            <a:rect l="l" t="t" r="r" b="b"/>
            <a:pathLst>
              <a:path w="723900" h="135889">
                <a:moveTo>
                  <a:pt x="723574" y="0"/>
                </a:moveTo>
                <a:lnTo>
                  <a:pt x="723574" y="135289"/>
                </a:lnTo>
                <a:lnTo>
                  <a:pt x="0" y="135289"/>
                </a:lnTo>
                <a:lnTo>
                  <a:pt x="0" y="0"/>
                </a:lnTo>
                <a:lnTo>
                  <a:pt x="723574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661243" y="6416252"/>
            <a:ext cx="55244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4372622" y="5815203"/>
            <a:ext cx="723900" cy="134620"/>
          </a:xfrm>
          <a:custGeom>
            <a:avLst/>
            <a:gdLst/>
            <a:ahLst/>
            <a:cxnLst/>
            <a:rect l="l" t="t" r="r" b="b"/>
            <a:pathLst>
              <a:path w="723900" h="134620">
                <a:moveTo>
                  <a:pt x="723574" y="0"/>
                </a:moveTo>
                <a:lnTo>
                  <a:pt x="723574" y="134505"/>
                </a:lnTo>
                <a:lnTo>
                  <a:pt x="0" y="134505"/>
                </a:lnTo>
                <a:lnTo>
                  <a:pt x="0" y="0"/>
                </a:lnTo>
                <a:lnTo>
                  <a:pt x="723574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372622" y="5950842"/>
            <a:ext cx="723900" cy="134620"/>
          </a:xfrm>
          <a:custGeom>
            <a:avLst/>
            <a:gdLst/>
            <a:ahLst/>
            <a:cxnLst/>
            <a:rect l="l" t="t" r="r" b="b"/>
            <a:pathLst>
              <a:path w="723900" h="134620">
                <a:moveTo>
                  <a:pt x="723574" y="0"/>
                </a:moveTo>
                <a:lnTo>
                  <a:pt x="723574" y="134263"/>
                </a:lnTo>
                <a:lnTo>
                  <a:pt x="0" y="134263"/>
                </a:lnTo>
                <a:lnTo>
                  <a:pt x="0" y="0"/>
                </a:lnTo>
                <a:lnTo>
                  <a:pt x="723574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372622" y="6085672"/>
            <a:ext cx="723900" cy="134620"/>
          </a:xfrm>
          <a:custGeom>
            <a:avLst/>
            <a:gdLst/>
            <a:ahLst/>
            <a:cxnLst/>
            <a:rect l="l" t="t" r="r" b="b"/>
            <a:pathLst>
              <a:path w="723900" h="134620">
                <a:moveTo>
                  <a:pt x="723574" y="0"/>
                </a:moveTo>
                <a:lnTo>
                  <a:pt x="723574" y="134464"/>
                </a:lnTo>
                <a:lnTo>
                  <a:pt x="0" y="134464"/>
                </a:lnTo>
                <a:lnTo>
                  <a:pt x="0" y="0"/>
                </a:lnTo>
                <a:lnTo>
                  <a:pt x="723574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372622" y="6221232"/>
            <a:ext cx="723900" cy="270510"/>
          </a:xfrm>
          <a:custGeom>
            <a:avLst/>
            <a:gdLst/>
            <a:ahLst/>
            <a:cxnLst/>
            <a:rect l="l" t="t" r="r" b="b"/>
            <a:pathLst>
              <a:path w="723900" h="270509">
                <a:moveTo>
                  <a:pt x="723574" y="0"/>
                </a:moveTo>
                <a:lnTo>
                  <a:pt x="723574" y="269901"/>
                </a:lnTo>
                <a:lnTo>
                  <a:pt x="0" y="269901"/>
                </a:lnTo>
                <a:lnTo>
                  <a:pt x="0" y="0"/>
                </a:lnTo>
                <a:lnTo>
                  <a:pt x="723574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096197" y="6491133"/>
            <a:ext cx="0" cy="78105"/>
          </a:xfrm>
          <a:custGeom>
            <a:avLst/>
            <a:gdLst/>
            <a:ahLst/>
            <a:cxnLst/>
            <a:rect l="l" t="t" r="r" b="b"/>
            <a:pathLst>
              <a:path h="78104">
                <a:moveTo>
                  <a:pt x="0" y="0"/>
                </a:moveTo>
                <a:lnTo>
                  <a:pt x="0" y="77649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372622" y="6491133"/>
            <a:ext cx="723900" cy="78105"/>
          </a:xfrm>
          <a:custGeom>
            <a:avLst/>
            <a:gdLst/>
            <a:ahLst/>
            <a:cxnLst/>
            <a:rect l="l" t="t" r="r" b="b"/>
            <a:pathLst>
              <a:path w="723900" h="78104">
                <a:moveTo>
                  <a:pt x="0" y="77649"/>
                </a:moveTo>
                <a:lnTo>
                  <a:pt x="0" y="0"/>
                </a:lnTo>
                <a:lnTo>
                  <a:pt x="723574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4661243" y="6184737"/>
            <a:ext cx="104139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aseline="-13888" dirty="0">
                <a:latin typeface="Rockwell"/>
                <a:cs typeface="Rockwell"/>
              </a:rPr>
              <a:t>.</a:t>
            </a:r>
            <a:r>
              <a:rPr sz="1200" spc="-225" baseline="-13888" dirty="0">
                <a:latin typeface="Rockwell"/>
                <a:cs typeface="Rockwell"/>
              </a:rPr>
              <a:t> </a:t>
            </a: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661243" y="6260935"/>
            <a:ext cx="104139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aseline="-27777" dirty="0">
                <a:latin typeface="Rockwell"/>
                <a:cs typeface="Rockwell"/>
              </a:rPr>
              <a:t>.</a:t>
            </a:r>
            <a:r>
              <a:rPr sz="1200" spc="-225" baseline="-27777" dirty="0">
                <a:latin typeface="Rockwell"/>
                <a:cs typeface="Rockwell"/>
              </a:rPr>
              <a:t> </a:t>
            </a: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4710207" y="6337135"/>
            <a:ext cx="55244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Rockwell"/>
                <a:cs typeface="Rockwell"/>
              </a:rPr>
              <a:t>.</a:t>
            </a:r>
            <a:endParaRPr sz="800">
              <a:latin typeface="Rockwell"/>
              <a:cs typeface="Rockwell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2758579" y="5403982"/>
            <a:ext cx="1124585" cy="408305"/>
          </a:xfrm>
          <a:custGeom>
            <a:avLst/>
            <a:gdLst/>
            <a:ahLst/>
            <a:cxnLst/>
            <a:rect l="l" t="t" r="r" b="b"/>
            <a:pathLst>
              <a:path w="1124585" h="408304">
                <a:moveTo>
                  <a:pt x="1124349" y="0"/>
                </a:moveTo>
                <a:lnTo>
                  <a:pt x="1124349" y="408200"/>
                </a:lnTo>
                <a:lnTo>
                  <a:pt x="0" y="408200"/>
                </a:lnTo>
                <a:lnTo>
                  <a:pt x="0" y="0"/>
                </a:lnTo>
                <a:lnTo>
                  <a:pt x="1124349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756501" y="5401904"/>
            <a:ext cx="1129030" cy="412750"/>
          </a:xfrm>
          <a:prstGeom prst="rect">
            <a:avLst/>
          </a:prstGeom>
          <a:solidFill>
            <a:srgbClr val="5BC1EB"/>
          </a:solidFill>
        </p:spPr>
        <p:txBody>
          <a:bodyPr vert="horz" wrap="square" lIns="0" tIns="10604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835"/>
              </a:spcBef>
            </a:pPr>
            <a:r>
              <a:rPr sz="1200" spc="-5" dirty="0">
                <a:latin typeface="Rockwell"/>
                <a:cs typeface="Rockwell"/>
              </a:rPr>
              <a:t>Interpreter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905559" y="5608371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447939" y="0"/>
                </a:moveTo>
                <a:lnTo>
                  <a:pt x="0" y="0"/>
                </a:lnTo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19638" y="5570271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0" y="0"/>
                </a:moveTo>
                <a:lnTo>
                  <a:pt x="0" y="76199"/>
                </a:lnTo>
                <a:lnTo>
                  <a:pt x="50800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88625" y="5570271"/>
            <a:ext cx="50800" cy="76200"/>
          </a:xfrm>
          <a:custGeom>
            <a:avLst/>
            <a:gdLst/>
            <a:ahLst/>
            <a:cxnLst/>
            <a:rect l="l" t="t" r="r" b="b"/>
            <a:pathLst>
              <a:path w="50800" h="76200">
                <a:moveTo>
                  <a:pt x="50800" y="0"/>
                </a:moveTo>
                <a:lnTo>
                  <a:pt x="0" y="38099"/>
                </a:lnTo>
                <a:lnTo>
                  <a:pt x="50800" y="76199"/>
                </a:lnTo>
                <a:lnTo>
                  <a:pt x="5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174839" y="5294693"/>
            <a:ext cx="81915" cy="340995"/>
          </a:xfrm>
          <a:custGeom>
            <a:avLst/>
            <a:gdLst/>
            <a:ahLst/>
            <a:cxnLst/>
            <a:rect l="l" t="t" r="r" b="b"/>
            <a:pathLst>
              <a:path w="81914" h="340995">
                <a:moveTo>
                  <a:pt x="0" y="0"/>
                </a:moveTo>
                <a:lnTo>
                  <a:pt x="31698" y="26793"/>
                </a:lnTo>
                <a:lnTo>
                  <a:pt x="57583" y="99863"/>
                </a:lnTo>
                <a:lnTo>
                  <a:pt x="67527" y="150324"/>
                </a:lnTo>
                <a:lnTo>
                  <a:pt x="75035" y="208243"/>
                </a:lnTo>
                <a:lnTo>
                  <a:pt x="79780" y="272247"/>
                </a:lnTo>
                <a:lnTo>
                  <a:pt x="81434" y="340967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229033" y="6316030"/>
            <a:ext cx="27305" cy="253365"/>
          </a:xfrm>
          <a:custGeom>
            <a:avLst/>
            <a:gdLst/>
            <a:ahLst/>
            <a:cxnLst/>
            <a:rect l="l" t="t" r="r" b="b"/>
            <a:pathLst>
              <a:path w="27304" h="253365">
                <a:moveTo>
                  <a:pt x="0" y="252752"/>
                </a:moveTo>
                <a:lnTo>
                  <a:pt x="3322" y="241297"/>
                </a:lnTo>
                <a:lnTo>
                  <a:pt x="13294" y="190795"/>
                </a:lnTo>
                <a:lnTo>
                  <a:pt x="20823" y="132830"/>
                </a:lnTo>
                <a:lnTo>
                  <a:pt x="25581" y="68775"/>
                </a:lnTo>
                <a:lnTo>
                  <a:pt x="27240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255579" y="5975606"/>
            <a:ext cx="81915" cy="341630"/>
          </a:xfrm>
          <a:custGeom>
            <a:avLst/>
            <a:gdLst/>
            <a:ahLst/>
            <a:cxnLst/>
            <a:rect l="l" t="t" r="r" b="b"/>
            <a:pathLst>
              <a:path w="81914" h="341629">
                <a:moveTo>
                  <a:pt x="81662" y="0"/>
                </a:moveTo>
                <a:lnTo>
                  <a:pt x="49875" y="26814"/>
                </a:lnTo>
                <a:lnTo>
                  <a:pt x="23918" y="99943"/>
                </a:lnTo>
                <a:lnTo>
                  <a:pt x="13946" y="150445"/>
                </a:lnTo>
                <a:lnTo>
                  <a:pt x="6417" y="208409"/>
                </a:lnTo>
                <a:lnTo>
                  <a:pt x="1659" y="272465"/>
                </a:lnTo>
                <a:lnTo>
                  <a:pt x="0" y="34124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255579" y="5635116"/>
            <a:ext cx="81915" cy="340995"/>
          </a:xfrm>
          <a:custGeom>
            <a:avLst/>
            <a:gdLst/>
            <a:ahLst/>
            <a:cxnLst/>
            <a:rect l="l" t="t" r="r" b="b"/>
            <a:pathLst>
              <a:path w="81914" h="340995">
                <a:moveTo>
                  <a:pt x="81662" y="340967"/>
                </a:moveTo>
                <a:lnTo>
                  <a:pt x="49875" y="314174"/>
                </a:lnTo>
                <a:lnTo>
                  <a:pt x="23918" y="241104"/>
                </a:lnTo>
                <a:lnTo>
                  <a:pt x="13946" y="190642"/>
                </a:lnTo>
                <a:lnTo>
                  <a:pt x="6417" y="132724"/>
                </a:lnTo>
                <a:lnTo>
                  <a:pt x="1659" y="68719"/>
                </a:lnTo>
                <a:lnTo>
                  <a:pt x="0" y="0"/>
                </a:lnTo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5403340" y="5610611"/>
            <a:ext cx="2521459" cy="886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80000"/>
              </a:lnSpc>
            </a:pPr>
            <a:r>
              <a:rPr sz="1200" b="1" spc="-5" dirty="0">
                <a:latin typeface="Rockwell"/>
                <a:cs typeface="Rockwell"/>
              </a:rPr>
              <a:t>Interpreter</a:t>
            </a:r>
            <a:r>
              <a:rPr sz="1200" b="1" spc="-40" dirty="0">
                <a:latin typeface="Rockwell"/>
                <a:cs typeface="Rockwell"/>
              </a:rPr>
              <a:t> </a:t>
            </a:r>
            <a:r>
              <a:rPr sz="1200" b="1" spc="-10" dirty="0">
                <a:latin typeface="Rockwell"/>
                <a:cs typeface="Rockwell"/>
              </a:rPr>
              <a:t>reads</a:t>
            </a:r>
            <a:r>
              <a:rPr sz="1200" b="1" spc="-40" dirty="0">
                <a:latin typeface="Rockwell"/>
                <a:cs typeface="Rockwell"/>
              </a:rPr>
              <a:t> </a:t>
            </a:r>
            <a:r>
              <a:rPr sz="1200" b="1" spc="-5" dirty="0">
                <a:latin typeface="Rockwell"/>
                <a:cs typeface="Rockwell"/>
              </a:rPr>
              <a:t>bytecodes </a:t>
            </a:r>
            <a:r>
              <a:rPr sz="1200" b="1" dirty="0">
                <a:latin typeface="Rockwell"/>
                <a:cs typeface="Rockwell"/>
              </a:rPr>
              <a:t> and </a:t>
            </a:r>
            <a:r>
              <a:rPr sz="1200" b="1" spc="-5" dirty="0">
                <a:latin typeface="Rockwell"/>
                <a:cs typeface="Rockwell"/>
              </a:rPr>
              <a:t>translates </a:t>
            </a:r>
            <a:r>
              <a:rPr sz="1200" b="1" dirty="0">
                <a:latin typeface="Rockwell"/>
                <a:cs typeface="Rockwell"/>
              </a:rPr>
              <a:t>them into a  </a:t>
            </a:r>
            <a:r>
              <a:rPr sz="1200" b="1" spc="-5" dirty="0">
                <a:latin typeface="Rockwell"/>
                <a:cs typeface="Rockwell"/>
              </a:rPr>
              <a:t>language </a:t>
            </a:r>
            <a:r>
              <a:rPr sz="1200" b="1" dirty="0">
                <a:latin typeface="Rockwell"/>
                <a:cs typeface="Rockwell"/>
              </a:rPr>
              <a:t>that the computer  can understand, </a:t>
            </a:r>
            <a:r>
              <a:rPr sz="1200" b="1" spc="-5" dirty="0">
                <a:latin typeface="Rockwell"/>
                <a:cs typeface="Rockwell"/>
              </a:rPr>
              <a:t>possibly  </a:t>
            </a:r>
            <a:r>
              <a:rPr sz="1200" b="1" dirty="0">
                <a:latin typeface="Rockwell"/>
                <a:cs typeface="Rockwell"/>
              </a:rPr>
              <a:t>storing data </a:t>
            </a:r>
            <a:r>
              <a:rPr sz="1200" b="1" spc="-5" dirty="0">
                <a:latin typeface="Rockwell"/>
                <a:cs typeface="Rockwell"/>
              </a:rPr>
              <a:t>values </a:t>
            </a:r>
            <a:r>
              <a:rPr sz="1200" b="1" dirty="0">
                <a:latin typeface="Rockwell"/>
                <a:cs typeface="Rockwell"/>
              </a:rPr>
              <a:t>as the  </a:t>
            </a:r>
            <a:r>
              <a:rPr sz="1200" b="1" spc="-10" dirty="0">
                <a:latin typeface="Rockwell"/>
                <a:cs typeface="Rockwell"/>
              </a:rPr>
              <a:t>program</a:t>
            </a:r>
            <a:r>
              <a:rPr sz="1200" b="1" spc="-55" dirty="0">
                <a:latin typeface="Rockwell"/>
                <a:cs typeface="Rockwell"/>
              </a:rPr>
              <a:t> </a:t>
            </a:r>
            <a:r>
              <a:rPr sz="1200" b="1" spc="-10" dirty="0">
                <a:latin typeface="Rockwell"/>
                <a:cs typeface="Rockwell"/>
              </a:rPr>
              <a:t>executes.</a:t>
            </a:r>
            <a:endParaRPr sz="1200" b="1" dirty="0">
              <a:latin typeface="Rockwell"/>
              <a:cs typeface="Rockwel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022679" y="5538147"/>
            <a:ext cx="5594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Rockwell"/>
                <a:cs typeface="Rockwell"/>
              </a:rPr>
              <a:t>Phase</a:t>
            </a:r>
            <a:r>
              <a:rPr sz="1200" spc="-100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5</a:t>
            </a:r>
            <a:endParaRPr sz="12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4436" y="228600"/>
            <a:ext cx="77069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32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3200" spc="-60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32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3200" spc="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200" spc="-25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3200" dirty="0">
              <a:latin typeface="Rockwell"/>
              <a:cs typeface="Rockwell"/>
            </a:endParaRPr>
          </a:p>
          <a:p>
            <a:pPr marL="379095">
              <a:lnSpc>
                <a:spcPts val="3820"/>
              </a:lnSpc>
            </a:pPr>
            <a:r>
              <a:rPr sz="3200" spc="-5" dirty="0">
                <a:solidFill>
                  <a:srgbClr val="797B7E"/>
                </a:solidFill>
                <a:latin typeface="Rockwell"/>
                <a:cs typeface="Rockwell"/>
              </a:rPr>
              <a:t>(Phase</a:t>
            </a:r>
            <a:r>
              <a:rPr sz="3200" spc="-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200" dirty="0">
                <a:solidFill>
                  <a:srgbClr val="797B7E"/>
                </a:solidFill>
                <a:latin typeface="Rockwell"/>
                <a:cs typeface="Rockwell"/>
              </a:rPr>
              <a:t>1)</a:t>
            </a:r>
            <a:endParaRPr sz="32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676400"/>
            <a:ext cx="7225030" cy="4188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200" spc="2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b="1" u="sng" dirty="0">
                <a:latin typeface="Rockwell"/>
                <a:cs typeface="Rockwell"/>
              </a:rPr>
              <a:t>Phase 1: </a:t>
            </a:r>
            <a:r>
              <a:rPr sz="2000" b="1" spc="-5" dirty="0">
                <a:latin typeface="Rockwell"/>
                <a:cs typeface="Rockwell"/>
              </a:rPr>
              <a:t>Editing </a:t>
            </a:r>
            <a:r>
              <a:rPr sz="2000" b="1" dirty="0">
                <a:latin typeface="Rockwell"/>
                <a:cs typeface="Rockwell"/>
              </a:rPr>
              <a:t>a file </a:t>
            </a:r>
            <a:r>
              <a:rPr sz="2000" b="1" spc="-5" dirty="0">
                <a:latin typeface="Rockwell"/>
                <a:cs typeface="Rockwell"/>
              </a:rPr>
              <a:t>with </a:t>
            </a:r>
            <a:r>
              <a:rPr sz="2000" b="1" dirty="0">
                <a:latin typeface="Rockwell"/>
                <a:cs typeface="Rockwell"/>
              </a:rPr>
              <a:t>an</a:t>
            </a:r>
            <a:r>
              <a:rPr sz="2000" b="1" spc="-185" dirty="0">
                <a:latin typeface="Rockwell"/>
                <a:cs typeface="Rockwell"/>
              </a:rPr>
              <a:t> </a:t>
            </a:r>
            <a:r>
              <a:rPr sz="2000" b="1" dirty="0">
                <a:latin typeface="Rockwell"/>
                <a:cs typeface="Rockwell"/>
              </a:rPr>
              <a:t>editor</a:t>
            </a:r>
            <a:endParaRPr sz="2000" dirty="0">
              <a:latin typeface="Rockwell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dirty="0">
                <a:latin typeface="Rockwell"/>
                <a:cs typeface="Rockwell"/>
              </a:rPr>
              <a:t>Type a </a:t>
            </a:r>
            <a:r>
              <a:rPr spc="-35" dirty="0">
                <a:latin typeface="Rockwell"/>
                <a:cs typeface="Rockwell"/>
              </a:rPr>
              <a:t>Java </a:t>
            </a:r>
            <a:r>
              <a:rPr spc="-20" dirty="0">
                <a:latin typeface="Rockwell"/>
                <a:cs typeface="Rockwell"/>
              </a:rPr>
              <a:t>program </a:t>
            </a:r>
            <a:r>
              <a:rPr spc="-15" dirty="0">
                <a:latin typeface="Rockwell"/>
                <a:cs typeface="Rockwell"/>
              </a:rPr>
              <a:t>(</a:t>
            </a:r>
            <a:r>
              <a:rPr spc="-15" dirty="0">
                <a:solidFill>
                  <a:srgbClr val="7C984A"/>
                </a:solidFill>
                <a:latin typeface="Rockwell"/>
                <a:cs typeface="Rockwell"/>
              </a:rPr>
              <a:t>source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code</a:t>
            </a:r>
            <a:r>
              <a:rPr dirty="0">
                <a:latin typeface="Rockwell"/>
                <a:cs typeface="Rockwell"/>
              </a:rPr>
              <a:t>) </a:t>
            </a:r>
            <a:r>
              <a:rPr spc="-5" dirty="0">
                <a:latin typeface="Rockwell"/>
                <a:cs typeface="Rockwell"/>
              </a:rPr>
              <a:t>using </a:t>
            </a:r>
            <a:r>
              <a:rPr dirty="0">
                <a:latin typeface="Rockwell"/>
                <a:cs typeface="Rockwell"/>
              </a:rPr>
              <a:t>the</a:t>
            </a:r>
            <a:r>
              <a:rPr spc="80" dirty="0">
                <a:latin typeface="Rockwell"/>
                <a:cs typeface="Rockwell"/>
              </a:rPr>
              <a:t> </a:t>
            </a:r>
            <a:r>
              <a:rPr spc="-20" dirty="0">
                <a:latin typeface="Rockwell"/>
                <a:cs typeface="Rockwell"/>
              </a:rPr>
              <a:t>editor.</a:t>
            </a:r>
            <a:endParaRPr lang="en-US" dirty="0">
              <a:latin typeface="Rockwell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pc="-15" dirty="0">
                <a:latin typeface="Rockwell"/>
                <a:cs typeface="Rockwell"/>
              </a:rPr>
              <a:t>Make </a:t>
            </a:r>
            <a:r>
              <a:rPr spc="-20" dirty="0">
                <a:latin typeface="Rockwell"/>
                <a:cs typeface="Rockwell"/>
              </a:rPr>
              <a:t>any </a:t>
            </a:r>
            <a:r>
              <a:rPr dirty="0">
                <a:latin typeface="Rockwell"/>
                <a:cs typeface="Rockwell"/>
              </a:rPr>
              <a:t>necessary</a:t>
            </a:r>
            <a:r>
              <a:rPr spc="25" dirty="0">
                <a:latin typeface="Rockwell"/>
                <a:cs typeface="Rockwell"/>
              </a:rPr>
              <a:t> </a:t>
            </a:r>
            <a:r>
              <a:rPr spc="-10" dirty="0">
                <a:latin typeface="Rockwell"/>
                <a:cs typeface="Rockwell"/>
              </a:rPr>
              <a:t>corrections.</a:t>
            </a:r>
            <a:endParaRPr lang="en-US" dirty="0">
              <a:latin typeface="Rockwell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pc="-25" dirty="0">
                <a:latin typeface="Rockwell"/>
                <a:cs typeface="Rockwell"/>
              </a:rPr>
              <a:t>Save </a:t>
            </a:r>
            <a:r>
              <a:rPr dirty="0">
                <a:latin typeface="Rockwell"/>
                <a:cs typeface="Rockwell"/>
              </a:rPr>
              <a:t>the</a:t>
            </a:r>
            <a:r>
              <a:rPr spc="-25" dirty="0">
                <a:latin typeface="Rockwell"/>
                <a:cs typeface="Rockwell"/>
              </a:rPr>
              <a:t> </a:t>
            </a:r>
            <a:r>
              <a:rPr spc="-15" dirty="0">
                <a:latin typeface="Rockwell"/>
                <a:cs typeface="Rockwell"/>
              </a:rPr>
              <a:t>program.</a:t>
            </a:r>
            <a:endParaRPr lang="en-US" dirty="0">
              <a:latin typeface="Rockwell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dirty="0">
                <a:latin typeface="Rockwell"/>
                <a:cs typeface="Rockwell"/>
              </a:rPr>
              <a:t>A file name ending with the </a:t>
            </a:r>
            <a:r>
              <a:rPr spc="-15" dirty="0">
                <a:solidFill>
                  <a:srgbClr val="7C984A"/>
                </a:solidFill>
                <a:latin typeface="Rockwell"/>
                <a:cs typeface="Rockwell"/>
              </a:rPr>
              <a:t>.java </a:t>
            </a:r>
            <a:r>
              <a:rPr spc="-5" dirty="0">
                <a:latin typeface="Rockwell"/>
                <a:cs typeface="Rockwell"/>
              </a:rPr>
              <a:t>extension</a:t>
            </a:r>
            <a:r>
              <a:rPr spc="-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indicates that the file  contains </a:t>
            </a:r>
            <a:r>
              <a:rPr spc="-35" dirty="0">
                <a:latin typeface="Rockwell"/>
                <a:cs typeface="Rockwell"/>
              </a:rPr>
              <a:t>Java </a:t>
            </a:r>
            <a:r>
              <a:rPr spc="-15" dirty="0">
                <a:latin typeface="Rockwell"/>
                <a:cs typeface="Rockwell"/>
              </a:rPr>
              <a:t>source</a:t>
            </a:r>
            <a:r>
              <a:rPr spc="-35" dirty="0">
                <a:latin typeface="Rockwell"/>
                <a:cs typeface="Rockwell"/>
              </a:rPr>
              <a:t> </a:t>
            </a:r>
            <a:r>
              <a:rPr spc="-10" dirty="0">
                <a:latin typeface="Rockwell"/>
                <a:cs typeface="Rockwell"/>
              </a:rPr>
              <a:t>code.</a:t>
            </a:r>
            <a:endParaRPr lang="en-US" dirty="0">
              <a:latin typeface="Rockwell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z="1800" b="1" dirty="0">
                <a:latin typeface="Rockwell"/>
                <a:cs typeface="Rockwell"/>
              </a:rPr>
              <a:t>Example of editors</a:t>
            </a:r>
            <a:r>
              <a:rPr sz="1800" b="1" spc="-70" dirty="0">
                <a:latin typeface="Rockwell"/>
                <a:cs typeface="Rockwell"/>
              </a:rPr>
              <a:t> </a:t>
            </a:r>
            <a:r>
              <a:rPr sz="1800" b="1" dirty="0">
                <a:latin typeface="Rockwell"/>
                <a:cs typeface="Rockwell"/>
              </a:rPr>
              <a:t>include:</a:t>
            </a:r>
          </a:p>
          <a:p>
            <a:pPr marL="698500" indent="-228600">
              <a:lnSpc>
                <a:spcPct val="100000"/>
              </a:lnSpc>
              <a:spcBef>
                <a:spcPts val="440"/>
              </a:spcBef>
              <a:buClr>
                <a:srgbClr val="08A1D9"/>
              </a:buClr>
              <a:buSzPct val="75000"/>
              <a:buFont typeface="Arial"/>
              <a:buChar char="•"/>
              <a:tabLst>
                <a:tab pos="698500" algn="l"/>
              </a:tabLst>
            </a:pPr>
            <a:r>
              <a:rPr sz="1800" spc="-5" dirty="0">
                <a:latin typeface="Rockwell"/>
                <a:cs typeface="Rockwell"/>
              </a:rPr>
              <a:t>Linux </a:t>
            </a:r>
            <a:r>
              <a:rPr sz="1800" dirty="0">
                <a:latin typeface="Rockwell"/>
                <a:cs typeface="Rockwell"/>
              </a:rPr>
              <a:t>editors: vi and</a:t>
            </a:r>
            <a:r>
              <a:rPr sz="1800" spc="-240" dirty="0"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emacs.</a:t>
            </a:r>
          </a:p>
          <a:p>
            <a:pPr marL="698500" indent="-228600">
              <a:lnSpc>
                <a:spcPct val="100000"/>
              </a:lnSpc>
              <a:spcBef>
                <a:spcPts val="340"/>
              </a:spcBef>
              <a:buClr>
                <a:srgbClr val="08A1D9"/>
              </a:buClr>
              <a:buSzPct val="75000"/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latin typeface="Rockwell"/>
                <a:cs typeface="Rockwell"/>
              </a:rPr>
              <a:t>Notepad</a:t>
            </a:r>
          </a:p>
          <a:p>
            <a:pPr marL="698500" indent="-228600">
              <a:lnSpc>
                <a:spcPct val="100000"/>
              </a:lnSpc>
              <a:spcBef>
                <a:spcPts val="340"/>
              </a:spcBef>
              <a:buClr>
                <a:srgbClr val="08A1D9"/>
              </a:buClr>
              <a:buSzPct val="75000"/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latin typeface="Rockwell"/>
                <a:cs typeface="Rockwell"/>
              </a:rPr>
              <a:t>Notepad++</a:t>
            </a:r>
          </a:p>
          <a:p>
            <a:pPr marL="698500" indent="-228600">
              <a:lnSpc>
                <a:spcPct val="100000"/>
              </a:lnSpc>
              <a:spcBef>
                <a:spcPts val="440"/>
              </a:spcBef>
              <a:buClr>
                <a:srgbClr val="08A1D9"/>
              </a:buClr>
              <a:buSzPct val="75000"/>
              <a:buFont typeface="Arial"/>
              <a:buChar char="•"/>
              <a:tabLst>
                <a:tab pos="698500" algn="l"/>
              </a:tabLst>
            </a:pPr>
            <a:r>
              <a:rPr sz="1800" spc="-20" dirty="0">
                <a:latin typeface="Rockwell"/>
                <a:cs typeface="Rockwell"/>
              </a:rPr>
              <a:t>Textpad</a:t>
            </a:r>
            <a:endParaRPr sz="1800" dirty="0">
              <a:latin typeface="Rockwell"/>
              <a:cs typeface="Rockwell"/>
            </a:endParaRPr>
          </a:p>
          <a:p>
            <a:pPr marL="698500" indent="-228600">
              <a:lnSpc>
                <a:spcPct val="100000"/>
              </a:lnSpc>
              <a:spcBef>
                <a:spcPts val="340"/>
              </a:spcBef>
              <a:buClr>
                <a:srgbClr val="08A1D9"/>
              </a:buClr>
              <a:buSzPct val="75000"/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latin typeface="Rockwell"/>
                <a:cs typeface="Rockwell"/>
              </a:rPr>
              <a:t>Etc.</a:t>
            </a:r>
          </a:p>
          <a:p>
            <a:pPr marL="698500" indent="-228600">
              <a:lnSpc>
                <a:spcPct val="100000"/>
              </a:lnSpc>
              <a:spcBef>
                <a:spcPts val="439"/>
              </a:spcBef>
              <a:buClr>
                <a:srgbClr val="08A1D9"/>
              </a:buClr>
              <a:buSzPct val="75000"/>
              <a:buFont typeface="Arial"/>
              <a:buChar char="•"/>
              <a:tabLst>
                <a:tab pos="698500" algn="l"/>
              </a:tabLst>
            </a:pPr>
            <a:r>
              <a:rPr sz="1800" dirty="0">
                <a:latin typeface="Rockwell"/>
                <a:cs typeface="Rockwell"/>
              </a:rPr>
              <a:t>Or </a:t>
            </a:r>
            <a:r>
              <a:rPr sz="1800" spc="-5" dirty="0">
                <a:latin typeface="Rockwell"/>
                <a:cs typeface="Rockwell"/>
              </a:rPr>
              <a:t>using </a:t>
            </a:r>
            <a:r>
              <a:rPr sz="1800" spc="-5" dirty="0">
                <a:solidFill>
                  <a:srgbClr val="7C984A"/>
                </a:solidFill>
                <a:latin typeface="Rockwell"/>
                <a:cs typeface="Rockwell"/>
              </a:rPr>
              <a:t>Integrated 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development environments</a:t>
            </a:r>
            <a:r>
              <a:rPr sz="1800" spc="-5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(IDEs)</a:t>
            </a:r>
            <a:endParaRPr sz="1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671195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8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/>
                <a:cs typeface="Rockwell"/>
              </a:rPr>
              <a:t>Integrated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2800" spc="-1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Environments</a:t>
            </a:r>
            <a:endParaRPr sz="2800" dirty="0">
              <a:latin typeface="Rockwell"/>
              <a:cs typeface="Rockwell"/>
            </a:endParaRPr>
          </a:p>
          <a:p>
            <a:pPr marL="379095">
              <a:lnSpc>
                <a:spcPts val="3329"/>
              </a:lnSpc>
            </a:pP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(IDEs)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622732"/>
            <a:ext cx="7996555" cy="469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69570" algn="l"/>
              </a:tabLst>
            </a:pPr>
            <a:r>
              <a:rPr b="1" dirty="0">
                <a:latin typeface="Rockwell" panose="02060603020205020403" pitchFamily="18" charset="0"/>
                <a:cs typeface="Tahoma"/>
              </a:rPr>
              <a:t>IDE</a:t>
            </a:r>
            <a:r>
              <a:rPr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provide different </a:t>
            </a:r>
            <a:r>
              <a:rPr dirty="0">
                <a:latin typeface="Rockwell" panose="02060603020205020403" pitchFamily="18" charset="0"/>
                <a:cs typeface="Tahoma"/>
              </a:rPr>
              <a:t>tools</a:t>
            </a:r>
            <a:r>
              <a:rPr spc="-7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including: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</a:p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lang="en-US" b="1" dirty="0">
                <a:latin typeface="Rockwell" panose="02060603020205020403" pitchFamily="18" charset="0"/>
                <a:cs typeface="Tahoma"/>
              </a:rPr>
              <a:t>		</a:t>
            </a:r>
            <a:r>
              <a:rPr b="1" dirty="0">
                <a:latin typeface="Rockwell" panose="02060603020205020403" pitchFamily="18" charset="0"/>
                <a:cs typeface="Tahoma"/>
              </a:rPr>
              <a:t>Editor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writing and editing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programs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69570" algn="l"/>
              </a:tabLst>
            </a:pPr>
            <a:r>
              <a:rPr lang="en-US" spc="-5" dirty="0">
                <a:latin typeface="Rockwell" panose="02060603020205020403" pitchFamily="18" charset="0"/>
                <a:cs typeface="Tahoma"/>
              </a:rPr>
              <a:t>		</a:t>
            </a:r>
            <a:r>
              <a:rPr lang="en-GB" spc="-5" dirty="0">
                <a:latin typeface="Rockwell" panose="02060603020205020403" pitchFamily="18" charset="0"/>
                <a:cs typeface="Tahoma"/>
              </a:rPr>
              <a:t>Some provides features like: syntax highlighting and code 			completion etc.</a:t>
            </a:r>
            <a:r>
              <a:rPr spc="-819" dirty="0">
                <a:solidFill>
                  <a:srgbClr val="08A1D9"/>
                </a:solidFill>
                <a:latin typeface="Rockwell" panose="02060603020205020403" pitchFamily="18" charset="0"/>
                <a:cs typeface="Times New Roman"/>
              </a:rPr>
              <a:t>	</a:t>
            </a:r>
            <a:endParaRPr lang="en-US" spc="-819" dirty="0">
              <a:solidFill>
                <a:srgbClr val="08A1D9"/>
              </a:solidFill>
              <a:latin typeface="Rockwell" panose="02060603020205020403" pitchFamily="18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69570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There are many </a:t>
            </a:r>
            <a:r>
              <a:rPr spc="-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development </a:t>
            </a:r>
            <a:r>
              <a:rPr dirty="0">
                <a:latin typeface="Rockwell" panose="02060603020205020403" pitchFamily="18" charset="0"/>
                <a:cs typeface="Tahoma"/>
              </a:rPr>
              <a:t>tools that support the </a:t>
            </a:r>
            <a:r>
              <a:rPr spc="-5" dirty="0">
                <a:latin typeface="Rockwell" panose="02060603020205020403" pitchFamily="18" charset="0"/>
                <a:cs typeface="Tahoma"/>
              </a:rPr>
              <a:t>development</a:t>
            </a:r>
            <a:r>
              <a:rPr spc="5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software,</a:t>
            </a:r>
            <a:r>
              <a:rPr spc="-8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including:</a:t>
            </a:r>
          </a:p>
          <a:p>
            <a:pPr marL="947419" lvl="1" indent="-337820">
              <a:lnSpc>
                <a:spcPct val="100000"/>
              </a:lnSpc>
              <a:spcBef>
                <a:spcPts val="215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b="1" dirty="0">
                <a:latin typeface="Rockwell" panose="02060603020205020403" pitchFamily="18" charset="0"/>
                <a:cs typeface="Tahoma"/>
              </a:rPr>
              <a:t>NetBeans </a:t>
            </a:r>
            <a:r>
              <a:rPr dirty="0">
                <a:latin typeface="Rockwell" panose="02060603020205020403" pitchFamily="18" charset="0"/>
                <a:cs typeface="Tahoma"/>
              </a:rPr>
              <a:t>(we will be using this IDE in this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course)</a:t>
            </a:r>
          </a:p>
          <a:p>
            <a:pPr marL="947419" lvl="1" indent="-337820">
              <a:lnSpc>
                <a:spcPct val="100000"/>
              </a:lnSpc>
              <a:spcBef>
                <a:spcPts val="1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Eclipse</a:t>
            </a:r>
          </a:p>
          <a:p>
            <a:pPr marL="947419" lvl="1" indent="-337820">
              <a:lnSpc>
                <a:spcPct val="100000"/>
              </a:lnSpc>
              <a:spcBef>
                <a:spcPts val="2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JDeveloper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47419" lvl="1" indent="-337820">
              <a:lnSpc>
                <a:spcPct val="100000"/>
              </a:lnSpc>
              <a:spcBef>
                <a:spcPts val="1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JBuilder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47419" lvl="1" indent="-337820">
              <a:lnSpc>
                <a:spcPct val="100000"/>
              </a:lnSpc>
              <a:spcBef>
                <a:spcPts val="2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JCreater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47419" lvl="1" indent="-337820">
              <a:lnSpc>
                <a:spcPct val="100000"/>
              </a:lnSpc>
              <a:spcBef>
                <a:spcPts val="1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Visual</a:t>
            </a:r>
            <a:r>
              <a:rPr spc="-10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Café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47419" lvl="1" indent="-337820">
              <a:lnSpc>
                <a:spcPct val="100000"/>
              </a:lnSpc>
              <a:spcBef>
                <a:spcPts val="2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BlueJ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47419" lvl="1" indent="-337820">
              <a:lnSpc>
                <a:spcPct val="100000"/>
              </a:lnSpc>
              <a:spcBef>
                <a:spcPts val="180"/>
              </a:spcBef>
              <a:buClr>
                <a:srgbClr val="08A1D9"/>
              </a:buClr>
              <a:buSzPct val="108823"/>
              <a:buFont typeface="Courier New"/>
              <a:buChar char="o"/>
              <a:tabLst>
                <a:tab pos="948055" algn="l"/>
              </a:tabLst>
            </a:pPr>
            <a:r>
              <a:rPr spc="-5" dirty="0" err="1">
                <a:latin typeface="Rockwell" panose="02060603020205020403" pitchFamily="18" charset="0"/>
                <a:cs typeface="Tahoma"/>
              </a:rPr>
              <a:t>jGRASP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68300" marR="553720" indent="-355600">
              <a:lnSpc>
                <a:spcPts val="1989"/>
              </a:lnSpc>
              <a:spcBef>
                <a:spcPts val="535"/>
              </a:spcBef>
              <a:buFont typeface="Arial" panose="020B0604020202020204" pitchFamily="34" charset="0"/>
              <a:buChar char="•"/>
              <a:tabLst>
                <a:tab pos="36957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Though the details of these </a:t>
            </a:r>
            <a:r>
              <a:rPr spc="-5" dirty="0">
                <a:latin typeface="Rockwell" panose="02060603020205020403" pitchFamily="18" charset="0"/>
                <a:cs typeface="Tahoma"/>
              </a:rPr>
              <a:t>environments </a:t>
            </a:r>
            <a:r>
              <a:rPr spc="-40" dirty="0">
                <a:latin typeface="Rockwell" panose="02060603020205020403" pitchFamily="18" charset="0"/>
                <a:cs typeface="Tahoma"/>
              </a:rPr>
              <a:t>differ, </a:t>
            </a: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basic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compilation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and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execution process </a:t>
            </a:r>
            <a:r>
              <a:rPr dirty="0">
                <a:latin typeface="Rockwell" panose="02060603020205020403" pitchFamily="18" charset="0"/>
                <a:cs typeface="Tahoma"/>
              </a:rPr>
              <a:t>is essentially the</a:t>
            </a:r>
            <a:r>
              <a:rPr spc="-2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same</a:t>
            </a:r>
            <a:r>
              <a:rPr spc="-5" dirty="0">
                <a:latin typeface="Rockwell" panose="02060603020205020403" pitchFamily="18" charset="0"/>
                <a:cs typeface="Tahoma"/>
              </a:rPr>
              <a:t>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9955" y="318122"/>
            <a:ext cx="256376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17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770699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32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3200" spc="-60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32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3200" spc="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200" spc="-25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3200" dirty="0">
              <a:latin typeface="Rockwell"/>
              <a:cs typeface="Rockwell"/>
            </a:endParaRPr>
          </a:p>
          <a:p>
            <a:pPr marL="379095">
              <a:lnSpc>
                <a:spcPts val="3820"/>
              </a:lnSpc>
            </a:pPr>
            <a:r>
              <a:rPr sz="3200" spc="-5" dirty="0">
                <a:solidFill>
                  <a:srgbClr val="797B7E"/>
                </a:solidFill>
                <a:latin typeface="Rockwell"/>
                <a:cs typeface="Rockwell"/>
              </a:rPr>
              <a:t>(Phase</a:t>
            </a:r>
            <a:r>
              <a:rPr sz="3200" spc="-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200" dirty="0">
                <a:solidFill>
                  <a:srgbClr val="797B7E"/>
                </a:solidFill>
                <a:latin typeface="Rockwell"/>
                <a:cs typeface="Rockwell"/>
              </a:rPr>
              <a:t>2)</a:t>
            </a:r>
            <a:endParaRPr sz="32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481" y="1717886"/>
            <a:ext cx="8297719" cy="4731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00" b="1" u="sng" spc="-260" dirty="0">
                <a:latin typeface="Rockwell"/>
                <a:cs typeface="Rockwell"/>
              </a:rPr>
              <a:t>Phase  </a:t>
            </a:r>
            <a:r>
              <a:rPr sz="1900" b="1" u="sng" dirty="0">
                <a:latin typeface="Rockwell"/>
                <a:cs typeface="Rockwell"/>
              </a:rPr>
              <a:t>2: </a:t>
            </a:r>
            <a:r>
              <a:rPr sz="1900" b="1" dirty="0">
                <a:latin typeface="Rockwell"/>
                <a:cs typeface="Rockwell"/>
              </a:rPr>
              <a:t>compiling a </a:t>
            </a:r>
            <a:r>
              <a:rPr sz="1900" b="1" spc="-35" dirty="0">
                <a:latin typeface="Rockwell"/>
                <a:cs typeface="Rockwell"/>
              </a:rPr>
              <a:t>Java</a:t>
            </a:r>
            <a:r>
              <a:rPr sz="1900" b="1" spc="-165" dirty="0">
                <a:latin typeface="Rockwell"/>
                <a:cs typeface="Rockwell"/>
              </a:rPr>
              <a:t> </a:t>
            </a:r>
            <a:r>
              <a:rPr sz="1900" b="1" dirty="0">
                <a:latin typeface="Rockwell"/>
                <a:cs typeface="Rockwell"/>
              </a:rPr>
              <a:t>program</a:t>
            </a:r>
            <a:endParaRPr lang="en-US" sz="1900" dirty="0">
              <a:latin typeface="Rockwell"/>
              <a:cs typeface="Rockwel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Rockwell"/>
              </a:rPr>
              <a:t>Use the command </a:t>
            </a:r>
            <a:r>
              <a:rPr spc="-1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javac </a:t>
            </a:r>
            <a:r>
              <a:rPr spc="-2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(Java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compiler) </a:t>
            </a:r>
            <a:r>
              <a:rPr dirty="0">
                <a:latin typeface="Rockwell" panose="02060603020205020403" pitchFamily="18" charset="0"/>
                <a:cs typeface="Rockwell"/>
              </a:rPr>
              <a:t>to compile a </a:t>
            </a:r>
            <a:r>
              <a:rPr spc="-15" dirty="0">
                <a:latin typeface="Rockwell" panose="02060603020205020403" pitchFamily="18" charset="0"/>
                <a:cs typeface="Rockwell"/>
              </a:rPr>
              <a:t>program.</a:t>
            </a:r>
            <a:r>
              <a:rPr spc="-175" dirty="0">
                <a:latin typeface="Rockwell" panose="02060603020205020403" pitchFamily="18" charset="0"/>
                <a:cs typeface="Rockwell"/>
              </a:rPr>
              <a:t> </a:t>
            </a:r>
            <a:r>
              <a:rPr lang="en-US" spc="-175" dirty="0">
                <a:latin typeface="Rockwell" panose="02060603020205020403" pitchFamily="18" charset="0"/>
                <a:cs typeface="Rockwell"/>
              </a:rPr>
              <a:t> </a:t>
            </a:r>
            <a:r>
              <a:rPr spc="-50" dirty="0">
                <a:latin typeface="Rockwell" panose="02060603020205020403" pitchFamily="18" charset="0"/>
                <a:cs typeface="Rockwell"/>
              </a:rPr>
              <a:t>For  </a:t>
            </a:r>
            <a:r>
              <a:rPr spc="-10" dirty="0">
                <a:latin typeface="Rockwell" panose="02060603020205020403" pitchFamily="18" charset="0"/>
                <a:cs typeface="Rockwell"/>
              </a:rPr>
              <a:t>example, </a:t>
            </a:r>
            <a:r>
              <a:rPr dirty="0">
                <a:latin typeface="Rockwell" panose="02060603020205020403" pitchFamily="18" charset="0"/>
                <a:cs typeface="Rockwell"/>
              </a:rPr>
              <a:t>to compile a </a:t>
            </a:r>
            <a:r>
              <a:rPr spc="-20" dirty="0">
                <a:latin typeface="Rockwell" panose="02060603020205020403" pitchFamily="18" charset="0"/>
                <a:cs typeface="Rockwell"/>
              </a:rPr>
              <a:t>program </a:t>
            </a:r>
            <a:r>
              <a:rPr dirty="0">
                <a:latin typeface="Rockwell" panose="02060603020205020403" pitchFamily="18" charset="0"/>
                <a:cs typeface="Rockwell"/>
              </a:rPr>
              <a:t>called</a:t>
            </a:r>
            <a:r>
              <a:rPr spc="-295" dirty="0">
                <a:latin typeface="Rockwell" panose="02060603020205020403" pitchFamily="18" charset="0"/>
                <a:cs typeface="Rockwell"/>
              </a:rPr>
              <a:t> </a:t>
            </a:r>
            <a:r>
              <a:rPr spc="-20" dirty="0">
                <a:latin typeface="Rockwell" panose="02060603020205020403" pitchFamily="18" charset="0"/>
                <a:cs typeface="Rockwell"/>
              </a:rPr>
              <a:t>Welcome.java,</a:t>
            </a:r>
            <a:r>
              <a:rPr lang="en-US" dirty="0">
                <a:latin typeface="Rockwell" panose="02060603020205020403" pitchFamily="18" charset="0"/>
                <a:cs typeface="Rockwell"/>
              </a:rPr>
              <a:t> </a:t>
            </a:r>
            <a:r>
              <a:rPr spc="-60" dirty="0">
                <a:latin typeface="Rockwell" panose="02060603020205020403" pitchFamily="18" charset="0"/>
                <a:cs typeface="Rockwell"/>
              </a:rPr>
              <a:t>you’d </a:t>
            </a:r>
            <a:r>
              <a:rPr dirty="0">
                <a:latin typeface="Rockwell" panose="02060603020205020403" pitchFamily="18" charset="0"/>
                <a:cs typeface="Rockwell"/>
              </a:rPr>
              <a:t>type  </a:t>
            </a:r>
            <a:r>
              <a:rPr lang="en-US" dirty="0">
                <a:latin typeface="Rockwell" panose="02060603020205020403" pitchFamily="18" charset="0"/>
                <a:cs typeface="Rockwell"/>
              </a:rPr>
              <a:t>		</a:t>
            </a:r>
            <a:r>
              <a:rPr b="1" spc="-15" dirty="0" err="1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javac</a:t>
            </a:r>
            <a:r>
              <a:rPr b="1" spc="-18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lang="en-US" b="1" spc="-18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    </a:t>
            </a:r>
            <a:r>
              <a:rPr b="1" spc="-25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Welcome.java</a:t>
            </a:r>
            <a:endParaRPr lang="en-US" dirty="0">
              <a:latin typeface="Rockwell" panose="02060603020205020403" pitchFamily="18" charset="0"/>
              <a:cs typeface="Rockwel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Rockwell"/>
              </a:rPr>
              <a:t>If the </a:t>
            </a:r>
            <a:r>
              <a:rPr spc="-20" dirty="0">
                <a:latin typeface="Rockwell" panose="02060603020205020403" pitchFamily="18" charset="0"/>
                <a:cs typeface="Rockwell"/>
              </a:rPr>
              <a:t>program </a:t>
            </a:r>
            <a:r>
              <a:rPr dirty="0">
                <a:latin typeface="Rockwell" panose="02060603020205020403" pitchFamily="18" charset="0"/>
                <a:cs typeface="Rockwell"/>
              </a:rPr>
              <a:t>compiles,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compiler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produces </a:t>
            </a:r>
            <a:r>
              <a:rPr dirty="0">
                <a:latin typeface="Rockwell" panose="02060603020205020403" pitchFamily="18" charset="0"/>
                <a:cs typeface="Rockwell"/>
              </a:rPr>
              <a:t>a </a:t>
            </a:r>
            <a:r>
              <a:rPr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  <a:cs typeface="Rockwell"/>
              </a:rPr>
              <a:t>.class </a:t>
            </a:r>
            <a:r>
              <a:rPr dirty="0">
                <a:latin typeface="Rockwell" panose="02060603020205020403" pitchFamily="18" charset="0"/>
                <a:cs typeface="Rockwell"/>
              </a:rPr>
              <a:t>file</a:t>
            </a:r>
            <a:r>
              <a:rPr spc="-160" dirty="0"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latin typeface="Rockwell" panose="02060603020205020403" pitchFamily="18" charset="0"/>
                <a:cs typeface="Rockwell"/>
              </a:rPr>
              <a:t>called  </a:t>
            </a:r>
            <a:r>
              <a:rPr spc="-15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  <a:cs typeface="Rockwell"/>
              </a:rPr>
              <a:t>Welcome.class</a:t>
            </a:r>
            <a:r>
              <a:rPr spc="-15" dirty="0"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latin typeface="Rockwell" panose="02060603020205020403" pitchFamily="18" charset="0"/>
                <a:cs typeface="Rockwell"/>
              </a:rPr>
              <a:t>that contains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compiled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version </a:t>
            </a:r>
            <a:r>
              <a:rPr dirty="0">
                <a:latin typeface="Rockwell" panose="02060603020205020403" pitchFamily="18" charset="0"/>
                <a:cs typeface="Rockwell"/>
              </a:rPr>
              <a:t>of the</a:t>
            </a:r>
            <a:r>
              <a:rPr spc="-20" dirty="0">
                <a:latin typeface="Rockwell" panose="02060603020205020403" pitchFamily="18" charset="0"/>
                <a:cs typeface="Rockwell"/>
              </a:rPr>
              <a:t> program</a:t>
            </a:r>
            <a:endParaRPr lang="en-US" dirty="0">
              <a:latin typeface="Rockwell" panose="02060603020205020403" pitchFamily="18" charset="0"/>
              <a:cs typeface="Rockwell"/>
            </a:endParaRPr>
          </a:p>
          <a:p>
            <a:pPr marL="241300" marR="5080">
              <a:lnSpc>
                <a:spcPct val="114500"/>
              </a:lnSpc>
              <a:spcBef>
                <a:spcPts val="395"/>
              </a:spcBef>
              <a:buClr>
                <a:srgbClr val="08A1D9"/>
              </a:buClr>
              <a:buSzPct val="108823"/>
              <a:tabLst>
                <a:tab pos="469900" algn="l"/>
              </a:tabLst>
            </a:pPr>
            <a:r>
              <a:rPr spc="-35" dirty="0">
                <a:latin typeface="Rockwell" panose="02060603020205020403" pitchFamily="18" charset="0"/>
                <a:cs typeface="Rockwell"/>
              </a:rPr>
              <a:t>Java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compiler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translates </a:t>
            </a:r>
            <a:r>
              <a:rPr spc="-35" dirty="0">
                <a:latin typeface="Rockwell" panose="02060603020205020403" pitchFamily="18" charset="0"/>
                <a:cs typeface="Rockwell"/>
              </a:rPr>
              <a:t>Java </a:t>
            </a:r>
            <a:r>
              <a:rPr spc="-15" dirty="0">
                <a:latin typeface="Rockwell" panose="02060603020205020403" pitchFamily="18" charset="0"/>
                <a:cs typeface="Rockwell"/>
              </a:rPr>
              <a:t>source </a:t>
            </a:r>
            <a:r>
              <a:rPr dirty="0">
                <a:latin typeface="Rockwell" panose="02060603020205020403" pitchFamily="18" charset="0"/>
                <a:cs typeface="Rockwell"/>
              </a:rPr>
              <a:t>code into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bytecodes </a:t>
            </a:r>
            <a:r>
              <a:rPr dirty="0">
                <a:latin typeface="Rockwell" panose="02060603020205020403" pitchFamily="18" charset="0"/>
                <a:cs typeface="Rockwell"/>
              </a:rPr>
              <a:t>that </a:t>
            </a:r>
            <a:r>
              <a:rPr spc="-20" dirty="0">
                <a:latin typeface="Rockwell" panose="02060603020205020403" pitchFamily="18" charset="0"/>
                <a:cs typeface="Rockwell"/>
              </a:rPr>
              <a:t>represent  </a:t>
            </a:r>
            <a:r>
              <a:rPr dirty="0">
                <a:latin typeface="Rockwell" panose="02060603020205020403" pitchFamily="18" charset="0"/>
                <a:cs typeface="Rockwell"/>
              </a:rPr>
              <a:t>the tasks to</a:t>
            </a:r>
            <a:r>
              <a:rPr spc="-85" dirty="0"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latin typeface="Rockwell" panose="02060603020205020403" pitchFamily="18" charset="0"/>
                <a:cs typeface="Rockwell"/>
              </a:rPr>
              <a:t>execute</a:t>
            </a:r>
            <a:r>
              <a:rPr lang="en-US" spc="-15" dirty="0">
                <a:latin typeface="Rockwell" panose="02060603020205020403" pitchFamily="18" charset="0"/>
                <a:cs typeface="Rockwell"/>
              </a:rPr>
              <a:t>.</a:t>
            </a:r>
          </a:p>
          <a:p>
            <a:pPr marL="698500" marR="5080" lvl="1">
              <a:lnSpc>
                <a:spcPct val="114500"/>
              </a:lnSpc>
              <a:spcBef>
                <a:spcPts val="395"/>
              </a:spcBef>
              <a:buClr>
                <a:srgbClr val="08A1D9"/>
              </a:buClr>
              <a:buSzPct val="108823"/>
              <a:tabLst>
                <a:tab pos="469900" algn="l"/>
              </a:tabLst>
            </a:pPr>
            <a:r>
              <a:rPr lang="en-GB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 Bytecodes </a:t>
            </a:r>
            <a:r>
              <a:rPr lang="en-GB" spc="-30" dirty="0">
                <a:latin typeface="Rockwell" panose="02060603020205020403" pitchFamily="18" charset="0"/>
                <a:cs typeface="Rockwell"/>
              </a:rPr>
              <a:t>are </a:t>
            </a:r>
            <a:r>
              <a:rPr lang="en-GB" spc="-15" dirty="0">
                <a:latin typeface="Rockwell" panose="02060603020205020403" pitchFamily="18" charset="0"/>
                <a:cs typeface="Rockwell"/>
              </a:rPr>
              <a:t>executed </a:t>
            </a:r>
            <a:r>
              <a:rPr lang="en-GB" spc="-35" dirty="0">
                <a:latin typeface="Rockwell" panose="02060603020205020403" pitchFamily="18" charset="0"/>
                <a:cs typeface="Rockwell"/>
              </a:rPr>
              <a:t>by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the </a:t>
            </a:r>
            <a:r>
              <a:rPr lang="en-GB" spc="-3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Java </a:t>
            </a:r>
            <a:r>
              <a:rPr lang="en-GB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Virtual Machine (JVM)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: a </a:t>
            </a:r>
            <a:r>
              <a:rPr lang="en-GB" spc="5" dirty="0">
                <a:latin typeface="Rockwell" panose="02060603020205020403" pitchFamily="18" charset="0"/>
                <a:cs typeface="Rockwell"/>
              </a:rPr>
              <a:t>part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of</a:t>
            </a:r>
            <a:r>
              <a:rPr lang="en-GB" spc="-50" dirty="0">
                <a:latin typeface="Rockwell" panose="02060603020205020403" pitchFamily="18" charset="0"/>
                <a:cs typeface="Rockwell"/>
              </a:rPr>
              <a:t>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the  </a:t>
            </a:r>
            <a:r>
              <a:rPr lang="en-GB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JDK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and the foundation of the </a:t>
            </a:r>
            <a:r>
              <a:rPr lang="en-GB" spc="-35" dirty="0">
                <a:latin typeface="Rockwell" panose="02060603020205020403" pitchFamily="18" charset="0"/>
                <a:cs typeface="Rockwell"/>
              </a:rPr>
              <a:t>Java</a:t>
            </a:r>
            <a:r>
              <a:rPr lang="en-GB" spc="-25" dirty="0">
                <a:latin typeface="Rockwell" panose="02060603020205020403" pitchFamily="18" charset="0"/>
                <a:cs typeface="Rockwell"/>
              </a:rPr>
              <a:t>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platform.</a:t>
            </a:r>
          </a:p>
          <a:p>
            <a:pPr marL="698500" marR="5080" lvl="1">
              <a:lnSpc>
                <a:spcPct val="114500"/>
              </a:lnSpc>
              <a:spcBef>
                <a:spcPts val="395"/>
              </a:spcBef>
              <a:buClr>
                <a:srgbClr val="08A1D9"/>
              </a:buClr>
              <a:buSzPct val="108823"/>
              <a:tabLst>
                <a:tab pos="469900" algn="l"/>
              </a:tabLst>
            </a:pPr>
            <a:r>
              <a:rPr lang="en-GB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Virtual machine (VM)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:</a:t>
            </a:r>
            <a:r>
              <a:rPr lang="en-GB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a </a:t>
            </a:r>
            <a:r>
              <a:rPr lang="en-GB" spc="-15" dirty="0">
                <a:latin typeface="Rockwell" panose="02060603020205020403" pitchFamily="18" charset="0"/>
                <a:cs typeface="Rockwell"/>
              </a:rPr>
              <a:t>software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application that simulates a</a:t>
            </a:r>
            <a:r>
              <a:rPr lang="en-GB" spc="-55" dirty="0">
                <a:latin typeface="Rockwell" panose="02060603020205020403" pitchFamily="18" charset="0"/>
                <a:cs typeface="Rockwell"/>
              </a:rPr>
              <a:t>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computer and hides the </a:t>
            </a:r>
            <a:r>
              <a:rPr lang="en-GB" spc="-10" dirty="0">
                <a:latin typeface="Rockwell" panose="02060603020205020403" pitchFamily="18" charset="0"/>
                <a:cs typeface="Rockwell"/>
              </a:rPr>
              <a:t>underlying </a:t>
            </a:r>
            <a:r>
              <a:rPr lang="en-GB" i="1" spc="-1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operating </a:t>
            </a:r>
            <a:r>
              <a:rPr lang="en-GB" i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system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and </a:t>
            </a:r>
            <a:r>
              <a:rPr lang="en-GB" i="1" spc="-2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hardware </a:t>
            </a:r>
            <a:r>
              <a:rPr lang="en-GB" spc="-20" dirty="0">
                <a:latin typeface="Rockwell" panose="02060603020205020403" pitchFamily="18" charset="0"/>
                <a:cs typeface="Rockwell"/>
              </a:rPr>
              <a:t>from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the  </a:t>
            </a:r>
            <a:r>
              <a:rPr lang="en-GB" spc="-15" dirty="0">
                <a:latin typeface="Rockwell" panose="02060603020205020403" pitchFamily="18" charset="0"/>
                <a:cs typeface="Rockwell"/>
              </a:rPr>
              <a:t>programs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that </a:t>
            </a:r>
            <a:r>
              <a:rPr lang="en-GB" spc="-10" dirty="0">
                <a:latin typeface="Rockwell" panose="02060603020205020403" pitchFamily="18" charset="0"/>
                <a:cs typeface="Rockwell"/>
              </a:rPr>
              <a:t>interact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with</a:t>
            </a:r>
            <a:r>
              <a:rPr lang="en-GB" spc="-35" dirty="0">
                <a:latin typeface="Rockwell" panose="02060603020205020403" pitchFamily="18" charset="0"/>
                <a:cs typeface="Rockwell"/>
              </a:rPr>
              <a:t> </a:t>
            </a:r>
            <a:r>
              <a:rPr lang="en-GB" dirty="0">
                <a:latin typeface="Rockwell" panose="02060603020205020403" pitchFamily="18" charset="0"/>
                <a:cs typeface="Rockwell"/>
              </a:rPr>
              <a:t>it.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Rockwell"/>
            </a:endParaRPr>
          </a:p>
          <a:p>
            <a:pPr marL="241300" marR="5080">
              <a:lnSpc>
                <a:spcPct val="114500"/>
              </a:lnSpc>
              <a:spcBef>
                <a:spcPts val="395"/>
              </a:spcBef>
              <a:buClr>
                <a:srgbClr val="08A1D9"/>
              </a:buClr>
              <a:buSzPct val="108823"/>
              <a:tabLst>
                <a:tab pos="469900" algn="l"/>
              </a:tabLst>
            </a:pPr>
            <a:r>
              <a:rPr lang="en-US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		</a:t>
            </a:r>
            <a:endParaRPr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679259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8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2800" spc="5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2800" dirty="0">
              <a:latin typeface="Rockwell"/>
              <a:cs typeface="Rockwell"/>
            </a:endParaRPr>
          </a:p>
          <a:p>
            <a:pPr marL="379095">
              <a:lnSpc>
                <a:spcPts val="3329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(Phase</a:t>
            </a:r>
            <a:r>
              <a:rPr sz="2800" spc="-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2)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850" y="1600200"/>
            <a:ext cx="7170420" cy="3802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251460" indent="-285750">
              <a:lnSpc>
                <a:spcPct val="113199"/>
              </a:lnSpc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dirty="0">
                <a:latin typeface="Rockwell"/>
                <a:cs typeface="Rockwell"/>
              </a:rPr>
              <a:t>If the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same VM </a:t>
            </a:r>
            <a:r>
              <a:rPr dirty="0">
                <a:latin typeface="Rockwell"/>
                <a:cs typeface="Rockwell"/>
              </a:rPr>
              <a:t>is implemented on </a:t>
            </a:r>
            <a:r>
              <a:rPr spc="-15" dirty="0">
                <a:solidFill>
                  <a:srgbClr val="7C984A"/>
                </a:solidFill>
                <a:latin typeface="Rockwell"/>
                <a:cs typeface="Rockwell"/>
              </a:rPr>
              <a:t>many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computer platforms</a:t>
            </a:r>
            <a:r>
              <a:rPr dirty="0">
                <a:latin typeface="Rockwell"/>
                <a:cs typeface="Rockwell"/>
              </a:rPr>
              <a:t>,  applications that it </a:t>
            </a:r>
            <a:r>
              <a:rPr spc="-15" dirty="0">
                <a:latin typeface="Rockwell"/>
                <a:cs typeface="Rockwell"/>
              </a:rPr>
              <a:t>executes </a:t>
            </a:r>
            <a:r>
              <a:rPr dirty="0">
                <a:latin typeface="Rockwell"/>
                <a:cs typeface="Rockwell"/>
              </a:rPr>
              <a:t>can be </a:t>
            </a:r>
            <a:r>
              <a:rPr spc="-5" dirty="0">
                <a:latin typeface="Rockwell"/>
                <a:cs typeface="Rockwell"/>
              </a:rPr>
              <a:t>used </a:t>
            </a:r>
            <a:r>
              <a:rPr dirty="0">
                <a:latin typeface="Rockwell"/>
                <a:cs typeface="Rockwell"/>
              </a:rPr>
              <a:t>on </a:t>
            </a:r>
            <a:r>
              <a:rPr i="1" u="sng" dirty="0">
                <a:latin typeface="Rockwell"/>
                <a:cs typeface="Rockwell"/>
              </a:rPr>
              <a:t>all those</a:t>
            </a:r>
            <a:r>
              <a:rPr i="1" u="sng" spc="-10" dirty="0">
                <a:latin typeface="Rockwell"/>
                <a:cs typeface="Rockwell"/>
              </a:rPr>
              <a:t> </a:t>
            </a:r>
            <a:r>
              <a:rPr i="1" u="sng" spc="-5" dirty="0">
                <a:latin typeface="Rockwell"/>
                <a:cs typeface="Rockwell"/>
              </a:rPr>
              <a:t>platforms</a:t>
            </a:r>
            <a:r>
              <a:rPr spc="-5" dirty="0">
                <a:latin typeface="Rockwell"/>
                <a:cs typeface="Rockwell"/>
              </a:rPr>
              <a:t>.</a:t>
            </a:r>
            <a:endParaRPr dirty="0">
              <a:latin typeface="Rockwell"/>
              <a:cs typeface="Rockwell"/>
            </a:endParaRPr>
          </a:p>
          <a:p>
            <a:pPr marL="298450" indent="-285750">
              <a:lnSpc>
                <a:spcPct val="100000"/>
              </a:lnSpc>
              <a:spcBef>
                <a:spcPts val="720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Bytecodes </a:t>
            </a:r>
            <a:r>
              <a:rPr spc="-30" dirty="0">
                <a:latin typeface="Rockwell"/>
                <a:cs typeface="Rockwell"/>
              </a:rPr>
              <a:t>are </a:t>
            </a:r>
            <a:r>
              <a:rPr dirty="0">
                <a:latin typeface="Rockwell"/>
                <a:cs typeface="Rockwell"/>
              </a:rPr>
              <a:t>platform</a:t>
            </a:r>
            <a:r>
              <a:rPr spc="-25" dirty="0">
                <a:latin typeface="Rockwell"/>
                <a:cs typeface="Rockwell"/>
              </a:rPr>
              <a:t> </a:t>
            </a:r>
            <a:r>
              <a:rPr b="1" spc="-5" dirty="0">
                <a:solidFill>
                  <a:srgbClr val="08A1D9"/>
                </a:solidFill>
                <a:latin typeface="Rockwell"/>
                <a:cs typeface="Rockwell"/>
              </a:rPr>
              <a:t>independent</a:t>
            </a:r>
            <a:endParaRPr dirty="0">
              <a:latin typeface="Rockwell"/>
              <a:cs typeface="Rockwell"/>
            </a:endParaRPr>
          </a:p>
          <a:p>
            <a:pPr marL="769620" lvl="1" indent="-337820">
              <a:lnSpc>
                <a:spcPct val="100000"/>
              </a:lnSpc>
              <a:spcBef>
                <a:spcPts val="910"/>
              </a:spcBef>
              <a:buClr>
                <a:srgbClr val="08A1D9"/>
              </a:buClr>
              <a:buSzPct val="108333"/>
              <a:buFont typeface="Arial"/>
              <a:buChar char="•"/>
              <a:tabLst>
                <a:tab pos="769620" algn="l"/>
                <a:tab pos="770255" algn="l"/>
              </a:tabLst>
            </a:pPr>
            <a:r>
              <a:rPr spc="-15" dirty="0">
                <a:latin typeface="Rockwell"/>
                <a:cs typeface="Rockwell"/>
              </a:rPr>
              <a:t>They </a:t>
            </a:r>
            <a:r>
              <a:rPr dirty="0">
                <a:latin typeface="Rockwell"/>
                <a:cs typeface="Rockwell"/>
              </a:rPr>
              <a:t>do not depend on a particular </a:t>
            </a:r>
            <a:r>
              <a:rPr spc="-30" dirty="0">
                <a:solidFill>
                  <a:srgbClr val="7C984A"/>
                </a:solidFill>
                <a:latin typeface="Rockwell"/>
                <a:cs typeface="Rockwell"/>
              </a:rPr>
              <a:t>hardware</a:t>
            </a:r>
            <a:r>
              <a:rPr spc="1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platform</a:t>
            </a:r>
            <a:endParaRPr dirty="0">
              <a:latin typeface="Rockwell"/>
              <a:cs typeface="Rockwell"/>
            </a:endParaRPr>
          </a:p>
          <a:p>
            <a:pPr marL="298450" indent="-285750">
              <a:lnSpc>
                <a:spcPct val="100000"/>
              </a:lnSpc>
              <a:spcBef>
                <a:spcPts val="690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Bytecodes </a:t>
            </a:r>
            <a:r>
              <a:rPr spc="-35" dirty="0">
                <a:latin typeface="Rockwell"/>
                <a:cs typeface="Rockwell"/>
              </a:rPr>
              <a:t>are</a:t>
            </a:r>
            <a:r>
              <a:rPr spc="-55" dirty="0">
                <a:latin typeface="Rockwell"/>
                <a:cs typeface="Rockwell"/>
              </a:rPr>
              <a:t> </a:t>
            </a:r>
            <a:r>
              <a:rPr b="1" dirty="0">
                <a:solidFill>
                  <a:srgbClr val="08A1D9"/>
                </a:solidFill>
                <a:latin typeface="Rockwell"/>
                <a:cs typeface="Rockwell"/>
              </a:rPr>
              <a:t>portable</a:t>
            </a:r>
            <a:endParaRPr dirty="0">
              <a:latin typeface="Rockwell"/>
              <a:cs typeface="Rockwell"/>
            </a:endParaRPr>
          </a:p>
          <a:p>
            <a:pPr marL="762000" marR="49530" lvl="1" indent="-330200">
              <a:lnSpc>
                <a:spcPct val="119600"/>
              </a:lnSpc>
              <a:spcBef>
                <a:spcPts val="385"/>
              </a:spcBef>
              <a:buClr>
                <a:srgbClr val="08A1D9"/>
              </a:buClr>
              <a:buSzPct val="108333"/>
              <a:buFont typeface="Arial"/>
              <a:buChar char="•"/>
              <a:tabLst>
                <a:tab pos="769620" algn="l"/>
                <a:tab pos="770255" algn="l"/>
              </a:tabLst>
            </a:pPr>
            <a:r>
              <a:rPr spc="5" dirty="0">
                <a:latin typeface="Rockwell"/>
                <a:cs typeface="Rockwell"/>
              </a:rPr>
              <a:t>The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same </a:t>
            </a:r>
            <a:r>
              <a:rPr spc="-10" dirty="0">
                <a:latin typeface="Rockwell"/>
                <a:cs typeface="Rockwell"/>
              </a:rPr>
              <a:t>bytecodes </a:t>
            </a:r>
            <a:r>
              <a:rPr dirty="0">
                <a:latin typeface="Rockwell"/>
                <a:cs typeface="Rockwell"/>
              </a:rPr>
              <a:t>can </a:t>
            </a:r>
            <a:r>
              <a:rPr spc="-15" dirty="0">
                <a:latin typeface="Rockwell"/>
                <a:cs typeface="Rockwell"/>
              </a:rPr>
              <a:t>execute </a:t>
            </a:r>
            <a:r>
              <a:rPr dirty="0">
                <a:latin typeface="Rockwell"/>
                <a:cs typeface="Rockwell"/>
              </a:rPr>
              <a:t>on </a:t>
            </a:r>
            <a:r>
              <a:rPr spc="-20" dirty="0">
                <a:solidFill>
                  <a:srgbClr val="7C984A"/>
                </a:solidFill>
                <a:latin typeface="Rockwell"/>
                <a:cs typeface="Rockwell"/>
              </a:rPr>
              <a:t>any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platform </a:t>
            </a:r>
            <a:r>
              <a:rPr dirty="0">
                <a:latin typeface="Rockwell"/>
                <a:cs typeface="Rockwell"/>
              </a:rPr>
              <a:t>containing  a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JVM </a:t>
            </a:r>
            <a:r>
              <a:rPr dirty="0">
                <a:latin typeface="Rockwell"/>
                <a:cs typeface="Rockwell"/>
              </a:rPr>
              <a:t>that understands the </a:t>
            </a:r>
            <a:r>
              <a:rPr spc="-10" dirty="0">
                <a:solidFill>
                  <a:srgbClr val="7C984A"/>
                </a:solidFill>
                <a:latin typeface="Rockwell"/>
                <a:cs typeface="Rockwell"/>
              </a:rPr>
              <a:t>version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of </a:t>
            </a:r>
            <a:r>
              <a:rPr spc="-35" dirty="0">
                <a:solidFill>
                  <a:srgbClr val="7C984A"/>
                </a:solidFill>
                <a:latin typeface="Rockwell"/>
                <a:cs typeface="Rockwell"/>
              </a:rPr>
              <a:t>Java </a:t>
            </a:r>
            <a:r>
              <a:rPr dirty="0">
                <a:latin typeface="Rockwell"/>
                <a:cs typeface="Rockwell"/>
              </a:rPr>
              <a:t>in </a:t>
            </a:r>
            <a:r>
              <a:rPr spc="-10" dirty="0">
                <a:latin typeface="Rockwell"/>
                <a:cs typeface="Rockwell"/>
              </a:rPr>
              <a:t>which </a:t>
            </a:r>
            <a:r>
              <a:rPr dirty="0">
                <a:latin typeface="Rockwell"/>
                <a:cs typeface="Rockwell"/>
              </a:rPr>
              <a:t>the  </a:t>
            </a:r>
            <a:r>
              <a:rPr spc="-10" dirty="0">
                <a:latin typeface="Rockwell"/>
                <a:cs typeface="Rockwell"/>
              </a:rPr>
              <a:t>bytecodes </a:t>
            </a:r>
            <a:r>
              <a:rPr spc="-35" dirty="0">
                <a:latin typeface="Rockwell"/>
                <a:cs typeface="Rockwell"/>
              </a:rPr>
              <a:t>were</a:t>
            </a:r>
            <a:r>
              <a:rPr spc="-70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compiled</a:t>
            </a:r>
          </a:p>
          <a:p>
            <a:pPr marL="298450" marR="5080" indent="-285750">
              <a:lnSpc>
                <a:spcPct val="116199"/>
              </a:lnSpc>
              <a:spcBef>
                <a:spcPts val="340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JVM </a:t>
            </a:r>
            <a:r>
              <a:rPr dirty="0">
                <a:latin typeface="Rockwell"/>
                <a:cs typeface="Rockwell"/>
              </a:rPr>
              <a:t>is </a:t>
            </a:r>
            <a:r>
              <a:rPr spc="-20" dirty="0">
                <a:latin typeface="Rockwell"/>
                <a:cs typeface="Rockwell"/>
              </a:rPr>
              <a:t>invoked </a:t>
            </a:r>
            <a:r>
              <a:rPr spc="-40" dirty="0">
                <a:latin typeface="Rockwell"/>
                <a:cs typeface="Rockwell"/>
              </a:rPr>
              <a:t>by </a:t>
            </a:r>
            <a:r>
              <a:rPr dirty="0">
                <a:latin typeface="Rockwell"/>
                <a:cs typeface="Rockwell"/>
              </a:rPr>
              <a:t>the </a:t>
            </a:r>
            <a:r>
              <a:rPr b="1" spc="-20" dirty="0">
                <a:solidFill>
                  <a:srgbClr val="7C984A"/>
                </a:solidFill>
                <a:latin typeface="Rockwell"/>
                <a:cs typeface="Rockwell"/>
              </a:rPr>
              <a:t>java </a:t>
            </a:r>
            <a:r>
              <a:rPr dirty="0">
                <a:latin typeface="Rockwell"/>
                <a:cs typeface="Rockwell"/>
              </a:rPr>
              <a:t>command. </a:t>
            </a:r>
            <a:r>
              <a:rPr spc="-50" dirty="0">
                <a:latin typeface="Rockwell"/>
                <a:cs typeface="Rockwell"/>
              </a:rPr>
              <a:t>For </a:t>
            </a:r>
            <a:r>
              <a:rPr spc="-10" dirty="0">
                <a:latin typeface="Rockwell"/>
                <a:cs typeface="Rockwell"/>
              </a:rPr>
              <a:t>example, </a:t>
            </a:r>
            <a:r>
              <a:rPr dirty="0">
                <a:latin typeface="Rockwell"/>
                <a:cs typeface="Rockwell"/>
              </a:rPr>
              <a:t>to </a:t>
            </a:r>
            <a:r>
              <a:rPr spc="-15" dirty="0">
                <a:latin typeface="Rockwell"/>
                <a:cs typeface="Rockwell"/>
              </a:rPr>
              <a:t>execute</a:t>
            </a:r>
            <a:r>
              <a:rPr spc="-190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a  </a:t>
            </a:r>
            <a:r>
              <a:rPr spc="-35" dirty="0">
                <a:latin typeface="Rockwell"/>
                <a:cs typeface="Rockwell"/>
              </a:rPr>
              <a:t>Java </a:t>
            </a:r>
            <a:r>
              <a:rPr dirty="0">
                <a:latin typeface="Rockwell"/>
                <a:cs typeface="Rockwell"/>
              </a:rPr>
              <a:t>application called </a:t>
            </a:r>
            <a:r>
              <a:rPr spc="-30" dirty="0">
                <a:latin typeface="Rockwell"/>
                <a:cs typeface="Rockwell"/>
              </a:rPr>
              <a:t>Welcome, </a:t>
            </a:r>
            <a:r>
              <a:rPr spc="-65" dirty="0">
                <a:latin typeface="Rockwell"/>
                <a:cs typeface="Rockwell"/>
              </a:rPr>
              <a:t>you’d </a:t>
            </a:r>
            <a:r>
              <a:rPr dirty="0">
                <a:latin typeface="Rockwell"/>
                <a:cs typeface="Rockwell"/>
              </a:rPr>
              <a:t>type the</a:t>
            </a:r>
            <a:r>
              <a:rPr spc="-210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command</a:t>
            </a:r>
            <a:r>
              <a:rPr lang="en-US" dirty="0">
                <a:latin typeface="Rockwell"/>
                <a:cs typeface="Rockwell"/>
              </a:rPr>
              <a:t>		</a:t>
            </a:r>
            <a:r>
              <a:rPr b="1" spc="-20" dirty="0">
                <a:solidFill>
                  <a:srgbClr val="00B1E1"/>
                </a:solidFill>
                <a:latin typeface="Rockwell"/>
                <a:cs typeface="Rockwell"/>
              </a:rPr>
              <a:t>java</a:t>
            </a:r>
            <a:r>
              <a:rPr lang="en-US" b="1" spc="-20" dirty="0">
                <a:solidFill>
                  <a:srgbClr val="00B1E1"/>
                </a:solidFill>
                <a:latin typeface="Rockwell"/>
                <a:cs typeface="Rockwell"/>
              </a:rPr>
              <a:t> </a:t>
            </a:r>
            <a:r>
              <a:rPr b="1" spc="-250" dirty="0">
                <a:solidFill>
                  <a:srgbClr val="00B1E1"/>
                </a:solidFill>
                <a:latin typeface="Rockwell"/>
                <a:cs typeface="Rockwell"/>
              </a:rPr>
              <a:t> </a:t>
            </a:r>
            <a:r>
              <a:rPr b="1" spc="-30" dirty="0">
                <a:solidFill>
                  <a:srgbClr val="00B1E1"/>
                </a:solidFill>
                <a:latin typeface="Rockwell"/>
                <a:cs typeface="Rockwell"/>
              </a:rPr>
              <a:t>Welcome</a:t>
            </a:r>
            <a:endParaRPr dirty="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400" y="318122"/>
            <a:ext cx="25193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63829"/>
            <a:ext cx="15786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797B7E"/>
                </a:solidFill>
                <a:latin typeface="Rockwell"/>
                <a:cs typeface="Rockwell"/>
              </a:rPr>
              <a:t>Outline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990600"/>
            <a:ext cx="5969000" cy="4249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25" dirty="0">
                <a:latin typeface="Rockwell"/>
                <a:cs typeface="Rockwell"/>
              </a:rPr>
              <a:t>Why</a:t>
            </a:r>
            <a:r>
              <a:rPr sz="2400" spc="-95" dirty="0">
                <a:latin typeface="Rockwell"/>
                <a:cs typeface="Rockwell"/>
              </a:rPr>
              <a:t> </a:t>
            </a:r>
            <a:r>
              <a:rPr sz="2400" spc="-30" dirty="0">
                <a:latin typeface="Rockwell"/>
                <a:cs typeface="Rockwell"/>
              </a:rPr>
              <a:t>Java?!</a:t>
            </a:r>
            <a:endParaRPr lang="en-US" sz="2400" spc="-3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30" dirty="0">
                <a:latin typeface="Rockwell"/>
                <a:cs typeface="Rockwell"/>
              </a:rPr>
              <a:t>Java features.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6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Typical </a:t>
            </a:r>
            <a:r>
              <a:rPr sz="2400" spc="-45" dirty="0">
                <a:latin typeface="Rockwell"/>
                <a:cs typeface="Rockwell"/>
              </a:rPr>
              <a:t>Java </a:t>
            </a:r>
            <a:r>
              <a:rPr sz="2400" spc="-15" dirty="0">
                <a:latin typeface="Rockwell"/>
                <a:cs typeface="Rockwell"/>
              </a:rPr>
              <a:t>Development</a:t>
            </a:r>
            <a:r>
              <a:rPr sz="2400" spc="25" dirty="0">
                <a:latin typeface="Rockwell"/>
                <a:cs typeface="Rockwell"/>
              </a:rPr>
              <a:t> </a:t>
            </a:r>
            <a:r>
              <a:rPr sz="2400" spc="-20" dirty="0">
                <a:latin typeface="Rockwell"/>
                <a:cs typeface="Rockwell"/>
              </a:rPr>
              <a:t>Environment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Types of </a:t>
            </a:r>
            <a:r>
              <a:rPr sz="2400" spc="-45" dirty="0">
                <a:latin typeface="Rockwell"/>
                <a:cs typeface="Rockwell"/>
              </a:rPr>
              <a:t>Java</a:t>
            </a:r>
            <a:r>
              <a:rPr sz="2400" spc="-20" dirty="0">
                <a:latin typeface="Rockwell"/>
                <a:cs typeface="Rockwell"/>
              </a:rPr>
              <a:t> </a:t>
            </a:r>
            <a:r>
              <a:rPr sz="2400" spc="-5" dirty="0">
                <a:latin typeface="Rockwell"/>
                <a:cs typeface="Rockwell"/>
              </a:rPr>
              <a:t>Applications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Rockwell"/>
                <a:cs typeface="Rockwell"/>
              </a:rPr>
              <a:t>Java </a:t>
            </a:r>
            <a:r>
              <a:rPr sz="2400" spc="-25" dirty="0">
                <a:latin typeface="Rockwell"/>
                <a:cs typeface="Rockwell"/>
              </a:rPr>
              <a:t>Program</a:t>
            </a:r>
            <a:r>
              <a:rPr sz="2400" spc="-40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Structure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Good </a:t>
            </a:r>
            <a:r>
              <a:rPr sz="2400" spc="-20" dirty="0">
                <a:latin typeface="Rockwell"/>
                <a:cs typeface="Rockwell"/>
              </a:rPr>
              <a:t>Programming</a:t>
            </a:r>
            <a:r>
              <a:rPr sz="2400" spc="-25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Practice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Modifying </a:t>
            </a:r>
            <a:r>
              <a:rPr sz="2400" spc="-75" dirty="0">
                <a:latin typeface="Rockwell"/>
                <a:cs typeface="Rockwell"/>
              </a:rPr>
              <a:t>Your </a:t>
            </a:r>
            <a:r>
              <a:rPr sz="2400" dirty="0">
                <a:latin typeface="Rockwell"/>
                <a:cs typeface="Rockwell"/>
              </a:rPr>
              <a:t>First </a:t>
            </a:r>
            <a:r>
              <a:rPr sz="2400" spc="-45" dirty="0">
                <a:latin typeface="Rockwell"/>
                <a:cs typeface="Rockwell"/>
              </a:rPr>
              <a:t>Java</a:t>
            </a:r>
            <a:r>
              <a:rPr sz="2400" spc="-210" dirty="0">
                <a:latin typeface="Rockwell"/>
                <a:cs typeface="Rockwell"/>
              </a:rPr>
              <a:t> </a:t>
            </a:r>
            <a:r>
              <a:rPr sz="2400" spc="-25" dirty="0">
                <a:latin typeface="Rockwell"/>
                <a:cs typeface="Rockwell"/>
              </a:rPr>
              <a:t>Program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Rockwell"/>
                <a:cs typeface="Rockwell"/>
              </a:rPr>
              <a:t>Data </a:t>
            </a:r>
            <a:r>
              <a:rPr sz="2400" spc="-5" dirty="0">
                <a:latin typeface="Rockwell"/>
                <a:cs typeface="Rockwell"/>
              </a:rPr>
              <a:t>Types </a:t>
            </a:r>
            <a:r>
              <a:rPr sz="2400" dirty="0">
                <a:latin typeface="Rockwell"/>
                <a:cs typeface="Rockwell"/>
              </a:rPr>
              <a:t>&amp;</a:t>
            </a:r>
            <a:r>
              <a:rPr sz="2400" spc="-335" dirty="0">
                <a:latin typeface="Rockwell"/>
                <a:cs typeface="Rockwell"/>
              </a:rPr>
              <a:t> </a:t>
            </a:r>
            <a:r>
              <a:rPr sz="2400" spc="-35" dirty="0">
                <a:latin typeface="Rockwell"/>
                <a:cs typeface="Rockwell"/>
              </a:rPr>
              <a:t>Variables</a:t>
            </a:r>
            <a:endParaRPr sz="24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2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679259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8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2800" spc="5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2800" dirty="0">
              <a:latin typeface="Rockwell"/>
              <a:cs typeface="Rockwell"/>
            </a:endParaRPr>
          </a:p>
          <a:p>
            <a:pPr marL="379095">
              <a:lnSpc>
                <a:spcPts val="3329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(Phase</a:t>
            </a:r>
            <a:r>
              <a:rPr sz="2800" spc="-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3)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3" y="2056129"/>
            <a:ext cx="7241540" cy="3044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00" b="1" u="sng" spc="-260" dirty="0">
                <a:latin typeface="Rockwell"/>
                <a:cs typeface="Rockwell"/>
              </a:rPr>
              <a:t>Phase  </a:t>
            </a:r>
            <a:r>
              <a:rPr sz="1900" b="1" u="sng" dirty="0">
                <a:latin typeface="Rockwell"/>
                <a:cs typeface="Rockwell"/>
              </a:rPr>
              <a:t>3</a:t>
            </a:r>
            <a:r>
              <a:rPr sz="1900" b="1" dirty="0">
                <a:latin typeface="Rockwell"/>
                <a:cs typeface="Rockwell"/>
              </a:rPr>
              <a:t>: Loading a Program into</a:t>
            </a:r>
            <a:r>
              <a:rPr sz="1900" b="1" spc="-155" dirty="0">
                <a:latin typeface="Rockwell"/>
                <a:cs typeface="Rockwell"/>
              </a:rPr>
              <a:t> </a:t>
            </a:r>
            <a:r>
              <a:rPr sz="1900" b="1" spc="15" dirty="0">
                <a:latin typeface="Rockwell"/>
                <a:cs typeface="Rockwell"/>
              </a:rPr>
              <a:t>Memory</a:t>
            </a:r>
            <a:endParaRPr sz="1900" dirty="0">
              <a:latin typeface="Rockwell"/>
              <a:cs typeface="Rockwell"/>
            </a:endParaRPr>
          </a:p>
          <a:p>
            <a:pPr marL="755650" marR="189865" indent="-285750">
              <a:lnSpc>
                <a:spcPct val="111100"/>
              </a:lnSpc>
              <a:spcBef>
                <a:spcPts val="550"/>
              </a:spcBef>
              <a:buClr>
                <a:srgbClr val="08A1D9"/>
              </a:buClr>
              <a:buSzPct val="75000"/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1800" spc="5" dirty="0">
                <a:latin typeface="Rockwell"/>
                <a:cs typeface="Rockwell"/>
              </a:rPr>
              <a:t>The </a:t>
            </a:r>
            <a:r>
              <a:rPr sz="1800" dirty="0">
                <a:latin typeface="Rockwell"/>
                <a:cs typeface="Rockwell"/>
              </a:rPr>
              <a:t>JVM places the </a:t>
            </a:r>
            <a:r>
              <a:rPr sz="1800" spc="-20" dirty="0">
                <a:latin typeface="Rockwell"/>
                <a:cs typeface="Rockwell"/>
              </a:rPr>
              <a:t>program </a:t>
            </a:r>
            <a:r>
              <a:rPr sz="1800" dirty="0">
                <a:latin typeface="Rockwell"/>
                <a:cs typeface="Rockwell"/>
              </a:rPr>
              <a:t>in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memory </a:t>
            </a:r>
            <a:r>
              <a:rPr sz="1800" dirty="0">
                <a:latin typeface="Rockwell"/>
                <a:cs typeface="Rockwell"/>
              </a:rPr>
              <a:t>to </a:t>
            </a:r>
            <a:r>
              <a:rPr sz="1800" spc="-15" dirty="0">
                <a:solidFill>
                  <a:srgbClr val="7C984A"/>
                </a:solidFill>
                <a:latin typeface="Rockwell"/>
                <a:cs typeface="Rockwell"/>
              </a:rPr>
              <a:t>execute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it</a:t>
            </a:r>
            <a:r>
              <a:rPr sz="1800" dirty="0">
                <a:latin typeface="Rockwell"/>
                <a:cs typeface="Rockwell"/>
              </a:rPr>
              <a:t>—this is  </a:t>
            </a:r>
            <a:r>
              <a:rPr sz="1800" spc="-20" dirty="0">
                <a:latin typeface="Rockwell"/>
                <a:cs typeface="Rockwell"/>
              </a:rPr>
              <a:t>known </a:t>
            </a:r>
            <a:r>
              <a:rPr sz="1800" dirty="0">
                <a:latin typeface="Rockwell"/>
                <a:cs typeface="Rockwell"/>
              </a:rPr>
              <a:t>as</a:t>
            </a:r>
            <a:r>
              <a:rPr sz="1800" spc="-65" dirty="0"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Rockwell"/>
                <a:cs typeface="Rockwell"/>
              </a:rPr>
              <a:t>loading</a:t>
            </a:r>
            <a:r>
              <a:rPr sz="1800" dirty="0">
                <a:latin typeface="Rockwell"/>
                <a:cs typeface="Rockwell"/>
              </a:rPr>
              <a:t>.</a:t>
            </a:r>
          </a:p>
          <a:p>
            <a:pPr marL="755650" marR="416559" indent="-285750">
              <a:lnSpc>
                <a:spcPct val="111100"/>
              </a:lnSpc>
              <a:spcBef>
                <a:spcPts val="500"/>
              </a:spcBef>
              <a:buClr>
                <a:srgbClr val="08A1D9"/>
              </a:buClr>
              <a:buSzPct val="75000"/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Class loader </a:t>
            </a:r>
            <a:r>
              <a:rPr sz="1800" spc="-15" dirty="0">
                <a:latin typeface="Rockwell"/>
                <a:cs typeface="Rockwell"/>
              </a:rPr>
              <a:t>takes </a:t>
            </a:r>
            <a:r>
              <a:rPr sz="1800" dirty="0">
                <a:latin typeface="Rockwell"/>
                <a:cs typeface="Rockwell"/>
              </a:rPr>
              <a:t>the .class files containing the </a:t>
            </a:r>
            <a:r>
              <a:rPr sz="1800" spc="-40" dirty="0">
                <a:latin typeface="Rockwell"/>
                <a:cs typeface="Rockwell"/>
              </a:rPr>
              <a:t>program’s  </a:t>
            </a:r>
            <a:r>
              <a:rPr sz="1800" spc="-10" dirty="0">
                <a:latin typeface="Rockwell"/>
                <a:cs typeface="Rockwell"/>
              </a:rPr>
              <a:t>bytecodes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5" dirty="0">
                <a:latin typeface="Rockwell"/>
                <a:cs typeface="Rockwell"/>
              </a:rPr>
              <a:t>transfers </a:t>
            </a:r>
            <a:r>
              <a:rPr sz="1800" dirty="0">
                <a:latin typeface="Rockwell"/>
                <a:cs typeface="Rockwell"/>
              </a:rPr>
              <a:t>them to </a:t>
            </a:r>
            <a:r>
              <a:rPr sz="1800" spc="5" dirty="0">
                <a:solidFill>
                  <a:srgbClr val="7C984A"/>
                </a:solidFill>
                <a:latin typeface="Rockwell"/>
                <a:cs typeface="Rockwell"/>
              </a:rPr>
              <a:t>primary</a:t>
            </a:r>
            <a:r>
              <a:rPr sz="1800" spc="1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spc="-25" dirty="0">
                <a:solidFill>
                  <a:srgbClr val="7C984A"/>
                </a:solidFill>
                <a:latin typeface="Rockwell"/>
                <a:cs typeface="Rockwell"/>
              </a:rPr>
              <a:t>memory.</a:t>
            </a:r>
            <a:endParaRPr lang="en-US" dirty="0">
              <a:latin typeface="Rockwell"/>
              <a:cs typeface="Rockwell"/>
            </a:endParaRPr>
          </a:p>
          <a:p>
            <a:pPr marL="755650" marR="416559" indent="-285750">
              <a:lnSpc>
                <a:spcPct val="111100"/>
              </a:lnSpc>
              <a:spcBef>
                <a:spcPts val="500"/>
              </a:spcBef>
              <a:buClr>
                <a:srgbClr val="08A1D9"/>
              </a:buClr>
              <a:buSzPct val="75000"/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1800" dirty="0">
                <a:latin typeface="Rockwell"/>
                <a:cs typeface="Rockwell"/>
              </a:rPr>
              <a:t>Also loads </a:t>
            </a:r>
            <a:r>
              <a:rPr sz="1800" spc="-20" dirty="0">
                <a:latin typeface="Rockwell"/>
                <a:cs typeface="Rockwell"/>
              </a:rPr>
              <a:t>any </a:t>
            </a:r>
            <a:r>
              <a:rPr sz="1800" dirty="0">
                <a:latin typeface="Rockwell"/>
                <a:cs typeface="Rockwell"/>
              </a:rPr>
              <a:t>of the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.class </a:t>
            </a:r>
            <a:r>
              <a:rPr sz="1800" dirty="0">
                <a:latin typeface="Rockwell"/>
                <a:cs typeface="Rockwell"/>
              </a:rPr>
              <a:t>files </a:t>
            </a:r>
            <a:r>
              <a:rPr sz="1800" spc="-20" dirty="0">
                <a:latin typeface="Rockwell"/>
                <a:cs typeface="Rockwell"/>
              </a:rPr>
              <a:t>provided </a:t>
            </a:r>
            <a:r>
              <a:rPr sz="1800" spc="-40" dirty="0">
                <a:latin typeface="Rockwell"/>
                <a:cs typeface="Rockwell"/>
              </a:rPr>
              <a:t>by </a:t>
            </a:r>
            <a:r>
              <a:rPr sz="1800" spc="-35" dirty="0">
                <a:latin typeface="Rockwell"/>
                <a:cs typeface="Rockwell"/>
              </a:rPr>
              <a:t>Java </a:t>
            </a:r>
            <a:r>
              <a:rPr sz="1800" dirty="0">
                <a:latin typeface="Rockwell"/>
                <a:cs typeface="Rockwell"/>
              </a:rPr>
              <a:t>that </a:t>
            </a:r>
            <a:r>
              <a:rPr sz="1800" spc="-25" dirty="0">
                <a:latin typeface="Rockwell"/>
                <a:cs typeface="Rockwell"/>
              </a:rPr>
              <a:t>your  </a:t>
            </a:r>
            <a:r>
              <a:rPr sz="1800" spc="-20" dirty="0">
                <a:latin typeface="Rockwell"/>
                <a:cs typeface="Rockwell"/>
              </a:rPr>
              <a:t>program</a:t>
            </a:r>
            <a:r>
              <a:rPr sz="1800" spc="-60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uses.</a:t>
            </a:r>
            <a:endParaRPr lang="en-US" dirty="0">
              <a:latin typeface="Rockwell"/>
              <a:cs typeface="Rockwell"/>
            </a:endParaRPr>
          </a:p>
          <a:p>
            <a:pPr marL="755650" marR="416559" indent="-285750">
              <a:lnSpc>
                <a:spcPct val="111100"/>
              </a:lnSpc>
              <a:spcBef>
                <a:spcPts val="500"/>
              </a:spcBef>
              <a:buClr>
                <a:srgbClr val="08A1D9"/>
              </a:buClr>
              <a:buSzPct val="75000"/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1800" spc="5" dirty="0">
                <a:latin typeface="Rockwell"/>
                <a:cs typeface="Rockwell"/>
              </a:rPr>
              <a:t>The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.class </a:t>
            </a:r>
            <a:r>
              <a:rPr sz="1800" dirty="0">
                <a:latin typeface="Rockwell"/>
                <a:cs typeface="Rockwell"/>
              </a:rPr>
              <a:t>files can be loaded </a:t>
            </a:r>
            <a:r>
              <a:rPr sz="1800" spc="-20" dirty="0">
                <a:latin typeface="Rockwell"/>
                <a:cs typeface="Rockwell"/>
              </a:rPr>
              <a:t>from </a:t>
            </a:r>
            <a:r>
              <a:rPr sz="1800" dirty="0">
                <a:latin typeface="Rockwell"/>
                <a:cs typeface="Rockwell"/>
              </a:rPr>
              <a:t>a disk on </a:t>
            </a:r>
            <a:r>
              <a:rPr sz="1800" spc="-25" dirty="0">
                <a:latin typeface="Rockwell"/>
                <a:cs typeface="Rockwell"/>
              </a:rPr>
              <a:t>your </a:t>
            </a:r>
            <a:r>
              <a:rPr sz="1800" dirty="0">
                <a:latin typeface="Rockwell"/>
                <a:cs typeface="Rockwell"/>
              </a:rPr>
              <a:t>system or </a:t>
            </a:r>
            <a:r>
              <a:rPr sz="1800" spc="-30" dirty="0">
                <a:latin typeface="Rockwell"/>
                <a:cs typeface="Rockwell"/>
              </a:rPr>
              <a:t>over  </a:t>
            </a:r>
            <a:r>
              <a:rPr sz="1800" dirty="0">
                <a:latin typeface="Rockwell"/>
                <a:cs typeface="Rockwell"/>
              </a:rPr>
              <a:t>a</a:t>
            </a:r>
            <a:r>
              <a:rPr sz="1800" spc="-85" dirty="0">
                <a:latin typeface="Rockwell"/>
                <a:cs typeface="Rockwell"/>
              </a:rPr>
              <a:t> </a:t>
            </a:r>
            <a:r>
              <a:rPr sz="1800" spc="-15" dirty="0">
                <a:latin typeface="Rockwell"/>
                <a:cs typeface="Rockwell"/>
              </a:rPr>
              <a:t>network.</a:t>
            </a:r>
            <a:endParaRPr sz="1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</a:t>
            </a: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679259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8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2800" spc="5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2800" dirty="0">
              <a:latin typeface="Rockwell"/>
              <a:cs typeface="Rockwell"/>
            </a:endParaRPr>
          </a:p>
          <a:p>
            <a:pPr marL="379095">
              <a:lnSpc>
                <a:spcPts val="3329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(Phase</a:t>
            </a:r>
            <a:r>
              <a:rPr sz="2800" spc="-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4)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213" y="2056129"/>
            <a:ext cx="7198995" cy="232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00" b="1" u="sng" spc="-260" dirty="0">
                <a:latin typeface="Rockwell"/>
                <a:cs typeface="Rockwell"/>
              </a:rPr>
              <a:t>Phase  </a:t>
            </a:r>
            <a:r>
              <a:rPr sz="1900" b="1" u="sng" dirty="0">
                <a:latin typeface="Rockwell"/>
                <a:cs typeface="Rockwell"/>
              </a:rPr>
              <a:t>4</a:t>
            </a:r>
            <a:r>
              <a:rPr sz="1900" b="1" dirty="0">
                <a:latin typeface="Rockwell"/>
                <a:cs typeface="Rockwell"/>
              </a:rPr>
              <a:t>: Bytecode</a:t>
            </a:r>
            <a:r>
              <a:rPr sz="1900" b="1" spc="-335" dirty="0">
                <a:latin typeface="Rockwell"/>
                <a:cs typeface="Rockwell"/>
              </a:rPr>
              <a:t> </a:t>
            </a:r>
            <a:r>
              <a:rPr sz="1900" b="1" spc="-15" dirty="0">
                <a:latin typeface="Rockwell"/>
                <a:cs typeface="Rockwell"/>
              </a:rPr>
              <a:t>Verification</a:t>
            </a:r>
            <a:endParaRPr sz="1900" dirty="0">
              <a:latin typeface="Rockwell"/>
              <a:cs typeface="Rockwell"/>
            </a:endParaRPr>
          </a:p>
          <a:p>
            <a:pPr marL="666750" marR="5080" indent="-285750">
              <a:lnSpc>
                <a:spcPct val="118200"/>
              </a:lnSpc>
              <a:spcBef>
                <a:spcPts val="225"/>
              </a:spcBef>
              <a:buClr>
                <a:srgbClr val="FF0000"/>
              </a:buClr>
              <a:buSzPct val="10833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z="1800" dirty="0">
                <a:latin typeface="Rockwell"/>
                <a:cs typeface="Rockwell"/>
              </a:rPr>
              <a:t>As the classes </a:t>
            </a:r>
            <a:r>
              <a:rPr sz="1800" spc="-30" dirty="0">
                <a:latin typeface="Rockwell"/>
                <a:cs typeface="Rockwell"/>
              </a:rPr>
              <a:t>are </a:t>
            </a:r>
            <a:r>
              <a:rPr sz="1800" dirty="0">
                <a:latin typeface="Rockwell"/>
                <a:cs typeface="Rockwell"/>
              </a:rPr>
              <a:t>loaded, the </a:t>
            </a:r>
            <a:r>
              <a:rPr sz="1800" spc="-10" dirty="0">
                <a:latin typeface="Rockwell"/>
                <a:cs typeface="Rockwell"/>
              </a:rPr>
              <a:t>bytecode </a:t>
            </a:r>
            <a:r>
              <a:rPr sz="1800" dirty="0">
                <a:latin typeface="Rockwell"/>
                <a:cs typeface="Rockwell"/>
              </a:rPr>
              <a:t>verifier checks their  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bytecodes </a:t>
            </a:r>
            <a:r>
              <a:rPr sz="1800" dirty="0">
                <a:latin typeface="Rockwell"/>
                <a:cs typeface="Rockwell"/>
              </a:rPr>
              <a:t>to </a:t>
            </a:r>
            <a:r>
              <a:rPr sz="1800" spc="-15" dirty="0">
                <a:latin typeface="Rockwell"/>
                <a:cs typeface="Rockwell"/>
              </a:rPr>
              <a:t>ensures </a:t>
            </a:r>
            <a:r>
              <a:rPr sz="1800" dirty="0">
                <a:latin typeface="Rockwell"/>
                <a:cs typeface="Rockwell"/>
              </a:rPr>
              <a:t>that </a:t>
            </a:r>
            <a:r>
              <a:rPr sz="1800" spc="-35" dirty="0">
                <a:latin typeface="Rockwell"/>
                <a:cs typeface="Rockwell"/>
              </a:rPr>
              <a:t>they’re 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valid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u="sng" spc="-15" dirty="0">
                <a:latin typeface="Rockwell"/>
                <a:cs typeface="Rockwell"/>
              </a:rPr>
              <a:t>don’t </a:t>
            </a:r>
            <a:r>
              <a:rPr sz="1800" dirty="0">
                <a:latin typeface="Rockwell"/>
                <a:cs typeface="Rockwell"/>
              </a:rPr>
              <a:t>violate </a:t>
            </a:r>
            <a:r>
              <a:rPr sz="1800" spc="-60" dirty="0">
                <a:latin typeface="Rockwell"/>
                <a:cs typeface="Rockwell"/>
              </a:rPr>
              <a:t>Java’s 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security</a:t>
            </a:r>
            <a:r>
              <a:rPr sz="1800" spc="-6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spc="-5" dirty="0">
                <a:solidFill>
                  <a:srgbClr val="7C984A"/>
                </a:solidFill>
                <a:latin typeface="Rockwell"/>
                <a:cs typeface="Rockwell"/>
              </a:rPr>
              <a:t>restrictions</a:t>
            </a:r>
            <a:endParaRPr lang="en-US" dirty="0">
              <a:latin typeface="Rockwell"/>
              <a:cs typeface="Rockwell"/>
            </a:endParaRPr>
          </a:p>
          <a:p>
            <a:pPr marL="666750" marR="5080" indent="-285750">
              <a:lnSpc>
                <a:spcPct val="118200"/>
              </a:lnSpc>
              <a:spcBef>
                <a:spcPts val="225"/>
              </a:spcBef>
              <a:buClr>
                <a:srgbClr val="FF0000"/>
              </a:buClr>
              <a:buSzPct val="10833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z="1800" spc="-35" dirty="0">
                <a:latin typeface="Rockwell"/>
                <a:cs typeface="Rockwell"/>
              </a:rPr>
              <a:t>Java </a:t>
            </a:r>
            <a:r>
              <a:rPr sz="1800" spc="-5" dirty="0">
                <a:latin typeface="Rockwell"/>
                <a:cs typeface="Rockwell"/>
              </a:rPr>
              <a:t>enforces </a:t>
            </a:r>
            <a:r>
              <a:rPr sz="1800" spc="-15" dirty="0">
                <a:latin typeface="Rockwell"/>
                <a:cs typeface="Rockwell"/>
              </a:rPr>
              <a:t>strong </a:t>
            </a:r>
            <a:r>
              <a:rPr sz="1800" dirty="0">
                <a:latin typeface="Rockwell"/>
                <a:cs typeface="Rockwell"/>
              </a:rPr>
              <a:t>security to </a:t>
            </a:r>
            <a:r>
              <a:rPr sz="1800" spc="-15" dirty="0">
                <a:latin typeface="Rockwell"/>
                <a:cs typeface="Rockwell"/>
              </a:rPr>
              <a:t>make </a:t>
            </a:r>
            <a:r>
              <a:rPr sz="1800" spc="-25" dirty="0">
                <a:latin typeface="Rockwell"/>
                <a:cs typeface="Rockwell"/>
              </a:rPr>
              <a:t>sure </a:t>
            </a:r>
            <a:r>
              <a:rPr sz="1800" dirty="0">
                <a:latin typeface="Rockwell"/>
                <a:cs typeface="Rockwell"/>
              </a:rPr>
              <a:t>that </a:t>
            </a:r>
            <a:r>
              <a:rPr sz="1800" spc="-35" dirty="0">
                <a:latin typeface="Rockwell"/>
                <a:cs typeface="Rockwell"/>
              </a:rPr>
              <a:t>Java </a:t>
            </a:r>
            <a:r>
              <a:rPr sz="1800" spc="-15" dirty="0">
                <a:latin typeface="Rockwell"/>
                <a:cs typeface="Rockwell"/>
              </a:rPr>
              <a:t>programs  </a:t>
            </a:r>
            <a:r>
              <a:rPr sz="1800" i="1" u="sng" spc="5" dirty="0">
                <a:latin typeface="Rockwell"/>
                <a:cs typeface="Rockwell"/>
              </a:rPr>
              <a:t>arriving </a:t>
            </a:r>
            <a:r>
              <a:rPr sz="1800" i="1" u="sng" spc="-25" dirty="0">
                <a:latin typeface="Rockwell"/>
                <a:cs typeface="Rockwell"/>
              </a:rPr>
              <a:t>over </a:t>
            </a:r>
            <a:r>
              <a:rPr sz="1800" i="1" u="sng" dirty="0">
                <a:latin typeface="Rockwell"/>
                <a:cs typeface="Rockwell"/>
              </a:rPr>
              <a:t>the </a:t>
            </a:r>
            <a:r>
              <a:rPr sz="1800" i="1" u="sng" spc="-10" dirty="0">
                <a:latin typeface="Rockwell"/>
                <a:cs typeface="Rockwell"/>
              </a:rPr>
              <a:t>network </a:t>
            </a:r>
            <a:r>
              <a:rPr sz="1800" dirty="0">
                <a:latin typeface="Rockwell"/>
                <a:cs typeface="Rockwell"/>
              </a:rPr>
              <a:t>do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not 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damage </a:t>
            </a:r>
            <a:r>
              <a:rPr sz="1800" spc="-25" dirty="0">
                <a:latin typeface="Rockwell"/>
                <a:cs typeface="Rockwell"/>
              </a:rPr>
              <a:t>your </a:t>
            </a:r>
            <a:r>
              <a:rPr sz="1800" dirty="0">
                <a:latin typeface="Rockwell"/>
                <a:cs typeface="Rockwell"/>
              </a:rPr>
              <a:t>files or </a:t>
            </a:r>
            <a:r>
              <a:rPr sz="1800" spc="-25" dirty="0">
                <a:latin typeface="Rockwell"/>
                <a:cs typeface="Rockwell"/>
              </a:rPr>
              <a:t>your  </a:t>
            </a:r>
            <a:r>
              <a:rPr sz="1800" dirty="0">
                <a:latin typeface="Rockwell"/>
                <a:cs typeface="Rockwell"/>
              </a:rPr>
              <a:t>system (as computer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viruses </a:t>
            </a:r>
            <a:r>
              <a:rPr sz="1800" dirty="0">
                <a:latin typeface="Rockwell"/>
                <a:cs typeface="Rockwell"/>
              </a:rPr>
              <a:t>and </a:t>
            </a:r>
            <a:r>
              <a:rPr sz="1800" spc="-15" dirty="0">
                <a:solidFill>
                  <a:srgbClr val="7C984A"/>
                </a:solidFill>
                <a:latin typeface="Rockwell"/>
                <a:cs typeface="Rockwell"/>
              </a:rPr>
              <a:t>worms</a:t>
            </a:r>
            <a:r>
              <a:rPr sz="1800" spc="-7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dirty="0">
                <a:latin typeface="Rockwell"/>
                <a:cs typeface="Rockwell"/>
              </a:rPr>
              <a:t>might)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6792595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8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Typical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Development</a:t>
            </a:r>
            <a:r>
              <a:rPr sz="2800" spc="5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Environment</a:t>
            </a:r>
            <a:endParaRPr sz="2800" dirty="0">
              <a:latin typeface="Rockwell"/>
              <a:cs typeface="Rockwell"/>
            </a:endParaRPr>
          </a:p>
          <a:p>
            <a:pPr marL="379095">
              <a:lnSpc>
                <a:spcPts val="3329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(Phase</a:t>
            </a:r>
            <a:r>
              <a:rPr sz="2800" spc="-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5)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335" y="1676400"/>
            <a:ext cx="7177405" cy="4755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29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1900" b="1" u="sng" dirty="0">
                <a:latin typeface="Rockwell"/>
                <a:cs typeface="Rockwell"/>
              </a:rPr>
              <a:t>Phase 5</a:t>
            </a:r>
            <a:r>
              <a:rPr sz="1900" b="1" dirty="0">
                <a:latin typeface="Rockwell"/>
                <a:cs typeface="Rockwell"/>
              </a:rPr>
              <a:t>:</a:t>
            </a:r>
            <a:r>
              <a:rPr sz="1900" b="1" spc="-170" dirty="0">
                <a:latin typeface="Rockwell"/>
                <a:cs typeface="Rockwell"/>
              </a:rPr>
              <a:t> </a:t>
            </a:r>
            <a:r>
              <a:rPr sz="1900" b="1" spc="-10" dirty="0">
                <a:latin typeface="Rockwell"/>
                <a:cs typeface="Rockwell"/>
              </a:rPr>
              <a:t>Execution</a:t>
            </a:r>
            <a:endParaRPr sz="1900" dirty="0">
              <a:latin typeface="Rockwell"/>
              <a:cs typeface="Rockwell"/>
            </a:endParaRPr>
          </a:p>
          <a:p>
            <a:pPr marL="298450" marR="92710" indent="-285750">
              <a:lnSpc>
                <a:spcPct val="107600"/>
              </a:lnSpc>
              <a:spcBef>
                <a:spcPts val="284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z="1800" dirty="0">
                <a:latin typeface="Rockwell" panose="02060603020205020403" pitchFamily="18" charset="0"/>
                <a:cs typeface="Tahoma"/>
              </a:rPr>
              <a:t>The JVM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executes </a:t>
            </a:r>
            <a:r>
              <a:rPr sz="1800" dirty="0">
                <a:latin typeface="Rockwell" panose="02060603020205020403" pitchFamily="18" charset="0"/>
                <a:cs typeface="Tahoma"/>
              </a:rPr>
              <a:t>the </a:t>
            </a:r>
            <a:r>
              <a:rPr sz="1800" spc="-15" dirty="0">
                <a:latin typeface="Rockwell" panose="02060603020205020403" pitchFamily="18" charset="0"/>
                <a:cs typeface="Tahoma"/>
              </a:rPr>
              <a:t>program’s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bytecodes </a:t>
            </a:r>
            <a:r>
              <a:rPr sz="1800" dirty="0">
                <a:latin typeface="Rockwell" panose="02060603020205020403" pitchFamily="18" charset="0"/>
                <a:cs typeface="Tahoma"/>
              </a:rPr>
              <a:t>using a combination of 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interpretation </a:t>
            </a:r>
            <a:r>
              <a:rPr sz="1800" dirty="0">
                <a:latin typeface="Rockwell" panose="02060603020205020403" pitchFamily="18" charset="0"/>
                <a:cs typeface="Tahoma"/>
              </a:rPr>
              <a:t>and so-called </a:t>
            </a:r>
            <a:r>
              <a:rPr sz="1800" b="1" dirty="0">
                <a:latin typeface="Rockwell" panose="02060603020205020403" pitchFamily="18" charset="0"/>
                <a:cs typeface="Tahoma"/>
              </a:rPr>
              <a:t>just-in-time (JIT) </a:t>
            </a:r>
            <a:r>
              <a:rPr sz="1800" dirty="0">
                <a:latin typeface="Rockwell" panose="02060603020205020403" pitchFamily="18" charset="0"/>
                <a:cs typeface="Tahoma"/>
              </a:rPr>
              <a:t>compilation</a:t>
            </a:r>
            <a:endParaRPr lang="en-US" sz="1800" dirty="0">
              <a:latin typeface="Rockwell" panose="02060603020205020403" pitchFamily="18" charset="0"/>
              <a:cs typeface="Tahoma"/>
            </a:endParaRPr>
          </a:p>
          <a:p>
            <a:pPr marL="298450" marR="92710" indent="-285750">
              <a:lnSpc>
                <a:spcPct val="107600"/>
              </a:lnSpc>
              <a:spcBef>
                <a:spcPts val="284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z="1800" dirty="0">
                <a:latin typeface="Rockwell" panose="02060603020205020403" pitchFamily="18" charset="0"/>
                <a:cs typeface="Tahoma"/>
              </a:rPr>
              <a:t>A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just-in-time </a:t>
            </a:r>
            <a:r>
              <a:rPr sz="1800" dirty="0">
                <a:latin typeface="Rockwell" panose="02060603020205020403" pitchFamily="18" charset="0"/>
                <a:cs typeface="Tahoma"/>
              </a:rPr>
              <a:t>(JIT)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compiler—known </a:t>
            </a:r>
            <a:r>
              <a:rPr sz="1800" dirty="0">
                <a:latin typeface="Rockwell" panose="02060603020205020403" pitchFamily="18" charset="0"/>
                <a:cs typeface="Tahoma"/>
              </a:rPr>
              <a:t>as the </a:t>
            </a:r>
            <a:r>
              <a:rPr sz="1800" b="1" spc="-5" dirty="0">
                <a:latin typeface="Rockwell" panose="02060603020205020403" pitchFamily="18" charset="0"/>
                <a:cs typeface="Tahoma"/>
              </a:rPr>
              <a:t>Java HotSpot  compiler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—translates the bytecodes </a:t>
            </a:r>
            <a:r>
              <a:rPr sz="1800" dirty="0">
                <a:latin typeface="Rockwell" panose="02060603020205020403" pitchFamily="18" charset="0"/>
                <a:cs typeface="Tahoma"/>
              </a:rPr>
              <a:t>into the underlying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computer’s  </a:t>
            </a:r>
            <a:r>
              <a:rPr sz="1800" dirty="0">
                <a:latin typeface="Rockwell" panose="02060603020205020403" pitchFamily="18" charset="0"/>
                <a:cs typeface="Tahoma"/>
              </a:rPr>
              <a:t>machine</a:t>
            </a:r>
            <a:r>
              <a:rPr sz="1800" spc="-100" dirty="0"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latin typeface="Rockwell" panose="02060603020205020403" pitchFamily="18" charset="0"/>
                <a:cs typeface="Tahoma"/>
              </a:rPr>
              <a:t>language</a:t>
            </a:r>
            <a:r>
              <a:rPr lang="en-US" sz="1800" dirty="0"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marR="92710" indent="-285750">
              <a:lnSpc>
                <a:spcPct val="107600"/>
              </a:lnSpc>
              <a:spcBef>
                <a:spcPts val="284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 panose="02060603020205020403" pitchFamily="18" charset="0"/>
                <a:cs typeface="Tahoma"/>
              </a:rPr>
              <a:t>When the JVM encounters these compiled parts again, the faster machine language code executes</a:t>
            </a:r>
            <a:endParaRPr lang="en-US" sz="1800" dirty="0">
              <a:latin typeface="Rockwell" panose="02060603020205020403" pitchFamily="18" charset="0"/>
              <a:cs typeface="Tahoma"/>
            </a:endParaRPr>
          </a:p>
          <a:p>
            <a:pPr marL="298450" marR="92710" indent="-285750">
              <a:lnSpc>
                <a:spcPct val="107600"/>
              </a:lnSpc>
              <a:spcBef>
                <a:spcPts val="284"/>
              </a:spcBef>
              <a:buClr>
                <a:srgbClr val="08A1D9"/>
              </a:buClr>
              <a:buSzPct val="108333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z="1900"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z="1900" spc="-10" dirty="0">
                <a:latin typeface="Rockwell" panose="02060603020205020403" pitchFamily="18" charset="0"/>
                <a:cs typeface="Tahoma"/>
              </a:rPr>
              <a:t>programs </a:t>
            </a:r>
            <a:r>
              <a:rPr sz="1900" dirty="0">
                <a:latin typeface="Rockwell" panose="02060603020205020403" pitchFamily="18" charset="0"/>
                <a:cs typeface="Tahoma"/>
              </a:rPr>
              <a:t>go </a:t>
            </a:r>
            <a:r>
              <a:rPr sz="1900" spc="-5" dirty="0">
                <a:latin typeface="Rockwell" panose="02060603020205020403" pitchFamily="18" charset="0"/>
                <a:cs typeface="Tahoma"/>
              </a:rPr>
              <a:t>through </a:t>
            </a:r>
            <a:r>
              <a:rPr sz="1900" u="sng" dirty="0">
                <a:latin typeface="Rockwell" panose="02060603020205020403" pitchFamily="18" charset="0"/>
                <a:cs typeface="Tahoma"/>
              </a:rPr>
              <a:t>two </a:t>
            </a:r>
            <a:r>
              <a:rPr sz="1900" dirty="0">
                <a:latin typeface="Rockwell" panose="02060603020205020403" pitchFamily="18" charset="0"/>
                <a:cs typeface="Tahoma"/>
              </a:rPr>
              <a:t>compilation</a:t>
            </a:r>
            <a:r>
              <a:rPr sz="1900" spc="-10" dirty="0">
                <a:latin typeface="Rockwell" panose="02060603020205020403" pitchFamily="18" charset="0"/>
                <a:cs typeface="Tahoma"/>
              </a:rPr>
              <a:t> </a:t>
            </a:r>
            <a:r>
              <a:rPr sz="1900" dirty="0">
                <a:latin typeface="Rockwell" panose="02060603020205020403" pitchFamily="18" charset="0"/>
                <a:cs typeface="Tahoma"/>
              </a:rPr>
              <a:t>phases</a:t>
            </a:r>
          </a:p>
          <a:p>
            <a:pPr marL="698500" marR="363855" lvl="1" indent="-457200">
              <a:lnSpc>
                <a:spcPct val="107600"/>
              </a:lnSpc>
              <a:spcBef>
                <a:spcPts val="325"/>
              </a:spcBef>
              <a:buClr>
                <a:srgbClr val="08A1D9"/>
              </a:buClr>
              <a:buSzPct val="108333"/>
              <a:buAutoNum type="arabicPeriod"/>
              <a:tabLst>
                <a:tab pos="697865" algn="l"/>
                <a:tab pos="698500" algn="l"/>
              </a:tabLst>
            </a:pPr>
            <a:r>
              <a:rPr sz="1800" dirty="0">
                <a:latin typeface="Rockwell" panose="02060603020205020403" pitchFamily="18" charset="0"/>
                <a:cs typeface="Tahoma"/>
              </a:rPr>
              <a:t>One in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which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source </a:t>
            </a:r>
            <a:r>
              <a:rPr sz="18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code </a:t>
            </a:r>
            <a:r>
              <a:rPr sz="1800" dirty="0">
                <a:latin typeface="Rockwell" panose="02060603020205020403" pitchFamily="18" charset="0"/>
                <a:cs typeface="Tahoma"/>
              </a:rPr>
              <a:t>is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translated </a:t>
            </a:r>
            <a:r>
              <a:rPr sz="1800" dirty="0">
                <a:latin typeface="Rockwell" panose="02060603020205020403" pitchFamily="18" charset="0"/>
                <a:cs typeface="Tahoma"/>
              </a:rPr>
              <a:t>into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bytecodes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(for  portability across </a:t>
            </a:r>
            <a:r>
              <a:rPr sz="1800" dirty="0">
                <a:latin typeface="Rockwell" panose="02060603020205020403" pitchFamily="18" charset="0"/>
                <a:cs typeface="Tahoma"/>
              </a:rPr>
              <a:t>JVMs on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different </a:t>
            </a:r>
            <a:r>
              <a:rPr sz="1800" dirty="0">
                <a:latin typeface="Rockwell" panose="02060603020205020403" pitchFamily="18" charset="0"/>
                <a:cs typeface="Tahoma"/>
              </a:rPr>
              <a:t>computer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platforms)</a:t>
            </a:r>
            <a:r>
              <a:rPr sz="1800" dirty="0">
                <a:latin typeface="Rockwell" panose="02060603020205020403" pitchFamily="18" charset="0"/>
                <a:cs typeface="Tahoma"/>
              </a:rPr>
              <a:t> and</a:t>
            </a:r>
          </a:p>
          <a:p>
            <a:pPr marL="698500" marR="344170" lvl="1" indent="-457200">
              <a:lnSpc>
                <a:spcPct val="107100"/>
              </a:lnSpc>
              <a:spcBef>
                <a:spcPts val="355"/>
              </a:spcBef>
              <a:buClr>
                <a:srgbClr val="08A1D9"/>
              </a:buClr>
              <a:buSzPct val="108333"/>
              <a:buAutoNum type="arabicPeriod"/>
              <a:tabLst>
                <a:tab pos="697865" algn="l"/>
                <a:tab pos="698500" algn="l"/>
              </a:tabLst>
            </a:pPr>
            <a:r>
              <a:rPr sz="1800" dirty="0">
                <a:latin typeface="Rockwell" panose="02060603020205020403" pitchFamily="18" charset="0"/>
                <a:cs typeface="Tahoma"/>
              </a:rPr>
              <a:t>A second in which, during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execution, </a:t>
            </a:r>
            <a:r>
              <a:rPr sz="1800" dirty="0">
                <a:latin typeface="Rockwell" panose="02060603020205020403" pitchFamily="18" charset="0"/>
                <a:cs typeface="Tahoma"/>
              </a:rPr>
              <a:t>the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bytecodes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are  translated </a:t>
            </a:r>
            <a:r>
              <a:rPr sz="1800" dirty="0">
                <a:latin typeface="Rockwell" panose="02060603020205020403" pitchFamily="18" charset="0"/>
                <a:cs typeface="Tahoma"/>
              </a:rPr>
              <a:t>into </a:t>
            </a:r>
            <a:r>
              <a:rPr sz="18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machine language </a:t>
            </a:r>
            <a:r>
              <a:rPr sz="1800"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sz="1800" dirty="0">
                <a:latin typeface="Rockwell" panose="02060603020205020403" pitchFamily="18" charset="0"/>
                <a:cs typeface="Tahoma"/>
              </a:rPr>
              <a:t>the actual computer</a:t>
            </a:r>
            <a:r>
              <a:rPr sz="1800" spc="-75" dirty="0"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latin typeface="Rockwell" panose="02060603020205020403" pitchFamily="18" charset="0"/>
                <a:cs typeface="Tahoma"/>
              </a:rPr>
              <a:t>on  which the </a:t>
            </a:r>
            <a:r>
              <a:rPr sz="1800" spc="-10" dirty="0">
                <a:latin typeface="Rockwell" panose="02060603020205020403" pitchFamily="18" charset="0"/>
                <a:cs typeface="Tahoma"/>
              </a:rPr>
              <a:t>program</a:t>
            </a:r>
            <a:r>
              <a:rPr sz="1800" spc="-60" dirty="0">
                <a:latin typeface="Rockwell" panose="02060603020205020403" pitchFamily="18" charset="0"/>
                <a:cs typeface="Tahoma"/>
              </a:rPr>
              <a:t> </a:t>
            </a:r>
            <a:r>
              <a:rPr sz="1800" spc="-5" dirty="0">
                <a:latin typeface="Rockwell" panose="02060603020205020403" pitchFamily="18" charset="0"/>
                <a:cs typeface="Tahoma"/>
              </a:rPr>
              <a:t>executes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2526" y="342280"/>
            <a:ext cx="5027673" cy="5245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2895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What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is JDK, JRE,</a:t>
            </a:r>
            <a:r>
              <a:rPr sz="2800" spc="-51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and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JVM?</a:t>
            </a:r>
            <a:endParaRPr sz="3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1950" spc="-8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50" spc="-860" dirty="0">
                <a:solidFill>
                  <a:srgbClr val="08A1D9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Java Development Kit</a:t>
            </a:r>
            <a:r>
              <a:rPr b="1" spc="-1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(JDK):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70840" algn="l"/>
              </a:tabLst>
            </a:pP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Contains tools needed to </a:t>
            </a:r>
            <a:r>
              <a:rPr spc="-5" dirty="0">
                <a:latin typeface="Rockwell" panose="02060603020205020403" pitchFamily="18" charset="0"/>
                <a:cs typeface="Tahoma"/>
              </a:rPr>
              <a:t>develop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the</a:t>
            </a:r>
            <a:r>
              <a:rPr spc="-15" dirty="0">
                <a:latin typeface="Rockwell" panose="02060603020205020403" pitchFamily="18" charset="0"/>
                <a:cs typeface="Tahoma"/>
              </a:rPr>
              <a:t> Java </a:t>
            </a:r>
            <a:r>
              <a:rPr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programs. </a:t>
            </a:r>
            <a:r>
              <a:rPr dirty="0">
                <a:latin typeface="Rockwell" panose="02060603020205020403" pitchFamily="18" charset="0"/>
                <a:cs typeface="Tahoma"/>
              </a:rPr>
              <a:t>The tools include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pc="-5" dirty="0">
                <a:latin typeface="Rockwell" panose="02060603020205020403" pitchFamily="18" charset="0"/>
                <a:cs typeface="Tahoma"/>
              </a:rPr>
              <a:t>libraries,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 </a:t>
            </a:r>
            <a:r>
              <a:rPr spc="-5" dirty="0">
                <a:latin typeface="Rockwell" panose="02060603020205020403" pitchFamily="18" charset="0"/>
                <a:cs typeface="Tahoma"/>
              </a:rPr>
              <a:t>source </a:t>
            </a:r>
            <a:r>
              <a:rPr dirty="0">
                <a:latin typeface="Rockwell" panose="02060603020205020403" pitchFamily="18" charset="0"/>
                <a:cs typeface="Tahoma"/>
              </a:rPr>
              <a:t>compilers,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debuggers, bundling  and </a:t>
            </a:r>
            <a:r>
              <a:rPr spc="-5" dirty="0">
                <a:latin typeface="Rockwell" panose="02060603020205020403" pitchFamily="18" charset="0"/>
                <a:cs typeface="Tahoma"/>
              </a:rPr>
              <a:t>deployment </a:t>
            </a:r>
            <a:r>
              <a:rPr dirty="0">
                <a:latin typeface="Rockwell" panose="02060603020205020403" pitchFamily="18" charset="0"/>
                <a:cs typeface="Tahoma"/>
              </a:rPr>
              <a:t>tools. It also contain </a:t>
            </a:r>
            <a:r>
              <a:rPr b="1" dirty="0">
                <a:latin typeface="Rockwell" panose="02060603020205020403" pitchFamily="18" charset="0"/>
                <a:cs typeface="Tahoma"/>
              </a:rPr>
              <a:t>JRE </a:t>
            </a:r>
            <a:r>
              <a:rPr dirty="0">
                <a:latin typeface="Rockwell" panose="02060603020205020403" pitchFamily="18" charset="0"/>
                <a:cs typeface="Tahoma"/>
              </a:rPr>
              <a:t>to  run the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programs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70840" algn="l"/>
              </a:tabLst>
            </a:pPr>
            <a:r>
              <a:rPr lang="en-GB" spc="-8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pc="-860" dirty="0">
                <a:solidFill>
                  <a:srgbClr val="08A1D9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Java Runtime Environment</a:t>
            </a:r>
            <a:r>
              <a:rPr b="1" spc="-1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(JRE):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Contains </a:t>
            </a:r>
            <a:r>
              <a:rPr b="1" spc="-5" dirty="0">
                <a:latin typeface="Rockwell" panose="02060603020205020403" pitchFamily="18" charset="0"/>
                <a:cs typeface="Tahoma"/>
              </a:rPr>
              <a:t>JVM </a:t>
            </a:r>
            <a:r>
              <a:rPr dirty="0">
                <a:latin typeface="Rockwell" panose="02060603020205020403" pitchFamily="18" charset="0"/>
                <a:cs typeface="Tahoma"/>
              </a:rPr>
              <a:t>with a </a:t>
            </a:r>
            <a:r>
              <a:rPr b="1" dirty="0">
                <a:latin typeface="Rockwell" panose="02060603020205020403" pitchFamily="18" charset="0"/>
                <a:cs typeface="Tahoma"/>
              </a:rPr>
              <a:t>JIT</a:t>
            </a:r>
            <a:r>
              <a:rPr b="1" spc="-20" dirty="0">
                <a:latin typeface="Rockwell" panose="02060603020205020403" pitchFamily="18" charset="0"/>
                <a:cs typeface="Tahoma"/>
              </a:rPr>
              <a:t> </a:t>
            </a:r>
            <a:r>
              <a:rPr spc="-25" dirty="0">
                <a:latin typeface="Rockwell" panose="02060603020205020403" pitchFamily="18" charset="0"/>
                <a:cs typeface="Tahoma"/>
              </a:rPr>
              <a:t>compiler,</a:t>
            </a:r>
            <a:r>
              <a:rPr spc="-1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5" dirty="0">
                <a:latin typeface="Rockwell" panose="02060603020205020403" pitchFamily="18" charset="0"/>
                <a:cs typeface="Tahoma"/>
              </a:rPr>
              <a:t>libraries, </a:t>
            </a:r>
            <a:r>
              <a:rPr dirty="0">
                <a:latin typeface="Rockwell" panose="02060603020205020403" pitchFamily="18" charset="0"/>
                <a:cs typeface="Tahoma"/>
              </a:rPr>
              <a:t>and other supporting files. </a:t>
            </a:r>
            <a:r>
              <a:rPr spc="-30" dirty="0">
                <a:latin typeface="Rockwell" panose="02060603020205020403" pitchFamily="18" charset="0"/>
                <a:cs typeface="Tahoma"/>
              </a:rPr>
              <a:t>We </a:t>
            </a:r>
            <a:r>
              <a:rPr dirty="0">
                <a:latin typeface="Rockwell" panose="02060603020205020403" pitchFamily="18" charset="0"/>
                <a:cs typeface="Tahoma"/>
              </a:rPr>
              <a:t>need  JRE to run </a:t>
            </a:r>
            <a:r>
              <a:rPr spc="-5" dirty="0">
                <a:latin typeface="Rockwell" panose="02060603020205020403" pitchFamily="18" charset="0"/>
                <a:cs typeface="Tahoma"/>
              </a:rPr>
              <a:t>any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</a:t>
            </a:r>
            <a:r>
              <a:rPr spc="-55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70840" algn="l"/>
              </a:tabLst>
            </a:pPr>
            <a:r>
              <a:rPr lang="en-GB" spc="-8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pc="-860" dirty="0">
                <a:solidFill>
                  <a:srgbClr val="08A1D9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Java Virtual Machine</a:t>
            </a:r>
            <a:r>
              <a:rPr b="1" spc="-1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(JVM):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Provides </a:t>
            </a: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platform-independent </a:t>
            </a:r>
            <a:r>
              <a:rPr spc="-10" dirty="0">
                <a:latin typeface="Rockwell" panose="02060603020205020403" pitchFamily="18" charset="0"/>
                <a:cs typeface="Tahoma"/>
              </a:rPr>
              <a:t>way </a:t>
            </a:r>
            <a:r>
              <a:rPr dirty="0">
                <a:latin typeface="Rockwell" panose="02060603020205020403" pitchFamily="18" charset="0"/>
                <a:cs typeface="Tahoma"/>
              </a:rPr>
              <a:t>of  </a:t>
            </a:r>
            <a:r>
              <a:rPr spc="-5" dirty="0">
                <a:latin typeface="Rockwell" panose="02060603020205020403" pitchFamily="18" charset="0"/>
                <a:cs typeface="Tahoma"/>
              </a:rPr>
              <a:t>executing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pc="-5" dirty="0">
                <a:latin typeface="Rockwell" panose="02060603020205020403" pitchFamily="18" charset="0"/>
                <a:cs typeface="Tahoma"/>
              </a:rPr>
              <a:t>bytecode. </a:t>
            </a:r>
            <a:r>
              <a:rPr dirty="0">
                <a:latin typeface="Rockwell" panose="02060603020205020403" pitchFamily="18" charset="0"/>
                <a:cs typeface="Tahoma"/>
              </a:rPr>
              <a:t>It is a </a:t>
            </a:r>
            <a:r>
              <a:rPr spc="-5" dirty="0">
                <a:latin typeface="Rockwell" panose="02060603020205020403" pitchFamily="18" charset="0"/>
                <a:cs typeface="Tahoma"/>
              </a:rPr>
              <a:t>keystone </a:t>
            </a:r>
            <a:r>
              <a:rPr dirty="0">
                <a:latin typeface="Rockwell" panose="02060603020205020403" pitchFamily="18" charset="0"/>
                <a:cs typeface="Tahoma"/>
              </a:rPr>
              <a:t>of the 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write-once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run-anywhere </a:t>
            </a:r>
            <a:r>
              <a:rPr spc="-10" dirty="0"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</a:t>
            </a:r>
            <a:r>
              <a:rPr spc="-4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programs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23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29200" y="683689"/>
            <a:ext cx="3958615" cy="568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89559"/>
            <a:ext cx="387604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JDK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18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Tools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3" y="2052320"/>
            <a:ext cx="5547995" cy="2476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appletviewer: </a:t>
            </a:r>
            <a:r>
              <a:rPr sz="2000" dirty="0">
                <a:latin typeface="Tahoma"/>
                <a:cs typeface="Tahoma"/>
              </a:rPr>
              <a:t>run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applets.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javac </a:t>
            </a:r>
            <a:r>
              <a:rPr sz="2000" dirty="0">
                <a:latin typeface="Tahoma"/>
                <a:cs typeface="Tahoma"/>
              </a:rPr>
              <a:t>(compiler): </a:t>
            </a:r>
            <a:r>
              <a:rPr sz="2000" spc="-15" dirty="0">
                <a:latin typeface="Tahoma"/>
                <a:cs typeface="Tahoma"/>
              </a:rPr>
              <a:t>.java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.class.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java </a:t>
            </a:r>
            <a:r>
              <a:rPr sz="2000" spc="-5" dirty="0">
                <a:latin typeface="Tahoma"/>
                <a:cs typeface="Tahoma"/>
              </a:rPr>
              <a:t>(interpreter): executes</a:t>
            </a:r>
            <a:r>
              <a:rPr sz="2000" dirty="0">
                <a:latin typeface="Tahoma"/>
                <a:cs typeface="Tahoma"/>
              </a:rPr>
              <a:t> .class.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9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javadoc </a:t>
            </a:r>
            <a:r>
              <a:rPr sz="2000" dirty="0">
                <a:latin typeface="Tahoma"/>
                <a:cs typeface="Tahoma"/>
              </a:rPr>
              <a:t>(document </a:t>
            </a:r>
            <a:r>
              <a:rPr sz="2000" spc="-5" dirty="0">
                <a:latin typeface="Tahoma"/>
                <a:cs typeface="Tahoma"/>
              </a:rPr>
              <a:t>generator): </a:t>
            </a:r>
            <a:r>
              <a:rPr sz="2000" spc="-15" dirty="0">
                <a:latin typeface="Tahoma"/>
                <a:cs typeface="Tahoma"/>
              </a:rPr>
              <a:t>.java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.html.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9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ahoma"/>
                <a:cs typeface="Tahoma"/>
              </a:rPr>
              <a:t>javap </a:t>
            </a:r>
            <a:r>
              <a:rPr sz="2000" spc="-5" dirty="0">
                <a:latin typeface="Tahoma"/>
                <a:cs typeface="Tahoma"/>
              </a:rPr>
              <a:t>(disassembler): .class </a:t>
            </a:r>
            <a:r>
              <a:rPr sz="2000" spc="-980" dirty="0">
                <a:latin typeface="Wingdings"/>
                <a:cs typeface="Wingdings"/>
              </a:rPr>
              <a:t>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info.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jdb </a:t>
            </a:r>
            <a:r>
              <a:rPr sz="2000" spc="-5" dirty="0">
                <a:latin typeface="Tahoma"/>
                <a:cs typeface="Tahoma"/>
              </a:rPr>
              <a:t>(debugger): debug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.class.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71270"/>
            <a:ext cx="430593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</a:t>
            </a:r>
            <a:r>
              <a:rPr sz="2800" spc="-1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Applications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94593" y="2995041"/>
            <a:ext cx="2662555" cy="424815"/>
          </a:xfrm>
          <a:custGeom>
            <a:avLst/>
            <a:gdLst/>
            <a:ahLst/>
            <a:cxnLst/>
            <a:rect l="l" t="t" r="r" b="b"/>
            <a:pathLst>
              <a:path w="2662554" h="424814">
                <a:moveTo>
                  <a:pt x="0" y="0"/>
                </a:moveTo>
                <a:lnTo>
                  <a:pt x="0" y="212367"/>
                </a:lnTo>
                <a:lnTo>
                  <a:pt x="2662357" y="212367"/>
                </a:lnTo>
                <a:lnTo>
                  <a:pt x="2662357" y="424736"/>
                </a:lnTo>
              </a:path>
            </a:pathLst>
          </a:custGeom>
          <a:ln w="25399">
            <a:solidFill>
              <a:srgbClr val="8EA6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8579" y="2995041"/>
            <a:ext cx="416559" cy="424815"/>
          </a:xfrm>
          <a:custGeom>
            <a:avLst/>
            <a:gdLst/>
            <a:ahLst/>
            <a:cxnLst/>
            <a:rect l="l" t="t" r="r" b="b"/>
            <a:pathLst>
              <a:path w="416560" h="424814">
                <a:moveTo>
                  <a:pt x="416019" y="0"/>
                </a:moveTo>
                <a:lnTo>
                  <a:pt x="416019" y="212367"/>
                </a:lnTo>
                <a:lnTo>
                  <a:pt x="0" y="212367"/>
                </a:lnTo>
                <a:lnTo>
                  <a:pt x="0" y="424736"/>
                </a:lnTo>
              </a:path>
            </a:pathLst>
          </a:custGeom>
          <a:ln w="25399">
            <a:solidFill>
              <a:srgbClr val="8EA6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6214" y="2995041"/>
            <a:ext cx="3078480" cy="424815"/>
          </a:xfrm>
          <a:custGeom>
            <a:avLst/>
            <a:gdLst/>
            <a:ahLst/>
            <a:cxnLst/>
            <a:rect l="l" t="t" r="r" b="b"/>
            <a:pathLst>
              <a:path w="3078479" h="424814">
                <a:moveTo>
                  <a:pt x="3078377" y="0"/>
                </a:moveTo>
                <a:lnTo>
                  <a:pt x="3078377" y="212367"/>
                </a:lnTo>
                <a:lnTo>
                  <a:pt x="0" y="212367"/>
                </a:lnTo>
                <a:lnTo>
                  <a:pt x="0" y="424736"/>
                </a:lnTo>
              </a:path>
            </a:pathLst>
          </a:custGeom>
          <a:ln w="25399">
            <a:solidFill>
              <a:srgbClr val="8EA6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74465" y="1974270"/>
            <a:ext cx="2040775" cy="1030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5687" y="2291283"/>
            <a:ext cx="18643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45" dirty="0">
                <a:latin typeface="Rockwell"/>
                <a:cs typeface="Rockwell"/>
              </a:rPr>
              <a:t>Java</a:t>
            </a:r>
            <a:r>
              <a:rPr sz="2400" spc="-90" dirty="0">
                <a:latin typeface="Rockwell"/>
                <a:cs typeface="Rockwell"/>
              </a:rPr>
              <a:t> </a:t>
            </a:r>
            <a:r>
              <a:rPr sz="2400" spc="-25" dirty="0">
                <a:latin typeface="Rockwell"/>
                <a:cs typeface="Rockwell"/>
              </a:rPr>
              <a:t>Program</a:t>
            </a:r>
            <a:endParaRPr sz="2400">
              <a:latin typeface="Rockwell"/>
              <a:cs typeface="Rockwel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8223" y="3395753"/>
            <a:ext cx="2283786" cy="2215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3669" y="3690911"/>
            <a:ext cx="2026920" cy="1858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>
              <a:lnSpc>
                <a:spcPct val="100000"/>
              </a:lnSpc>
            </a:pPr>
            <a:r>
              <a:rPr sz="1800" b="1" dirty="0">
                <a:latin typeface="Rockwell" panose="02060603020205020403" pitchFamily="18" charset="0"/>
                <a:cs typeface="Calibri"/>
              </a:rPr>
              <a:t>An</a:t>
            </a:r>
            <a:r>
              <a:rPr sz="1800" b="1" spc="-55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b="1" spc="-5" dirty="0">
                <a:latin typeface="Rockwell" panose="02060603020205020403" pitchFamily="18" charset="0"/>
                <a:cs typeface="Calibri"/>
              </a:rPr>
              <a:t>application:</a:t>
            </a:r>
            <a:endParaRPr sz="1800" dirty="0">
              <a:latin typeface="Rockwell" panose="02060603020205020403" pitchFamily="18" charset="0"/>
              <a:cs typeface="Calibri"/>
            </a:endParaRPr>
          </a:p>
          <a:p>
            <a:pPr marL="12700" marR="5080" indent="51435">
              <a:lnSpc>
                <a:spcPct val="89100"/>
              </a:lnSpc>
              <a:spcBef>
                <a:spcPts val="775"/>
              </a:spcBef>
            </a:pPr>
            <a:r>
              <a:rPr sz="1800" dirty="0">
                <a:latin typeface="Rockwell" panose="02060603020205020403" pitchFamily="18" charset="0"/>
                <a:cs typeface="Calibri"/>
              </a:rPr>
              <a:t>is a program that  runs on your  computer just like  any other programs  created with C or</a:t>
            </a:r>
            <a:r>
              <a:rPr sz="1800" spc="-95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C++</a:t>
            </a:r>
            <a:endParaRPr sz="1800" dirty="0">
              <a:latin typeface="Rockwell" panose="02060603020205020403" pitchFamily="18" charset="0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66036" y="3395751"/>
            <a:ext cx="2662172" cy="2154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50972" y="3452926"/>
            <a:ext cx="2447925" cy="1858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6440">
              <a:lnSpc>
                <a:spcPct val="100000"/>
              </a:lnSpc>
            </a:pPr>
            <a:r>
              <a:rPr sz="1800" b="1" dirty="0">
                <a:latin typeface="Rockwell" panose="02060603020205020403" pitchFamily="18" charset="0"/>
                <a:cs typeface="Calibri"/>
              </a:rPr>
              <a:t>An</a:t>
            </a:r>
            <a:r>
              <a:rPr sz="1800" b="1" spc="-100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b="1" dirty="0">
                <a:latin typeface="Rockwell" panose="02060603020205020403" pitchFamily="18" charset="0"/>
                <a:cs typeface="Calibri"/>
              </a:rPr>
              <a:t>Applet</a:t>
            </a:r>
            <a:r>
              <a:rPr sz="1800" dirty="0">
                <a:latin typeface="Rockwell" panose="02060603020205020403" pitchFamily="18" charset="0"/>
                <a:cs typeface="Calibri"/>
              </a:rPr>
              <a:t>:</a:t>
            </a:r>
          </a:p>
          <a:p>
            <a:pPr marL="12700" marR="5080">
              <a:lnSpc>
                <a:spcPct val="89100"/>
              </a:lnSpc>
              <a:spcBef>
                <a:spcPts val="775"/>
              </a:spcBef>
            </a:pPr>
            <a:r>
              <a:rPr sz="1800" dirty="0">
                <a:latin typeface="Rockwell" panose="02060603020205020403" pitchFamily="18" charset="0"/>
                <a:cs typeface="Calibri"/>
              </a:rPr>
              <a:t>is an 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application </a:t>
            </a:r>
            <a:r>
              <a:rPr sz="1800" dirty="0">
                <a:latin typeface="Rockwell" panose="02060603020205020403" pitchFamily="18" charset="0"/>
                <a:cs typeface="Calibri"/>
              </a:rPr>
              <a:t>designed  to be </a:t>
            </a:r>
            <a:r>
              <a:rPr sz="1800" spc="-10" dirty="0">
                <a:latin typeface="Rockwell" panose="02060603020205020403" pitchFamily="18" charset="0"/>
                <a:cs typeface="Calibri"/>
              </a:rPr>
              <a:t>transmitted </a:t>
            </a:r>
            <a:r>
              <a:rPr sz="1800" dirty="0">
                <a:latin typeface="Rockwell" panose="02060603020205020403" pitchFamily="18" charset="0"/>
                <a:cs typeface="Calibri"/>
              </a:rPr>
              <a:t>over  the internet and</a:t>
            </a:r>
            <a:r>
              <a:rPr sz="1800" spc="-100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dirty="0">
                <a:latin typeface="Rockwell" panose="02060603020205020403" pitchFamily="18" charset="0"/>
                <a:cs typeface="Calibri"/>
              </a:rPr>
              <a:t>executed  by the java 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compatible  </a:t>
            </a:r>
            <a:r>
              <a:rPr sz="1800" dirty="0">
                <a:latin typeface="Rockwell" panose="02060603020205020403" pitchFamily="18" charset="0"/>
                <a:cs typeface="Calibri"/>
              </a:rPr>
              <a:t>web</a:t>
            </a:r>
            <a:r>
              <a:rPr sz="1800" spc="-100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dirty="0">
                <a:latin typeface="Rockwell" panose="02060603020205020403" pitchFamily="18" charset="0"/>
                <a:cs typeface="Calibri"/>
              </a:rPr>
              <a:t>browsers</a:t>
            </a:r>
          </a:p>
        </p:txBody>
      </p:sp>
      <p:sp>
        <p:nvSpPr>
          <p:cNvPr id="14" name="object 14"/>
          <p:cNvSpPr/>
          <p:nvPr/>
        </p:nvSpPr>
        <p:spPr>
          <a:xfrm>
            <a:off x="5613144" y="3395755"/>
            <a:ext cx="3378456" cy="27515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28385" y="3587546"/>
            <a:ext cx="3163215" cy="2373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ct val="100000"/>
              </a:lnSpc>
            </a:pPr>
            <a:r>
              <a:rPr sz="1800" b="1" spc="-105" dirty="0">
                <a:latin typeface="Rockwell" panose="02060603020205020403" pitchFamily="18" charset="0"/>
                <a:cs typeface="Calibri"/>
              </a:rPr>
              <a:t>Web-­‐based</a:t>
            </a:r>
            <a:r>
              <a:rPr sz="1800" b="1" spc="-65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b="1" spc="-5" dirty="0">
                <a:latin typeface="Rockwell" panose="02060603020205020403" pitchFamily="18" charset="0"/>
                <a:cs typeface="Calibri"/>
              </a:rPr>
              <a:t>applications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:</a:t>
            </a:r>
            <a:endParaRPr sz="1800" dirty="0">
              <a:latin typeface="Rockwell" panose="02060603020205020403" pitchFamily="18" charset="0"/>
              <a:cs typeface="Calibri"/>
            </a:endParaRPr>
          </a:p>
          <a:p>
            <a:pPr marL="12700" marR="5080" indent="51435">
              <a:lnSpc>
                <a:spcPct val="89900"/>
              </a:lnSpc>
              <a:spcBef>
                <a:spcPts val="755"/>
              </a:spcBef>
            </a:pPr>
            <a:r>
              <a:rPr sz="1800" dirty="0">
                <a:latin typeface="Rockwell" panose="02060603020205020403" pitchFamily="18" charset="0"/>
                <a:cs typeface="Calibri"/>
              </a:rPr>
              <a:t>are programs that are</a:t>
            </a:r>
            <a:r>
              <a:rPr sz="1800" spc="-100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dirty="0">
                <a:latin typeface="Rockwell" panose="02060603020205020403" pitchFamily="18" charset="0"/>
                <a:cs typeface="Calibri"/>
              </a:rPr>
              <a:t>loaded  into a Web server to provide  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additional </a:t>
            </a:r>
            <a:r>
              <a:rPr sz="1800" dirty="0">
                <a:latin typeface="Rockwell" panose="02060603020205020403" pitchFamily="18" charset="0"/>
                <a:cs typeface="Calibri"/>
              </a:rPr>
              <a:t>server  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functionality. </a:t>
            </a:r>
            <a:r>
              <a:rPr sz="1800" dirty="0">
                <a:latin typeface="Rockwell" panose="02060603020205020403" pitchFamily="18" charset="0"/>
                <a:cs typeface="Calibri"/>
              </a:rPr>
              <a:t>Such  </a:t>
            </a:r>
            <a:r>
              <a:rPr sz="1800" spc="-5" dirty="0">
                <a:latin typeface="Rockwell" panose="02060603020205020403" pitchFamily="18" charset="0"/>
                <a:cs typeface="Calibri"/>
              </a:rPr>
              <a:t>applications </a:t>
            </a:r>
            <a:r>
              <a:rPr sz="1800" dirty="0">
                <a:latin typeface="Rockwell" panose="02060603020205020403" pitchFamily="18" charset="0"/>
                <a:cs typeface="Calibri"/>
              </a:rPr>
              <a:t>are based on  </a:t>
            </a:r>
            <a:r>
              <a:rPr sz="1800" spc="-75" dirty="0">
                <a:latin typeface="Rockwell" panose="02060603020205020403" pitchFamily="18" charset="0"/>
                <a:cs typeface="Calibri"/>
              </a:rPr>
              <a:t>client-­‐server </a:t>
            </a:r>
            <a:r>
              <a:rPr sz="1800" dirty="0">
                <a:latin typeface="Rockwell" panose="02060603020205020403" pitchFamily="18" charset="0"/>
                <a:cs typeface="Calibri"/>
              </a:rPr>
              <a:t>architecture and  users can access them  through Web</a:t>
            </a:r>
            <a:r>
              <a:rPr sz="1800" spc="-100" dirty="0">
                <a:latin typeface="Rockwell" panose="02060603020205020403" pitchFamily="18" charset="0"/>
                <a:cs typeface="Calibri"/>
              </a:rPr>
              <a:t> </a:t>
            </a:r>
            <a:r>
              <a:rPr sz="1800" dirty="0">
                <a:latin typeface="Rockwell" panose="02060603020205020403" pitchFamily="18" charset="0"/>
                <a:cs typeface="Calibri"/>
              </a:rPr>
              <a:t>browser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318122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800" spc="-5" dirty="0" err="1">
                <a:solidFill>
                  <a:srgbClr val="797B7E"/>
                </a:solidFill>
                <a:latin typeface="Rockwell"/>
                <a:cs typeface="Rockwell"/>
              </a:rPr>
              <a:t>TicTacTOe</a:t>
            </a:r>
            <a:r>
              <a:rPr lang="en-GB" sz="2800" spc="-5" dirty="0">
                <a:solidFill>
                  <a:srgbClr val="797B7E"/>
                </a:solidFill>
                <a:latin typeface="Rockwell"/>
                <a:cs typeface="Rockwell"/>
              </a:rPr>
              <a:t> Standalone Application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26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7" name="object 63"/>
          <p:cNvSpPr/>
          <p:nvPr/>
        </p:nvSpPr>
        <p:spPr>
          <a:xfrm>
            <a:off x="1981200" y="1069423"/>
            <a:ext cx="5181600" cy="5095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67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92873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800" spc="-5" dirty="0" err="1">
                <a:solidFill>
                  <a:srgbClr val="797B7E"/>
                </a:solidFill>
                <a:latin typeface="Rockwell"/>
                <a:cs typeface="Rockwell"/>
              </a:rPr>
              <a:t>TicTacTOe</a:t>
            </a:r>
            <a:r>
              <a:rPr lang="en-GB" sz="2800" spc="-5" dirty="0">
                <a:solidFill>
                  <a:srgbClr val="797B7E"/>
                </a:solidFill>
                <a:latin typeface="Rockwell"/>
                <a:cs typeface="Rockwell"/>
              </a:rPr>
              <a:t> Applet Application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27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63"/>
          <p:cNvSpPr/>
          <p:nvPr/>
        </p:nvSpPr>
        <p:spPr>
          <a:xfrm>
            <a:off x="1828800" y="1059484"/>
            <a:ext cx="5327650" cy="5341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0300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935" y="292873"/>
            <a:ext cx="6248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sz="2800" spc="-5" dirty="0" err="1">
                <a:solidFill>
                  <a:srgbClr val="797B7E"/>
                </a:solidFill>
                <a:latin typeface="Rockwell"/>
                <a:cs typeface="Rockwell"/>
              </a:rPr>
              <a:t>SelfTest</a:t>
            </a:r>
            <a:r>
              <a:rPr lang="en-GB" sz="2800" spc="-5" dirty="0">
                <a:solidFill>
                  <a:srgbClr val="797B7E"/>
                </a:solidFill>
                <a:latin typeface="Rockwell"/>
                <a:cs typeface="Rockwell"/>
              </a:rPr>
              <a:t> Website (using Java Servlets)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28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65"/>
          <p:cNvSpPr/>
          <p:nvPr/>
        </p:nvSpPr>
        <p:spPr>
          <a:xfrm>
            <a:off x="755650" y="1074800"/>
            <a:ext cx="7169150" cy="530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037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29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8056" y="2226348"/>
            <a:ext cx="290639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public class</a:t>
            </a:r>
            <a:r>
              <a:rPr sz="2100" b="1" spc="-8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705"/>
              </a:spcBef>
            </a:pP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606" y="2491460"/>
            <a:ext cx="139382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6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header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994" y="4248822"/>
            <a:ext cx="11658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0D35E1"/>
                </a:solidFill>
                <a:latin typeface="Arial"/>
                <a:cs typeface="Arial"/>
              </a:rPr>
              <a:t>body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90" y="282575"/>
            <a:ext cx="6901815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80" dirty="0">
                <a:latin typeface="Rockwell" panose="02060603020205020403" pitchFamily="18" charset="0"/>
                <a:cs typeface="Arial"/>
              </a:rPr>
              <a:t>Comments </a:t>
            </a:r>
            <a:r>
              <a:rPr spc="-75" dirty="0">
                <a:latin typeface="Rockwell" panose="02060603020205020403" pitchFamily="18" charset="0"/>
                <a:cs typeface="Arial"/>
              </a:rPr>
              <a:t>can </a:t>
            </a:r>
            <a:r>
              <a:rPr spc="-55" dirty="0">
                <a:latin typeface="Rockwell" panose="02060603020205020403" pitchFamily="18" charset="0"/>
                <a:cs typeface="Arial"/>
              </a:rPr>
              <a:t>be </a:t>
            </a:r>
            <a:r>
              <a:rPr spc="-75" dirty="0">
                <a:latin typeface="Rockwell" panose="02060603020205020403" pitchFamily="18" charset="0"/>
                <a:cs typeface="Arial"/>
              </a:rPr>
              <a:t>placed </a:t>
            </a:r>
            <a:r>
              <a:rPr spc="-90" dirty="0">
                <a:latin typeface="Rockwell" panose="02060603020205020403" pitchFamily="18" charset="0"/>
                <a:cs typeface="Arial"/>
              </a:rPr>
              <a:t>almost</a:t>
            </a:r>
            <a:r>
              <a:rPr spc="270" dirty="0">
                <a:latin typeface="Rockwell" panose="02060603020205020403" pitchFamily="18" charset="0"/>
                <a:cs typeface="Arial"/>
              </a:rPr>
              <a:t> </a:t>
            </a:r>
            <a:r>
              <a:rPr spc="-70" dirty="0">
                <a:latin typeface="Rockwell" panose="02060603020205020403" pitchFamily="18" charset="0"/>
                <a:cs typeface="Arial"/>
              </a:rPr>
              <a:t>anywhere</a:t>
            </a:r>
            <a:endParaRPr lang="en-US" spc="-70" dirty="0">
              <a:latin typeface="Rockwell" panose="020606030202050204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70" dirty="0">
              <a:latin typeface="Rockwell" panose="020606030202050204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395"/>
              </a:spcBef>
              <a:tabLst>
                <a:tab pos="1506220" algn="l"/>
              </a:tabLst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	comments about the</a:t>
            </a:r>
            <a:r>
              <a:rPr sz="21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2275" y="2751607"/>
            <a:ext cx="468630" cy="3362325"/>
          </a:xfrm>
          <a:custGeom>
            <a:avLst/>
            <a:gdLst/>
            <a:ahLst/>
            <a:cxnLst/>
            <a:rect l="l" t="t" r="r" b="b"/>
            <a:pathLst>
              <a:path w="468630" h="3362325">
                <a:moveTo>
                  <a:pt x="0" y="0"/>
                </a:moveTo>
                <a:lnTo>
                  <a:pt x="42089" y="4293"/>
                </a:lnTo>
                <a:lnTo>
                  <a:pt x="81704" y="16672"/>
                </a:lnTo>
                <a:lnTo>
                  <a:pt x="118183" y="36384"/>
                </a:lnTo>
                <a:lnTo>
                  <a:pt x="150864" y="62675"/>
                </a:lnTo>
                <a:lnTo>
                  <a:pt x="179086" y="94795"/>
                </a:lnTo>
                <a:lnTo>
                  <a:pt x="202187" y="131989"/>
                </a:lnTo>
                <a:lnTo>
                  <a:pt x="219507" y="173505"/>
                </a:lnTo>
                <a:lnTo>
                  <a:pt x="230384" y="218591"/>
                </a:lnTo>
                <a:lnTo>
                  <a:pt x="234156" y="266493"/>
                </a:lnTo>
                <a:lnTo>
                  <a:pt x="234156" y="1414668"/>
                </a:lnTo>
                <a:lnTo>
                  <a:pt x="237929" y="1462571"/>
                </a:lnTo>
                <a:lnTo>
                  <a:pt x="248806" y="1507656"/>
                </a:lnTo>
                <a:lnTo>
                  <a:pt x="266126" y="1549172"/>
                </a:lnTo>
                <a:lnTo>
                  <a:pt x="289227" y="1586365"/>
                </a:lnTo>
                <a:lnTo>
                  <a:pt x="317449" y="1618484"/>
                </a:lnTo>
                <a:lnTo>
                  <a:pt x="350130" y="1644775"/>
                </a:lnTo>
                <a:lnTo>
                  <a:pt x="386608" y="1664486"/>
                </a:lnTo>
                <a:lnTo>
                  <a:pt x="426223" y="1676865"/>
                </a:lnTo>
                <a:lnTo>
                  <a:pt x="468313" y="1681158"/>
                </a:lnTo>
                <a:lnTo>
                  <a:pt x="426223" y="1685452"/>
                </a:lnTo>
                <a:lnTo>
                  <a:pt x="386608" y="1697832"/>
                </a:lnTo>
                <a:lnTo>
                  <a:pt x="350130" y="1717544"/>
                </a:lnTo>
                <a:lnTo>
                  <a:pt x="317449" y="1743837"/>
                </a:lnTo>
                <a:lnTo>
                  <a:pt x="289227" y="1775957"/>
                </a:lnTo>
                <a:lnTo>
                  <a:pt x="266126" y="1813152"/>
                </a:lnTo>
                <a:lnTo>
                  <a:pt x="248806" y="1854669"/>
                </a:lnTo>
                <a:lnTo>
                  <a:pt x="237929" y="1899755"/>
                </a:lnTo>
                <a:lnTo>
                  <a:pt x="234156" y="1947658"/>
                </a:lnTo>
                <a:lnTo>
                  <a:pt x="234156" y="3095827"/>
                </a:lnTo>
                <a:lnTo>
                  <a:pt x="230384" y="3143730"/>
                </a:lnTo>
                <a:lnTo>
                  <a:pt x="219507" y="3188815"/>
                </a:lnTo>
                <a:lnTo>
                  <a:pt x="202187" y="3230330"/>
                </a:lnTo>
                <a:lnTo>
                  <a:pt x="179086" y="3267524"/>
                </a:lnTo>
                <a:lnTo>
                  <a:pt x="150864" y="3299642"/>
                </a:lnTo>
                <a:lnTo>
                  <a:pt x="118183" y="3325934"/>
                </a:lnTo>
                <a:lnTo>
                  <a:pt x="81704" y="3345645"/>
                </a:lnTo>
                <a:lnTo>
                  <a:pt x="42089" y="3358024"/>
                </a:lnTo>
                <a:lnTo>
                  <a:pt x="0" y="3362317"/>
                </a:lnTo>
              </a:path>
            </a:pathLst>
          </a:custGeom>
          <a:ln w="3174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0939" y="2445919"/>
            <a:ext cx="1994535" cy="180340"/>
          </a:xfrm>
          <a:custGeom>
            <a:avLst/>
            <a:gdLst/>
            <a:ahLst/>
            <a:cxnLst/>
            <a:rect l="l" t="t" r="r" b="b"/>
            <a:pathLst>
              <a:path w="1994535" h="180339">
                <a:moveTo>
                  <a:pt x="1993998" y="18027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637" y="2412542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9324" y="0"/>
                </a:moveTo>
                <a:lnTo>
                  <a:pt x="0" y="31089"/>
                </a:lnTo>
                <a:lnTo>
                  <a:pt x="72453" y="75895"/>
                </a:lnTo>
                <a:lnTo>
                  <a:pt x="793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5735" y="5836323"/>
            <a:ext cx="808037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4555">
              <a:lnSpc>
                <a:spcPct val="100000"/>
              </a:lnSpc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ts val="2200"/>
              </a:lnSpc>
              <a:spcBef>
                <a:spcPts val="210"/>
              </a:spcBef>
            </a:pPr>
            <a:r>
              <a:rPr sz="1900" spc="-5" dirty="0">
                <a:solidFill>
                  <a:srgbClr val="080912"/>
                </a:solidFill>
                <a:latin typeface="Rockwell"/>
                <a:cs typeface="Rockwell"/>
              </a:rPr>
              <a:t>Everything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that a </a:t>
            </a:r>
            <a:r>
              <a:rPr sz="1900" spc="-20" dirty="0">
                <a:solidFill>
                  <a:srgbClr val="080912"/>
                </a:solidFill>
                <a:latin typeface="Rockwell"/>
                <a:cs typeface="Rockwell"/>
              </a:rPr>
              <a:t>program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does is described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between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the first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brace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and  the final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brace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of a</a:t>
            </a:r>
            <a:r>
              <a:rPr sz="1900" spc="-7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class.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6399" y="1732432"/>
            <a:ext cx="932815" cy="226060"/>
          </a:xfrm>
          <a:custGeom>
            <a:avLst/>
            <a:gdLst/>
            <a:ahLst/>
            <a:cxnLst/>
            <a:rect l="l" t="t" r="r" b="b"/>
            <a:pathLst>
              <a:path w="932815" h="226060">
                <a:moveTo>
                  <a:pt x="932575" y="0"/>
                </a:moveTo>
                <a:lnTo>
                  <a:pt x="0" y="225797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1712" y="1909241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5087" y="0"/>
                </a:moveTo>
                <a:lnTo>
                  <a:pt x="0" y="54965"/>
                </a:lnTo>
                <a:lnTo>
                  <a:pt x="83019" y="74053"/>
                </a:lnTo>
                <a:lnTo>
                  <a:pt x="65087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2387" y="2172169"/>
            <a:ext cx="3107055" cy="447675"/>
          </a:xfrm>
          <a:custGeom>
            <a:avLst/>
            <a:gdLst/>
            <a:ahLst/>
            <a:cxnLst/>
            <a:rect l="l" t="t" r="r" b="b"/>
            <a:pathLst>
              <a:path w="3107054" h="447675">
                <a:moveTo>
                  <a:pt x="0" y="0"/>
                </a:moveTo>
                <a:lnTo>
                  <a:pt x="3106737" y="0"/>
                </a:lnTo>
                <a:lnTo>
                  <a:pt x="3106737" y="447674"/>
                </a:lnTo>
                <a:lnTo>
                  <a:pt x="0" y="44767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26381" y="3093123"/>
            <a:ext cx="12458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7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8481" y="3093123"/>
            <a:ext cx="166179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Java</a:t>
            </a:r>
            <a:r>
              <a:rPr sz="1900" b="1" spc="-7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0D35E1"/>
                </a:solidFill>
                <a:latin typeface="Arial"/>
                <a:cs typeface="Arial"/>
              </a:rPr>
              <a:t>Keywords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1163" y="2528635"/>
            <a:ext cx="1165225" cy="623570"/>
          </a:xfrm>
          <a:custGeom>
            <a:avLst/>
            <a:gdLst/>
            <a:ahLst/>
            <a:cxnLst/>
            <a:rect l="l" t="t" r="r" b="b"/>
            <a:pathLst>
              <a:path w="1165225" h="623569">
                <a:moveTo>
                  <a:pt x="1165049" y="623021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8762" y="251665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0" y="0"/>
                </a:moveTo>
                <a:lnTo>
                  <a:pt x="49225" y="69519"/>
                </a:lnTo>
                <a:lnTo>
                  <a:pt x="85166" y="2324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0614" y="2541828"/>
            <a:ext cx="68580" cy="503555"/>
          </a:xfrm>
          <a:custGeom>
            <a:avLst/>
            <a:gdLst/>
            <a:ahLst/>
            <a:cxnLst/>
            <a:rect l="l" t="t" r="r" b="b"/>
            <a:pathLst>
              <a:path w="68580" h="503555">
                <a:moveTo>
                  <a:pt x="68035" y="50346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653" y="2516657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4" h="80644">
                <a:moveTo>
                  <a:pt x="27558" y="0"/>
                </a:moveTo>
                <a:lnTo>
                  <a:pt x="0" y="80606"/>
                </a:lnTo>
                <a:lnTo>
                  <a:pt x="75514" y="70408"/>
                </a:lnTo>
                <a:lnTo>
                  <a:pt x="2755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6820" y="2541910"/>
            <a:ext cx="1052195" cy="503555"/>
          </a:xfrm>
          <a:custGeom>
            <a:avLst/>
            <a:gdLst/>
            <a:ahLst/>
            <a:cxnLst/>
            <a:rect l="l" t="t" r="r" b="b"/>
            <a:pathLst>
              <a:path w="1052195" h="503555">
                <a:moveTo>
                  <a:pt x="1051829" y="503384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3912" y="2529471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85178" y="0"/>
                </a:moveTo>
                <a:lnTo>
                  <a:pt x="0" y="1473"/>
                </a:lnTo>
                <a:lnTo>
                  <a:pt x="52285" y="68732"/>
                </a:lnTo>
                <a:lnTo>
                  <a:pt x="8517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449" y="255781"/>
            <a:ext cx="21615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40" dirty="0">
                <a:solidFill>
                  <a:srgbClr val="797B7E"/>
                </a:solidFill>
                <a:latin typeface="Rockwell"/>
                <a:cs typeface="Rockwell"/>
              </a:rPr>
              <a:t>Why</a:t>
            </a:r>
            <a:r>
              <a:rPr sz="3600" spc="-7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600" spc="-55" dirty="0">
                <a:solidFill>
                  <a:srgbClr val="797B7E"/>
                </a:solidFill>
                <a:latin typeface="Rockwell"/>
                <a:cs typeface="Rockwell"/>
              </a:rPr>
              <a:t>Java?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1082675"/>
            <a:ext cx="7266305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400"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z="2400" dirty="0">
                <a:latin typeface="Rockwell" panose="02060603020205020403" pitchFamily="18" charset="0"/>
                <a:cs typeface="Tahoma"/>
              </a:rPr>
              <a:t>is a </a:t>
            </a:r>
            <a:r>
              <a:rPr sz="24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general-purpose </a:t>
            </a:r>
            <a:r>
              <a:rPr sz="2400" spc="-5" dirty="0">
                <a:latin typeface="Rockwell" panose="02060603020205020403" pitchFamily="18" charset="0"/>
                <a:cs typeface="Tahoma"/>
              </a:rPr>
              <a:t>programming </a:t>
            </a:r>
            <a:r>
              <a:rPr sz="2400" dirty="0">
                <a:latin typeface="Rockwell" panose="02060603020205020403" pitchFamily="18" charset="0"/>
                <a:cs typeface="Tahoma"/>
              </a:rPr>
              <a:t>language with a  number of </a:t>
            </a:r>
            <a:r>
              <a:rPr sz="24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features </a:t>
            </a:r>
            <a:r>
              <a:rPr sz="2400" dirty="0">
                <a:latin typeface="Rockwell" panose="02060603020205020403" pitchFamily="18" charset="0"/>
                <a:cs typeface="Tahoma"/>
              </a:rPr>
              <a:t>that </a:t>
            </a:r>
            <a:r>
              <a:rPr sz="2400" spc="-5" dirty="0">
                <a:latin typeface="Rockwell" panose="02060603020205020403" pitchFamily="18" charset="0"/>
                <a:cs typeface="Tahoma"/>
              </a:rPr>
              <a:t>make </a:t>
            </a:r>
            <a:r>
              <a:rPr sz="2400" dirty="0">
                <a:latin typeface="Rockwell" panose="02060603020205020403" pitchFamily="18" charset="0"/>
                <a:cs typeface="Tahoma"/>
              </a:rPr>
              <a:t>the language well suited</a:t>
            </a:r>
            <a:r>
              <a:rPr sz="2400" spc="-85" dirty="0">
                <a:latin typeface="Rockwell" panose="02060603020205020403" pitchFamily="18" charset="0"/>
                <a:cs typeface="Tahoma"/>
              </a:rPr>
              <a:t> </a:t>
            </a:r>
            <a:r>
              <a:rPr sz="2400" spc="-10" dirty="0">
                <a:latin typeface="Rockwell" panose="02060603020205020403" pitchFamily="18" charset="0"/>
                <a:cs typeface="Tahoma"/>
              </a:rPr>
              <a:t>for  </a:t>
            </a:r>
            <a:r>
              <a:rPr sz="2400" spc="-5" dirty="0">
                <a:latin typeface="Rockwell" panose="02060603020205020403" pitchFamily="18" charset="0"/>
                <a:cs typeface="Tahoma"/>
              </a:rPr>
              <a:t>many</a:t>
            </a:r>
            <a:r>
              <a:rPr sz="2400" spc="-45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sz="2400" dirty="0">
                <a:latin typeface="Rockwell" panose="02060603020205020403" pitchFamily="18" charset="0"/>
              </a:rPr>
              <a:t>organizations‘ enterprise programming needs.</a:t>
            </a:r>
          </a:p>
          <a:p>
            <a:endParaRPr lang="en-GB" sz="24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become the language of choice for implementing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Internet-based</a:t>
            </a:r>
            <a:r>
              <a:rPr lang="en-GB" sz="2400" dirty="0">
                <a:latin typeface="Rockwell" panose="02060603020205020403" pitchFamily="18" charset="0"/>
              </a:rPr>
              <a:t> applications and software for devices that communicate over a Network.</a:t>
            </a:r>
          </a:p>
          <a:p>
            <a:endParaRPr lang="en-GB" sz="24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400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4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sz="24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consolidation </a:t>
            </a:r>
            <a:r>
              <a:rPr sz="24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language, </a:t>
            </a:r>
            <a:r>
              <a:rPr sz="24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designed to absorb the  </a:t>
            </a:r>
            <a:r>
              <a:rPr sz="24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strengths</a:t>
            </a:r>
            <a:r>
              <a:rPr lang="en-US" sz="24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earlier languages and </a:t>
            </a:r>
            <a:r>
              <a:rPr sz="24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ignore </a:t>
            </a:r>
            <a:r>
              <a:rPr sz="24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their</a:t>
            </a:r>
            <a:r>
              <a:rPr sz="2400"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weakness</a:t>
            </a:r>
            <a:endParaRPr sz="24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3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910" y="240675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30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881" y="1678315"/>
            <a:ext cx="1946275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244">
              <a:lnSpc>
                <a:spcPct val="1121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comments  </a:t>
            </a:r>
            <a:r>
              <a:rPr sz="2100" b="1" spc="-5" dirty="0">
                <a:latin typeface="Courier New"/>
                <a:cs typeface="Courier New"/>
              </a:rPr>
              <a:t>public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1165"/>
              </a:spcBef>
            </a:pPr>
            <a:r>
              <a:rPr sz="2100" b="1" dirty="0"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1004" y="1678315"/>
            <a:ext cx="93027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 marR="5080" indent="-104775">
              <a:lnSpc>
                <a:spcPct val="1121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about  </a:t>
            </a:r>
            <a:r>
              <a:rPr sz="2100" b="1" dirty="0"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1284" y="1717040"/>
            <a:ext cx="14662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21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51025" y="3461499"/>
            <a:ext cx="6863080" cy="428625"/>
          </a:xfrm>
          <a:custGeom>
            <a:avLst/>
            <a:gdLst/>
            <a:ahLst/>
            <a:cxnLst/>
            <a:rect l="l" t="t" r="r" b="b"/>
            <a:pathLst>
              <a:path w="6863080" h="428625">
                <a:moveTo>
                  <a:pt x="0" y="0"/>
                </a:moveTo>
                <a:lnTo>
                  <a:pt x="6862755" y="0"/>
                </a:lnTo>
                <a:lnTo>
                  <a:pt x="6862755" y="428624"/>
                </a:lnTo>
                <a:lnTo>
                  <a:pt x="0" y="42862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3994" y="3509327"/>
            <a:ext cx="21062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public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4647" y="3509327"/>
            <a:ext cx="32264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</a:tabLst>
            </a:pPr>
            <a:r>
              <a:rPr sz="2100" b="1" spc="-5" dirty="0">
                <a:latin typeface="Courier New"/>
                <a:cs typeface="Courier New"/>
              </a:rPr>
              <a:t>voi</a:t>
            </a:r>
            <a:r>
              <a:rPr sz="2100" b="1" dirty="0">
                <a:latin typeface="Courier New"/>
                <a:cs typeface="Courier New"/>
              </a:rPr>
              <a:t>d </a:t>
            </a:r>
            <a:r>
              <a:rPr sz="2100" b="1" spc="-5" dirty="0">
                <a:latin typeface="Courier New"/>
                <a:cs typeface="Courier New"/>
              </a:rPr>
              <a:t>mai</a:t>
            </a:r>
            <a:r>
              <a:rPr sz="2100" b="1" dirty="0">
                <a:latin typeface="Courier New"/>
                <a:cs typeface="Courier New"/>
              </a:rPr>
              <a:t>n (	</a:t>
            </a:r>
            <a:r>
              <a:rPr sz="2100" b="1" spc="-5" dirty="0">
                <a:latin typeface="Courier New"/>
                <a:cs typeface="Courier New"/>
              </a:rPr>
              <a:t>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5627" y="3509327"/>
            <a:ext cx="9861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args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7956" y="4077652"/>
            <a:ext cx="1860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8143" y="4395152"/>
            <a:ext cx="43465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// Program execution</a:t>
            </a:r>
            <a:r>
              <a:rPr sz="2100" b="1" spc="-75" dirty="0">
                <a:solidFill>
                  <a:srgbClr val="00743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begins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8143" y="4712652"/>
            <a:ext cx="40265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2100" b="1" spc="-5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solidFill>
                  <a:srgbClr val="FFCA00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338" y="4712652"/>
            <a:ext cx="14662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CA00"/>
                </a:solidFill>
                <a:latin typeface="Courier New"/>
                <a:cs typeface="Courier New"/>
              </a:rPr>
              <a:t>World!</a:t>
            </a:r>
            <a:r>
              <a:rPr sz="2100" b="1" spc="-5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3206" y="2861627"/>
            <a:ext cx="17862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1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comments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3766" y="2861627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about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4046" y="2861627"/>
            <a:ext cx="24263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the main</a:t>
            </a:r>
            <a:r>
              <a:rPr sz="21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9450" y="4014152"/>
            <a:ext cx="196596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2100" b="1" spc="-100" dirty="0">
                <a:solidFill>
                  <a:srgbClr val="0D35E1"/>
                </a:solidFill>
                <a:latin typeface="Arial"/>
                <a:cs typeface="Arial"/>
              </a:rPr>
              <a:t>method</a:t>
            </a:r>
            <a:r>
              <a:rPr sz="2100" b="1" spc="-7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header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here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3789" y="3989120"/>
            <a:ext cx="292100" cy="1567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100" b="1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0D35E1"/>
                </a:solidFill>
                <a:latin typeface="Arial"/>
                <a:cs typeface="Arial"/>
              </a:rPr>
              <a:t>hod body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8261" y="4261599"/>
            <a:ext cx="466725" cy="1065530"/>
          </a:xfrm>
          <a:custGeom>
            <a:avLst/>
            <a:gdLst/>
            <a:ahLst/>
            <a:cxnLst/>
            <a:rect l="l" t="t" r="r" b="b"/>
            <a:pathLst>
              <a:path w="466725" h="1065529">
                <a:moveTo>
                  <a:pt x="466725" y="0"/>
                </a:moveTo>
                <a:lnTo>
                  <a:pt x="404688" y="3015"/>
                </a:lnTo>
                <a:lnTo>
                  <a:pt x="348942" y="11526"/>
                </a:lnTo>
                <a:lnTo>
                  <a:pt x="301713" y="24727"/>
                </a:lnTo>
                <a:lnTo>
                  <a:pt x="265223" y="41814"/>
                </a:lnTo>
                <a:lnTo>
                  <a:pt x="233362" y="84425"/>
                </a:lnTo>
                <a:lnTo>
                  <a:pt x="233362" y="448179"/>
                </a:lnTo>
                <a:lnTo>
                  <a:pt x="225026" y="470623"/>
                </a:lnTo>
                <a:lnTo>
                  <a:pt x="165012" y="507877"/>
                </a:lnTo>
                <a:lnTo>
                  <a:pt x="117782" y="521078"/>
                </a:lnTo>
                <a:lnTo>
                  <a:pt x="62037" y="529589"/>
                </a:lnTo>
                <a:lnTo>
                  <a:pt x="0" y="532605"/>
                </a:lnTo>
                <a:lnTo>
                  <a:pt x="62037" y="535621"/>
                </a:lnTo>
                <a:lnTo>
                  <a:pt x="117782" y="544132"/>
                </a:lnTo>
                <a:lnTo>
                  <a:pt x="165012" y="557333"/>
                </a:lnTo>
                <a:lnTo>
                  <a:pt x="201502" y="574420"/>
                </a:lnTo>
                <a:lnTo>
                  <a:pt x="233362" y="617031"/>
                </a:lnTo>
                <a:lnTo>
                  <a:pt x="233362" y="980785"/>
                </a:lnTo>
                <a:lnTo>
                  <a:pt x="241698" y="1003227"/>
                </a:lnTo>
                <a:lnTo>
                  <a:pt x="265223" y="1023394"/>
                </a:lnTo>
                <a:lnTo>
                  <a:pt x="301713" y="1040481"/>
                </a:lnTo>
                <a:lnTo>
                  <a:pt x="348942" y="1053682"/>
                </a:lnTo>
                <a:lnTo>
                  <a:pt x="404688" y="1062193"/>
                </a:lnTo>
                <a:lnTo>
                  <a:pt x="466725" y="1065209"/>
                </a:lnTo>
              </a:path>
            </a:pathLst>
          </a:custGeom>
          <a:ln w="3174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9193" y="3904766"/>
            <a:ext cx="415925" cy="293370"/>
          </a:xfrm>
          <a:custGeom>
            <a:avLst/>
            <a:gdLst/>
            <a:ahLst/>
            <a:cxnLst/>
            <a:rect l="l" t="t" r="r" b="b"/>
            <a:pathLst>
              <a:path w="415925" h="293370">
                <a:moveTo>
                  <a:pt x="415806" y="29333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437" y="3890124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0" y="0"/>
                </a:moveTo>
                <a:lnTo>
                  <a:pt x="40309" y="75057"/>
                </a:lnTo>
                <a:lnTo>
                  <a:pt x="84226" y="12788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72019" y="5347652"/>
            <a:ext cx="6513195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32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080912"/>
                </a:solidFill>
                <a:latin typeface="Tahoma"/>
                <a:cs typeface="Tahoma"/>
              </a:rPr>
              <a:t>main method </a:t>
            </a:r>
            <a:r>
              <a:rPr sz="1900" dirty="0">
                <a:solidFill>
                  <a:srgbClr val="080912"/>
                </a:solidFill>
                <a:latin typeface="Tahoma"/>
                <a:cs typeface="Tahoma"/>
              </a:rPr>
              <a:t>— </a:t>
            </a:r>
            <a:r>
              <a:rPr sz="1900" spc="-5" dirty="0">
                <a:solidFill>
                  <a:srgbClr val="080912"/>
                </a:solidFill>
                <a:latin typeface="Tahoma"/>
                <a:cs typeface="Tahoma"/>
              </a:rPr>
              <a:t>where </a:t>
            </a:r>
            <a:r>
              <a:rPr sz="1900" dirty="0">
                <a:solidFill>
                  <a:srgbClr val="080912"/>
                </a:solidFill>
                <a:latin typeface="Tahoma"/>
                <a:cs typeface="Tahoma"/>
              </a:rPr>
              <a:t>the JVM starts running the</a:t>
            </a:r>
            <a:r>
              <a:rPr sz="1900" spc="-5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80912"/>
                </a:solidFill>
                <a:latin typeface="Tahoma"/>
                <a:cs typeface="Tahoma"/>
              </a:rPr>
              <a:t>program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6731" y="4014152"/>
            <a:ext cx="1656714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00" dirty="0">
                <a:solidFill>
                  <a:srgbClr val="0D35E1"/>
                </a:solidFill>
                <a:latin typeface="Arial"/>
                <a:cs typeface="Arial"/>
              </a:rPr>
              <a:t>method</a:t>
            </a:r>
            <a:r>
              <a:rPr sz="21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1428" y="3809220"/>
            <a:ext cx="135890" cy="247650"/>
          </a:xfrm>
          <a:custGeom>
            <a:avLst/>
            <a:gdLst/>
            <a:ahLst/>
            <a:cxnLst/>
            <a:rect l="l" t="t" r="r" b="b"/>
            <a:pathLst>
              <a:path w="135889" h="247650">
                <a:moveTo>
                  <a:pt x="135446" y="24759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9237" y="378693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0" y="0"/>
                </a:moveTo>
                <a:lnTo>
                  <a:pt x="3149" y="85128"/>
                </a:lnTo>
                <a:lnTo>
                  <a:pt x="69989" y="48564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08669" y="4014152"/>
            <a:ext cx="178943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Java</a:t>
            </a:r>
            <a:r>
              <a:rPr sz="21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0D35E1"/>
                </a:solidFill>
                <a:latin typeface="Arial"/>
                <a:cs typeface="Arial"/>
              </a:rPr>
              <a:t>keywords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4912" y="3796789"/>
            <a:ext cx="618490" cy="260350"/>
          </a:xfrm>
          <a:custGeom>
            <a:avLst/>
            <a:gdLst/>
            <a:ahLst/>
            <a:cxnLst/>
            <a:rect l="l" t="t" r="r" b="b"/>
            <a:pathLst>
              <a:path w="618489" h="260350">
                <a:moveTo>
                  <a:pt x="0" y="260022"/>
                </a:moveTo>
                <a:lnTo>
                  <a:pt x="617937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1248" y="3781374"/>
            <a:ext cx="85090" cy="70485"/>
          </a:xfrm>
          <a:custGeom>
            <a:avLst/>
            <a:gdLst/>
            <a:ahLst/>
            <a:cxnLst/>
            <a:rect l="l" t="t" r="r" b="b"/>
            <a:pathLst>
              <a:path w="85089" h="70485">
                <a:moveTo>
                  <a:pt x="0" y="0"/>
                </a:moveTo>
                <a:lnTo>
                  <a:pt x="29552" y="70231"/>
                </a:lnTo>
                <a:lnTo>
                  <a:pt x="85013" y="5562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3815" y="3777141"/>
            <a:ext cx="41275" cy="276860"/>
          </a:xfrm>
          <a:custGeom>
            <a:avLst/>
            <a:gdLst/>
            <a:ahLst/>
            <a:cxnLst/>
            <a:rect l="l" t="t" r="r" b="b"/>
            <a:pathLst>
              <a:path w="41275" h="276860">
                <a:moveTo>
                  <a:pt x="40746" y="27649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3531" y="3752011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4" h="81279">
                <a:moveTo>
                  <a:pt x="26581" y="0"/>
                </a:moveTo>
                <a:lnTo>
                  <a:pt x="0" y="80937"/>
                </a:lnTo>
                <a:lnTo>
                  <a:pt x="75387" y="69824"/>
                </a:lnTo>
                <a:lnTo>
                  <a:pt x="26581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7712" y="3796391"/>
            <a:ext cx="562610" cy="226060"/>
          </a:xfrm>
          <a:custGeom>
            <a:avLst/>
            <a:gdLst/>
            <a:ahLst/>
            <a:cxnLst/>
            <a:rect l="l" t="t" r="r" b="b"/>
            <a:pathLst>
              <a:path w="562610" h="226060">
                <a:moveTo>
                  <a:pt x="562212" y="225494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4137" y="3779939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84912" y="0"/>
                </a:moveTo>
                <a:lnTo>
                  <a:pt x="0" y="6997"/>
                </a:lnTo>
                <a:lnTo>
                  <a:pt x="56540" y="70726"/>
                </a:lnTo>
                <a:lnTo>
                  <a:pt x="84912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356" y="246294"/>
            <a:ext cx="373697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100" b="1" u="sng" spc="-5" dirty="0">
                <a:latin typeface="Tahoma"/>
                <a:cs typeface="Tahoma"/>
              </a:rPr>
              <a:t>Class</a:t>
            </a:r>
            <a:r>
              <a:rPr sz="2100" b="1" u="sng" spc="-10" dirty="0">
                <a:latin typeface="Tahoma"/>
                <a:cs typeface="Tahoma"/>
              </a:rPr>
              <a:t> </a:t>
            </a:r>
            <a:r>
              <a:rPr sz="2100" b="1" u="sng" spc="-5" dirty="0">
                <a:latin typeface="Tahoma"/>
                <a:cs typeface="Tahoma"/>
              </a:rPr>
              <a:t>declaration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6229" y="1082675"/>
            <a:ext cx="5105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300" spc="-1025" dirty="0">
                <a:solidFill>
                  <a:srgbClr val="08A1D9"/>
                </a:solidFill>
                <a:latin typeface="Wingdings"/>
                <a:cs typeface="Courier New"/>
              </a:rPr>
              <a:t>	</a:t>
            </a:r>
            <a:r>
              <a:rPr sz="2100" b="1" spc="-5" dirty="0">
                <a:solidFill>
                  <a:srgbClr val="00B0F0"/>
                </a:solidFill>
                <a:latin typeface="Courier New"/>
                <a:cs typeface="Courier New"/>
              </a:rPr>
              <a:t>public</a:t>
            </a:r>
            <a:r>
              <a:rPr lang="en-US" sz="2100" b="1" spc="-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lang="en-GB" sz="2100" b="1" dirty="0">
                <a:solidFill>
                  <a:srgbClr val="00B0F0"/>
                </a:solidFill>
                <a:latin typeface="Courier New"/>
                <a:cs typeface="Courier New"/>
              </a:rPr>
              <a:t>class  </a:t>
            </a:r>
            <a:r>
              <a:rPr lang="en-GB" sz="2100" b="1" dirty="0">
                <a:latin typeface="Courier New"/>
                <a:cs typeface="Courier New"/>
              </a:rPr>
              <a:t>Hello</a:t>
            </a:r>
            <a:endParaRPr lang="en-GB"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038" y="1524000"/>
            <a:ext cx="7207640" cy="2381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8200"/>
              </a:lnSpc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consists of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at least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that </a:t>
            </a:r>
            <a:r>
              <a:rPr spc="-10" dirty="0">
                <a:latin typeface="Rockwell" panose="02060603020205020403" pitchFamily="18" charset="0"/>
                <a:cs typeface="Tahoma"/>
              </a:rPr>
              <a:t>you  </a:t>
            </a:r>
            <a:r>
              <a:rPr dirty="0">
                <a:latin typeface="Rockwell" panose="02060603020205020403" pitchFamily="18" charset="0"/>
                <a:cs typeface="Tahoma"/>
              </a:rPr>
              <a:t>define</a:t>
            </a:r>
          </a:p>
          <a:p>
            <a:pPr marL="298450" marR="647700" indent="-285750">
              <a:lnSpc>
                <a:spcPct val="118200"/>
              </a:lnSpc>
              <a:spcBef>
                <a:spcPts val="2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0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keyword introduces </a:t>
            </a:r>
            <a:r>
              <a:rPr dirty="0">
                <a:latin typeface="Rockwell" panose="02060603020205020403" pitchFamily="18" charset="0"/>
                <a:cs typeface="Tahoma"/>
              </a:rPr>
              <a:t>a class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latin typeface="Rockwell" panose="02060603020205020403" pitchFamily="18" charset="0"/>
                <a:cs typeface="Tahoma"/>
              </a:rPr>
              <a:t>and is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immediately </a:t>
            </a:r>
            <a:r>
              <a:rPr spc="-5" dirty="0">
                <a:latin typeface="Rockwell" panose="02060603020205020403" pitchFamily="18" charset="0"/>
                <a:cs typeface="Tahoma"/>
              </a:rPr>
              <a:t>followed by 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pc="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marR="744220" indent="-285750">
              <a:lnSpc>
                <a:spcPct val="114399"/>
              </a:lnSpc>
              <a:spcBef>
                <a:spcPts val="4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class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latin typeface="Rockwell" panose="02060603020205020403" pitchFamily="18" charset="0"/>
                <a:cs typeface="Tahoma"/>
              </a:rPr>
              <a:t>normally contain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</a:t>
            </a:r>
            <a:r>
              <a:rPr spc="-4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methods.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marR="464184" indent="-285750">
              <a:lnSpc>
                <a:spcPct val="118200"/>
              </a:lnSpc>
              <a:spcBef>
                <a:spcPts val="3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  <a:tab pos="1844675" algn="l"/>
              </a:tabLst>
            </a:pP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reserved </a:t>
            </a:r>
            <a:r>
              <a:rPr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latin typeface="Rockwell" panose="02060603020205020403" pitchFamily="18" charset="0"/>
                <a:cs typeface="Tahoma"/>
              </a:rPr>
              <a:t>by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</a:t>
            </a:r>
            <a:r>
              <a:rPr spc="-10" dirty="0">
                <a:latin typeface="Rockwell" panose="02060603020205020403" pitchFamily="18" charset="0"/>
                <a:cs typeface="Tahoma"/>
              </a:rPr>
              <a:t>always  </a:t>
            </a:r>
            <a:r>
              <a:rPr spc="-5" dirty="0">
                <a:latin typeface="Rockwell" panose="02060603020205020403" pitchFamily="18" charset="0"/>
                <a:cs typeface="Tahoma"/>
              </a:rPr>
              <a:t>spelled</a:t>
            </a:r>
            <a:r>
              <a:rPr spc="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with	</a:t>
            </a:r>
            <a:r>
              <a:rPr dirty="0">
                <a:latin typeface="Rockwell" panose="02060603020205020403" pitchFamily="18" charset="0"/>
                <a:cs typeface="Tahoma"/>
              </a:rPr>
              <a:t>all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lowercase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31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375901" y="4106344"/>
            <a:ext cx="8546125" cy="240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z="2300" spc="145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lang="en-GB" sz="2100" b="1" u="sng" spc="-5" dirty="0">
                <a:latin typeface="Tahoma"/>
                <a:cs typeface="Tahoma"/>
              </a:rPr>
              <a:t>Class</a:t>
            </a:r>
            <a:r>
              <a:rPr lang="en-GB" sz="2100" b="1" u="sng" spc="-25" dirty="0">
                <a:latin typeface="Tahoma"/>
                <a:cs typeface="Tahoma"/>
              </a:rPr>
              <a:t> </a:t>
            </a:r>
            <a:r>
              <a:rPr lang="en-GB" sz="2100" b="1" u="sng" spc="-5" dirty="0">
                <a:latin typeface="Tahoma"/>
                <a:cs typeface="Tahoma"/>
              </a:rPr>
              <a:t>names</a:t>
            </a:r>
            <a:endParaRPr lang="en-US" sz="2100" b="1" u="sng" spc="-5" dirty="0">
              <a:latin typeface="Tahoma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By </a:t>
            </a:r>
            <a:r>
              <a:rPr spc="-5" dirty="0">
                <a:latin typeface="Rockwell" panose="02060603020205020403" pitchFamily="18" charset="0"/>
                <a:cs typeface="Tahoma"/>
              </a:rPr>
              <a:t>convention, </a:t>
            </a:r>
            <a:r>
              <a:rPr dirty="0">
                <a:latin typeface="Rockwell" panose="02060603020205020403" pitchFamily="18" charset="0"/>
                <a:cs typeface="Tahoma"/>
              </a:rPr>
              <a:t>begin with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capital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capitalize </a:t>
            </a:r>
            <a:endParaRPr lang="en-US" spc="-5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 first </a:t>
            </a:r>
            <a:r>
              <a:rPr spc="-5" dirty="0"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latin typeface="Rockwell" panose="02060603020205020403" pitchFamily="18" charset="0"/>
                <a:cs typeface="Tahoma"/>
              </a:rPr>
              <a:t>of each </a:t>
            </a:r>
            <a:r>
              <a:rPr spc="-5" dirty="0"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latin typeface="Rockwell" panose="02060603020205020403" pitchFamily="18" charset="0"/>
                <a:cs typeface="Tahoma"/>
              </a:rPr>
              <a:t>they include </a:t>
            </a:r>
            <a:r>
              <a:rPr spc="-25" dirty="0">
                <a:latin typeface="Rockwell" panose="02060603020205020403" pitchFamily="18" charset="0"/>
                <a:cs typeface="Tahoma"/>
              </a:rPr>
              <a:t>(e.g.,</a:t>
            </a:r>
            <a:r>
              <a:rPr spc="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 err="1">
                <a:latin typeface="Rockwell" panose="02060603020205020403" pitchFamily="18" charset="0"/>
                <a:cs typeface="Tahoma"/>
              </a:rPr>
              <a:t>SampleClassName</a:t>
            </a:r>
            <a:r>
              <a:rPr spc="-5" dirty="0">
                <a:latin typeface="Rockwell" panose="02060603020205020403" pitchFamily="18" charset="0"/>
                <a:cs typeface="Tahoma"/>
              </a:rPr>
              <a:t>)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name is </a:t>
            </a:r>
            <a:r>
              <a:rPr spc="-5" dirty="0">
                <a:latin typeface="Rockwell" panose="02060603020205020403" pitchFamily="18" charset="0"/>
                <a:cs typeface="Tahoma"/>
              </a:rPr>
              <a:t>an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identifier</a:t>
            </a:r>
            <a:r>
              <a:rPr spc="-5" dirty="0">
                <a:latin typeface="Rockwell" panose="02060603020205020403" pitchFamily="18" charset="0"/>
                <a:cs typeface="Tahoma"/>
              </a:rPr>
              <a:t>—a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series of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characters </a:t>
            </a:r>
            <a:r>
              <a:rPr dirty="0">
                <a:latin typeface="Rockwell" panose="02060603020205020403" pitchFamily="18" charset="0"/>
                <a:cs typeface="Tahoma"/>
              </a:rPr>
              <a:t>consisting  of </a:t>
            </a:r>
            <a:r>
              <a:rPr spc="-5" dirty="0">
                <a:latin typeface="Rockwell" panose="02060603020205020403" pitchFamily="18" charset="0"/>
                <a:cs typeface="Tahoma"/>
              </a:rPr>
              <a:t>letters, </a:t>
            </a:r>
            <a:r>
              <a:rPr dirty="0">
                <a:latin typeface="Rockwell" panose="02060603020205020403" pitchFamily="18" charset="0"/>
                <a:cs typeface="Tahoma"/>
              </a:rPr>
              <a:t>digits, </a:t>
            </a:r>
            <a:r>
              <a:rPr spc="-5" dirty="0">
                <a:latin typeface="Rockwell" panose="02060603020205020403" pitchFamily="18" charset="0"/>
                <a:cs typeface="Tahoma"/>
              </a:rPr>
              <a:t>underscores </a:t>
            </a:r>
            <a:r>
              <a:rPr dirty="0">
                <a:latin typeface="Rockwell" panose="02060603020205020403" pitchFamily="18" charset="0"/>
                <a:cs typeface="Tahoma"/>
              </a:rPr>
              <a:t>(_) and dollar signs ($) that</a:t>
            </a:r>
            <a:r>
              <a:rPr spc="-2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does  not begin with a digit and does not contain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spaces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case sensitive</a:t>
            </a:r>
            <a:r>
              <a:rPr spc="-5" dirty="0">
                <a:latin typeface="Rockwell" panose="02060603020205020403" pitchFamily="18" charset="0"/>
                <a:cs typeface="Tahoma"/>
              </a:rPr>
              <a:t>—uppercase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lowercase letters are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distinct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289559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14" y="865717"/>
            <a:ext cx="775779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0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0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100" b="1" u="sng" spc="-5" dirty="0">
                <a:latin typeface="Rockwell" panose="02060603020205020403" pitchFamily="18" charset="0"/>
                <a:cs typeface="Tahoma"/>
              </a:rPr>
              <a:t>Braces</a:t>
            </a:r>
            <a:endParaRPr sz="2100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left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brace, </a:t>
            </a:r>
            <a:r>
              <a:rPr b="1" dirty="0">
                <a:latin typeface="Rockwell" panose="02060603020205020403" pitchFamily="18" charset="0"/>
                <a:cs typeface="Tahoma"/>
              </a:rPr>
              <a:t>{</a:t>
            </a:r>
            <a:r>
              <a:rPr dirty="0"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begins the body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dirty="0">
                <a:latin typeface="Rockwell" panose="02060603020205020403" pitchFamily="18" charset="0"/>
                <a:cs typeface="Tahoma"/>
              </a:rPr>
              <a:t>class</a:t>
            </a:r>
            <a:r>
              <a:rPr spc="-5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corresponding </a:t>
            </a:r>
            <a:r>
              <a:rPr dirty="0">
                <a:latin typeface="Rockwell" panose="02060603020205020403" pitchFamily="18" charset="0"/>
                <a:cs typeface="Tahoma"/>
              </a:rPr>
              <a:t>right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brace, </a:t>
            </a:r>
            <a:r>
              <a:rPr b="1" dirty="0">
                <a:latin typeface="Rockwell" panose="02060603020205020403" pitchFamily="18" charset="0"/>
                <a:cs typeface="Tahoma"/>
              </a:rPr>
              <a:t>}</a:t>
            </a:r>
            <a:r>
              <a:rPr dirty="0"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latin typeface="Rockwell" panose="02060603020205020403" pitchFamily="18" charset="0"/>
                <a:cs typeface="Tahoma"/>
              </a:rPr>
              <a:t>must </a:t>
            </a:r>
            <a:r>
              <a:rPr dirty="0">
                <a:latin typeface="Rockwell" panose="02060603020205020403" pitchFamily="18" charset="0"/>
                <a:cs typeface="Tahoma"/>
              </a:rPr>
              <a:t>end </a:t>
            </a:r>
            <a:r>
              <a:rPr spc="-5" dirty="0">
                <a:latin typeface="Rockwell" panose="02060603020205020403" pitchFamily="18" charset="0"/>
                <a:cs typeface="Tahoma"/>
              </a:rPr>
              <a:t>each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It is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syntax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error </a:t>
            </a:r>
            <a:r>
              <a:rPr dirty="0">
                <a:latin typeface="Rockwell" panose="02060603020205020403" pitchFamily="18" charset="0"/>
                <a:cs typeface="Tahoma"/>
              </a:rPr>
              <a:t>if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braces </a:t>
            </a:r>
            <a:r>
              <a:rPr dirty="0">
                <a:latin typeface="Rockwell" panose="02060603020205020403" pitchFamily="18" charset="0"/>
                <a:cs typeface="Tahoma"/>
              </a:rPr>
              <a:t>do </a:t>
            </a:r>
            <a:r>
              <a:rPr u="sng" dirty="0">
                <a:latin typeface="Rockwell" panose="02060603020205020403" pitchFamily="18" charset="0"/>
                <a:cs typeface="Tahoma"/>
              </a:rPr>
              <a:t>not </a:t>
            </a:r>
            <a:r>
              <a:rPr spc="-5" dirty="0">
                <a:latin typeface="Rockwell" panose="02060603020205020403" pitchFamily="18" charset="0"/>
                <a:cs typeface="Tahoma"/>
              </a:rPr>
              <a:t>occur </a:t>
            </a:r>
            <a:r>
              <a:rPr dirty="0">
                <a:latin typeface="Rockwell" panose="02060603020205020403" pitchFamily="18" charset="0"/>
                <a:cs typeface="Tahoma"/>
              </a:rPr>
              <a:t>in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the matching pairs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32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14971" y="1824965"/>
            <a:ext cx="7798434" cy="443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8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b="1" u="sng" spc="-180" dirty="0">
                <a:latin typeface="Tahoma"/>
                <a:cs typeface="Tahoma"/>
              </a:rPr>
              <a:t>Declaring </a:t>
            </a:r>
            <a:r>
              <a:rPr sz="2000" b="1" u="sng" dirty="0">
                <a:latin typeface="Tahoma"/>
                <a:cs typeface="Tahoma"/>
              </a:rPr>
              <a:t>the main</a:t>
            </a:r>
            <a:r>
              <a:rPr sz="2000" b="1" u="sng" spc="114" dirty="0">
                <a:latin typeface="Tahoma"/>
                <a:cs typeface="Tahoma"/>
              </a:rPr>
              <a:t> </a:t>
            </a:r>
            <a:r>
              <a:rPr sz="2000" b="1" u="sng" spc="-5" dirty="0">
                <a:latin typeface="Tahoma"/>
                <a:cs typeface="Tahoma"/>
              </a:rPr>
              <a:t>Method</a:t>
            </a:r>
            <a:endParaRPr sz="2000" dirty="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615"/>
              </a:spcBef>
              <a:buClr>
                <a:srgbClr val="08A1D9"/>
              </a:buClr>
              <a:buSzPct val="109523"/>
              <a:tabLst>
                <a:tab pos="719455" algn="l"/>
                <a:tab pos="3759835" algn="l"/>
                <a:tab pos="6960870" algn="l"/>
              </a:tabLst>
            </a:pPr>
            <a:r>
              <a:rPr lang="en-US"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public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static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  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main(</a:t>
            </a:r>
            <a:r>
              <a:rPr b="1" dirty="0"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String[]</a:t>
            </a:r>
            <a:r>
              <a:rPr b="1" dirty="0">
                <a:latin typeface="Rockwell" panose="02060603020205020403" pitchFamily="18" charset="0"/>
                <a:cs typeface="Courier New"/>
              </a:rPr>
              <a:t> </a:t>
            </a:r>
            <a:r>
              <a:rPr b="1" dirty="0" err="1">
                <a:latin typeface="Rockwell" panose="02060603020205020403" pitchFamily="18" charset="0"/>
                <a:cs typeface="Courier New"/>
              </a:rPr>
              <a:t>args</a:t>
            </a:r>
            <a:r>
              <a:rPr b="1" dirty="0">
                <a:latin typeface="Rockwell" panose="02060603020205020403" pitchFamily="18" charset="0"/>
                <a:cs typeface="Courier New"/>
              </a:rPr>
              <a:t>)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Starting point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</a:t>
            </a:r>
            <a:r>
              <a:rPr spc="-55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latin typeface="Rockwell" panose="02060603020205020403" pitchFamily="18" charset="0"/>
                <a:cs typeface="Tahoma"/>
              </a:rPr>
              <a:t>Parentheses </a:t>
            </a:r>
            <a:r>
              <a:rPr spc="-5" dirty="0">
                <a:latin typeface="Rockwell" panose="02060603020205020403" pitchFamily="18" charset="0"/>
                <a:cs typeface="Tahoma"/>
              </a:rPr>
              <a:t>after the identifier </a:t>
            </a:r>
            <a:r>
              <a:rPr b="1" dirty="0">
                <a:latin typeface="Rockwell" panose="02060603020205020403" pitchFamily="18" charset="0"/>
                <a:cs typeface="Tahoma"/>
              </a:rPr>
              <a:t>main </a:t>
            </a:r>
            <a:r>
              <a:rPr dirty="0">
                <a:latin typeface="Rockwell" panose="02060603020205020403" pitchFamily="18" charset="0"/>
                <a:cs typeface="Tahoma"/>
              </a:rPr>
              <a:t>indicate that </a:t>
            </a:r>
            <a:r>
              <a:rPr spc="-15" dirty="0">
                <a:latin typeface="Rockwell" panose="02060603020205020403" pitchFamily="18" charset="0"/>
                <a:cs typeface="Tahoma"/>
              </a:rPr>
              <a:t>it’s </a:t>
            </a: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 </a:t>
            </a:r>
            <a:r>
              <a:rPr dirty="0">
                <a:latin typeface="Rockwell" panose="02060603020205020403" pitchFamily="18" charset="0"/>
                <a:cs typeface="Tahoma"/>
              </a:rPr>
              <a:t>building block called a</a:t>
            </a:r>
            <a:r>
              <a:rPr spc="-9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b="1" dirty="0">
                <a:latin typeface="Rockwell" panose="02060603020205020403" pitchFamily="18" charset="0"/>
                <a:cs typeface="Tahoma"/>
              </a:rPr>
              <a:t>main </a:t>
            </a:r>
            <a:r>
              <a:rPr dirty="0">
                <a:latin typeface="Rockwell" panose="02060603020205020403" pitchFamily="18" charset="0"/>
                <a:cs typeface="Tahoma"/>
              </a:rPr>
              <a:t>must be defined as shown; otherwise, the JVM will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not  </a:t>
            </a:r>
            <a:r>
              <a:rPr spc="-5" dirty="0">
                <a:latin typeface="Rockwell" panose="02060603020205020403" pitchFamily="18" charset="0"/>
                <a:cs typeface="Tahoma"/>
              </a:rPr>
              <a:t>execute </a:t>
            </a:r>
            <a:r>
              <a:rPr dirty="0">
                <a:latin typeface="Rockwell" panose="02060603020205020403" pitchFamily="18" charset="0"/>
                <a:cs typeface="Tahoma"/>
              </a:rPr>
              <a:t>the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latin typeface="Rockwell" panose="02060603020205020403" pitchFamily="18" charset="0"/>
                <a:cs typeface="Tahoma"/>
              </a:rPr>
              <a:t>Keyword 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b="1" spc="-58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58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  </a:t>
            </a:r>
            <a:r>
              <a:rPr dirty="0">
                <a:latin typeface="Rockwell" panose="02060603020205020403" pitchFamily="18" charset="0"/>
                <a:cs typeface="Tahoma"/>
              </a:rPr>
              <a:t>indicates that this method will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return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 value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If the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has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</a:t>
            </a:r>
            <a:r>
              <a:rPr dirty="0">
                <a:latin typeface="Rockwell" panose="02060603020205020403" pitchFamily="18" charset="0"/>
                <a:cs typeface="Tahoma"/>
              </a:rPr>
              <a:t>than one class,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dirty="0">
                <a:latin typeface="Rockwell" panose="02060603020205020403" pitchFamily="18" charset="0"/>
                <a:cs typeface="Tahoma"/>
              </a:rPr>
              <a:t>of the</a:t>
            </a:r>
            <a:r>
              <a:rPr spc="-5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containing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main method </a:t>
            </a:r>
            <a:r>
              <a:rPr dirty="0">
                <a:latin typeface="Rockwell" panose="02060603020205020403" pitchFamily="18" charset="0"/>
                <a:cs typeface="Tahoma"/>
              </a:rPr>
              <a:t>must be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used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containing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main method </a:t>
            </a:r>
            <a:r>
              <a:rPr u="sng" dirty="0">
                <a:latin typeface="Rockwell" panose="02060603020205020403" pitchFamily="18" charset="0"/>
                <a:cs typeface="Tahoma"/>
              </a:rPr>
              <a:t>must </a:t>
            </a:r>
            <a:r>
              <a:rPr spc="-5" dirty="0">
                <a:latin typeface="Rockwell" panose="02060603020205020403" pitchFamily="18" charset="0"/>
                <a:cs typeface="Tahoma"/>
              </a:rPr>
              <a:t>be declared as</a:t>
            </a:r>
            <a:r>
              <a:rPr spc="-4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public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993" y="282575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103" y="1384946"/>
            <a:ext cx="37280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8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b="1" u="sng" spc="-180" dirty="0">
                <a:latin typeface="Tahoma"/>
                <a:cs typeface="Tahoma"/>
              </a:rPr>
              <a:t>Declaring </a:t>
            </a:r>
            <a:r>
              <a:rPr sz="2000" b="1" u="sng" dirty="0">
                <a:latin typeface="Tahoma"/>
                <a:cs typeface="Tahoma"/>
              </a:rPr>
              <a:t>the main</a:t>
            </a:r>
            <a:r>
              <a:rPr sz="2000" b="1" u="sng" spc="114" dirty="0">
                <a:latin typeface="Tahoma"/>
                <a:cs typeface="Tahoma"/>
              </a:rPr>
              <a:t> </a:t>
            </a:r>
            <a:r>
              <a:rPr sz="2000" b="1" u="sng" spc="-5" dirty="0">
                <a:latin typeface="Tahoma"/>
                <a:cs typeface="Tahoma"/>
              </a:rPr>
              <a:t>Method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871774"/>
            <a:ext cx="64611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46755" algn="l"/>
                <a:tab pos="6294755" algn="l"/>
              </a:tabLst>
            </a:pPr>
            <a:r>
              <a:rPr lang="en-US" sz="220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publi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stati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 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main</a:t>
            </a:r>
            <a:r>
              <a:rPr b="1" dirty="0">
                <a:latin typeface="Rockwell" panose="02060603020205020403" pitchFamily="18" charset="0"/>
                <a:cs typeface="Courier New"/>
              </a:rPr>
              <a:t>(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String[</a:t>
            </a:r>
            <a:r>
              <a:rPr b="1" dirty="0">
                <a:latin typeface="Rockwell" panose="02060603020205020403" pitchFamily="18" charset="0"/>
                <a:cs typeface="Courier New"/>
              </a:rPr>
              <a:t>] </a:t>
            </a:r>
            <a:r>
              <a:rPr b="1" dirty="0" err="1">
                <a:latin typeface="Rockwell" panose="02060603020205020403" pitchFamily="18" charset="0"/>
                <a:cs typeface="Courier New"/>
              </a:rPr>
              <a:t>args</a:t>
            </a:r>
            <a:r>
              <a:rPr b="1" dirty="0">
                <a:latin typeface="Rockwell" panose="02060603020205020403" pitchFamily="18" charset="0"/>
                <a:cs typeface="Courier New"/>
              </a:rPr>
              <a:t>)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026" y="2355029"/>
            <a:ext cx="6953884" cy="1725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b="1" dirty="0">
                <a:latin typeface="Rockwell" panose="02060603020205020403" pitchFamily="18" charset="0"/>
                <a:cs typeface="Tahoma"/>
              </a:rPr>
              <a:t>Why is the main </a:t>
            </a:r>
            <a:r>
              <a:rPr b="1" spc="-5" dirty="0">
                <a:latin typeface="Rockwell" panose="02060603020205020403" pitchFamily="18" charset="0"/>
                <a:cs typeface="Tahoma"/>
              </a:rPr>
              <a:t>method declared</a:t>
            </a:r>
            <a:r>
              <a:rPr b="1" spc="-40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static</a:t>
            </a:r>
            <a:r>
              <a:rPr b="1" dirty="0">
                <a:latin typeface="Rockwell" panose="02060603020205020403" pitchFamily="18" charset="0"/>
                <a:cs typeface="Tahoma"/>
              </a:rPr>
              <a:t>?!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 marR="5080" indent="-457200">
              <a:lnSpc>
                <a:spcPct val="120000"/>
              </a:lnSpc>
              <a:spcBef>
                <a:spcPts val="520"/>
              </a:spcBef>
              <a:buClr>
                <a:srgbClr val="08A1D9"/>
              </a:buClr>
              <a:buSzPct val="11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JVM </a:t>
            </a:r>
            <a:r>
              <a:rPr spc="-5" dirty="0">
                <a:latin typeface="Rockwell" panose="02060603020205020403" pitchFamily="18" charset="0"/>
                <a:cs typeface="Tahoma"/>
              </a:rPr>
              <a:t>attempts </a:t>
            </a:r>
            <a:r>
              <a:rPr dirty="0">
                <a:latin typeface="Rockwell" panose="02060603020205020403" pitchFamily="18" charset="0"/>
                <a:cs typeface="Tahoma"/>
              </a:rPr>
              <a:t>to </a:t>
            </a:r>
            <a:r>
              <a:rPr spc="-10" dirty="0">
                <a:latin typeface="Rockwell" panose="02060603020205020403" pitchFamily="18" charset="0"/>
                <a:cs typeface="Tahoma"/>
              </a:rPr>
              <a:t>invoke </a:t>
            </a:r>
            <a:r>
              <a:rPr dirty="0">
                <a:latin typeface="Rockwell" panose="02060603020205020403" pitchFamily="18" charset="0"/>
                <a:cs typeface="Tahoma"/>
              </a:rPr>
              <a:t>the main method of the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10" dirty="0">
                <a:latin typeface="Rockwell" panose="02060603020205020403" pitchFamily="18" charset="0"/>
                <a:cs typeface="Tahoma"/>
              </a:rPr>
              <a:t>you </a:t>
            </a:r>
            <a:r>
              <a:rPr spc="-5" dirty="0">
                <a:latin typeface="Rockwell" panose="02060603020205020403" pitchFamily="18" charset="0"/>
                <a:cs typeface="Tahoma"/>
              </a:rPr>
              <a:t>specify </a:t>
            </a:r>
            <a:r>
              <a:rPr dirty="0">
                <a:latin typeface="Rockwell" panose="02060603020205020403" pitchFamily="18" charset="0"/>
                <a:cs typeface="Tahoma"/>
              </a:rPr>
              <a:t>– when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 objects </a:t>
            </a:r>
            <a:r>
              <a:rPr dirty="0">
                <a:latin typeface="Rockwell" panose="02060603020205020403" pitchFamily="18" charset="0"/>
                <a:cs typeface="Tahoma"/>
              </a:rPr>
              <a:t>of the class </a:t>
            </a:r>
            <a:r>
              <a:rPr spc="-10" dirty="0"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latin typeface="Rockwell" panose="02060603020205020403" pitchFamily="18" charset="0"/>
                <a:cs typeface="Tahoma"/>
              </a:rPr>
              <a:t>been  </a:t>
            </a:r>
            <a:r>
              <a:rPr spc="-5" dirty="0">
                <a:latin typeface="Rockwell" panose="02060603020205020403" pitchFamily="18" charset="0"/>
                <a:cs typeface="Tahoma"/>
              </a:rPr>
              <a:t>created.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 marR="340360" indent="-457200">
              <a:lnSpc>
                <a:spcPct val="123400"/>
              </a:lnSpc>
              <a:spcBef>
                <a:spcPts val="275"/>
              </a:spcBef>
              <a:buClr>
                <a:srgbClr val="08A1D9"/>
              </a:buClr>
              <a:buSzPct val="11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Declaring main as static allows the JVM to </a:t>
            </a:r>
            <a:r>
              <a:rPr spc="-10" dirty="0">
                <a:latin typeface="Rockwell" panose="02060603020205020403" pitchFamily="18" charset="0"/>
                <a:cs typeface="Tahoma"/>
              </a:rPr>
              <a:t>invoke</a:t>
            </a:r>
            <a:r>
              <a:rPr spc="-9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main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without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creating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 instance </a:t>
            </a:r>
            <a:r>
              <a:rPr dirty="0">
                <a:latin typeface="Rockwell" panose="02060603020205020403" pitchFamily="18" charset="0"/>
                <a:cs typeface="Tahoma"/>
              </a:rPr>
              <a:t>of the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712" y="5020884"/>
            <a:ext cx="5041671" cy="46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994" y="263945"/>
            <a:ext cx="493395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4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050" spc="4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b="1" u="sng" spc="-10" dirty="0">
                <a:latin typeface="Rockwell" panose="02060603020205020403" pitchFamily="18" charset="0"/>
                <a:cs typeface="Rockwell"/>
              </a:rPr>
              <a:t>Body </a:t>
            </a:r>
            <a:r>
              <a:rPr b="1" u="sng" dirty="0">
                <a:latin typeface="Rockwell" panose="02060603020205020403" pitchFamily="18" charset="0"/>
                <a:cs typeface="Rockwell"/>
              </a:rPr>
              <a:t>of the method</a:t>
            </a:r>
            <a:r>
              <a:rPr b="1" u="sng" spc="-35" dirty="0">
                <a:latin typeface="Rockwell" panose="02060603020205020403" pitchFamily="18" charset="0"/>
                <a:cs typeface="Rockwell"/>
              </a:rPr>
              <a:t> </a:t>
            </a:r>
            <a:r>
              <a:rPr b="1" u="sng" spc="-5" dirty="0">
                <a:latin typeface="Rockwell" panose="02060603020205020403" pitchFamily="18" charset="0"/>
                <a:cs typeface="Rockwell"/>
              </a:rPr>
              <a:t>declaration</a:t>
            </a:r>
            <a:endParaRPr lang="en-US" b="1" u="sng" spc="-5" dirty="0">
              <a:latin typeface="Rockwell" panose="02060603020205020403" pitchFamily="18" charset="0"/>
              <a:cs typeface="Rockwel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Rockwell"/>
              </a:rPr>
              <a:t>Enclosed in left and </a:t>
            </a:r>
            <a:r>
              <a:rPr spc="5" dirty="0">
                <a:latin typeface="Rockwell" panose="02060603020205020403" pitchFamily="18" charset="0"/>
                <a:cs typeface="Rockwell"/>
              </a:rPr>
              <a:t>right </a:t>
            </a:r>
            <a:r>
              <a:rPr spc="-10" dirty="0">
                <a:latin typeface="Rockwell" panose="02060603020205020403" pitchFamily="18" charset="0"/>
                <a:cs typeface="Rockwell"/>
              </a:rPr>
              <a:t>braces </a:t>
            </a:r>
            <a:r>
              <a:rPr b="1" dirty="0">
                <a:latin typeface="Rockwell" panose="02060603020205020403" pitchFamily="18" charset="0"/>
                <a:cs typeface="Rockwell"/>
              </a:rPr>
              <a:t>{ </a:t>
            </a:r>
            <a:r>
              <a:rPr dirty="0">
                <a:latin typeface="Rockwell" panose="02060603020205020403" pitchFamily="18" charset="0"/>
                <a:cs typeface="Rockwell"/>
              </a:rPr>
              <a:t>…</a:t>
            </a:r>
            <a:r>
              <a:rPr spc="80" dirty="0"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latin typeface="Rockwell" panose="02060603020205020403" pitchFamily="18" charset="0"/>
                <a:cs typeface="Rockwell"/>
              </a:rPr>
              <a:t>}</a:t>
            </a:r>
            <a:endParaRPr lang="en-US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6013" y="3004146"/>
            <a:ext cx="421195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7C984A"/>
                </a:solidFill>
                <a:latin typeface="Rockwell"/>
                <a:cs typeface="Rockwell"/>
              </a:rPr>
              <a:t>System.out.println(</a:t>
            </a:r>
            <a:r>
              <a:rPr sz="1900" b="1" dirty="0">
                <a:solidFill>
                  <a:srgbClr val="FFC000"/>
                </a:solidFill>
                <a:latin typeface="Rockwell"/>
                <a:cs typeface="Rockwell"/>
              </a:rPr>
              <a:t>"Hello</a:t>
            </a:r>
            <a:r>
              <a:rPr sz="1900" b="1" spc="-220" dirty="0">
                <a:solidFill>
                  <a:srgbClr val="FFC000"/>
                </a:solidFill>
                <a:latin typeface="Rockwell"/>
                <a:cs typeface="Rockwell"/>
              </a:rPr>
              <a:t> </a:t>
            </a:r>
            <a:r>
              <a:rPr sz="1900" b="1" spc="-25" dirty="0">
                <a:solidFill>
                  <a:srgbClr val="FFC000"/>
                </a:solidFill>
                <a:latin typeface="Rockwell"/>
                <a:cs typeface="Rockwell"/>
              </a:rPr>
              <a:t>World!"</a:t>
            </a:r>
            <a:r>
              <a:rPr sz="1900" b="1" spc="-25" dirty="0">
                <a:solidFill>
                  <a:srgbClr val="7C984A"/>
                </a:solidFill>
                <a:latin typeface="Rockwell"/>
                <a:cs typeface="Rockwell"/>
              </a:rPr>
              <a:t>);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1" y="3767701"/>
            <a:ext cx="8542318" cy="306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latin typeface="Rockwell"/>
                <a:cs typeface="Rockwell"/>
              </a:rPr>
              <a:t>Instructs the computer to </a:t>
            </a:r>
            <a:r>
              <a:rPr spc="-10" dirty="0">
                <a:latin typeface="Rockwell"/>
                <a:cs typeface="Rockwell"/>
              </a:rPr>
              <a:t>display </a:t>
            </a:r>
            <a:r>
              <a:rPr dirty="0">
                <a:latin typeface="Rockwell"/>
                <a:cs typeface="Rockwell"/>
              </a:rPr>
              <a:t>a </a:t>
            </a:r>
            <a:r>
              <a:rPr spc="5" dirty="0">
                <a:latin typeface="Rockwell"/>
                <a:cs typeface="Rockwell"/>
              </a:rPr>
              <a:t>string </a:t>
            </a:r>
            <a:r>
              <a:rPr dirty="0">
                <a:latin typeface="Rockwell"/>
                <a:cs typeface="Rockwell"/>
              </a:rPr>
              <a:t>of </a:t>
            </a:r>
            <a:r>
              <a:rPr spc="-5" dirty="0">
                <a:latin typeface="Rockwell"/>
                <a:cs typeface="Rockwell"/>
              </a:rPr>
              <a:t>characters  </a:t>
            </a:r>
            <a:r>
              <a:rPr dirty="0">
                <a:latin typeface="Rockwell"/>
                <a:cs typeface="Rockwell"/>
              </a:rPr>
              <a:t>contained </a:t>
            </a:r>
            <a:r>
              <a:rPr spc="-10" dirty="0">
                <a:latin typeface="Rockwell"/>
                <a:cs typeface="Rockwell"/>
              </a:rPr>
              <a:t>between </a:t>
            </a:r>
            <a:r>
              <a:rPr dirty="0">
                <a:latin typeface="Rockwell"/>
                <a:cs typeface="Rockwell"/>
              </a:rPr>
              <a:t>the </a:t>
            </a:r>
            <a:r>
              <a:rPr spc="-10" dirty="0">
                <a:solidFill>
                  <a:srgbClr val="7C984A"/>
                </a:solidFill>
                <a:latin typeface="Rockwell"/>
                <a:cs typeface="Rockwell"/>
              </a:rPr>
              <a:t>double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quotation </a:t>
            </a:r>
            <a:r>
              <a:rPr spc="-10" dirty="0">
                <a:latin typeface="Rockwell"/>
                <a:cs typeface="Rockwell"/>
              </a:rPr>
              <a:t>marks </a:t>
            </a:r>
            <a:r>
              <a:rPr dirty="0">
                <a:latin typeface="Rockwell"/>
                <a:cs typeface="Rockwell"/>
              </a:rPr>
              <a:t>on the</a:t>
            </a:r>
            <a:r>
              <a:rPr spc="5" dirty="0">
                <a:latin typeface="Rockwell"/>
                <a:cs typeface="Rockwell"/>
              </a:rPr>
              <a:t> </a:t>
            </a:r>
            <a:r>
              <a:rPr spc="-20" dirty="0">
                <a:latin typeface="Rockwell"/>
                <a:cs typeface="Rockwell"/>
              </a:rPr>
              <a:t>screen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White-space </a:t>
            </a:r>
            <a:r>
              <a:rPr spc="-5" dirty="0">
                <a:latin typeface="Rockwell"/>
                <a:cs typeface="Rockwell"/>
              </a:rPr>
              <a:t>characters </a:t>
            </a:r>
            <a:r>
              <a:rPr dirty="0">
                <a:latin typeface="Rockwell"/>
                <a:cs typeface="Rockwell"/>
              </a:rPr>
              <a:t>in </a:t>
            </a:r>
            <a:r>
              <a:rPr spc="5" dirty="0">
                <a:latin typeface="Rockwell"/>
                <a:cs typeface="Rockwell"/>
              </a:rPr>
              <a:t>strings </a:t>
            </a:r>
            <a:r>
              <a:rPr spc="-35" dirty="0">
                <a:solidFill>
                  <a:srgbClr val="7C984A"/>
                </a:solidFill>
                <a:latin typeface="Rockwell"/>
                <a:cs typeface="Rockwell"/>
              </a:rPr>
              <a:t>are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not </a:t>
            </a:r>
            <a:r>
              <a:rPr spc="-15" dirty="0">
                <a:solidFill>
                  <a:srgbClr val="7C984A"/>
                </a:solidFill>
                <a:latin typeface="Rockwell"/>
                <a:cs typeface="Rockwell"/>
              </a:rPr>
              <a:t>ignored </a:t>
            </a:r>
            <a:r>
              <a:rPr spc="-40" dirty="0">
                <a:latin typeface="Rockwell"/>
                <a:cs typeface="Rockwell"/>
              </a:rPr>
              <a:t>by </a:t>
            </a:r>
            <a:r>
              <a:rPr dirty="0">
                <a:latin typeface="Rockwell"/>
                <a:cs typeface="Rockwell"/>
              </a:rPr>
              <a:t>the  compiler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latin typeface="Rockwell"/>
                <a:cs typeface="Rockwell"/>
              </a:rPr>
              <a:t>Most statements end with a semicolon ( </a:t>
            </a: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;</a:t>
            </a:r>
            <a:r>
              <a:rPr b="1" spc="-24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)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The string in the parentheses the argument to the method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Positions the output cursor at the beginning of the next line on the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screen (command window)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5" dirty="0">
                <a:latin typeface="Rockwell"/>
                <a:cs typeface="Rockwell"/>
              </a:rPr>
              <a:t>Strings </a:t>
            </a:r>
            <a:r>
              <a:rPr dirty="0">
                <a:latin typeface="Rockwell"/>
                <a:cs typeface="Rockwell"/>
              </a:rPr>
              <a:t>cannot span multiple lines of</a:t>
            </a:r>
            <a:r>
              <a:rPr spc="-105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code</a:t>
            </a:r>
          </a:p>
          <a:p>
            <a:pPr marL="1464945">
              <a:lnSpc>
                <a:spcPct val="100000"/>
              </a:lnSpc>
              <a:spcBef>
                <a:spcPts val="690"/>
              </a:spcBef>
            </a:pP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System.out.println(</a:t>
            </a:r>
            <a:r>
              <a:rPr b="1" dirty="0">
                <a:solidFill>
                  <a:srgbClr val="FFC000"/>
                </a:solidFill>
                <a:latin typeface="Rockwell"/>
                <a:cs typeface="Rockwell"/>
              </a:rPr>
              <a:t>"Hello</a:t>
            </a:r>
            <a:endParaRPr dirty="0">
              <a:latin typeface="Rockwell"/>
              <a:cs typeface="Rockwell"/>
            </a:endParaRPr>
          </a:p>
          <a:p>
            <a:pPr marL="4184015">
              <a:lnSpc>
                <a:spcPct val="100000"/>
              </a:lnSpc>
              <a:spcBef>
                <a:spcPts val="620"/>
              </a:spcBef>
            </a:pPr>
            <a:r>
              <a:rPr b="1" spc="-25" dirty="0">
                <a:solidFill>
                  <a:srgbClr val="FFC000"/>
                </a:solidFill>
                <a:latin typeface="Rockwell"/>
                <a:cs typeface="Rockwell"/>
              </a:rPr>
              <a:t>World!"</a:t>
            </a:r>
            <a:r>
              <a:rPr b="1" spc="-25" dirty="0">
                <a:solidFill>
                  <a:srgbClr val="7C984A"/>
                </a:solidFill>
                <a:latin typeface="Rockwell"/>
                <a:cs typeface="Rockwell"/>
              </a:rPr>
              <a:t>);</a:t>
            </a:r>
            <a:endParaRPr dirty="0">
              <a:latin typeface="Rockwell"/>
              <a:cs typeface="Rockwel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34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7968" y="5791200"/>
            <a:ext cx="1215938" cy="8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6612" y="3277882"/>
            <a:ext cx="882650" cy="205740"/>
          </a:xfrm>
          <a:custGeom>
            <a:avLst/>
            <a:gdLst/>
            <a:ahLst/>
            <a:cxnLst/>
            <a:rect l="l" t="t" r="r" b="b"/>
            <a:pathLst>
              <a:path w="882650" h="205739">
                <a:moveTo>
                  <a:pt x="882058" y="0"/>
                </a:moveTo>
                <a:lnTo>
                  <a:pt x="0" y="205661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9495" y="3410584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98348" y="0"/>
                </a:moveTo>
                <a:lnTo>
                  <a:pt x="0" y="81610"/>
                </a:lnTo>
                <a:lnTo>
                  <a:pt x="124294" y="111315"/>
                </a:lnTo>
                <a:lnTo>
                  <a:pt x="9834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1518" y="3472294"/>
            <a:ext cx="79629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O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bj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e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2969" y="3277882"/>
            <a:ext cx="469265" cy="200025"/>
          </a:xfrm>
          <a:custGeom>
            <a:avLst/>
            <a:gdLst/>
            <a:ahLst/>
            <a:cxnLst/>
            <a:rect l="l" t="t" r="r" b="b"/>
            <a:pathLst>
              <a:path w="469264" h="200025">
                <a:moveTo>
                  <a:pt x="469230" y="0"/>
                </a:moveTo>
                <a:lnTo>
                  <a:pt x="0" y="199410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7908" y="3394887"/>
            <a:ext cx="127635" cy="105410"/>
          </a:xfrm>
          <a:custGeom>
            <a:avLst/>
            <a:gdLst/>
            <a:ahLst/>
            <a:cxnLst/>
            <a:rect l="l" t="t" r="r" b="b"/>
            <a:pathLst>
              <a:path w="127635" h="105410">
                <a:moveTo>
                  <a:pt x="82842" y="0"/>
                </a:moveTo>
                <a:lnTo>
                  <a:pt x="0" y="97307"/>
                </a:lnTo>
                <a:lnTo>
                  <a:pt x="127546" y="105194"/>
                </a:lnTo>
                <a:lnTo>
                  <a:pt x="82842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3098" y="3489235"/>
            <a:ext cx="308419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81225" algn="l"/>
              </a:tabLst>
            </a:pP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C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l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a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ss	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12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8559" y="3277882"/>
            <a:ext cx="205740" cy="204470"/>
          </a:xfrm>
          <a:custGeom>
            <a:avLst/>
            <a:gdLst/>
            <a:ahLst/>
            <a:cxnLst/>
            <a:rect l="l" t="t" r="r" b="b"/>
            <a:pathLst>
              <a:path w="205739" h="204470">
                <a:moveTo>
                  <a:pt x="0" y="0"/>
                </a:moveTo>
                <a:lnTo>
                  <a:pt x="205536" y="204132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9760" y="3387775"/>
            <a:ext cx="121920" cy="121285"/>
          </a:xfrm>
          <a:custGeom>
            <a:avLst/>
            <a:gdLst/>
            <a:ahLst/>
            <a:cxnLst/>
            <a:rect l="l" t="t" r="r" b="b"/>
            <a:pathLst>
              <a:path w="121920" h="121285">
                <a:moveTo>
                  <a:pt x="80543" y="0"/>
                </a:moveTo>
                <a:lnTo>
                  <a:pt x="0" y="81089"/>
                </a:lnTo>
                <a:lnTo>
                  <a:pt x="121373" y="121094"/>
                </a:lnTo>
                <a:lnTo>
                  <a:pt x="8054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32230" y="3001733"/>
            <a:ext cx="1196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50" dirty="0">
                <a:solidFill>
                  <a:srgbClr val="0D35E1"/>
                </a:solidFill>
                <a:latin typeface="Arial"/>
                <a:cs typeface="Arial"/>
              </a:rPr>
              <a:t>s</a:t>
            </a:r>
            <a:r>
              <a:rPr sz="2100" b="1" spc="-9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a</a:t>
            </a:r>
            <a:r>
              <a:rPr sz="2100" b="1" spc="-12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e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70675" y="3193211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55" y="0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3425" y="313606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227049" y="2477016"/>
            <a:ext cx="210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0">
              <a:lnSpc>
                <a:spcPct val="100000"/>
              </a:lnSpc>
              <a:spcBef>
                <a:spcPts val="475"/>
              </a:spcBef>
            </a:pPr>
            <a:r>
              <a:rPr lang="en-GB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pc="415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lang="en-GB" b="1" u="sng" dirty="0">
                <a:latin typeface="Rockwell" panose="02060603020205020403" pitchFamily="18" charset="0"/>
                <a:cs typeface="Rockwell"/>
              </a:rPr>
              <a:t>Statement</a:t>
            </a:r>
            <a:endParaRPr lang="en-GB" dirty="0">
              <a:latin typeface="Rockwell" panose="02060603020205020403" pitchFamily="18" charset="0"/>
              <a:cs typeface="Rockwel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89559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914400"/>
            <a:ext cx="7253605" cy="229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Whenever </a:t>
            </a:r>
            <a:r>
              <a:rPr b="1"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you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 a </a:t>
            </a:r>
            <a:r>
              <a:rPr b="1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method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 </a:t>
            </a:r>
            <a:r>
              <a:rPr b="1"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Java, </a:t>
            </a:r>
            <a:r>
              <a:rPr b="1"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you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must specify 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three</a:t>
            </a:r>
            <a:r>
              <a:rPr b="1" spc="-10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items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: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pc="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object containing the method –</a:t>
            </a:r>
            <a:r>
              <a:rPr spc="-10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System.out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pc="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name of the method –</a:t>
            </a:r>
            <a:r>
              <a:rPr spc="-9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5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Println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marR="220979" indent="-285750">
              <a:lnSpc>
                <a:spcPct val="129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 pair of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parenthesis which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may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contain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other information needed 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by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method 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e.g. </a:t>
            </a:r>
            <a:r>
              <a:rPr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(“Hello</a:t>
            </a:r>
            <a:r>
              <a:rPr spc="-130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world!!”)</a:t>
            </a:r>
            <a:endParaRPr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36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50" y="0"/>
                </a:lnTo>
                <a:lnTo>
                  <a:pt x="850265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43" y="0"/>
                </a:lnTo>
                <a:lnTo>
                  <a:pt x="8502643" y="2787647"/>
                </a:lnTo>
                <a:lnTo>
                  <a:pt x="0" y="27876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9768" y="3254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0094" y="3254921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75" y="3254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68" y="3267621"/>
            <a:ext cx="322643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program  public class Hello</a:t>
            </a:r>
            <a:r>
              <a:rPr sz="21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837" y="3890962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>
              <a:lnSpc>
                <a:spcPts val="2510"/>
              </a:lnSpc>
              <a:tabLst>
                <a:tab pos="6632575" algn="l"/>
              </a:tabLst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</a:t>
            </a:r>
            <a:r>
              <a:rPr sz="21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 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252" y="4207421"/>
            <a:ext cx="40265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0453" y="4207421"/>
            <a:ext cx="146558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068" y="4524921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837" y="3890962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837" y="3890962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1306" y="1864967"/>
            <a:ext cx="3874135" cy="2129790"/>
          </a:xfrm>
          <a:custGeom>
            <a:avLst/>
            <a:gdLst/>
            <a:ahLst/>
            <a:cxnLst/>
            <a:rect l="l" t="t" r="r" b="b"/>
            <a:pathLst>
              <a:path w="3874134" h="2129790">
                <a:moveTo>
                  <a:pt x="2386634" y="663575"/>
                </a:moveTo>
                <a:lnTo>
                  <a:pt x="1749247" y="663575"/>
                </a:lnTo>
                <a:lnTo>
                  <a:pt x="0" y="2129243"/>
                </a:lnTo>
                <a:lnTo>
                  <a:pt x="2386634" y="663575"/>
                </a:lnTo>
                <a:close/>
              </a:path>
              <a:path w="3874134" h="2129790">
                <a:moveTo>
                  <a:pt x="3763251" y="0"/>
                </a:moveTo>
                <a:lnTo>
                  <a:pt x="1434922" y="0"/>
                </a:lnTo>
                <a:lnTo>
                  <a:pt x="1391876" y="8691"/>
                </a:lnTo>
                <a:lnTo>
                  <a:pt x="1356723" y="32394"/>
                </a:lnTo>
                <a:lnTo>
                  <a:pt x="1333021" y="67551"/>
                </a:lnTo>
                <a:lnTo>
                  <a:pt x="1324330" y="110604"/>
                </a:lnTo>
                <a:lnTo>
                  <a:pt x="1324330" y="552983"/>
                </a:lnTo>
                <a:lnTo>
                  <a:pt x="1333021" y="596029"/>
                </a:lnTo>
                <a:lnTo>
                  <a:pt x="1356723" y="631182"/>
                </a:lnTo>
                <a:lnTo>
                  <a:pt x="1391876" y="654883"/>
                </a:lnTo>
                <a:lnTo>
                  <a:pt x="1434922" y="663575"/>
                </a:lnTo>
                <a:lnTo>
                  <a:pt x="3763251" y="663575"/>
                </a:lnTo>
                <a:lnTo>
                  <a:pt x="3806304" y="654883"/>
                </a:lnTo>
                <a:lnTo>
                  <a:pt x="3841461" y="631182"/>
                </a:lnTo>
                <a:lnTo>
                  <a:pt x="3865164" y="596029"/>
                </a:lnTo>
                <a:lnTo>
                  <a:pt x="3873855" y="552983"/>
                </a:lnTo>
                <a:lnTo>
                  <a:pt x="3873855" y="110604"/>
                </a:lnTo>
                <a:lnTo>
                  <a:pt x="3865164" y="67551"/>
                </a:lnTo>
                <a:lnTo>
                  <a:pt x="3841461" y="32394"/>
                </a:lnTo>
                <a:lnTo>
                  <a:pt x="3806304" y="8691"/>
                </a:lnTo>
                <a:lnTo>
                  <a:pt x="3763251" y="0"/>
                </a:lnTo>
                <a:close/>
              </a:path>
            </a:pathLst>
          </a:custGeom>
          <a:solidFill>
            <a:srgbClr val="D5E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1308" y="1835150"/>
            <a:ext cx="3874135" cy="2129790"/>
          </a:xfrm>
          <a:custGeom>
            <a:avLst/>
            <a:gdLst/>
            <a:ahLst/>
            <a:cxnLst/>
            <a:rect l="l" t="t" r="r" b="b"/>
            <a:pathLst>
              <a:path w="3874134" h="2129790">
                <a:moveTo>
                  <a:pt x="1324328" y="110597"/>
                </a:moveTo>
                <a:lnTo>
                  <a:pt x="1333020" y="67548"/>
                </a:lnTo>
                <a:lnTo>
                  <a:pt x="1356722" y="32393"/>
                </a:lnTo>
                <a:lnTo>
                  <a:pt x="1391877" y="8691"/>
                </a:lnTo>
                <a:lnTo>
                  <a:pt x="1434926" y="0"/>
                </a:lnTo>
                <a:lnTo>
                  <a:pt x="1749249" y="0"/>
                </a:lnTo>
                <a:lnTo>
                  <a:pt x="2386628" y="0"/>
                </a:lnTo>
                <a:lnTo>
                  <a:pt x="3763257" y="0"/>
                </a:lnTo>
                <a:lnTo>
                  <a:pt x="3806305" y="8691"/>
                </a:lnTo>
                <a:lnTo>
                  <a:pt x="3841457" y="32393"/>
                </a:lnTo>
                <a:lnTo>
                  <a:pt x="3865156" y="67548"/>
                </a:lnTo>
                <a:lnTo>
                  <a:pt x="3873847" y="110597"/>
                </a:lnTo>
                <a:lnTo>
                  <a:pt x="3873847" y="387084"/>
                </a:lnTo>
                <a:lnTo>
                  <a:pt x="3873847" y="552978"/>
                </a:lnTo>
                <a:lnTo>
                  <a:pt x="3865156" y="596026"/>
                </a:lnTo>
                <a:lnTo>
                  <a:pt x="3841457" y="631181"/>
                </a:lnTo>
                <a:lnTo>
                  <a:pt x="3806305" y="654883"/>
                </a:lnTo>
                <a:lnTo>
                  <a:pt x="3763257" y="663574"/>
                </a:lnTo>
                <a:lnTo>
                  <a:pt x="2386628" y="663574"/>
                </a:lnTo>
                <a:lnTo>
                  <a:pt x="0" y="2129248"/>
                </a:lnTo>
                <a:lnTo>
                  <a:pt x="1749249" y="663574"/>
                </a:lnTo>
                <a:lnTo>
                  <a:pt x="1434926" y="663574"/>
                </a:lnTo>
                <a:lnTo>
                  <a:pt x="1391877" y="654883"/>
                </a:lnTo>
                <a:lnTo>
                  <a:pt x="1356722" y="631181"/>
                </a:lnTo>
                <a:lnTo>
                  <a:pt x="1333020" y="596026"/>
                </a:lnTo>
                <a:lnTo>
                  <a:pt x="1324328" y="552976"/>
                </a:lnTo>
                <a:lnTo>
                  <a:pt x="1324328" y="387084"/>
                </a:lnTo>
                <a:lnTo>
                  <a:pt x="1324328" y="1105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983" y="302473"/>
            <a:ext cx="7506334" cy="20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Tracing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Rockwell" panose="020606030202050204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endParaRPr lang="en-US" sz="2800" dirty="0">
              <a:solidFill>
                <a:srgbClr val="080912"/>
              </a:solidFill>
              <a:latin typeface="Rockwell" panose="020606030202050204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19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Enter main</a:t>
            </a:r>
            <a:r>
              <a:rPr sz="1900" spc="-1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method</a:t>
            </a:r>
            <a:endParaRPr sz="1900" dirty="0">
              <a:latin typeface="Rockwell" panose="02060603020205020403" pitchFamily="18" charset="0"/>
              <a:cs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37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50" y="0"/>
                </a:lnTo>
                <a:lnTo>
                  <a:pt x="850265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43" y="0"/>
                </a:lnTo>
                <a:lnTo>
                  <a:pt x="8502643" y="2787647"/>
                </a:lnTo>
                <a:lnTo>
                  <a:pt x="0" y="27876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9395" y="3254921"/>
            <a:ext cx="11455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768" y="3254921"/>
            <a:ext cx="30664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 Hello</a:t>
            </a:r>
            <a:r>
              <a:rPr sz="21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68" y="3267621"/>
            <a:ext cx="985519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 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395" y="3572421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675" y="3572421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161" y="3889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9488" y="3889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9815" y="3889921"/>
            <a:ext cx="29063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0682" y="3889921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37" y="4224337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2385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 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068" y="4524921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837" y="4224337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837" y="4224337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5637" y="1835150"/>
            <a:ext cx="2549525" cy="2447290"/>
          </a:xfrm>
          <a:custGeom>
            <a:avLst/>
            <a:gdLst/>
            <a:ahLst/>
            <a:cxnLst/>
            <a:rect l="l" t="t" r="r" b="b"/>
            <a:pathLst>
              <a:path w="2549525" h="2447290">
                <a:moveTo>
                  <a:pt x="1062304" y="663575"/>
                </a:moveTo>
                <a:lnTo>
                  <a:pt x="424916" y="663575"/>
                </a:lnTo>
                <a:lnTo>
                  <a:pt x="517169" y="2446743"/>
                </a:lnTo>
                <a:lnTo>
                  <a:pt x="1062304" y="663575"/>
                </a:lnTo>
                <a:close/>
              </a:path>
              <a:path w="2549525" h="2447290">
                <a:moveTo>
                  <a:pt x="2438920" y="0"/>
                </a:moveTo>
                <a:lnTo>
                  <a:pt x="110591" y="0"/>
                </a:lnTo>
                <a:lnTo>
                  <a:pt x="67545" y="8691"/>
                </a:lnTo>
                <a:lnTo>
                  <a:pt x="32392" y="32394"/>
                </a:lnTo>
                <a:lnTo>
                  <a:pt x="8691" y="67551"/>
                </a:lnTo>
                <a:lnTo>
                  <a:pt x="0" y="110604"/>
                </a:lnTo>
                <a:lnTo>
                  <a:pt x="0" y="552983"/>
                </a:lnTo>
                <a:lnTo>
                  <a:pt x="8691" y="596029"/>
                </a:lnTo>
                <a:lnTo>
                  <a:pt x="32392" y="631182"/>
                </a:lnTo>
                <a:lnTo>
                  <a:pt x="67545" y="654883"/>
                </a:lnTo>
                <a:lnTo>
                  <a:pt x="110591" y="663575"/>
                </a:lnTo>
                <a:lnTo>
                  <a:pt x="2438920" y="663575"/>
                </a:lnTo>
                <a:lnTo>
                  <a:pt x="2481973" y="654883"/>
                </a:lnTo>
                <a:lnTo>
                  <a:pt x="2517130" y="631182"/>
                </a:lnTo>
                <a:lnTo>
                  <a:pt x="2540833" y="596029"/>
                </a:lnTo>
                <a:lnTo>
                  <a:pt x="2549525" y="552983"/>
                </a:lnTo>
                <a:lnTo>
                  <a:pt x="2549525" y="110604"/>
                </a:lnTo>
                <a:lnTo>
                  <a:pt x="2540833" y="67551"/>
                </a:lnTo>
                <a:lnTo>
                  <a:pt x="2517130" y="32394"/>
                </a:lnTo>
                <a:lnTo>
                  <a:pt x="2481973" y="8691"/>
                </a:lnTo>
                <a:lnTo>
                  <a:pt x="2438920" y="0"/>
                </a:lnTo>
                <a:close/>
              </a:path>
            </a:pathLst>
          </a:custGeom>
          <a:solidFill>
            <a:srgbClr val="D5E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5637" y="1835150"/>
            <a:ext cx="2549525" cy="2447290"/>
          </a:xfrm>
          <a:custGeom>
            <a:avLst/>
            <a:gdLst/>
            <a:ahLst/>
            <a:cxnLst/>
            <a:rect l="l" t="t" r="r" b="b"/>
            <a:pathLst>
              <a:path w="2549525" h="2447290">
                <a:moveTo>
                  <a:pt x="0" y="110597"/>
                </a:moveTo>
                <a:lnTo>
                  <a:pt x="8691" y="67548"/>
                </a:lnTo>
                <a:lnTo>
                  <a:pt x="32393" y="32393"/>
                </a:lnTo>
                <a:lnTo>
                  <a:pt x="67548" y="8691"/>
                </a:lnTo>
                <a:lnTo>
                  <a:pt x="110598" y="0"/>
                </a:lnTo>
                <a:lnTo>
                  <a:pt x="424920" y="0"/>
                </a:lnTo>
                <a:lnTo>
                  <a:pt x="1062299" y="0"/>
                </a:lnTo>
                <a:lnTo>
                  <a:pt x="2438928" y="0"/>
                </a:lnTo>
                <a:lnTo>
                  <a:pt x="2481976" y="8691"/>
                </a:lnTo>
                <a:lnTo>
                  <a:pt x="2517128" y="32393"/>
                </a:lnTo>
                <a:lnTo>
                  <a:pt x="2540827" y="67548"/>
                </a:lnTo>
                <a:lnTo>
                  <a:pt x="2549518" y="110597"/>
                </a:lnTo>
                <a:lnTo>
                  <a:pt x="2549518" y="387084"/>
                </a:lnTo>
                <a:lnTo>
                  <a:pt x="2549518" y="552978"/>
                </a:lnTo>
                <a:lnTo>
                  <a:pt x="2540827" y="596026"/>
                </a:lnTo>
                <a:lnTo>
                  <a:pt x="2517128" y="631181"/>
                </a:lnTo>
                <a:lnTo>
                  <a:pt x="2481976" y="654883"/>
                </a:lnTo>
                <a:lnTo>
                  <a:pt x="2438928" y="663574"/>
                </a:lnTo>
                <a:lnTo>
                  <a:pt x="1062299" y="663574"/>
                </a:lnTo>
                <a:lnTo>
                  <a:pt x="517170" y="2446748"/>
                </a:lnTo>
                <a:lnTo>
                  <a:pt x="424920" y="663574"/>
                </a:lnTo>
                <a:lnTo>
                  <a:pt x="110598" y="663574"/>
                </a:lnTo>
                <a:lnTo>
                  <a:pt x="67548" y="654883"/>
                </a:lnTo>
                <a:lnTo>
                  <a:pt x="32393" y="631181"/>
                </a:lnTo>
                <a:lnTo>
                  <a:pt x="8691" y="596026"/>
                </a:lnTo>
                <a:lnTo>
                  <a:pt x="0" y="552976"/>
                </a:lnTo>
                <a:lnTo>
                  <a:pt x="0" y="387084"/>
                </a:lnTo>
                <a:lnTo>
                  <a:pt x="0" y="1105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7395" y="264205"/>
            <a:ext cx="7470775" cy="1959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Tracing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endParaRPr lang="en-US" sz="1900" spc="-15" dirty="0">
              <a:solidFill>
                <a:srgbClr val="080912"/>
              </a:solidFill>
              <a:latin typeface="Rockwell"/>
              <a:cs typeface="Rockwell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1900" spc="-15" dirty="0">
                <a:solidFill>
                  <a:srgbClr val="080912"/>
                </a:solidFill>
                <a:latin typeface="Rockwell"/>
                <a:cs typeface="Rockwell"/>
              </a:rPr>
              <a:t>Execute</a:t>
            </a:r>
            <a:r>
              <a:rPr sz="1900" spc="-7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Statement</a:t>
            </a:r>
            <a:endParaRPr sz="19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770255"/>
          </a:xfrm>
          <a:custGeom>
            <a:avLst/>
            <a:gdLst/>
            <a:ahLst/>
            <a:cxnLst/>
            <a:rect l="l" t="t" r="r" b="b"/>
            <a:pathLst>
              <a:path w="91440" h="770255">
                <a:moveTo>
                  <a:pt x="0" y="769937"/>
                </a:moveTo>
                <a:lnTo>
                  <a:pt x="91440" y="769937"/>
                </a:lnTo>
                <a:lnTo>
                  <a:pt x="91440" y="0"/>
                </a:lnTo>
                <a:lnTo>
                  <a:pt x="0" y="0"/>
                </a:lnTo>
                <a:lnTo>
                  <a:pt x="0" y="769937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38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850" y="4851400"/>
            <a:ext cx="6602412" cy="1858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062" y="1052512"/>
            <a:ext cx="8502650" cy="2789555"/>
          </a:xfrm>
          <a:custGeom>
            <a:avLst/>
            <a:gdLst/>
            <a:ahLst/>
            <a:cxnLst/>
            <a:rect l="l" t="t" r="r" b="b"/>
            <a:pathLst>
              <a:path w="8502650" h="2789554">
                <a:moveTo>
                  <a:pt x="0" y="0"/>
                </a:moveTo>
                <a:lnTo>
                  <a:pt x="8502650" y="0"/>
                </a:lnTo>
                <a:lnTo>
                  <a:pt x="8502650" y="2789237"/>
                </a:lnTo>
                <a:lnTo>
                  <a:pt x="0" y="2789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62" y="1052512"/>
            <a:ext cx="8502650" cy="2789555"/>
          </a:xfrm>
          <a:custGeom>
            <a:avLst/>
            <a:gdLst/>
            <a:ahLst/>
            <a:cxnLst/>
            <a:rect l="l" t="t" r="r" b="b"/>
            <a:pathLst>
              <a:path w="8502650" h="2789554">
                <a:moveTo>
                  <a:pt x="0" y="0"/>
                </a:moveTo>
                <a:lnTo>
                  <a:pt x="8502643" y="0"/>
                </a:lnTo>
                <a:lnTo>
                  <a:pt x="8502643" y="2789237"/>
                </a:lnTo>
                <a:lnTo>
                  <a:pt x="0" y="27892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020" y="1100683"/>
            <a:ext cx="11455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393" y="1100683"/>
            <a:ext cx="30664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 Hello</a:t>
            </a:r>
            <a:r>
              <a:rPr sz="21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693" y="1113383"/>
            <a:ext cx="985519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 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020" y="1418183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0300" y="1418183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786" y="1735683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0113" y="1735683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0440" y="1735683"/>
            <a:ext cx="29063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1307" y="1735683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462" y="2060575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246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 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693" y="2370683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62" y="2060575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462" y="2060575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402" y="2471737"/>
            <a:ext cx="3551554" cy="3674745"/>
          </a:xfrm>
          <a:custGeom>
            <a:avLst/>
            <a:gdLst/>
            <a:ahLst/>
            <a:cxnLst/>
            <a:rect l="l" t="t" r="r" b="b"/>
            <a:pathLst>
              <a:path w="3551554" h="3674745">
                <a:moveTo>
                  <a:pt x="3551397" y="0"/>
                </a:moveTo>
                <a:lnTo>
                  <a:pt x="0" y="3674457"/>
                </a:lnTo>
              </a:path>
            </a:pathLst>
          </a:custGeom>
          <a:ln w="317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337" y="6101299"/>
            <a:ext cx="67310" cy="67945"/>
          </a:xfrm>
          <a:custGeom>
            <a:avLst/>
            <a:gdLst/>
            <a:ahLst/>
            <a:cxnLst/>
            <a:rect l="l" t="t" r="r" b="b"/>
            <a:pathLst>
              <a:path w="67309" h="67945">
                <a:moveTo>
                  <a:pt x="21297" y="0"/>
                </a:moveTo>
                <a:lnTo>
                  <a:pt x="0" y="67725"/>
                </a:lnTo>
                <a:lnTo>
                  <a:pt x="64797" y="44895"/>
                </a:lnTo>
                <a:lnTo>
                  <a:pt x="22072" y="44895"/>
                </a:lnTo>
                <a:lnTo>
                  <a:pt x="21297" y="0"/>
                </a:lnTo>
                <a:close/>
              </a:path>
              <a:path w="67309" h="67945">
                <a:moveTo>
                  <a:pt x="66967" y="44131"/>
                </a:moveTo>
                <a:lnTo>
                  <a:pt x="22072" y="44895"/>
                </a:lnTo>
                <a:lnTo>
                  <a:pt x="64797" y="44895"/>
                </a:lnTo>
                <a:lnTo>
                  <a:pt x="66967" y="441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9554" y="3998912"/>
            <a:ext cx="3120390" cy="833755"/>
          </a:xfrm>
          <a:custGeom>
            <a:avLst/>
            <a:gdLst/>
            <a:ahLst/>
            <a:cxnLst/>
            <a:rect l="l" t="t" r="r" b="b"/>
            <a:pathLst>
              <a:path w="3120390" h="833754">
                <a:moveTo>
                  <a:pt x="2995853" y="0"/>
                </a:moveTo>
                <a:lnTo>
                  <a:pt x="491312" y="0"/>
                </a:lnTo>
                <a:lnTo>
                  <a:pt x="443012" y="9752"/>
                </a:lnTo>
                <a:lnTo>
                  <a:pt x="403567" y="36347"/>
                </a:lnTo>
                <a:lnTo>
                  <a:pt x="376972" y="75791"/>
                </a:lnTo>
                <a:lnTo>
                  <a:pt x="367220" y="124091"/>
                </a:lnTo>
                <a:lnTo>
                  <a:pt x="367220" y="434314"/>
                </a:lnTo>
                <a:lnTo>
                  <a:pt x="0" y="833602"/>
                </a:lnTo>
                <a:lnTo>
                  <a:pt x="367220" y="620445"/>
                </a:lnTo>
                <a:lnTo>
                  <a:pt x="3119945" y="620445"/>
                </a:lnTo>
                <a:lnTo>
                  <a:pt x="3119945" y="124091"/>
                </a:lnTo>
                <a:lnTo>
                  <a:pt x="3110193" y="75791"/>
                </a:lnTo>
                <a:lnTo>
                  <a:pt x="3083598" y="36347"/>
                </a:lnTo>
                <a:lnTo>
                  <a:pt x="3044153" y="9752"/>
                </a:lnTo>
                <a:lnTo>
                  <a:pt x="2995853" y="0"/>
                </a:lnTo>
                <a:close/>
              </a:path>
              <a:path w="3120390" h="833754">
                <a:moveTo>
                  <a:pt x="3119945" y="620445"/>
                </a:moveTo>
                <a:lnTo>
                  <a:pt x="367220" y="620445"/>
                </a:lnTo>
                <a:lnTo>
                  <a:pt x="376972" y="668745"/>
                </a:lnTo>
                <a:lnTo>
                  <a:pt x="403567" y="708190"/>
                </a:lnTo>
                <a:lnTo>
                  <a:pt x="443012" y="734785"/>
                </a:lnTo>
                <a:lnTo>
                  <a:pt x="491312" y="744537"/>
                </a:lnTo>
                <a:lnTo>
                  <a:pt x="2995853" y="744537"/>
                </a:lnTo>
                <a:lnTo>
                  <a:pt x="3044153" y="734785"/>
                </a:lnTo>
                <a:lnTo>
                  <a:pt x="3083598" y="708190"/>
                </a:lnTo>
                <a:lnTo>
                  <a:pt x="3110193" y="668745"/>
                </a:lnTo>
                <a:lnTo>
                  <a:pt x="3119945" y="620445"/>
                </a:lnTo>
                <a:close/>
              </a:path>
            </a:pathLst>
          </a:custGeom>
          <a:solidFill>
            <a:srgbClr val="BFD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9561" y="3998912"/>
            <a:ext cx="3120390" cy="833755"/>
          </a:xfrm>
          <a:custGeom>
            <a:avLst/>
            <a:gdLst/>
            <a:ahLst/>
            <a:cxnLst/>
            <a:rect l="l" t="t" r="r" b="b"/>
            <a:pathLst>
              <a:path w="3120390" h="833754">
                <a:moveTo>
                  <a:pt x="367213" y="124091"/>
                </a:moveTo>
                <a:lnTo>
                  <a:pt x="376965" y="75789"/>
                </a:lnTo>
                <a:lnTo>
                  <a:pt x="403559" y="36345"/>
                </a:lnTo>
                <a:lnTo>
                  <a:pt x="443003" y="9751"/>
                </a:lnTo>
                <a:lnTo>
                  <a:pt x="491305" y="0"/>
                </a:lnTo>
                <a:lnTo>
                  <a:pt x="826001" y="0"/>
                </a:lnTo>
                <a:lnTo>
                  <a:pt x="1514182" y="0"/>
                </a:lnTo>
                <a:lnTo>
                  <a:pt x="2995841" y="0"/>
                </a:lnTo>
                <a:lnTo>
                  <a:pt x="3044146" y="9751"/>
                </a:lnTo>
                <a:lnTo>
                  <a:pt x="3083589" y="36345"/>
                </a:lnTo>
                <a:lnTo>
                  <a:pt x="3110181" y="75789"/>
                </a:lnTo>
                <a:lnTo>
                  <a:pt x="3119931" y="124091"/>
                </a:lnTo>
                <a:lnTo>
                  <a:pt x="3119931" y="434312"/>
                </a:lnTo>
                <a:lnTo>
                  <a:pt x="3119931" y="620447"/>
                </a:lnTo>
                <a:lnTo>
                  <a:pt x="3110181" y="668746"/>
                </a:lnTo>
                <a:lnTo>
                  <a:pt x="3083589" y="708190"/>
                </a:lnTo>
                <a:lnTo>
                  <a:pt x="3044146" y="734784"/>
                </a:lnTo>
                <a:lnTo>
                  <a:pt x="2995841" y="744536"/>
                </a:lnTo>
                <a:lnTo>
                  <a:pt x="1514182" y="744536"/>
                </a:lnTo>
                <a:lnTo>
                  <a:pt x="826001" y="744536"/>
                </a:lnTo>
                <a:lnTo>
                  <a:pt x="491305" y="744536"/>
                </a:lnTo>
                <a:lnTo>
                  <a:pt x="443003" y="734784"/>
                </a:lnTo>
                <a:lnTo>
                  <a:pt x="403559" y="708190"/>
                </a:lnTo>
                <a:lnTo>
                  <a:pt x="376965" y="668746"/>
                </a:lnTo>
                <a:lnTo>
                  <a:pt x="367213" y="620444"/>
                </a:lnTo>
                <a:lnTo>
                  <a:pt x="0" y="833598"/>
                </a:lnTo>
                <a:lnTo>
                  <a:pt x="367213" y="434312"/>
                </a:lnTo>
                <a:lnTo>
                  <a:pt x="367213" y="12409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8899" y="4100868"/>
            <a:ext cx="247396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0" marR="5080" indent="-794385">
              <a:lnSpc>
                <a:spcPts val="2200"/>
              </a:lnSpc>
            </a:pPr>
            <a:r>
              <a:rPr sz="1900" spc="5" dirty="0">
                <a:solidFill>
                  <a:srgbClr val="080912"/>
                </a:solidFill>
                <a:latin typeface="Rockwell"/>
                <a:cs typeface="Rockwell"/>
              </a:rPr>
              <a:t>print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a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message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to</a:t>
            </a:r>
            <a:r>
              <a:rPr sz="1900" spc="-5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the  console</a:t>
            </a:r>
            <a:endParaRPr sz="19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289559"/>
            <a:ext cx="430149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/>
                <a:cs typeface="Rockwell"/>
              </a:rPr>
              <a:t>Analysis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of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a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</a:t>
            </a:r>
            <a:r>
              <a:rPr sz="2800" spc="-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34" y="914400"/>
            <a:ext cx="2363470" cy="390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Comments</a:t>
            </a: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Reserved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words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Modifiers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5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Identifiers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4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Statements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Blocks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Classes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Methods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The main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571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782598"/>
            <a:ext cx="7652388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Simple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Object-Oriented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Distributed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Platform-Independent (portable)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High-performance</a:t>
            </a:r>
            <a:endParaRPr lang="en-GB" sz="2000" dirty="0">
              <a:latin typeface="Rockwell" panose="02060603020205020403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</a:t>
            </a:r>
            <a:endParaRPr sz="1400" dirty="0">
              <a:latin typeface="Rockwell"/>
              <a:cs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1448314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293687"/>
            <a:ext cx="3962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Comments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335" y="958717"/>
            <a:ext cx="799084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19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43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comments can </a:t>
            </a:r>
            <a:r>
              <a:rPr spc="-5" dirty="0">
                <a:latin typeface="Rockwell" panose="02060603020205020403" pitchFamily="18" charset="0"/>
                <a:cs typeface="Tahoma"/>
              </a:rPr>
              <a:t>take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three</a:t>
            </a:r>
            <a:r>
              <a:rPr spc="-3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forms: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30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dirty="0">
                <a:latin typeface="Rockwell" panose="02060603020205020403" pitchFamily="18" charset="0"/>
                <a:cs typeface="Tahoma"/>
              </a:rPr>
              <a:t>Line comment: </a:t>
            </a:r>
            <a:r>
              <a:rPr dirty="0"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latin typeface="Rockwell" panose="02060603020205020403" pitchFamily="18" charset="0"/>
                <a:cs typeface="Tahoma"/>
              </a:rPr>
              <a:t>preceded by </a:t>
            </a:r>
            <a:r>
              <a:rPr dirty="0">
                <a:latin typeface="Rockwell" panose="02060603020205020403" pitchFamily="18" charset="0"/>
                <a:cs typeface="Tahoma"/>
              </a:rPr>
              <a:t>two slashes </a:t>
            </a:r>
            <a:r>
              <a:rPr spc="-5" dirty="0">
                <a:latin typeface="Rockwell" panose="02060603020205020403" pitchFamily="18" charset="0"/>
                <a:cs typeface="Tahoma"/>
              </a:rPr>
              <a:t>(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</a:t>
            </a:r>
            <a:r>
              <a:rPr spc="-5" dirty="0">
                <a:latin typeface="Rockwell" panose="02060603020205020403" pitchFamily="18" charset="0"/>
                <a:cs typeface="Tahoma"/>
              </a:rPr>
              <a:t>) </a:t>
            </a:r>
            <a:r>
              <a:rPr dirty="0">
                <a:latin typeface="Rockwell" panose="02060603020205020403" pitchFamily="18" charset="0"/>
                <a:cs typeface="Tahoma"/>
              </a:rPr>
              <a:t>in a</a:t>
            </a:r>
            <a:r>
              <a:rPr spc="-3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line</a:t>
            </a:r>
          </a:p>
          <a:p>
            <a:pPr marL="923925">
              <a:lnSpc>
                <a:spcPct val="100000"/>
              </a:lnSpc>
              <a:spcBef>
                <a:spcPts val="250"/>
              </a:spcBef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// this comment runs to the end of the</a:t>
            </a:r>
            <a:r>
              <a:rPr b="1" spc="-1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line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marR="586105" indent="-285750">
              <a:lnSpc>
                <a:spcPts val="2270"/>
              </a:lnSpc>
              <a:spcBef>
                <a:spcPts val="7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spc="-15" dirty="0">
                <a:latin typeface="Rockwell" panose="02060603020205020403" pitchFamily="18" charset="0"/>
                <a:cs typeface="Tahoma"/>
              </a:rPr>
              <a:t>Paragraph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latin typeface="Rockwell" panose="02060603020205020403" pitchFamily="18" charset="0"/>
                <a:cs typeface="Tahoma"/>
              </a:rPr>
              <a:t>comment: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is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enclosed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between</a:t>
            </a:r>
            <a:r>
              <a:rPr spc="-15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/*</a:t>
            </a:r>
            <a:r>
              <a:rPr b="1" spc="-56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and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*/</a:t>
            </a:r>
            <a:r>
              <a:rPr b="1" spc="-56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in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one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or  multiple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lines</a:t>
            </a:r>
          </a:p>
          <a:p>
            <a:pPr marL="666750" indent="-285750">
              <a:lnSpc>
                <a:spcPct val="100000"/>
              </a:lnSpc>
              <a:spcBef>
                <a:spcPts val="420"/>
              </a:spcBef>
              <a:buClr>
                <a:srgbClr val="08A1D9"/>
              </a:buClr>
              <a:buSzPct val="109375"/>
              <a:buFont typeface="Arial" panose="020B0604020202020204" pitchFamily="34" charset="0"/>
              <a:buChar char="•"/>
              <a:tabLst>
                <a:tab pos="719455" algn="l"/>
                <a:tab pos="720090" algn="l"/>
                <a:tab pos="1207135" algn="l"/>
              </a:tabLst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/*	this comment runs to the</a:t>
            </a:r>
            <a:r>
              <a:rPr b="1" spc="-5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terminating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070225">
              <a:lnSpc>
                <a:spcPct val="100000"/>
              </a:lnSpc>
              <a:spcBef>
                <a:spcPts val="20"/>
              </a:spcBef>
              <a:tabLst>
                <a:tab pos="7094220" algn="l"/>
              </a:tabLst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symbol, even across</a:t>
            </a:r>
            <a:r>
              <a:rPr b="1" spc="2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line</a:t>
            </a:r>
            <a:r>
              <a:rPr b="1" spc="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breaks	*/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marR="5080" indent="-285750">
              <a:lnSpc>
                <a:spcPts val="2270"/>
              </a:lnSpc>
              <a:spcBef>
                <a:spcPts val="6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spc="-10" dirty="0" err="1">
                <a:latin typeface="Rockwell" panose="02060603020205020403" pitchFamily="18" charset="0"/>
                <a:cs typeface="Tahoma"/>
              </a:rPr>
              <a:t>javadoc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latin typeface="Rockwell" panose="02060603020205020403" pitchFamily="18" charset="0"/>
                <a:cs typeface="Tahoma"/>
              </a:rPr>
              <a:t>comment: </a:t>
            </a:r>
            <a:r>
              <a:rPr spc="-5" dirty="0">
                <a:latin typeface="Rockwell" panose="02060603020205020403" pitchFamily="18" charset="0"/>
                <a:cs typeface="Tahoma"/>
              </a:rPr>
              <a:t>begins </a:t>
            </a:r>
            <a:r>
              <a:rPr dirty="0">
                <a:latin typeface="Rockwell" panose="02060603020205020403" pitchFamily="18" charset="0"/>
                <a:cs typeface="Tahoma"/>
              </a:rPr>
              <a:t>with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/**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0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and </a:t>
            </a:r>
            <a:r>
              <a:rPr dirty="0">
                <a:latin typeface="Rockwell" panose="02060603020205020403" pitchFamily="18" charset="0"/>
                <a:cs typeface="Tahoma"/>
              </a:rPr>
              <a:t>end with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*/</a:t>
            </a:r>
            <a:r>
              <a:rPr dirty="0">
                <a:latin typeface="Rockwell" panose="02060603020205020403" pitchFamily="18" charset="0"/>
                <a:cs typeface="Tahoma"/>
              </a:rPr>
              <a:t>. They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latin typeface="Rockwell" panose="02060603020205020403" pitchFamily="18" charset="0"/>
                <a:cs typeface="Tahoma"/>
              </a:rPr>
              <a:t>used  </a:t>
            </a:r>
            <a:r>
              <a:rPr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documenting classes, data, and methods. 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5080" indent="-285750">
              <a:lnSpc>
                <a:spcPts val="2270"/>
              </a:lnSpc>
              <a:spcBef>
                <a:spcPts val="6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They can be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extracted</a:t>
            </a:r>
            <a:r>
              <a:rPr lang="en-US" spc="-5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into an </a:t>
            </a:r>
            <a:r>
              <a:rPr lang="en-GB" b="1" dirty="0">
                <a:latin typeface="Rockwell" panose="02060603020205020403" pitchFamily="18" charset="0"/>
                <a:cs typeface="Tahoma"/>
              </a:rPr>
              <a:t>HTML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file </a:t>
            </a:r>
            <a:r>
              <a:rPr lang="en-GB" spc="-5" dirty="0">
                <a:latin typeface="Rockwell" panose="02060603020205020403" pitchFamily="18" charset="0"/>
                <a:cs typeface="Tahoma"/>
              </a:rPr>
              <a:t>using JDK's </a:t>
            </a:r>
            <a:r>
              <a:rPr lang="en-GB" b="1" spc="-5" dirty="0" err="1">
                <a:latin typeface="Rockwell" panose="02060603020205020403" pitchFamily="18" charset="0"/>
                <a:cs typeface="Tahoma"/>
              </a:rPr>
              <a:t>javadoc</a:t>
            </a:r>
            <a:r>
              <a:rPr lang="en-GB" b="1" spc="40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command</a:t>
            </a:r>
          </a:p>
          <a:p>
            <a:pPr marL="12700">
              <a:lnSpc>
                <a:spcPts val="1880"/>
              </a:lnSpc>
              <a:tabLst>
                <a:tab pos="3426460" algn="l"/>
              </a:tabLst>
            </a:pPr>
            <a:r>
              <a:rPr lang="en-GB" b="1" spc="-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	/**  this is </a:t>
            </a:r>
            <a:r>
              <a:rPr lang="en-GB" b="1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a</a:t>
            </a:r>
            <a:r>
              <a:rPr lang="en-GB" b="1" spc="1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dirty="0" err="1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javadoc</a:t>
            </a:r>
            <a:r>
              <a:rPr lang="en-GB" b="1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spc="-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comment	*/</a:t>
            </a:r>
            <a:endParaRPr lang="en-GB"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216" y="4781712"/>
            <a:ext cx="8185784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 marR="5080" indent="-3556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Comments should be included to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explain the purpose </a:t>
            </a:r>
            <a:r>
              <a:rPr dirty="0">
                <a:latin typeface="Rockwell" panose="02060603020205020403" pitchFamily="18" charset="0"/>
                <a:cs typeface="Tahoma"/>
              </a:rPr>
              <a:t>of the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and  describe </a:t>
            </a:r>
            <a:r>
              <a:rPr spc="-5" dirty="0">
                <a:latin typeface="Rockwell" panose="02060603020205020403" pitchFamily="18" charset="0"/>
                <a:cs typeface="Tahoma"/>
              </a:rPr>
              <a:t>processing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steps</a:t>
            </a: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They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do not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affect </a:t>
            </a:r>
            <a:r>
              <a:rPr dirty="0">
                <a:latin typeface="Rockwell" panose="02060603020205020403" pitchFamily="18" charset="0"/>
                <a:cs typeface="Tahoma"/>
              </a:rPr>
              <a:t>how 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works (compiler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ignores</a:t>
            </a:r>
            <a:r>
              <a:rPr b="1" spc="2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comments)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796" y="1990902"/>
            <a:ext cx="664187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1141" y="321435"/>
            <a:ext cx="7367270" cy="382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z="2800" spc="-9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2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68300" marR="5080" indent="-3556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Reserved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specific meaning to the compiler and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used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9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other  purposes in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when the compiler  sees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it understands that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after</a:t>
            </a:r>
            <a:r>
              <a:rPr spc="-7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 is the name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must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only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their intended</a:t>
            </a:r>
            <a:r>
              <a:rPr spc="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purpose.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68300" marR="607695">
              <a:lnSpc>
                <a:spcPct val="116700"/>
              </a:lnSpc>
              <a:spcBef>
                <a:spcPts val="30"/>
              </a:spcBef>
            </a:pP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we can't use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lang="en-US"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600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 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any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other  purpose than defining a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42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282575"/>
            <a:ext cx="382142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z="2800" spc="-9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2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b="1"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b="1"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words:</a:t>
            </a:r>
            <a:endParaRPr b="1" dirty="0">
              <a:latin typeface="Rockwell" panose="02060603020205020403" pitchFamily="18" charset="0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32889"/>
              </p:ext>
            </p:extLst>
          </p:nvPr>
        </p:nvGraphicFramePr>
        <p:xfrm>
          <a:off x="741281" y="2057400"/>
          <a:ext cx="7326952" cy="4127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abstract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switch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222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assert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2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enum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synchronized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native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throw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byte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throws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finally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transient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pPr marL="2222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catch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private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protected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try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goto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93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volatile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6">
                <a:tc>
                  <a:txBody>
                    <a:bodyPr/>
                    <a:lstStyle/>
                    <a:p>
                      <a:pPr marL="22225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continue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implements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242570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instanceof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strictfp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super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8438" y="279262"/>
            <a:ext cx="7385684" cy="347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Modifiers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8300" marR="239395" indent="-355600">
              <a:lnSpc>
                <a:spcPct val="1171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uses certain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called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specify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properties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data, methods, and classes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 how they can be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68300" marR="239395" indent="-355600">
              <a:lnSpc>
                <a:spcPct val="1171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Examples of 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public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static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Other  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private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abstract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9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protected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public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datum, method, or class 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accessed by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other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private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datum or method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accessed by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other</a:t>
            </a:r>
            <a:r>
              <a:rPr spc="-6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945" y="273779"/>
            <a:ext cx="1891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Identifiers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46" y="914400"/>
            <a:ext cx="7110954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Identifiers 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programmer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uses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</a:t>
            </a:r>
            <a:r>
              <a:rPr spc="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identifier consists of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alphabetical characters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digits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(plus the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underscore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_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and the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dollar sign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$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spc="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characters</a:t>
            </a: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Id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entifiers can start with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_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$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but cannot start with  a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used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after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 </a:t>
            </a:r>
            <a:r>
              <a:rPr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(e.g.,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x1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)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 spaces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allowed inside the identifier's</a:t>
            </a:r>
            <a:r>
              <a:rPr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case sensitive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-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b="1" spc="-56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different  identifiers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identifier can be of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</a:t>
            </a:r>
            <a:r>
              <a:rPr spc="-7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length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45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4646" y="2294318"/>
            <a:ext cx="5644337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526" y="290954"/>
            <a:ext cx="7990205" cy="2870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Statements</a:t>
            </a:r>
            <a:endParaRPr lang="en-US" sz="2800" dirty="0">
              <a:latin typeface="Rockwell" panose="02060603020205020403" pitchFamily="18" charset="0"/>
              <a:cs typeface="Tahoma"/>
            </a:endParaRPr>
          </a:p>
          <a:p>
            <a:pPr marL="103505">
              <a:lnSpc>
                <a:spcPct val="100000"/>
              </a:lnSpc>
            </a:pPr>
            <a:endParaRPr lang="en-US" sz="2800" spc="-15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3892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command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computer to do something.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statement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should be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followed by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semicolon (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;</a:t>
            </a:r>
            <a:r>
              <a:rPr b="1" spc="-69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)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built out of statements. </a:t>
            </a:r>
            <a:endParaRPr lang="en-US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298450" indent="-285750"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statements in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method are placed between braces 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{</a:t>
            </a:r>
            <a:r>
              <a:rPr lang="en-GB" b="1" spc="-6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lang="en-GB" spc="-10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}</a:t>
            </a:r>
            <a:r>
              <a:rPr lang="en-GB" b="1" spc="-6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</a:t>
            </a:r>
            <a:r>
              <a:rPr lang="en-GB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lang="en-GB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</a:t>
            </a:r>
            <a:r>
              <a:rPr lang="en-GB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</a:t>
            </a:r>
            <a:endParaRPr lang="en-GB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3621" y="2971800"/>
            <a:ext cx="6387465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030"/>
              </a:lnSpc>
              <a:spcBef>
                <a:spcPts val="1939"/>
              </a:spcBef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7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10"/>
              </a:lnSpc>
              <a:tabLst>
                <a:tab pos="3904615" algn="l"/>
                <a:tab pos="5718810" algn="l"/>
              </a:tabLst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</a:t>
            </a:r>
            <a:r>
              <a:rPr sz="1700" b="1" spc="2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main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 (	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 args	)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1054735">
              <a:lnSpc>
                <a:spcPts val="2020"/>
              </a:lnSpc>
              <a:spcBef>
                <a:spcPts val="60"/>
              </a:spcBef>
            </a:pPr>
            <a:r>
              <a:rPr sz="1700" b="1" spc="-5" dirty="0">
                <a:solidFill>
                  <a:srgbClr val="08A1D9"/>
                </a:solidFill>
                <a:latin typeface="Courier New"/>
                <a:cs typeface="Courier New"/>
              </a:rPr>
              <a:t>System.out.println(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"Hello</a:t>
            </a:r>
            <a:r>
              <a:rPr sz="1700" b="1" spc="3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World!"</a:t>
            </a:r>
            <a:r>
              <a:rPr sz="1700" b="1" spc="-5" dirty="0">
                <a:solidFill>
                  <a:srgbClr val="08A1D9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19" y="4716022"/>
            <a:ext cx="814548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several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of statements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declaration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assignment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control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and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loop</a:t>
            </a:r>
            <a:r>
              <a:rPr b="1" spc="1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statements</a:t>
            </a: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46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1140" y="300514"/>
            <a:ext cx="7222490" cy="2532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Blocks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3599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pair of curly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braces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20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forms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block that </a:t>
            </a:r>
            <a:r>
              <a:rPr sz="20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groups  </a:t>
            </a:r>
            <a:r>
              <a:rPr sz="20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components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a</a:t>
            </a:r>
            <a:r>
              <a:rPr sz="2000" spc="-7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sz="2000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3599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900"/>
              </a:spcBef>
            </a:pPr>
            <a:r>
              <a:rPr sz="2400" spc="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o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statement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</a:t>
            </a:r>
            <a:r>
              <a:rPr sz="2200" spc="-10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...</a:t>
            </a:r>
            <a:endParaRPr sz="22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0558" y="3252470"/>
            <a:ext cx="5824855" cy="1925955"/>
          </a:xfrm>
          <a:custGeom>
            <a:avLst/>
            <a:gdLst/>
            <a:ahLst/>
            <a:cxnLst/>
            <a:rect l="l" t="t" r="r" b="b"/>
            <a:pathLst>
              <a:path w="5824855" h="1925954">
                <a:moveTo>
                  <a:pt x="0" y="0"/>
                </a:moveTo>
                <a:lnTo>
                  <a:pt x="5824537" y="0"/>
                </a:lnTo>
                <a:lnTo>
                  <a:pt x="5824537" y="1925637"/>
                </a:lnTo>
                <a:lnTo>
                  <a:pt x="0" y="1925637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383" y="3249295"/>
            <a:ext cx="5831205" cy="1932305"/>
          </a:xfrm>
          <a:custGeom>
            <a:avLst/>
            <a:gdLst/>
            <a:ahLst/>
            <a:cxnLst/>
            <a:rect l="l" t="t" r="r" b="b"/>
            <a:pathLst>
              <a:path w="5831205" h="1932304">
                <a:moveTo>
                  <a:pt x="0" y="3175"/>
                </a:moveTo>
                <a:lnTo>
                  <a:pt x="0" y="1421"/>
                </a:lnTo>
                <a:lnTo>
                  <a:pt x="1421" y="0"/>
                </a:lnTo>
                <a:lnTo>
                  <a:pt x="3175" y="0"/>
                </a:lnTo>
                <a:lnTo>
                  <a:pt x="5827710" y="0"/>
                </a:lnTo>
                <a:lnTo>
                  <a:pt x="5829460" y="0"/>
                </a:lnTo>
                <a:lnTo>
                  <a:pt x="5830880" y="1421"/>
                </a:lnTo>
                <a:lnTo>
                  <a:pt x="5830880" y="3175"/>
                </a:lnTo>
                <a:lnTo>
                  <a:pt x="5830880" y="1928813"/>
                </a:lnTo>
                <a:lnTo>
                  <a:pt x="5830880" y="1930563"/>
                </a:lnTo>
                <a:lnTo>
                  <a:pt x="5829460" y="1931983"/>
                </a:lnTo>
                <a:lnTo>
                  <a:pt x="5827710" y="1931983"/>
                </a:lnTo>
                <a:lnTo>
                  <a:pt x="3175" y="1931983"/>
                </a:lnTo>
                <a:lnTo>
                  <a:pt x="1421" y="1931983"/>
                </a:lnTo>
                <a:lnTo>
                  <a:pt x="0" y="1930563"/>
                </a:lnTo>
                <a:lnTo>
                  <a:pt x="0" y="1928813"/>
                </a:lnTo>
                <a:lnTo>
                  <a:pt x="0" y="3175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733" y="3255645"/>
            <a:ext cx="5818505" cy="1919605"/>
          </a:xfrm>
          <a:custGeom>
            <a:avLst/>
            <a:gdLst/>
            <a:ahLst/>
            <a:cxnLst/>
            <a:rect l="l" t="t" r="r" b="b"/>
            <a:pathLst>
              <a:path w="5818505" h="1919604">
                <a:moveTo>
                  <a:pt x="0" y="0"/>
                </a:moveTo>
                <a:lnTo>
                  <a:pt x="5818180" y="0"/>
                </a:lnTo>
                <a:lnTo>
                  <a:pt x="5818180" y="1919283"/>
                </a:lnTo>
                <a:lnTo>
                  <a:pt x="0" y="19192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3527" y="3300310"/>
            <a:ext cx="585597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</a:t>
            </a:r>
            <a:r>
              <a:rPr sz="1700" b="1" spc="-8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Hello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30860">
              <a:lnSpc>
                <a:spcPts val="2020"/>
              </a:lnSpc>
              <a:tabLst>
                <a:tab pos="3898900" algn="l"/>
                <a:tab pos="5713095" algn="l"/>
              </a:tabLst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c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stati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c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voi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d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mai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n (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] </a:t>
            </a:r>
            <a:r>
              <a:rPr sz="1700" b="1" dirty="0" err="1">
                <a:solidFill>
                  <a:srgbClr val="080912"/>
                </a:solidFill>
                <a:latin typeface="Courier New"/>
                <a:cs typeface="Courier New"/>
              </a:rPr>
              <a:t>args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1771" y="4075010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0016" y="4328998"/>
            <a:ext cx="45605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700" b="1" spc="-5" dirty="0">
                <a:latin typeface="Courier New"/>
                <a:cs typeface="Courier New"/>
              </a:rPr>
              <a:t>"Hello</a:t>
            </a:r>
            <a:r>
              <a:rPr sz="1700" b="1" spc="3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World!"</a:t>
            </a:r>
            <a:r>
              <a:rPr sz="17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1771" y="4595698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527" y="4849703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108" y="4115117"/>
            <a:ext cx="47625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alibri"/>
                <a:cs typeface="Calibri"/>
              </a:rPr>
              <a:t>Class  </a:t>
            </a:r>
            <a:r>
              <a:rPr sz="1600" b="1" dirty="0">
                <a:solidFill>
                  <a:srgbClr val="080912"/>
                </a:solidFill>
                <a:latin typeface="Calibri"/>
                <a:cs typeface="Calibri"/>
              </a:rPr>
              <a:t>block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9820" y="4270692"/>
            <a:ext cx="7035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 marR="5080" indent="-113664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alibri"/>
                <a:cs typeface="Calibri"/>
              </a:rPr>
              <a:t>Method  block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4177" y="4184332"/>
            <a:ext cx="5363210" cy="76200"/>
          </a:xfrm>
          <a:custGeom>
            <a:avLst/>
            <a:gdLst/>
            <a:ahLst/>
            <a:cxnLst/>
            <a:rect l="l" t="t" r="r" b="b"/>
            <a:pathLst>
              <a:path w="5363209" h="76200">
                <a:moveTo>
                  <a:pt x="5363205" y="76199"/>
                </a:moveTo>
                <a:lnTo>
                  <a:pt x="5363205" y="0"/>
                </a:lnTo>
                <a:lnTo>
                  <a:pt x="0" y="0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8933" y="4120832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4177" y="4752657"/>
            <a:ext cx="5363210" cy="49530"/>
          </a:xfrm>
          <a:custGeom>
            <a:avLst/>
            <a:gdLst/>
            <a:ahLst/>
            <a:cxnLst/>
            <a:rect l="l" t="t" r="r" b="b"/>
            <a:pathLst>
              <a:path w="5363209" h="49529">
                <a:moveTo>
                  <a:pt x="5363205" y="0"/>
                </a:moveTo>
                <a:lnTo>
                  <a:pt x="5363205" y="49211"/>
                </a:lnTo>
                <a:lnTo>
                  <a:pt x="0" y="49211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8933" y="4738370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0008" y="3795394"/>
            <a:ext cx="648335" cy="309880"/>
          </a:xfrm>
          <a:custGeom>
            <a:avLst/>
            <a:gdLst/>
            <a:ahLst/>
            <a:cxnLst/>
            <a:rect l="l" t="t" r="r" b="b"/>
            <a:pathLst>
              <a:path w="648335" h="309879">
                <a:moveTo>
                  <a:pt x="0" y="309562"/>
                </a:moveTo>
                <a:lnTo>
                  <a:pt x="0" y="0"/>
                </a:lnTo>
                <a:lnTo>
                  <a:pt x="648334" y="0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7383" y="3731895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009" y="4570095"/>
            <a:ext cx="648335" cy="465455"/>
          </a:xfrm>
          <a:custGeom>
            <a:avLst/>
            <a:gdLst/>
            <a:ahLst/>
            <a:cxnLst/>
            <a:rect l="l" t="t" r="r" b="b"/>
            <a:pathLst>
              <a:path w="648335" h="465454">
                <a:moveTo>
                  <a:pt x="0" y="0"/>
                </a:moveTo>
                <a:lnTo>
                  <a:pt x="0" y="465137"/>
                </a:lnTo>
                <a:lnTo>
                  <a:pt x="648334" y="465137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383" y="4971732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47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83" y="282575"/>
            <a:ext cx="7006317" cy="303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lang="en-US" sz="280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Classes</a:t>
            </a:r>
            <a:endParaRPr lang="en-US" sz="2800" dirty="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18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is the essential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construct.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template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a blueprint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objects. </a:t>
            </a:r>
            <a:r>
              <a:rPr spc="-1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Java,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need  to understand classes and be able to write and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them.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mystery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class will continue to be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unveiled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throughout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course.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now,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though, understand that  a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defined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using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</a:t>
            </a:r>
            <a:r>
              <a:rPr spc="-7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9812" y="3584575"/>
            <a:ext cx="4424680" cy="2171700"/>
          </a:xfrm>
          <a:custGeom>
            <a:avLst/>
            <a:gdLst/>
            <a:ahLst/>
            <a:cxnLst/>
            <a:rect l="l" t="t" r="r" b="b"/>
            <a:pathLst>
              <a:path w="4424680" h="2171700">
                <a:moveTo>
                  <a:pt x="0" y="0"/>
                </a:moveTo>
                <a:lnTo>
                  <a:pt x="4424362" y="0"/>
                </a:lnTo>
                <a:lnTo>
                  <a:pt x="4424362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6637" y="3581400"/>
            <a:ext cx="4431030" cy="2178050"/>
          </a:xfrm>
          <a:custGeom>
            <a:avLst/>
            <a:gdLst/>
            <a:ahLst/>
            <a:cxnLst/>
            <a:rect l="l" t="t" r="r" b="b"/>
            <a:pathLst>
              <a:path w="4431030" h="217805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4427531" y="0"/>
                </a:lnTo>
                <a:lnTo>
                  <a:pt x="4429291" y="0"/>
                </a:lnTo>
                <a:lnTo>
                  <a:pt x="4430711" y="1421"/>
                </a:lnTo>
                <a:lnTo>
                  <a:pt x="4430711" y="3174"/>
                </a:lnTo>
                <a:lnTo>
                  <a:pt x="4430711" y="2174873"/>
                </a:lnTo>
                <a:lnTo>
                  <a:pt x="4430711" y="2176623"/>
                </a:lnTo>
                <a:lnTo>
                  <a:pt x="4429291" y="2178043"/>
                </a:lnTo>
                <a:lnTo>
                  <a:pt x="4427531" y="2178043"/>
                </a:lnTo>
                <a:lnTo>
                  <a:pt x="3174" y="2178043"/>
                </a:lnTo>
                <a:lnTo>
                  <a:pt x="1421" y="2178043"/>
                </a:lnTo>
                <a:lnTo>
                  <a:pt x="0" y="2176623"/>
                </a:lnTo>
                <a:lnTo>
                  <a:pt x="0" y="217487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2987" y="3587750"/>
            <a:ext cx="4418330" cy="2165350"/>
          </a:xfrm>
          <a:custGeom>
            <a:avLst/>
            <a:gdLst/>
            <a:ahLst/>
            <a:cxnLst/>
            <a:rect l="l" t="t" r="r" b="b"/>
            <a:pathLst>
              <a:path w="4418330" h="2165350">
                <a:moveTo>
                  <a:pt x="0" y="0"/>
                </a:moveTo>
                <a:lnTo>
                  <a:pt x="4418011" y="0"/>
                </a:lnTo>
                <a:lnTo>
                  <a:pt x="4418011" y="2165343"/>
                </a:lnTo>
                <a:lnTo>
                  <a:pt x="0" y="2165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88" y="3632416"/>
            <a:ext cx="8001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5481" y="3632416"/>
            <a:ext cx="192087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r>
              <a:rPr sz="21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ts val="250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  <a:p>
            <a:pPr marL="356870"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………..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5481" y="4826210"/>
            <a:ext cx="1157605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………..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224" y="293687"/>
            <a:ext cx="16841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Methods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067" y="1008004"/>
            <a:ext cx="7289165" cy="3414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912"/>
                </a:solidFill>
                <a:latin typeface="Tahoma"/>
                <a:cs typeface="Tahoma"/>
              </a:rPr>
              <a:t>What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is </a:t>
            </a:r>
            <a:r>
              <a:rPr sz="2000" b="1" spc="-5" dirty="0">
                <a:solidFill>
                  <a:srgbClr val="08A1D9"/>
                </a:solidFill>
                <a:latin typeface="Courier New"/>
                <a:cs typeface="Courier New"/>
              </a:rPr>
              <a:t>System.out.println(</a:t>
            </a:r>
            <a:r>
              <a:rPr sz="2000" b="1" spc="-5" dirty="0">
                <a:solidFill>
                  <a:srgbClr val="7C984A"/>
                </a:solidFill>
                <a:latin typeface="Courier New"/>
                <a:cs typeface="Courier New"/>
              </a:rPr>
              <a:t>"Hello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World!"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80912"/>
                </a:solidFill>
                <a:latin typeface="Tahoma"/>
                <a:cs typeface="Tahoma"/>
              </a:rPr>
              <a:t>?</a:t>
            </a:r>
            <a:endParaRPr sz="2000" dirty="0">
              <a:latin typeface="Tahoma"/>
              <a:cs typeface="Tahoma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is a method –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collection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statements that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performs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sequence of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operations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display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message on the console.  It can be used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even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without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fully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understanding the details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 how it works. It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takes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single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 enclosed within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parentheses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In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case,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type string </a:t>
            </a:r>
            <a:r>
              <a:rPr lang="en-GB" b="1" spc="-5" dirty="0">
                <a:solidFill>
                  <a:srgbClr val="7C984A"/>
                </a:solidFill>
                <a:latin typeface="Courier New"/>
                <a:cs typeface="Courier New"/>
              </a:rPr>
              <a:t>"Hello World</a:t>
            </a:r>
            <a:r>
              <a:rPr lang="en-GB" b="1" dirty="0">
                <a:solidFill>
                  <a:srgbClr val="7C984A"/>
                </a:solidFill>
                <a:latin typeface="Courier New"/>
                <a:cs typeface="Courier New"/>
              </a:rPr>
              <a:t>!"</a:t>
            </a:r>
            <a:endParaRPr lang="en-GB" dirty="0">
              <a:latin typeface="Courier New"/>
              <a:cs typeface="Courier New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endParaRPr lang="en-GB" dirty="0">
              <a:latin typeface="Courier New"/>
              <a:cs typeface="Courier New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GB"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can call the same </a:t>
            </a:r>
            <a:r>
              <a:rPr lang="en-GB" b="1" dirty="0" err="1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println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spc="-60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   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 with a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different  argument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print a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different</a:t>
            </a:r>
            <a:r>
              <a:rPr lang="en-GB"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message</a:t>
            </a:r>
            <a:endParaRPr lang="en-GB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49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652" y="274177"/>
            <a:ext cx="7861934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Main</a:t>
            </a:r>
            <a:r>
              <a:rPr sz="2800" spc="-1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Method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method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provides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control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flow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interpreter executes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application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invoking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 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method looks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like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this: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2184" y="2884206"/>
            <a:ext cx="6856730" cy="1549400"/>
          </a:xfrm>
          <a:custGeom>
            <a:avLst/>
            <a:gdLst/>
            <a:ahLst/>
            <a:cxnLst/>
            <a:rect l="l" t="t" r="r" b="b"/>
            <a:pathLst>
              <a:path w="6856730" h="1549400">
                <a:moveTo>
                  <a:pt x="0" y="0"/>
                </a:moveTo>
                <a:lnTo>
                  <a:pt x="6856412" y="0"/>
                </a:lnTo>
                <a:lnTo>
                  <a:pt x="6856412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725" y="2895600"/>
            <a:ext cx="6863080" cy="1555750"/>
          </a:xfrm>
          <a:custGeom>
            <a:avLst/>
            <a:gdLst/>
            <a:ahLst/>
            <a:cxnLst/>
            <a:rect l="l" t="t" r="r" b="b"/>
            <a:pathLst>
              <a:path w="6863080" h="155575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6859580" y="0"/>
                </a:lnTo>
                <a:lnTo>
                  <a:pt x="6861340" y="0"/>
                </a:lnTo>
                <a:lnTo>
                  <a:pt x="6862760" y="1421"/>
                </a:lnTo>
                <a:lnTo>
                  <a:pt x="6862760" y="3174"/>
                </a:lnTo>
                <a:lnTo>
                  <a:pt x="6862760" y="1552573"/>
                </a:lnTo>
                <a:lnTo>
                  <a:pt x="6862760" y="1554323"/>
                </a:lnTo>
                <a:lnTo>
                  <a:pt x="6861340" y="1555753"/>
                </a:lnTo>
                <a:lnTo>
                  <a:pt x="6859580" y="1555753"/>
                </a:lnTo>
                <a:lnTo>
                  <a:pt x="3174" y="1555753"/>
                </a:lnTo>
                <a:lnTo>
                  <a:pt x="1421" y="1555753"/>
                </a:lnTo>
                <a:lnTo>
                  <a:pt x="0" y="1554323"/>
                </a:lnTo>
                <a:lnTo>
                  <a:pt x="0" y="155257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8534" y="2890556"/>
            <a:ext cx="6850380" cy="1543050"/>
          </a:xfrm>
          <a:custGeom>
            <a:avLst/>
            <a:gdLst/>
            <a:ahLst/>
            <a:cxnLst/>
            <a:rect l="l" t="t" r="r" b="b"/>
            <a:pathLst>
              <a:path w="6850380" h="1543050">
                <a:moveTo>
                  <a:pt x="0" y="0"/>
                </a:moveTo>
                <a:lnTo>
                  <a:pt x="6850060" y="0"/>
                </a:lnTo>
                <a:lnTo>
                  <a:pt x="6850060" y="1543043"/>
                </a:lnTo>
                <a:lnTo>
                  <a:pt x="0" y="15430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218" y="2946616"/>
            <a:ext cx="432181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600200" algn="l"/>
                <a:tab pos="1920239" algn="l"/>
                <a:tab pos="4160520" algn="l"/>
              </a:tabLst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voi</a:t>
            </a: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d main	(	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</a:t>
            </a: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] args	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565" y="2946616"/>
            <a:ext cx="208089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r>
              <a:rPr sz="21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static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565" y="3581616"/>
            <a:ext cx="3361054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160">
              <a:lnSpc>
                <a:spcPts val="2510"/>
              </a:lnSpc>
            </a:pPr>
            <a:r>
              <a:rPr sz="2100" b="1" spc="-5" dirty="0">
                <a:solidFill>
                  <a:srgbClr val="08A1D9"/>
                </a:solidFill>
                <a:latin typeface="Courier New"/>
                <a:cs typeface="Courier New"/>
              </a:rPr>
              <a:t>Statement(s);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151" y="234037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151" y="681841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2282041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borrows C++ syntax but greatly simplified and improved.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Java has a small set of language constructs.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Java uses automatic garbage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Java is free from pointers.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No </a:t>
            </a:r>
            <a:r>
              <a:rPr lang="en-GB" sz="2000" dirty="0" err="1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GoTo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487847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28600"/>
            <a:ext cx="48552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Errors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19" y="788035"/>
            <a:ext cx="7256780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1950" spc="-8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50" spc="-860" dirty="0">
                <a:solidFill>
                  <a:srgbClr val="08A1D9"/>
                </a:solidFill>
                <a:latin typeface="Times New Roman"/>
                <a:cs typeface="Times New Roman"/>
              </a:rPr>
              <a:t>	</a:t>
            </a:r>
            <a:r>
              <a:rPr sz="1800"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Syntax </a:t>
            </a:r>
            <a:r>
              <a:rPr sz="1800" u="sng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(compile-time) </a:t>
            </a:r>
            <a:r>
              <a:rPr sz="1800"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z="1800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: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grammatical mistake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</a:t>
            </a:r>
            <a:r>
              <a:rPr sz="1800"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 detect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these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errors,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will output a message 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saying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what it thinks the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is, and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where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thinks the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z="1800"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Here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the sample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a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deliberate</a:t>
            </a:r>
            <a:r>
              <a:rPr sz="1800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019" y="2160143"/>
            <a:ext cx="6212840" cy="131762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920"/>
              </a:spcBef>
            </a:pP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4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62990">
              <a:lnSpc>
                <a:spcPct val="100000"/>
              </a:lnSpc>
              <a:spcBef>
                <a:spcPts val="565"/>
              </a:spcBef>
            </a:pP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args )</a:t>
            </a:r>
            <a:r>
              <a:rPr sz="1400" b="1" spc="-5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47777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400" b="1" spc="-5" dirty="0">
                <a:solidFill>
                  <a:srgbClr val="FFC000"/>
                </a:solidFill>
                <a:latin typeface="Courier New"/>
                <a:cs typeface="Courier New"/>
              </a:rPr>
              <a:t>"Hello</a:t>
            </a:r>
            <a:r>
              <a:rPr sz="1400" b="1" dirty="0">
                <a:solidFill>
                  <a:srgbClr val="FFC000"/>
                </a:solidFill>
                <a:latin typeface="Courier New"/>
                <a:cs typeface="Courier New"/>
              </a:rPr>
              <a:t> World!"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32" y="3465130"/>
            <a:ext cx="7379634" cy="3306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 marR="5080" indent="-355600">
              <a:lnSpc>
                <a:spcPct val="1206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 "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"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has been changed to "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"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capital "C".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Here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what happens when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r>
              <a:rPr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compiled: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618105" marR="2769235" indent="-95250">
              <a:lnSpc>
                <a:spcPct val="115300"/>
              </a:lnSpc>
              <a:spcBef>
                <a:spcPts val="484"/>
              </a:spcBef>
            </a:pPr>
            <a:r>
              <a:rPr spc="-1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C:\Temp&gt;javac </a:t>
            </a:r>
            <a:r>
              <a:rPr spc="-1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 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compiling:</a:t>
            </a:r>
            <a:r>
              <a:rPr spc="-6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522855" marR="963294">
              <a:lnSpc>
                <a:spcPct val="1181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Hello.java:1: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Class or </a:t>
            </a: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interface declaration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expected.  Class</a:t>
            </a:r>
            <a:r>
              <a:rPr spc="-10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R="1864360" algn="ctr">
              <a:lnSpc>
                <a:spcPct val="100000"/>
              </a:lnSpc>
              <a:spcBef>
                <a:spcPts val="260"/>
              </a:spcBef>
            </a:pP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^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R="1517650" algn="ctr">
              <a:lnSpc>
                <a:spcPct val="100000"/>
              </a:lnSpc>
              <a:spcBef>
                <a:spcPts val="260"/>
              </a:spcBef>
            </a:pP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1</a:t>
            </a:r>
            <a:r>
              <a:rPr spc="-8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error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50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9844" y="2156968"/>
            <a:ext cx="6182995" cy="1323340"/>
          </a:xfrm>
          <a:custGeom>
            <a:avLst/>
            <a:gdLst/>
            <a:ahLst/>
            <a:cxnLst/>
            <a:rect l="l" t="t" r="r" b="b"/>
            <a:pathLst>
              <a:path w="6182995" h="1323339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6179340" y="0"/>
                </a:lnTo>
                <a:lnTo>
                  <a:pt x="6181090" y="0"/>
                </a:lnTo>
                <a:lnTo>
                  <a:pt x="6182510" y="1421"/>
                </a:lnTo>
                <a:lnTo>
                  <a:pt x="6182510" y="3174"/>
                </a:lnTo>
                <a:lnTo>
                  <a:pt x="6182510" y="1320004"/>
                </a:lnTo>
                <a:lnTo>
                  <a:pt x="6182510" y="1321754"/>
                </a:lnTo>
                <a:lnTo>
                  <a:pt x="6181090" y="1323184"/>
                </a:lnTo>
                <a:lnTo>
                  <a:pt x="6179340" y="1323184"/>
                </a:lnTo>
                <a:lnTo>
                  <a:pt x="3174" y="1323184"/>
                </a:lnTo>
                <a:lnTo>
                  <a:pt x="1421" y="1323184"/>
                </a:lnTo>
                <a:lnTo>
                  <a:pt x="0" y="1321754"/>
                </a:lnTo>
                <a:lnTo>
                  <a:pt x="0" y="1320004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2162524"/>
            <a:ext cx="6171565" cy="1312545"/>
          </a:xfrm>
          <a:prstGeom prst="rect">
            <a:avLst/>
          </a:prstGeom>
          <a:solidFill>
            <a:srgbClr val="D1F2FE"/>
          </a:solidFill>
          <a:ln w="3175">
            <a:solidFill>
              <a:srgbClr val="82828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5440" marR="276860" indent="-1036955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spc="-5" dirty="0">
                <a:latin typeface="Courier New"/>
                <a:cs typeface="Courier New"/>
              </a:rPr>
              <a:t>System.out.println("Hello World!");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83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89559"/>
            <a:ext cx="48552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Errors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022" y="910273"/>
            <a:ext cx="7228840" cy="234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19" dirty="0">
                <a:solidFill>
                  <a:srgbClr val="FF0000"/>
                </a:solidFill>
                <a:latin typeface="Wingdings"/>
                <a:cs typeface="Wingdings"/>
              </a:rPr>
              <a:t></a:t>
            </a:r>
            <a:r>
              <a:rPr sz="2050" spc="4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Logic </a:t>
            </a:r>
            <a:r>
              <a:rPr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: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mistake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underlying algorithm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marR="99695" indent="-285750">
              <a:lnSpc>
                <a:spcPct val="99400"/>
              </a:lnSpc>
              <a:spcBef>
                <a:spcPts val="320"/>
              </a:spcBef>
              <a:buClr>
                <a:srgbClr val="FF0000"/>
              </a:buClr>
              <a:buSzPct val="107894"/>
              <a:buFont typeface="Arial" panose="020B0604020202020204" pitchFamily="34" charset="0"/>
              <a:buChar char="•"/>
              <a:tabLst>
                <a:tab pos="727075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detect these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errors,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error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message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generated after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compilation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during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execution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but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does not do what it is supposed to</a:t>
            </a:r>
            <a:r>
              <a:rPr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marR="5080" indent="-285750">
              <a:lnSpc>
                <a:spcPct val="99900"/>
              </a:lnSpc>
              <a:spcBef>
                <a:spcPts val="450"/>
              </a:spcBef>
              <a:buClr>
                <a:srgbClr val="FF0000"/>
              </a:buClr>
              <a:buSzPct val="107894"/>
              <a:buFont typeface="Arial" panose="020B0604020202020204" pitchFamily="34" charset="0"/>
              <a:buChar char="•"/>
              <a:tabLst>
                <a:tab pos="72707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Just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because 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compiles and runs does not mean  that it 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correct.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assignment is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create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writes "Hello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World!"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on the computer  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monitor.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following</a:t>
            </a:r>
            <a:r>
              <a:rPr spc="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558" y="3437255"/>
            <a:ext cx="6684645" cy="1588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2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491105" marR="249554" indent="-1308735">
              <a:lnSpc>
                <a:spcPct val="109400"/>
              </a:lnSpc>
              <a:spcBef>
                <a:spcPts val="114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6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9900"/>
                </a:solidFill>
                <a:latin typeface="Courier New"/>
                <a:cs typeface="Courier New"/>
              </a:rPr>
              <a:t>"Hello</a:t>
            </a:r>
            <a:endParaRPr sz="1600">
              <a:latin typeface="Courier New"/>
              <a:cs typeface="Courier New"/>
            </a:endParaRPr>
          </a:p>
          <a:p>
            <a:pPr marL="695325">
              <a:lnSpc>
                <a:spcPts val="1500"/>
              </a:lnSpc>
            </a:pPr>
            <a:r>
              <a:rPr sz="1600" b="1" spc="-5" dirty="0">
                <a:solidFill>
                  <a:srgbClr val="FF9900"/>
                </a:solidFill>
                <a:latin typeface="Courier New"/>
                <a:cs typeface="Courier New"/>
              </a:rPr>
              <a:t>Abdulbaset!"</a:t>
            </a:r>
            <a:r>
              <a:rPr sz="1600" b="1" spc="-45" dirty="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51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3383" y="3434080"/>
            <a:ext cx="6690995" cy="1595120"/>
          </a:xfrm>
          <a:custGeom>
            <a:avLst/>
            <a:gdLst/>
            <a:ahLst/>
            <a:cxnLst/>
            <a:rect l="l" t="t" r="r" b="b"/>
            <a:pathLst>
              <a:path w="6690995" h="159512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5" y="0"/>
                </a:lnTo>
                <a:lnTo>
                  <a:pt x="6687340" y="0"/>
                </a:lnTo>
                <a:lnTo>
                  <a:pt x="6689090" y="0"/>
                </a:lnTo>
                <a:lnTo>
                  <a:pt x="6690510" y="1421"/>
                </a:lnTo>
                <a:lnTo>
                  <a:pt x="6690510" y="3174"/>
                </a:lnTo>
                <a:lnTo>
                  <a:pt x="6690510" y="1591463"/>
                </a:lnTo>
                <a:lnTo>
                  <a:pt x="6690510" y="1593223"/>
                </a:lnTo>
                <a:lnTo>
                  <a:pt x="6689090" y="1594643"/>
                </a:lnTo>
                <a:lnTo>
                  <a:pt x="6687340" y="1594643"/>
                </a:lnTo>
                <a:lnTo>
                  <a:pt x="3175" y="1594643"/>
                </a:lnTo>
                <a:lnTo>
                  <a:pt x="1421" y="1594643"/>
                </a:lnTo>
                <a:lnTo>
                  <a:pt x="0" y="1593223"/>
                </a:lnTo>
                <a:lnTo>
                  <a:pt x="0" y="159146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8939" y="3439636"/>
            <a:ext cx="6679565" cy="1583690"/>
          </a:xfrm>
          <a:prstGeom prst="rect">
            <a:avLst/>
          </a:prstGeom>
          <a:solidFill>
            <a:srgbClr val="D1F2FE"/>
          </a:solidFill>
          <a:ln w="3175">
            <a:solidFill>
              <a:srgbClr val="82828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493520" marR="53340" indent="-914400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latin typeface="Courier New"/>
                <a:cs typeface="Courier New"/>
              </a:rPr>
              <a:t>public static void main 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-5" dirty="0">
                <a:latin typeface="Courier New"/>
                <a:cs typeface="Courier New"/>
              </a:rPr>
              <a:t>String[] </a:t>
            </a:r>
            <a:r>
              <a:rPr sz="1600" b="1" dirty="0">
                <a:latin typeface="Courier New"/>
                <a:cs typeface="Courier New"/>
              </a:rPr>
              <a:t>args ) {  System.out.println( </a:t>
            </a:r>
            <a:r>
              <a:rPr sz="1600" b="1" spc="-5" dirty="0">
                <a:latin typeface="Courier New"/>
                <a:cs typeface="Courier New"/>
              </a:rPr>
              <a:t>"Hello Abdulbaset!"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ts val="18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232" y="321863"/>
            <a:ext cx="542656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Basic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Development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52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4252" y="1974850"/>
            <a:ext cx="303530" cy="638810"/>
          </a:xfrm>
          <a:custGeom>
            <a:avLst/>
            <a:gdLst/>
            <a:ahLst/>
            <a:cxnLst/>
            <a:rect l="l" t="t" r="r" b="b"/>
            <a:pathLst>
              <a:path w="303529" h="638810">
                <a:moveTo>
                  <a:pt x="0" y="0"/>
                </a:moveTo>
                <a:lnTo>
                  <a:pt x="302981" y="638427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854" y="2510409"/>
            <a:ext cx="143510" cy="120650"/>
          </a:xfrm>
          <a:custGeom>
            <a:avLst/>
            <a:gdLst/>
            <a:ahLst/>
            <a:cxnLst/>
            <a:rect l="l" t="t" r="r" b="b"/>
            <a:pathLst>
              <a:path w="143510" h="120650">
                <a:moveTo>
                  <a:pt x="143421" y="0"/>
                </a:moveTo>
                <a:lnTo>
                  <a:pt x="0" y="68059"/>
                </a:lnTo>
                <a:lnTo>
                  <a:pt x="112547" y="120078"/>
                </a:lnTo>
                <a:lnTo>
                  <a:pt x="143421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6439" y="3695700"/>
            <a:ext cx="381635" cy="721360"/>
          </a:xfrm>
          <a:custGeom>
            <a:avLst/>
            <a:gdLst/>
            <a:ahLst/>
            <a:cxnLst/>
            <a:rect l="l" t="t" r="r" b="b"/>
            <a:pathLst>
              <a:path w="381635" h="721360">
                <a:moveTo>
                  <a:pt x="0" y="0"/>
                </a:moveTo>
                <a:lnTo>
                  <a:pt x="381616" y="721348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2258" y="4312577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140322" y="0"/>
                </a:moveTo>
                <a:lnTo>
                  <a:pt x="0" y="74231"/>
                </a:lnTo>
                <a:lnTo>
                  <a:pt x="114706" y="121310"/>
                </a:lnTo>
                <a:lnTo>
                  <a:pt x="140322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147" y="1728788"/>
            <a:ext cx="916940" cy="973455"/>
          </a:xfrm>
          <a:custGeom>
            <a:avLst/>
            <a:gdLst/>
            <a:ahLst/>
            <a:cxnLst/>
            <a:rect l="l" t="t" r="r" b="b"/>
            <a:pathLst>
              <a:path w="916939" h="973454">
                <a:moveTo>
                  <a:pt x="916370" y="973137"/>
                </a:moveTo>
                <a:lnTo>
                  <a:pt x="916370" y="0"/>
                </a:lnTo>
                <a:lnTo>
                  <a:pt x="0" y="0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1099" y="1649413"/>
            <a:ext cx="95250" cy="158750"/>
          </a:xfrm>
          <a:custGeom>
            <a:avLst/>
            <a:gdLst/>
            <a:ahLst/>
            <a:cxnLst/>
            <a:rect l="l" t="t" r="r" b="b"/>
            <a:pathLst>
              <a:path w="95250" h="158750">
                <a:moveTo>
                  <a:pt x="95250" y="0"/>
                </a:moveTo>
                <a:lnTo>
                  <a:pt x="0" y="79375"/>
                </a:lnTo>
                <a:lnTo>
                  <a:pt x="95250" y="158750"/>
                </a:lnTo>
                <a:lnTo>
                  <a:pt x="95250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4813" y="1865363"/>
            <a:ext cx="887094" cy="415290"/>
          </a:xfrm>
          <a:custGeom>
            <a:avLst/>
            <a:gdLst/>
            <a:ahLst/>
            <a:cxnLst/>
            <a:rect l="l" t="t" r="r" b="b"/>
            <a:pathLst>
              <a:path w="887095" h="415289">
                <a:moveTo>
                  <a:pt x="0" y="0"/>
                </a:moveTo>
                <a:lnTo>
                  <a:pt x="886700" y="0"/>
                </a:lnTo>
                <a:lnTo>
                  <a:pt x="886700" y="414863"/>
                </a:lnTo>
                <a:lnTo>
                  <a:pt x="0" y="4148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9807" y="1238250"/>
            <a:ext cx="95250" cy="158750"/>
          </a:xfrm>
          <a:custGeom>
            <a:avLst/>
            <a:gdLst/>
            <a:ahLst/>
            <a:cxnLst/>
            <a:rect l="l" t="t" r="r" b="b"/>
            <a:pathLst>
              <a:path w="95250" h="158750">
                <a:moveTo>
                  <a:pt x="95250" y="0"/>
                </a:moveTo>
                <a:lnTo>
                  <a:pt x="0" y="79375"/>
                </a:lnTo>
                <a:lnTo>
                  <a:pt x="95250" y="158750"/>
                </a:lnTo>
                <a:lnTo>
                  <a:pt x="95250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570" y="2465997"/>
            <a:ext cx="887730" cy="415290"/>
          </a:xfrm>
          <a:custGeom>
            <a:avLst/>
            <a:gdLst/>
            <a:ahLst/>
            <a:cxnLst/>
            <a:rect l="l" t="t" r="r" b="b"/>
            <a:pathLst>
              <a:path w="887729" h="415289">
                <a:moveTo>
                  <a:pt x="0" y="0"/>
                </a:moveTo>
                <a:lnTo>
                  <a:pt x="887122" y="0"/>
                </a:lnTo>
                <a:lnTo>
                  <a:pt x="887122" y="415256"/>
                </a:lnTo>
                <a:lnTo>
                  <a:pt x="0" y="4152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8867" y="990600"/>
            <a:ext cx="2653030" cy="1000125"/>
          </a:xfrm>
          <a:prstGeom prst="rect">
            <a:avLst/>
          </a:prstGeom>
          <a:solidFill>
            <a:srgbClr val="FFE7DA"/>
          </a:solidFill>
          <a:ln w="25399">
            <a:solidFill>
              <a:srgbClr val="C56013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578485" marR="565150" indent="292100">
              <a:lnSpc>
                <a:spcPts val="2200"/>
              </a:lnSpc>
              <a:spcBef>
                <a:spcPts val="1695"/>
              </a:spcBef>
            </a:pPr>
            <a:r>
              <a:rPr sz="1900" b="1" spc="-80" dirty="0">
                <a:solidFill>
                  <a:srgbClr val="080912"/>
                </a:solidFill>
                <a:latin typeface="Arial"/>
                <a:cs typeface="Arial"/>
              </a:rPr>
              <a:t>Edit </a:t>
            </a:r>
            <a:r>
              <a:rPr sz="1900" b="1" spc="-70" dirty="0">
                <a:solidFill>
                  <a:srgbClr val="080912"/>
                </a:solidFill>
                <a:latin typeface="Arial"/>
                <a:cs typeface="Arial"/>
              </a:rPr>
              <a:t>and  </a:t>
            </a:r>
            <a:r>
              <a:rPr sz="1900" b="1" spc="-55" dirty="0">
                <a:solidFill>
                  <a:srgbClr val="080912"/>
                </a:solidFill>
                <a:latin typeface="Arial"/>
                <a:cs typeface="Arial"/>
              </a:rPr>
              <a:t>save</a:t>
            </a:r>
            <a:r>
              <a:rPr sz="1900" b="1" spc="-65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080912"/>
                </a:solidFill>
                <a:latin typeface="Arial"/>
                <a:cs typeface="Arial"/>
              </a:rPr>
              <a:t>program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34252" y="2713038"/>
            <a:ext cx="2653030" cy="1000125"/>
          </a:xfrm>
          <a:custGeom>
            <a:avLst/>
            <a:gdLst/>
            <a:ahLst/>
            <a:cxnLst/>
            <a:rect l="l" t="t" r="r" b="b"/>
            <a:pathLst>
              <a:path w="2653029" h="1000125">
                <a:moveTo>
                  <a:pt x="0" y="0"/>
                </a:moveTo>
                <a:lnTo>
                  <a:pt x="2652712" y="0"/>
                </a:lnTo>
                <a:lnTo>
                  <a:pt x="2652712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rgbClr val="FF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4252" y="2713038"/>
            <a:ext cx="2653030" cy="1000125"/>
          </a:xfrm>
          <a:custGeom>
            <a:avLst/>
            <a:gdLst/>
            <a:ahLst/>
            <a:cxnLst/>
            <a:rect l="l" t="t" r="r" b="b"/>
            <a:pathLst>
              <a:path w="2653029" h="1000125">
                <a:moveTo>
                  <a:pt x="0" y="0"/>
                </a:moveTo>
                <a:lnTo>
                  <a:pt x="2652708" y="0"/>
                </a:lnTo>
                <a:lnTo>
                  <a:pt x="2652708" y="1000119"/>
                </a:lnTo>
                <a:lnTo>
                  <a:pt x="0" y="100011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6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3976"/>
              </p:ext>
            </p:extLst>
          </p:nvPr>
        </p:nvGraphicFramePr>
        <p:xfrm>
          <a:off x="3232986" y="1301750"/>
          <a:ext cx="4615614" cy="411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26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2047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900" b="1" spc="-8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Compile</a:t>
                      </a:r>
                      <a:r>
                        <a:rPr sz="1900" b="1" spc="-4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49">
                      <a:solidFill>
                        <a:srgbClr val="828287"/>
                      </a:solidFill>
                      <a:prstDash val="solid"/>
                    </a:lnR>
                    <a:lnT w="31749">
                      <a:solidFill>
                        <a:srgbClr val="8282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49">
                      <a:solidFill>
                        <a:srgbClr val="828287"/>
                      </a:solidFill>
                      <a:prstDash val="solid"/>
                    </a:lnL>
                    <a:lnB w="25399">
                      <a:solidFill>
                        <a:srgbClr val="C560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709"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399">
                      <a:solidFill>
                        <a:srgbClr val="C56013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64184" marR="152400" indent="-304800">
                        <a:lnSpc>
                          <a:spcPts val="2200"/>
                        </a:lnSpc>
                        <a:spcBef>
                          <a:spcPts val="1700"/>
                        </a:spcBef>
                      </a:pPr>
                      <a:r>
                        <a:rPr sz="1900" b="1" spc="-6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Execute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program </a:t>
                      </a:r>
                      <a:r>
                        <a:rPr sz="1900" b="1" spc="-7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900" b="1" spc="-5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evaluate</a:t>
                      </a:r>
                      <a:r>
                        <a:rPr sz="1900" b="1" spc="-6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C56013"/>
                      </a:solidFill>
                      <a:prstDash val="solid"/>
                    </a:lnL>
                    <a:lnR w="25399">
                      <a:solidFill>
                        <a:srgbClr val="C56013"/>
                      </a:solidFill>
                      <a:prstDash val="solid"/>
                    </a:lnR>
                    <a:lnT w="25399">
                      <a:solidFill>
                        <a:srgbClr val="C56013"/>
                      </a:solidFill>
                      <a:prstDash val="solid"/>
                    </a:lnT>
                    <a:lnB w="25399">
                      <a:solidFill>
                        <a:srgbClr val="C56013"/>
                      </a:solidFill>
                      <a:prstDash val="solid"/>
                    </a:lnB>
                    <a:solidFill>
                      <a:srgbClr val="FFE7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899" y="292584"/>
            <a:ext cx="7379334" cy="407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</a:t>
            </a:r>
            <a:r>
              <a:rPr sz="2800" spc="-3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Practice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Appropriate</a:t>
            </a:r>
            <a:r>
              <a:rPr u="sng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Comments: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Starts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a comment that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states the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purpose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author,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time and date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 the last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pc="-8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modifications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comment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the  purpose of the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comment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method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the  purpose of the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end of line (single line) comment,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purpose of the</a:t>
            </a:r>
            <a:r>
              <a:rPr spc="-8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statement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242" y="317915"/>
            <a:ext cx="7283450" cy="2682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lang="en-US" sz="2400"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</a:t>
            </a:r>
            <a:r>
              <a:rPr sz="2000" u="sng"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Conventions: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723900" marR="5080" indent="-342900">
              <a:lnSpc>
                <a:spcPct val="107800"/>
              </a:lnSpc>
              <a:spcBef>
                <a:spcPts val="434"/>
              </a:spcBef>
            </a:pPr>
            <a:r>
              <a:rPr sz="1950" spc="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o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Choose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meaningful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descriptive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names helps a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be 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self-documenting.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Easy to</a:t>
            </a:r>
            <a:r>
              <a:rPr sz="1800" spc="-7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understand</a:t>
            </a:r>
            <a:endParaRPr sz="1800" dirty="0">
              <a:latin typeface="Rockwell" panose="02060603020205020403" pitchFamily="18" charset="0"/>
              <a:cs typeface="Tahoma"/>
            </a:endParaRPr>
          </a:p>
          <a:p>
            <a:pPr marL="91821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Which code is easier to</a:t>
            </a:r>
            <a:r>
              <a:rPr sz="1800" b="1" spc="-100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b="1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understand?</a:t>
            </a:r>
            <a:endParaRPr sz="1800" dirty="0">
              <a:latin typeface="Rockwell" panose="02060603020205020403" pitchFamily="18" charset="0"/>
              <a:cs typeface="Tahoma"/>
            </a:endParaRPr>
          </a:p>
          <a:p>
            <a:pPr marL="918210">
              <a:lnSpc>
                <a:spcPct val="100000"/>
              </a:lnSpc>
              <a:spcBef>
                <a:spcPts val="1540"/>
              </a:spcBef>
            </a:pPr>
            <a:r>
              <a:rPr sz="18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 Sample</a:t>
            </a:r>
            <a:r>
              <a:rPr sz="1800" u="sng"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1: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325" y="3108256"/>
            <a:ext cx="63754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just">
              <a:lnSpc>
                <a:spcPct val="1453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float  float 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float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8000" y="3172462"/>
            <a:ext cx="349567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1600" b="1" dirty="0">
                <a:solidFill>
                  <a:srgbClr val="7C984A"/>
                </a:solidFill>
                <a:latin typeface="Courier New"/>
                <a:cs typeface="Courier New"/>
              </a:rPr>
              <a:t>gradeOfExam1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90.0;</a:t>
            </a:r>
            <a:endParaRPr sz="1600" dirty="0">
              <a:latin typeface="Courier New"/>
              <a:cs typeface="Courier New"/>
            </a:endParaRPr>
          </a:p>
          <a:p>
            <a:pPr marL="12700" marR="5080" indent="14604">
              <a:lnSpc>
                <a:spcPts val="2800"/>
              </a:lnSpc>
              <a:spcBef>
                <a:spcPts val="22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gradeOfExam2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95.0; 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averageGrades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(gradeOfExam1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007" y="3881122"/>
            <a:ext cx="21786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+</a:t>
            </a:r>
            <a:r>
              <a:rPr sz="1600" b="1" spc="-12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gradeOfExam2)/2;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545" y="4369042"/>
            <a:ext cx="159512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18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u="sng" dirty="0">
                <a:solidFill>
                  <a:srgbClr val="080912"/>
                </a:solidFill>
                <a:latin typeface="Tahoma"/>
                <a:cs typeface="Tahoma"/>
              </a:rPr>
              <a:t>2: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2325" y="5021109"/>
            <a:ext cx="63500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53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float  float  float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8000" y="5103651"/>
            <a:ext cx="417195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7C984A"/>
                </a:solidFill>
                <a:latin typeface="Courier New"/>
                <a:cs typeface="Courier New"/>
              </a:rPr>
              <a:t>asdfghjk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90.0;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rujflwe 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95.0;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dfiefjek = (asdfghjk +</a:t>
            </a:r>
            <a:r>
              <a:rPr sz="1600" b="1" spc="-5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rujflwe)/2;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133" y="294931"/>
            <a:ext cx="7495540" cy="4846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Tahoma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(Cont’d)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7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7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method</a:t>
            </a:r>
            <a:r>
              <a:rPr sz="2000" u="sng"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marR="73025" indent="-285750">
              <a:lnSpc>
                <a:spcPct val="109700"/>
              </a:lnSpc>
              <a:spcBef>
                <a:spcPts val="30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23202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lowercase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If the name consists of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several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words,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concatenate all in one,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lowercase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capitalize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each subsequent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name. 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age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myAge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and the method 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result()</a:t>
            </a:r>
            <a:r>
              <a:rPr b="1" spc="-55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	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myResult()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z="2000" u="sng"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marR="850265" indent="-285750">
              <a:lnSpc>
                <a:spcPct val="106000"/>
              </a:lnSpc>
              <a:spcBef>
                <a:spcPts val="46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629856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li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z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le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ter of each wo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 in the name.	</a:t>
            </a:r>
            <a:endParaRPr lang="en-US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666750" marR="850265" indent="-285750">
              <a:lnSpc>
                <a:spcPct val="106000"/>
              </a:lnSpc>
              <a:spcBef>
                <a:spcPts val="46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629856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class name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School</a:t>
            </a:r>
            <a:r>
              <a:rPr lang="en-US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5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 err="1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MySchool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Constant</a:t>
            </a:r>
            <a:r>
              <a:rPr u="sng"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723900" marR="5080" indent="-342900">
              <a:lnSpc>
                <a:spcPct val="110700"/>
              </a:lnSpc>
              <a:spcBef>
                <a:spcPts val="40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  <a:tab pos="2490470" algn="l"/>
              </a:tabLst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Capitalize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all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constants, and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underscores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 connect</a:t>
            </a:r>
            <a:r>
              <a:rPr spc="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words.	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constant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PI</a:t>
            </a:r>
            <a:r>
              <a:rPr lang="en-US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4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64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MAX_VALUE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319" y="318122"/>
            <a:ext cx="7212330" cy="397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lang="en-US" sz="2400" dirty="0">
              <a:solidFill>
                <a:srgbClr val="8C8E91"/>
              </a:solidFill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50" dirty="0">
              <a:latin typeface="Rockwell" panose="020606030202050204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spc="1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ar-SA" sz="2000" spc="1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Proper Indentation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z="2000" u="sng"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Spacing: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blank lines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separate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segments of the</a:t>
            </a:r>
            <a:r>
              <a:rPr spc="-9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space characters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code indentations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</a:t>
            </a:r>
            <a:r>
              <a:rPr spc="-114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enhance  </a:t>
            </a:r>
            <a:r>
              <a:rPr b="1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b="1" u="sng" spc="-8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readability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statement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separate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line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allowing end of line  comment.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example: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tabLst>
                <a:tab pos="720090" algn="l"/>
              </a:tabLst>
            </a:pPr>
            <a:r>
              <a:rPr b="1" spc="-5" dirty="0" err="1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System.out.println</a:t>
            </a:r>
            <a:r>
              <a:rPr b="1" spc="-5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("</a:t>
            </a:r>
            <a:r>
              <a:rPr b="1" spc="-5" dirty="0">
                <a:solidFill>
                  <a:srgbClr val="FFC000"/>
                </a:solidFill>
                <a:latin typeface="Rockwell" panose="02060603020205020403" pitchFamily="18" charset="0"/>
                <a:cs typeface="Courier New"/>
              </a:rPr>
              <a:t>Hello </a:t>
            </a:r>
            <a:r>
              <a:rPr b="1" dirty="0">
                <a:solidFill>
                  <a:srgbClr val="FFC000"/>
                </a:solidFill>
                <a:latin typeface="Rockwell" panose="02060603020205020403" pitchFamily="18" charset="0"/>
                <a:cs typeface="Courier New"/>
              </a:rPr>
              <a:t>World!</a:t>
            </a:r>
            <a:r>
              <a:rPr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");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 print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a 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string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81000" marR="190500">
              <a:lnSpc>
                <a:spcPct val="106600"/>
              </a:lnSpc>
              <a:buClr>
                <a:srgbClr val="08A1D9"/>
              </a:buClr>
              <a:buSzPct val="107894"/>
              <a:tabLst>
                <a:tab pos="720090" algn="l"/>
              </a:tabLst>
            </a:pPr>
            <a:endParaRPr lang="en-US" dirty="0">
              <a:latin typeface="Rockwell" panose="02060603020205020403" pitchFamily="18" charset="0"/>
              <a:cs typeface="Times New Roman"/>
            </a:endParaRPr>
          </a:p>
          <a:p>
            <a:pPr marL="666750" marR="190500" indent="-285750">
              <a:lnSpc>
                <a:spcPct val="1066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next slide, which code do you think it is</a:t>
            </a:r>
            <a:r>
              <a:rPr b="1"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more  readable?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088" y="318122"/>
            <a:ext cx="63041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sz="24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57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088" y="844025"/>
            <a:ext cx="6976109" cy="30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20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1: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Test1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109980" marR="5080" indent="-488315">
              <a:lnSpc>
                <a:spcPct val="114599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System.out.println("On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withered</a:t>
            </a:r>
            <a:r>
              <a:rPr sz="1600" b="1" spc="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branch");</a:t>
            </a:r>
            <a:endParaRPr sz="1600" dirty="0">
              <a:latin typeface="Courier New"/>
              <a:cs typeface="Courier New"/>
            </a:endParaRPr>
          </a:p>
          <a:p>
            <a:pPr marL="1109980" marR="5080">
              <a:lnSpc>
                <a:spcPct val="114599"/>
              </a:lnSpc>
              <a:spcBef>
                <a:spcPts val="10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System.out.println("A crow has just alighted:");  System.out.println("Nightfall in</a:t>
            </a:r>
            <a:r>
              <a:rPr sz="1600" b="1" spc="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autumn.");</a:t>
            </a:r>
            <a:endParaRPr sz="16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20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2: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441" y="4038600"/>
            <a:ext cx="7575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7241" y="4038600"/>
            <a:ext cx="6350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class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532" y="4533888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static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2114" y="4533888"/>
            <a:ext cx="30740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void main(String[]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</a:t>
            </a:r>
            <a:r>
              <a:rPr sz="1600" b="1" spc="-8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069" y="4302748"/>
            <a:ext cx="1001394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3840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Test1{  public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ts val="1839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068" y="5016494"/>
            <a:ext cx="13671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System.out.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2841" y="5257794"/>
            <a:ext cx="11233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8060" algn="l"/>
              </a:tabLst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m	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4177" y="5026654"/>
            <a:ext cx="1732914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75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println(  out.println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("A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17305" y="5257794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93274" y="5026654"/>
            <a:ext cx="3371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9734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"On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withered branch");  crow has just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alighted:"</a:t>
            </a:r>
            <a:endParaRPr sz="160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in</a:t>
            </a:r>
            <a:r>
              <a:rPr sz="17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autumn.");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7188" y="5511793"/>
            <a:ext cx="364553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("Nightfall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58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462" y="318122"/>
            <a:ext cx="7419975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sz="2900" dirty="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</a:t>
            </a:r>
            <a:r>
              <a:rPr sz="2000" u="sng"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797560" indent="-285750">
              <a:lnSpc>
                <a:spcPct val="100000"/>
              </a:lnSpc>
              <a:spcBef>
                <a:spcPts val="88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next-line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end-of-line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114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braces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797560" indent="-285750">
              <a:lnSpc>
                <a:spcPct val="100000"/>
              </a:lnSpc>
              <a:spcBef>
                <a:spcPts val="88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should stick with one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whole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2882" y="2209800"/>
            <a:ext cx="5093335" cy="1796414"/>
          </a:xfrm>
          <a:custGeom>
            <a:avLst/>
            <a:gdLst/>
            <a:ahLst/>
            <a:cxnLst/>
            <a:rect l="l" t="t" r="r" b="b"/>
            <a:pathLst>
              <a:path w="5093334" h="1796414">
                <a:moveTo>
                  <a:pt x="0" y="1796018"/>
                </a:moveTo>
                <a:lnTo>
                  <a:pt x="5093258" y="1796018"/>
                </a:lnTo>
                <a:lnTo>
                  <a:pt x="5093258" y="0"/>
                </a:lnTo>
                <a:lnTo>
                  <a:pt x="0" y="0"/>
                </a:lnTo>
                <a:lnTo>
                  <a:pt x="0" y="1796018"/>
                </a:lnTo>
                <a:close/>
              </a:path>
            </a:pathLst>
          </a:custGeom>
          <a:ln w="23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318" y="2286518"/>
            <a:ext cx="4450080" cy="156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b="1" spc="-35" dirty="0">
                <a:latin typeface="Courier New"/>
                <a:cs typeface="Courier New"/>
              </a:rPr>
              <a:t>public </a:t>
            </a:r>
            <a:r>
              <a:rPr sz="1500" b="1" spc="-40" dirty="0">
                <a:latin typeface="Courier New"/>
                <a:cs typeface="Courier New"/>
              </a:rPr>
              <a:t>class</a:t>
            </a:r>
            <a:r>
              <a:rPr sz="1500" b="1" spc="-14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Test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5" dirty="0">
                <a:latin typeface="Courier New"/>
                <a:cs typeface="Courier New"/>
              </a:rPr>
              <a:t>public static </a:t>
            </a:r>
            <a:r>
              <a:rPr sz="1500" b="1" spc="-50" dirty="0">
                <a:latin typeface="Courier New"/>
                <a:cs typeface="Courier New"/>
              </a:rPr>
              <a:t>void </a:t>
            </a:r>
            <a:r>
              <a:rPr sz="1500" b="1" spc="-45" dirty="0">
                <a:latin typeface="Courier New"/>
                <a:cs typeface="Courier New"/>
              </a:rPr>
              <a:t>main(String[]</a:t>
            </a:r>
            <a:r>
              <a:rPr sz="1500" b="1" spc="85" dirty="0">
                <a:latin typeface="Courier New"/>
                <a:cs typeface="Courier New"/>
              </a:rPr>
              <a:t> </a:t>
            </a:r>
            <a:r>
              <a:rPr sz="1500" b="1" spc="-35" dirty="0">
                <a:latin typeface="Courier New"/>
                <a:cs typeface="Courier New"/>
              </a:rPr>
              <a:t>args)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18135" algn="ctr">
              <a:lnSpc>
                <a:spcPts val="1720"/>
              </a:lnSpc>
            </a:pPr>
            <a:r>
              <a:rPr sz="1500" b="1" spc="-35" dirty="0">
                <a:latin typeface="Courier New"/>
                <a:cs typeface="Courier New"/>
              </a:rPr>
              <a:t>System.out.println("Block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45" dirty="0">
                <a:latin typeface="Courier New"/>
                <a:cs typeface="Courier New"/>
              </a:rPr>
              <a:t>Styles");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2882" y="4418582"/>
            <a:ext cx="5093335" cy="1334770"/>
          </a:xfrm>
          <a:custGeom>
            <a:avLst/>
            <a:gdLst/>
            <a:ahLst/>
            <a:cxnLst/>
            <a:rect l="l" t="t" r="r" b="b"/>
            <a:pathLst>
              <a:path w="5093334" h="1334770">
                <a:moveTo>
                  <a:pt x="0" y="1334537"/>
                </a:moveTo>
                <a:lnTo>
                  <a:pt x="5093258" y="1334537"/>
                </a:lnTo>
                <a:lnTo>
                  <a:pt x="5093258" y="0"/>
                </a:lnTo>
                <a:lnTo>
                  <a:pt x="0" y="0"/>
                </a:lnTo>
                <a:lnTo>
                  <a:pt x="0" y="1334537"/>
                </a:lnTo>
                <a:close/>
              </a:path>
            </a:pathLst>
          </a:custGeom>
          <a:ln w="23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4318" y="3976765"/>
            <a:ext cx="6409690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1475" marR="5080">
              <a:lnSpc>
                <a:spcPct val="102899"/>
              </a:lnSpc>
            </a:pPr>
            <a:r>
              <a:rPr sz="1700" i="1" spc="50" dirty="0">
                <a:latin typeface="Times New Roman"/>
                <a:cs typeface="Times New Roman"/>
              </a:rPr>
              <a:t>E</a:t>
            </a:r>
            <a:r>
              <a:rPr sz="1700" i="1" spc="-130" dirty="0">
                <a:latin typeface="Times New Roman"/>
                <a:cs typeface="Times New Roman"/>
              </a:rPr>
              <a:t>n</a:t>
            </a:r>
            <a:r>
              <a:rPr sz="1700" i="1" spc="50" dirty="0">
                <a:latin typeface="Times New Roman"/>
                <a:cs typeface="Times New Roman"/>
              </a:rPr>
              <a:t>d</a:t>
            </a:r>
            <a:r>
              <a:rPr sz="1700" i="1" spc="-30" dirty="0">
                <a:latin typeface="Times New Roman"/>
                <a:cs typeface="Times New Roman"/>
              </a:rPr>
              <a:t>-</a:t>
            </a:r>
            <a:r>
              <a:rPr sz="1700" i="1" spc="-130" dirty="0">
                <a:latin typeface="Times New Roman"/>
                <a:cs typeface="Times New Roman"/>
              </a:rPr>
              <a:t>o</a:t>
            </a:r>
            <a:r>
              <a:rPr sz="1700" i="1" spc="65" dirty="0">
                <a:latin typeface="Times New Roman"/>
                <a:cs typeface="Times New Roman"/>
              </a:rPr>
              <a:t>f</a:t>
            </a:r>
            <a:r>
              <a:rPr sz="1700" i="1" spc="-25" dirty="0">
                <a:latin typeface="Times New Roman"/>
                <a:cs typeface="Times New Roman"/>
              </a:rPr>
              <a:t>-</a:t>
            </a:r>
            <a:r>
              <a:rPr sz="1700" i="1" spc="-110" dirty="0">
                <a:latin typeface="Times New Roman"/>
                <a:cs typeface="Times New Roman"/>
              </a:rPr>
              <a:t>l</a:t>
            </a:r>
            <a:r>
              <a:rPr sz="1700" i="1" spc="65" dirty="0">
                <a:latin typeface="Times New Roman"/>
                <a:cs typeface="Times New Roman"/>
              </a:rPr>
              <a:t>i</a:t>
            </a:r>
            <a:r>
              <a:rPr sz="1700" i="1" spc="-130" dirty="0">
                <a:latin typeface="Times New Roman"/>
                <a:cs typeface="Times New Roman"/>
              </a:rPr>
              <a:t>n</a:t>
            </a:r>
            <a:r>
              <a:rPr sz="1700" i="1" spc="-25" dirty="0">
                <a:latin typeface="Times New Roman"/>
                <a:cs typeface="Times New Roman"/>
              </a:rPr>
              <a:t>e 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style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450"/>
              </a:lnSpc>
            </a:pPr>
            <a:r>
              <a:rPr sz="1500" b="1" spc="-35" dirty="0">
                <a:latin typeface="Courier New"/>
                <a:cs typeface="Courier New"/>
              </a:rPr>
              <a:t>public </a:t>
            </a:r>
            <a:r>
              <a:rPr sz="1500" b="1" spc="-40" dirty="0">
                <a:latin typeface="Courier New"/>
                <a:cs typeface="Courier New"/>
              </a:rPr>
              <a:t>class </a:t>
            </a:r>
            <a:r>
              <a:rPr sz="1500" b="1" spc="-5" dirty="0">
                <a:latin typeface="Courier New"/>
                <a:cs typeface="Courier New"/>
              </a:rPr>
              <a:t>Test</a:t>
            </a:r>
            <a:r>
              <a:rPr sz="1500" b="1" spc="-254" dirty="0">
                <a:latin typeface="Courier New"/>
                <a:cs typeface="Courier New"/>
              </a:rPr>
              <a:t> </a:t>
            </a: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50215" marR="1737995" indent="-207645">
              <a:lnSpc>
                <a:spcPts val="1720"/>
              </a:lnSpc>
              <a:spcBef>
                <a:spcPts val="80"/>
              </a:spcBef>
            </a:pPr>
            <a:r>
              <a:rPr sz="1500" b="1" spc="-35" dirty="0">
                <a:latin typeface="Courier New"/>
                <a:cs typeface="Courier New"/>
              </a:rPr>
              <a:t>public static </a:t>
            </a:r>
            <a:r>
              <a:rPr sz="1500" b="1" spc="-50" dirty="0">
                <a:latin typeface="Courier New"/>
                <a:cs typeface="Courier New"/>
              </a:rPr>
              <a:t>void </a:t>
            </a:r>
            <a:r>
              <a:rPr sz="1500" b="1" spc="-45" dirty="0">
                <a:latin typeface="Courier New"/>
                <a:cs typeface="Courier New"/>
              </a:rPr>
              <a:t>main(String[] </a:t>
            </a:r>
            <a:r>
              <a:rPr sz="1500" b="1" spc="-40" dirty="0">
                <a:latin typeface="Courier New"/>
                <a:cs typeface="Courier New"/>
              </a:rPr>
              <a:t>args) </a:t>
            </a:r>
            <a:r>
              <a:rPr sz="1500" b="1" spc="-30" dirty="0">
                <a:latin typeface="Courier New"/>
                <a:cs typeface="Courier New"/>
              </a:rPr>
              <a:t>{  </a:t>
            </a:r>
            <a:r>
              <a:rPr sz="1500" b="1" spc="-35" dirty="0">
                <a:latin typeface="Courier New"/>
                <a:cs typeface="Courier New"/>
              </a:rPr>
              <a:t>System.out.println("Block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45" dirty="0">
                <a:latin typeface="Courier New"/>
                <a:cs typeface="Courier New"/>
              </a:rPr>
              <a:t>Styles");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635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294" y="2234245"/>
            <a:ext cx="78613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10"/>
              </a:lnSpc>
            </a:pPr>
            <a:r>
              <a:rPr sz="1700" i="1" spc="-40" dirty="0">
                <a:latin typeface="Times New Roman"/>
                <a:cs typeface="Times New Roman"/>
              </a:rPr>
              <a:t>Ne</a:t>
            </a:r>
            <a:r>
              <a:rPr sz="1700" i="1" spc="-215" dirty="0">
                <a:latin typeface="Times New Roman"/>
                <a:cs typeface="Times New Roman"/>
              </a:rPr>
              <a:t>x</a:t>
            </a:r>
            <a:r>
              <a:rPr sz="1700" i="1" spc="65" dirty="0">
                <a:latin typeface="Times New Roman"/>
                <a:cs typeface="Times New Roman"/>
              </a:rPr>
              <a:t>t</a:t>
            </a:r>
            <a:r>
              <a:rPr sz="1700" i="1" spc="-25" dirty="0">
                <a:latin typeface="Times New Roman"/>
                <a:cs typeface="Times New Roman"/>
              </a:rPr>
              <a:t>-</a:t>
            </a:r>
            <a:r>
              <a:rPr sz="1700" i="1" spc="65" dirty="0">
                <a:latin typeface="Times New Roman"/>
                <a:cs typeface="Times New Roman"/>
              </a:rPr>
              <a:t>l</a:t>
            </a:r>
            <a:r>
              <a:rPr sz="1700" i="1" spc="-110" dirty="0">
                <a:latin typeface="Times New Roman"/>
                <a:cs typeface="Times New Roman"/>
              </a:rPr>
              <a:t>i</a:t>
            </a:r>
            <a:r>
              <a:rPr sz="1700" i="1" spc="50" dirty="0">
                <a:latin typeface="Times New Roman"/>
                <a:cs typeface="Times New Roman"/>
              </a:rPr>
              <a:t>n</a:t>
            </a:r>
            <a:r>
              <a:rPr sz="1700" i="1" spc="-25" dirty="0">
                <a:latin typeface="Times New Roman"/>
                <a:cs typeface="Times New Roman"/>
              </a:rPr>
              <a:t>e 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Times New Roman"/>
                <a:cs typeface="Times New Roman"/>
              </a:rPr>
              <a:t>style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1472" y="2525735"/>
            <a:ext cx="806450" cy="193675"/>
          </a:xfrm>
          <a:custGeom>
            <a:avLst/>
            <a:gdLst/>
            <a:ahLst/>
            <a:cxnLst/>
            <a:rect l="l" t="t" r="r" b="b"/>
            <a:pathLst>
              <a:path w="806450" h="193675">
                <a:moveTo>
                  <a:pt x="746249" y="116336"/>
                </a:moveTo>
                <a:lnTo>
                  <a:pt x="645083" y="169662"/>
                </a:lnTo>
                <a:lnTo>
                  <a:pt x="645083" y="193657"/>
                </a:lnTo>
                <a:lnTo>
                  <a:pt x="769022" y="119154"/>
                </a:lnTo>
                <a:lnTo>
                  <a:pt x="746249" y="116336"/>
                </a:lnTo>
                <a:close/>
              </a:path>
              <a:path w="806450" h="193675">
                <a:moveTo>
                  <a:pt x="776208" y="114835"/>
                </a:moveTo>
                <a:lnTo>
                  <a:pt x="769022" y="119154"/>
                </a:lnTo>
                <a:lnTo>
                  <a:pt x="783489" y="120944"/>
                </a:lnTo>
                <a:lnTo>
                  <a:pt x="776208" y="114835"/>
                </a:lnTo>
                <a:close/>
              </a:path>
              <a:path w="806450" h="193675">
                <a:moveTo>
                  <a:pt x="783489" y="110458"/>
                </a:moveTo>
                <a:lnTo>
                  <a:pt x="776208" y="114835"/>
                </a:lnTo>
                <a:lnTo>
                  <a:pt x="783489" y="120944"/>
                </a:lnTo>
                <a:lnTo>
                  <a:pt x="783489" y="110458"/>
                </a:lnTo>
                <a:close/>
              </a:path>
              <a:path w="806450" h="193675">
                <a:moveTo>
                  <a:pt x="806365" y="96707"/>
                </a:moveTo>
                <a:lnTo>
                  <a:pt x="783489" y="110458"/>
                </a:lnTo>
                <a:lnTo>
                  <a:pt x="783489" y="120944"/>
                </a:lnTo>
                <a:lnTo>
                  <a:pt x="806365" y="120944"/>
                </a:lnTo>
                <a:lnTo>
                  <a:pt x="806365" y="96707"/>
                </a:lnTo>
                <a:close/>
              </a:path>
              <a:path w="806450" h="193675">
                <a:moveTo>
                  <a:pt x="765749" y="106058"/>
                </a:moveTo>
                <a:lnTo>
                  <a:pt x="746249" y="116336"/>
                </a:lnTo>
                <a:lnTo>
                  <a:pt x="769022" y="119154"/>
                </a:lnTo>
                <a:lnTo>
                  <a:pt x="776208" y="114835"/>
                </a:lnTo>
                <a:lnTo>
                  <a:pt x="765749" y="106058"/>
                </a:lnTo>
                <a:close/>
              </a:path>
              <a:path w="806450" h="193675">
                <a:moveTo>
                  <a:pt x="0" y="0"/>
                </a:moveTo>
                <a:lnTo>
                  <a:pt x="0" y="23995"/>
                </a:lnTo>
                <a:lnTo>
                  <a:pt x="746249" y="116336"/>
                </a:lnTo>
                <a:lnTo>
                  <a:pt x="765749" y="106058"/>
                </a:lnTo>
                <a:lnTo>
                  <a:pt x="745976" y="89464"/>
                </a:lnTo>
                <a:lnTo>
                  <a:pt x="0" y="0"/>
                </a:lnTo>
                <a:close/>
              </a:path>
              <a:path w="806450" h="193675">
                <a:moveTo>
                  <a:pt x="783489" y="96707"/>
                </a:moveTo>
                <a:lnTo>
                  <a:pt x="765749" y="106058"/>
                </a:lnTo>
                <a:lnTo>
                  <a:pt x="776208" y="114835"/>
                </a:lnTo>
                <a:lnTo>
                  <a:pt x="783489" y="110458"/>
                </a:lnTo>
                <a:lnTo>
                  <a:pt x="783489" y="96707"/>
                </a:lnTo>
                <a:close/>
              </a:path>
              <a:path w="806450" h="193675">
                <a:moveTo>
                  <a:pt x="806365" y="96707"/>
                </a:moveTo>
                <a:lnTo>
                  <a:pt x="783489" y="96707"/>
                </a:lnTo>
                <a:lnTo>
                  <a:pt x="783489" y="110458"/>
                </a:lnTo>
                <a:lnTo>
                  <a:pt x="806365" y="96707"/>
                </a:lnTo>
                <a:close/>
              </a:path>
              <a:path w="806450" h="193675">
                <a:moveTo>
                  <a:pt x="745976" y="89464"/>
                </a:moveTo>
                <a:lnTo>
                  <a:pt x="765749" y="106058"/>
                </a:lnTo>
                <a:lnTo>
                  <a:pt x="783489" y="96707"/>
                </a:lnTo>
                <a:lnTo>
                  <a:pt x="806365" y="96707"/>
                </a:lnTo>
                <a:lnTo>
                  <a:pt x="745976" y="89464"/>
                </a:lnTo>
                <a:close/>
              </a:path>
              <a:path w="806450" h="193675">
                <a:moveTo>
                  <a:pt x="667958" y="0"/>
                </a:moveTo>
                <a:lnTo>
                  <a:pt x="645083" y="0"/>
                </a:lnTo>
                <a:lnTo>
                  <a:pt x="667958" y="23995"/>
                </a:lnTo>
                <a:lnTo>
                  <a:pt x="745976" y="89464"/>
                </a:lnTo>
                <a:lnTo>
                  <a:pt x="806365" y="96707"/>
                </a:lnTo>
                <a:lnTo>
                  <a:pt x="667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8020" y="2525735"/>
            <a:ext cx="829944" cy="121285"/>
          </a:xfrm>
          <a:custGeom>
            <a:avLst/>
            <a:gdLst/>
            <a:ahLst/>
            <a:cxnLst/>
            <a:rect l="l" t="t" r="r" b="b"/>
            <a:pathLst>
              <a:path w="829944" h="121285">
                <a:moveTo>
                  <a:pt x="23451" y="0"/>
                </a:moveTo>
                <a:lnTo>
                  <a:pt x="829817" y="96707"/>
                </a:lnTo>
                <a:lnTo>
                  <a:pt x="829817" y="120944"/>
                </a:lnTo>
                <a:lnTo>
                  <a:pt x="806941" y="120944"/>
                </a:lnTo>
                <a:lnTo>
                  <a:pt x="23451" y="23995"/>
                </a:lnTo>
                <a:lnTo>
                  <a:pt x="0" y="23995"/>
                </a:lnTo>
                <a:lnTo>
                  <a:pt x="23451" y="23995"/>
                </a:lnTo>
                <a:lnTo>
                  <a:pt x="23451" y="0"/>
                </a:lnTo>
                <a:close/>
              </a:path>
            </a:pathLst>
          </a:custGeom>
          <a:ln w="2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6555" y="2525735"/>
            <a:ext cx="161290" cy="193675"/>
          </a:xfrm>
          <a:custGeom>
            <a:avLst/>
            <a:gdLst/>
            <a:ahLst/>
            <a:cxnLst/>
            <a:rect l="l" t="t" r="r" b="b"/>
            <a:pathLst>
              <a:path w="161289" h="193675">
                <a:moveTo>
                  <a:pt x="22875" y="0"/>
                </a:moveTo>
                <a:lnTo>
                  <a:pt x="161282" y="96707"/>
                </a:lnTo>
                <a:lnTo>
                  <a:pt x="0" y="193657"/>
                </a:lnTo>
                <a:lnTo>
                  <a:pt x="0" y="169662"/>
                </a:lnTo>
                <a:lnTo>
                  <a:pt x="138406" y="96707"/>
                </a:lnTo>
                <a:lnTo>
                  <a:pt x="138406" y="120944"/>
                </a:lnTo>
                <a:lnTo>
                  <a:pt x="22875" y="23995"/>
                </a:lnTo>
                <a:lnTo>
                  <a:pt x="0" y="0"/>
                </a:lnTo>
                <a:lnTo>
                  <a:pt x="22875" y="0"/>
                </a:lnTo>
                <a:close/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9725" y="4272964"/>
            <a:ext cx="3111500" cy="388620"/>
          </a:xfrm>
          <a:custGeom>
            <a:avLst/>
            <a:gdLst/>
            <a:ahLst/>
            <a:cxnLst/>
            <a:rect l="l" t="t" r="r" b="b"/>
            <a:pathLst>
              <a:path w="3111500" h="388620">
                <a:moveTo>
                  <a:pt x="66902" y="311122"/>
                </a:moveTo>
                <a:lnTo>
                  <a:pt x="37721" y="313874"/>
                </a:lnTo>
                <a:lnTo>
                  <a:pt x="161259" y="388089"/>
                </a:lnTo>
                <a:lnTo>
                  <a:pt x="184065" y="364022"/>
                </a:lnTo>
                <a:lnTo>
                  <a:pt x="66902" y="311122"/>
                </a:lnTo>
                <a:close/>
              </a:path>
              <a:path w="3111500" h="388620">
                <a:moveTo>
                  <a:pt x="22806" y="304914"/>
                </a:moveTo>
                <a:lnTo>
                  <a:pt x="22806" y="315280"/>
                </a:lnTo>
                <a:lnTo>
                  <a:pt x="37721" y="313874"/>
                </a:lnTo>
                <a:lnTo>
                  <a:pt x="22806" y="304914"/>
                </a:lnTo>
                <a:close/>
              </a:path>
              <a:path w="3111500" h="388620">
                <a:moveTo>
                  <a:pt x="22806" y="291212"/>
                </a:moveTo>
                <a:lnTo>
                  <a:pt x="22806" y="304914"/>
                </a:lnTo>
                <a:lnTo>
                  <a:pt x="37721" y="313874"/>
                </a:lnTo>
                <a:lnTo>
                  <a:pt x="66902" y="311122"/>
                </a:lnTo>
                <a:lnTo>
                  <a:pt x="22806" y="291212"/>
                </a:lnTo>
                <a:close/>
              </a:path>
              <a:path w="3111500" h="388620">
                <a:moveTo>
                  <a:pt x="3110921" y="0"/>
                </a:moveTo>
                <a:lnTo>
                  <a:pt x="22806" y="291212"/>
                </a:lnTo>
                <a:lnTo>
                  <a:pt x="66902" y="311122"/>
                </a:lnTo>
                <a:lnTo>
                  <a:pt x="3110921" y="24067"/>
                </a:lnTo>
                <a:lnTo>
                  <a:pt x="3110921" y="0"/>
                </a:lnTo>
                <a:close/>
              </a:path>
              <a:path w="3111500" h="388620">
                <a:moveTo>
                  <a:pt x="161259" y="193754"/>
                </a:moveTo>
                <a:lnTo>
                  <a:pt x="138222" y="193754"/>
                </a:lnTo>
                <a:lnTo>
                  <a:pt x="0" y="291212"/>
                </a:lnTo>
                <a:lnTo>
                  <a:pt x="22806" y="304914"/>
                </a:lnTo>
                <a:lnTo>
                  <a:pt x="22806" y="291212"/>
                </a:lnTo>
                <a:lnTo>
                  <a:pt x="161259" y="218427"/>
                </a:lnTo>
                <a:lnTo>
                  <a:pt x="161259" y="19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32" y="4272964"/>
            <a:ext cx="3088640" cy="315595"/>
          </a:xfrm>
          <a:custGeom>
            <a:avLst/>
            <a:gdLst/>
            <a:ahLst/>
            <a:cxnLst/>
            <a:rect l="l" t="t" r="r" b="b"/>
            <a:pathLst>
              <a:path w="3088640" h="315595">
                <a:moveTo>
                  <a:pt x="3088115" y="24067"/>
                </a:moveTo>
                <a:lnTo>
                  <a:pt x="0" y="315280"/>
                </a:lnTo>
                <a:lnTo>
                  <a:pt x="0" y="291212"/>
                </a:lnTo>
                <a:lnTo>
                  <a:pt x="3088115" y="0"/>
                </a:lnTo>
                <a:lnTo>
                  <a:pt x="3088115" y="24067"/>
                </a:lnTo>
                <a:close/>
              </a:path>
            </a:pathLst>
          </a:custGeom>
          <a:ln w="24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9725" y="4466718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161259" y="194335"/>
                </a:moveTo>
                <a:lnTo>
                  <a:pt x="0" y="97458"/>
                </a:lnTo>
                <a:lnTo>
                  <a:pt x="138222" y="0"/>
                </a:lnTo>
                <a:lnTo>
                  <a:pt x="161259" y="0"/>
                </a:lnTo>
                <a:lnTo>
                  <a:pt x="161259" y="24673"/>
                </a:lnTo>
                <a:lnTo>
                  <a:pt x="22806" y="97458"/>
                </a:lnTo>
                <a:lnTo>
                  <a:pt x="184065" y="170268"/>
                </a:lnTo>
                <a:lnTo>
                  <a:pt x="161259" y="194335"/>
                </a:lnTo>
                <a:close/>
              </a:path>
            </a:pathLst>
          </a:custGeom>
          <a:ln w="23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803" y="4491392"/>
            <a:ext cx="668020" cy="364490"/>
          </a:xfrm>
          <a:custGeom>
            <a:avLst/>
            <a:gdLst/>
            <a:ahLst/>
            <a:cxnLst/>
            <a:rect l="l" t="t" r="r" b="b"/>
            <a:pathLst>
              <a:path w="668020" h="364489">
                <a:moveTo>
                  <a:pt x="22806" y="315280"/>
                </a:moveTo>
                <a:lnTo>
                  <a:pt x="0" y="339348"/>
                </a:lnTo>
                <a:lnTo>
                  <a:pt x="184065" y="363997"/>
                </a:lnTo>
                <a:lnTo>
                  <a:pt x="184065" y="339348"/>
                </a:lnTo>
                <a:lnTo>
                  <a:pt x="22806" y="339348"/>
                </a:lnTo>
                <a:lnTo>
                  <a:pt x="22806" y="315280"/>
                </a:lnTo>
                <a:close/>
              </a:path>
              <a:path w="668020" h="364489">
                <a:moveTo>
                  <a:pt x="114954" y="169662"/>
                </a:moveTo>
                <a:lnTo>
                  <a:pt x="91917" y="193729"/>
                </a:lnTo>
                <a:lnTo>
                  <a:pt x="0" y="339348"/>
                </a:lnTo>
                <a:lnTo>
                  <a:pt x="22806" y="315280"/>
                </a:lnTo>
                <a:lnTo>
                  <a:pt x="45225" y="303921"/>
                </a:lnTo>
                <a:lnTo>
                  <a:pt x="114954" y="193729"/>
                </a:lnTo>
                <a:lnTo>
                  <a:pt x="114954" y="169662"/>
                </a:lnTo>
                <a:close/>
              </a:path>
              <a:path w="668020" h="364489">
                <a:moveTo>
                  <a:pt x="22806" y="315280"/>
                </a:moveTo>
                <a:lnTo>
                  <a:pt x="22806" y="339348"/>
                </a:lnTo>
                <a:lnTo>
                  <a:pt x="36722" y="317357"/>
                </a:lnTo>
                <a:lnTo>
                  <a:pt x="22806" y="315280"/>
                </a:lnTo>
                <a:close/>
              </a:path>
              <a:path w="668020" h="364489">
                <a:moveTo>
                  <a:pt x="36722" y="317357"/>
                </a:moveTo>
                <a:lnTo>
                  <a:pt x="22806" y="339348"/>
                </a:lnTo>
                <a:lnTo>
                  <a:pt x="60528" y="320910"/>
                </a:lnTo>
                <a:lnTo>
                  <a:pt x="36722" y="317357"/>
                </a:lnTo>
                <a:close/>
              </a:path>
              <a:path w="668020" h="364489">
                <a:moveTo>
                  <a:pt x="60528" y="320910"/>
                </a:moveTo>
                <a:lnTo>
                  <a:pt x="22806" y="339348"/>
                </a:lnTo>
                <a:lnTo>
                  <a:pt x="184065" y="339348"/>
                </a:lnTo>
                <a:lnTo>
                  <a:pt x="60528" y="320910"/>
                </a:lnTo>
                <a:close/>
              </a:path>
              <a:path w="668020" h="364489">
                <a:moveTo>
                  <a:pt x="667843" y="0"/>
                </a:moveTo>
                <a:lnTo>
                  <a:pt x="645037" y="0"/>
                </a:lnTo>
                <a:lnTo>
                  <a:pt x="45225" y="303921"/>
                </a:lnTo>
                <a:lnTo>
                  <a:pt x="36722" y="317357"/>
                </a:lnTo>
                <a:lnTo>
                  <a:pt x="60528" y="320910"/>
                </a:lnTo>
                <a:lnTo>
                  <a:pt x="667843" y="24067"/>
                </a:lnTo>
                <a:lnTo>
                  <a:pt x="667843" y="0"/>
                </a:lnTo>
                <a:close/>
              </a:path>
              <a:path w="668020" h="364489">
                <a:moveTo>
                  <a:pt x="45225" y="303921"/>
                </a:moveTo>
                <a:lnTo>
                  <a:pt x="22806" y="315280"/>
                </a:lnTo>
                <a:lnTo>
                  <a:pt x="36722" y="317357"/>
                </a:lnTo>
                <a:lnTo>
                  <a:pt x="45225" y="303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2803" y="4491392"/>
            <a:ext cx="668020" cy="339725"/>
          </a:xfrm>
          <a:custGeom>
            <a:avLst/>
            <a:gdLst/>
            <a:ahLst/>
            <a:cxnLst/>
            <a:rect l="l" t="t" r="r" b="b"/>
            <a:pathLst>
              <a:path w="668020" h="339725">
                <a:moveTo>
                  <a:pt x="667843" y="24067"/>
                </a:moveTo>
                <a:lnTo>
                  <a:pt x="22806" y="339348"/>
                </a:lnTo>
                <a:lnTo>
                  <a:pt x="0" y="339348"/>
                </a:lnTo>
                <a:lnTo>
                  <a:pt x="22806" y="315280"/>
                </a:lnTo>
                <a:lnTo>
                  <a:pt x="645037" y="0"/>
                </a:lnTo>
                <a:lnTo>
                  <a:pt x="667843" y="0"/>
                </a:lnTo>
                <a:lnTo>
                  <a:pt x="667843" y="24067"/>
                </a:lnTo>
                <a:close/>
              </a:path>
            </a:pathLst>
          </a:custGeom>
          <a:ln w="2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2803" y="4661054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184065" y="194335"/>
                </a:moveTo>
                <a:lnTo>
                  <a:pt x="0" y="169686"/>
                </a:lnTo>
                <a:lnTo>
                  <a:pt x="91917" y="24067"/>
                </a:lnTo>
                <a:lnTo>
                  <a:pt x="114954" y="0"/>
                </a:lnTo>
                <a:lnTo>
                  <a:pt x="114954" y="24067"/>
                </a:lnTo>
                <a:lnTo>
                  <a:pt x="22806" y="169686"/>
                </a:lnTo>
                <a:lnTo>
                  <a:pt x="22806" y="145618"/>
                </a:lnTo>
                <a:lnTo>
                  <a:pt x="184065" y="169686"/>
                </a:lnTo>
                <a:lnTo>
                  <a:pt x="184065" y="194335"/>
                </a:lnTo>
                <a:close/>
              </a:path>
            </a:pathLst>
          </a:custGeom>
          <a:ln w="23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0213" y="2671402"/>
            <a:ext cx="1221740" cy="436880"/>
          </a:xfrm>
          <a:custGeom>
            <a:avLst/>
            <a:gdLst/>
            <a:ahLst/>
            <a:cxnLst/>
            <a:rect l="l" t="t" r="r" b="b"/>
            <a:pathLst>
              <a:path w="1221739" h="436879">
                <a:moveTo>
                  <a:pt x="1147989" y="395494"/>
                </a:moveTo>
                <a:lnTo>
                  <a:pt x="1036804" y="412036"/>
                </a:lnTo>
                <a:lnTo>
                  <a:pt x="1036804" y="436758"/>
                </a:lnTo>
                <a:lnTo>
                  <a:pt x="1059680" y="436758"/>
                </a:lnTo>
                <a:lnTo>
                  <a:pt x="1171254" y="403176"/>
                </a:lnTo>
                <a:lnTo>
                  <a:pt x="1147989" y="395494"/>
                </a:lnTo>
                <a:close/>
              </a:path>
              <a:path w="1221739" h="436879">
                <a:moveTo>
                  <a:pt x="1221538" y="388041"/>
                </a:moveTo>
                <a:lnTo>
                  <a:pt x="1171254" y="403176"/>
                </a:lnTo>
                <a:lnTo>
                  <a:pt x="1198087" y="412036"/>
                </a:lnTo>
                <a:lnTo>
                  <a:pt x="1221538" y="388041"/>
                </a:lnTo>
                <a:close/>
              </a:path>
              <a:path w="1221739" h="436879">
                <a:moveTo>
                  <a:pt x="1106008" y="266369"/>
                </a:moveTo>
                <a:lnTo>
                  <a:pt x="1083132" y="266369"/>
                </a:lnTo>
                <a:lnTo>
                  <a:pt x="1198087" y="388041"/>
                </a:lnTo>
                <a:lnTo>
                  <a:pt x="1147989" y="395494"/>
                </a:lnTo>
                <a:lnTo>
                  <a:pt x="1171254" y="403176"/>
                </a:lnTo>
                <a:lnTo>
                  <a:pt x="1221538" y="388041"/>
                </a:lnTo>
                <a:lnTo>
                  <a:pt x="1106008" y="266369"/>
                </a:lnTo>
                <a:close/>
              </a:path>
              <a:path w="1221739" h="436879">
                <a:moveTo>
                  <a:pt x="22875" y="0"/>
                </a:moveTo>
                <a:lnTo>
                  <a:pt x="0" y="23995"/>
                </a:lnTo>
                <a:lnTo>
                  <a:pt x="22875" y="23995"/>
                </a:lnTo>
                <a:lnTo>
                  <a:pt x="1147989" y="395494"/>
                </a:lnTo>
                <a:lnTo>
                  <a:pt x="1198087" y="388041"/>
                </a:lnTo>
                <a:lnTo>
                  <a:pt x="2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0213" y="2671402"/>
            <a:ext cx="1221740" cy="412115"/>
          </a:xfrm>
          <a:custGeom>
            <a:avLst/>
            <a:gdLst/>
            <a:ahLst/>
            <a:cxnLst/>
            <a:rect l="l" t="t" r="r" b="b"/>
            <a:pathLst>
              <a:path w="1221739" h="412114">
                <a:moveTo>
                  <a:pt x="22875" y="0"/>
                </a:moveTo>
                <a:lnTo>
                  <a:pt x="1198087" y="388041"/>
                </a:lnTo>
                <a:lnTo>
                  <a:pt x="1221538" y="388041"/>
                </a:lnTo>
                <a:lnTo>
                  <a:pt x="1198087" y="412036"/>
                </a:lnTo>
                <a:lnTo>
                  <a:pt x="22875" y="23995"/>
                </a:lnTo>
                <a:lnTo>
                  <a:pt x="0" y="23995"/>
                </a:lnTo>
                <a:lnTo>
                  <a:pt x="22875" y="0"/>
                </a:lnTo>
                <a:close/>
              </a:path>
            </a:pathLst>
          </a:custGeom>
          <a:ln w="23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7018" y="2937771"/>
            <a:ext cx="184785" cy="170815"/>
          </a:xfrm>
          <a:custGeom>
            <a:avLst/>
            <a:gdLst/>
            <a:ahLst/>
            <a:cxnLst/>
            <a:rect l="l" t="t" r="r" b="b"/>
            <a:pathLst>
              <a:path w="184785" h="170814">
                <a:moveTo>
                  <a:pt x="69203" y="0"/>
                </a:moveTo>
                <a:lnTo>
                  <a:pt x="184734" y="121671"/>
                </a:lnTo>
                <a:lnTo>
                  <a:pt x="22875" y="170389"/>
                </a:lnTo>
                <a:lnTo>
                  <a:pt x="0" y="170389"/>
                </a:lnTo>
                <a:lnTo>
                  <a:pt x="0" y="145667"/>
                </a:lnTo>
                <a:lnTo>
                  <a:pt x="161282" y="121671"/>
                </a:lnTo>
                <a:lnTo>
                  <a:pt x="46327" y="0"/>
                </a:lnTo>
                <a:lnTo>
                  <a:pt x="69203" y="0"/>
                </a:lnTo>
                <a:close/>
              </a:path>
            </a:pathLst>
          </a:custGeom>
          <a:ln w="235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3687"/>
            <a:ext cx="536194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Tahoma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Tahoma"/>
                <a:cs typeface="Tahoma"/>
              </a:rPr>
              <a:t>Program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59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24" y="1085988"/>
            <a:ext cx="7556309" cy="516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2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609600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7054" y="2286000"/>
            <a:ext cx="373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inherently OO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OOP is a popular programming approach that is replacing traditional procedural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OOP offers great flexibility,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modularity, clarity, and reusability through encapsulation, inheritance, and polymorphism.</a:t>
            </a:r>
          </a:p>
        </p:txBody>
      </p:sp>
    </p:spTree>
    <p:extLst>
      <p:ext uri="{BB962C8B-B14F-4D97-AF65-F5344CB8AC3E}">
        <p14:creationId xmlns:p14="http://schemas.microsoft.com/office/powerpoint/2010/main" val="3620721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3084"/>
            <a:ext cx="6248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19" y="909065"/>
            <a:ext cx="744855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Newline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characters </a:t>
            </a:r>
            <a:r>
              <a:rPr dirty="0">
                <a:latin typeface="Rockwell" panose="02060603020205020403" pitchFamily="18" charset="0"/>
                <a:cs typeface="Tahoma"/>
              </a:rPr>
              <a:t>indicate to </a:t>
            </a:r>
            <a:r>
              <a:rPr spc="-5" dirty="0">
                <a:latin typeface="Rockwell" panose="02060603020205020403" pitchFamily="18" charset="0"/>
                <a:cs typeface="Tahoma"/>
              </a:rPr>
              <a:t>System.out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’</a:t>
            </a:r>
            <a:r>
              <a:rPr spc="-5" dirty="0">
                <a:latin typeface="Rockwell" panose="02060603020205020403" pitchFamily="18" charset="0"/>
                <a:cs typeface="Tahoma"/>
              </a:rPr>
              <a:t>s print and </a:t>
            </a:r>
            <a:r>
              <a:rPr dirty="0">
                <a:latin typeface="Rockwell" panose="02060603020205020403" pitchFamily="18" charset="0"/>
                <a:cs typeface="Tahoma"/>
              </a:rPr>
              <a:t>println methods  when to position the output cursor at the beginning of the next line in  the command</a:t>
            </a:r>
            <a:r>
              <a:rPr spc="-90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window.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backslash </a:t>
            </a:r>
            <a:r>
              <a:rPr dirty="0">
                <a:latin typeface="Rockwell" panose="02060603020205020403" pitchFamily="18" charset="0"/>
                <a:cs typeface="Tahoma"/>
              </a:rPr>
              <a:t>(</a:t>
            </a:r>
            <a:r>
              <a:rPr dirty="0">
                <a:solidFill>
                  <a:srgbClr val="0000FF"/>
                </a:solidFill>
                <a:latin typeface="Rockwell" panose="02060603020205020403" pitchFamily="18" charset="0"/>
                <a:cs typeface="Tahoma"/>
              </a:rPr>
              <a:t>\</a:t>
            </a:r>
            <a:r>
              <a:rPr dirty="0">
                <a:latin typeface="Rockwell" panose="02060603020205020403" pitchFamily="18" charset="0"/>
                <a:cs typeface="Tahoma"/>
              </a:rPr>
              <a:t>) is called 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escape character</a:t>
            </a:r>
            <a:r>
              <a:rPr lang="en-US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“</a:t>
            </a:r>
            <a:r>
              <a:rPr spc="-5" dirty="0">
                <a:latin typeface="Rockwell" panose="02060603020205020403" pitchFamily="18" charset="0"/>
                <a:cs typeface="Tahoma"/>
              </a:rPr>
              <a:t>special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character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”</a:t>
            </a:r>
            <a:endParaRPr lang="en-US" dirty="0">
              <a:latin typeface="Rockwell" panose="02060603020205020403" pitchFamily="18" charset="0"/>
              <a:cs typeface="MS Gothic"/>
            </a:endParaRPr>
          </a:p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Backslash is combined with the next </a:t>
            </a:r>
            <a:r>
              <a:rPr spc="-5" dirty="0">
                <a:latin typeface="Rockwell" panose="02060603020205020403" pitchFamily="18" charset="0"/>
                <a:cs typeface="Tahoma"/>
              </a:rPr>
              <a:t>character </a:t>
            </a:r>
            <a:r>
              <a:rPr dirty="0"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latin typeface="Rockwell" panose="02060603020205020403" pitchFamily="18" charset="0"/>
                <a:cs typeface="Tahoma"/>
              </a:rPr>
              <a:t>form </a:t>
            </a:r>
            <a:r>
              <a:rPr dirty="0">
                <a:latin typeface="Rockwell" panose="02060603020205020403" pitchFamily="18" charset="0"/>
                <a:cs typeface="Tahoma"/>
              </a:rPr>
              <a:t>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escape  sequence.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60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2286000"/>
            <a:ext cx="7992529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4680"/>
            <a:ext cx="6019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61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8" y="1371600"/>
            <a:ext cx="806063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79153"/>
            <a:ext cx="213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2800" spc="-9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319" y="788035"/>
            <a:ext cx="7338059" cy="3791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kinds of </a:t>
            </a:r>
            <a:r>
              <a:rPr u="sng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stored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manipulated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within  computer</a:t>
            </a:r>
            <a:r>
              <a:rPr spc="-6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Tell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OS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how much memory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allocate, what can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stored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reserved </a:t>
            </a:r>
            <a:r>
              <a:rPr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memory,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what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operations are</a:t>
            </a:r>
            <a:r>
              <a:rPr spc="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allowed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Also enable 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to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check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compatibility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among the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</a:t>
            </a:r>
            <a:r>
              <a:rPr lang="en-US" dirty="0"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u="sng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strongly typed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programming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language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Every 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must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 with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data</a:t>
            </a:r>
            <a:r>
              <a:rPr spc="-3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Once it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two main 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available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Java: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00"/>
              </a:spcBef>
              <a:buClr>
                <a:srgbClr val="08A1D9"/>
              </a:buClr>
              <a:buSzPct val="73529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b="1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(the basic,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fixed-size types)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60"/>
              </a:spcBef>
              <a:buClr>
                <a:srgbClr val="08A1D9"/>
              </a:buClr>
              <a:buSzPct val="73529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b="1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Reference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(the composite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types)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031" y="292873"/>
            <a:ext cx="39066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526" y="925922"/>
            <a:ext cx="7325995" cy="117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predefined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(built-into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language)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range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values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. </a:t>
            </a:r>
            <a:endParaRPr lang="en-US" spc="-10" dirty="0">
              <a:solidFill>
                <a:srgbClr val="595959"/>
              </a:solidFill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They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reserved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u="sng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eight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Java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396" y="2177820"/>
            <a:ext cx="5832475" cy="1731243"/>
          </a:xfrm>
          <a:prstGeom prst="rect">
            <a:avLst/>
          </a:prstGeom>
          <a:ln w="6349">
            <a:solidFill>
              <a:srgbClr val="D66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8930" indent="-285750">
              <a:lnSpc>
                <a:spcPts val="1839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Four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them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integer</a:t>
            </a:r>
            <a:r>
              <a:rPr u="sng" spc="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numbers: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byte</a:t>
            </a:r>
            <a:r>
              <a:rPr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short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int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</a:t>
            </a:r>
            <a:r>
              <a:rPr spc="-5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long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28930" indent="-28575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Two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them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floating point</a:t>
            </a:r>
            <a:r>
              <a:rPr u="sng" spc="3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numbers: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float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</a:t>
            </a:r>
            <a:r>
              <a:rPr spc="-5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double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395" y="4127637"/>
            <a:ext cx="72868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55465" algn="l"/>
              </a:tabLst>
            </a:pP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One of them 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ep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esents</a:t>
            </a:r>
            <a:r>
              <a:rPr sz="18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</a:t>
            </a:r>
            <a:r>
              <a:rPr sz="1800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ha</a:t>
            </a:r>
            <a:r>
              <a:rPr sz="1800" u="sng" spc="-3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cters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:	</a:t>
            </a:r>
            <a:r>
              <a:rPr sz="1800"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ch</a:t>
            </a:r>
            <a:r>
              <a:rPr sz="1800"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z="1800"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r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55465" algn="l"/>
              </a:tabLst>
            </a:pP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one of them </a:t>
            </a:r>
            <a:r>
              <a:rPr sz="18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represents 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boolean</a:t>
            </a:r>
            <a:r>
              <a:rPr sz="1800" u="sng"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values: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7400" y="4374218"/>
            <a:ext cx="9404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96A1B"/>
                </a:solidFill>
                <a:latin typeface="Tahoma"/>
                <a:cs typeface="Tahoma"/>
              </a:rPr>
              <a:t>boolean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446" y="6522327"/>
            <a:ext cx="274891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5" dirty="0">
                <a:latin typeface="Arial"/>
                <a:cs typeface="Arial"/>
              </a:rPr>
              <a:t>Dr. </a:t>
            </a:r>
            <a:r>
              <a:rPr sz="1100" i="1" dirty="0">
                <a:latin typeface="Arial"/>
                <a:cs typeface="Arial"/>
              </a:rPr>
              <a:t>Abdulbaset Gaddah &amp; I. Omniah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Nagoor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63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23062" y="2927668"/>
            <a:ext cx="1657350" cy="252729"/>
          </a:xfrm>
          <a:custGeom>
            <a:avLst/>
            <a:gdLst/>
            <a:ahLst/>
            <a:cxnLst/>
            <a:rect l="l" t="t" r="r" b="b"/>
            <a:pathLst>
              <a:path w="1657350" h="252729">
                <a:moveTo>
                  <a:pt x="126301" y="0"/>
                </a:moveTo>
                <a:lnTo>
                  <a:pt x="0" y="126199"/>
                </a:lnTo>
                <a:lnTo>
                  <a:pt x="126301" y="252412"/>
                </a:lnTo>
                <a:lnTo>
                  <a:pt x="126301" y="189306"/>
                </a:lnTo>
                <a:lnTo>
                  <a:pt x="1657350" y="189306"/>
                </a:lnTo>
                <a:lnTo>
                  <a:pt x="1657350" y="63093"/>
                </a:lnTo>
                <a:lnTo>
                  <a:pt x="126301" y="63093"/>
                </a:lnTo>
                <a:lnTo>
                  <a:pt x="126301" y="0"/>
                </a:lnTo>
                <a:close/>
              </a:path>
            </a:pathLst>
          </a:custGeom>
          <a:solidFill>
            <a:srgbClr val="FF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3064" y="2927668"/>
            <a:ext cx="1657350" cy="252729"/>
          </a:xfrm>
          <a:custGeom>
            <a:avLst/>
            <a:gdLst/>
            <a:ahLst/>
            <a:cxnLst/>
            <a:rect l="l" t="t" r="r" b="b"/>
            <a:pathLst>
              <a:path w="1657350" h="252729">
                <a:moveTo>
                  <a:pt x="1657348" y="189310"/>
                </a:moveTo>
                <a:lnTo>
                  <a:pt x="126299" y="189310"/>
                </a:lnTo>
                <a:lnTo>
                  <a:pt x="126299" y="252412"/>
                </a:lnTo>
                <a:lnTo>
                  <a:pt x="0" y="126205"/>
                </a:lnTo>
                <a:lnTo>
                  <a:pt x="126299" y="0"/>
                </a:lnTo>
                <a:lnTo>
                  <a:pt x="126299" y="63102"/>
                </a:lnTo>
                <a:lnTo>
                  <a:pt x="1657348" y="63102"/>
                </a:lnTo>
                <a:lnTo>
                  <a:pt x="1657348" y="189310"/>
                </a:lnTo>
                <a:close/>
              </a:path>
            </a:pathLst>
          </a:custGeom>
          <a:ln w="6349">
            <a:solidFill>
              <a:srgbClr val="D6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66587" y="2667000"/>
            <a:ext cx="21726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Rockwell" panose="02060603020205020403" pitchFamily="18" charset="0"/>
                <a:cs typeface="Tahoma"/>
              </a:rPr>
              <a:t>Numeric Data</a:t>
            </a:r>
            <a:r>
              <a:rPr spc="-80" dirty="0">
                <a:latin typeface="Rockwell" panose="02060603020205020403" pitchFamily="18" charset="0"/>
                <a:cs typeface="Tahoma"/>
              </a:rPr>
              <a:t> </a:t>
            </a:r>
            <a:r>
              <a:rPr spc="-30" dirty="0">
                <a:latin typeface="Rockwell" panose="02060603020205020403" pitchFamily="18" charset="0"/>
                <a:cs typeface="Tahoma"/>
              </a:rPr>
              <a:t>Types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486535"/>
          </a:xfrm>
          <a:custGeom>
            <a:avLst/>
            <a:gdLst/>
            <a:ahLst/>
            <a:cxnLst/>
            <a:rect l="l" t="t" r="r" b="b"/>
            <a:pathLst>
              <a:path w="91440" h="1486535">
                <a:moveTo>
                  <a:pt x="0" y="1486458"/>
                </a:moveTo>
                <a:lnTo>
                  <a:pt x="91440" y="1486458"/>
                </a:lnTo>
                <a:lnTo>
                  <a:pt x="91440" y="0"/>
                </a:lnTo>
                <a:lnTo>
                  <a:pt x="0" y="0"/>
                </a:lnTo>
                <a:lnTo>
                  <a:pt x="0" y="1486458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823" y="289560"/>
            <a:ext cx="71283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Rockwell" panose="02060603020205020403" pitchFamily="18" charset="0"/>
              </a:rPr>
              <a:t>Primitive </a:t>
            </a:r>
            <a:r>
              <a:rPr dirty="0">
                <a:latin typeface="Rockwell" panose="02060603020205020403" pitchFamily="18" charset="0"/>
              </a:rPr>
              <a:t>Data</a:t>
            </a:r>
            <a:r>
              <a:rPr spc="-65" dirty="0">
                <a:latin typeface="Rockwell" panose="02060603020205020403" pitchFamily="18" charset="0"/>
              </a:rPr>
              <a:t> </a:t>
            </a:r>
            <a:r>
              <a:rPr spc="-55" dirty="0">
                <a:latin typeface="Rockwell" panose="02060603020205020403" pitchFamily="18" charset="0"/>
              </a:rPr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636" y="6277536"/>
            <a:ext cx="80200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660"/>
              </a:spcBef>
            </a:pPr>
            <a:r>
              <a:rPr sz="1100" i="1" spc="-15" dirty="0">
                <a:latin typeface="Arial"/>
                <a:cs typeface="Arial"/>
              </a:rPr>
              <a:t>Dr.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Abdulba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922" y="6277536"/>
            <a:ext cx="249174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660"/>
              </a:spcBef>
            </a:pPr>
            <a:r>
              <a:rPr sz="1100" i="1" dirty="0">
                <a:latin typeface="Arial"/>
                <a:cs typeface="Arial"/>
              </a:rPr>
              <a:t>set Gaddah &amp; I. Omniah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Nagoor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636" y="6277536"/>
            <a:ext cx="755650" cy="581025"/>
          </a:xfrm>
          <a:custGeom>
            <a:avLst/>
            <a:gdLst/>
            <a:ahLst/>
            <a:cxnLst/>
            <a:rect l="l" t="t" r="r" b="b"/>
            <a:pathLst>
              <a:path w="755650" h="581025">
                <a:moveTo>
                  <a:pt x="0" y="0"/>
                </a:moveTo>
                <a:lnTo>
                  <a:pt x="755285" y="0"/>
                </a:lnTo>
                <a:lnTo>
                  <a:pt x="755285" y="580463"/>
                </a:lnTo>
                <a:lnTo>
                  <a:pt x="0" y="5804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922" y="6277536"/>
            <a:ext cx="2491740" cy="581025"/>
          </a:xfrm>
          <a:custGeom>
            <a:avLst/>
            <a:gdLst/>
            <a:ahLst/>
            <a:cxnLst/>
            <a:rect l="l" t="t" r="r" b="b"/>
            <a:pathLst>
              <a:path w="2491740" h="581025">
                <a:moveTo>
                  <a:pt x="0" y="0"/>
                </a:moveTo>
                <a:lnTo>
                  <a:pt x="2491145" y="0"/>
                </a:lnTo>
                <a:lnTo>
                  <a:pt x="2491145" y="580463"/>
                </a:lnTo>
                <a:lnTo>
                  <a:pt x="0" y="5804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847" y="1935251"/>
            <a:ext cx="63207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21105" algn="l"/>
                <a:tab pos="3216910" algn="l"/>
                <a:tab pos="4213225" algn="l"/>
                <a:tab pos="5686425" algn="l"/>
              </a:tabLst>
            </a:pPr>
            <a:r>
              <a:rPr sz="1600" b="1" spc="-120" dirty="0">
                <a:solidFill>
                  <a:srgbClr val="7C984A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e	Kind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of </a:t>
            </a:r>
            <a:r>
              <a:rPr sz="1600" b="1" spc="-90" dirty="0">
                <a:solidFill>
                  <a:srgbClr val="7C984A"/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alue	Default	Size	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4960" y="1813331"/>
            <a:ext cx="84581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C984A"/>
                </a:solidFill>
                <a:latin typeface="Arial"/>
                <a:cs typeface="Arial"/>
              </a:rPr>
              <a:t>Wrapper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483" y="6565350"/>
            <a:ext cx="2039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80912"/>
                </a:solidFill>
                <a:latin typeface="Tahoma"/>
                <a:cs typeface="Tahoma"/>
              </a:rPr>
              <a:t>±1.7976931348623157E+308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8636" y="2093175"/>
          <a:ext cx="8705231" cy="456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5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121">
                <a:tc gridSpan="5"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7C984A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true or</a:t>
                      </a:r>
                      <a:r>
                        <a:rPr sz="1200" spc="-9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Unicode</a:t>
                      </a:r>
                      <a:r>
                        <a:rPr sz="1200" spc="-8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\u0000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\uFFFF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-128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-32768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32767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420"/>
                        </a:lnSpc>
                        <a:spcBef>
                          <a:spcPts val="1019"/>
                        </a:spcBef>
                        <a:tabLst>
                          <a:tab pos="1466850" algn="l"/>
                          <a:tab pos="3629660" algn="l"/>
                        </a:tabLst>
                      </a:pP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 bits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-2147483648 to	</a:t>
                      </a:r>
                      <a:r>
                        <a:rPr sz="1800" spc="-7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800" baseline="-32407">
                        <a:latin typeface="Tahoma"/>
                        <a:cs typeface="Tahoma"/>
                      </a:endParaRPr>
                    </a:p>
                    <a:p>
                      <a:pPr marR="560070" algn="ctr">
                        <a:lnSpc>
                          <a:spcPts val="142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2147483647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420"/>
                        </a:lnSpc>
                        <a:spcBef>
                          <a:spcPts val="620"/>
                        </a:spcBef>
                        <a:tabLst>
                          <a:tab pos="1092835" algn="l"/>
                          <a:tab pos="3711575" algn="l"/>
                        </a:tabLst>
                      </a:pP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64 bits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-9223372036854775808 to	</a:t>
                      </a: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800" baseline="-32407">
                        <a:latin typeface="Tahoma"/>
                        <a:cs typeface="Tahoma"/>
                      </a:endParaRPr>
                    </a:p>
                    <a:p>
                      <a:pPr marL="1210945">
                        <a:lnSpc>
                          <a:spcPts val="142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9223372036854775807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floating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0.0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060"/>
                        </a:lnSpc>
                        <a:spcBef>
                          <a:spcPts val="1420"/>
                        </a:spcBef>
                        <a:tabLst>
                          <a:tab pos="1595755" algn="l"/>
                          <a:tab pos="3711575" algn="l"/>
                        </a:tabLst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 bits	</a:t>
                      </a:r>
                      <a:r>
                        <a:rPr sz="1800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±1.4E-45 to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409065">
                        <a:lnSpc>
                          <a:spcPts val="106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±3.4028235E+38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floating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0.0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535"/>
                        </a:spcBef>
                        <a:tabLst>
                          <a:tab pos="1554480" algn="l"/>
                          <a:tab pos="3640454" algn="l"/>
                        </a:tabLst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64 bits	</a:t>
                      </a:r>
                      <a:r>
                        <a:rPr sz="1800" spc="-7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±4.9E-324</a:t>
                      </a:r>
                      <a:r>
                        <a:rPr sz="1800" spc="7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to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43" y="278963"/>
            <a:ext cx="31413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</a:t>
            </a:r>
            <a:r>
              <a:rPr sz="2800" spc="-6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Declaration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97" y="914400"/>
            <a:ext cx="7566025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4000" indent="-228600">
              <a:lnSpc>
                <a:spcPts val="2200"/>
              </a:lnSpc>
            </a:pPr>
            <a:r>
              <a:rPr sz="1400" spc="-615" dirty="0">
                <a:solidFill>
                  <a:srgbClr val="00B0F0"/>
                </a:solidFill>
                <a:latin typeface="Wingdings"/>
                <a:cs typeface="Wingdings"/>
              </a:rPr>
              <a:t></a:t>
            </a:r>
            <a:r>
              <a:rPr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–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location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main memory that </a:t>
            </a:r>
            <a:r>
              <a:rPr b="1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holds one 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a  particular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at a time, but that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</a:t>
            </a:r>
            <a:r>
              <a:rPr spc="-8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25400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Must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z="1700" b="1"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declared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 a </a:t>
            </a:r>
            <a:r>
              <a:rPr sz="1750" i="1" u="sng" spc="-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50" i="1" u="sng"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they can be</a:t>
            </a:r>
            <a:r>
              <a:rPr sz="1700" spc="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used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1130300" marR="206375" indent="-317500">
              <a:lnSpc>
                <a:spcPts val="2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1136015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00" spc="-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variable’s </a:t>
            </a:r>
            <a:r>
              <a:rPr sz="17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enables the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access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</a:t>
            </a:r>
            <a:r>
              <a:rPr sz="1700" spc="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z="1700"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memory.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 can be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any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valid</a:t>
            </a:r>
            <a:r>
              <a:rPr sz="1700" spc="-2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identifier</a:t>
            </a:r>
            <a:endParaRPr lang="en-US" sz="1700" dirty="0">
              <a:latin typeface="Rockwell" panose="02060603020205020403" pitchFamily="18" charset="0"/>
              <a:cs typeface="Tahoma"/>
            </a:endParaRPr>
          </a:p>
          <a:p>
            <a:pPr marL="1130300" marR="206375" indent="-317500">
              <a:lnSpc>
                <a:spcPts val="2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1136015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00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variable’s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specifies what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information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stored</a:t>
            </a:r>
            <a:r>
              <a:rPr sz="1700"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at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 location in memory . It can be one of 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1700"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Clr>
                <a:srgbClr val="AFB0B2"/>
              </a:buClr>
              <a:buSzPct val="73529"/>
              <a:buFont typeface="Arial" panose="020B0604020202020204" pitchFamily="34" charset="0"/>
              <a:buChar char="•"/>
              <a:tabLst>
                <a:tab pos="691515" algn="l"/>
                <a:tab pos="692150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Once a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declared,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its data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cannot</a:t>
            </a:r>
            <a:r>
              <a:rPr sz="1700"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sz="1700"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Clr>
                <a:srgbClr val="AFB0B2"/>
              </a:buClr>
              <a:buSzPct val="73529"/>
              <a:buFont typeface="Arial" panose="020B0604020202020204" pitchFamily="34" charset="0"/>
              <a:buChar char="•"/>
              <a:tabLst>
                <a:tab pos="691515" algn="l"/>
                <a:tab pos="692150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followed by </a:t>
            </a:r>
            <a:r>
              <a:rPr sz="17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names 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separated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commas (</a:t>
            </a:r>
            <a:r>
              <a:rPr sz="1700"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,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) and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terminated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 a semicolon</a:t>
            </a:r>
            <a:r>
              <a:rPr sz="1700"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</a:t>
            </a:r>
            <a:r>
              <a:rPr sz="1700"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;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)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Rockwell" panose="02060603020205020403" pitchFamily="18" charset="0"/>
              <a:cs typeface="Times New Roman"/>
            </a:endParaRPr>
          </a:p>
          <a:p>
            <a:pPr marL="584200">
              <a:lnSpc>
                <a:spcPct val="100000"/>
              </a:lnSpc>
              <a:tabLst>
                <a:tab pos="1837689" algn="l"/>
                <a:tab pos="2982595" algn="l"/>
              </a:tabLst>
            </a:pPr>
            <a:r>
              <a:rPr sz="1700" b="1" spc="-5" dirty="0">
                <a:latin typeface="Rockwell" panose="02060603020205020403" pitchFamily="18" charset="0"/>
                <a:cs typeface="Tahoma"/>
              </a:rPr>
              <a:t>Syntax:	</a:t>
            </a:r>
            <a:r>
              <a:rPr sz="1700" spc="-2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Data_Type	</a:t>
            </a:r>
            <a:r>
              <a:rPr sz="1700" spc="-1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Variable_Name;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584200">
              <a:lnSpc>
                <a:spcPts val="1970"/>
              </a:lnSpc>
              <a:spcBef>
                <a:spcPts val="359"/>
              </a:spcBef>
              <a:tabLst>
                <a:tab pos="1837689" algn="l"/>
              </a:tabLst>
            </a:pPr>
            <a:r>
              <a:rPr sz="1700" b="1" spc="-5" dirty="0">
                <a:latin typeface="Rockwell" panose="02060603020205020403" pitchFamily="18" charset="0"/>
                <a:cs typeface="Tahoma"/>
              </a:rPr>
              <a:t>Examples:	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sz="1700" b="1" spc="-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radius;</a:t>
            </a:r>
            <a:endParaRPr lang="en-US" sz="1700" dirty="0">
              <a:latin typeface="Rockwell" panose="02060603020205020403" pitchFamily="18" charset="0"/>
              <a:cs typeface="Courier New"/>
            </a:endParaRPr>
          </a:p>
          <a:p>
            <a:pPr marL="584200">
              <a:lnSpc>
                <a:spcPts val="1970"/>
              </a:lnSpc>
              <a:spcBef>
                <a:spcPts val="359"/>
              </a:spcBef>
              <a:tabLst>
                <a:tab pos="1837689" algn="l"/>
              </a:tabLst>
            </a:pPr>
            <a:r>
              <a:rPr lang="en-US"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sz="1700" b="1" spc="-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area;</a:t>
            </a:r>
            <a:endParaRPr sz="1700" dirty="0">
              <a:latin typeface="Rockwell" panose="02060603020205020403" pitchFamily="18" charset="0"/>
              <a:cs typeface="Courier New"/>
            </a:endParaRPr>
          </a:p>
          <a:p>
            <a:pPr marL="91440" algn="ctr">
              <a:lnSpc>
                <a:spcPts val="1800"/>
              </a:lnSpc>
            </a:pPr>
            <a:r>
              <a:rPr sz="1700" b="1" dirty="0">
                <a:latin typeface="Rockwell" panose="02060603020205020403" pitchFamily="18" charset="0"/>
                <a:cs typeface="Tahoma"/>
              </a:rPr>
              <a:t>OR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1838325">
              <a:lnSpc>
                <a:spcPts val="1920"/>
              </a:lnSpc>
            </a:pP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 radius,</a:t>
            </a:r>
            <a:r>
              <a:rPr sz="1700" b="1" spc="-8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area;</a:t>
            </a:r>
            <a:endParaRPr sz="1700"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010" y="293687"/>
            <a:ext cx="452558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Assignment</a:t>
            </a:r>
            <a:r>
              <a:rPr sz="2800" spc="-1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Statements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19" y="788035"/>
            <a:ext cx="7225665" cy="4868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 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Java,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assignment statement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to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change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a</a:t>
            </a:r>
            <a:r>
              <a:rPr spc="-9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spc="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equal sign (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as the assignment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85800" marR="71120" indent="-317500">
              <a:lnSpc>
                <a:spcPts val="200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 assignment statement consists of a </a:t>
            </a:r>
            <a:r>
              <a:rPr b="1" spc="-5" dirty="0">
                <a:latin typeface="Rockwell" panose="02060603020205020403" pitchFamily="18" charset="0"/>
                <a:cs typeface="Rockwell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on the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left</a:t>
            </a:r>
            <a:r>
              <a:rPr b="1" spc="-8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side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the (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and an </a:t>
            </a:r>
            <a:r>
              <a:rPr b="1" dirty="0">
                <a:latin typeface="Rockwell" panose="02060603020205020403" pitchFamily="18" charset="0"/>
                <a:cs typeface="Rockwell"/>
              </a:rPr>
              <a:t>expression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on the </a:t>
            </a:r>
            <a:r>
              <a:rPr b="1" spc="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right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side of the (</a:t>
            </a:r>
            <a:r>
              <a:rPr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673100">
              <a:lnSpc>
                <a:spcPct val="100000"/>
              </a:lnSpc>
              <a:tabLst>
                <a:tab pos="1831339" algn="l"/>
              </a:tabLst>
            </a:pPr>
            <a:r>
              <a:rPr b="1" dirty="0">
                <a:latin typeface="Rockwell" panose="02060603020205020403" pitchFamily="18" charset="0"/>
                <a:cs typeface="Rockwell"/>
              </a:rPr>
              <a:t>Syntax:	</a:t>
            </a:r>
            <a:r>
              <a:rPr spc="-2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Variable_Name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=</a:t>
            </a:r>
            <a:r>
              <a:rPr spc="-2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Expression;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92150">
              <a:lnSpc>
                <a:spcPct val="100000"/>
              </a:lnSpc>
              <a:spcBef>
                <a:spcPts val="340"/>
              </a:spcBef>
              <a:tabLst>
                <a:tab pos="1837689" algn="l"/>
                <a:tab pos="2745105" algn="l"/>
                <a:tab pos="3910965" algn="l"/>
                <a:tab pos="5076825" algn="l"/>
              </a:tabLst>
            </a:pPr>
            <a:r>
              <a:rPr b="1" dirty="0">
                <a:solidFill>
                  <a:srgbClr val="6C6C6C"/>
                </a:solidFill>
                <a:latin typeface="Rockwell" panose="02060603020205020403" pitchFamily="18" charset="0"/>
                <a:cs typeface="Rockwell"/>
              </a:rPr>
              <a:t>Example: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PI;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368300" marR="434340" indent="-342900">
              <a:lnSpc>
                <a:spcPct val="100899"/>
              </a:lnSpc>
              <a:spcBef>
                <a:spcPts val="1040"/>
              </a:spcBef>
              <a:buFont typeface="Arial" panose="020B0604020202020204" pitchFamily="34" charset="0"/>
              <a:buChar char="•"/>
              <a:tabLst>
                <a:tab pos="348615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 </a:t>
            </a:r>
            <a:r>
              <a:rPr spc="-1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expression may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consist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a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variable,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number,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or</a:t>
            </a:r>
            <a:r>
              <a:rPr spc="-28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mix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numbers,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and/or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method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invocations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92150">
              <a:lnSpc>
                <a:spcPts val="2020"/>
              </a:lnSpc>
              <a:spcBef>
                <a:spcPts val="1310"/>
              </a:spcBef>
            </a:pPr>
            <a:r>
              <a:rPr b="1" dirty="0">
                <a:latin typeface="Rockwell" panose="02060603020205020403" pitchFamily="18" charset="0"/>
                <a:cs typeface="Rockwell"/>
              </a:rPr>
              <a:t>Other</a:t>
            </a:r>
            <a:r>
              <a:rPr b="1" spc="-100" dirty="0"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latin typeface="Rockwell" panose="02060603020205020403" pitchFamily="18" charset="0"/>
                <a:cs typeface="Rockwell"/>
              </a:rPr>
              <a:t>Examples: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1838325">
              <a:lnSpc>
                <a:spcPts val="1970"/>
              </a:lnSpc>
              <a:tabLst>
                <a:tab pos="300418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20;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831975">
              <a:lnSpc>
                <a:spcPts val="2190"/>
              </a:lnSpc>
              <a:tabLst>
                <a:tab pos="313499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newRadius;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831975">
              <a:lnSpc>
                <a:spcPts val="2240"/>
              </a:lnSpc>
              <a:tabLst>
                <a:tab pos="3134995" algn="l"/>
                <a:tab pos="400367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1.2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getCurrentRadius();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67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319" y="289201"/>
            <a:ext cx="7526914" cy="5886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Assignment Statements</a:t>
            </a:r>
            <a:r>
              <a:rPr sz="2800" spc="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spc="-5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</a:t>
            </a:r>
            <a:r>
              <a:rPr sz="24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Cont</a:t>
            </a:r>
            <a:r>
              <a:rPr sz="2400" spc="-5" dirty="0">
                <a:solidFill>
                  <a:srgbClr val="797B7E"/>
                </a:solidFill>
                <a:latin typeface="Rockwell" panose="02060603020205020403" pitchFamily="18" charset="0"/>
                <a:cs typeface="MS Gothic"/>
              </a:rPr>
              <a:t>’</a:t>
            </a:r>
            <a:r>
              <a:rPr sz="2400" spc="-5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d)</a:t>
            </a:r>
            <a:endParaRPr sz="24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Rockwell" panose="02060603020205020403" pitchFamily="18" charset="0"/>
              <a:cs typeface="Times New Roman"/>
            </a:endParaRPr>
          </a:p>
          <a:p>
            <a:pPr marL="354965" marR="31115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When an assignment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statement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executed,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expression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first 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evaluated,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then the </a:t>
            </a:r>
            <a:r>
              <a:rPr u="sng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 the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left-hand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side of the equal  sign is set equal to the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812415">
              <a:lnSpc>
                <a:spcPct val="100000"/>
              </a:lnSpc>
            </a:pPr>
            <a:r>
              <a:rPr sz="2000" b="1"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area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= radius * radius *</a:t>
            </a:r>
            <a:r>
              <a:rPr sz="2000" b="1" spc="-8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PI;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53467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always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checks 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compatibility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used</a:t>
            </a:r>
            <a:r>
              <a:rPr lang="en-US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608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  <a:tab pos="281749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same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occur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 both sides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spc="-7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assignment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operator</a:t>
            </a:r>
            <a:r>
              <a:rPr sz="20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	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count = count +</a:t>
            </a:r>
            <a:r>
              <a:rPr sz="2000"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1;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assignment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operator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automatically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executed</a:t>
            </a: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from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right-to- 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left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 assignment statements can be</a:t>
            </a:r>
            <a:r>
              <a:rPr spc="-7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chained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2738120">
              <a:lnSpc>
                <a:spcPct val="100000"/>
              </a:lnSpc>
            </a:pPr>
            <a:r>
              <a:rPr sz="18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var3 = var2 = var1 =</a:t>
            </a:r>
            <a:r>
              <a:rPr sz="1800"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3;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2745" y="2130221"/>
            <a:ext cx="2903855" cy="360680"/>
          </a:xfrm>
          <a:custGeom>
            <a:avLst/>
            <a:gdLst/>
            <a:ahLst/>
            <a:cxnLst/>
            <a:rect l="l" t="t" r="r" b="b"/>
            <a:pathLst>
              <a:path w="2903854" h="360680">
                <a:moveTo>
                  <a:pt x="0" y="0"/>
                </a:moveTo>
                <a:lnTo>
                  <a:pt x="2903798" y="0"/>
                </a:lnTo>
                <a:lnTo>
                  <a:pt x="2903798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1552" y="2471216"/>
            <a:ext cx="2524760" cy="138430"/>
          </a:xfrm>
          <a:custGeom>
            <a:avLst/>
            <a:gdLst/>
            <a:ahLst/>
            <a:cxnLst/>
            <a:rect l="l" t="t" r="r" b="b"/>
            <a:pathLst>
              <a:path w="2524760" h="138430">
                <a:moveTo>
                  <a:pt x="2524578" y="57789"/>
                </a:moveTo>
                <a:lnTo>
                  <a:pt x="2524578" y="138346"/>
                </a:lnTo>
                <a:lnTo>
                  <a:pt x="0" y="138346"/>
                </a:lnTo>
                <a:lnTo>
                  <a:pt x="3269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8052" y="2451848"/>
            <a:ext cx="127000" cy="78105"/>
          </a:xfrm>
          <a:custGeom>
            <a:avLst/>
            <a:gdLst/>
            <a:ahLst/>
            <a:cxnLst/>
            <a:rect l="l" t="t" r="r" b="b"/>
            <a:pathLst>
              <a:path w="127000" h="78105">
                <a:moveTo>
                  <a:pt x="65290" y="0"/>
                </a:moveTo>
                <a:lnTo>
                  <a:pt x="0" y="74688"/>
                </a:lnTo>
                <a:lnTo>
                  <a:pt x="126974" y="77685"/>
                </a:lnTo>
                <a:lnTo>
                  <a:pt x="652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4776" y="4094480"/>
            <a:ext cx="1657350" cy="358775"/>
          </a:xfrm>
          <a:custGeom>
            <a:avLst/>
            <a:gdLst/>
            <a:ahLst/>
            <a:cxnLst/>
            <a:rect l="l" t="t" r="r" b="b"/>
            <a:pathLst>
              <a:path w="1657350" h="358775">
                <a:moveTo>
                  <a:pt x="0" y="0"/>
                </a:moveTo>
                <a:lnTo>
                  <a:pt x="1657348" y="0"/>
                </a:lnTo>
                <a:lnTo>
                  <a:pt x="1657348" y="358774"/>
                </a:lnTo>
                <a:lnTo>
                  <a:pt x="0" y="358774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2535" y="4478571"/>
            <a:ext cx="1548130" cy="161290"/>
          </a:xfrm>
          <a:custGeom>
            <a:avLst/>
            <a:gdLst/>
            <a:ahLst/>
            <a:cxnLst/>
            <a:rect l="l" t="t" r="r" b="b"/>
            <a:pathLst>
              <a:path w="1548129" h="161289">
                <a:moveTo>
                  <a:pt x="1547598" y="35561"/>
                </a:moveTo>
                <a:lnTo>
                  <a:pt x="1547598" y="161218"/>
                </a:lnTo>
                <a:lnTo>
                  <a:pt x="2219" y="161218"/>
                </a:lnTo>
                <a:lnTo>
                  <a:pt x="0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9035" y="4389920"/>
            <a:ext cx="127000" cy="77470"/>
          </a:xfrm>
          <a:custGeom>
            <a:avLst/>
            <a:gdLst/>
            <a:ahLst/>
            <a:cxnLst/>
            <a:rect l="l" t="t" r="r" b="b"/>
            <a:pathLst>
              <a:path w="127000" h="77470">
                <a:moveTo>
                  <a:pt x="62445" y="0"/>
                </a:moveTo>
                <a:lnTo>
                  <a:pt x="0" y="77076"/>
                </a:lnTo>
                <a:lnTo>
                  <a:pt x="126987" y="75323"/>
                </a:lnTo>
                <a:lnTo>
                  <a:pt x="624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205" y="318122"/>
            <a:ext cx="3889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Variable</a:t>
            </a:r>
            <a:r>
              <a:rPr sz="2800" spc="-1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Initialization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19" y="990600"/>
            <a:ext cx="7741284" cy="4314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83515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has been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declared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but that has not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yet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been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some means is said to be</a:t>
            </a:r>
            <a:r>
              <a:rPr spc="-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uninitialized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183515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certain cases, 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default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an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uninitialized  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based on its data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(see slide</a:t>
            </a:r>
            <a:r>
              <a:rPr spc="-8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#53)</a:t>
            </a:r>
          </a:p>
          <a:p>
            <a:pPr marL="654050" indent="-285750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 is best not to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rely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</a:t>
            </a:r>
            <a:r>
              <a:rPr spc="-8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this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Explicitly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initialized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improves program</a:t>
            </a:r>
            <a:r>
              <a:rPr spc="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clarity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some cases,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must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initial</a:t>
            </a: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E.g.</a:t>
            </a:r>
            <a:r>
              <a:rPr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if we try to use a </a:t>
            </a:r>
            <a:r>
              <a:rPr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without first giving it an initial</a:t>
            </a:r>
            <a:r>
              <a:rPr spc="-40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value:</a:t>
            </a:r>
            <a:endParaRPr dirty="0">
              <a:latin typeface="Rockwell" panose="020606030202050204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20"/>
              </a:spcBef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int</a:t>
            </a:r>
            <a:r>
              <a:rPr b="1" spc="-10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numberOfDays;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numberOfDays = numberOfDays +</a:t>
            </a:r>
            <a:r>
              <a:rPr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10;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will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throw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error: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59"/>
              </a:spcBef>
            </a:pP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variable numberOfDays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might not </a:t>
            </a:r>
            <a:r>
              <a:rPr spc="-1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been</a:t>
            </a:r>
            <a:r>
              <a:rPr spc="1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initialized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2584"/>
            <a:ext cx="471551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Initialization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797B7E"/>
                </a:solidFill>
                <a:latin typeface="Tahoma"/>
                <a:cs typeface="Tahoma"/>
              </a:rPr>
              <a:t>Cont</a:t>
            </a:r>
            <a:r>
              <a:rPr sz="2400" dirty="0">
                <a:solidFill>
                  <a:srgbClr val="797B7E"/>
                </a:solidFill>
                <a:latin typeface="MS Gothic"/>
                <a:cs typeface="MS Gothic"/>
              </a:rPr>
              <a:t>’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d)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28" y="854441"/>
            <a:ext cx="71869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000"/>
              </a:lnSpc>
            </a:pPr>
            <a:r>
              <a:rPr sz="1400" spc="-615" dirty="0">
                <a:solidFill>
                  <a:srgbClr val="00B0F0"/>
                </a:solidFill>
                <a:latin typeface="Wingdings"/>
                <a:cs typeface="Wingdings"/>
              </a:rPr>
              <a:t></a:t>
            </a:r>
            <a:r>
              <a:rPr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and initialization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achieved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one step  via an assignment</a:t>
            </a:r>
            <a:r>
              <a:rPr spc="-1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statement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80511"/>
              </p:ext>
            </p:extLst>
          </p:nvPr>
        </p:nvGraphicFramePr>
        <p:xfrm>
          <a:off x="518129" y="1600200"/>
          <a:ext cx="7550104" cy="1231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  <a:tabLst>
                          <a:tab pos="601345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int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number</a:t>
                      </a:r>
                      <a:r>
                        <a:rPr sz="1800" b="1" spc="-9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614805" algn="l"/>
                        </a:tabLst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long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max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=	x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7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223;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361950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+	1;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275"/>
                        </a:lnSpc>
                        <a:tabLst>
                          <a:tab pos="1399540" algn="l"/>
                          <a:tab pos="1689100" algn="l"/>
                          <a:tab pos="1978660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boolean	b	=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true;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413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double distance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marR="19685" algn="ctr">
                        <a:lnSpc>
                          <a:spcPts val="1875"/>
                        </a:lnSpc>
                        <a:tabLst>
                          <a:tab pos="723900" algn="l"/>
                        </a:tabLst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55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*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0.5;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87">
                <a:tc>
                  <a:txBody>
                    <a:bodyPr/>
                    <a:lstStyle/>
                    <a:p>
                      <a:pPr marR="42545" algn="ctr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char grade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1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'A';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21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Tahoma"/>
                        </a:rPr>
                        <a:t>OR</a:t>
                      </a:r>
                      <a:endParaRPr sz="1800" dirty="0">
                        <a:latin typeface="Rockwell" panose="02060603020205020403" pitchFamily="18" charset="0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char grade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5962" y="2971800"/>
            <a:ext cx="7044690" cy="295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6100">
              <a:lnSpc>
                <a:spcPct val="100000"/>
              </a:lnSpc>
            </a:pPr>
            <a:r>
              <a:rPr sz="1900" b="1" spc="-5" dirty="0">
                <a:solidFill>
                  <a:srgbClr val="08A1D9"/>
                </a:solidFill>
                <a:latin typeface="Courier New"/>
                <a:cs typeface="Courier New"/>
              </a:rPr>
              <a:t>'\u0041';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30200" marR="469265" indent="-317500">
              <a:lnSpc>
                <a:spcPts val="1800"/>
              </a:lnSpc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spc="15" dirty="0">
                <a:solidFill>
                  <a:srgbClr val="AFB0B2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Note that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some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initialized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others can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remain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uninitialized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the same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declaration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35280">
              <a:lnSpc>
                <a:spcPts val="1989"/>
              </a:lnSpc>
              <a:spcBef>
                <a:spcPts val="700"/>
              </a:spcBef>
            </a:pP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 initialCount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 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5, </a:t>
            </a: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finalCount, anotherCount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b="1" spc="-8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R="65405" algn="ctr">
              <a:lnSpc>
                <a:spcPts val="2220"/>
              </a:lnSpc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OR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56944" marR="3747135" indent="-621030">
              <a:lnSpc>
                <a:spcPts val="2000"/>
              </a:lnSpc>
              <a:spcBef>
                <a:spcPts val="90"/>
              </a:spcBef>
              <a:tabLst>
                <a:tab pos="854710" algn="l"/>
                <a:tab pos="2538730" algn="l"/>
                <a:tab pos="2797810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	initialCount	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5, 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finalCount,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956944">
              <a:lnSpc>
                <a:spcPct val="100000"/>
              </a:lnSpc>
              <a:tabLst>
                <a:tab pos="2640965" algn="l"/>
                <a:tab pos="2900045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anotherCount	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360"/>
              </a:spcBef>
              <a:tabLst>
                <a:tab pos="854710" algn="l"/>
                <a:tab pos="1502410" algn="l"/>
                <a:tab pos="2409190" algn="l"/>
                <a:tab pos="3834129" algn="l"/>
                <a:tab pos="4481830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x1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0,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x2,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x3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1.0;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</a:t>
            </a:r>
            <a:r>
              <a:rPr b="1" spc="-2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error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5617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630638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7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2531" y="2313471"/>
            <a:ext cx="373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Distributed computing involves several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working together on a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Java is designed to provide support for extensive networking facilities (e.g., RMI)</a:t>
            </a:r>
          </a:p>
        </p:txBody>
      </p:sp>
    </p:spTree>
    <p:extLst>
      <p:ext uri="{BB962C8B-B14F-4D97-AF65-F5344CB8AC3E}">
        <p14:creationId xmlns:p14="http://schemas.microsoft.com/office/powerpoint/2010/main" val="1530944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303668"/>
            <a:ext cx="259588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Reference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Book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2026920"/>
            <a:ext cx="50615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Java How to Program,</a:t>
            </a:r>
            <a:r>
              <a:rPr sz="2400" spc="-9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 </a:t>
            </a:r>
            <a:r>
              <a:rPr sz="240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9/e</a:t>
            </a:r>
            <a:endParaRPr lang="en-US" sz="2400" dirty="0">
              <a:solidFill>
                <a:srgbClr val="595959"/>
              </a:solidFill>
              <a:latin typeface="Rockwell" panose="02060603020205020403" pitchFamily="18" charset="0"/>
              <a:cs typeface="Lucida Sans Unicode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Rockwell" panose="02060603020205020403" pitchFamily="18" charset="0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70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242" y="228600"/>
            <a:ext cx="272351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Any</a:t>
            </a:r>
            <a:r>
              <a:rPr sz="2800" spc="-6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Questions??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71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0" y="2495181"/>
            <a:ext cx="5080000" cy="3809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782392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Interpreted </a:t>
            </a:r>
            <a:endParaRPr lang="en-GB" sz="2000" dirty="0">
              <a:solidFill>
                <a:schemeClr val="accent1">
                  <a:lumMod val="75000"/>
                </a:schemeClr>
              </a:solidFill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8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266700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The Java interpreter executes the bytecode that is generated by the Java compiler.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The bytecode is machine-independent and can run on any machine that has a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Java Virtual Machine (JVM).</a:t>
            </a:r>
          </a:p>
        </p:txBody>
      </p:sp>
    </p:spTree>
    <p:extLst>
      <p:ext uri="{BB962C8B-B14F-4D97-AF65-F5344CB8AC3E}">
        <p14:creationId xmlns:p14="http://schemas.microsoft.com/office/powerpoint/2010/main" val="424170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26007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502" y="782598"/>
            <a:ext cx="7652388" cy="4247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Object-Oriented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ckwell" panose="02060603020205020403" pitchFamily="18" charset="0"/>
              </a:rPr>
              <a:t>Interpreted 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Platform-Independent(portable)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Rockwell" panose="02060603020205020403" pitchFamily="18" charset="0"/>
              </a:rPr>
              <a:t>High-performance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9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0611" y="2167593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Because Java is architecture neutral, Java</a:t>
            </a:r>
            <a:r>
              <a:rPr lang="ar-SA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programs are portable.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bytecodes can be run JVM on multiple platforms over different operating systems without being</a:t>
            </a:r>
            <a:r>
              <a:rPr lang="ar-SA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recompiled.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0"/>
              </a:rPr>
              <a:t>Write Once and Run Anywhere(WORA).</a:t>
            </a:r>
          </a:p>
        </p:txBody>
      </p:sp>
    </p:spTree>
    <p:extLst>
      <p:ext uri="{BB962C8B-B14F-4D97-AF65-F5344CB8AC3E}">
        <p14:creationId xmlns:p14="http://schemas.microsoft.com/office/powerpoint/2010/main" val="165459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5617</Words>
  <Application>Microsoft Office PowerPoint</Application>
  <PresentationFormat>On-screen Show (4:3)</PresentationFormat>
  <Paragraphs>1046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MS Gothic</vt:lpstr>
      <vt:lpstr>Arial</vt:lpstr>
      <vt:lpstr>Arial Rounded MT Bold</vt:lpstr>
      <vt:lpstr>Calibri</vt:lpstr>
      <vt:lpstr>Courier New</vt:lpstr>
      <vt:lpstr>Lucida Console</vt:lpstr>
      <vt:lpstr>Rockwell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malak</dc:creator>
  <cp:lastModifiedBy>Hatim Alsuwat</cp:lastModifiedBy>
  <cp:revision>94</cp:revision>
  <dcterms:created xsi:type="dcterms:W3CDTF">2016-10-02T05:48:19Z</dcterms:created>
  <dcterms:modified xsi:type="dcterms:W3CDTF">2021-09-11T19:36:13Z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2016-10-02T00:00:00Z</vt:filetime>
  </property>
</Properties>
</file>