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F09A65-AA6E-4486-9925-53D056D2FE65}"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62895-63A0-40BB-82D1-D867310306D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F09A65-AA6E-4486-9925-53D056D2FE65}"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62895-63A0-40BB-82D1-D867310306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F09A65-AA6E-4486-9925-53D056D2FE65}"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62895-63A0-40BB-82D1-D867310306D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F09A65-AA6E-4486-9925-53D056D2FE65}"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62895-63A0-40BB-82D1-D867310306D1}"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F09A65-AA6E-4486-9925-53D056D2FE65}"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62895-63A0-40BB-82D1-D867310306D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F09A65-AA6E-4486-9925-53D056D2FE65}"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62895-63A0-40BB-82D1-D867310306D1}"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F09A65-AA6E-4486-9925-53D056D2FE65}"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62895-63A0-40BB-82D1-D867310306D1}"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F09A65-AA6E-4486-9925-53D056D2FE65}"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62895-63A0-40BB-82D1-D867310306D1}"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09A65-AA6E-4486-9925-53D056D2FE65}"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62895-63A0-40BB-82D1-D867310306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F09A65-AA6E-4486-9925-53D056D2FE65}"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62895-63A0-40BB-82D1-D867310306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F09A65-AA6E-4486-9925-53D056D2FE65}"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62895-63A0-40BB-82D1-D867310306D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F09A65-AA6E-4486-9925-53D056D2FE65}"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E62895-63A0-40BB-82D1-D867310306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F09A65-AA6E-4486-9925-53D056D2FE65}" type="datetimeFigureOut">
              <a:rPr lang="en-IN" smtClean="0"/>
              <a:t>25-05-2023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E62895-63A0-40BB-82D1-D867310306D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F09A65-AA6E-4486-9925-53D056D2FE65}" type="datetimeFigureOut">
              <a:rPr lang="en-IN" smtClean="0"/>
              <a:t>25-05-2023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E62895-63A0-40BB-82D1-D867310306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09A65-AA6E-4486-9925-53D056D2FE65}" type="datetimeFigureOut">
              <a:rPr lang="en-IN" smtClean="0"/>
              <a:t>25-05-2023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E62895-63A0-40BB-82D1-D867310306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F09A65-AA6E-4486-9925-53D056D2FE65}"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E62895-63A0-40BB-82D1-D867310306D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F09A65-AA6E-4486-9925-53D056D2FE65}"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E62895-63A0-40BB-82D1-D867310306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F09A65-AA6E-4486-9925-53D056D2FE65}" type="datetimeFigureOut">
              <a:rPr lang="en-IN" smtClean="0"/>
              <a:t>25-05-2023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E62895-63A0-40BB-82D1-D867310306D1}"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8466" y="1331872"/>
            <a:ext cx="7766936" cy="1646302"/>
          </a:xfrm>
        </p:spPr>
        <p:txBody>
          <a:bodyPr/>
          <a:lstStyle/>
          <a:p>
            <a:r>
              <a:rPr lang="en-US" sz="4800" b="1" dirty="0">
                <a:latin typeface="Times New Roman" panose="02020603050405020304" pitchFamily="18" charset="0"/>
                <a:cs typeface="Times New Roman" panose="02020603050405020304" pitchFamily="18" charset="0"/>
              </a:rPr>
              <a:t>EYE BLINK DETECTION</a:t>
            </a:r>
            <a:endParaRPr lang="en-IN"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6523" y="4545623"/>
            <a:ext cx="8851972" cy="1199986"/>
          </a:xfrm>
        </p:spPr>
        <p:txBody>
          <a:bodyPr>
            <a:normAutofit/>
          </a:bodyPr>
          <a:lstStyle/>
          <a:p>
            <a:r>
              <a:rPr lang="en-US" sz="2400" b="1" dirty="0">
                <a:latin typeface="Times New Roman" panose="02020603050405020304" pitchFamily="18" charset="0"/>
                <a:cs typeface="Times New Roman" panose="02020603050405020304" pitchFamily="18" charset="0"/>
              </a:rPr>
              <a:t>HATLIN JOHEIT J A </a:t>
            </a:r>
          </a:p>
          <a:p>
            <a:r>
              <a:rPr lang="en-US" sz="2400" b="1" dirty="0">
                <a:latin typeface="Times New Roman" panose="02020603050405020304" pitchFamily="18" charset="0"/>
                <a:cs typeface="Times New Roman" panose="02020603050405020304" pitchFamily="18" charset="0"/>
              </a:rPr>
              <a:t>22PDS807</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PROJECT SCREENSHOTS</a:t>
            </a:r>
          </a:p>
        </p:txBody>
      </p:sp>
      <p:sp>
        <p:nvSpPr>
          <p:cNvPr id="3" name="Content Placeholder 2"/>
          <p:cNvSpPr>
            <a:spLocks noGrp="1"/>
          </p:cNvSpPr>
          <p:nvPr>
            <p:ph sz="half" idx="1"/>
          </p:nvPr>
        </p:nvSpPr>
        <p:spPr/>
        <p:txBody>
          <a:bodyPr/>
          <a:lstStyle/>
          <a:p>
            <a:pPr marL="0" indent="0">
              <a:buNone/>
            </a:pPr>
            <a:r>
              <a:rPr lang="en-US" dirty="0"/>
              <a:t>       </a:t>
            </a:r>
          </a:p>
          <a:p>
            <a:endParaRPr lang="en-IN" dirty="0"/>
          </a:p>
        </p:txBody>
      </p:sp>
      <p:pic>
        <p:nvPicPr>
          <p:cNvPr id="4" name="Content Placeholder 3"/>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7691" r="72452" b="64095"/>
          <a:stretch>
            <a:fillRect/>
          </a:stretch>
        </p:blipFill>
        <p:spPr>
          <a:xfrm>
            <a:off x="1706245" y="1672590"/>
            <a:ext cx="7567930" cy="36048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10" y="454660"/>
            <a:ext cx="10852150" cy="6095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4253" y="188395"/>
            <a:ext cx="6714552" cy="3776936"/>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5817" y="2931627"/>
            <a:ext cx="6778867" cy="38131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5254"/>
            <a:ext cx="8596668" cy="1320800"/>
          </a:xfrm>
        </p:spPr>
        <p:txBody>
          <a:bodyPr/>
          <a:lstStyle/>
          <a:p>
            <a:r>
              <a:rPr lang="en-US" sz="4000" b="1"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p:txBody>
          <a:bodyPr/>
          <a:lstStyle/>
          <a:p>
            <a:r>
              <a:rPr lang="en-US" sz="2800" dirty="0"/>
              <a:t> </a:t>
            </a:r>
            <a:r>
              <a:rPr lang="en-US" sz="2800" dirty="0">
                <a:latin typeface="Times New Roman" panose="02020603050405020304" pitchFamily="18" charset="0"/>
                <a:cs typeface="Times New Roman" panose="02020603050405020304" pitchFamily="18" charset="0"/>
              </a:rPr>
              <a:t>Introduction</a:t>
            </a:r>
          </a:p>
          <a:p>
            <a:r>
              <a:rPr lang="en-US" sz="2800" dirty="0">
                <a:latin typeface="Times New Roman" panose="02020603050405020304" pitchFamily="18" charset="0"/>
                <a:cs typeface="Times New Roman" panose="02020603050405020304" pitchFamily="18" charset="0"/>
              </a:rPr>
              <a:t> Company Profile </a:t>
            </a:r>
          </a:p>
          <a:p>
            <a:r>
              <a:rPr lang="en-US" sz="2800" dirty="0">
                <a:latin typeface="Times New Roman" panose="02020603050405020304" pitchFamily="18" charset="0"/>
                <a:cs typeface="Times New Roman" panose="02020603050405020304" pitchFamily="18" charset="0"/>
              </a:rPr>
              <a:t> Description of the training </a:t>
            </a:r>
            <a:r>
              <a:rPr lang="en-US" sz="2800" dirty="0" err="1">
                <a:latin typeface="Times New Roman" panose="02020603050405020304" pitchFamily="18" charset="0"/>
                <a:cs typeface="Times New Roman" panose="02020603050405020304" pitchFamily="18" charset="0"/>
              </a:rPr>
              <a:t>programme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Technology Adopted</a:t>
            </a:r>
          </a:p>
          <a:p>
            <a:r>
              <a:rPr lang="en-US" sz="2800" dirty="0">
                <a:latin typeface="Times New Roman" panose="02020603050405020304" pitchFamily="18" charset="0"/>
                <a:cs typeface="Times New Roman" panose="02020603050405020304" pitchFamily="18" charset="0"/>
              </a:rPr>
              <a:t> Problem Statement</a:t>
            </a:r>
          </a:p>
          <a:p>
            <a:r>
              <a:rPr lang="en-US" sz="2800" dirty="0">
                <a:latin typeface="Times New Roman" panose="02020603050405020304" pitchFamily="18" charset="0"/>
                <a:cs typeface="Times New Roman" panose="02020603050405020304" pitchFamily="18" charset="0"/>
              </a:rPr>
              <a:t> Background work</a:t>
            </a:r>
          </a:p>
          <a:p>
            <a:r>
              <a:rPr lang="en-US" sz="2800" dirty="0">
                <a:latin typeface="Times New Roman" panose="02020603050405020304" pitchFamily="18" charset="0"/>
                <a:cs typeface="Times New Roman" panose="02020603050405020304" pitchFamily="18" charset="0"/>
              </a:rPr>
              <a:t> Project Screenshots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0" y="609600"/>
            <a:ext cx="9594760" cy="1320800"/>
          </a:xfrm>
        </p:spPr>
        <p:txBody>
          <a:bodyPr>
            <a:normAutofit fontScale="90000"/>
          </a:bodyPr>
          <a:lstStyle/>
          <a:p>
            <a:r>
              <a:rPr lang="en-US" sz="4000" b="1" dirty="0" smtClean="0">
                <a:latin typeface="Times New Roman" panose="02020603050405020304" pitchFamily="18" charset="0"/>
                <a:cs typeface="Times New Roman" panose="02020603050405020304" pitchFamily="18" charset="0"/>
              </a:rPr>
              <a:t>INTRODUCTION</a:t>
            </a:r>
            <a:br>
              <a:rPr lang="en-US" sz="4000" b="1" dirty="0" smtClean="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algn="ctr"/>
            <a:endParaRPr lang="en-US" dirty="0"/>
          </a:p>
          <a:p>
            <a:pPr algn="just">
              <a:lnSpc>
                <a:spcPct val="120000"/>
              </a:lnSpc>
            </a:pPr>
            <a:r>
              <a:rPr lang="en-US" sz="2400" dirty="0">
                <a:latin typeface="Times New Roman" pitchFamily="18" charset="0"/>
                <a:cs typeface="Times New Roman" pitchFamily="18" charset="0"/>
              </a:rPr>
              <a:t>The human eye is a fascinating organ that performs vital functions in our daily lives. One of the intriguing aspects of the eye is the natural phenomenon of blinking, which involves the closure and subsequent opening of the eyelids. Blinking serves multiple purposes, including lubricating the eyes, protecting them from foreign particles, and maintaining visual clarity.</a:t>
            </a:r>
          </a:p>
          <a:p>
            <a:pPr marL="0" indent="0" algn="just">
              <a:lnSpc>
                <a:spcPct val="120000"/>
              </a:lnSpc>
              <a:buNone/>
            </a:pPr>
            <a:r>
              <a:rPr lang="en-US" sz="2400" dirty="0">
                <a:latin typeface="Times New Roman" pitchFamily="18" charset="0"/>
                <a:cs typeface="Times New Roman" pitchFamily="18" charset="0"/>
              </a:rPr>
              <a:t> </a:t>
            </a:r>
          </a:p>
          <a:p>
            <a:pPr algn="just">
              <a:lnSpc>
                <a:spcPct val="120000"/>
              </a:lnSpc>
            </a:pPr>
            <a:r>
              <a:rPr lang="en-US" sz="2400" dirty="0">
                <a:latin typeface="Times New Roman" pitchFamily="18" charset="0"/>
                <a:cs typeface="Times New Roman" pitchFamily="18" charset="0"/>
              </a:rPr>
              <a:t>In recent years, eye blink detection has gained significant attention in various fields, ranging from driver drowsiness detection to human-computer interaction systems. The ability to accurately and efficiently detect eye blinks has important implications for improving safety, user experience, and overall performance in these domains.</a:t>
            </a:r>
          </a:p>
          <a:p>
            <a:pPr marL="0" indent="0" algn="just">
              <a:lnSpc>
                <a:spcPct val="120000"/>
              </a:lnSpc>
              <a:buNone/>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COMPANY PROFILE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0305" y="161290"/>
            <a:ext cx="5612130" cy="1420495"/>
          </a:xfrm>
        </p:spPr>
      </p:pic>
      <p:sp>
        <p:nvSpPr>
          <p:cNvPr id="9" name="TextBox 8"/>
          <p:cNvSpPr txBox="1"/>
          <p:nvPr/>
        </p:nvSpPr>
        <p:spPr>
          <a:xfrm>
            <a:off x="677334" y="1767305"/>
            <a:ext cx="10167129" cy="4708981"/>
          </a:xfrm>
          <a:prstGeom prst="rect">
            <a:avLst/>
          </a:prstGeom>
          <a:noFill/>
        </p:spPr>
        <p:txBody>
          <a:bodyPr wrap="square">
            <a:spAutoFit/>
          </a:bodyPr>
          <a:lstStyle/>
          <a:p>
            <a:pPr algn="just">
              <a:lnSpc>
                <a:spcPct val="100000"/>
              </a:lnSpc>
            </a:pPr>
            <a:r>
              <a:rPr lang="en-IN" sz="2000" dirty="0" err="1">
                <a:latin typeface="Times New Roman" panose="02020603050405020304" pitchFamily="18" charset="0"/>
                <a:cs typeface="Times New Roman" panose="02020603050405020304" pitchFamily="18" charset="0"/>
              </a:rPr>
              <a:t>AiRobsoft</a:t>
            </a:r>
            <a:r>
              <a:rPr lang="en-IN" sz="2000" dirty="0">
                <a:latin typeface="Times New Roman" panose="02020603050405020304" pitchFamily="18" charset="0"/>
                <a:cs typeface="Times New Roman" panose="02020603050405020304" pitchFamily="18" charset="0"/>
              </a:rPr>
              <a:t> is an Bangalore based IT firm Leading a team of Data Scientist, Robotics &amp; Electronics Engineers, experts in Machine Learning and more, </a:t>
            </a:r>
          </a:p>
          <a:p>
            <a:pPr algn="just">
              <a:lnSpc>
                <a:spcPct val="100000"/>
              </a:lnSpc>
            </a:pPr>
            <a:r>
              <a:rPr lang="en-IN" sz="2000" dirty="0">
                <a:latin typeface="Times New Roman" panose="02020603050405020304" pitchFamily="18" charset="0"/>
                <a:cs typeface="Times New Roman" panose="02020603050405020304" pitchFamily="18" charset="0"/>
              </a:rPr>
              <a:t>collaborated together to work on fascinating futuristic technologies.</a:t>
            </a:r>
          </a:p>
          <a:p>
            <a:pPr algn="just">
              <a:lnSpc>
                <a:spcPct val="100000"/>
              </a:lnSpc>
            </a:pPr>
            <a:endParaRPr lang="en-IN" sz="20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itchFamily="34" charset="0"/>
              <a:buChar char="•"/>
            </a:pPr>
            <a:r>
              <a:rPr lang="en-IN" sz="2000" dirty="0">
                <a:latin typeface="Times New Roman" panose="02020603050405020304" pitchFamily="18" charset="0"/>
                <a:cs typeface="Times New Roman" panose="02020603050405020304" pitchFamily="18" charset="0"/>
              </a:rPr>
              <a:t>Website : http://</a:t>
            </a:r>
            <a:r>
              <a:rPr lang="en-IN" sz="2000" dirty="0" smtClean="0">
                <a:latin typeface="Times New Roman" panose="02020603050405020304" pitchFamily="18" charset="0"/>
                <a:cs typeface="Times New Roman" panose="02020603050405020304" pitchFamily="18" charset="0"/>
              </a:rPr>
              <a:t>www.airobosoft.com</a:t>
            </a:r>
            <a:endParaRPr lang="en-IN" sz="20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itchFamily="34" charset="0"/>
              <a:buChar char="•"/>
            </a:pPr>
            <a:r>
              <a:rPr lang="en-IN" sz="2000" dirty="0">
                <a:latin typeface="Times New Roman" panose="02020603050405020304" pitchFamily="18" charset="0"/>
                <a:cs typeface="Times New Roman" panose="02020603050405020304" pitchFamily="18" charset="0"/>
              </a:rPr>
              <a:t>Industry : IT Services and IT Consulting</a:t>
            </a:r>
          </a:p>
          <a:p>
            <a:pPr marL="342900" indent="-342900" algn="just">
              <a:lnSpc>
                <a:spcPct val="100000"/>
              </a:lnSpc>
              <a:buFont typeface="Arial" pitchFamily="34" charset="0"/>
              <a:buChar char="•"/>
            </a:pPr>
            <a:r>
              <a:rPr lang="en-IN" sz="2000" dirty="0">
                <a:latin typeface="Times New Roman" panose="02020603050405020304" pitchFamily="18" charset="0"/>
                <a:cs typeface="Times New Roman" panose="02020603050405020304" pitchFamily="18" charset="0"/>
              </a:rPr>
              <a:t>Company size : 51-200 employees</a:t>
            </a:r>
          </a:p>
          <a:p>
            <a:pPr marL="342900" indent="-342900" algn="just">
              <a:lnSpc>
                <a:spcPct val="100000"/>
              </a:lnSpc>
              <a:buFont typeface="Arial" pitchFamily="34" charset="0"/>
              <a:buChar char="•"/>
            </a:pPr>
            <a:r>
              <a:rPr lang="en-IN" sz="2000" dirty="0">
                <a:latin typeface="Times New Roman" panose="02020603050405020304" pitchFamily="18" charset="0"/>
                <a:cs typeface="Times New Roman" panose="02020603050405020304" pitchFamily="18" charset="0"/>
              </a:rPr>
              <a:t>169 on LinkedIn </a:t>
            </a:r>
          </a:p>
          <a:p>
            <a:pPr marL="342900" indent="-342900" algn="just">
              <a:lnSpc>
                <a:spcPct val="100000"/>
              </a:lnSpc>
              <a:buFont typeface="Arial" pitchFamily="34" charset="0"/>
              <a:buChar char="•"/>
            </a:pPr>
            <a:r>
              <a:rPr lang="en-IN" sz="2000" dirty="0">
                <a:latin typeface="Times New Roman" panose="02020603050405020304" pitchFamily="18" charset="0"/>
                <a:cs typeface="Times New Roman" panose="02020603050405020304" pitchFamily="18" charset="0"/>
              </a:rPr>
              <a:t>Includes members with current employer listed as </a:t>
            </a:r>
            <a:r>
              <a:rPr lang="en-IN" sz="2000" dirty="0" err="1">
                <a:latin typeface="Times New Roman" panose="02020603050405020304" pitchFamily="18" charset="0"/>
                <a:cs typeface="Times New Roman" panose="02020603050405020304" pitchFamily="18" charset="0"/>
              </a:rPr>
              <a:t>AiROBOSOFT</a:t>
            </a:r>
            <a:r>
              <a:rPr lang="en-IN" sz="2000" dirty="0">
                <a:latin typeface="Times New Roman" panose="02020603050405020304" pitchFamily="18" charset="0"/>
                <a:cs typeface="Times New Roman" panose="02020603050405020304" pitchFamily="18" charset="0"/>
              </a:rPr>
              <a:t> Products And Services, including part-time roles.</a:t>
            </a:r>
          </a:p>
          <a:p>
            <a:pPr marL="342900" indent="-342900" algn="just">
              <a:lnSpc>
                <a:spcPct val="100000"/>
              </a:lnSpc>
              <a:buFont typeface="Arial" pitchFamily="34" charset="0"/>
              <a:buChar char="•"/>
            </a:pPr>
            <a:r>
              <a:rPr lang="en-IN" sz="2000" dirty="0">
                <a:latin typeface="Times New Roman" panose="02020603050405020304" pitchFamily="18" charset="0"/>
                <a:cs typeface="Times New Roman" panose="02020603050405020304" pitchFamily="18" charset="0"/>
              </a:rPr>
              <a:t>Headquarters : Bengaluru, Karnataka</a:t>
            </a:r>
          </a:p>
          <a:p>
            <a:pPr marL="342900" indent="-342900" algn="just">
              <a:lnSpc>
                <a:spcPct val="100000"/>
              </a:lnSpc>
              <a:buFont typeface="Arial" pitchFamily="34" charset="0"/>
              <a:buChar char="•"/>
            </a:pPr>
            <a:r>
              <a:rPr lang="en-IN" sz="2000" dirty="0">
                <a:latin typeface="Times New Roman" panose="02020603050405020304" pitchFamily="18" charset="0"/>
                <a:cs typeface="Times New Roman" panose="02020603050405020304" pitchFamily="18" charset="0"/>
              </a:rPr>
              <a:t>Specialties : Robotics, Artificial intelligence, Machine Learning, IOT, and Software development</a:t>
            </a:r>
          </a:p>
          <a:p>
            <a:pPr marL="342900" indent="-342900" algn="just">
              <a:lnSpc>
                <a:spcPct val="100000"/>
              </a:lnSpc>
              <a:buFont typeface="Arial" pitchFamily="34" charset="0"/>
              <a:buChar char="•"/>
            </a:pPr>
            <a:r>
              <a:rPr lang="en-IN" sz="2000" dirty="0">
                <a:latin typeface="Times New Roman" panose="02020603050405020304" pitchFamily="18" charset="0"/>
                <a:cs typeface="Times New Roman" panose="02020603050405020304" pitchFamily="18" charset="0"/>
              </a:rPr>
              <a:t>LinkedIn Profile link : https://www.linkedin.com/company/airobosoft-products-and-services/about/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961390"/>
            <a:ext cx="10481945" cy="1320800"/>
          </a:xfrm>
        </p:spPr>
        <p:txBody>
          <a:bodyPr>
            <a:normAutofit/>
          </a:bodyPr>
          <a:lstStyle/>
          <a:p>
            <a:r>
              <a:rPr lang="en-US" sz="4000" b="1" dirty="0">
                <a:latin typeface="Times New Roman" panose="02020603050405020304" pitchFamily="18" charset="0"/>
                <a:cs typeface="Times New Roman" panose="02020603050405020304" pitchFamily="18" charset="0"/>
              </a:rPr>
              <a:t>D</a:t>
            </a:r>
            <a:r>
              <a:rPr lang="en-IN" altLang="en-US" sz="4000" b="1" dirty="0">
                <a:latin typeface="Times New Roman" panose="02020603050405020304" pitchFamily="18" charset="0"/>
                <a:cs typeface="Times New Roman" panose="02020603050405020304" pitchFamily="18" charset="0"/>
              </a:rPr>
              <a:t>ESCRIPTION OF THE TRAINING PROGRAMME</a:t>
            </a:r>
          </a:p>
        </p:txBody>
      </p:sp>
      <p:sp>
        <p:nvSpPr>
          <p:cNvPr id="3" name="Content Placeholder 2"/>
          <p:cNvSpPr>
            <a:spLocks noGrp="1"/>
          </p:cNvSpPr>
          <p:nvPr>
            <p:ph idx="1"/>
          </p:nvPr>
        </p:nvSpPr>
        <p:spPr>
          <a:xfrm>
            <a:off x="677545" y="1962150"/>
            <a:ext cx="8803640" cy="4108450"/>
          </a:xfrm>
        </p:spPr>
        <p:txBody>
          <a:bodyPr>
            <a:normAutofit fontScale="25000" lnSpcReduction="20000"/>
          </a:bodyPr>
          <a:lstStyle/>
          <a:p>
            <a:pPr marL="0" indent="0" algn="ctr">
              <a:buNone/>
            </a:pPr>
            <a:endParaRPr lang="en-US" sz="8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8000" dirty="0" err="1">
                <a:latin typeface="Times New Roman" panose="02020603050405020304" pitchFamily="18" charset="0"/>
                <a:cs typeface="Times New Roman" panose="02020603050405020304" pitchFamily="18" charset="0"/>
              </a:rPr>
              <a:t>AiRoboSoft</a:t>
            </a:r>
            <a:r>
              <a:rPr lang="en-US" sz="8000" dirty="0">
                <a:latin typeface="Times New Roman" panose="02020603050405020304" pitchFamily="18" charset="0"/>
                <a:cs typeface="Times New Roman" panose="02020603050405020304" pitchFamily="18" charset="0"/>
              </a:rPr>
              <a:t> is a leading technology company based in Bangalore, India, specializing in the development and deployment of artificial intelligence (AI) and robotic software solutions. The company offers a comprehensive training program designed</a:t>
            </a:r>
            <a:r>
              <a:rPr lang="en-IN" altLang="en-US" sz="8000"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to equip individuals and organizations with the necessary skills and knowledge to effectively utilize their products and services.</a:t>
            </a:r>
          </a:p>
          <a:p>
            <a:pPr marL="0" indent="0" algn="just">
              <a:lnSpc>
                <a:spcPct val="150000"/>
              </a:lnSpc>
              <a:buNone/>
            </a:pPr>
            <a:endParaRPr lang="en-US" sz="8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8000" dirty="0">
                <a:latin typeface="Times New Roman" panose="02020603050405020304" pitchFamily="18" charset="0"/>
                <a:cs typeface="Times New Roman" panose="02020603050405020304" pitchFamily="18" charset="0"/>
              </a:rPr>
              <a:t>The training program provided by </a:t>
            </a:r>
            <a:r>
              <a:rPr lang="en-US" sz="8000" dirty="0" err="1">
                <a:latin typeface="Times New Roman" panose="02020603050405020304" pitchFamily="18" charset="0"/>
                <a:cs typeface="Times New Roman" panose="02020603050405020304" pitchFamily="18" charset="0"/>
              </a:rPr>
              <a:t>AiRoboSoft</a:t>
            </a:r>
            <a:r>
              <a:rPr lang="en-US" sz="8000" dirty="0">
                <a:latin typeface="Times New Roman" panose="02020603050405020304" pitchFamily="18" charset="0"/>
                <a:cs typeface="Times New Roman" panose="02020603050405020304" pitchFamily="18" charset="0"/>
              </a:rPr>
              <a:t> encompasses a range of topics related to AI, Machine Learning, robotics, and</a:t>
            </a:r>
            <a:r>
              <a:rPr lang="en-IN" altLang="en-US" sz="8000"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TOPICS</a:t>
            </a:r>
          </a:p>
        </p:txBody>
      </p:sp>
      <p:sp>
        <p:nvSpPr>
          <p:cNvPr id="3" name="Content Placeholder 2"/>
          <p:cNvSpPr>
            <a:spLocks noGrp="1"/>
          </p:cNvSpPr>
          <p:nvPr>
            <p:ph idx="1"/>
          </p:nvPr>
        </p:nvSpPr>
        <p:spPr>
          <a:xfrm>
            <a:off x="677334" y="1427747"/>
            <a:ext cx="8596668" cy="5069306"/>
          </a:xfrm>
        </p:spPr>
        <p:txBody>
          <a:bodyPr>
            <a:normAutofit/>
          </a:bodyPr>
          <a:lstStyle/>
          <a:p>
            <a:pPr algn="just">
              <a:lnSpc>
                <a:spcPct val="100000"/>
              </a:lnSpc>
            </a:pPr>
            <a:r>
              <a:rPr lang="en-IN" sz="2000" dirty="0">
                <a:latin typeface="Times New Roman" panose="02020603050405020304" pitchFamily="18" charset="0"/>
                <a:cs typeface="Times New Roman" panose="02020603050405020304" pitchFamily="18" charset="0"/>
              </a:rPr>
              <a:t>Python 3 version, Anaconda navigator installation.</a:t>
            </a:r>
          </a:p>
          <a:p>
            <a:pPr algn="just">
              <a:lnSpc>
                <a:spcPct val="100000"/>
              </a:lnSpc>
            </a:pPr>
            <a:r>
              <a:rPr lang="en-IN" sz="2000" dirty="0">
                <a:latin typeface="Times New Roman" panose="02020603050405020304" pitchFamily="18" charset="0"/>
                <a:cs typeface="Times New Roman" panose="02020603050405020304" pitchFamily="18" charset="0"/>
              </a:rPr>
              <a:t>Basics of python</a:t>
            </a:r>
          </a:p>
          <a:p>
            <a:pPr algn="just">
              <a:lnSpc>
                <a:spcPct val="100000"/>
              </a:lnSpc>
            </a:pPr>
            <a:r>
              <a:rPr lang="en-IN" sz="2000" dirty="0">
                <a:latin typeface="Times New Roman" panose="02020603050405020304" pitchFamily="18" charset="0"/>
                <a:cs typeface="Times New Roman" panose="02020603050405020304" pitchFamily="18" charset="0"/>
              </a:rPr>
              <a:t>Built-in expressions</a:t>
            </a:r>
          </a:p>
          <a:p>
            <a:pPr algn="just">
              <a:lnSpc>
                <a:spcPct val="100000"/>
              </a:lnSpc>
            </a:pPr>
            <a:r>
              <a:rPr lang="en-IN" sz="2000" dirty="0">
                <a:latin typeface="Times New Roman" panose="02020603050405020304" pitchFamily="18" charset="0"/>
                <a:cs typeface="Times New Roman" panose="02020603050405020304" pitchFamily="18" charset="0"/>
              </a:rPr>
              <a:t>List methods</a:t>
            </a:r>
          </a:p>
          <a:p>
            <a:pPr algn="just">
              <a:lnSpc>
                <a:spcPct val="100000"/>
              </a:lnSpc>
            </a:pPr>
            <a:r>
              <a:rPr lang="en-IN" sz="2000" dirty="0">
                <a:latin typeface="Times New Roman" panose="02020603050405020304" pitchFamily="18" charset="0"/>
                <a:cs typeface="Times New Roman" panose="02020603050405020304" pitchFamily="18" charset="0"/>
              </a:rPr>
              <a:t>Tuples</a:t>
            </a:r>
          </a:p>
          <a:p>
            <a:pPr algn="just">
              <a:lnSpc>
                <a:spcPct val="100000"/>
              </a:lnSpc>
            </a:pPr>
            <a:r>
              <a:rPr lang="en-IN" sz="2000" dirty="0">
                <a:latin typeface="Times New Roman" panose="02020603050405020304" pitchFamily="18" charset="0"/>
                <a:cs typeface="Times New Roman" panose="02020603050405020304" pitchFamily="18" charset="0"/>
              </a:rPr>
              <a:t>Dictionaries</a:t>
            </a:r>
          </a:p>
          <a:p>
            <a:pPr algn="just">
              <a:lnSpc>
                <a:spcPct val="100000"/>
              </a:lnSpc>
            </a:pPr>
            <a:r>
              <a:rPr lang="en-IN" sz="2000" dirty="0">
                <a:latin typeface="Times New Roman" panose="02020603050405020304" pitchFamily="18" charset="0"/>
                <a:cs typeface="Times New Roman" panose="02020603050405020304" pitchFamily="18" charset="0"/>
              </a:rPr>
              <a:t>Iterators and Generators</a:t>
            </a:r>
          </a:p>
          <a:p>
            <a:pPr algn="just">
              <a:lnSpc>
                <a:spcPct val="100000"/>
              </a:lnSpc>
            </a:pPr>
            <a:r>
              <a:rPr lang="en-IN" sz="2000" dirty="0">
                <a:latin typeface="Times New Roman" panose="02020603050405020304" pitchFamily="18" charset="0"/>
                <a:cs typeface="Times New Roman" panose="02020603050405020304" pitchFamily="18" charset="0"/>
              </a:rPr>
              <a:t>Object oriented programme and file input/output</a:t>
            </a:r>
          </a:p>
          <a:p>
            <a:pPr algn="just">
              <a:lnSpc>
                <a:spcPct val="100000"/>
              </a:lnSpc>
            </a:pPr>
            <a:r>
              <a:rPr lang="en-IN" sz="2000" dirty="0">
                <a:latin typeface="Times New Roman" panose="02020603050405020304" pitchFamily="18" charset="0"/>
                <a:cs typeface="Times New Roman" panose="02020603050405020304" pitchFamily="18" charset="0"/>
              </a:rPr>
              <a:t>Modules and packages</a:t>
            </a:r>
          </a:p>
          <a:p>
            <a:pPr algn="just">
              <a:lnSpc>
                <a:spcPct val="100000"/>
              </a:lnSpc>
            </a:pPr>
            <a:r>
              <a:rPr lang="en-IN" sz="2000" dirty="0">
                <a:latin typeface="Times New Roman" panose="02020603050405020304" pitchFamily="18" charset="0"/>
                <a:cs typeface="Times New Roman" panose="02020603050405020304" pitchFamily="18" charset="0"/>
              </a:rPr>
              <a:t>Errors and Exception Handling  </a:t>
            </a:r>
          </a:p>
          <a:p>
            <a:pPr algn="just">
              <a:lnSpc>
                <a:spcPct val="100000"/>
              </a:lnSpc>
            </a:pPr>
            <a:r>
              <a:rPr lang="en-IN" sz="2000" dirty="0">
                <a:latin typeface="Times New Roman" panose="02020603050405020304" pitchFamily="18" charset="0"/>
                <a:cs typeface="Times New Roman" panose="02020603050405020304" pitchFamily="18" charset="0"/>
              </a:rPr>
              <a:t>Database connectivity and operations using python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TECHNOLOGY ADOPTED</a:t>
            </a:r>
          </a:p>
        </p:txBody>
      </p:sp>
      <p:sp>
        <p:nvSpPr>
          <p:cNvPr id="3" name="Content Placeholder 2"/>
          <p:cNvSpPr>
            <a:spLocks noGrp="1"/>
          </p:cNvSpPr>
          <p:nvPr>
            <p:ph idx="1"/>
          </p:nvPr>
        </p:nvSpPr>
        <p:spPr>
          <a:xfrm>
            <a:off x="677334" y="1491917"/>
            <a:ext cx="9090920" cy="4756484"/>
          </a:xfrm>
        </p:spPr>
        <p:txBody>
          <a:bodyPr>
            <a:normAutofit fontScale="25000" lnSpcReduction="20000"/>
          </a:bodyPr>
          <a:lstStyle/>
          <a:p>
            <a:r>
              <a:rPr lang="en-US" sz="80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PyCharm</a:t>
            </a:r>
          </a:p>
          <a:p>
            <a:pPr marL="0" indent="0" algn="just">
              <a:lnSpc>
                <a:spcPct val="150000"/>
              </a:lnSpc>
              <a:buNone/>
            </a:pPr>
            <a:r>
              <a:rPr lang="en-US" sz="8000" dirty="0">
                <a:latin typeface="Times New Roman" panose="02020603050405020304" pitchFamily="18" charset="0"/>
                <a:cs typeface="Times New Roman" panose="02020603050405020304" pitchFamily="18" charset="0"/>
              </a:rPr>
              <a:t>PyCharm is an integrated development environment used for programming in Python.</a:t>
            </a:r>
          </a:p>
          <a:p>
            <a:pPr marL="0" indent="0" algn="just">
              <a:lnSpc>
                <a:spcPct val="150000"/>
              </a:lnSpc>
              <a:buNone/>
            </a:pPr>
            <a:r>
              <a:rPr lang="en-US" sz="8000" dirty="0">
                <a:latin typeface="Times New Roman" panose="02020603050405020304" pitchFamily="18" charset="0"/>
                <a:cs typeface="Times New Roman" panose="02020603050405020304" pitchFamily="18" charset="0"/>
              </a:rPr>
              <a:t>It provides code analysis, a graphical debugger, an integrated unit tester, integration </a:t>
            </a:r>
          </a:p>
          <a:p>
            <a:pPr marL="0" indent="0" algn="just">
              <a:lnSpc>
                <a:spcPct val="150000"/>
              </a:lnSpc>
              <a:buNone/>
            </a:pPr>
            <a:r>
              <a:rPr lang="en-US" sz="8000" dirty="0">
                <a:latin typeface="Times New Roman" panose="02020603050405020304" pitchFamily="18" charset="0"/>
                <a:cs typeface="Times New Roman" panose="02020603050405020304" pitchFamily="18" charset="0"/>
              </a:rPr>
              <a:t>with version control systems, and supports web development with Django.</a:t>
            </a:r>
          </a:p>
          <a:p>
            <a:pPr marL="0" indent="0" algn="just">
              <a:lnSpc>
                <a:spcPct val="150000"/>
              </a:lnSpc>
              <a:buNone/>
            </a:pPr>
            <a:endParaRPr lang="en-US" sz="8000" dirty="0">
              <a:latin typeface="Times New Roman" panose="02020603050405020304" pitchFamily="18" charset="0"/>
              <a:cs typeface="Times New Roman" panose="02020603050405020304" pitchFamily="18" charset="0"/>
            </a:endParaRPr>
          </a:p>
          <a:p>
            <a:pPr algn="just">
              <a:lnSpc>
                <a:spcPct val="150000"/>
              </a:lnSpc>
            </a:pPr>
            <a:r>
              <a:rPr lang="en-US" sz="9600" b="1" dirty="0">
                <a:latin typeface="Times New Roman" panose="02020603050405020304" pitchFamily="18" charset="0"/>
                <a:cs typeface="Times New Roman" panose="02020603050405020304" pitchFamily="18" charset="0"/>
              </a:rPr>
              <a:t>Anaconda Navigator</a:t>
            </a:r>
          </a:p>
          <a:p>
            <a:pPr marL="0" indent="0" algn="just">
              <a:lnSpc>
                <a:spcPct val="150000"/>
              </a:lnSpc>
              <a:buNone/>
            </a:pPr>
            <a:r>
              <a:rPr lang="en-US" sz="8000" dirty="0">
                <a:latin typeface="Times New Roman" panose="02020603050405020304" pitchFamily="18" charset="0"/>
                <a:cs typeface="Times New Roman" panose="02020603050405020304" pitchFamily="18" charset="0"/>
              </a:rPr>
              <a:t>Anaconda Navigator is a desktop graphical user interface included in Anaconda that allows you to launch applications and easily manage </a:t>
            </a:r>
            <a:r>
              <a:rPr lang="en-US" sz="8000" dirty="0" err="1">
                <a:latin typeface="Times New Roman" panose="02020603050405020304" pitchFamily="18" charset="0"/>
                <a:cs typeface="Times New Roman" panose="02020603050405020304" pitchFamily="18" charset="0"/>
              </a:rPr>
              <a:t>conda</a:t>
            </a:r>
            <a:r>
              <a:rPr lang="en-US" sz="8000" dirty="0">
                <a:latin typeface="Times New Roman" panose="02020603050405020304" pitchFamily="18" charset="0"/>
                <a:cs typeface="Times New Roman" panose="02020603050405020304" pitchFamily="18" charset="0"/>
              </a:rPr>
              <a:t> packages, environments and channels without the need to use command line commands.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5793" y="1930604"/>
            <a:ext cx="1216114" cy="121611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5793" y="4562240"/>
            <a:ext cx="1216114" cy="12161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17331"/>
            <a:ext cx="8596668" cy="1320800"/>
          </a:xfrm>
        </p:spPr>
        <p:txBody>
          <a:bodyPr/>
          <a:lstStyle/>
          <a:p>
            <a:r>
              <a:rPr lang="en-IN" sz="40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694919" y="1861651"/>
            <a:ext cx="8932658" cy="3880773"/>
          </a:xfrm>
        </p:spPr>
        <p:txBody>
          <a:bodyPr/>
          <a:lstStyle/>
          <a:p>
            <a:pPr marL="0" indent="0" algn="just">
              <a:lnSpc>
                <a:spcPct val="150000"/>
              </a:lnSpc>
              <a:buNone/>
            </a:pPr>
            <a:r>
              <a:rPr lang="en-US" dirty="0"/>
              <a:t>      </a:t>
            </a:r>
            <a:r>
              <a:rPr lang="en-US" sz="2000" dirty="0">
                <a:latin typeface="Times New Roman" panose="02020603050405020304" pitchFamily="18" charset="0"/>
                <a:cs typeface="Times New Roman" panose="02020603050405020304" pitchFamily="18" charset="0"/>
              </a:rPr>
              <a:t>The problem is to develop an eye blink detection system specifically designed for hospitalized patients. The system aims to monitor the blink patterns and frequency of patients, especially those who may be in critical conditions or have limited mobility. The detection of eye blinks can provide valuable insights into the patient's well-being, alertness, and overall health status.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5784"/>
            <a:ext cx="8596668" cy="1320800"/>
          </a:xfrm>
        </p:spPr>
        <p:txBody>
          <a:bodyPr/>
          <a:lstStyle/>
          <a:p>
            <a:r>
              <a:rPr lang="en-IN" sz="4000" b="1" dirty="0">
                <a:latin typeface="Times New Roman" panose="02020603050405020304" pitchFamily="18" charset="0"/>
                <a:cs typeface="Times New Roman" panose="02020603050405020304" pitchFamily="18" charset="0"/>
              </a:rPr>
              <a:t>BACKGROUND WORK</a:t>
            </a:r>
          </a:p>
        </p:txBody>
      </p:sp>
      <p:sp>
        <p:nvSpPr>
          <p:cNvPr id="3" name="Content Placeholder 2"/>
          <p:cNvSpPr>
            <a:spLocks noGrp="1"/>
          </p:cNvSpPr>
          <p:nvPr>
            <p:ph idx="1"/>
          </p:nvPr>
        </p:nvSpPr>
        <p:spPr>
          <a:xfrm>
            <a:off x="677334" y="1930400"/>
            <a:ext cx="8596668" cy="3880773"/>
          </a:xfrm>
        </p:spPr>
        <p:txBody>
          <a:bodyPr>
            <a:normAutofit lnSpcReduction="10000"/>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Packages and libraries used for the development of the project is:</a:t>
            </a:r>
          </a:p>
          <a:p>
            <a:pPr>
              <a:lnSpc>
                <a:spcPct val="150000"/>
              </a:lnSpc>
            </a:pPr>
            <a:r>
              <a:rPr lang="en-US" sz="2000" dirty="0">
                <a:latin typeface="Times New Roman" panose="02020603050405020304" pitchFamily="18" charset="0"/>
                <a:cs typeface="Times New Roman" panose="02020603050405020304" pitchFamily="18" charset="0"/>
              </a:rPr>
              <a:t>Face Recognition</a:t>
            </a:r>
          </a:p>
          <a:p>
            <a:pPr>
              <a:lnSpc>
                <a:spcPct val="150000"/>
              </a:lnSpc>
            </a:pPr>
            <a:r>
              <a:rPr lang="en-US" sz="2000" dirty="0">
                <a:latin typeface="Times New Roman" panose="02020603050405020304" pitchFamily="18" charset="0"/>
                <a:cs typeface="Times New Roman" panose="02020603050405020304" pitchFamily="18" charset="0"/>
              </a:rPr>
              <a:t>Open CV</a:t>
            </a:r>
          </a:p>
          <a:p>
            <a:pPr>
              <a:lnSpc>
                <a:spcPct val="150000"/>
              </a:lnSpc>
            </a:pPr>
            <a:r>
              <a:rPr lang="en-US" sz="2000" dirty="0" err="1">
                <a:latin typeface="Times New Roman" panose="02020603050405020304" pitchFamily="18" charset="0"/>
                <a:cs typeface="Times New Roman" panose="02020603050405020304" pitchFamily="18" charset="0"/>
              </a:rPr>
              <a:t>Dlib</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err="1">
                <a:latin typeface="Times New Roman" panose="02020603050405020304" pitchFamily="18" charset="0"/>
                <a:cs typeface="Times New Roman" panose="02020603050405020304" pitchFamily="18" charset="0"/>
              </a:rPr>
              <a:t>Scipy</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Pyttsx3</a:t>
            </a:r>
          </a:p>
          <a:p>
            <a:pPr>
              <a:lnSpc>
                <a:spcPct val="150000"/>
              </a:lnSpc>
            </a:pPr>
            <a:r>
              <a:rPr lang="en-US" sz="2000" dirty="0" err="1">
                <a:latin typeface="Times New Roman" panose="02020603050405020304" pitchFamily="18" charset="0"/>
                <a:cs typeface="Times New Roman" panose="02020603050405020304" pitchFamily="18" charset="0"/>
              </a:rPr>
              <a:t>Imutils</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TotalTime>
  <Words>547</Words>
  <Application>Microsoft Office PowerPoint</Application>
  <PresentationFormat>Custom</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EYE BLINK DETECTION</vt:lpstr>
      <vt:lpstr>CONTENT</vt:lpstr>
      <vt:lpstr>INTRODUCTION  </vt:lpstr>
      <vt:lpstr>COMPANY PROFILE</vt:lpstr>
      <vt:lpstr>DESCRIPTION OF THE TRAINING PROGRAMME</vt:lpstr>
      <vt:lpstr>TOPICS</vt:lpstr>
      <vt:lpstr>TECHNOLOGY ADOPTED</vt:lpstr>
      <vt:lpstr>PROBLEM STATEMENT</vt:lpstr>
      <vt:lpstr>BACKGROUND WORK</vt:lpstr>
      <vt:lpstr>PROJECT SCREENSHOTS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Hatlin Joheit</dc:creator>
  <cp:lastModifiedBy>Windows User</cp:lastModifiedBy>
  <cp:revision>14</cp:revision>
  <dcterms:created xsi:type="dcterms:W3CDTF">2023-03-08T03:51:00Z</dcterms:created>
  <dcterms:modified xsi:type="dcterms:W3CDTF">2023-05-25T03:52:39Z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4A84B45ADA6642F09E3CAA70314CEFE0</vt:lpwstr>
  </property>
  <property fmtid="{D5CDD505-2E9C-101B-9397-08002B2CF9AE}" pid="3" name="KSOProductBuildVer">
    <vt:lpwstr>1033-11.2.0.11516</vt:lpwstr>
  </property>
</Properties>
</file>