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2" r:id="rId2"/>
    <p:sldId id="293" r:id="rId3"/>
    <p:sldId id="294" r:id="rId4"/>
    <p:sldId id="295" r:id="rId5"/>
    <p:sldId id="266" r:id="rId6"/>
    <p:sldId id="296" r:id="rId7"/>
    <p:sldId id="258" r:id="rId8"/>
    <p:sldId id="298" r:id="rId9"/>
    <p:sldId id="259" r:id="rId10"/>
    <p:sldId id="260" r:id="rId11"/>
    <p:sldId id="299" r:id="rId12"/>
    <p:sldId id="284" r:id="rId13"/>
    <p:sldId id="297" r:id="rId14"/>
    <p:sldId id="277" r:id="rId15"/>
    <p:sldId id="287" r:id="rId16"/>
    <p:sldId id="288" r:id="rId17"/>
    <p:sldId id="290" r:id="rId18"/>
    <p:sldId id="300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F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-86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EDF57-7A30-42D5-944E-C932CEE78D4C}" type="datetimeFigureOut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ECC29-BC40-4AB3-9B11-BF61D24BC40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49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B1555AB8-9F9F-43AF-B2F7-D7E90558528D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841F-D114-4E68-866C-4DCF2CF8021C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6D9F-C707-4892-B67D-C3B05C1A4B16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9D06-1C41-43B9-8121-DBE91334C709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ED12-AD7F-4C08-8DDF-0CE883B4BCB7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755B-F45F-4BD7-B30F-3830C69A8FED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AE1E1B-4A62-4063-B5A9-C6E9B1CD4D52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3311586-8F87-4460-80CD-FA8ED7C69103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465D-142A-4DD7-98FA-3A149AFBD49F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6E6-1EF3-48AF-AFD8-CFB3BC04B5C2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F726-427A-4CBA-845A-50F68A121079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6E5A77-4001-4DC8-83B3-3E522DE2A1DB}" type="datetime1">
              <a:rPr lang="en-IN" smtClean="0"/>
              <a:pPr/>
              <a:t>29-06-2023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FE59240-6BE5-4B50-A3C5-FD876CC59D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DD66C-3F60-F2A9-1783-B8615AF7F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14" y="522515"/>
            <a:ext cx="8735786" cy="124097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TIME SERIES -BASED ELECTRICITY CONSUMPTION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51B64D-E1AF-C944-6C85-53D9AFE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9891" y="2124316"/>
            <a:ext cx="4201695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HATLIN JOHEIT J A</a:t>
            </a:r>
            <a:endParaRPr lang="en-US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22PDS807)</a:t>
            </a:r>
            <a:endParaRPr lang="en-US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25DDC2C-5780-9D49-478E-1F6A0BE1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AF74BA0-756F-9D36-B750-B36EA696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3269" y="401578"/>
            <a:ext cx="2755831" cy="265163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010F7B-8A65-BFF5-990A-2059EE0075D4}"/>
              </a:ext>
            </a:extLst>
          </p:cNvPr>
          <p:cNvSpPr txBox="1"/>
          <p:nvPr/>
        </p:nvSpPr>
        <p:spPr>
          <a:xfrm>
            <a:off x="228022" y="4583914"/>
            <a:ext cx="5666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INTERNAL GUIDE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Dr. V. ARUL KUMAR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M.Sc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M.Phil.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Ph.D., SET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Assistant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professor </a:t>
            </a:r>
          </a:p>
          <a:p>
            <a:pPr marL="0" indent="0" algn="ctr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Department of Data Science 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06234" y="4879498"/>
            <a:ext cx="341632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EXTERNAL GUIDE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MR.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SYED ASAD AHMED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CEO &amp; Chief AI Engineer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IN" dirty="0" err="1" smtClean="0">
                <a:latin typeface="Arial" pitchFamily="34" charset="0"/>
                <a:cs typeface="Arial" pitchFamily="34" charset="0"/>
              </a:rPr>
              <a:t>Airobosoft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product and services</a:t>
            </a:r>
          </a:p>
          <a:p>
            <a:pPr algn="ctr"/>
            <a:r>
              <a:rPr lang="en-IN" dirty="0" smtClean="0">
                <a:latin typeface="Arial" pitchFamily="34" charset="0"/>
                <a:cs typeface="Arial" pitchFamily="34" charset="0"/>
              </a:rPr>
              <a:t>Bangalore, Karnataka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3147652-8A5C-4D34-B982-38FE38B318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87"/>
            <a:ext cx="1136922" cy="14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01CA4E-7C42-383C-6F3D-FE8FDEA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D43E262-7607-C2AE-53B1-1C102C24C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1329" y="3855145"/>
            <a:ext cx="1535789" cy="1027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9E83E5-4ABB-CA53-45DC-B31E0FE570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670" t="34721" r="1351" b="32903"/>
          <a:stretch/>
        </p:blipFill>
        <p:spPr>
          <a:xfrm>
            <a:off x="5015171" y="3018779"/>
            <a:ext cx="2561106" cy="1014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CD1653-9D45-2AE4-A2F6-D5BD76528A19}"/>
              </a:ext>
            </a:extLst>
          </p:cNvPr>
          <p:cNvSpPr txBox="1"/>
          <p:nvPr/>
        </p:nvSpPr>
        <p:spPr>
          <a:xfrm>
            <a:off x="342901" y="591361"/>
            <a:ext cx="1123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Tools, library used and  technology adopted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973E86D-5E72-B304-1B23-BDB2BC323E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0874" y="4929861"/>
            <a:ext cx="2875443" cy="8674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9200D6A-5EE9-9F1B-4A00-2064D4769E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2178" y="5604574"/>
            <a:ext cx="1253427" cy="12534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5028" y="1551214"/>
            <a:ext cx="5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Time Series &amp; Machine learning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4600" y="2465613"/>
            <a:ext cx="43597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TOOLS USED:</a:t>
            </a:r>
          </a:p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Pandas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Scikit-learn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Prophet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Statsmodels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48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502920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Solution for the problem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92" y="1877190"/>
            <a:ext cx="10972800" cy="432511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necessary libraries required are been imported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Checked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if is any noisy data in the dataset and cleared all the noisy data.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input features are then used to train the different machine learning models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dataset is divided into training and testing set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training the dataset predict the dependent variable using time series modeling.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creating the model, the prediction is been done to find the accuracy of the model.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C965D3-BAD7-C247-090F-55189A39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571501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Workflow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27E7F8-268C-4B79-38E7-650442BA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5" name="Picture 4" descr="WhatsApp Image 2023-06-30 at 12.56.58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1636" y="1411511"/>
            <a:ext cx="5418365" cy="50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65414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 preprocessing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Missing data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Dealing with Missing Data upon examining the dataset, it was determined that there are no missing values present.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Converting to Suitable Data Types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date-time attribute was initially identified as an object variable. Therefore, it was transformed into the appropriate Date-time data 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A8C97-B90E-3445-65F3-40AD8EA6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506185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 exploration 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7067CF-E049-EC26-003D-7D43F28E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0F1530-A168-606A-22AF-C8E8895ACC58}"/>
              </a:ext>
            </a:extLst>
          </p:cNvPr>
          <p:cNvSpPr txBox="1"/>
          <p:nvPr/>
        </p:nvSpPr>
        <p:spPr>
          <a:xfrm>
            <a:off x="5372101" y="758894"/>
            <a:ext cx="6287188" cy="6099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SUMMARY OF THE DATA:</a:t>
            </a:r>
            <a:endParaRPr lang="en-US" sz="2400" b="1" dirty="0"/>
          </a:p>
          <a:p>
            <a:pPr marL="342900" lvl="0" indent="-342900">
              <a:lnSpc>
                <a:spcPct val="150000"/>
              </a:lnSpc>
              <a:spcBef>
                <a:spcPts val="795"/>
              </a:spcBef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contains 4993 observations.</a:t>
            </a:r>
          </a:p>
          <a:p>
            <a:pPr marL="342900" lvl="0" indent="-342900">
              <a:lnSpc>
                <a:spcPct val="150000"/>
              </a:lnSpc>
              <a:spcBef>
                <a:spcPts val="795"/>
              </a:spcBef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average (mean) value of the target variable (kilowatt) is </a:t>
            </a:r>
            <a:r>
              <a:rPr lang="en-IN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17741.7825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795"/>
              </a:spcBef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standard deviation of the target variable is 4672.601868, indicating a moderate degree of variability in the data.</a:t>
            </a:r>
          </a:p>
          <a:p>
            <a:pPr marL="342900" lvl="0" indent="-342900">
              <a:lnSpc>
                <a:spcPct val="150000"/>
              </a:lnSpc>
              <a:spcBef>
                <a:spcPts val="795"/>
              </a:spcBef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minimum value of the target variable is 9590, while the maximum value is 25692, indicating a relatively wide range of values.</a:t>
            </a:r>
          </a:p>
          <a:p>
            <a:pPr marL="342900" lvl="0" indent="-342900">
              <a:lnSpc>
                <a:spcPct val="150000"/>
              </a:lnSpc>
              <a:spcBef>
                <a:spcPts val="795"/>
              </a:spcBef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50th percentile (also known as the median) of the target variable is 17741, indicating that half of the observations have kilowatt values below this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8F5D5A-8330-86D8-1AAF-C3D66BCFF2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8315" y="1876074"/>
            <a:ext cx="3168062" cy="47134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8FCCC1F-5595-866F-103E-588D4E7B4BC7}"/>
              </a:ext>
            </a:extLst>
          </p:cNvPr>
          <p:cNvSpPr/>
          <p:nvPr/>
        </p:nvSpPr>
        <p:spPr>
          <a:xfrm>
            <a:off x="2824525" y="1641704"/>
            <a:ext cx="1338727" cy="28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Mega</a:t>
            </a:r>
            <a:r>
              <a:rPr lang="en-US" dirty="0" smtClean="0"/>
              <a:t>watt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838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83CDE9-C5C7-65D6-D49E-BBE2B668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2808513"/>
            <a:ext cx="11527972" cy="2318657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Prophet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Prophet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 time series forecasting library developed by Facebook's Core Data Science team. It's easy to use, flexible, and accurate.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59B2ED-98FD-E2A0-4AAA-9D5A6633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z="2400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84C0DF-2D87-A9DE-B0FC-D409E728978F}"/>
              </a:ext>
            </a:extLst>
          </p:cNvPr>
          <p:cNvSpPr txBox="1">
            <a:spLocks/>
          </p:cNvSpPr>
          <p:nvPr/>
        </p:nvSpPr>
        <p:spPr>
          <a:xfrm>
            <a:off x="478972" y="296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Modeling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5A4632E-8CAB-0DD8-1BD1-121FA4F4D938}"/>
              </a:ext>
            </a:extLst>
          </p:cNvPr>
          <p:cNvSpPr txBox="1">
            <a:spLocks/>
          </p:cNvSpPr>
          <p:nvPr/>
        </p:nvSpPr>
        <p:spPr>
          <a:xfrm>
            <a:off x="304801" y="1649187"/>
            <a:ext cx="11544299" cy="1567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ARIMA (Auto-Regressive Integrated Moving Average)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ARIMA model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a statistical method for time series analysis. It models the dependencies in the data and can be used for forecasting future values.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75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E51B5-F656-34A7-FAB7-5C9B392E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15" y="1661595"/>
            <a:ext cx="10972800" cy="4559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The MAE value of 4142.1 indicates that on average, the ARIMA model's predictions are off by about 4142.1 units from the actual values. There is a Lower MAE value which indicates a better fit of the model to the data.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The MAE value of 4144.1 indicates that on average, the Prophet model's predictions are off by about 4144.1 units from the actual values. There is a Lower MAE value which indicates a better fit of the model to the data.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8A6667-9AAF-8B43-6989-8957CDD8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0770" y="0"/>
            <a:ext cx="844877" cy="368032"/>
          </a:xfrm>
        </p:spPr>
        <p:txBody>
          <a:bodyPr/>
          <a:lstStyle/>
          <a:p>
            <a:fld id="{DFE59240-6BE5-4B50-A3C5-FD876CC59D36}" type="slidenum">
              <a:rPr lang="en-IN" sz="3600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265B556-4AA6-8315-33D5-D8845B20747C}"/>
              </a:ext>
            </a:extLst>
          </p:cNvPr>
          <p:cNvSpPr txBox="1">
            <a:spLocks/>
          </p:cNvSpPr>
          <p:nvPr/>
        </p:nvSpPr>
        <p:spPr>
          <a:xfrm>
            <a:off x="838200" y="4109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Model evaluation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2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E51B5-F656-34A7-FAB7-5C9B392E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893823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IN" sz="2800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  In </a:t>
            </a:r>
            <a:r>
              <a:rPr lang="en-IN" sz="2800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conclusion, the ARIMA model was a suitable approach for </a:t>
            </a:r>
            <a:r>
              <a:rPr lang="en-IN" sz="2800" dirty="0" smtClean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predicting future </a:t>
            </a:r>
            <a:r>
              <a:rPr lang="en-IN" sz="2800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electricity consumption, and our results can provide valuable insights for </a:t>
            </a:r>
            <a:r>
              <a:rPr lang="en-US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governments to plan for emergencies and transitions to renewable energy sources</a:t>
            </a:r>
            <a:r>
              <a:rPr lang="en-US" sz="3200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B4C93B-9B4E-9926-A982-CBE115A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265B556-4AA6-8315-33D5-D8845B20747C}"/>
              </a:ext>
            </a:extLst>
          </p:cNvPr>
          <p:cNvSpPr txBox="1">
            <a:spLocks/>
          </p:cNvSpPr>
          <p:nvPr/>
        </p:nvSpPr>
        <p:spPr>
          <a:xfrm>
            <a:off x="838200" y="4109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0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https://</a:t>
            </a:r>
            <a:r>
              <a:rPr lang="en-US" dirty="0" smtClean="0"/>
              <a:t>towardsdatascience.com/time-series-forecasting-with-machine-learning b3072a5b44ba?gi=97f5661f25cd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https</a:t>
            </a:r>
            <a:r>
              <a:rPr lang="en-US" dirty="0" smtClean="0"/>
              <a:t>://www.analyticsvidhya.com/blog/2021/10/a-comprehensive-guide-to-time-series-analysis/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https</a:t>
            </a:r>
            <a:r>
              <a:rPr lang="en-US" dirty="0" smtClean="0"/>
              <a:t>://docs.aws.amazon.com/forecast/latest/dg/aws-forecast-recipe-prophet.html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https</a:t>
            </a:r>
            <a:r>
              <a:rPr lang="en-US" dirty="0" smtClean="0"/>
              <a:t>://neptune.ai/blog/arima-vs-prophet-vs-lstm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962133-0CB2-C39A-36FB-7C152C1B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-261257" y="2122714"/>
            <a:ext cx="1008182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pic>
        <p:nvPicPr>
          <p:cNvPr id="7" name="Picture 6" descr="bg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5172" y="2412273"/>
            <a:ext cx="3238500" cy="24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05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11" y="730876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altLang="x-none" b="1" spc="-90" dirty="0" smtClean="0">
                <a:latin typeface="Arial" pitchFamily="34" charset="0"/>
                <a:cs typeface="Arial" pitchFamily="34" charset="0"/>
              </a:rPr>
              <a:t>Acceptance Letter</a:t>
            </a:r>
            <a:r>
              <a:rPr lang="x-none" altLang="x-none" smtClean="0">
                <a:latin typeface="Arial" pitchFamily="34" charset="0"/>
                <a:cs typeface="Arial" pitchFamily="34" charset="0"/>
              </a:rPr>
              <a:t/>
            </a:r>
            <a:br>
              <a:rPr lang="x-none" altLang="x-none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nternship Call Letter - AiROBOSOFT Products and Services LLP_page-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7972" y="399079"/>
            <a:ext cx="4991874" cy="64589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534" y="1969052"/>
            <a:ext cx="555258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AIROBOSOFT PRODUCT AND SERVICES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is a Bangalore based IT firm leading a team of Data Scientist, Robotics &amp; Electronics Engineers, experts in Machine Learning and more, collaborated together to work on fascinating futuristic technologies.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9144" y="717996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altLang="x-none" b="1" spc="-90" dirty="0" smtClean="0">
                <a:solidFill>
                  <a:srgbClr val="000000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Completion Certificate</a:t>
            </a:r>
            <a:r>
              <a:rPr lang="x-none" altLang="x-none" smtClean="0">
                <a:latin typeface="Arial" pitchFamily="34" charset="0"/>
                <a:cs typeface="Arial" pitchFamily="34" charset="0"/>
              </a:rPr>
              <a:t/>
            </a:r>
            <a:br>
              <a:rPr lang="x-none" altLang="x-none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Completion of Internship - Airobosoft Products and Services LLP (1)_page-0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8748" y="1350683"/>
            <a:ext cx="7585656" cy="53340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76962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altLang="x-none" b="1" spc="-90" dirty="0" smtClean="0">
                <a:solidFill>
                  <a:srgbClr val="000000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Agenda</a:t>
            </a:r>
            <a:r>
              <a:rPr lang="x-none" altLang="x-none" smtClean="0">
                <a:latin typeface="Arial" pitchFamily="34" charset="0"/>
                <a:cs typeface="Arial" pitchFamily="34" charset="0"/>
              </a:rPr>
              <a:t/>
            </a:r>
            <a:br>
              <a:rPr lang="x-none" altLang="x-none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29" y="1638300"/>
            <a:ext cx="10972800" cy="4465320"/>
          </a:xfrm>
        </p:spPr>
        <p:txBody>
          <a:bodyPr>
            <a:normAutofit fontScale="77500" lnSpcReduction="20000"/>
          </a:bodyPr>
          <a:lstStyle/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Company Profile</a:t>
            </a:r>
          </a:p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Problem </a:t>
            </a: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statement</a:t>
            </a:r>
          </a:p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/>
                <a:cs typeface="Arial"/>
              </a:rPr>
              <a:t>Background </a:t>
            </a: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/>
                <a:cs typeface="Arial"/>
              </a:rPr>
              <a:t>work</a:t>
            </a:r>
            <a:endParaRPr lang="en-US" altLang="x-none" spc="20" dirty="0" smtClean="0">
              <a:solidFill>
                <a:srgbClr val="17191B">
                  <a:alpha val="10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Data description</a:t>
            </a:r>
          </a:p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Tool Used &amp; Technology </a:t>
            </a: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Adopted</a:t>
            </a:r>
          </a:p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/>
                <a:cs typeface="Arial"/>
              </a:rPr>
              <a:t>Solution for the </a:t>
            </a: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/>
                <a:cs typeface="Arial"/>
              </a:rPr>
              <a:t>Problem</a:t>
            </a:r>
            <a:endParaRPr lang="en-US" altLang="x-none" spc="20" dirty="0" smtClean="0">
              <a:solidFill>
                <a:srgbClr val="17191B">
                  <a:alpha val="10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Workflow</a:t>
            </a:r>
          </a:p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/>
                <a:cs typeface="Arial"/>
              </a:rPr>
              <a:t>Reference</a:t>
            </a:r>
            <a:endParaRPr lang="en-US" altLang="x-none" spc="20" dirty="0" smtClean="0">
              <a:solidFill>
                <a:srgbClr val="17191B">
                  <a:alpha val="10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>
              <a:lnSpc>
                <a:spcPct val="150000"/>
              </a:lnSpc>
              <a:spcBef>
                <a:spcPts val="2"/>
              </a:spcBef>
              <a:buFont typeface="Wingdings" panose="05000000000000000000" pitchFamily="2" charset="2"/>
              <a:buChar char="Ø"/>
            </a:pPr>
            <a:endParaRPr lang="en-US" altLang="x-none" sz="1400" spc="20" dirty="0" smtClean="0">
              <a:solidFill>
                <a:srgbClr val="17191B">
                  <a:alpha val="10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C2F4A-1313-0A74-69AB-EC8E59DE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CDE9C0-6E34-6E21-AC6A-C97B2046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202124"/>
              </a:solidFill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FEBC7-8031-DF80-F3D1-CA76EA31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F5E366A-98C3-D513-B0D8-C93595C1A738}"/>
              </a:ext>
            </a:extLst>
          </p:cNvPr>
          <p:cNvSpPr txBox="1">
            <a:spLocks/>
          </p:cNvSpPr>
          <p:nvPr/>
        </p:nvSpPr>
        <p:spPr>
          <a:xfrm>
            <a:off x="613380" y="1816455"/>
            <a:ext cx="10554811" cy="4447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Electricity consumption refers to the amount of electrical energy used by various devices, appliances, and systems. It is a measure of the quantity of electricity consumed over a specific period of time.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Electricity consumption using time series in machine learning refers to the application of machine learning techniques to analyze historical data of electricity consumption over time. </a:t>
            </a:r>
          </a:p>
        </p:txBody>
      </p:sp>
    </p:spTree>
    <p:extLst>
      <p:ext uri="{BB962C8B-B14F-4D97-AF65-F5344CB8AC3E}">
        <p14:creationId xmlns:p14="http://schemas.microsoft.com/office/powerpoint/2010/main" xmlns="" val="3490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718458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altLang="x-none" b="1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>Company Profile</a:t>
            </a:r>
            <a: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x-none" spc="20" dirty="0" smtClean="0">
                <a:solidFill>
                  <a:srgbClr val="17191B">
                    <a:alpha val="100000"/>
                  </a:srgbClr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14" y="1665514"/>
            <a:ext cx="10972800" cy="49149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  AIROBOSOFT PRODUCT AND SERVICES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is a Bangalore based IT firm leading a team of Data Scientist, Robotics &amp; Electronics Engineers, experts in Machine Learning and more, collaborated together to work on fascinating futuristic technologies.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Website :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http://www.airobosoft.com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Headquarters :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Bangalore, Karnataka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Specialties :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Robotics, Artificial intelligence, Machine Learning, 	     	              IOT, and Software development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LinkedIn Profile link :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https://www.linkedin.com/company/airobosoft-products-and-services/about/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rcRect b="6882"/>
          <a:stretch>
            <a:fillRect/>
          </a:stretch>
        </p:blipFill>
        <p:spPr>
          <a:xfrm>
            <a:off x="4861014" y="420189"/>
            <a:ext cx="2339340" cy="1163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F1E3-AF8D-30C3-26DB-2F1131C1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71500"/>
            <a:ext cx="10684329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Problem statement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BF3B6-0919-8BBD-324A-18D629BA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30" y="1777774"/>
            <a:ext cx="10972800" cy="4325112"/>
          </a:xfrm>
        </p:spPr>
        <p:txBody>
          <a:bodyPr>
            <a:normAutofit/>
          </a:bodyPr>
          <a:lstStyle/>
          <a:p>
            <a:pPr marL="365125" indent="261938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aim to analyze electricity consumption patterns using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time series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analysis techniques. The goal is to gain insights into the temporal behavior of electricity consumption, identify trends, seasonality, and any other patterns, and potentially develop a forecasting model for future electricity consumption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65125" indent="261938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Through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utilization of time series analysis, governments can effectively capture the recurring patterns in electricity usage on a daily, weekly, and seasonal basis.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AD2807-468A-6CDA-F370-AC8A424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70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" y="541020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Background work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3" y="1529757"/>
            <a:ext cx="10972800" cy="432511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dataset is given by the Company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Anaconda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Jupyter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notebook for the project as open- source software available in the internet for free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importing the dataset, it consisted of little bit noise data later it was been removed by data preprocessing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cleaning the data, the selection of machine learning model  was been predicted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dataset was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splitted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into train and test dataset, later it was been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353CA-1B70-1881-1BBA-BD0C30A3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29" y="685800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Dataset description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B45C5-8DA3-F083-7DCE-D3BA6B46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Dimension of the data set</a:t>
            </a:r>
            <a:r>
              <a:rPr lang="en-IN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4993 records and 2 attributes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It is a Primary data</a:t>
            </a:r>
          </a:p>
          <a:p>
            <a:pPr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Attributes: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Datetime 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Mega</a:t>
            </a:r>
            <a:r>
              <a:rPr lang="en-I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watt</a:t>
            </a:r>
            <a:endParaRPr lang="en-IN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27607B-235D-3536-777A-8D2AC63A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9240-6BE5-4B50-A3C5-FD876CC59D36}" type="slidenum">
              <a:rPr lang="en-IN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14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1115</TotalTime>
  <Words>905</Words>
  <Application>Microsoft Office PowerPoint</Application>
  <PresentationFormat>Custom</PresentationFormat>
  <Paragraphs>127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TIME SERIES -BASED ELECTRICITY CONSUMPTION</vt:lpstr>
      <vt:lpstr>Acceptance Letter </vt:lpstr>
      <vt:lpstr>Completion Certificate </vt:lpstr>
      <vt:lpstr>Agenda </vt:lpstr>
      <vt:lpstr>Introduction</vt:lpstr>
      <vt:lpstr>Company Profile </vt:lpstr>
      <vt:lpstr>Problem statement</vt:lpstr>
      <vt:lpstr>Background work</vt:lpstr>
      <vt:lpstr>Dataset description</vt:lpstr>
      <vt:lpstr>Slide 10</vt:lpstr>
      <vt:lpstr>Solution for the problem</vt:lpstr>
      <vt:lpstr>Workflow</vt:lpstr>
      <vt:lpstr>Data preprocessing</vt:lpstr>
      <vt:lpstr>Data exploration </vt:lpstr>
      <vt:lpstr>Slide 15</vt:lpstr>
      <vt:lpstr>Slide 16</vt:lpstr>
      <vt:lpstr>Slide 17</vt:lpstr>
      <vt:lpstr>Reference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Forecasting Using Time Series Data</dc:title>
  <dc:creator>anish167 s</dc:creator>
  <cp:lastModifiedBy>Hatlin Joheit</cp:lastModifiedBy>
  <cp:revision>19</cp:revision>
  <dcterms:created xsi:type="dcterms:W3CDTF">2023-03-31T07:00:13Z</dcterms:created>
  <dcterms:modified xsi:type="dcterms:W3CDTF">2023-06-29T21:26:49Z</dcterms:modified>
</cp:coreProperties>
</file>