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6"/>
  </p:notesMasterIdLst>
  <p:sldIdLst>
    <p:sldId id="257" r:id="rId2"/>
    <p:sldId id="368" r:id="rId3"/>
    <p:sldId id="258" r:id="rId4"/>
    <p:sldId id="263" r:id="rId5"/>
    <p:sldId id="265" r:id="rId6"/>
    <p:sldId id="264" r:id="rId7"/>
    <p:sldId id="266" r:id="rId8"/>
    <p:sldId id="268" r:id="rId9"/>
    <p:sldId id="269" r:id="rId10"/>
    <p:sldId id="270" r:id="rId11"/>
    <p:sldId id="272" r:id="rId12"/>
    <p:sldId id="274" r:id="rId13"/>
    <p:sldId id="275" r:id="rId14"/>
    <p:sldId id="276" r:id="rId15"/>
    <p:sldId id="277" r:id="rId16"/>
    <p:sldId id="279" r:id="rId17"/>
    <p:sldId id="278" r:id="rId18"/>
    <p:sldId id="280" r:id="rId19"/>
    <p:sldId id="281" r:id="rId20"/>
    <p:sldId id="282" r:id="rId21"/>
    <p:sldId id="283" r:id="rId22"/>
    <p:sldId id="284" r:id="rId23"/>
    <p:sldId id="285" r:id="rId24"/>
    <p:sldId id="286" r:id="rId25"/>
    <p:sldId id="287" r:id="rId26"/>
    <p:sldId id="288" r:id="rId27"/>
    <p:sldId id="289" r:id="rId28"/>
    <p:sldId id="290" r:id="rId29"/>
    <p:sldId id="292" r:id="rId30"/>
    <p:sldId id="293" r:id="rId31"/>
    <p:sldId id="369" r:id="rId32"/>
    <p:sldId id="294" r:id="rId33"/>
    <p:sldId id="295" r:id="rId34"/>
    <p:sldId id="296" r:id="rId35"/>
    <p:sldId id="297" r:id="rId36"/>
    <p:sldId id="298" r:id="rId37"/>
    <p:sldId id="299" r:id="rId38"/>
    <p:sldId id="300" r:id="rId39"/>
    <p:sldId id="301" r:id="rId40"/>
    <p:sldId id="302" r:id="rId41"/>
    <p:sldId id="303" r:id="rId42"/>
    <p:sldId id="305" r:id="rId43"/>
    <p:sldId id="306" r:id="rId44"/>
    <p:sldId id="307" r:id="rId45"/>
    <p:sldId id="304"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 id="324" r:id="rId63"/>
    <p:sldId id="325" r:id="rId64"/>
    <p:sldId id="326" r:id="rId65"/>
    <p:sldId id="327" r:id="rId66"/>
    <p:sldId id="328" r:id="rId67"/>
    <p:sldId id="329" r:id="rId68"/>
    <p:sldId id="330" r:id="rId69"/>
    <p:sldId id="331" r:id="rId70"/>
    <p:sldId id="332" r:id="rId71"/>
    <p:sldId id="333" r:id="rId72"/>
    <p:sldId id="334" r:id="rId73"/>
    <p:sldId id="335" r:id="rId74"/>
    <p:sldId id="336" r:id="rId75"/>
    <p:sldId id="337" r:id="rId76"/>
    <p:sldId id="338" r:id="rId77"/>
    <p:sldId id="339" r:id="rId78"/>
    <p:sldId id="340" r:id="rId79"/>
    <p:sldId id="341" r:id="rId80"/>
    <p:sldId id="342" r:id="rId81"/>
    <p:sldId id="343" r:id="rId82"/>
    <p:sldId id="344" r:id="rId83"/>
    <p:sldId id="345" r:id="rId84"/>
    <p:sldId id="346" r:id="rId85"/>
    <p:sldId id="347" r:id="rId86"/>
    <p:sldId id="348" r:id="rId87"/>
    <p:sldId id="349" r:id="rId88"/>
    <p:sldId id="350" r:id="rId89"/>
    <p:sldId id="351" r:id="rId90"/>
    <p:sldId id="352" r:id="rId91"/>
    <p:sldId id="353" r:id="rId92"/>
    <p:sldId id="354" r:id="rId93"/>
    <p:sldId id="355" r:id="rId94"/>
    <p:sldId id="356" r:id="rId95"/>
    <p:sldId id="357" r:id="rId96"/>
    <p:sldId id="358" r:id="rId97"/>
    <p:sldId id="359" r:id="rId98"/>
    <p:sldId id="360" r:id="rId99"/>
    <p:sldId id="361" r:id="rId100"/>
    <p:sldId id="362" r:id="rId101"/>
    <p:sldId id="364" r:id="rId102"/>
    <p:sldId id="365" r:id="rId103"/>
    <p:sldId id="366" r:id="rId104"/>
    <p:sldId id="367" r:id="rId10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8" d="100"/>
          <a:sy n="58" d="100"/>
        </p:scale>
        <p:origin x="98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68FA08-4FB3-4799-BCFC-8AA272B896A3}" type="datetimeFigureOut">
              <a:rPr lang="en-US" smtClean="0"/>
              <a:t>11/15/2024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983744-1D62-409B-9F54-9A2401603310}" type="slidenum">
              <a:rPr lang="en-US" smtClean="0"/>
              <a:t>‹#›</a:t>
            </a:fld>
            <a:endParaRPr lang="en-US"/>
          </a:p>
        </p:txBody>
      </p:sp>
    </p:spTree>
    <p:extLst>
      <p:ext uri="{BB962C8B-B14F-4D97-AF65-F5344CB8AC3E}">
        <p14:creationId xmlns:p14="http://schemas.microsoft.com/office/powerpoint/2010/main" val="3125803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83744-1D62-409B-9F54-9A2401603310}" type="slidenum">
              <a:rPr lang="en-US" smtClean="0"/>
              <a:t>2</a:t>
            </a:fld>
            <a:endParaRPr lang="en-US"/>
          </a:p>
        </p:txBody>
      </p:sp>
    </p:spTree>
    <p:extLst>
      <p:ext uri="{BB962C8B-B14F-4D97-AF65-F5344CB8AC3E}">
        <p14:creationId xmlns:p14="http://schemas.microsoft.com/office/powerpoint/2010/main" val="26857485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83744-1D62-409B-9F54-9A2401603310}" type="slidenum">
              <a:rPr lang="en-US" smtClean="0"/>
              <a:t>65</a:t>
            </a:fld>
            <a:endParaRPr lang="en-US"/>
          </a:p>
        </p:txBody>
      </p:sp>
    </p:spTree>
    <p:extLst>
      <p:ext uri="{BB962C8B-B14F-4D97-AF65-F5344CB8AC3E}">
        <p14:creationId xmlns:p14="http://schemas.microsoft.com/office/powerpoint/2010/main" val="3694752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83744-1D62-409B-9F54-9A2401603310}" type="slidenum">
              <a:rPr lang="en-US" smtClean="0"/>
              <a:t>66</a:t>
            </a:fld>
            <a:endParaRPr lang="en-US"/>
          </a:p>
        </p:txBody>
      </p:sp>
    </p:spTree>
    <p:extLst>
      <p:ext uri="{BB962C8B-B14F-4D97-AF65-F5344CB8AC3E}">
        <p14:creationId xmlns:p14="http://schemas.microsoft.com/office/powerpoint/2010/main" val="1723478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83744-1D62-409B-9F54-9A2401603310}" type="slidenum">
              <a:rPr lang="en-US" smtClean="0"/>
              <a:t>67</a:t>
            </a:fld>
            <a:endParaRPr lang="en-US"/>
          </a:p>
        </p:txBody>
      </p:sp>
    </p:spTree>
    <p:extLst>
      <p:ext uri="{BB962C8B-B14F-4D97-AF65-F5344CB8AC3E}">
        <p14:creationId xmlns:p14="http://schemas.microsoft.com/office/powerpoint/2010/main" val="1361745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83744-1D62-409B-9F54-9A2401603310}" type="slidenum">
              <a:rPr lang="en-US" smtClean="0"/>
              <a:t>68</a:t>
            </a:fld>
            <a:endParaRPr lang="en-US"/>
          </a:p>
        </p:txBody>
      </p:sp>
    </p:spTree>
    <p:extLst>
      <p:ext uri="{BB962C8B-B14F-4D97-AF65-F5344CB8AC3E}">
        <p14:creationId xmlns:p14="http://schemas.microsoft.com/office/powerpoint/2010/main" val="13864744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83744-1D62-409B-9F54-9A2401603310}" type="slidenum">
              <a:rPr lang="en-US" smtClean="0"/>
              <a:t>69</a:t>
            </a:fld>
            <a:endParaRPr lang="en-US"/>
          </a:p>
        </p:txBody>
      </p:sp>
    </p:spTree>
    <p:extLst>
      <p:ext uri="{BB962C8B-B14F-4D97-AF65-F5344CB8AC3E}">
        <p14:creationId xmlns:p14="http://schemas.microsoft.com/office/powerpoint/2010/main" val="37869367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83744-1D62-409B-9F54-9A2401603310}" type="slidenum">
              <a:rPr lang="en-US" smtClean="0"/>
              <a:t>70</a:t>
            </a:fld>
            <a:endParaRPr lang="en-US"/>
          </a:p>
        </p:txBody>
      </p:sp>
    </p:spTree>
    <p:extLst>
      <p:ext uri="{BB962C8B-B14F-4D97-AF65-F5344CB8AC3E}">
        <p14:creationId xmlns:p14="http://schemas.microsoft.com/office/powerpoint/2010/main" val="15984199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83744-1D62-409B-9F54-9A2401603310}" type="slidenum">
              <a:rPr lang="en-US" smtClean="0"/>
              <a:t>71</a:t>
            </a:fld>
            <a:endParaRPr lang="en-US"/>
          </a:p>
        </p:txBody>
      </p:sp>
    </p:spTree>
    <p:extLst>
      <p:ext uri="{BB962C8B-B14F-4D97-AF65-F5344CB8AC3E}">
        <p14:creationId xmlns:p14="http://schemas.microsoft.com/office/powerpoint/2010/main" val="3875923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83744-1D62-409B-9F54-9A2401603310}" type="slidenum">
              <a:rPr lang="en-US" smtClean="0"/>
              <a:t>72</a:t>
            </a:fld>
            <a:endParaRPr lang="en-US"/>
          </a:p>
        </p:txBody>
      </p:sp>
    </p:spTree>
    <p:extLst>
      <p:ext uri="{BB962C8B-B14F-4D97-AF65-F5344CB8AC3E}">
        <p14:creationId xmlns:p14="http://schemas.microsoft.com/office/powerpoint/2010/main" val="41614820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83744-1D62-409B-9F54-9A2401603310}" type="slidenum">
              <a:rPr lang="en-US" smtClean="0"/>
              <a:t>73</a:t>
            </a:fld>
            <a:endParaRPr lang="en-US"/>
          </a:p>
        </p:txBody>
      </p:sp>
    </p:spTree>
    <p:extLst>
      <p:ext uri="{BB962C8B-B14F-4D97-AF65-F5344CB8AC3E}">
        <p14:creationId xmlns:p14="http://schemas.microsoft.com/office/powerpoint/2010/main" val="32059483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83744-1D62-409B-9F54-9A2401603310}" type="slidenum">
              <a:rPr lang="en-US" smtClean="0"/>
              <a:t>74</a:t>
            </a:fld>
            <a:endParaRPr lang="en-US"/>
          </a:p>
        </p:txBody>
      </p:sp>
    </p:spTree>
    <p:extLst>
      <p:ext uri="{BB962C8B-B14F-4D97-AF65-F5344CB8AC3E}">
        <p14:creationId xmlns:p14="http://schemas.microsoft.com/office/powerpoint/2010/main" val="4192095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83744-1D62-409B-9F54-9A2401603310}" type="slidenum">
              <a:rPr lang="en-US" smtClean="0"/>
              <a:t>3</a:t>
            </a:fld>
            <a:endParaRPr lang="en-US"/>
          </a:p>
        </p:txBody>
      </p:sp>
    </p:spTree>
    <p:extLst>
      <p:ext uri="{BB962C8B-B14F-4D97-AF65-F5344CB8AC3E}">
        <p14:creationId xmlns:p14="http://schemas.microsoft.com/office/powerpoint/2010/main" val="27206784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83744-1D62-409B-9F54-9A2401603310}" type="slidenum">
              <a:rPr lang="en-US" smtClean="0"/>
              <a:t>75</a:t>
            </a:fld>
            <a:endParaRPr lang="en-US"/>
          </a:p>
        </p:txBody>
      </p:sp>
    </p:spTree>
    <p:extLst>
      <p:ext uri="{BB962C8B-B14F-4D97-AF65-F5344CB8AC3E}">
        <p14:creationId xmlns:p14="http://schemas.microsoft.com/office/powerpoint/2010/main" val="36189799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83744-1D62-409B-9F54-9A2401603310}" type="slidenum">
              <a:rPr lang="en-US" smtClean="0"/>
              <a:t>76</a:t>
            </a:fld>
            <a:endParaRPr lang="en-US"/>
          </a:p>
        </p:txBody>
      </p:sp>
    </p:spTree>
    <p:extLst>
      <p:ext uri="{BB962C8B-B14F-4D97-AF65-F5344CB8AC3E}">
        <p14:creationId xmlns:p14="http://schemas.microsoft.com/office/powerpoint/2010/main" val="32178691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83744-1D62-409B-9F54-9A2401603310}" type="slidenum">
              <a:rPr lang="en-US" smtClean="0"/>
              <a:t>77</a:t>
            </a:fld>
            <a:endParaRPr lang="en-US"/>
          </a:p>
        </p:txBody>
      </p:sp>
    </p:spTree>
    <p:extLst>
      <p:ext uri="{BB962C8B-B14F-4D97-AF65-F5344CB8AC3E}">
        <p14:creationId xmlns:p14="http://schemas.microsoft.com/office/powerpoint/2010/main" val="20924331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83744-1D62-409B-9F54-9A2401603310}" type="slidenum">
              <a:rPr lang="en-US" smtClean="0"/>
              <a:t>78</a:t>
            </a:fld>
            <a:endParaRPr lang="en-US"/>
          </a:p>
        </p:txBody>
      </p:sp>
    </p:spTree>
    <p:extLst>
      <p:ext uri="{BB962C8B-B14F-4D97-AF65-F5344CB8AC3E}">
        <p14:creationId xmlns:p14="http://schemas.microsoft.com/office/powerpoint/2010/main" val="32959122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83744-1D62-409B-9F54-9A2401603310}" type="slidenum">
              <a:rPr lang="en-US" smtClean="0"/>
              <a:t>79</a:t>
            </a:fld>
            <a:endParaRPr lang="en-US"/>
          </a:p>
        </p:txBody>
      </p:sp>
    </p:spTree>
    <p:extLst>
      <p:ext uri="{BB962C8B-B14F-4D97-AF65-F5344CB8AC3E}">
        <p14:creationId xmlns:p14="http://schemas.microsoft.com/office/powerpoint/2010/main" val="28822652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83744-1D62-409B-9F54-9A2401603310}" type="slidenum">
              <a:rPr lang="en-US" smtClean="0"/>
              <a:t>80</a:t>
            </a:fld>
            <a:endParaRPr lang="en-US"/>
          </a:p>
        </p:txBody>
      </p:sp>
    </p:spTree>
    <p:extLst>
      <p:ext uri="{BB962C8B-B14F-4D97-AF65-F5344CB8AC3E}">
        <p14:creationId xmlns:p14="http://schemas.microsoft.com/office/powerpoint/2010/main" val="40312728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83744-1D62-409B-9F54-9A2401603310}" type="slidenum">
              <a:rPr lang="en-US" smtClean="0"/>
              <a:t>81</a:t>
            </a:fld>
            <a:endParaRPr lang="en-US"/>
          </a:p>
        </p:txBody>
      </p:sp>
    </p:spTree>
    <p:extLst>
      <p:ext uri="{BB962C8B-B14F-4D97-AF65-F5344CB8AC3E}">
        <p14:creationId xmlns:p14="http://schemas.microsoft.com/office/powerpoint/2010/main" val="16507344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83744-1D62-409B-9F54-9A2401603310}" type="slidenum">
              <a:rPr lang="en-US" smtClean="0"/>
              <a:t>82</a:t>
            </a:fld>
            <a:endParaRPr lang="en-US"/>
          </a:p>
        </p:txBody>
      </p:sp>
    </p:spTree>
    <p:extLst>
      <p:ext uri="{BB962C8B-B14F-4D97-AF65-F5344CB8AC3E}">
        <p14:creationId xmlns:p14="http://schemas.microsoft.com/office/powerpoint/2010/main" val="33543190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83744-1D62-409B-9F54-9A2401603310}" type="slidenum">
              <a:rPr lang="en-US" smtClean="0"/>
              <a:t>83</a:t>
            </a:fld>
            <a:endParaRPr lang="en-US"/>
          </a:p>
        </p:txBody>
      </p:sp>
    </p:spTree>
    <p:extLst>
      <p:ext uri="{BB962C8B-B14F-4D97-AF65-F5344CB8AC3E}">
        <p14:creationId xmlns:p14="http://schemas.microsoft.com/office/powerpoint/2010/main" val="31402888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83744-1D62-409B-9F54-9A2401603310}" type="slidenum">
              <a:rPr lang="en-US" smtClean="0"/>
              <a:t>84</a:t>
            </a:fld>
            <a:endParaRPr lang="en-US"/>
          </a:p>
        </p:txBody>
      </p:sp>
    </p:spTree>
    <p:extLst>
      <p:ext uri="{BB962C8B-B14F-4D97-AF65-F5344CB8AC3E}">
        <p14:creationId xmlns:p14="http://schemas.microsoft.com/office/powerpoint/2010/main" val="399832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83744-1D62-409B-9F54-9A2401603310}" type="slidenum">
              <a:rPr lang="en-US" smtClean="0"/>
              <a:t>58</a:t>
            </a:fld>
            <a:endParaRPr lang="en-US"/>
          </a:p>
        </p:txBody>
      </p:sp>
    </p:spTree>
    <p:extLst>
      <p:ext uri="{BB962C8B-B14F-4D97-AF65-F5344CB8AC3E}">
        <p14:creationId xmlns:p14="http://schemas.microsoft.com/office/powerpoint/2010/main" val="27399527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83744-1D62-409B-9F54-9A2401603310}" type="slidenum">
              <a:rPr lang="en-US" smtClean="0"/>
              <a:t>85</a:t>
            </a:fld>
            <a:endParaRPr lang="en-US"/>
          </a:p>
        </p:txBody>
      </p:sp>
    </p:spTree>
    <p:extLst>
      <p:ext uri="{BB962C8B-B14F-4D97-AF65-F5344CB8AC3E}">
        <p14:creationId xmlns:p14="http://schemas.microsoft.com/office/powerpoint/2010/main" val="36339299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83744-1D62-409B-9F54-9A2401603310}" type="slidenum">
              <a:rPr lang="en-US" smtClean="0"/>
              <a:t>86</a:t>
            </a:fld>
            <a:endParaRPr lang="en-US"/>
          </a:p>
        </p:txBody>
      </p:sp>
    </p:spTree>
    <p:extLst>
      <p:ext uri="{BB962C8B-B14F-4D97-AF65-F5344CB8AC3E}">
        <p14:creationId xmlns:p14="http://schemas.microsoft.com/office/powerpoint/2010/main" val="31675253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83744-1D62-409B-9F54-9A2401603310}" type="slidenum">
              <a:rPr lang="en-US" smtClean="0"/>
              <a:t>87</a:t>
            </a:fld>
            <a:endParaRPr lang="en-US"/>
          </a:p>
        </p:txBody>
      </p:sp>
    </p:spTree>
    <p:extLst>
      <p:ext uri="{BB962C8B-B14F-4D97-AF65-F5344CB8AC3E}">
        <p14:creationId xmlns:p14="http://schemas.microsoft.com/office/powerpoint/2010/main" val="28441677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83744-1D62-409B-9F54-9A2401603310}" type="slidenum">
              <a:rPr lang="en-US" smtClean="0"/>
              <a:t>88</a:t>
            </a:fld>
            <a:endParaRPr lang="en-US"/>
          </a:p>
        </p:txBody>
      </p:sp>
    </p:spTree>
    <p:extLst>
      <p:ext uri="{BB962C8B-B14F-4D97-AF65-F5344CB8AC3E}">
        <p14:creationId xmlns:p14="http://schemas.microsoft.com/office/powerpoint/2010/main" val="3413275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83744-1D62-409B-9F54-9A2401603310}" type="slidenum">
              <a:rPr lang="en-US" smtClean="0"/>
              <a:t>89</a:t>
            </a:fld>
            <a:endParaRPr lang="en-US"/>
          </a:p>
        </p:txBody>
      </p:sp>
    </p:spTree>
    <p:extLst>
      <p:ext uri="{BB962C8B-B14F-4D97-AF65-F5344CB8AC3E}">
        <p14:creationId xmlns:p14="http://schemas.microsoft.com/office/powerpoint/2010/main" val="27372516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83744-1D62-409B-9F54-9A2401603310}" type="slidenum">
              <a:rPr lang="en-US" smtClean="0"/>
              <a:t>90</a:t>
            </a:fld>
            <a:endParaRPr lang="en-US"/>
          </a:p>
        </p:txBody>
      </p:sp>
    </p:spTree>
    <p:extLst>
      <p:ext uri="{BB962C8B-B14F-4D97-AF65-F5344CB8AC3E}">
        <p14:creationId xmlns:p14="http://schemas.microsoft.com/office/powerpoint/2010/main" val="13790013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83744-1D62-409B-9F54-9A2401603310}" type="slidenum">
              <a:rPr lang="en-US" smtClean="0"/>
              <a:t>91</a:t>
            </a:fld>
            <a:endParaRPr lang="en-US"/>
          </a:p>
        </p:txBody>
      </p:sp>
    </p:spTree>
    <p:extLst>
      <p:ext uri="{BB962C8B-B14F-4D97-AF65-F5344CB8AC3E}">
        <p14:creationId xmlns:p14="http://schemas.microsoft.com/office/powerpoint/2010/main" val="12599826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83744-1D62-409B-9F54-9A2401603310}" type="slidenum">
              <a:rPr lang="en-US" smtClean="0"/>
              <a:t>92</a:t>
            </a:fld>
            <a:endParaRPr lang="en-US"/>
          </a:p>
        </p:txBody>
      </p:sp>
    </p:spTree>
    <p:extLst>
      <p:ext uri="{BB962C8B-B14F-4D97-AF65-F5344CB8AC3E}">
        <p14:creationId xmlns:p14="http://schemas.microsoft.com/office/powerpoint/2010/main" val="1967778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83744-1D62-409B-9F54-9A2401603310}" type="slidenum">
              <a:rPr lang="en-US" smtClean="0"/>
              <a:t>93</a:t>
            </a:fld>
            <a:endParaRPr lang="en-US"/>
          </a:p>
        </p:txBody>
      </p:sp>
    </p:spTree>
    <p:extLst>
      <p:ext uri="{BB962C8B-B14F-4D97-AF65-F5344CB8AC3E}">
        <p14:creationId xmlns:p14="http://schemas.microsoft.com/office/powerpoint/2010/main" val="5531023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83744-1D62-409B-9F54-9A2401603310}" type="slidenum">
              <a:rPr lang="en-US" smtClean="0"/>
              <a:t>94</a:t>
            </a:fld>
            <a:endParaRPr lang="en-US"/>
          </a:p>
        </p:txBody>
      </p:sp>
    </p:spTree>
    <p:extLst>
      <p:ext uri="{BB962C8B-B14F-4D97-AF65-F5344CB8AC3E}">
        <p14:creationId xmlns:p14="http://schemas.microsoft.com/office/powerpoint/2010/main" val="1288202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83744-1D62-409B-9F54-9A2401603310}" type="slidenum">
              <a:rPr lang="en-US" smtClean="0"/>
              <a:t>59</a:t>
            </a:fld>
            <a:endParaRPr lang="en-US"/>
          </a:p>
        </p:txBody>
      </p:sp>
    </p:spTree>
    <p:extLst>
      <p:ext uri="{BB962C8B-B14F-4D97-AF65-F5344CB8AC3E}">
        <p14:creationId xmlns:p14="http://schemas.microsoft.com/office/powerpoint/2010/main" val="6966573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83744-1D62-409B-9F54-9A2401603310}" type="slidenum">
              <a:rPr lang="en-US" smtClean="0"/>
              <a:t>95</a:t>
            </a:fld>
            <a:endParaRPr lang="en-US"/>
          </a:p>
        </p:txBody>
      </p:sp>
    </p:spTree>
    <p:extLst>
      <p:ext uri="{BB962C8B-B14F-4D97-AF65-F5344CB8AC3E}">
        <p14:creationId xmlns:p14="http://schemas.microsoft.com/office/powerpoint/2010/main" val="29678319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83744-1D62-409B-9F54-9A2401603310}" type="slidenum">
              <a:rPr lang="en-US" smtClean="0"/>
              <a:t>96</a:t>
            </a:fld>
            <a:endParaRPr lang="en-US"/>
          </a:p>
        </p:txBody>
      </p:sp>
    </p:spTree>
    <p:extLst>
      <p:ext uri="{BB962C8B-B14F-4D97-AF65-F5344CB8AC3E}">
        <p14:creationId xmlns:p14="http://schemas.microsoft.com/office/powerpoint/2010/main" val="5011954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83744-1D62-409B-9F54-9A2401603310}" type="slidenum">
              <a:rPr lang="en-US" smtClean="0"/>
              <a:t>97</a:t>
            </a:fld>
            <a:endParaRPr lang="en-US"/>
          </a:p>
        </p:txBody>
      </p:sp>
    </p:spTree>
    <p:extLst>
      <p:ext uri="{BB962C8B-B14F-4D97-AF65-F5344CB8AC3E}">
        <p14:creationId xmlns:p14="http://schemas.microsoft.com/office/powerpoint/2010/main" val="18195215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83744-1D62-409B-9F54-9A2401603310}" type="slidenum">
              <a:rPr lang="en-US" smtClean="0"/>
              <a:t>98</a:t>
            </a:fld>
            <a:endParaRPr lang="en-US"/>
          </a:p>
        </p:txBody>
      </p:sp>
    </p:spTree>
    <p:extLst>
      <p:ext uri="{BB962C8B-B14F-4D97-AF65-F5344CB8AC3E}">
        <p14:creationId xmlns:p14="http://schemas.microsoft.com/office/powerpoint/2010/main" val="2804631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83744-1D62-409B-9F54-9A2401603310}" type="slidenum">
              <a:rPr lang="en-US" smtClean="0"/>
              <a:t>99</a:t>
            </a:fld>
            <a:endParaRPr lang="en-US"/>
          </a:p>
        </p:txBody>
      </p:sp>
    </p:spTree>
    <p:extLst>
      <p:ext uri="{BB962C8B-B14F-4D97-AF65-F5344CB8AC3E}">
        <p14:creationId xmlns:p14="http://schemas.microsoft.com/office/powerpoint/2010/main" val="39772971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83744-1D62-409B-9F54-9A2401603310}" type="slidenum">
              <a:rPr lang="en-US" smtClean="0"/>
              <a:t>100</a:t>
            </a:fld>
            <a:endParaRPr lang="en-US"/>
          </a:p>
        </p:txBody>
      </p:sp>
    </p:spTree>
    <p:extLst>
      <p:ext uri="{BB962C8B-B14F-4D97-AF65-F5344CB8AC3E}">
        <p14:creationId xmlns:p14="http://schemas.microsoft.com/office/powerpoint/2010/main" val="34417803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83744-1D62-409B-9F54-9A2401603310}" type="slidenum">
              <a:rPr lang="en-US" smtClean="0"/>
              <a:t>101</a:t>
            </a:fld>
            <a:endParaRPr lang="en-US"/>
          </a:p>
        </p:txBody>
      </p:sp>
    </p:spTree>
    <p:extLst>
      <p:ext uri="{BB962C8B-B14F-4D97-AF65-F5344CB8AC3E}">
        <p14:creationId xmlns:p14="http://schemas.microsoft.com/office/powerpoint/2010/main" val="17567123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83744-1D62-409B-9F54-9A2401603310}" type="slidenum">
              <a:rPr lang="en-US" smtClean="0"/>
              <a:t>102</a:t>
            </a:fld>
            <a:endParaRPr lang="en-US"/>
          </a:p>
        </p:txBody>
      </p:sp>
    </p:spTree>
    <p:extLst>
      <p:ext uri="{BB962C8B-B14F-4D97-AF65-F5344CB8AC3E}">
        <p14:creationId xmlns:p14="http://schemas.microsoft.com/office/powerpoint/2010/main" val="18268982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83744-1D62-409B-9F54-9A2401603310}" type="slidenum">
              <a:rPr lang="en-US" smtClean="0"/>
              <a:t>103</a:t>
            </a:fld>
            <a:endParaRPr lang="en-US"/>
          </a:p>
        </p:txBody>
      </p:sp>
    </p:spTree>
    <p:extLst>
      <p:ext uri="{BB962C8B-B14F-4D97-AF65-F5344CB8AC3E}">
        <p14:creationId xmlns:p14="http://schemas.microsoft.com/office/powerpoint/2010/main" val="40109496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83744-1D62-409B-9F54-9A2401603310}" type="slidenum">
              <a:rPr lang="en-US" smtClean="0"/>
              <a:t>104</a:t>
            </a:fld>
            <a:endParaRPr lang="en-US"/>
          </a:p>
        </p:txBody>
      </p:sp>
    </p:spTree>
    <p:extLst>
      <p:ext uri="{BB962C8B-B14F-4D97-AF65-F5344CB8AC3E}">
        <p14:creationId xmlns:p14="http://schemas.microsoft.com/office/powerpoint/2010/main" val="1818344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83744-1D62-409B-9F54-9A2401603310}" type="slidenum">
              <a:rPr lang="en-US" smtClean="0"/>
              <a:t>60</a:t>
            </a:fld>
            <a:endParaRPr lang="en-US"/>
          </a:p>
        </p:txBody>
      </p:sp>
    </p:spTree>
    <p:extLst>
      <p:ext uri="{BB962C8B-B14F-4D97-AF65-F5344CB8AC3E}">
        <p14:creationId xmlns:p14="http://schemas.microsoft.com/office/powerpoint/2010/main" val="1031348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83744-1D62-409B-9F54-9A2401603310}" type="slidenum">
              <a:rPr lang="en-US" smtClean="0"/>
              <a:t>61</a:t>
            </a:fld>
            <a:endParaRPr lang="en-US"/>
          </a:p>
        </p:txBody>
      </p:sp>
    </p:spTree>
    <p:extLst>
      <p:ext uri="{BB962C8B-B14F-4D97-AF65-F5344CB8AC3E}">
        <p14:creationId xmlns:p14="http://schemas.microsoft.com/office/powerpoint/2010/main" val="1415520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83744-1D62-409B-9F54-9A2401603310}" type="slidenum">
              <a:rPr lang="en-US" smtClean="0"/>
              <a:t>62</a:t>
            </a:fld>
            <a:endParaRPr lang="en-US"/>
          </a:p>
        </p:txBody>
      </p:sp>
    </p:spTree>
    <p:extLst>
      <p:ext uri="{BB962C8B-B14F-4D97-AF65-F5344CB8AC3E}">
        <p14:creationId xmlns:p14="http://schemas.microsoft.com/office/powerpoint/2010/main" val="2528760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83744-1D62-409B-9F54-9A2401603310}" type="slidenum">
              <a:rPr lang="en-US" smtClean="0"/>
              <a:t>63</a:t>
            </a:fld>
            <a:endParaRPr lang="en-US"/>
          </a:p>
        </p:txBody>
      </p:sp>
    </p:spTree>
    <p:extLst>
      <p:ext uri="{BB962C8B-B14F-4D97-AF65-F5344CB8AC3E}">
        <p14:creationId xmlns:p14="http://schemas.microsoft.com/office/powerpoint/2010/main" val="2691370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83744-1D62-409B-9F54-9A2401603310}" type="slidenum">
              <a:rPr lang="en-US" smtClean="0"/>
              <a:t>64</a:t>
            </a:fld>
            <a:endParaRPr lang="en-US"/>
          </a:p>
        </p:txBody>
      </p:sp>
    </p:spTree>
    <p:extLst>
      <p:ext uri="{BB962C8B-B14F-4D97-AF65-F5344CB8AC3E}">
        <p14:creationId xmlns:p14="http://schemas.microsoft.com/office/powerpoint/2010/main" val="465591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F230C-F0CC-9311-E988-F04ADD9829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D8DF45-761C-BA3C-C360-19214C8611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EA9DD8-08C6-EE9B-C6C3-8EB25993533D}"/>
              </a:ext>
            </a:extLst>
          </p:cNvPr>
          <p:cNvSpPr>
            <a:spLocks noGrp="1"/>
          </p:cNvSpPr>
          <p:nvPr>
            <p:ph type="dt" sz="half" idx="10"/>
          </p:nvPr>
        </p:nvSpPr>
        <p:spPr/>
        <p:txBody>
          <a:bodyPr/>
          <a:lstStyle/>
          <a:p>
            <a:fld id="{684C0694-BBF2-4CD5-99D6-B57363B92ACA}" type="datetimeFigureOut">
              <a:rPr lang="en-US" smtClean="0"/>
              <a:t>11/15/2024</a:t>
            </a:fld>
            <a:endParaRPr lang="en-US"/>
          </a:p>
        </p:txBody>
      </p:sp>
      <p:sp>
        <p:nvSpPr>
          <p:cNvPr id="5" name="Footer Placeholder 4">
            <a:extLst>
              <a:ext uri="{FF2B5EF4-FFF2-40B4-BE49-F238E27FC236}">
                <a16:creationId xmlns:a16="http://schemas.microsoft.com/office/drawing/2014/main" id="{478AF925-51AB-24D1-5256-709C619A7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C11091-598F-AE13-929D-1BF98C555187}"/>
              </a:ext>
            </a:extLst>
          </p:cNvPr>
          <p:cNvSpPr>
            <a:spLocks noGrp="1"/>
          </p:cNvSpPr>
          <p:nvPr>
            <p:ph type="sldNum" sz="quarter" idx="12"/>
          </p:nvPr>
        </p:nvSpPr>
        <p:spPr/>
        <p:txBody>
          <a:bodyPr/>
          <a:lstStyle/>
          <a:p>
            <a:fld id="{6E59849D-BEED-46AC-84FB-B96DD2956DDD}" type="slidenum">
              <a:rPr lang="en-US" smtClean="0"/>
              <a:t>‹#›</a:t>
            </a:fld>
            <a:endParaRPr lang="en-US"/>
          </a:p>
        </p:txBody>
      </p:sp>
    </p:spTree>
    <p:extLst>
      <p:ext uri="{BB962C8B-B14F-4D97-AF65-F5344CB8AC3E}">
        <p14:creationId xmlns:p14="http://schemas.microsoft.com/office/powerpoint/2010/main" val="2203467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D896-75F9-0163-50F0-9923CFA4D3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E1FFCC-A09E-8D35-9A32-F588449AFE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4355F9-2669-21C5-BD6A-79883368524B}"/>
              </a:ext>
            </a:extLst>
          </p:cNvPr>
          <p:cNvSpPr>
            <a:spLocks noGrp="1"/>
          </p:cNvSpPr>
          <p:nvPr>
            <p:ph type="dt" sz="half" idx="10"/>
          </p:nvPr>
        </p:nvSpPr>
        <p:spPr/>
        <p:txBody>
          <a:bodyPr/>
          <a:lstStyle/>
          <a:p>
            <a:fld id="{684C0694-BBF2-4CD5-99D6-B57363B92ACA}" type="datetimeFigureOut">
              <a:rPr lang="en-US" smtClean="0"/>
              <a:t>11/15/2024</a:t>
            </a:fld>
            <a:endParaRPr lang="en-US"/>
          </a:p>
        </p:txBody>
      </p:sp>
      <p:sp>
        <p:nvSpPr>
          <p:cNvPr id="5" name="Footer Placeholder 4">
            <a:extLst>
              <a:ext uri="{FF2B5EF4-FFF2-40B4-BE49-F238E27FC236}">
                <a16:creationId xmlns:a16="http://schemas.microsoft.com/office/drawing/2014/main" id="{755D596D-337F-E12A-36EA-A1E8964441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96E265-99FC-8A2B-2EFC-829FA04538A4}"/>
              </a:ext>
            </a:extLst>
          </p:cNvPr>
          <p:cNvSpPr>
            <a:spLocks noGrp="1"/>
          </p:cNvSpPr>
          <p:nvPr>
            <p:ph type="sldNum" sz="quarter" idx="12"/>
          </p:nvPr>
        </p:nvSpPr>
        <p:spPr/>
        <p:txBody>
          <a:bodyPr/>
          <a:lstStyle/>
          <a:p>
            <a:fld id="{6E59849D-BEED-46AC-84FB-B96DD2956DDD}" type="slidenum">
              <a:rPr lang="en-US" smtClean="0"/>
              <a:t>‹#›</a:t>
            </a:fld>
            <a:endParaRPr lang="en-US"/>
          </a:p>
        </p:txBody>
      </p:sp>
    </p:spTree>
    <p:extLst>
      <p:ext uri="{BB962C8B-B14F-4D97-AF65-F5344CB8AC3E}">
        <p14:creationId xmlns:p14="http://schemas.microsoft.com/office/powerpoint/2010/main" val="1996634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4F6035-E367-E4A2-3C36-50D2BF4226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585527-19E8-C7F0-89F0-81CEE28D6B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3B9FAA-3E2F-0AAA-4941-12B386D4C47F}"/>
              </a:ext>
            </a:extLst>
          </p:cNvPr>
          <p:cNvSpPr>
            <a:spLocks noGrp="1"/>
          </p:cNvSpPr>
          <p:nvPr>
            <p:ph type="dt" sz="half" idx="10"/>
          </p:nvPr>
        </p:nvSpPr>
        <p:spPr/>
        <p:txBody>
          <a:bodyPr/>
          <a:lstStyle/>
          <a:p>
            <a:fld id="{684C0694-BBF2-4CD5-99D6-B57363B92ACA}" type="datetimeFigureOut">
              <a:rPr lang="en-US" smtClean="0"/>
              <a:t>11/15/2024</a:t>
            </a:fld>
            <a:endParaRPr lang="en-US"/>
          </a:p>
        </p:txBody>
      </p:sp>
      <p:sp>
        <p:nvSpPr>
          <p:cNvPr id="5" name="Footer Placeholder 4">
            <a:extLst>
              <a:ext uri="{FF2B5EF4-FFF2-40B4-BE49-F238E27FC236}">
                <a16:creationId xmlns:a16="http://schemas.microsoft.com/office/drawing/2014/main" id="{2AC8D7BD-BC1A-66C0-49C2-DE98EB029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6DCD76-D294-6BAB-F526-C513A7EE77A1}"/>
              </a:ext>
            </a:extLst>
          </p:cNvPr>
          <p:cNvSpPr>
            <a:spLocks noGrp="1"/>
          </p:cNvSpPr>
          <p:nvPr>
            <p:ph type="sldNum" sz="quarter" idx="12"/>
          </p:nvPr>
        </p:nvSpPr>
        <p:spPr/>
        <p:txBody>
          <a:bodyPr/>
          <a:lstStyle/>
          <a:p>
            <a:fld id="{6E59849D-BEED-46AC-84FB-B96DD2956DDD}" type="slidenum">
              <a:rPr lang="en-US" smtClean="0"/>
              <a:t>‹#›</a:t>
            </a:fld>
            <a:endParaRPr lang="en-US"/>
          </a:p>
        </p:txBody>
      </p:sp>
    </p:spTree>
    <p:extLst>
      <p:ext uri="{BB962C8B-B14F-4D97-AF65-F5344CB8AC3E}">
        <p14:creationId xmlns:p14="http://schemas.microsoft.com/office/powerpoint/2010/main" val="4165422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9E9BA-132E-AE7F-F9BE-99C775E603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9B0F83-85C8-D3AD-63E1-6733770C57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BE79AC-34E1-0356-DAA4-B5B85A2EE9AB}"/>
              </a:ext>
            </a:extLst>
          </p:cNvPr>
          <p:cNvSpPr>
            <a:spLocks noGrp="1"/>
          </p:cNvSpPr>
          <p:nvPr>
            <p:ph type="dt" sz="half" idx="10"/>
          </p:nvPr>
        </p:nvSpPr>
        <p:spPr/>
        <p:txBody>
          <a:bodyPr/>
          <a:lstStyle/>
          <a:p>
            <a:fld id="{684C0694-BBF2-4CD5-99D6-B57363B92ACA}" type="datetimeFigureOut">
              <a:rPr lang="en-US" smtClean="0"/>
              <a:t>11/15/2024</a:t>
            </a:fld>
            <a:endParaRPr lang="en-US"/>
          </a:p>
        </p:txBody>
      </p:sp>
      <p:sp>
        <p:nvSpPr>
          <p:cNvPr id="5" name="Footer Placeholder 4">
            <a:extLst>
              <a:ext uri="{FF2B5EF4-FFF2-40B4-BE49-F238E27FC236}">
                <a16:creationId xmlns:a16="http://schemas.microsoft.com/office/drawing/2014/main" id="{210BB21B-F506-FFAD-E4A8-A4661D6132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C07155-5562-0329-A66D-F99E551953AF}"/>
              </a:ext>
            </a:extLst>
          </p:cNvPr>
          <p:cNvSpPr>
            <a:spLocks noGrp="1"/>
          </p:cNvSpPr>
          <p:nvPr>
            <p:ph type="sldNum" sz="quarter" idx="12"/>
          </p:nvPr>
        </p:nvSpPr>
        <p:spPr/>
        <p:txBody>
          <a:bodyPr/>
          <a:lstStyle/>
          <a:p>
            <a:fld id="{6E59849D-BEED-46AC-84FB-B96DD2956DDD}" type="slidenum">
              <a:rPr lang="en-US" smtClean="0"/>
              <a:t>‹#›</a:t>
            </a:fld>
            <a:endParaRPr lang="en-US"/>
          </a:p>
        </p:txBody>
      </p:sp>
    </p:spTree>
    <p:extLst>
      <p:ext uri="{BB962C8B-B14F-4D97-AF65-F5344CB8AC3E}">
        <p14:creationId xmlns:p14="http://schemas.microsoft.com/office/powerpoint/2010/main" val="2011064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F67EA-5A94-10F1-110F-79023CC91F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3013BD-5E0B-59BB-F466-23EA18B40E1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30C81F-94AF-3525-38CC-D053A857D237}"/>
              </a:ext>
            </a:extLst>
          </p:cNvPr>
          <p:cNvSpPr>
            <a:spLocks noGrp="1"/>
          </p:cNvSpPr>
          <p:nvPr>
            <p:ph type="dt" sz="half" idx="10"/>
          </p:nvPr>
        </p:nvSpPr>
        <p:spPr/>
        <p:txBody>
          <a:bodyPr/>
          <a:lstStyle/>
          <a:p>
            <a:fld id="{684C0694-BBF2-4CD5-99D6-B57363B92ACA}" type="datetimeFigureOut">
              <a:rPr lang="en-US" smtClean="0"/>
              <a:t>11/15/2024</a:t>
            </a:fld>
            <a:endParaRPr lang="en-US"/>
          </a:p>
        </p:txBody>
      </p:sp>
      <p:sp>
        <p:nvSpPr>
          <p:cNvPr id="5" name="Footer Placeholder 4">
            <a:extLst>
              <a:ext uri="{FF2B5EF4-FFF2-40B4-BE49-F238E27FC236}">
                <a16:creationId xmlns:a16="http://schemas.microsoft.com/office/drawing/2014/main" id="{E0B632C1-343A-161E-9117-C60EF838CC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7C3328-6F58-3F5F-8811-5FB085238FE9}"/>
              </a:ext>
            </a:extLst>
          </p:cNvPr>
          <p:cNvSpPr>
            <a:spLocks noGrp="1"/>
          </p:cNvSpPr>
          <p:nvPr>
            <p:ph type="sldNum" sz="quarter" idx="12"/>
          </p:nvPr>
        </p:nvSpPr>
        <p:spPr/>
        <p:txBody>
          <a:bodyPr/>
          <a:lstStyle/>
          <a:p>
            <a:fld id="{6E59849D-BEED-46AC-84FB-B96DD2956DDD}" type="slidenum">
              <a:rPr lang="en-US" smtClean="0"/>
              <a:t>‹#›</a:t>
            </a:fld>
            <a:endParaRPr lang="en-US"/>
          </a:p>
        </p:txBody>
      </p:sp>
    </p:spTree>
    <p:extLst>
      <p:ext uri="{BB962C8B-B14F-4D97-AF65-F5344CB8AC3E}">
        <p14:creationId xmlns:p14="http://schemas.microsoft.com/office/powerpoint/2010/main" val="2773141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BDEE3-B41E-315D-285D-FC2AF75CB3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D74416-B82D-BFE7-1DEC-23A4E0C1E5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653D8F-4E19-A578-1209-8717CE7E0F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27A3E8-BEE2-E1CE-BE9B-96881B3D99EC}"/>
              </a:ext>
            </a:extLst>
          </p:cNvPr>
          <p:cNvSpPr>
            <a:spLocks noGrp="1"/>
          </p:cNvSpPr>
          <p:nvPr>
            <p:ph type="dt" sz="half" idx="10"/>
          </p:nvPr>
        </p:nvSpPr>
        <p:spPr/>
        <p:txBody>
          <a:bodyPr/>
          <a:lstStyle/>
          <a:p>
            <a:fld id="{684C0694-BBF2-4CD5-99D6-B57363B92ACA}" type="datetimeFigureOut">
              <a:rPr lang="en-US" smtClean="0"/>
              <a:t>11/15/2024</a:t>
            </a:fld>
            <a:endParaRPr lang="en-US"/>
          </a:p>
        </p:txBody>
      </p:sp>
      <p:sp>
        <p:nvSpPr>
          <p:cNvPr id="6" name="Footer Placeholder 5">
            <a:extLst>
              <a:ext uri="{FF2B5EF4-FFF2-40B4-BE49-F238E27FC236}">
                <a16:creationId xmlns:a16="http://schemas.microsoft.com/office/drawing/2014/main" id="{9563EAAF-9A46-2AAB-AD10-B6F9E99DEA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18C13E-9AE6-92DF-9DCD-25B19D1F6388}"/>
              </a:ext>
            </a:extLst>
          </p:cNvPr>
          <p:cNvSpPr>
            <a:spLocks noGrp="1"/>
          </p:cNvSpPr>
          <p:nvPr>
            <p:ph type="sldNum" sz="quarter" idx="12"/>
          </p:nvPr>
        </p:nvSpPr>
        <p:spPr/>
        <p:txBody>
          <a:bodyPr/>
          <a:lstStyle/>
          <a:p>
            <a:fld id="{6E59849D-BEED-46AC-84FB-B96DD2956DDD}" type="slidenum">
              <a:rPr lang="en-US" smtClean="0"/>
              <a:t>‹#›</a:t>
            </a:fld>
            <a:endParaRPr lang="en-US"/>
          </a:p>
        </p:txBody>
      </p:sp>
    </p:spTree>
    <p:extLst>
      <p:ext uri="{BB962C8B-B14F-4D97-AF65-F5344CB8AC3E}">
        <p14:creationId xmlns:p14="http://schemas.microsoft.com/office/powerpoint/2010/main" val="2162756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6ABA0-9662-A931-B1FD-231E42CCEB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74BE24-6E86-C0F0-96C9-55C739CC95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A8D011-58F1-E064-2687-296A89DA4F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291E23-BAA6-ACC8-0990-66161B296C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490BA4-B094-5506-E2C3-1811089786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1FE0DE-3AAA-DD70-DCB8-388DBE055222}"/>
              </a:ext>
            </a:extLst>
          </p:cNvPr>
          <p:cNvSpPr>
            <a:spLocks noGrp="1"/>
          </p:cNvSpPr>
          <p:nvPr>
            <p:ph type="dt" sz="half" idx="10"/>
          </p:nvPr>
        </p:nvSpPr>
        <p:spPr/>
        <p:txBody>
          <a:bodyPr/>
          <a:lstStyle/>
          <a:p>
            <a:fld id="{684C0694-BBF2-4CD5-99D6-B57363B92ACA}" type="datetimeFigureOut">
              <a:rPr lang="en-US" smtClean="0"/>
              <a:t>11/15/2024</a:t>
            </a:fld>
            <a:endParaRPr lang="en-US"/>
          </a:p>
        </p:txBody>
      </p:sp>
      <p:sp>
        <p:nvSpPr>
          <p:cNvPr id="8" name="Footer Placeholder 7">
            <a:extLst>
              <a:ext uri="{FF2B5EF4-FFF2-40B4-BE49-F238E27FC236}">
                <a16:creationId xmlns:a16="http://schemas.microsoft.com/office/drawing/2014/main" id="{6974FE34-CC69-202D-9D21-E80B98081D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C25D83-F3FD-E8CF-CDC4-8D90FBF04402}"/>
              </a:ext>
            </a:extLst>
          </p:cNvPr>
          <p:cNvSpPr>
            <a:spLocks noGrp="1"/>
          </p:cNvSpPr>
          <p:nvPr>
            <p:ph type="sldNum" sz="quarter" idx="12"/>
          </p:nvPr>
        </p:nvSpPr>
        <p:spPr/>
        <p:txBody>
          <a:bodyPr/>
          <a:lstStyle/>
          <a:p>
            <a:fld id="{6E59849D-BEED-46AC-84FB-B96DD2956DDD}" type="slidenum">
              <a:rPr lang="en-US" smtClean="0"/>
              <a:t>‹#›</a:t>
            </a:fld>
            <a:endParaRPr lang="en-US"/>
          </a:p>
        </p:txBody>
      </p:sp>
    </p:spTree>
    <p:extLst>
      <p:ext uri="{BB962C8B-B14F-4D97-AF65-F5344CB8AC3E}">
        <p14:creationId xmlns:p14="http://schemas.microsoft.com/office/powerpoint/2010/main" val="1492448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B840F-F4BB-EEBA-206D-D220E5A4C0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BC520B-29C6-CFC6-081B-1B78FACAECE7}"/>
              </a:ext>
            </a:extLst>
          </p:cNvPr>
          <p:cNvSpPr>
            <a:spLocks noGrp="1"/>
          </p:cNvSpPr>
          <p:nvPr>
            <p:ph type="dt" sz="half" idx="10"/>
          </p:nvPr>
        </p:nvSpPr>
        <p:spPr/>
        <p:txBody>
          <a:bodyPr/>
          <a:lstStyle/>
          <a:p>
            <a:fld id="{684C0694-BBF2-4CD5-99D6-B57363B92ACA}" type="datetimeFigureOut">
              <a:rPr lang="en-US" smtClean="0"/>
              <a:t>11/15/2024</a:t>
            </a:fld>
            <a:endParaRPr lang="en-US"/>
          </a:p>
        </p:txBody>
      </p:sp>
      <p:sp>
        <p:nvSpPr>
          <p:cNvPr id="4" name="Footer Placeholder 3">
            <a:extLst>
              <a:ext uri="{FF2B5EF4-FFF2-40B4-BE49-F238E27FC236}">
                <a16:creationId xmlns:a16="http://schemas.microsoft.com/office/drawing/2014/main" id="{BA9ABA3C-FE59-6E59-B1DD-B7D0DCCC71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6596C1-265B-E2F2-E764-12D9D8F23840}"/>
              </a:ext>
            </a:extLst>
          </p:cNvPr>
          <p:cNvSpPr>
            <a:spLocks noGrp="1"/>
          </p:cNvSpPr>
          <p:nvPr>
            <p:ph type="sldNum" sz="quarter" idx="12"/>
          </p:nvPr>
        </p:nvSpPr>
        <p:spPr/>
        <p:txBody>
          <a:bodyPr/>
          <a:lstStyle/>
          <a:p>
            <a:fld id="{6E59849D-BEED-46AC-84FB-B96DD2956DDD}" type="slidenum">
              <a:rPr lang="en-US" smtClean="0"/>
              <a:t>‹#›</a:t>
            </a:fld>
            <a:endParaRPr lang="en-US"/>
          </a:p>
        </p:txBody>
      </p:sp>
    </p:spTree>
    <p:extLst>
      <p:ext uri="{BB962C8B-B14F-4D97-AF65-F5344CB8AC3E}">
        <p14:creationId xmlns:p14="http://schemas.microsoft.com/office/powerpoint/2010/main" val="3449022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F2703C-EB59-8C23-3B97-A420B2F5D709}"/>
              </a:ext>
            </a:extLst>
          </p:cNvPr>
          <p:cNvSpPr>
            <a:spLocks noGrp="1"/>
          </p:cNvSpPr>
          <p:nvPr>
            <p:ph type="dt" sz="half" idx="10"/>
          </p:nvPr>
        </p:nvSpPr>
        <p:spPr/>
        <p:txBody>
          <a:bodyPr/>
          <a:lstStyle/>
          <a:p>
            <a:fld id="{684C0694-BBF2-4CD5-99D6-B57363B92ACA}" type="datetimeFigureOut">
              <a:rPr lang="en-US" smtClean="0"/>
              <a:t>11/15/2024</a:t>
            </a:fld>
            <a:endParaRPr lang="en-US"/>
          </a:p>
        </p:txBody>
      </p:sp>
      <p:sp>
        <p:nvSpPr>
          <p:cNvPr id="3" name="Footer Placeholder 2">
            <a:extLst>
              <a:ext uri="{FF2B5EF4-FFF2-40B4-BE49-F238E27FC236}">
                <a16:creationId xmlns:a16="http://schemas.microsoft.com/office/drawing/2014/main" id="{ABE07A10-156F-56CD-5B98-B23E50E369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AC6A59-24D2-7E30-3E89-861714D2B4D4}"/>
              </a:ext>
            </a:extLst>
          </p:cNvPr>
          <p:cNvSpPr>
            <a:spLocks noGrp="1"/>
          </p:cNvSpPr>
          <p:nvPr>
            <p:ph type="sldNum" sz="quarter" idx="12"/>
          </p:nvPr>
        </p:nvSpPr>
        <p:spPr/>
        <p:txBody>
          <a:bodyPr/>
          <a:lstStyle/>
          <a:p>
            <a:fld id="{6E59849D-BEED-46AC-84FB-B96DD2956DDD}" type="slidenum">
              <a:rPr lang="en-US" smtClean="0"/>
              <a:t>‹#›</a:t>
            </a:fld>
            <a:endParaRPr lang="en-US"/>
          </a:p>
        </p:txBody>
      </p:sp>
    </p:spTree>
    <p:extLst>
      <p:ext uri="{BB962C8B-B14F-4D97-AF65-F5344CB8AC3E}">
        <p14:creationId xmlns:p14="http://schemas.microsoft.com/office/powerpoint/2010/main" val="467167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D8C2A-3734-BBF6-06E9-2B958B9027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465B8E-93CE-13DC-F5AB-3CCA2640A6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975BF5-7877-4693-157B-3504CC172B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C95B13-EE3E-7797-D448-7B2A5DB38677}"/>
              </a:ext>
            </a:extLst>
          </p:cNvPr>
          <p:cNvSpPr>
            <a:spLocks noGrp="1"/>
          </p:cNvSpPr>
          <p:nvPr>
            <p:ph type="dt" sz="half" idx="10"/>
          </p:nvPr>
        </p:nvSpPr>
        <p:spPr/>
        <p:txBody>
          <a:bodyPr/>
          <a:lstStyle/>
          <a:p>
            <a:fld id="{684C0694-BBF2-4CD5-99D6-B57363B92ACA}" type="datetimeFigureOut">
              <a:rPr lang="en-US" smtClean="0"/>
              <a:t>11/15/2024</a:t>
            </a:fld>
            <a:endParaRPr lang="en-US"/>
          </a:p>
        </p:txBody>
      </p:sp>
      <p:sp>
        <p:nvSpPr>
          <p:cNvPr id="6" name="Footer Placeholder 5">
            <a:extLst>
              <a:ext uri="{FF2B5EF4-FFF2-40B4-BE49-F238E27FC236}">
                <a16:creationId xmlns:a16="http://schemas.microsoft.com/office/drawing/2014/main" id="{1903BF13-ACE3-3AE3-2E8E-E3B45996D0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A877EA-1585-80AC-FEC9-958FE526A4FE}"/>
              </a:ext>
            </a:extLst>
          </p:cNvPr>
          <p:cNvSpPr>
            <a:spLocks noGrp="1"/>
          </p:cNvSpPr>
          <p:nvPr>
            <p:ph type="sldNum" sz="quarter" idx="12"/>
          </p:nvPr>
        </p:nvSpPr>
        <p:spPr/>
        <p:txBody>
          <a:bodyPr/>
          <a:lstStyle/>
          <a:p>
            <a:fld id="{6E59849D-BEED-46AC-84FB-B96DD2956DDD}" type="slidenum">
              <a:rPr lang="en-US" smtClean="0"/>
              <a:t>‹#›</a:t>
            </a:fld>
            <a:endParaRPr lang="en-US"/>
          </a:p>
        </p:txBody>
      </p:sp>
    </p:spTree>
    <p:extLst>
      <p:ext uri="{BB962C8B-B14F-4D97-AF65-F5344CB8AC3E}">
        <p14:creationId xmlns:p14="http://schemas.microsoft.com/office/powerpoint/2010/main" val="3982980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7DF1-3593-ED7B-5F72-F3E932899F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5B5ECC-5917-1E87-8159-DC7625858A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7B4C01-1962-A53E-F73C-21E130681C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ED554A-B26E-13B5-9501-8411DE3CBC81}"/>
              </a:ext>
            </a:extLst>
          </p:cNvPr>
          <p:cNvSpPr>
            <a:spLocks noGrp="1"/>
          </p:cNvSpPr>
          <p:nvPr>
            <p:ph type="dt" sz="half" idx="10"/>
          </p:nvPr>
        </p:nvSpPr>
        <p:spPr/>
        <p:txBody>
          <a:bodyPr/>
          <a:lstStyle/>
          <a:p>
            <a:fld id="{684C0694-BBF2-4CD5-99D6-B57363B92ACA}" type="datetimeFigureOut">
              <a:rPr lang="en-US" smtClean="0"/>
              <a:t>11/15/2024</a:t>
            </a:fld>
            <a:endParaRPr lang="en-US"/>
          </a:p>
        </p:txBody>
      </p:sp>
      <p:sp>
        <p:nvSpPr>
          <p:cNvPr id="6" name="Footer Placeholder 5">
            <a:extLst>
              <a:ext uri="{FF2B5EF4-FFF2-40B4-BE49-F238E27FC236}">
                <a16:creationId xmlns:a16="http://schemas.microsoft.com/office/drawing/2014/main" id="{5E2D422E-CA71-5438-AEA1-CBB88B67A5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433FF1-D385-7DF3-61F0-4993F393109D}"/>
              </a:ext>
            </a:extLst>
          </p:cNvPr>
          <p:cNvSpPr>
            <a:spLocks noGrp="1"/>
          </p:cNvSpPr>
          <p:nvPr>
            <p:ph type="sldNum" sz="quarter" idx="12"/>
          </p:nvPr>
        </p:nvSpPr>
        <p:spPr/>
        <p:txBody>
          <a:bodyPr/>
          <a:lstStyle/>
          <a:p>
            <a:fld id="{6E59849D-BEED-46AC-84FB-B96DD2956DDD}" type="slidenum">
              <a:rPr lang="en-US" smtClean="0"/>
              <a:t>‹#›</a:t>
            </a:fld>
            <a:endParaRPr lang="en-US"/>
          </a:p>
        </p:txBody>
      </p:sp>
    </p:spTree>
    <p:extLst>
      <p:ext uri="{BB962C8B-B14F-4D97-AF65-F5344CB8AC3E}">
        <p14:creationId xmlns:p14="http://schemas.microsoft.com/office/powerpoint/2010/main" val="3480482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4000" r="-4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4FB6C7-2973-D19D-34AF-77E6942A2C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9B4610-14A8-D23C-6D15-922ED1C8D2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252709-063D-5F5D-1958-53C0AAF2EC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84C0694-BBF2-4CD5-99D6-B57363B92ACA}" type="datetimeFigureOut">
              <a:rPr lang="en-US" smtClean="0"/>
              <a:t>11/15/2024</a:t>
            </a:fld>
            <a:endParaRPr lang="en-US"/>
          </a:p>
        </p:txBody>
      </p:sp>
      <p:sp>
        <p:nvSpPr>
          <p:cNvPr id="5" name="Footer Placeholder 4">
            <a:extLst>
              <a:ext uri="{FF2B5EF4-FFF2-40B4-BE49-F238E27FC236}">
                <a16:creationId xmlns:a16="http://schemas.microsoft.com/office/drawing/2014/main" id="{8D57D99A-04F2-BE9B-FBED-B97D6F5F9D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A654603-6DF7-63E7-2663-2748918175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E59849D-BEED-46AC-84FB-B96DD2956DDD}" type="slidenum">
              <a:rPr lang="en-US" smtClean="0"/>
              <a:t>‹#›</a:t>
            </a:fld>
            <a:endParaRPr lang="en-US"/>
          </a:p>
        </p:txBody>
      </p:sp>
    </p:spTree>
    <p:extLst>
      <p:ext uri="{BB962C8B-B14F-4D97-AF65-F5344CB8AC3E}">
        <p14:creationId xmlns:p14="http://schemas.microsoft.com/office/powerpoint/2010/main" val="1352266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E1D47-3F72-A326-021D-3759CD28DE97}"/>
              </a:ext>
            </a:extLst>
          </p:cNvPr>
          <p:cNvSpPr>
            <a:spLocks noGrp="1"/>
          </p:cNvSpPr>
          <p:nvPr>
            <p:ph type="ctrTitle"/>
          </p:nvPr>
        </p:nvSpPr>
        <p:spPr>
          <a:xfrm>
            <a:off x="1524000" y="1903198"/>
            <a:ext cx="9144000" cy="1045484"/>
          </a:xfrm>
        </p:spPr>
        <p:txBody>
          <a:bodyPr>
            <a:normAutofit fontScale="90000"/>
          </a:bodyPr>
          <a:lstStyle/>
          <a:p>
            <a:r>
              <a:rPr lang="en-US" sz="4800" b="0" i="0" dirty="0">
                <a:solidFill>
                  <a:srgbClr val="0070C0"/>
                </a:solidFill>
                <a:effectLst/>
                <a:highlight>
                  <a:srgbClr val="FFFFFF"/>
                </a:highlight>
                <a:latin typeface="Helvetica" panose="020B0604020202020204" pitchFamily="34" charset="0"/>
                <a:cs typeface="Helvetica" panose="020B0604020202020204" pitchFamily="34" charset="0"/>
              </a:rPr>
              <a:t>SUDAKSHA EDUCATION PVT LTD</a:t>
            </a:r>
            <a:endParaRPr lang="en-US" sz="4800" dirty="0">
              <a:solidFill>
                <a:srgbClr val="0070C0"/>
              </a:solidFill>
              <a:latin typeface="Helvetica" panose="020B0604020202020204" pitchFamily="34" charset="0"/>
              <a:cs typeface="Helvetica" panose="020B0604020202020204" pitchFamily="34" charset="0"/>
            </a:endParaRPr>
          </a:p>
        </p:txBody>
      </p:sp>
      <p:sp>
        <p:nvSpPr>
          <p:cNvPr id="3" name="Subtitle 2">
            <a:extLst>
              <a:ext uri="{FF2B5EF4-FFF2-40B4-BE49-F238E27FC236}">
                <a16:creationId xmlns:a16="http://schemas.microsoft.com/office/drawing/2014/main" id="{CCAD8CB6-F80D-616C-8255-2DCF20E07B46}"/>
              </a:ext>
            </a:extLst>
          </p:cNvPr>
          <p:cNvSpPr>
            <a:spLocks noGrp="1"/>
          </p:cNvSpPr>
          <p:nvPr>
            <p:ph type="subTitle" idx="1"/>
          </p:nvPr>
        </p:nvSpPr>
        <p:spPr/>
        <p:txBody>
          <a:bodyPr/>
          <a:lstStyle/>
          <a:p>
            <a:r>
              <a:rPr lang="en-US" dirty="0">
                <a:latin typeface="Helvetica" panose="020B0604020202020204" pitchFamily="34" charset="0"/>
                <a:cs typeface="Helvetica" panose="020B0604020202020204" pitchFamily="34" charset="0"/>
              </a:rPr>
              <a:t>Java Course Content</a:t>
            </a:r>
          </a:p>
        </p:txBody>
      </p:sp>
    </p:spTree>
    <p:extLst>
      <p:ext uri="{BB962C8B-B14F-4D97-AF65-F5344CB8AC3E}">
        <p14:creationId xmlns:p14="http://schemas.microsoft.com/office/powerpoint/2010/main" val="1459811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3AE8B13-4B89-CB53-3AF3-0723BFD4FFC0}"/>
              </a:ext>
            </a:extLst>
          </p:cNvPr>
          <p:cNvSpPr>
            <a:spLocks noGrp="1"/>
          </p:cNvSpPr>
          <p:nvPr>
            <p:ph idx="1"/>
          </p:nvPr>
        </p:nvSpPr>
        <p:spPr/>
        <p:txBody>
          <a:bodyPr>
            <a:normAutofit/>
          </a:bodyPr>
          <a:lstStyle/>
          <a:p>
            <a:pPr marL="0" indent="0">
              <a:buNone/>
            </a:pPr>
            <a:r>
              <a:rPr lang="en-US" sz="2000" dirty="0">
                <a:latin typeface="Helvetica" panose="020B0604020202020204" pitchFamily="34" charset="0"/>
                <a:cs typeface="Helvetica" panose="020B0604020202020204" pitchFamily="34" charset="0"/>
              </a:rPr>
              <a:t>Java Classes/Objects</a:t>
            </a:r>
          </a:p>
          <a:p>
            <a:r>
              <a:rPr lang="en-US" sz="2000" dirty="0">
                <a:latin typeface="Helvetica" panose="020B0604020202020204" pitchFamily="34" charset="0"/>
                <a:cs typeface="Helvetica" panose="020B0604020202020204" pitchFamily="34" charset="0"/>
              </a:rPr>
              <a:t>Everything in Java is associated with classes and objects, along with its attributes and methods. For example: in real life, a car is an object. The car has attributes, such as weight and color, and methods, such as drive and brake.</a:t>
            </a:r>
          </a:p>
          <a:p>
            <a:endParaRPr lang="en-US" sz="20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A Class is like an object constructor, or a "blueprint" for creating objects.</a:t>
            </a: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p:txBody>
      </p:sp>
      <p:sp>
        <p:nvSpPr>
          <p:cNvPr id="3" name="Rectangle 2">
            <a:extLst>
              <a:ext uri="{FF2B5EF4-FFF2-40B4-BE49-F238E27FC236}">
                <a16:creationId xmlns:a16="http://schemas.microsoft.com/office/drawing/2014/main" id="{E1D091D5-5E46-37A7-829B-0E8A0944EEB0}"/>
              </a:ext>
            </a:extLst>
          </p:cNvPr>
          <p:cNvSpPr/>
          <p:nvPr/>
        </p:nvSpPr>
        <p:spPr>
          <a:xfrm>
            <a:off x="1623317" y="4089115"/>
            <a:ext cx="8887146" cy="14692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public class Main {</a:t>
            </a:r>
          </a:p>
          <a:p>
            <a:r>
              <a:rPr lang="en-US" dirty="0"/>
              <a:t>  int x = 5;</a:t>
            </a:r>
          </a:p>
          <a:p>
            <a:r>
              <a:rPr lang="en-US" dirty="0"/>
              <a:t>}</a:t>
            </a:r>
          </a:p>
        </p:txBody>
      </p:sp>
    </p:spTree>
    <p:extLst>
      <p:ext uri="{BB962C8B-B14F-4D97-AF65-F5344CB8AC3E}">
        <p14:creationId xmlns:p14="http://schemas.microsoft.com/office/powerpoint/2010/main" val="362964206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359390-A535-0323-6864-764FD5EA5EFD}"/>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Using Resillience4J</a:t>
            </a:r>
            <a:endParaRPr lang="en-US" sz="3200"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077A9895-4DAD-81AD-049F-D2688575A921}"/>
              </a:ext>
            </a:extLst>
          </p:cNvPr>
          <p:cNvSpPr>
            <a:spLocks noGrp="1"/>
          </p:cNvSpPr>
          <p:nvPr>
            <p:ph idx="1"/>
          </p:nvPr>
        </p:nvSpPr>
        <p:spPr/>
        <p:txBody>
          <a:bodyPr>
            <a:normAutofit/>
          </a:bodyPr>
          <a:lstStyle/>
          <a:p>
            <a:r>
              <a:rPr lang="en-US" sz="2000" dirty="0">
                <a:latin typeface="Helvetica" panose="020B0604020202020204" pitchFamily="34" charset="0"/>
                <a:cs typeface="Helvetica" panose="020B0604020202020204" pitchFamily="34" charset="0"/>
              </a:rPr>
              <a:t>Resilience4j is a lightweight, easy-to-use library designed to help developers build resilient and fault-tolerant applications. It provides various fault tolerance patterns like circuit breakers, rate limiters, retries, timeouts, and bulkheads, among others. Resilience4j is designed with a functional programming approach and works well with Java 8 and above.</a:t>
            </a:r>
          </a:p>
          <a:p>
            <a:r>
              <a:rPr lang="en-US" sz="2000" dirty="0">
                <a:latin typeface="Helvetica" panose="020B0604020202020204" pitchFamily="34" charset="0"/>
                <a:cs typeface="Helvetica" panose="020B0604020202020204" pitchFamily="34" charset="0"/>
              </a:rPr>
              <a:t>Key Features of Resilience4j:</a:t>
            </a:r>
          </a:p>
          <a:p>
            <a:pPr lvl="1"/>
            <a:r>
              <a:rPr lang="en-US" sz="2000" dirty="0">
                <a:latin typeface="Helvetica" panose="020B0604020202020204" pitchFamily="34" charset="0"/>
                <a:cs typeface="Helvetica" panose="020B0604020202020204" pitchFamily="34" charset="0"/>
              </a:rPr>
              <a:t>Circuit Breaker: Monitors calls to a remote service and opens the circuit when a certain threshold of failures is reached, preventing further calls to the service for a predefined period.</a:t>
            </a:r>
          </a:p>
          <a:p>
            <a:pPr lvl="1"/>
            <a:r>
              <a:rPr lang="en-US" sz="2000" dirty="0">
                <a:latin typeface="Helvetica" panose="020B0604020202020204" pitchFamily="34" charset="0"/>
                <a:cs typeface="Helvetica" panose="020B0604020202020204" pitchFamily="34" charset="0"/>
              </a:rPr>
              <a:t>Retry: Automatically retries failed operations according to a configured policy.</a:t>
            </a:r>
          </a:p>
          <a:p>
            <a:pPr lvl="1"/>
            <a:r>
              <a:rPr lang="en-US" sz="2000" dirty="0">
                <a:latin typeface="Helvetica" panose="020B0604020202020204" pitchFamily="34" charset="0"/>
                <a:cs typeface="Helvetica" panose="020B0604020202020204" pitchFamily="34" charset="0"/>
              </a:rPr>
              <a:t>Rate Limiter: Limits the number of calls to a service within a time window, preventing overload.</a:t>
            </a:r>
          </a:p>
        </p:txBody>
      </p:sp>
    </p:spTree>
    <p:extLst>
      <p:ext uri="{BB962C8B-B14F-4D97-AF65-F5344CB8AC3E}">
        <p14:creationId xmlns:p14="http://schemas.microsoft.com/office/powerpoint/2010/main" val="1815815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359390-A535-0323-6864-764FD5EA5EFD}"/>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Using Resillience4J</a:t>
            </a:r>
            <a:r>
              <a:rPr lang="en-US" sz="2000" dirty="0">
                <a:solidFill>
                  <a:srgbClr val="0070C0"/>
                </a:solidFill>
                <a:latin typeface="Helvetica" panose="020B0604020202020204" pitchFamily="34" charset="0"/>
                <a:cs typeface="Helvetica" panose="020B0604020202020204" pitchFamily="34" charset="0"/>
              </a:rPr>
              <a:t> </a:t>
            </a:r>
            <a:r>
              <a:rPr lang="en-US" sz="3200" dirty="0">
                <a:solidFill>
                  <a:srgbClr val="0070C0"/>
                </a:solidFill>
                <a:latin typeface="Helvetica" panose="020B0604020202020204" pitchFamily="34" charset="0"/>
                <a:cs typeface="Helvetica" panose="020B0604020202020204" pitchFamily="34" charset="0"/>
              </a:rPr>
              <a:t>Advantages</a:t>
            </a:r>
          </a:p>
        </p:txBody>
      </p:sp>
      <p:sp>
        <p:nvSpPr>
          <p:cNvPr id="3" name="Content Placeholder 2">
            <a:extLst>
              <a:ext uri="{FF2B5EF4-FFF2-40B4-BE49-F238E27FC236}">
                <a16:creationId xmlns:a16="http://schemas.microsoft.com/office/drawing/2014/main" id="{077A9895-4DAD-81AD-049F-D2688575A921}"/>
              </a:ext>
            </a:extLst>
          </p:cNvPr>
          <p:cNvSpPr>
            <a:spLocks noGrp="1"/>
          </p:cNvSpPr>
          <p:nvPr>
            <p:ph idx="1"/>
          </p:nvPr>
        </p:nvSpPr>
        <p:spPr/>
        <p:txBody>
          <a:bodyPr>
            <a:normAutofit/>
          </a:bodyPr>
          <a:lstStyle/>
          <a:p>
            <a:pPr marL="0" indent="0">
              <a:buNone/>
            </a:pPr>
            <a:r>
              <a:rPr lang="en-US" sz="2000" b="1" dirty="0">
                <a:latin typeface="Helvetica" panose="020B0604020202020204" pitchFamily="34" charset="0"/>
                <a:cs typeface="Helvetica" panose="020B0604020202020204" pitchFamily="34" charset="0"/>
              </a:rPr>
              <a:t>Advantages of Using Resilience4j:</a:t>
            </a:r>
          </a:p>
          <a:p>
            <a:r>
              <a:rPr lang="en-US" sz="2000" dirty="0">
                <a:latin typeface="Helvetica" panose="020B0604020202020204" pitchFamily="34" charset="0"/>
                <a:cs typeface="Helvetica" panose="020B0604020202020204" pitchFamily="34" charset="0"/>
              </a:rPr>
              <a:t>Lightweight: Resilience4j is designed to be lightweight and modular, so you can pick and choose only the components you need.</a:t>
            </a:r>
          </a:p>
          <a:p>
            <a:r>
              <a:rPr lang="en-US" sz="2000" dirty="0">
                <a:latin typeface="Helvetica" panose="020B0604020202020204" pitchFamily="34" charset="0"/>
                <a:cs typeface="Helvetica" panose="020B0604020202020204" pitchFamily="34" charset="0"/>
              </a:rPr>
              <a:t>Functional Programming Support: Built with functional programming principles in mind, Resilience4j fits well in modern Java applications.</a:t>
            </a:r>
          </a:p>
          <a:p>
            <a:r>
              <a:rPr lang="en-US" sz="2000" dirty="0">
                <a:latin typeface="Helvetica" panose="020B0604020202020204" pitchFamily="34" charset="0"/>
                <a:cs typeface="Helvetica" panose="020B0604020202020204" pitchFamily="34" charset="0"/>
              </a:rPr>
              <a:t>Integration: Integrates seamlessly with Spring Boot, making it easy to implement in existing projects.</a:t>
            </a:r>
          </a:p>
        </p:txBody>
      </p:sp>
    </p:spTree>
    <p:extLst>
      <p:ext uri="{BB962C8B-B14F-4D97-AF65-F5344CB8AC3E}">
        <p14:creationId xmlns:p14="http://schemas.microsoft.com/office/powerpoint/2010/main" val="265954768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359390-A535-0323-6864-764FD5EA5EFD}"/>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Using Resillience4J - Example Scenario</a:t>
            </a:r>
          </a:p>
        </p:txBody>
      </p:sp>
      <p:sp>
        <p:nvSpPr>
          <p:cNvPr id="3" name="Content Placeholder 2">
            <a:extLst>
              <a:ext uri="{FF2B5EF4-FFF2-40B4-BE49-F238E27FC236}">
                <a16:creationId xmlns:a16="http://schemas.microsoft.com/office/drawing/2014/main" id="{077A9895-4DAD-81AD-049F-D2688575A921}"/>
              </a:ext>
            </a:extLst>
          </p:cNvPr>
          <p:cNvSpPr>
            <a:spLocks noGrp="1"/>
          </p:cNvSpPr>
          <p:nvPr>
            <p:ph idx="1"/>
          </p:nvPr>
        </p:nvSpPr>
        <p:spPr/>
        <p:txBody>
          <a:bodyPr>
            <a:normAutofit/>
          </a:bodyPr>
          <a:lstStyle/>
          <a:p>
            <a:pPr marL="0" indent="0">
              <a:buNone/>
            </a:pPr>
            <a:r>
              <a:rPr lang="en-US" sz="2000" dirty="0">
                <a:latin typeface="Helvetica" panose="020B0604020202020204" pitchFamily="34" charset="0"/>
                <a:cs typeface="Helvetica" panose="020B0604020202020204" pitchFamily="34" charset="0"/>
              </a:rPr>
              <a:t>Imagine an application that relies on an external API to fetch data. If the API becomes unreliable, the circuit breaker will open after a certain number of failures, preventing further calls to the API. During this time, the application can fall back to a cached response or an alternative service until the API becomes stable again.</a:t>
            </a:r>
          </a:p>
        </p:txBody>
      </p:sp>
    </p:spTree>
    <p:extLst>
      <p:ext uri="{BB962C8B-B14F-4D97-AF65-F5344CB8AC3E}">
        <p14:creationId xmlns:p14="http://schemas.microsoft.com/office/powerpoint/2010/main" val="426912803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7A9895-4DAD-81AD-049F-D2688575A921}"/>
              </a:ext>
            </a:extLst>
          </p:cNvPr>
          <p:cNvSpPr>
            <a:spLocks noGrp="1"/>
          </p:cNvSpPr>
          <p:nvPr>
            <p:ph idx="1"/>
          </p:nvPr>
        </p:nvSpPr>
        <p:spPr/>
        <p:txBody>
          <a:bodyPr>
            <a:normAutofit/>
          </a:bodyPr>
          <a:lstStyle/>
          <a:p>
            <a:pPr marL="0" indent="0">
              <a:buNone/>
            </a:pPr>
            <a:r>
              <a:rPr lang="en-US" sz="2000" dirty="0">
                <a:latin typeface="Helvetica" panose="020B0604020202020204" pitchFamily="34" charset="0"/>
                <a:cs typeface="Helvetica" panose="020B0604020202020204" pitchFamily="34" charset="0"/>
              </a:rPr>
              <a:t>Scenario Overview</a:t>
            </a:r>
          </a:p>
          <a:p>
            <a:pPr marL="0" indent="0">
              <a:buNone/>
            </a:pPr>
            <a:r>
              <a:rPr lang="en-US" sz="2000" dirty="0">
                <a:latin typeface="Helvetica" panose="020B0604020202020204" pitchFamily="34" charset="0"/>
                <a:cs typeface="Helvetica" panose="020B0604020202020204" pitchFamily="34" charset="0"/>
              </a:rPr>
              <a:t>Imagine a microservices-based e-commerce application where:</a:t>
            </a:r>
          </a:p>
          <a:p>
            <a:r>
              <a:rPr lang="en-US" sz="2000" dirty="0">
                <a:latin typeface="Helvetica" panose="020B0604020202020204" pitchFamily="34" charset="0"/>
                <a:cs typeface="Helvetica" panose="020B0604020202020204" pitchFamily="34" charset="0"/>
              </a:rPr>
              <a:t>Order Service: Handles customer orders.</a:t>
            </a:r>
          </a:p>
          <a:p>
            <a:r>
              <a:rPr lang="en-US" sz="2000" dirty="0">
                <a:latin typeface="Helvetica" panose="020B0604020202020204" pitchFamily="34" charset="0"/>
                <a:cs typeface="Helvetica" panose="020B0604020202020204" pitchFamily="34" charset="0"/>
              </a:rPr>
              <a:t>Inventory Service: Checks the stock availability of products.</a:t>
            </a:r>
          </a:p>
          <a:p>
            <a:r>
              <a:rPr lang="en-US" sz="2000" dirty="0">
                <a:latin typeface="Helvetica" panose="020B0604020202020204" pitchFamily="34" charset="0"/>
                <a:cs typeface="Helvetica" panose="020B0604020202020204" pitchFamily="34" charset="0"/>
              </a:rPr>
              <a:t>Product Service: Fetches product details from an external API (e.g., a third-party product information service).</a:t>
            </a: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74257628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359390-A535-0323-6864-764FD5EA5EFD}"/>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Example Scenario</a:t>
            </a:r>
          </a:p>
        </p:txBody>
      </p:sp>
      <p:sp>
        <p:nvSpPr>
          <p:cNvPr id="3" name="Content Placeholder 2">
            <a:extLst>
              <a:ext uri="{FF2B5EF4-FFF2-40B4-BE49-F238E27FC236}">
                <a16:creationId xmlns:a16="http://schemas.microsoft.com/office/drawing/2014/main" id="{077A9895-4DAD-81AD-049F-D2688575A921}"/>
              </a:ext>
            </a:extLst>
          </p:cNvPr>
          <p:cNvSpPr>
            <a:spLocks noGrp="1"/>
          </p:cNvSpPr>
          <p:nvPr>
            <p:ph idx="1"/>
          </p:nvPr>
        </p:nvSpPr>
        <p:spPr/>
        <p:txBody>
          <a:bodyPr>
            <a:normAutofit/>
          </a:bodyPr>
          <a:lstStyle/>
          <a:p>
            <a:r>
              <a:rPr lang="en-US" sz="2000" dirty="0">
                <a:latin typeface="Helvetica" panose="020B0604020202020204" pitchFamily="34" charset="0"/>
                <a:cs typeface="Helvetica" panose="020B0604020202020204" pitchFamily="34" charset="0"/>
              </a:rPr>
              <a:t>The Product Service is critical for the Order Service to function, but it occasionally becomes slow or unreliable. </a:t>
            </a:r>
          </a:p>
          <a:p>
            <a:r>
              <a:rPr lang="en-US" sz="2000" dirty="0">
                <a:latin typeface="Helvetica" panose="020B0604020202020204" pitchFamily="34" charset="0"/>
                <a:cs typeface="Helvetica" panose="020B0604020202020204" pitchFamily="34" charset="0"/>
              </a:rPr>
              <a:t>To handle this, we'll use Resilience4j to:</a:t>
            </a:r>
          </a:p>
          <a:p>
            <a:pPr marL="800100" lvl="1" indent="-342900">
              <a:buFont typeface="+mj-lt"/>
              <a:buAutoNum type="arabicPeriod"/>
            </a:pPr>
            <a:r>
              <a:rPr lang="en-US" sz="2000" dirty="0">
                <a:latin typeface="Helvetica" panose="020B0604020202020204" pitchFamily="34" charset="0"/>
                <a:cs typeface="Helvetica" panose="020B0604020202020204" pitchFamily="34" charset="0"/>
              </a:rPr>
              <a:t>Implement a Circuit Breaker: Prevents the Order Service from calling the Product Service if it's consistently failing.</a:t>
            </a:r>
          </a:p>
          <a:p>
            <a:pPr marL="800100" lvl="1" indent="-342900">
              <a:buFont typeface="+mj-lt"/>
              <a:buAutoNum type="arabicPeriod"/>
            </a:pPr>
            <a:r>
              <a:rPr lang="en-US" sz="2000" dirty="0">
                <a:latin typeface="Helvetica" panose="020B0604020202020204" pitchFamily="34" charset="0"/>
                <a:cs typeface="Helvetica" panose="020B0604020202020204" pitchFamily="34" charset="0"/>
              </a:rPr>
              <a:t>Add Retry Logic: Automatically retries the request to the Product Service if it fails temporarily.</a:t>
            </a:r>
          </a:p>
          <a:p>
            <a:pPr marL="800100" lvl="1" indent="-342900">
              <a:buFont typeface="+mj-lt"/>
              <a:buAutoNum type="arabicPeriod"/>
            </a:pPr>
            <a:r>
              <a:rPr lang="en-US" sz="2000" dirty="0">
                <a:latin typeface="Helvetica" panose="020B0604020202020204" pitchFamily="34" charset="0"/>
                <a:cs typeface="Helvetica" panose="020B0604020202020204" pitchFamily="34" charset="0"/>
              </a:rPr>
              <a:t>Define a Fallback Method: Provides a default response when the Product Service is unavailable.</a:t>
            </a:r>
          </a:p>
        </p:txBody>
      </p:sp>
    </p:spTree>
    <p:extLst>
      <p:ext uri="{BB962C8B-B14F-4D97-AF65-F5344CB8AC3E}">
        <p14:creationId xmlns:p14="http://schemas.microsoft.com/office/powerpoint/2010/main" val="2116788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3AE8B13-4B89-CB53-3AF3-0723BFD4FFC0}"/>
              </a:ext>
            </a:extLst>
          </p:cNvPr>
          <p:cNvSpPr>
            <a:spLocks noGrp="1"/>
          </p:cNvSpPr>
          <p:nvPr>
            <p:ph idx="1"/>
          </p:nvPr>
        </p:nvSpPr>
        <p:spPr/>
        <p:txBody>
          <a:bodyPr>
            <a:normAutofit/>
          </a:bodyPr>
          <a:lstStyle/>
          <a:p>
            <a:pPr marL="0" indent="0">
              <a:buNone/>
            </a:pPr>
            <a:r>
              <a:rPr lang="en-US" sz="2000" dirty="0">
                <a:latin typeface="Helvetica" panose="020B0604020202020204" pitchFamily="34" charset="0"/>
                <a:cs typeface="Helvetica" panose="020B0604020202020204" pitchFamily="34" charset="0"/>
              </a:rPr>
              <a:t>Create an Object</a:t>
            </a:r>
          </a:p>
          <a:p>
            <a:r>
              <a:rPr lang="en-US" sz="2000" dirty="0">
                <a:latin typeface="Helvetica" panose="020B0604020202020204" pitchFamily="34" charset="0"/>
                <a:cs typeface="Helvetica" panose="020B0604020202020204" pitchFamily="34" charset="0"/>
              </a:rPr>
              <a:t>In Java, an object is created from a class. We have already created the class named Main, so now we can use this to create objects.</a:t>
            </a:r>
          </a:p>
          <a:p>
            <a:r>
              <a:rPr lang="en-US" sz="2000" dirty="0">
                <a:latin typeface="Helvetica" panose="020B0604020202020204" pitchFamily="34" charset="0"/>
                <a:cs typeface="Helvetica" panose="020B0604020202020204" pitchFamily="34" charset="0"/>
              </a:rPr>
              <a:t>To create an object of Main, specify the class name, followed by the object name, and use the keyword new:</a:t>
            </a:r>
          </a:p>
          <a:p>
            <a:endParaRPr lang="en-US" sz="2000" dirty="0">
              <a:latin typeface="Helvetica" panose="020B0604020202020204" pitchFamily="34" charset="0"/>
              <a:cs typeface="Helvetica" panose="020B0604020202020204" pitchFamily="34" charset="0"/>
            </a:endParaRPr>
          </a:p>
        </p:txBody>
      </p:sp>
      <p:sp>
        <p:nvSpPr>
          <p:cNvPr id="3" name="Rectangle 2">
            <a:extLst>
              <a:ext uri="{FF2B5EF4-FFF2-40B4-BE49-F238E27FC236}">
                <a16:creationId xmlns:a16="http://schemas.microsoft.com/office/drawing/2014/main" id="{E1D091D5-5E46-37A7-829B-0E8A0944EEB0}"/>
              </a:ext>
            </a:extLst>
          </p:cNvPr>
          <p:cNvSpPr/>
          <p:nvPr/>
        </p:nvSpPr>
        <p:spPr>
          <a:xfrm>
            <a:off x="1623317" y="3667874"/>
            <a:ext cx="8887146" cy="26440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public class Main {</a:t>
            </a:r>
          </a:p>
          <a:p>
            <a:r>
              <a:rPr lang="en-US" dirty="0"/>
              <a:t>  int x = 5;</a:t>
            </a:r>
          </a:p>
          <a:p>
            <a:endParaRPr lang="en-US" dirty="0"/>
          </a:p>
          <a:p>
            <a:r>
              <a:rPr lang="en-US" dirty="0"/>
              <a:t>  public static void main(String[] </a:t>
            </a:r>
            <a:r>
              <a:rPr lang="en-US" dirty="0" err="1"/>
              <a:t>args</a:t>
            </a:r>
            <a:r>
              <a:rPr lang="en-US" dirty="0"/>
              <a:t>) {</a:t>
            </a:r>
          </a:p>
          <a:p>
            <a:r>
              <a:rPr lang="en-US" dirty="0"/>
              <a:t>    Main </a:t>
            </a:r>
            <a:r>
              <a:rPr lang="en-US" dirty="0" err="1"/>
              <a:t>myObj</a:t>
            </a:r>
            <a:r>
              <a:rPr lang="en-US" dirty="0"/>
              <a:t> = new Main();</a:t>
            </a:r>
          </a:p>
          <a:p>
            <a:r>
              <a:rPr lang="en-US" dirty="0"/>
              <a:t>    </a:t>
            </a:r>
            <a:r>
              <a:rPr lang="en-US" dirty="0" err="1"/>
              <a:t>System.out.println</a:t>
            </a:r>
            <a:r>
              <a:rPr lang="en-US" dirty="0"/>
              <a:t>(</a:t>
            </a:r>
            <a:r>
              <a:rPr lang="en-US" dirty="0" err="1"/>
              <a:t>myObj.x</a:t>
            </a:r>
            <a:r>
              <a:rPr lang="en-US" dirty="0"/>
              <a:t>);</a:t>
            </a:r>
          </a:p>
          <a:p>
            <a:r>
              <a:rPr lang="en-US" dirty="0"/>
              <a:t>  }</a:t>
            </a:r>
          </a:p>
          <a:p>
            <a:r>
              <a:rPr lang="en-US" dirty="0"/>
              <a:t>}</a:t>
            </a:r>
          </a:p>
        </p:txBody>
      </p:sp>
    </p:spTree>
    <p:extLst>
      <p:ext uri="{BB962C8B-B14F-4D97-AF65-F5344CB8AC3E}">
        <p14:creationId xmlns:p14="http://schemas.microsoft.com/office/powerpoint/2010/main" val="2665538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3AE8B13-4B89-CB53-3AF3-0723BFD4FFC0}"/>
              </a:ext>
            </a:extLst>
          </p:cNvPr>
          <p:cNvSpPr>
            <a:spLocks noGrp="1"/>
          </p:cNvSpPr>
          <p:nvPr>
            <p:ph idx="1"/>
          </p:nvPr>
        </p:nvSpPr>
        <p:spPr/>
        <p:txBody>
          <a:bodyPr>
            <a:normAutofit/>
          </a:bodyPr>
          <a:lstStyle/>
          <a:p>
            <a:pPr marL="0" indent="0">
              <a:buNone/>
            </a:pPr>
            <a:r>
              <a:rPr lang="en-US" sz="2000" dirty="0">
                <a:latin typeface="Helvetica" panose="020B0604020202020204" pitchFamily="34" charset="0"/>
                <a:cs typeface="Helvetica" panose="020B0604020202020204" pitchFamily="34" charset="0"/>
              </a:rPr>
              <a:t>Java Inheritance (Subclass and Superclass)</a:t>
            </a:r>
          </a:p>
          <a:p>
            <a:r>
              <a:rPr lang="en-US" sz="2000" dirty="0">
                <a:latin typeface="Helvetica" panose="020B0604020202020204" pitchFamily="34" charset="0"/>
                <a:cs typeface="Helvetica" panose="020B0604020202020204" pitchFamily="34" charset="0"/>
              </a:rPr>
              <a:t>In Java, it is possible to inherit attributes and methods from one class to another. We group the "inheritance concept" into two categories:</a:t>
            </a:r>
            <a:endParaRPr lang="en-US" dirty="0">
              <a:latin typeface="Helvetica" panose="020B0604020202020204" pitchFamily="34" charset="0"/>
              <a:cs typeface="Helvetica" panose="020B0604020202020204" pitchFamily="34" charset="0"/>
            </a:endParaRPr>
          </a:p>
          <a:p>
            <a:pPr lvl="1"/>
            <a:r>
              <a:rPr lang="en-US" sz="2000" dirty="0">
                <a:latin typeface="Helvetica" panose="020B0604020202020204" pitchFamily="34" charset="0"/>
                <a:cs typeface="Helvetica" panose="020B0604020202020204" pitchFamily="34" charset="0"/>
              </a:rPr>
              <a:t>subclass (child) - the class that inherits from another class</a:t>
            </a:r>
          </a:p>
          <a:p>
            <a:pPr lvl="1"/>
            <a:r>
              <a:rPr lang="en-US" sz="2000" dirty="0">
                <a:latin typeface="Helvetica" panose="020B0604020202020204" pitchFamily="34" charset="0"/>
                <a:cs typeface="Helvetica" panose="020B0604020202020204" pitchFamily="34" charset="0"/>
              </a:rPr>
              <a:t>superclass (parent) - the class being inherited from</a:t>
            </a:r>
          </a:p>
          <a:p>
            <a:r>
              <a:rPr lang="en-US" sz="2000" dirty="0">
                <a:latin typeface="Helvetica" panose="020B0604020202020204" pitchFamily="34" charset="0"/>
                <a:cs typeface="Helvetica" panose="020B0604020202020204" pitchFamily="34" charset="0"/>
              </a:rPr>
              <a:t>To inherit from a class, use the extends keyword.</a:t>
            </a:r>
          </a:p>
          <a:p>
            <a:r>
              <a:rPr lang="en-US" sz="2000" dirty="0">
                <a:latin typeface="Helvetica" panose="020B0604020202020204" pitchFamily="34" charset="0"/>
                <a:cs typeface="Helvetica" panose="020B0604020202020204" pitchFamily="34" charset="0"/>
              </a:rPr>
              <a:t>Example on next slide</a:t>
            </a:r>
          </a:p>
          <a:p>
            <a:endParaRPr lang="en-US" sz="2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577375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3AE8B13-4B89-CB53-3AF3-0723BFD4FFC0}"/>
              </a:ext>
            </a:extLst>
          </p:cNvPr>
          <p:cNvSpPr>
            <a:spLocks noGrp="1"/>
          </p:cNvSpPr>
          <p:nvPr>
            <p:ph idx="1"/>
          </p:nvPr>
        </p:nvSpPr>
        <p:spPr/>
        <p:txBody>
          <a:bodyPr>
            <a:normAutofit/>
          </a:bodyPr>
          <a:lstStyle/>
          <a:p>
            <a:endParaRPr lang="en-US" sz="2000" dirty="0">
              <a:latin typeface="Helvetica" panose="020B0604020202020204" pitchFamily="34" charset="0"/>
              <a:cs typeface="Helvetica" panose="020B0604020202020204" pitchFamily="34" charset="0"/>
            </a:endParaRPr>
          </a:p>
        </p:txBody>
      </p:sp>
      <p:sp>
        <p:nvSpPr>
          <p:cNvPr id="3" name="Rectangle 2">
            <a:extLst>
              <a:ext uri="{FF2B5EF4-FFF2-40B4-BE49-F238E27FC236}">
                <a16:creationId xmlns:a16="http://schemas.microsoft.com/office/drawing/2014/main" id="{19CA3F55-5FCE-E36A-921E-1EFCA1327D74}"/>
              </a:ext>
            </a:extLst>
          </p:cNvPr>
          <p:cNvSpPr/>
          <p:nvPr/>
        </p:nvSpPr>
        <p:spPr>
          <a:xfrm>
            <a:off x="838200" y="1690688"/>
            <a:ext cx="10515600" cy="49669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class Vehicle {</a:t>
            </a:r>
          </a:p>
          <a:p>
            <a:r>
              <a:rPr lang="en-US" dirty="0"/>
              <a:t>  protected String brand = "Ford";        // Vehicle attribute</a:t>
            </a:r>
          </a:p>
          <a:p>
            <a:r>
              <a:rPr lang="en-US" dirty="0"/>
              <a:t>  public void honk() {                    // Vehicle method</a:t>
            </a:r>
          </a:p>
          <a:p>
            <a:r>
              <a:rPr lang="en-US" dirty="0"/>
              <a:t>    </a:t>
            </a:r>
            <a:r>
              <a:rPr lang="en-US" dirty="0" err="1"/>
              <a:t>System.out.println</a:t>
            </a:r>
            <a:r>
              <a:rPr lang="en-US" dirty="0"/>
              <a:t>("</a:t>
            </a:r>
            <a:r>
              <a:rPr lang="en-US" dirty="0" err="1"/>
              <a:t>Tuut</a:t>
            </a:r>
            <a:r>
              <a:rPr lang="en-US" dirty="0"/>
              <a:t>, </a:t>
            </a:r>
            <a:r>
              <a:rPr lang="en-US" dirty="0" err="1"/>
              <a:t>tuut</a:t>
            </a:r>
            <a:r>
              <a:rPr lang="en-US" dirty="0"/>
              <a:t>!");}}</a:t>
            </a:r>
          </a:p>
          <a:p>
            <a:endParaRPr lang="en-US" dirty="0"/>
          </a:p>
          <a:p>
            <a:r>
              <a:rPr lang="en-US" dirty="0"/>
              <a:t>class Car extends Vehicle {</a:t>
            </a:r>
          </a:p>
          <a:p>
            <a:r>
              <a:rPr lang="en-US" dirty="0"/>
              <a:t>  private String modelName = "Mustang";    // Car attribute</a:t>
            </a:r>
          </a:p>
          <a:p>
            <a:r>
              <a:rPr lang="en-US" dirty="0"/>
              <a:t>  public static void main(String[] </a:t>
            </a:r>
            <a:r>
              <a:rPr lang="en-US" dirty="0" err="1"/>
              <a:t>args</a:t>
            </a:r>
            <a:r>
              <a:rPr lang="en-US" dirty="0"/>
              <a:t>) {</a:t>
            </a:r>
          </a:p>
          <a:p>
            <a:r>
              <a:rPr lang="en-US" dirty="0"/>
              <a:t>   </a:t>
            </a:r>
          </a:p>
          <a:p>
            <a:r>
              <a:rPr lang="en-US" dirty="0"/>
              <a:t> // Create a myCar object</a:t>
            </a:r>
          </a:p>
          <a:p>
            <a:r>
              <a:rPr lang="en-US" dirty="0"/>
              <a:t>    Car myCar = new Car();</a:t>
            </a:r>
          </a:p>
          <a:p>
            <a:r>
              <a:rPr lang="en-US" dirty="0"/>
              <a:t>   </a:t>
            </a:r>
          </a:p>
          <a:p>
            <a:r>
              <a:rPr lang="en-US" dirty="0"/>
              <a:t> // Call the honk() method (from the Vehicle class) on the myCar object</a:t>
            </a:r>
          </a:p>
          <a:p>
            <a:r>
              <a:rPr lang="en-US" dirty="0"/>
              <a:t>    </a:t>
            </a:r>
            <a:r>
              <a:rPr lang="en-US" dirty="0" err="1"/>
              <a:t>myCar.honk</a:t>
            </a:r>
            <a:r>
              <a:rPr lang="en-US" dirty="0"/>
              <a:t>();</a:t>
            </a:r>
          </a:p>
          <a:p>
            <a:r>
              <a:rPr lang="en-US" dirty="0"/>
              <a:t>    </a:t>
            </a:r>
          </a:p>
          <a:p>
            <a:r>
              <a:rPr lang="en-US" dirty="0"/>
              <a:t>// Display the value of the brand attribute (from the Vehicle class) and the value of the modelName from the Car class</a:t>
            </a:r>
          </a:p>
          <a:p>
            <a:r>
              <a:rPr lang="en-US" dirty="0"/>
              <a:t>    System.out.println(</a:t>
            </a:r>
            <a:r>
              <a:rPr lang="en-US" dirty="0" err="1"/>
              <a:t>myCar.brand</a:t>
            </a:r>
            <a:r>
              <a:rPr lang="en-US" dirty="0"/>
              <a:t> + " " + </a:t>
            </a:r>
            <a:r>
              <a:rPr lang="en-US" dirty="0" err="1"/>
              <a:t>myCar.modelName</a:t>
            </a:r>
            <a:r>
              <a:rPr lang="en-US" dirty="0"/>
              <a:t>);}}</a:t>
            </a:r>
          </a:p>
        </p:txBody>
      </p:sp>
    </p:spTree>
    <p:extLst>
      <p:ext uri="{BB962C8B-B14F-4D97-AF65-F5344CB8AC3E}">
        <p14:creationId xmlns:p14="http://schemas.microsoft.com/office/powerpoint/2010/main" val="2026595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BBD0D-CC0D-A87F-2202-E2196EA5C1D4}"/>
              </a:ext>
            </a:extLst>
          </p:cNvPr>
          <p:cNvSpPr>
            <a:spLocks noGrp="1"/>
          </p:cNvSpPr>
          <p:nvPr>
            <p:ph type="title"/>
          </p:nvPr>
        </p:nvSpPr>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Polymorphism</a:t>
            </a:r>
            <a:endParaRPr lang="en-US" sz="3200" dirty="0">
              <a:latin typeface="Helvetica" panose="020B0604020202020204" pitchFamily="34" charset="0"/>
              <a:cs typeface="Helvetica" panose="020B0604020202020204" pitchFamily="34" charset="0"/>
            </a:endParaRPr>
          </a:p>
        </p:txBody>
      </p:sp>
      <p:sp>
        <p:nvSpPr>
          <p:cNvPr id="4" name="Content Placeholder 3">
            <a:extLst>
              <a:ext uri="{FF2B5EF4-FFF2-40B4-BE49-F238E27FC236}">
                <a16:creationId xmlns:a16="http://schemas.microsoft.com/office/drawing/2014/main" id="{A3AE8B13-4B89-CB53-3AF3-0723BFD4FFC0}"/>
              </a:ext>
            </a:extLst>
          </p:cNvPr>
          <p:cNvSpPr>
            <a:spLocks noGrp="1"/>
          </p:cNvSpPr>
          <p:nvPr>
            <p:ph idx="1"/>
          </p:nvPr>
        </p:nvSpPr>
        <p:spPr/>
        <p:txBody>
          <a:bodyPr>
            <a:normAutofit/>
          </a:bodyPr>
          <a:lstStyle/>
          <a:p>
            <a:pPr marL="0" indent="0">
              <a:buNone/>
            </a:pPr>
            <a:r>
              <a:rPr lang="en-US" sz="2000" dirty="0">
                <a:latin typeface="Helvetica" panose="020B0604020202020204" pitchFamily="34" charset="0"/>
                <a:cs typeface="Helvetica" panose="020B0604020202020204" pitchFamily="34" charset="0"/>
              </a:rPr>
              <a:t>Java Polymorphism</a:t>
            </a:r>
          </a:p>
          <a:p>
            <a:r>
              <a:rPr lang="en-US" sz="2000" dirty="0">
                <a:latin typeface="Helvetica" panose="020B0604020202020204" pitchFamily="34" charset="0"/>
                <a:cs typeface="Helvetica" panose="020B0604020202020204" pitchFamily="34" charset="0"/>
              </a:rPr>
              <a:t>Polymorphism means "many forms", and it occurs when we have many classes that are related to each other by inheritance.</a:t>
            </a:r>
          </a:p>
          <a:p>
            <a:r>
              <a:rPr lang="en-US" sz="2000" dirty="0">
                <a:latin typeface="Helvetica" panose="020B0604020202020204" pitchFamily="34" charset="0"/>
                <a:cs typeface="Helvetica" panose="020B0604020202020204" pitchFamily="34" charset="0"/>
              </a:rPr>
              <a:t>Like we specified in the previous chapter; Inheritance lets us inherit attributes and methods from another class. Polymorphism uses those methods to perform different tasks. This allows us to perform a single action in different ways.</a:t>
            </a:r>
          </a:p>
          <a:p>
            <a:endParaRPr lang="en-US" sz="20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For example, think of a superclass called Animal that has a method called </a:t>
            </a:r>
            <a:r>
              <a:rPr lang="en-US" sz="2000" dirty="0" err="1">
                <a:latin typeface="Helvetica" panose="020B0604020202020204" pitchFamily="34" charset="0"/>
                <a:cs typeface="Helvetica" panose="020B0604020202020204" pitchFamily="34" charset="0"/>
              </a:rPr>
              <a:t>animalSound</a:t>
            </a:r>
            <a:r>
              <a:rPr lang="en-US" sz="2000" dirty="0">
                <a:latin typeface="Helvetica" panose="020B0604020202020204" pitchFamily="34" charset="0"/>
                <a:cs typeface="Helvetica" panose="020B0604020202020204" pitchFamily="34" charset="0"/>
              </a:rPr>
              <a:t>(). Subclasses of Animals could be Pigs, Cats, Dogs, Birds - And they also have their own implementation of an animal sound (the pig oinks, and the cat meows, etc.):</a:t>
            </a:r>
          </a:p>
        </p:txBody>
      </p:sp>
    </p:spTree>
    <p:extLst>
      <p:ext uri="{BB962C8B-B14F-4D97-AF65-F5344CB8AC3E}">
        <p14:creationId xmlns:p14="http://schemas.microsoft.com/office/powerpoint/2010/main" val="2757478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3AE8B13-4B89-CB53-3AF3-0723BFD4FFC0}"/>
              </a:ext>
            </a:extLst>
          </p:cNvPr>
          <p:cNvSpPr>
            <a:spLocks noGrp="1"/>
          </p:cNvSpPr>
          <p:nvPr>
            <p:ph idx="1"/>
          </p:nvPr>
        </p:nvSpPr>
        <p:spPr/>
        <p:txBody>
          <a:bodyPr>
            <a:normAutofit/>
          </a:bodyPr>
          <a:lstStyle/>
          <a:p>
            <a:endParaRPr lang="en-US" sz="2000" dirty="0">
              <a:latin typeface="Helvetica" panose="020B0604020202020204" pitchFamily="34" charset="0"/>
              <a:cs typeface="Helvetica" panose="020B0604020202020204" pitchFamily="34" charset="0"/>
            </a:endParaRPr>
          </a:p>
        </p:txBody>
      </p:sp>
      <p:sp>
        <p:nvSpPr>
          <p:cNvPr id="3" name="Rectangle 2">
            <a:extLst>
              <a:ext uri="{FF2B5EF4-FFF2-40B4-BE49-F238E27FC236}">
                <a16:creationId xmlns:a16="http://schemas.microsoft.com/office/drawing/2014/main" id="{19CA3F55-5FCE-E36A-921E-1EFCA1327D74}"/>
              </a:ext>
            </a:extLst>
          </p:cNvPr>
          <p:cNvSpPr/>
          <p:nvPr/>
        </p:nvSpPr>
        <p:spPr>
          <a:xfrm>
            <a:off x="838200" y="1690688"/>
            <a:ext cx="10515600" cy="49669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class Animal {</a:t>
            </a:r>
          </a:p>
          <a:p>
            <a:r>
              <a:rPr lang="en-US" dirty="0"/>
              <a:t>  public void </a:t>
            </a:r>
            <a:r>
              <a:rPr lang="en-US" dirty="0" err="1"/>
              <a:t>animalSound</a:t>
            </a:r>
            <a:r>
              <a:rPr lang="en-US" dirty="0"/>
              <a:t>() {</a:t>
            </a:r>
          </a:p>
          <a:p>
            <a:r>
              <a:rPr lang="en-US" dirty="0"/>
              <a:t>    System.out.println("The animal makes a sound");</a:t>
            </a:r>
          </a:p>
          <a:p>
            <a:r>
              <a:rPr lang="en-US" dirty="0"/>
              <a:t>  }</a:t>
            </a:r>
          </a:p>
          <a:p>
            <a:r>
              <a:rPr lang="en-US" dirty="0"/>
              <a:t>}</a:t>
            </a:r>
          </a:p>
          <a:p>
            <a:endParaRPr lang="en-US" dirty="0"/>
          </a:p>
          <a:p>
            <a:r>
              <a:rPr lang="en-US" dirty="0"/>
              <a:t>class Pig extends Animal {</a:t>
            </a:r>
          </a:p>
          <a:p>
            <a:r>
              <a:rPr lang="en-US" dirty="0"/>
              <a:t>  public void </a:t>
            </a:r>
            <a:r>
              <a:rPr lang="en-US" dirty="0" err="1"/>
              <a:t>animalSound</a:t>
            </a:r>
            <a:r>
              <a:rPr lang="en-US" dirty="0"/>
              <a:t>() {</a:t>
            </a:r>
          </a:p>
          <a:p>
            <a:r>
              <a:rPr lang="en-US" dirty="0"/>
              <a:t>    System.out.println("The pig says: wee wee");</a:t>
            </a:r>
          </a:p>
          <a:p>
            <a:r>
              <a:rPr lang="en-US" dirty="0"/>
              <a:t>  }</a:t>
            </a:r>
          </a:p>
          <a:p>
            <a:r>
              <a:rPr lang="en-US" dirty="0"/>
              <a:t>}</a:t>
            </a:r>
          </a:p>
          <a:p>
            <a:endParaRPr lang="en-US" dirty="0"/>
          </a:p>
          <a:p>
            <a:r>
              <a:rPr lang="en-US" dirty="0"/>
              <a:t>class Dog extends Animal {</a:t>
            </a:r>
          </a:p>
          <a:p>
            <a:r>
              <a:rPr lang="en-US" dirty="0"/>
              <a:t>  public void </a:t>
            </a:r>
            <a:r>
              <a:rPr lang="en-US" dirty="0" err="1"/>
              <a:t>animalSound</a:t>
            </a:r>
            <a:r>
              <a:rPr lang="en-US" dirty="0"/>
              <a:t>() {</a:t>
            </a:r>
          </a:p>
          <a:p>
            <a:r>
              <a:rPr lang="en-US" dirty="0"/>
              <a:t>    System.out.println("The dog says: bow wow");</a:t>
            </a:r>
          </a:p>
          <a:p>
            <a:r>
              <a:rPr lang="en-US" dirty="0"/>
              <a:t>  }</a:t>
            </a:r>
          </a:p>
          <a:p>
            <a:r>
              <a:rPr lang="en-US" dirty="0"/>
              <a:t>}</a:t>
            </a:r>
          </a:p>
        </p:txBody>
      </p:sp>
    </p:spTree>
    <p:extLst>
      <p:ext uri="{BB962C8B-B14F-4D97-AF65-F5344CB8AC3E}">
        <p14:creationId xmlns:p14="http://schemas.microsoft.com/office/powerpoint/2010/main" val="2347062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BBD0D-CC0D-A87F-2202-E2196EA5C1D4}"/>
              </a:ext>
            </a:extLst>
          </p:cNvPr>
          <p:cNvSpPr>
            <a:spLocks noGrp="1"/>
          </p:cNvSpPr>
          <p:nvPr>
            <p:ph type="title"/>
          </p:nvPr>
        </p:nvSpPr>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Exceptions in Java</a:t>
            </a:r>
            <a:endParaRPr lang="en-US" sz="3200" dirty="0">
              <a:latin typeface="Helvetica" panose="020B0604020202020204" pitchFamily="34" charset="0"/>
              <a:cs typeface="Helvetica" panose="020B0604020202020204" pitchFamily="34" charset="0"/>
            </a:endParaRPr>
          </a:p>
        </p:txBody>
      </p:sp>
      <p:sp>
        <p:nvSpPr>
          <p:cNvPr id="4" name="Content Placeholder 3">
            <a:extLst>
              <a:ext uri="{FF2B5EF4-FFF2-40B4-BE49-F238E27FC236}">
                <a16:creationId xmlns:a16="http://schemas.microsoft.com/office/drawing/2014/main" id="{A3AE8B13-4B89-CB53-3AF3-0723BFD4FFC0}"/>
              </a:ext>
            </a:extLst>
          </p:cNvPr>
          <p:cNvSpPr>
            <a:spLocks noGrp="1"/>
          </p:cNvSpPr>
          <p:nvPr>
            <p:ph idx="1"/>
          </p:nvPr>
        </p:nvSpPr>
        <p:spPr/>
        <p:txBody>
          <a:bodyPr>
            <a:normAutofit/>
          </a:bodyPr>
          <a:lstStyle/>
          <a:p>
            <a:pPr marL="0" indent="0">
              <a:buNone/>
            </a:pPr>
            <a:r>
              <a:rPr lang="en-US" sz="2000" dirty="0">
                <a:latin typeface="Helvetica" panose="020B0604020202020204" pitchFamily="34" charset="0"/>
                <a:cs typeface="Helvetica" panose="020B0604020202020204" pitchFamily="34" charset="0"/>
              </a:rPr>
              <a:t>Exception Handling in Java is one of the effective means to handle runtime errors so that the regular flow of the application can be preserved. Java Exception Handling is a mechanism to handle runtime errors such as </a:t>
            </a:r>
            <a:r>
              <a:rPr lang="en-US" sz="2000" dirty="0" err="1">
                <a:latin typeface="Helvetica" panose="020B0604020202020204" pitchFamily="34" charset="0"/>
                <a:cs typeface="Helvetica" panose="020B0604020202020204" pitchFamily="34" charset="0"/>
              </a:rPr>
              <a:t>ClassNotFoundException</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IOException</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SQLException</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RemoteException</a:t>
            </a:r>
            <a:r>
              <a:rPr lang="en-US" sz="2000" dirty="0">
                <a:latin typeface="Helvetica" panose="020B0604020202020204" pitchFamily="34" charset="0"/>
                <a:cs typeface="Helvetica" panose="020B0604020202020204" pitchFamily="34" charset="0"/>
              </a:rPr>
              <a:t>, etc.</a:t>
            </a:r>
          </a:p>
          <a:p>
            <a:pPr marL="0" indent="0">
              <a:buNone/>
            </a:pPr>
            <a:endParaRPr lang="en-US" sz="2000" dirty="0">
              <a:latin typeface="Helvetica" panose="020B0604020202020204" pitchFamily="34" charset="0"/>
              <a:cs typeface="Helvetica" panose="020B0604020202020204" pitchFamily="34" charset="0"/>
            </a:endParaRPr>
          </a:p>
          <a:p>
            <a:pPr marL="0" indent="0">
              <a:buNone/>
            </a:pPr>
            <a:endParaRPr lang="en-US" sz="2000" dirty="0">
              <a:latin typeface="Helvetica" panose="020B0604020202020204" pitchFamily="34" charset="0"/>
              <a:cs typeface="Helvetica" panose="020B0604020202020204" pitchFamily="34" charset="0"/>
            </a:endParaRPr>
          </a:p>
          <a:p>
            <a:pPr marL="0" indent="0">
              <a:buNone/>
            </a:pPr>
            <a:endParaRPr lang="en-US" sz="2000" dirty="0">
              <a:latin typeface="Helvetica" panose="020B0604020202020204" pitchFamily="34" charset="0"/>
              <a:cs typeface="Helvetica" panose="020B0604020202020204" pitchFamily="34" charset="0"/>
            </a:endParaRPr>
          </a:p>
        </p:txBody>
      </p:sp>
      <p:pic>
        <p:nvPicPr>
          <p:cNvPr id="5" name="Picture 4">
            <a:extLst>
              <a:ext uri="{FF2B5EF4-FFF2-40B4-BE49-F238E27FC236}">
                <a16:creationId xmlns:a16="http://schemas.microsoft.com/office/drawing/2014/main" id="{2E47DF9E-DFA1-D6A9-3251-71020CD193E1}"/>
              </a:ext>
            </a:extLst>
          </p:cNvPr>
          <p:cNvPicPr>
            <a:picLocks noChangeAspect="1"/>
          </p:cNvPicPr>
          <p:nvPr/>
        </p:nvPicPr>
        <p:blipFill>
          <a:blip r:embed="rId2"/>
          <a:stretch>
            <a:fillRect/>
          </a:stretch>
        </p:blipFill>
        <p:spPr>
          <a:xfrm>
            <a:off x="3470354" y="3438151"/>
            <a:ext cx="5251291" cy="3054724"/>
          </a:xfrm>
          <a:prstGeom prst="rect">
            <a:avLst/>
          </a:prstGeom>
        </p:spPr>
      </p:pic>
    </p:spTree>
    <p:extLst>
      <p:ext uri="{BB962C8B-B14F-4D97-AF65-F5344CB8AC3E}">
        <p14:creationId xmlns:p14="http://schemas.microsoft.com/office/powerpoint/2010/main" val="1837133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BBD0D-CC0D-A87F-2202-E2196EA5C1D4}"/>
              </a:ext>
            </a:extLst>
          </p:cNvPr>
          <p:cNvSpPr>
            <a:spLocks noGrp="1"/>
          </p:cNvSpPr>
          <p:nvPr>
            <p:ph type="title"/>
          </p:nvPr>
        </p:nvSpPr>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Types of Exceptions</a:t>
            </a:r>
            <a:endParaRPr lang="en-US" sz="3200" dirty="0">
              <a:latin typeface="Helvetica" panose="020B0604020202020204" pitchFamily="34" charset="0"/>
              <a:cs typeface="Helvetica" panose="020B0604020202020204" pitchFamily="34" charset="0"/>
            </a:endParaRPr>
          </a:p>
        </p:txBody>
      </p:sp>
      <p:pic>
        <p:nvPicPr>
          <p:cNvPr id="5" name="Content Placeholder 4">
            <a:extLst>
              <a:ext uri="{FF2B5EF4-FFF2-40B4-BE49-F238E27FC236}">
                <a16:creationId xmlns:a16="http://schemas.microsoft.com/office/drawing/2014/main" id="{6780856C-7569-AD45-AEFD-DCB72A2F9024}"/>
              </a:ext>
            </a:extLst>
          </p:cNvPr>
          <p:cNvPicPr>
            <a:picLocks noGrp="1" noChangeAspect="1"/>
          </p:cNvPicPr>
          <p:nvPr>
            <p:ph idx="1"/>
          </p:nvPr>
        </p:nvPicPr>
        <p:blipFill>
          <a:blip r:embed="rId2"/>
          <a:stretch>
            <a:fillRect/>
          </a:stretch>
        </p:blipFill>
        <p:spPr>
          <a:xfrm>
            <a:off x="1675448" y="1793901"/>
            <a:ext cx="8841102" cy="4414786"/>
          </a:xfrm>
        </p:spPr>
      </p:pic>
    </p:spTree>
    <p:extLst>
      <p:ext uri="{BB962C8B-B14F-4D97-AF65-F5344CB8AC3E}">
        <p14:creationId xmlns:p14="http://schemas.microsoft.com/office/powerpoint/2010/main" val="3107678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BBD0D-CC0D-A87F-2202-E2196EA5C1D4}"/>
              </a:ext>
            </a:extLst>
          </p:cNvPr>
          <p:cNvSpPr>
            <a:spLocks noGrp="1"/>
          </p:cNvSpPr>
          <p:nvPr>
            <p:ph type="title"/>
          </p:nvPr>
        </p:nvSpPr>
        <p:spPr/>
        <p:txBody>
          <a:bodyPr>
            <a:normAutofit/>
          </a:bodyPr>
          <a:lstStyle/>
          <a:p>
            <a:r>
              <a:rPr lang="en-US" sz="3200" dirty="0">
                <a:solidFill>
                  <a:srgbClr val="0070C0"/>
                </a:solidFill>
                <a:latin typeface="Helvetica" panose="020B0604020202020204" pitchFamily="34" charset="0"/>
                <a:ea typeface="+mj-ea"/>
                <a:cs typeface="Helvetica" panose="020B0604020202020204" pitchFamily="34" charset="0"/>
              </a:rPr>
              <a:t>Examples of Exception</a:t>
            </a:r>
            <a:endParaRPr lang="en-US" sz="3200" dirty="0">
              <a:latin typeface="Helvetica" panose="020B0604020202020204" pitchFamily="34" charset="0"/>
              <a:cs typeface="Helvetica" panose="020B0604020202020204" pitchFamily="34" charset="0"/>
            </a:endParaRPr>
          </a:p>
        </p:txBody>
      </p:sp>
      <p:sp>
        <p:nvSpPr>
          <p:cNvPr id="4" name="Content Placeholder 3">
            <a:extLst>
              <a:ext uri="{FF2B5EF4-FFF2-40B4-BE49-F238E27FC236}">
                <a16:creationId xmlns:a16="http://schemas.microsoft.com/office/drawing/2014/main" id="{A3AE8B13-4B89-CB53-3AF3-0723BFD4FFC0}"/>
              </a:ext>
            </a:extLst>
          </p:cNvPr>
          <p:cNvSpPr>
            <a:spLocks noGrp="1"/>
          </p:cNvSpPr>
          <p:nvPr>
            <p:ph idx="1"/>
          </p:nvPr>
        </p:nvSpPr>
        <p:spPr/>
        <p:txBody>
          <a:bodyPr>
            <a:normAutofit/>
          </a:bodyPr>
          <a:lstStyle/>
          <a:p>
            <a:pPr marL="0" indent="0">
              <a:buNone/>
            </a:pPr>
            <a:endParaRPr lang="en-US" sz="3200" dirty="0">
              <a:solidFill>
                <a:srgbClr val="0070C0"/>
              </a:solidFill>
              <a:latin typeface="Helvetica" panose="020B0604020202020204" pitchFamily="34" charset="0"/>
              <a:ea typeface="+mj-ea"/>
              <a:cs typeface="Helvetica" panose="020B0604020202020204" pitchFamily="34" charset="0"/>
            </a:endParaRPr>
          </a:p>
        </p:txBody>
      </p:sp>
      <p:sp>
        <p:nvSpPr>
          <p:cNvPr id="3" name="Rectangle 2">
            <a:extLst>
              <a:ext uri="{FF2B5EF4-FFF2-40B4-BE49-F238E27FC236}">
                <a16:creationId xmlns:a16="http://schemas.microsoft.com/office/drawing/2014/main" id="{19CA3F55-5FCE-E36A-921E-1EFCA1327D74}"/>
              </a:ext>
            </a:extLst>
          </p:cNvPr>
          <p:cNvSpPr/>
          <p:nvPr/>
        </p:nvSpPr>
        <p:spPr>
          <a:xfrm>
            <a:off x="838200" y="1825625"/>
            <a:ext cx="10515600" cy="48320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latin typeface="Helvetica" panose="020B0604020202020204" pitchFamily="34" charset="0"/>
                <a:cs typeface="Helvetica" panose="020B0604020202020204" pitchFamily="34" charset="0"/>
              </a:rPr>
              <a:t>// Java program to demonstrate </a:t>
            </a:r>
            <a:r>
              <a:rPr lang="en-US" dirty="0" err="1">
                <a:latin typeface="Helvetica" panose="020B0604020202020204" pitchFamily="34" charset="0"/>
                <a:cs typeface="Helvetica" panose="020B0604020202020204" pitchFamily="34" charset="0"/>
              </a:rPr>
              <a:t>ArithmeticException</a:t>
            </a:r>
            <a:r>
              <a:rPr lang="en-US" dirty="0">
                <a:latin typeface="Helvetica" panose="020B0604020202020204" pitchFamily="34" charset="0"/>
                <a:cs typeface="Helvetica" panose="020B0604020202020204" pitchFamily="34" charset="0"/>
              </a:rPr>
              <a:t> </a:t>
            </a:r>
          </a:p>
          <a:p>
            <a:r>
              <a:rPr lang="en-US" dirty="0">
                <a:latin typeface="Helvetica" panose="020B0604020202020204" pitchFamily="34" charset="0"/>
                <a:cs typeface="Helvetica" panose="020B0604020202020204" pitchFamily="34" charset="0"/>
              </a:rPr>
              <a:t>class </a:t>
            </a:r>
            <a:r>
              <a:rPr lang="en-US" dirty="0" err="1">
                <a:latin typeface="Helvetica" panose="020B0604020202020204" pitchFamily="34" charset="0"/>
                <a:cs typeface="Helvetica" panose="020B0604020202020204" pitchFamily="34" charset="0"/>
              </a:rPr>
              <a:t>ArithmeticException_Demo</a:t>
            </a:r>
            <a:r>
              <a:rPr lang="en-US" dirty="0">
                <a:latin typeface="Helvetica" panose="020B0604020202020204" pitchFamily="34" charset="0"/>
                <a:cs typeface="Helvetica" panose="020B0604020202020204" pitchFamily="34" charset="0"/>
              </a:rPr>
              <a:t> </a:t>
            </a:r>
          </a:p>
          <a:p>
            <a:r>
              <a:rPr lang="en-US" dirty="0">
                <a:latin typeface="Helvetica" panose="020B0604020202020204" pitchFamily="34" charset="0"/>
                <a:cs typeface="Helvetica" panose="020B0604020202020204" pitchFamily="34" charset="0"/>
              </a:rPr>
              <a:t>{ </a:t>
            </a:r>
          </a:p>
          <a:p>
            <a:r>
              <a:rPr lang="en-US" dirty="0">
                <a:latin typeface="Helvetica" panose="020B0604020202020204" pitchFamily="34" charset="0"/>
                <a:cs typeface="Helvetica" panose="020B0604020202020204" pitchFamily="34" charset="0"/>
              </a:rPr>
              <a:t>	public static void main(String </a:t>
            </a:r>
            <a:r>
              <a:rPr lang="en-US" dirty="0" err="1">
                <a:latin typeface="Helvetica" panose="020B0604020202020204" pitchFamily="34" charset="0"/>
                <a:cs typeface="Helvetica" panose="020B0604020202020204" pitchFamily="34" charset="0"/>
              </a:rPr>
              <a:t>args</a:t>
            </a:r>
            <a:r>
              <a:rPr lang="en-US" dirty="0">
                <a:latin typeface="Helvetica" panose="020B0604020202020204" pitchFamily="34" charset="0"/>
                <a:cs typeface="Helvetica" panose="020B0604020202020204" pitchFamily="34" charset="0"/>
              </a:rPr>
              <a:t>[]) </a:t>
            </a:r>
          </a:p>
          <a:p>
            <a:r>
              <a:rPr lang="en-US" dirty="0">
                <a:latin typeface="Helvetica" panose="020B0604020202020204" pitchFamily="34" charset="0"/>
                <a:cs typeface="Helvetica" panose="020B0604020202020204" pitchFamily="34" charset="0"/>
              </a:rPr>
              <a:t>	{ </a:t>
            </a:r>
          </a:p>
          <a:p>
            <a:r>
              <a:rPr lang="en-US" dirty="0">
                <a:latin typeface="Helvetica" panose="020B0604020202020204" pitchFamily="34" charset="0"/>
                <a:cs typeface="Helvetica" panose="020B0604020202020204" pitchFamily="34" charset="0"/>
              </a:rPr>
              <a:t>		try { </a:t>
            </a:r>
          </a:p>
          <a:p>
            <a:r>
              <a:rPr lang="en-US" dirty="0">
                <a:latin typeface="Helvetica" panose="020B0604020202020204" pitchFamily="34" charset="0"/>
                <a:cs typeface="Helvetica" panose="020B0604020202020204" pitchFamily="34" charset="0"/>
              </a:rPr>
              <a:t>			int a = 30, b = 0; </a:t>
            </a:r>
          </a:p>
          <a:p>
            <a:r>
              <a:rPr lang="en-US" dirty="0">
                <a:latin typeface="Helvetica" panose="020B0604020202020204" pitchFamily="34" charset="0"/>
                <a:cs typeface="Helvetica" panose="020B0604020202020204" pitchFamily="34" charset="0"/>
              </a:rPr>
              <a:t>			int c = a/b; // cannot divide by zero </a:t>
            </a:r>
          </a:p>
          <a:p>
            <a:r>
              <a:rPr lang="en-US" dirty="0">
                <a:latin typeface="Helvetica" panose="020B0604020202020204" pitchFamily="34" charset="0"/>
                <a:cs typeface="Helvetica" panose="020B0604020202020204" pitchFamily="34" charset="0"/>
              </a:rPr>
              <a:t>			System.out.println ("Result = " + c); </a:t>
            </a:r>
          </a:p>
          <a:p>
            <a:r>
              <a:rPr lang="en-US" dirty="0">
                <a:latin typeface="Helvetica" panose="020B0604020202020204" pitchFamily="34" charset="0"/>
                <a:cs typeface="Helvetica" panose="020B0604020202020204" pitchFamily="34" charset="0"/>
              </a:rPr>
              <a:t>		} </a:t>
            </a:r>
          </a:p>
          <a:p>
            <a:r>
              <a:rPr lang="en-US" dirty="0">
                <a:latin typeface="Helvetica" panose="020B0604020202020204" pitchFamily="34" charset="0"/>
                <a:cs typeface="Helvetica" panose="020B0604020202020204" pitchFamily="34" charset="0"/>
              </a:rPr>
              <a:t>		catch(</a:t>
            </a:r>
            <a:r>
              <a:rPr lang="en-US" dirty="0" err="1">
                <a:latin typeface="Helvetica" panose="020B0604020202020204" pitchFamily="34" charset="0"/>
                <a:cs typeface="Helvetica" panose="020B0604020202020204" pitchFamily="34" charset="0"/>
              </a:rPr>
              <a:t>ArithmeticException</a:t>
            </a:r>
            <a:r>
              <a:rPr lang="en-US" dirty="0">
                <a:latin typeface="Helvetica" panose="020B0604020202020204" pitchFamily="34" charset="0"/>
                <a:cs typeface="Helvetica" panose="020B0604020202020204" pitchFamily="34" charset="0"/>
              </a:rPr>
              <a:t> e) { </a:t>
            </a:r>
          </a:p>
          <a:p>
            <a:r>
              <a:rPr lang="en-US" dirty="0">
                <a:latin typeface="Helvetica" panose="020B0604020202020204" pitchFamily="34" charset="0"/>
                <a:cs typeface="Helvetica" panose="020B0604020202020204" pitchFamily="34" charset="0"/>
              </a:rPr>
              <a:t>			System.out.println ("Can't divide a number by 0"); </a:t>
            </a:r>
          </a:p>
          <a:p>
            <a:r>
              <a:rPr lang="en-US" dirty="0">
                <a:latin typeface="Helvetica" panose="020B0604020202020204" pitchFamily="34" charset="0"/>
                <a:cs typeface="Helvetica" panose="020B0604020202020204" pitchFamily="34" charset="0"/>
              </a:rPr>
              <a:t>		} ) } </a:t>
            </a:r>
          </a:p>
        </p:txBody>
      </p:sp>
    </p:spTree>
    <p:extLst>
      <p:ext uri="{BB962C8B-B14F-4D97-AF65-F5344CB8AC3E}">
        <p14:creationId xmlns:p14="http://schemas.microsoft.com/office/powerpoint/2010/main" val="3374552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BBD0D-CC0D-A87F-2202-E2196EA5C1D4}"/>
              </a:ext>
            </a:extLst>
          </p:cNvPr>
          <p:cNvSpPr>
            <a:spLocks noGrp="1"/>
          </p:cNvSpPr>
          <p:nvPr>
            <p:ph type="title"/>
          </p:nvPr>
        </p:nvSpPr>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Multi Threading</a:t>
            </a:r>
            <a:endParaRPr lang="en-US" sz="3200" dirty="0">
              <a:latin typeface="Helvetica" panose="020B0604020202020204" pitchFamily="34" charset="0"/>
              <a:cs typeface="Helvetica" panose="020B0604020202020204" pitchFamily="34" charset="0"/>
            </a:endParaRPr>
          </a:p>
        </p:txBody>
      </p:sp>
      <p:sp>
        <p:nvSpPr>
          <p:cNvPr id="4" name="Content Placeholder 3">
            <a:extLst>
              <a:ext uri="{FF2B5EF4-FFF2-40B4-BE49-F238E27FC236}">
                <a16:creationId xmlns:a16="http://schemas.microsoft.com/office/drawing/2014/main" id="{A3AE8B13-4B89-CB53-3AF3-0723BFD4FFC0}"/>
              </a:ext>
            </a:extLst>
          </p:cNvPr>
          <p:cNvSpPr>
            <a:spLocks noGrp="1"/>
          </p:cNvSpPr>
          <p:nvPr>
            <p:ph idx="1"/>
          </p:nvPr>
        </p:nvSpPr>
        <p:spPr/>
        <p:txBody>
          <a:bodyPr>
            <a:normAutofit/>
          </a:bodyPr>
          <a:lstStyle/>
          <a:p>
            <a:pPr marL="0" indent="0">
              <a:buNone/>
            </a:pPr>
            <a:r>
              <a:rPr lang="en-US" sz="2000" dirty="0">
                <a:latin typeface="Helvetica" panose="020B0604020202020204" pitchFamily="34" charset="0"/>
                <a:cs typeface="Helvetica" panose="020B0604020202020204" pitchFamily="34" charset="0"/>
              </a:rPr>
              <a:t>Multithreading is a Java feature that allows concurrent execution of two or more parts of a program for maximum utilization of CPU. Each part of such program is called a thread. So, threads are light-weight processes within a process.</a:t>
            </a:r>
          </a:p>
          <a:p>
            <a:pPr marL="0" indent="0">
              <a:buNone/>
            </a:pPr>
            <a:endParaRPr lang="en-US" sz="2000" dirty="0">
              <a:latin typeface="Helvetica" panose="020B0604020202020204" pitchFamily="34" charset="0"/>
              <a:cs typeface="Helvetica" panose="020B0604020202020204" pitchFamily="34" charset="0"/>
            </a:endParaRPr>
          </a:p>
          <a:p>
            <a:pPr marL="0" indent="0">
              <a:buNone/>
            </a:pPr>
            <a:r>
              <a:rPr lang="en-US" sz="2000" dirty="0">
                <a:latin typeface="Helvetica" panose="020B0604020202020204" pitchFamily="34" charset="0"/>
                <a:cs typeface="Helvetica" panose="020B0604020202020204" pitchFamily="34" charset="0"/>
              </a:rPr>
              <a:t>Threads can be created by using two mechanisms : </a:t>
            </a:r>
          </a:p>
          <a:p>
            <a:pPr marL="0" indent="0">
              <a:buNone/>
            </a:pPr>
            <a:endParaRPr lang="en-US" sz="2000" dirty="0">
              <a:latin typeface="Helvetica" panose="020B0604020202020204" pitchFamily="34" charset="0"/>
              <a:cs typeface="Helvetica" panose="020B0604020202020204" pitchFamily="34" charset="0"/>
            </a:endParaRPr>
          </a:p>
          <a:p>
            <a:pPr marL="457200" indent="-457200">
              <a:buFont typeface="+mj-lt"/>
              <a:buAutoNum type="arabicPeriod"/>
            </a:pPr>
            <a:r>
              <a:rPr lang="en-US" sz="2000" dirty="0">
                <a:latin typeface="Helvetica" panose="020B0604020202020204" pitchFamily="34" charset="0"/>
                <a:cs typeface="Helvetica" panose="020B0604020202020204" pitchFamily="34" charset="0"/>
              </a:rPr>
              <a:t>Extending the Thread class </a:t>
            </a:r>
          </a:p>
          <a:p>
            <a:pPr marL="457200" indent="-457200">
              <a:buFont typeface="+mj-lt"/>
              <a:buAutoNum type="arabicPeriod"/>
            </a:pPr>
            <a:r>
              <a:rPr lang="en-US" sz="2000" dirty="0">
                <a:latin typeface="Helvetica" panose="020B0604020202020204" pitchFamily="34" charset="0"/>
                <a:cs typeface="Helvetica" panose="020B0604020202020204" pitchFamily="34" charset="0"/>
              </a:rPr>
              <a:t>Implementing the Runnable Interface</a:t>
            </a:r>
          </a:p>
        </p:txBody>
      </p:sp>
    </p:spTree>
    <p:extLst>
      <p:ext uri="{BB962C8B-B14F-4D97-AF65-F5344CB8AC3E}">
        <p14:creationId xmlns:p14="http://schemas.microsoft.com/office/powerpoint/2010/main" val="2730201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D54AB-A86A-B0BA-1895-4C3F37953EC0}"/>
              </a:ext>
            </a:extLst>
          </p:cNvPr>
          <p:cNvSpPr>
            <a:spLocks noGrp="1"/>
          </p:cNvSpPr>
          <p:nvPr>
            <p:ph type="title"/>
          </p:nvPr>
        </p:nvSpPr>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Table of Content</a:t>
            </a:r>
          </a:p>
        </p:txBody>
      </p:sp>
      <p:sp>
        <p:nvSpPr>
          <p:cNvPr id="3" name="Content Placeholder 2">
            <a:extLst>
              <a:ext uri="{FF2B5EF4-FFF2-40B4-BE49-F238E27FC236}">
                <a16:creationId xmlns:a16="http://schemas.microsoft.com/office/drawing/2014/main" id="{C9596C4B-490F-FC7E-D3FE-2E5527599098}"/>
              </a:ext>
            </a:extLst>
          </p:cNvPr>
          <p:cNvSpPr>
            <a:spLocks noGrp="1"/>
          </p:cNvSpPr>
          <p:nvPr>
            <p:ph idx="1"/>
          </p:nvPr>
        </p:nvSpPr>
        <p:spPr/>
        <p:txBody>
          <a:bodyPr>
            <a:normAutofit/>
          </a:bodyPr>
          <a:lstStyle/>
          <a:p>
            <a:r>
              <a:rPr lang="en-US" sz="2000" dirty="0">
                <a:latin typeface="Helvetica" panose="020B0604020202020204" pitchFamily="34" charset="0"/>
                <a:cs typeface="Helvetica" panose="020B0604020202020204" pitchFamily="34" charset="0"/>
              </a:rPr>
              <a:t>Java Basics</a:t>
            </a:r>
          </a:p>
          <a:p>
            <a:r>
              <a:rPr lang="en-US" sz="2000" dirty="0">
                <a:latin typeface="Helvetica" panose="020B0604020202020204" pitchFamily="34" charset="0"/>
                <a:cs typeface="Helvetica" panose="020B0604020202020204" pitchFamily="34" charset="0"/>
              </a:rPr>
              <a:t>Java GUI</a:t>
            </a:r>
          </a:p>
          <a:p>
            <a:r>
              <a:rPr lang="en-US" sz="2000" dirty="0">
                <a:latin typeface="Helvetica" panose="020B0604020202020204" pitchFamily="34" charset="0"/>
                <a:cs typeface="Helvetica" panose="020B0604020202020204" pitchFamily="34" charset="0"/>
              </a:rPr>
              <a:t>Java Collections</a:t>
            </a:r>
          </a:p>
          <a:p>
            <a:r>
              <a:rPr lang="en-US" sz="2000" dirty="0">
                <a:latin typeface="Helvetica" panose="020B0604020202020204" pitchFamily="34" charset="0"/>
                <a:cs typeface="Helvetica" panose="020B0604020202020204" pitchFamily="34" charset="0"/>
              </a:rPr>
              <a:t>Java Swing </a:t>
            </a:r>
          </a:p>
          <a:p>
            <a:r>
              <a:rPr lang="en-US" sz="2000" dirty="0">
                <a:latin typeface="Helvetica" panose="020B0604020202020204" pitchFamily="34" charset="0"/>
                <a:cs typeface="Helvetica" panose="020B0604020202020204" pitchFamily="34" charset="0"/>
              </a:rPr>
              <a:t>Event handling in Desktop applications</a:t>
            </a:r>
          </a:p>
          <a:p>
            <a:r>
              <a:rPr lang="en-US" sz="2000" dirty="0">
                <a:latin typeface="Helvetica" panose="020B0604020202020204" pitchFamily="34" charset="0"/>
                <a:cs typeface="Helvetica" panose="020B0604020202020204" pitchFamily="34" charset="0"/>
              </a:rPr>
              <a:t>Java Stream</a:t>
            </a:r>
          </a:p>
          <a:p>
            <a:r>
              <a:rPr lang="en-US" sz="2000" dirty="0">
                <a:latin typeface="Helvetica" panose="020B0604020202020204" pitchFamily="34" charset="0"/>
                <a:cs typeface="Helvetica" panose="020B0604020202020204" pitchFamily="34" charset="0"/>
              </a:rPr>
              <a:t>Functional Interfaces </a:t>
            </a:r>
          </a:p>
          <a:p>
            <a:r>
              <a:rPr lang="en-US" sz="2000" dirty="0">
                <a:latin typeface="Helvetica" panose="020B0604020202020204" pitchFamily="34" charset="0"/>
                <a:cs typeface="Helvetica" panose="020B0604020202020204" pitchFamily="34" charset="0"/>
              </a:rPr>
              <a:t>Java Lambda</a:t>
            </a:r>
          </a:p>
          <a:p>
            <a:r>
              <a:rPr lang="en-US" sz="2000" dirty="0">
                <a:latin typeface="Helvetica" panose="020B0604020202020204" pitchFamily="34" charset="0"/>
                <a:cs typeface="Helvetica" panose="020B0604020202020204" pitchFamily="34" charset="0"/>
              </a:rPr>
              <a:t>Java Regex</a:t>
            </a:r>
          </a:p>
          <a:p>
            <a:r>
              <a:rPr lang="en-US" sz="2000" dirty="0">
                <a:latin typeface="Helvetica" panose="020B0604020202020204" pitchFamily="34" charset="0"/>
                <a:cs typeface="Helvetica" panose="020B0604020202020204" pitchFamily="34" charset="0"/>
              </a:rPr>
              <a:t>Java Concurrency</a:t>
            </a:r>
          </a:p>
        </p:txBody>
      </p:sp>
    </p:spTree>
    <p:extLst>
      <p:ext uri="{BB962C8B-B14F-4D97-AF65-F5344CB8AC3E}">
        <p14:creationId xmlns:p14="http://schemas.microsoft.com/office/powerpoint/2010/main" val="8884593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3AE8B13-4B89-CB53-3AF3-0723BFD4FFC0}"/>
              </a:ext>
            </a:extLst>
          </p:cNvPr>
          <p:cNvSpPr>
            <a:spLocks noGrp="1"/>
          </p:cNvSpPr>
          <p:nvPr>
            <p:ph idx="1"/>
          </p:nvPr>
        </p:nvSpPr>
        <p:spPr/>
        <p:txBody>
          <a:bodyPr>
            <a:normAutofit/>
          </a:bodyPr>
          <a:lstStyle/>
          <a:p>
            <a:pPr marL="0" indent="0">
              <a:buNone/>
            </a:pPr>
            <a:r>
              <a:rPr lang="en-US" sz="2000" b="1" dirty="0">
                <a:latin typeface="Helvetica" panose="020B0604020202020204" pitchFamily="34" charset="0"/>
                <a:cs typeface="Helvetica" panose="020B0604020202020204" pitchFamily="34" charset="0"/>
              </a:rPr>
              <a:t>1). Thread creation by extending the Thread class</a:t>
            </a:r>
          </a:p>
          <a:p>
            <a:pPr marL="0" indent="0">
              <a:buNone/>
            </a:pPr>
            <a:r>
              <a:rPr lang="en-US" sz="2000" dirty="0">
                <a:latin typeface="Helvetica" panose="020B0604020202020204" pitchFamily="34" charset="0"/>
                <a:cs typeface="Helvetica" panose="020B0604020202020204" pitchFamily="34" charset="0"/>
              </a:rPr>
              <a:t>A class that extends the </a:t>
            </a:r>
            <a:r>
              <a:rPr lang="en-US" sz="2000" dirty="0" err="1">
                <a:latin typeface="Helvetica" panose="020B0604020202020204" pitchFamily="34" charset="0"/>
                <a:cs typeface="Helvetica" panose="020B0604020202020204" pitchFamily="34" charset="0"/>
              </a:rPr>
              <a:t>java.lang.Thread</a:t>
            </a:r>
            <a:r>
              <a:rPr lang="en-US" sz="2000" dirty="0">
                <a:latin typeface="Helvetica" panose="020B0604020202020204" pitchFamily="34" charset="0"/>
                <a:cs typeface="Helvetica" panose="020B0604020202020204" pitchFamily="34" charset="0"/>
              </a:rPr>
              <a:t> class. This class overrides the run() method available in the Thread class. A thread begins its life inside run() method. Create an object of our new class and call start() method to start the execution of a thread. Start() invokes the run() method on the Thread object.</a:t>
            </a:r>
          </a:p>
          <a:p>
            <a:pPr marL="0" indent="0">
              <a:buNone/>
            </a:pPr>
            <a:endParaRPr lang="en-US" sz="2000" dirty="0">
              <a:latin typeface="Helvetica" panose="020B0604020202020204" pitchFamily="34" charset="0"/>
              <a:cs typeface="Helvetica" panose="020B0604020202020204" pitchFamily="34" charset="0"/>
            </a:endParaRPr>
          </a:p>
          <a:p>
            <a:pPr marL="0" indent="0">
              <a:buNone/>
            </a:pPr>
            <a:r>
              <a:rPr lang="en-US" sz="2000" dirty="0">
                <a:latin typeface="Helvetica" panose="020B0604020202020204" pitchFamily="34" charset="0"/>
                <a:cs typeface="Helvetica" panose="020B0604020202020204" pitchFamily="34" charset="0"/>
              </a:rPr>
              <a:t>Example on next slide.</a:t>
            </a:r>
          </a:p>
          <a:p>
            <a:pPr marL="0" indent="0">
              <a:buNone/>
            </a:pPr>
            <a:endParaRPr lang="en-US" sz="2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470857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3AE8B13-4B89-CB53-3AF3-0723BFD4FFC0}"/>
              </a:ext>
            </a:extLst>
          </p:cNvPr>
          <p:cNvSpPr>
            <a:spLocks noGrp="1"/>
          </p:cNvSpPr>
          <p:nvPr>
            <p:ph idx="1"/>
          </p:nvPr>
        </p:nvSpPr>
        <p:spPr/>
        <p:txBody>
          <a:bodyPr>
            <a:normAutofit/>
          </a:bodyPr>
          <a:lstStyle/>
          <a:p>
            <a:endParaRPr lang="en-US" sz="2000" dirty="0">
              <a:latin typeface="Helvetica" panose="020B0604020202020204" pitchFamily="34" charset="0"/>
              <a:cs typeface="Helvetica" panose="020B0604020202020204" pitchFamily="34" charset="0"/>
            </a:endParaRPr>
          </a:p>
        </p:txBody>
      </p:sp>
      <p:sp>
        <p:nvSpPr>
          <p:cNvPr id="3" name="Rectangle 2">
            <a:extLst>
              <a:ext uri="{FF2B5EF4-FFF2-40B4-BE49-F238E27FC236}">
                <a16:creationId xmlns:a16="http://schemas.microsoft.com/office/drawing/2014/main" id="{19CA3F55-5FCE-E36A-921E-1EFCA1327D74}"/>
              </a:ext>
            </a:extLst>
          </p:cNvPr>
          <p:cNvSpPr/>
          <p:nvPr/>
        </p:nvSpPr>
        <p:spPr>
          <a:xfrm>
            <a:off x="838200" y="1582220"/>
            <a:ext cx="10515600" cy="49106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latin typeface="Helvetica" panose="020B0604020202020204" pitchFamily="34" charset="0"/>
                <a:cs typeface="Helvetica" panose="020B0604020202020204" pitchFamily="34" charset="0"/>
              </a:rPr>
              <a:t>class </a:t>
            </a:r>
            <a:r>
              <a:rPr lang="en-US" sz="1400" dirty="0" err="1">
                <a:latin typeface="Helvetica" panose="020B0604020202020204" pitchFamily="34" charset="0"/>
                <a:cs typeface="Helvetica" panose="020B0604020202020204" pitchFamily="34" charset="0"/>
              </a:rPr>
              <a:t>MultithreadingDemo</a:t>
            </a:r>
            <a:r>
              <a:rPr lang="en-US" sz="1400" dirty="0">
                <a:latin typeface="Helvetica" panose="020B0604020202020204" pitchFamily="34" charset="0"/>
                <a:cs typeface="Helvetica" panose="020B0604020202020204" pitchFamily="34" charset="0"/>
              </a:rPr>
              <a:t> extends Thread {</a:t>
            </a:r>
          </a:p>
          <a:p>
            <a:r>
              <a:rPr lang="en-US" sz="1400" dirty="0">
                <a:latin typeface="Helvetica" panose="020B0604020202020204" pitchFamily="34" charset="0"/>
                <a:cs typeface="Helvetica" panose="020B0604020202020204" pitchFamily="34" charset="0"/>
              </a:rPr>
              <a:t>    public void run()</a:t>
            </a:r>
          </a:p>
          <a:p>
            <a:r>
              <a:rPr lang="en-US" sz="1400" dirty="0">
                <a:latin typeface="Helvetica" panose="020B0604020202020204" pitchFamily="34" charset="0"/>
                <a:cs typeface="Helvetica" panose="020B0604020202020204" pitchFamily="34" charset="0"/>
              </a:rPr>
              <a:t>    {</a:t>
            </a:r>
          </a:p>
          <a:p>
            <a:r>
              <a:rPr lang="en-US" sz="1400" dirty="0">
                <a:latin typeface="Helvetica" panose="020B0604020202020204" pitchFamily="34" charset="0"/>
                <a:cs typeface="Helvetica" panose="020B0604020202020204" pitchFamily="34" charset="0"/>
              </a:rPr>
              <a:t>        try {</a:t>
            </a:r>
          </a:p>
          <a:p>
            <a:r>
              <a:rPr lang="en-US" sz="1400" dirty="0">
                <a:latin typeface="Helvetica" panose="020B0604020202020204" pitchFamily="34" charset="0"/>
                <a:cs typeface="Helvetica" panose="020B0604020202020204" pitchFamily="34" charset="0"/>
              </a:rPr>
              <a:t>            // Displaying the thread that is running</a:t>
            </a:r>
          </a:p>
          <a:p>
            <a:r>
              <a:rPr lang="en-US" sz="1400" dirty="0">
                <a:latin typeface="Helvetica" panose="020B0604020202020204" pitchFamily="34" charset="0"/>
                <a:cs typeface="Helvetica" panose="020B0604020202020204" pitchFamily="34" charset="0"/>
              </a:rPr>
              <a:t>            System.out.println(</a:t>
            </a:r>
          </a:p>
          <a:p>
            <a:r>
              <a:rPr lang="en-US" sz="1400" dirty="0">
                <a:latin typeface="Helvetica" panose="020B0604020202020204" pitchFamily="34" charset="0"/>
                <a:cs typeface="Helvetica" panose="020B0604020202020204" pitchFamily="34" charset="0"/>
              </a:rPr>
              <a:t>                "Thread " + </a:t>
            </a:r>
            <a:r>
              <a:rPr lang="en-US" sz="1400" dirty="0" err="1">
                <a:latin typeface="Helvetica" panose="020B0604020202020204" pitchFamily="34" charset="0"/>
                <a:cs typeface="Helvetica" panose="020B0604020202020204" pitchFamily="34" charset="0"/>
              </a:rPr>
              <a:t>Thread.currentThread</a:t>
            </a:r>
            <a:r>
              <a:rPr lang="en-US" sz="1400" dirty="0">
                <a:latin typeface="Helvetica" panose="020B0604020202020204" pitchFamily="34" charset="0"/>
                <a:cs typeface="Helvetica" panose="020B0604020202020204" pitchFamily="34" charset="0"/>
              </a:rPr>
              <a:t>().</a:t>
            </a:r>
            <a:r>
              <a:rPr lang="en-US" sz="1400" dirty="0" err="1">
                <a:latin typeface="Helvetica" panose="020B0604020202020204" pitchFamily="34" charset="0"/>
                <a:cs typeface="Helvetica" panose="020B0604020202020204" pitchFamily="34" charset="0"/>
              </a:rPr>
              <a:t>getId</a:t>
            </a:r>
            <a:r>
              <a:rPr lang="en-US" sz="1400" dirty="0">
                <a:latin typeface="Helvetica" panose="020B0604020202020204" pitchFamily="34" charset="0"/>
                <a:cs typeface="Helvetica" panose="020B0604020202020204" pitchFamily="34" charset="0"/>
              </a:rPr>
              <a:t>()</a:t>
            </a:r>
          </a:p>
          <a:p>
            <a:r>
              <a:rPr lang="en-US" sz="1400" dirty="0">
                <a:latin typeface="Helvetica" panose="020B0604020202020204" pitchFamily="34" charset="0"/>
                <a:cs typeface="Helvetica" panose="020B0604020202020204" pitchFamily="34" charset="0"/>
              </a:rPr>
              <a:t>                + " is running");</a:t>
            </a:r>
          </a:p>
          <a:p>
            <a:r>
              <a:rPr lang="en-US" sz="1400" dirty="0">
                <a:latin typeface="Helvetica" panose="020B0604020202020204" pitchFamily="34" charset="0"/>
                <a:cs typeface="Helvetica" panose="020B0604020202020204" pitchFamily="34" charset="0"/>
              </a:rPr>
              <a:t>        }</a:t>
            </a:r>
          </a:p>
          <a:p>
            <a:r>
              <a:rPr lang="en-US" sz="1400" dirty="0">
                <a:latin typeface="Helvetica" panose="020B0604020202020204" pitchFamily="34" charset="0"/>
                <a:cs typeface="Helvetica" panose="020B0604020202020204" pitchFamily="34" charset="0"/>
              </a:rPr>
              <a:t>        catch (Exception e) {</a:t>
            </a:r>
          </a:p>
          <a:p>
            <a:r>
              <a:rPr lang="en-US" sz="1400" dirty="0">
                <a:latin typeface="Helvetica" panose="020B0604020202020204" pitchFamily="34" charset="0"/>
                <a:cs typeface="Helvetica" panose="020B0604020202020204" pitchFamily="34" charset="0"/>
              </a:rPr>
              <a:t>            // Throwing an exception</a:t>
            </a:r>
          </a:p>
          <a:p>
            <a:r>
              <a:rPr lang="en-US" sz="1400" dirty="0">
                <a:latin typeface="Helvetica" panose="020B0604020202020204" pitchFamily="34" charset="0"/>
                <a:cs typeface="Helvetica" panose="020B0604020202020204" pitchFamily="34" charset="0"/>
              </a:rPr>
              <a:t>            System.out.println("Exception is caught");}}}</a:t>
            </a:r>
          </a:p>
          <a:p>
            <a:r>
              <a:rPr lang="en-US" sz="1400" dirty="0">
                <a:latin typeface="Helvetica" panose="020B0604020202020204" pitchFamily="34" charset="0"/>
                <a:cs typeface="Helvetica" panose="020B0604020202020204" pitchFamily="34" charset="0"/>
              </a:rPr>
              <a:t>// Main Class</a:t>
            </a:r>
          </a:p>
          <a:p>
            <a:r>
              <a:rPr lang="en-US" sz="1400" dirty="0">
                <a:latin typeface="Helvetica" panose="020B0604020202020204" pitchFamily="34" charset="0"/>
                <a:cs typeface="Helvetica" panose="020B0604020202020204" pitchFamily="34" charset="0"/>
              </a:rPr>
              <a:t>public class Multithread {</a:t>
            </a:r>
          </a:p>
          <a:p>
            <a:r>
              <a:rPr lang="en-US" sz="1400" dirty="0">
                <a:latin typeface="Helvetica" panose="020B0604020202020204" pitchFamily="34" charset="0"/>
                <a:cs typeface="Helvetica" panose="020B0604020202020204" pitchFamily="34" charset="0"/>
              </a:rPr>
              <a:t>    public static void main(String[] </a:t>
            </a:r>
            <a:r>
              <a:rPr lang="en-US" sz="1400" dirty="0" err="1">
                <a:latin typeface="Helvetica" panose="020B0604020202020204" pitchFamily="34" charset="0"/>
                <a:cs typeface="Helvetica" panose="020B0604020202020204" pitchFamily="34" charset="0"/>
              </a:rPr>
              <a:t>args</a:t>
            </a:r>
            <a:r>
              <a:rPr lang="en-US" sz="1400" dirty="0">
                <a:latin typeface="Helvetica" panose="020B0604020202020204" pitchFamily="34" charset="0"/>
                <a:cs typeface="Helvetica" panose="020B0604020202020204" pitchFamily="34" charset="0"/>
              </a:rPr>
              <a:t>)</a:t>
            </a:r>
          </a:p>
          <a:p>
            <a:r>
              <a:rPr lang="en-US" sz="1400" dirty="0">
                <a:latin typeface="Helvetica" panose="020B0604020202020204" pitchFamily="34" charset="0"/>
                <a:cs typeface="Helvetica" panose="020B0604020202020204" pitchFamily="34" charset="0"/>
              </a:rPr>
              <a:t>    {</a:t>
            </a:r>
          </a:p>
          <a:p>
            <a:r>
              <a:rPr lang="en-US" sz="1400" dirty="0">
                <a:latin typeface="Helvetica" panose="020B0604020202020204" pitchFamily="34" charset="0"/>
                <a:cs typeface="Helvetica" panose="020B0604020202020204" pitchFamily="34" charset="0"/>
              </a:rPr>
              <a:t>        int n = 8; // Number of threads</a:t>
            </a:r>
          </a:p>
          <a:p>
            <a:r>
              <a:rPr lang="en-US" sz="1400" dirty="0">
                <a:latin typeface="Helvetica" panose="020B0604020202020204" pitchFamily="34" charset="0"/>
                <a:cs typeface="Helvetica" panose="020B0604020202020204" pitchFamily="34" charset="0"/>
              </a:rPr>
              <a:t>        for (int </a:t>
            </a:r>
            <a:r>
              <a:rPr lang="en-US" sz="1400" dirty="0" err="1">
                <a:latin typeface="Helvetica" panose="020B0604020202020204" pitchFamily="34" charset="0"/>
                <a:cs typeface="Helvetica" panose="020B0604020202020204" pitchFamily="34" charset="0"/>
              </a:rPr>
              <a:t>i</a:t>
            </a:r>
            <a:r>
              <a:rPr lang="en-US" sz="1400" dirty="0">
                <a:latin typeface="Helvetica" panose="020B0604020202020204" pitchFamily="34" charset="0"/>
                <a:cs typeface="Helvetica" panose="020B0604020202020204" pitchFamily="34" charset="0"/>
              </a:rPr>
              <a:t> = 0; </a:t>
            </a:r>
            <a:r>
              <a:rPr lang="en-US" sz="1400" dirty="0" err="1">
                <a:latin typeface="Helvetica" panose="020B0604020202020204" pitchFamily="34" charset="0"/>
                <a:cs typeface="Helvetica" panose="020B0604020202020204" pitchFamily="34" charset="0"/>
              </a:rPr>
              <a:t>i</a:t>
            </a:r>
            <a:r>
              <a:rPr lang="en-US" sz="1400" dirty="0">
                <a:latin typeface="Helvetica" panose="020B0604020202020204" pitchFamily="34" charset="0"/>
                <a:cs typeface="Helvetica" panose="020B0604020202020204" pitchFamily="34" charset="0"/>
              </a:rPr>
              <a:t> &lt; n; </a:t>
            </a:r>
            <a:r>
              <a:rPr lang="en-US" sz="1400" dirty="0" err="1">
                <a:latin typeface="Helvetica" panose="020B0604020202020204" pitchFamily="34" charset="0"/>
                <a:cs typeface="Helvetica" panose="020B0604020202020204" pitchFamily="34" charset="0"/>
              </a:rPr>
              <a:t>i</a:t>
            </a:r>
            <a:r>
              <a:rPr lang="en-US" sz="1400" dirty="0">
                <a:latin typeface="Helvetica" panose="020B0604020202020204" pitchFamily="34" charset="0"/>
                <a:cs typeface="Helvetica" panose="020B0604020202020204" pitchFamily="34" charset="0"/>
              </a:rPr>
              <a:t>++) {</a:t>
            </a:r>
          </a:p>
          <a:p>
            <a:r>
              <a:rPr lang="en-US" sz="1400" dirty="0">
                <a:latin typeface="Helvetica" panose="020B0604020202020204" pitchFamily="34" charset="0"/>
                <a:cs typeface="Helvetica" panose="020B0604020202020204" pitchFamily="34" charset="0"/>
              </a:rPr>
              <a:t>            </a:t>
            </a:r>
            <a:r>
              <a:rPr lang="en-US" sz="1400" dirty="0" err="1">
                <a:latin typeface="Helvetica" panose="020B0604020202020204" pitchFamily="34" charset="0"/>
                <a:cs typeface="Helvetica" panose="020B0604020202020204" pitchFamily="34" charset="0"/>
              </a:rPr>
              <a:t>MultithreadingDemo</a:t>
            </a:r>
            <a:r>
              <a:rPr lang="en-US" sz="1400" dirty="0">
                <a:latin typeface="Helvetica" panose="020B0604020202020204" pitchFamily="34" charset="0"/>
                <a:cs typeface="Helvetica" panose="020B0604020202020204" pitchFamily="34" charset="0"/>
              </a:rPr>
              <a:t> object</a:t>
            </a:r>
          </a:p>
          <a:p>
            <a:r>
              <a:rPr lang="en-US" sz="1400" dirty="0">
                <a:latin typeface="Helvetica" panose="020B0604020202020204" pitchFamily="34" charset="0"/>
                <a:cs typeface="Helvetica" panose="020B0604020202020204" pitchFamily="34" charset="0"/>
              </a:rPr>
              <a:t>                = new </a:t>
            </a:r>
            <a:r>
              <a:rPr lang="en-US" sz="1400" dirty="0" err="1">
                <a:latin typeface="Helvetica" panose="020B0604020202020204" pitchFamily="34" charset="0"/>
                <a:cs typeface="Helvetica" panose="020B0604020202020204" pitchFamily="34" charset="0"/>
              </a:rPr>
              <a:t>MultithreadingDemo</a:t>
            </a:r>
            <a:r>
              <a:rPr lang="en-US" sz="1400" dirty="0">
                <a:latin typeface="Helvetica" panose="020B0604020202020204" pitchFamily="34" charset="0"/>
                <a:cs typeface="Helvetica" panose="020B0604020202020204" pitchFamily="34" charset="0"/>
              </a:rPr>
              <a:t>();</a:t>
            </a:r>
          </a:p>
          <a:p>
            <a:r>
              <a:rPr lang="en-US" sz="1400" dirty="0">
                <a:latin typeface="Helvetica" panose="020B0604020202020204" pitchFamily="34" charset="0"/>
                <a:cs typeface="Helvetica" panose="020B0604020202020204" pitchFamily="34" charset="0"/>
              </a:rPr>
              <a:t>            </a:t>
            </a:r>
            <a:r>
              <a:rPr lang="en-US" sz="1400" dirty="0" err="1">
                <a:latin typeface="Helvetica" panose="020B0604020202020204" pitchFamily="34" charset="0"/>
                <a:cs typeface="Helvetica" panose="020B0604020202020204" pitchFamily="34" charset="0"/>
              </a:rPr>
              <a:t>object.start</a:t>
            </a:r>
            <a:r>
              <a:rPr lang="en-US" sz="1400" dirty="0">
                <a:latin typeface="Helvetica" panose="020B0604020202020204" pitchFamily="34" charset="0"/>
                <a:cs typeface="Helvetica" panose="020B0604020202020204" pitchFamily="34" charset="0"/>
              </a:rPr>
              <a:t>();}}}</a:t>
            </a:r>
          </a:p>
        </p:txBody>
      </p:sp>
    </p:spTree>
    <p:extLst>
      <p:ext uri="{BB962C8B-B14F-4D97-AF65-F5344CB8AC3E}">
        <p14:creationId xmlns:p14="http://schemas.microsoft.com/office/powerpoint/2010/main" val="3075518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3AE8B13-4B89-CB53-3AF3-0723BFD4FFC0}"/>
              </a:ext>
            </a:extLst>
          </p:cNvPr>
          <p:cNvSpPr>
            <a:spLocks noGrp="1"/>
          </p:cNvSpPr>
          <p:nvPr>
            <p:ph idx="1"/>
          </p:nvPr>
        </p:nvSpPr>
        <p:spPr/>
        <p:txBody>
          <a:bodyPr>
            <a:normAutofit lnSpcReduction="10000"/>
          </a:bodyPr>
          <a:lstStyle/>
          <a:p>
            <a:pPr marL="0" indent="0">
              <a:buNone/>
            </a:pPr>
            <a:r>
              <a:rPr lang="en-US" sz="2000" b="1" dirty="0">
                <a:latin typeface="Helvetica" panose="020B0604020202020204" pitchFamily="34" charset="0"/>
                <a:cs typeface="Helvetica" panose="020B0604020202020204" pitchFamily="34" charset="0"/>
              </a:rPr>
              <a:t>Thread creation by implementing the Runnable Interface</a:t>
            </a:r>
          </a:p>
          <a:p>
            <a:pPr marL="0" indent="0">
              <a:buNone/>
            </a:pPr>
            <a:r>
              <a:rPr lang="en-US" sz="2000" dirty="0">
                <a:latin typeface="Helvetica" panose="020B0604020202020204" pitchFamily="34" charset="0"/>
                <a:cs typeface="Helvetica" panose="020B0604020202020204" pitchFamily="34" charset="0"/>
              </a:rPr>
              <a:t>We create a new class which implements </a:t>
            </a:r>
            <a:r>
              <a:rPr lang="en-US" sz="2000" dirty="0" err="1">
                <a:latin typeface="Helvetica" panose="020B0604020202020204" pitchFamily="34" charset="0"/>
                <a:cs typeface="Helvetica" panose="020B0604020202020204" pitchFamily="34" charset="0"/>
              </a:rPr>
              <a:t>java.lang.Runnable</a:t>
            </a:r>
            <a:r>
              <a:rPr lang="en-US" sz="2000" dirty="0">
                <a:latin typeface="Helvetica" panose="020B0604020202020204" pitchFamily="34" charset="0"/>
                <a:cs typeface="Helvetica" panose="020B0604020202020204" pitchFamily="34" charset="0"/>
              </a:rPr>
              <a:t> interface and override run() method. Then we instantiate a Thread object and call start() method on this object. </a:t>
            </a:r>
          </a:p>
          <a:p>
            <a:pPr marL="0" indent="0">
              <a:buNone/>
            </a:pPr>
            <a:r>
              <a:rPr lang="en-US" sz="2000" dirty="0">
                <a:latin typeface="Helvetica" panose="020B0604020202020204" pitchFamily="34" charset="0"/>
                <a:cs typeface="Helvetica" panose="020B0604020202020204" pitchFamily="34" charset="0"/>
              </a:rPr>
              <a:t>Example on next slide.</a:t>
            </a:r>
          </a:p>
          <a:p>
            <a:pPr marL="0" indent="0">
              <a:buNone/>
            </a:pPr>
            <a:endParaRPr lang="en-US" sz="2000" dirty="0">
              <a:latin typeface="Helvetica" panose="020B0604020202020204" pitchFamily="34" charset="0"/>
              <a:cs typeface="Helvetica" panose="020B0604020202020204" pitchFamily="34" charset="0"/>
            </a:endParaRPr>
          </a:p>
          <a:p>
            <a:pPr marL="0" indent="0">
              <a:buNone/>
            </a:pPr>
            <a:r>
              <a:rPr lang="en-US" sz="2000" b="1" dirty="0">
                <a:latin typeface="Helvetica" panose="020B0604020202020204" pitchFamily="34" charset="0"/>
                <a:cs typeface="Helvetica" panose="020B0604020202020204" pitchFamily="34" charset="0"/>
              </a:rPr>
              <a:t>Thread Class vs Runnable Interface </a:t>
            </a:r>
            <a:endParaRPr lang="en-US" sz="20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If we extend the Thread class, our class cannot extend any other class because Java doesn’t support multiple inheritance. But, if we implement the Runnable interface, our class can still extend other base classes.</a:t>
            </a:r>
          </a:p>
          <a:p>
            <a:r>
              <a:rPr lang="en-US" sz="2000" dirty="0">
                <a:latin typeface="Helvetica" panose="020B0604020202020204" pitchFamily="34" charset="0"/>
                <a:cs typeface="Helvetica" panose="020B0604020202020204" pitchFamily="34" charset="0"/>
              </a:rPr>
              <a:t>We can achieve basic functionality of a thread by extending Thread class because it provides some inbuilt methods like yield(), interrupt() etc. that are not available in Runnable interface.</a:t>
            </a:r>
          </a:p>
          <a:p>
            <a:r>
              <a:rPr lang="en-US" sz="2000" dirty="0">
                <a:latin typeface="Helvetica" panose="020B0604020202020204" pitchFamily="34" charset="0"/>
                <a:cs typeface="Helvetica" panose="020B0604020202020204" pitchFamily="34" charset="0"/>
              </a:rPr>
              <a:t>Using runnable will give you an object that can be shared amongst multiple threads. </a:t>
            </a:r>
          </a:p>
        </p:txBody>
      </p:sp>
    </p:spTree>
    <p:extLst>
      <p:ext uri="{BB962C8B-B14F-4D97-AF65-F5344CB8AC3E}">
        <p14:creationId xmlns:p14="http://schemas.microsoft.com/office/powerpoint/2010/main" val="2991855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3AE8B13-4B89-CB53-3AF3-0723BFD4FFC0}"/>
              </a:ext>
            </a:extLst>
          </p:cNvPr>
          <p:cNvSpPr>
            <a:spLocks noGrp="1"/>
          </p:cNvSpPr>
          <p:nvPr>
            <p:ph idx="1"/>
          </p:nvPr>
        </p:nvSpPr>
        <p:spPr/>
        <p:txBody>
          <a:bodyPr>
            <a:normAutofit/>
          </a:bodyPr>
          <a:lstStyle/>
          <a:p>
            <a:endParaRPr lang="en-US" sz="2000" dirty="0">
              <a:latin typeface="Helvetica" panose="020B0604020202020204" pitchFamily="34" charset="0"/>
              <a:cs typeface="Helvetica" panose="020B0604020202020204" pitchFamily="34" charset="0"/>
            </a:endParaRPr>
          </a:p>
        </p:txBody>
      </p:sp>
      <p:sp>
        <p:nvSpPr>
          <p:cNvPr id="3" name="Rectangle 2">
            <a:extLst>
              <a:ext uri="{FF2B5EF4-FFF2-40B4-BE49-F238E27FC236}">
                <a16:creationId xmlns:a16="http://schemas.microsoft.com/office/drawing/2014/main" id="{19CA3F55-5FCE-E36A-921E-1EFCA1327D74}"/>
              </a:ext>
            </a:extLst>
          </p:cNvPr>
          <p:cNvSpPr/>
          <p:nvPr/>
        </p:nvSpPr>
        <p:spPr>
          <a:xfrm>
            <a:off x="838200" y="1582220"/>
            <a:ext cx="10515600" cy="49106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latin typeface="Helvetica" panose="020B0604020202020204" pitchFamily="34" charset="0"/>
                <a:cs typeface="Helvetica" panose="020B0604020202020204" pitchFamily="34" charset="0"/>
              </a:rPr>
              <a:t>class </a:t>
            </a:r>
            <a:r>
              <a:rPr lang="en-US" sz="1400" dirty="0" err="1">
                <a:latin typeface="Helvetica" panose="020B0604020202020204" pitchFamily="34" charset="0"/>
                <a:cs typeface="Helvetica" panose="020B0604020202020204" pitchFamily="34" charset="0"/>
              </a:rPr>
              <a:t>MultithreadingDemo</a:t>
            </a:r>
            <a:r>
              <a:rPr lang="en-US" sz="1400" dirty="0">
                <a:latin typeface="Helvetica" panose="020B0604020202020204" pitchFamily="34" charset="0"/>
                <a:cs typeface="Helvetica" panose="020B0604020202020204" pitchFamily="34" charset="0"/>
              </a:rPr>
              <a:t> implements Runnable {</a:t>
            </a:r>
          </a:p>
          <a:p>
            <a:r>
              <a:rPr lang="en-US" sz="1400" dirty="0">
                <a:latin typeface="Helvetica" panose="020B0604020202020204" pitchFamily="34" charset="0"/>
                <a:cs typeface="Helvetica" panose="020B0604020202020204" pitchFamily="34" charset="0"/>
              </a:rPr>
              <a:t>    public void run()</a:t>
            </a:r>
          </a:p>
          <a:p>
            <a:r>
              <a:rPr lang="en-US" sz="1400" dirty="0">
                <a:latin typeface="Helvetica" panose="020B0604020202020204" pitchFamily="34" charset="0"/>
                <a:cs typeface="Helvetica" panose="020B0604020202020204" pitchFamily="34" charset="0"/>
              </a:rPr>
              <a:t>    {</a:t>
            </a:r>
          </a:p>
          <a:p>
            <a:r>
              <a:rPr lang="en-US" sz="1400" dirty="0">
                <a:latin typeface="Helvetica" panose="020B0604020202020204" pitchFamily="34" charset="0"/>
                <a:cs typeface="Helvetica" panose="020B0604020202020204" pitchFamily="34" charset="0"/>
              </a:rPr>
              <a:t>        try {</a:t>
            </a:r>
          </a:p>
          <a:p>
            <a:r>
              <a:rPr lang="en-US" sz="1400" dirty="0">
                <a:latin typeface="Helvetica" panose="020B0604020202020204" pitchFamily="34" charset="0"/>
                <a:cs typeface="Helvetica" panose="020B0604020202020204" pitchFamily="34" charset="0"/>
              </a:rPr>
              <a:t>            // Displaying the thread that is running</a:t>
            </a:r>
          </a:p>
          <a:p>
            <a:r>
              <a:rPr lang="en-US" sz="1400" dirty="0">
                <a:latin typeface="Helvetica" panose="020B0604020202020204" pitchFamily="34" charset="0"/>
                <a:cs typeface="Helvetica" panose="020B0604020202020204" pitchFamily="34" charset="0"/>
              </a:rPr>
              <a:t>            System.out.println(</a:t>
            </a:r>
          </a:p>
          <a:p>
            <a:r>
              <a:rPr lang="en-US" sz="1400" dirty="0">
                <a:latin typeface="Helvetica" panose="020B0604020202020204" pitchFamily="34" charset="0"/>
                <a:cs typeface="Helvetica" panose="020B0604020202020204" pitchFamily="34" charset="0"/>
              </a:rPr>
              <a:t>                "Thread " + </a:t>
            </a:r>
            <a:r>
              <a:rPr lang="en-US" sz="1400" dirty="0" err="1">
                <a:latin typeface="Helvetica" panose="020B0604020202020204" pitchFamily="34" charset="0"/>
                <a:cs typeface="Helvetica" panose="020B0604020202020204" pitchFamily="34" charset="0"/>
              </a:rPr>
              <a:t>Thread.currentThread</a:t>
            </a:r>
            <a:r>
              <a:rPr lang="en-US" sz="1400" dirty="0">
                <a:latin typeface="Helvetica" panose="020B0604020202020204" pitchFamily="34" charset="0"/>
                <a:cs typeface="Helvetica" panose="020B0604020202020204" pitchFamily="34" charset="0"/>
              </a:rPr>
              <a:t>().</a:t>
            </a:r>
            <a:r>
              <a:rPr lang="en-US" sz="1400" dirty="0" err="1">
                <a:latin typeface="Helvetica" panose="020B0604020202020204" pitchFamily="34" charset="0"/>
                <a:cs typeface="Helvetica" panose="020B0604020202020204" pitchFamily="34" charset="0"/>
              </a:rPr>
              <a:t>getId</a:t>
            </a:r>
            <a:r>
              <a:rPr lang="en-US" sz="1400" dirty="0">
                <a:latin typeface="Helvetica" panose="020B0604020202020204" pitchFamily="34" charset="0"/>
                <a:cs typeface="Helvetica" panose="020B0604020202020204" pitchFamily="34" charset="0"/>
              </a:rPr>
              <a:t>()</a:t>
            </a:r>
          </a:p>
          <a:p>
            <a:r>
              <a:rPr lang="en-US" sz="1400" dirty="0">
                <a:latin typeface="Helvetica" panose="020B0604020202020204" pitchFamily="34" charset="0"/>
                <a:cs typeface="Helvetica" panose="020B0604020202020204" pitchFamily="34" charset="0"/>
              </a:rPr>
              <a:t>                + " is running");</a:t>
            </a:r>
          </a:p>
          <a:p>
            <a:r>
              <a:rPr lang="en-US" sz="1400" dirty="0">
                <a:latin typeface="Helvetica" panose="020B0604020202020204" pitchFamily="34" charset="0"/>
                <a:cs typeface="Helvetica" panose="020B0604020202020204" pitchFamily="34" charset="0"/>
              </a:rPr>
              <a:t>        }</a:t>
            </a:r>
          </a:p>
          <a:p>
            <a:r>
              <a:rPr lang="en-US" sz="1400" dirty="0">
                <a:latin typeface="Helvetica" panose="020B0604020202020204" pitchFamily="34" charset="0"/>
                <a:cs typeface="Helvetica" panose="020B0604020202020204" pitchFamily="34" charset="0"/>
              </a:rPr>
              <a:t>        catch (Exception e) {</a:t>
            </a:r>
          </a:p>
          <a:p>
            <a:r>
              <a:rPr lang="en-US" sz="1400" dirty="0">
                <a:latin typeface="Helvetica" panose="020B0604020202020204" pitchFamily="34" charset="0"/>
                <a:cs typeface="Helvetica" panose="020B0604020202020204" pitchFamily="34" charset="0"/>
              </a:rPr>
              <a:t>            // Throwing an exception</a:t>
            </a:r>
          </a:p>
          <a:p>
            <a:r>
              <a:rPr lang="en-US" sz="1400" dirty="0">
                <a:latin typeface="Helvetica" panose="020B0604020202020204" pitchFamily="34" charset="0"/>
                <a:cs typeface="Helvetica" panose="020B0604020202020204" pitchFamily="34" charset="0"/>
              </a:rPr>
              <a:t>            System.out.println("Exception is caught");}}}</a:t>
            </a:r>
          </a:p>
          <a:p>
            <a:r>
              <a:rPr lang="en-US" sz="1400" dirty="0">
                <a:latin typeface="Helvetica" panose="020B0604020202020204" pitchFamily="34" charset="0"/>
                <a:cs typeface="Helvetica" panose="020B0604020202020204" pitchFamily="34" charset="0"/>
              </a:rPr>
              <a:t> </a:t>
            </a:r>
          </a:p>
          <a:p>
            <a:r>
              <a:rPr lang="en-US" sz="1400" dirty="0">
                <a:latin typeface="Helvetica" panose="020B0604020202020204" pitchFamily="34" charset="0"/>
                <a:cs typeface="Helvetica" panose="020B0604020202020204" pitchFamily="34" charset="0"/>
              </a:rPr>
              <a:t>// Main Class</a:t>
            </a:r>
          </a:p>
          <a:p>
            <a:r>
              <a:rPr lang="en-US" sz="1400" dirty="0">
                <a:latin typeface="Helvetica" panose="020B0604020202020204" pitchFamily="34" charset="0"/>
                <a:cs typeface="Helvetica" panose="020B0604020202020204" pitchFamily="34" charset="0"/>
              </a:rPr>
              <a:t>class Multithread {</a:t>
            </a:r>
          </a:p>
          <a:p>
            <a:r>
              <a:rPr lang="en-US" sz="1400" dirty="0">
                <a:latin typeface="Helvetica" panose="020B0604020202020204" pitchFamily="34" charset="0"/>
                <a:cs typeface="Helvetica" panose="020B0604020202020204" pitchFamily="34" charset="0"/>
              </a:rPr>
              <a:t>    public static void main(String[] </a:t>
            </a:r>
            <a:r>
              <a:rPr lang="en-US" sz="1400" dirty="0" err="1">
                <a:latin typeface="Helvetica" panose="020B0604020202020204" pitchFamily="34" charset="0"/>
                <a:cs typeface="Helvetica" panose="020B0604020202020204" pitchFamily="34" charset="0"/>
              </a:rPr>
              <a:t>args</a:t>
            </a:r>
            <a:r>
              <a:rPr lang="en-US" sz="1400" dirty="0">
                <a:latin typeface="Helvetica" panose="020B0604020202020204" pitchFamily="34" charset="0"/>
                <a:cs typeface="Helvetica" panose="020B0604020202020204" pitchFamily="34" charset="0"/>
              </a:rPr>
              <a:t>)</a:t>
            </a:r>
          </a:p>
          <a:p>
            <a:r>
              <a:rPr lang="en-US" sz="1400" dirty="0">
                <a:latin typeface="Helvetica" panose="020B0604020202020204" pitchFamily="34" charset="0"/>
                <a:cs typeface="Helvetica" panose="020B0604020202020204" pitchFamily="34" charset="0"/>
              </a:rPr>
              <a:t>    {</a:t>
            </a:r>
          </a:p>
          <a:p>
            <a:r>
              <a:rPr lang="en-US" sz="1400" dirty="0">
                <a:latin typeface="Helvetica" panose="020B0604020202020204" pitchFamily="34" charset="0"/>
                <a:cs typeface="Helvetica" panose="020B0604020202020204" pitchFamily="34" charset="0"/>
              </a:rPr>
              <a:t>        int n = 8; // Number of threads</a:t>
            </a:r>
          </a:p>
          <a:p>
            <a:r>
              <a:rPr lang="en-US" sz="1400" dirty="0">
                <a:latin typeface="Helvetica" panose="020B0604020202020204" pitchFamily="34" charset="0"/>
                <a:cs typeface="Helvetica" panose="020B0604020202020204" pitchFamily="34" charset="0"/>
              </a:rPr>
              <a:t>        for (int </a:t>
            </a:r>
            <a:r>
              <a:rPr lang="en-US" sz="1400" dirty="0" err="1">
                <a:latin typeface="Helvetica" panose="020B0604020202020204" pitchFamily="34" charset="0"/>
                <a:cs typeface="Helvetica" panose="020B0604020202020204" pitchFamily="34" charset="0"/>
              </a:rPr>
              <a:t>i</a:t>
            </a:r>
            <a:r>
              <a:rPr lang="en-US" sz="1400" dirty="0">
                <a:latin typeface="Helvetica" panose="020B0604020202020204" pitchFamily="34" charset="0"/>
                <a:cs typeface="Helvetica" panose="020B0604020202020204" pitchFamily="34" charset="0"/>
              </a:rPr>
              <a:t> = 0; </a:t>
            </a:r>
            <a:r>
              <a:rPr lang="en-US" sz="1400" dirty="0" err="1">
                <a:latin typeface="Helvetica" panose="020B0604020202020204" pitchFamily="34" charset="0"/>
                <a:cs typeface="Helvetica" panose="020B0604020202020204" pitchFamily="34" charset="0"/>
              </a:rPr>
              <a:t>i</a:t>
            </a:r>
            <a:r>
              <a:rPr lang="en-US" sz="1400" dirty="0">
                <a:latin typeface="Helvetica" panose="020B0604020202020204" pitchFamily="34" charset="0"/>
                <a:cs typeface="Helvetica" panose="020B0604020202020204" pitchFamily="34" charset="0"/>
              </a:rPr>
              <a:t> &lt; n; </a:t>
            </a:r>
            <a:r>
              <a:rPr lang="en-US" sz="1400" dirty="0" err="1">
                <a:latin typeface="Helvetica" panose="020B0604020202020204" pitchFamily="34" charset="0"/>
                <a:cs typeface="Helvetica" panose="020B0604020202020204" pitchFamily="34" charset="0"/>
              </a:rPr>
              <a:t>i</a:t>
            </a:r>
            <a:r>
              <a:rPr lang="en-US" sz="1400" dirty="0">
                <a:latin typeface="Helvetica" panose="020B0604020202020204" pitchFamily="34" charset="0"/>
                <a:cs typeface="Helvetica" panose="020B0604020202020204" pitchFamily="34" charset="0"/>
              </a:rPr>
              <a:t>++) {</a:t>
            </a:r>
          </a:p>
          <a:p>
            <a:r>
              <a:rPr lang="en-US" sz="1400" dirty="0">
                <a:latin typeface="Helvetica" panose="020B0604020202020204" pitchFamily="34" charset="0"/>
                <a:cs typeface="Helvetica" panose="020B0604020202020204" pitchFamily="34" charset="0"/>
              </a:rPr>
              <a:t>            Thread object</a:t>
            </a:r>
          </a:p>
          <a:p>
            <a:r>
              <a:rPr lang="en-US" sz="1400" dirty="0">
                <a:latin typeface="Helvetica" panose="020B0604020202020204" pitchFamily="34" charset="0"/>
                <a:cs typeface="Helvetica" panose="020B0604020202020204" pitchFamily="34" charset="0"/>
              </a:rPr>
              <a:t>                = new Thread(new </a:t>
            </a:r>
            <a:r>
              <a:rPr lang="en-US" sz="1400" dirty="0" err="1">
                <a:latin typeface="Helvetica" panose="020B0604020202020204" pitchFamily="34" charset="0"/>
                <a:cs typeface="Helvetica" panose="020B0604020202020204" pitchFamily="34" charset="0"/>
              </a:rPr>
              <a:t>MultithreadingDemo</a:t>
            </a:r>
            <a:r>
              <a:rPr lang="en-US" sz="1400" dirty="0">
                <a:latin typeface="Helvetica" panose="020B0604020202020204" pitchFamily="34" charset="0"/>
                <a:cs typeface="Helvetica" panose="020B0604020202020204" pitchFamily="34" charset="0"/>
              </a:rPr>
              <a:t>());</a:t>
            </a:r>
          </a:p>
          <a:p>
            <a:r>
              <a:rPr lang="en-US" sz="1400" dirty="0">
                <a:latin typeface="Helvetica" panose="020B0604020202020204" pitchFamily="34" charset="0"/>
                <a:cs typeface="Helvetica" panose="020B0604020202020204" pitchFamily="34" charset="0"/>
              </a:rPr>
              <a:t>            </a:t>
            </a:r>
            <a:r>
              <a:rPr lang="en-US" sz="1400" dirty="0" err="1">
                <a:latin typeface="Helvetica" panose="020B0604020202020204" pitchFamily="34" charset="0"/>
                <a:cs typeface="Helvetica" panose="020B0604020202020204" pitchFamily="34" charset="0"/>
              </a:rPr>
              <a:t>object.start</a:t>
            </a:r>
            <a:r>
              <a:rPr lang="en-US" sz="1400" dirty="0">
                <a:latin typeface="Helvetica" panose="020B0604020202020204" pitchFamily="34" charset="0"/>
                <a:cs typeface="Helvetica" panose="020B0604020202020204" pitchFamily="34" charset="0"/>
              </a:rPr>
              <a:t>();}}}</a:t>
            </a:r>
          </a:p>
        </p:txBody>
      </p:sp>
    </p:spTree>
    <p:extLst>
      <p:ext uri="{BB962C8B-B14F-4D97-AF65-F5344CB8AC3E}">
        <p14:creationId xmlns:p14="http://schemas.microsoft.com/office/powerpoint/2010/main" val="7122136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BBD0D-CC0D-A87F-2202-E2196EA5C1D4}"/>
              </a:ext>
            </a:extLst>
          </p:cNvPr>
          <p:cNvSpPr>
            <a:spLocks noGrp="1"/>
          </p:cNvSpPr>
          <p:nvPr>
            <p:ph type="title"/>
          </p:nvPr>
        </p:nvSpPr>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IO Streams</a:t>
            </a:r>
            <a:endParaRPr lang="en-US" sz="3200" dirty="0">
              <a:latin typeface="Helvetica" panose="020B0604020202020204" pitchFamily="34" charset="0"/>
              <a:cs typeface="Helvetica" panose="020B0604020202020204" pitchFamily="34" charset="0"/>
            </a:endParaRPr>
          </a:p>
        </p:txBody>
      </p:sp>
      <p:sp>
        <p:nvSpPr>
          <p:cNvPr id="4" name="Content Placeholder 3">
            <a:extLst>
              <a:ext uri="{FF2B5EF4-FFF2-40B4-BE49-F238E27FC236}">
                <a16:creationId xmlns:a16="http://schemas.microsoft.com/office/drawing/2014/main" id="{A3AE8B13-4B89-CB53-3AF3-0723BFD4FFC0}"/>
              </a:ext>
            </a:extLst>
          </p:cNvPr>
          <p:cNvSpPr>
            <a:spLocks noGrp="1"/>
          </p:cNvSpPr>
          <p:nvPr>
            <p:ph idx="1"/>
          </p:nvPr>
        </p:nvSpPr>
        <p:spPr/>
        <p:txBody>
          <a:bodyPr>
            <a:normAutofit/>
          </a:bodyPr>
          <a:lstStyle/>
          <a:p>
            <a:pPr marL="0" indent="0">
              <a:buNone/>
            </a:pPr>
            <a:r>
              <a:rPr lang="en-US" sz="2000" dirty="0">
                <a:latin typeface="Helvetica" panose="020B0604020202020204" pitchFamily="34" charset="0"/>
                <a:cs typeface="Helvetica" panose="020B0604020202020204" pitchFamily="34" charset="0"/>
              </a:rPr>
              <a:t>Java brings various Streams with its I/O package that helps the user to perform all the input-output operations. These streams support all the types of objects, data-types, characters, files </a:t>
            </a:r>
            <a:r>
              <a:rPr lang="en-US" sz="2000" dirty="0" err="1">
                <a:latin typeface="Helvetica" panose="020B0604020202020204" pitchFamily="34" charset="0"/>
                <a:cs typeface="Helvetica" panose="020B0604020202020204" pitchFamily="34" charset="0"/>
              </a:rPr>
              <a:t>etc</a:t>
            </a:r>
            <a:r>
              <a:rPr lang="en-US" sz="2000" dirty="0">
                <a:latin typeface="Helvetica" panose="020B0604020202020204" pitchFamily="34" charset="0"/>
                <a:cs typeface="Helvetica" panose="020B0604020202020204" pitchFamily="34" charset="0"/>
              </a:rPr>
              <a:t> to fully execute the I/O operations.</a:t>
            </a:r>
          </a:p>
        </p:txBody>
      </p:sp>
      <p:pic>
        <p:nvPicPr>
          <p:cNvPr id="5" name="Picture 4">
            <a:extLst>
              <a:ext uri="{FF2B5EF4-FFF2-40B4-BE49-F238E27FC236}">
                <a16:creationId xmlns:a16="http://schemas.microsoft.com/office/drawing/2014/main" id="{D43700DB-A8E1-878C-8A2E-8507C2B0C0A0}"/>
              </a:ext>
            </a:extLst>
          </p:cNvPr>
          <p:cNvPicPr>
            <a:picLocks noChangeAspect="1"/>
          </p:cNvPicPr>
          <p:nvPr/>
        </p:nvPicPr>
        <p:blipFill>
          <a:blip r:embed="rId2"/>
          <a:stretch>
            <a:fillRect/>
          </a:stretch>
        </p:blipFill>
        <p:spPr>
          <a:xfrm>
            <a:off x="1080899" y="3203824"/>
            <a:ext cx="10030202" cy="2094218"/>
          </a:xfrm>
          <a:prstGeom prst="rect">
            <a:avLst/>
          </a:prstGeom>
        </p:spPr>
      </p:pic>
    </p:spTree>
    <p:extLst>
      <p:ext uri="{BB962C8B-B14F-4D97-AF65-F5344CB8AC3E}">
        <p14:creationId xmlns:p14="http://schemas.microsoft.com/office/powerpoint/2010/main" val="809796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3AE8B13-4B89-CB53-3AF3-0723BFD4FFC0}"/>
              </a:ext>
            </a:extLst>
          </p:cNvPr>
          <p:cNvSpPr>
            <a:spLocks noGrp="1"/>
          </p:cNvSpPr>
          <p:nvPr>
            <p:ph idx="1"/>
          </p:nvPr>
        </p:nvSpPr>
        <p:spPr/>
        <p:txBody>
          <a:bodyPr>
            <a:normAutofit/>
          </a:bodyPr>
          <a:lstStyle/>
          <a:p>
            <a:pPr marL="0" indent="0">
              <a:buNone/>
            </a:pPr>
            <a:r>
              <a:rPr lang="en-US" sz="2000" dirty="0">
                <a:latin typeface="Helvetica" panose="020B0604020202020204" pitchFamily="34" charset="0"/>
                <a:cs typeface="Helvetica" panose="020B0604020202020204" pitchFamily="34" charset="0"/>
              </a:rPr>
              <a:t>Before exploring various input and output streams lets look at 3 standard or default streams that Java has to provide which are also most common in use:</a:t>
            </a:r>
          </a:p>
          <a:p>
            <a:pPr marL="0" indent="0">
              <a:buNone/>
            </a:pPr>
            <a:endParaRPr lang="en-US" sz="2000" dirty="0">
              <a:latin typeface="Helvetica" panose="020B0604020202020204" pitchFamily="34" charset="0"/>
              <a:cs typeface="Helvetica" panose="020B0604020202020204" pitchFamily="34" charset="0"/>
            </a:endParaRPr>
          </a:p>
          <a:p>
            <a:pPr marL="0" indent="0">
              <a:buNone/>
            </a:pPr>
            <a:endParaRPr lang="en-US" sz="2000" dirty="0">
              <a:latin typeface="Helvetica" panose="020B0604020202020204" pitchFamily="34" charset="0"/>
              <a:cs typeface="Helvetica" panose="020B0604020202020204" pitchFamily="34" charset="0"/>
            </a:endParaRPr>
          </a:p>
        </p:txBody>
      </p:sp>
      <p:pic>
        <p:nvPicPr>
          <p:cNvPr id="6" name="Picture 5">
            <a:extLst>
              <a:ext uri="{FF2B5EF4-FFF2-40B4-BE49-F238E27FC236}">
                <a16:creationId xmlns:a16="http://schemas.microsoft.com/office/drawing/2014/main" id="{02B2BC79-48D1-7CCD-8913-BCD0E5BE0F5D}"/>
              </a:ext>
            </a:extLst>
          </p:cNvPr>
          <p:cNvPicPr>
            <a:picLocks noChangeAspect="1"/>
          </p:cNvPicPr>
          <p:nvPr/>
        </p:nvPicPr>
        <p:blipFill>
          <a:blip r:embed="rId2"/>
          <a:stretch>
            <a:fillRect/>
          </a:stretch>
        </p:blipFill>
        <p:spPr>
          <a:xfrm>
            <a:off x="2654967" y="2566871"/>
            <a:ext cx="6882066" cy="3745029"/>
          </a:xfrm>
          <a:prstGeom prst="rect">
            <a:avLst/>
          </a:prstGeom>
        </p:spPr>
      </p:pic>
    </p:spTree>
    <p:extLst>
      <p:ext uri="{BB962C8B-B14F-4D97-AF65-F5344CB8AC3E}">
        <p14:creationId xmlns:p14="http://schemas.microsoft.com/office/powerpoint/2010/main" val="3534082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3AE8B13-4B89-CB53-3AF3-0723BFD4FFC0}"/>
              </a:ext>
            </a:extLst>
          </p:cNvPr>
          <p:cNvSpPr>
            <a:spLocks noGrp="1"/>
          </p:cNvSpPr>
          <p:nvPr>
            <p:ph idx="1"/>
          </p:nvPr>
        </p:nvSpPr>
        <p:spPr/>
        <p:txBody>
          <a:bodyPr>
            <a:normAutofit/>
          </a:bodyPr>
          <a:lstStyle/>
          <a:p>
            <a:pPr marL="0" indent="0">
              <a:buNone/>
            </a:pPr>
            <a:r>
              <a:rPr lang="en-US" sz="2000" b="1" dirty="0" err="1">
                <a:latin typeface="Helvetica" panose="020B0604020202020204" pitchFamily="34" charset="0"/>
                <a:cs typeface="Helvetica" panose="020B0604020202020204" pitchFamily="34" charset="0"/>
              </a:rPr>
              <a:t>Java.io.Reader</a:t>
            </a:r>
            <a:r>
              <a:rPr lang="en-US" sz="2000" b="1" dirty="0">
                <a:latin typeface="Helvetica" panose="020B0604020202020204" pitchFamily="34" charset="0"/>
                <a:cs typeface="Helvetica" panose="020B0604020202020204" pitchFamily="34" charset="0"/>
              </a:rPr>
              <a:t> class in Java</a:t>
            </a:r>
          </a:p>
          <a:p>
            <a:pPr marL="0" indent="0">
              <a:buNone/>
            </a:pPr>
            <a:r>
              <a:rPr lang="en-US" sz="2000" dirty="0">
                <a:latin typeface="Helvetica" panose="020B0604020202020204" pitchFamily="34" charset="0"/>
                <a:cs typeface="Helvetica" panose="020B0604020202020204" pitchFamily="34" charset="0"/>
              </a:rPr>
              <a:t>Java Reader class is an abstract class for reading character streams. The only methods that a subclass must implement are read(char[], int, int), and close(). Most subclasses, however, will override some of the methods defined here in order to provide higher efficiency, additional functionality, or both. </a:t>
            </a:r>
          </a:p>
          <a:p>
            <a:pPr marL="0" indent="0">
              <a:buNone/>
            </a:pPr>
            <a:endParaRPr lang="en-US" sz="2000" dirty="0">
              <a:latin typeface="Helvetica" panose="020B0604020202020204" pitchFamily="34" charset="0"/>
              <a:cs typeface="Helvetica" panose="020B0604020202020204" pitchFamily="34" charset="0"/>
            </a:endParaRPr>
          </a:p>
          <a:p>
            <a:pPr marL="0" indent="0">
              <a:buNone/>
            </a:pPr>
            <a:r>
              <a:rPr lang="en-US" sz="2000" b="1" dirty="0">
                <a:latin typeface="Helvetica" panose="020B0604020202020204" pitchFamily="34" charset="0"/>
                <a:cs typeface="Helvetica" panose="020B0604020202020204" pitchFamily="34" charset="0"/>
              </a:rPr>
              <a:t>Constructors in Java Reader Class</a:t>
            </a:r>
          </a:p>
          <a:p>
            <a:pPr marL="0" indent="0">
              <a:buNone/>
            </a:pPr>
            <a:r>
              <a:rPr lang="en-US" sz="2000" dirty="0">
                <a:latin typeface="Helvetica" panose="020B0604020202020204" pitchFamily="34" charset="0"/>
                <a:cs typeface="Helvetica" panose="020B0604020202020204" pitchFamily="34" charset="0"/>
              </a:rPr>
              <a:t>There are two constructors used with Java Reader Class as mentioned below:</a:t>
            </a:r>
          </a:p>
          <a:p>
            <a:r>
              <a:rPr lang="en-US" sz="2000" dirty="0">
                <a:latin typeface="Helvetica" panose="020B0604020202020204" pitchFamily="34" charset="0"/>
                <a:cs typeface="Helvetica" panose="020B0604020202020204" pitchFamily="34" charset="0"/>
              </a:rPr>
              <a:t>protected Reader(): Creates a new character-stream reader whose critical sections will synchronize on the reader itself.</a:t>
            </a:r>
          </a:p>
          <a:p>
            <a:r>
              <a:rPr lang="en-US" sz="2000" dirty="0">
                <a:latin typeface="Helvetica" panose="020B0604020202020204" pitchFamily="34" charset="0"/>
                <a:cs typeface="Helvetica" panose="020B0604020202020204" pitchFamily="34" charset="0"/>
              </a:rPr>
              <a:t>protected Reader(Object lock): Creates a new character-stream reader whose critical sections will synchronize on the given object.</a:t>
            </a:r>
          </a:p>
        </p:txBody>
      </p:sp>
    </p:spTree>
    <p:extLst>
      <p:ext uri="{BB962C8B-B14F-4D97-AF65-F5344CB8AC3E}">
        <p14:creationId xmlns:p14="http://schemas.microsoft.com/office/powerpoint/2010/main" val="3519512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a:extLst>
              <a:ext uri="{FF2B5EF4-FFF2-40B4-BE49-F238E27FC236}">
                <a16:creationId xmlns:a16="http://schemas.microsoft.com/office/drawing/2014/main" id="{1A5D4930-DCAD-EA3A-DDDE-9435A536F74A}"/>
              </a:ext>
            </a:extLst>
          </p:cNvPr>
          <p:cNvGraphicFramePr>
            <a:graphicFrameLocks noGrp="1" noChangeAspect="1"/>
          </p:cNvGraphicFramePr>
          <p:nvPr>
            <p:ph idx="1"/>
            <p:extLst>
              <p:ext uri="{D42A27DB-BD31-4B8C-83A1-F6EECF244321}">
                <p14:modId xmlns:p14="http://schemas.microsoft.com/office/powerpoint/2010/main" val="3458752129"/>
              </p:ext>
            </p:extLst>
          </p:nvPr>
        </p:nvGraphicFramePr>
        <p:xfrm>
          <a:off x="2643188" y="493713"/>
          <a:ext cx="5510212" cy="5661025"/>
        </p:xfrm>
        <a:graphic>
          <a:graphicData uri="http://schemas.openxmlformats.org/presentationml/2006/ole">
            <mc:AlternateContent xmlns:mc="http://schemas.openxmlformats.org/markup-compatibility/2006">
              <mc:Choice xmlns:v="urn:schemas-microsoft-com:vml" Requires="v">
                <p:oleObj name="Document" r:id="rId2" imgW="8124317" imgH="8347390" progId="Word.OpenDocumentText.12">
                  <p:embed/>
                </p:oleObj>
              </mc:Choice>
              <mc:Fallback>
                <p:oleObj name="Document" r:id="rId2" imgW="8124317" imgH="8347390" progId="Word.OpenDocumentText.12">
                  <p:embed/>
                  <p:pic>
                    <p:nvPicPr>
                      <p:cNvPr id="0" name=""/>
                      <p:cNvPicPr/>
                      <p:nvPr/>
                    </p:nvPicPr>
                    <p:blipFill>
                      <a:blip r:embed="rId3"/>
                      <a:stretch>
                        <a:fillRect/>
                      </a:stretch>
                    </p:blipFill>
                    <p:spPr>
                      <a:xfrm>
                        <a:off x="2643188" y="493713"/>
                        <a:ext cx="5510212" cy="5661025"/>
                      </a:xfrm>
                      <a:prstGeom prst="rect">
                        <a:avLst/>
                      </a:prstGeom>
                    </p:spPr>
                  </p:pic>
                </p:oleObj>
              </mc:Fallback>
            </mc:AlternateContent>
          </a:graphicData>
        </a:graphic>
      </p:graphicFrame>
    </p:spTree>
    <p:extLst>
      <p:ext uri="{BB962C8B-B14F-4D97-AF65-F5344CB8AC3E}">
        <p14:creationId xmlns:p14="http://schemas.microsoft.com/office/powerpoint/2010/main" val="23301003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BBD0D-CC0D-A87F-2202-E2196EA5C1D4}"/>
              </a:ext>
            </a:extLst>
          </p:cNvPr>
          <p:cNvSpPr>
            <a:spLocks noGrp="1"/>
          </p:cNvSpPr>
          <p:nvPr>
            <p:ph type="title"/>
          </p:nvPr>
        </p:nvSpPr>
        <p:spPr/>
        <p:txBody>
          <a:bodyPr>
            <a:normAutofit/>
          </a:bodyPr>
          <a:lstStyle/>
          <a:p>
            <a:r>
              <a:rPr lang="it-IT" sz="3200" dirty="0">
                <a:solidFill>
                  <a:srgbClr val="0070C0"/>
                </a:solidFill>
                <a:latin typeface="Helvetica" panose="020B0604020202020204" pitchFamily="34" charset="0"/>
                <a:cs typeface="Helvetica" panose="020B0604020202020204" pitchFamily="34" charset="0"/>
              </a:rPr>
              <a:t>AWT (Abstract windowtooldkit)</a:t>
            </a:r>
            <a:endParaRPr lang="en-US" sz="3200" dirty="0">
              <a:solidFill>
                <a:srgbClr val="0070C0"/>
              </a:solidFill>
              <a:latin typeface="Helvetica" panose="020B0604020202020204" pitchFamily="34" charset="0"/>
              <a:cs typeface="Helvetica" panose="020B0604020202020204" pitchFamily="34" charset="0"/>
            </a:endParaRPr>
          </a:p>
        </p:txBody>
      </p:sp>
      <p:sp>
        <p:nvSpPr>
          <p:cNvPr id="4" name="Content Placeholder 3">
            <a:extLst>
              <a:ext uri="{FF2B5EF4-FFF2-40B4-BE49-F238E27FC236}">
                <a16:creationId xmlns:a16="http://schemas.microsoft.com/office/drawing/2014/main" id="{A3AE8B13-4B89-CB53-3AF3-0723BFD4FFC0}"/>
              </a:ext>
            </a:extLst>
          </p:cNvPr>
          <p:cNvSpPr>
            <a:spLocks noGrp="1"/>
          </p:cNvSpPr>
          <p:nvPr>
            <p:ph idx="1"/>
          </p:nvPr>
        </p:nvSpPr>
        <p:spPr/>
        <p:txBody>
          <a:bodyPr>
            <a:normAutofit/>
          </a:bodyPr>
          <a:lstStyle/>
          <a:p>
            <a:r>
              <a:rPr lang="en-US" sz="2000" dirty="0">
                <a:latin typeface="Helvetica" panose="020B0604020202020204" pitchFamily="34" charset="0"/>
                <a:cs typeface="Helvetica" panose="020B0604020202020204" pitchFamily="34" charset="0"/>
              </a:rPr>
              <a:t>Java AWT (Abstract Window Toolkit) is an API to develop Graphical User Interface (GUI) or windows-based applications in Java.</a:t>
            </a:r>
          </a:p>
          <a:p>
            <a:endParaRPr lang="en-US" sz="20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Java AWT components are platform-dependent i.e. components are displayed according to the view of operating system. AWT is heavy weight i.e. its components are using the resources of underlying operating system (OS).</a:t>
            </a:r>
          </a:p>
          <a:p>
            <a:endParaRPr lang="en-US" sz="20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The </a:t>
            </a:r>
            <a:r>
              <a:rPr lang="en-US" sz="2000" dirty="0" err="1">
                <a:latin typeface="Helvetica" panose="020B0604020202020204" pitchFamily="34" charset="0"/>
                <a:cs typeface="Helvetica" panose="020B0604020202020204" pitchFamily="34" charset="0"/>
              </a:rPr>
              <a:t>java.awt</a:t>
            </a:r>
            <a:r>
              <a:rPr lang="en-US" sz="2000" dirty="0">
                <a:latin typeface="Helvetica" panose="020B0604020202020204" pitchFamily="34" charset="0"/>
                <a:cs typeface="Helvetica" panose="020B0604020202020204" pitchFamily="34" charset="0"/>
              </a:rPr>
              <a:t> package provides classes for AWT API such as </a:t>
            </a:r>
            <a:r>
              <a:rPr lang="en-US" sz="2000" dirty="0" err="1">
                <a:latin typeface="Helvetica" panose="020B0604020202020204" pitchFamily="34" charset="0"/>
                <a:cs typeface="Helvetica" panose="020B0604020202020204" pitchFamily="34" charset="0"/>
              </a:rPr>
              <a:t>TextField</a:t>
            </a:r>
            <a:r>
              <a:rPr lang="en-US" sz="2000" dirty="0">
                <a:latin typeface="Helvetica" panose="020B0604020202020204" pitchFamily="34" charset="0"/>
                <a:cs typeface="Helvetica" panose="020B0604020202020204" pitchFamily="34" charset="0"/>
              </a:rPr>
              <a:t>, Label, </a:t>
            </a:r>
            <a:r>
              <a:rPr lang="en-US" sz="2000" dirty="0" err="1">
                <a:latin typeface="Helvetica" panose="020B0604020202020204" pitchFamily="34" charset="0"/>
                <a:cs typeface="Helvetica" panose="020B0604020202020204" pitchFamily="34" charset="0"/>
              </a:rPr>
              <a:t>TextArea</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RadioButton</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CheckBox</a:t>
            </a:r>
            <a:r>
              <a:rPr lang="en-US" sz="2000" dirty="0">
                <a:latin typeface="Helvetica" panose="020B0604020202020204" pitchFamily="34" charset="0"/>
                <a:cs typeface="Helvetica" panose="020B0604020202020204" pitchFamily="34" charset="0"/>
              </a:rPr>
              <a:t>, Choice, List etc.</a:t>
            </a:r>
          </a:p>
        </p:txBody>
      </p:sp>
    </p:spTree>
    <p:extLst>
      <p:ext uri="{BB962C8B-B14F-4D97-AF65-F5344CB8AC3E}">
        <p14:creationId xmlns:p14="http://schemas.microsoft.com/office/powerpoint/2010/main" val="200452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3AE8B13-4B89-CB53-3AF3-0723BFD4FFC0}"/>
              </a:ext>
            </a:extLst>
          </p:cNvPr>
          <p:cNvSpPr>
            <a:spLocks noGrp="1"/>
          </p:cNvSpPr>
          <p:nvPr>
            <p:ph idx="1"/>
          </p:nvPr>
        </p:nvSpPr>
        <p:spPr/>
        <p:txBody>
          <a:bodyPr>
            <a:normAutofit/>
          </a:bodyPr>
          <a:lstStyle/>
          <a:p>
            <a:r>
              <a:rPr lang="en-US" sz="2000" dirty="0">
                <a:latin typeface="Helvetica" panose="020B0604020202020204" pitchFamily="34" charset="0"/>
                <a:cs typeface="Helvetica" panose="020B0604020202020204" pitchFamily="34" charset="0"/>
              </a:rPr>
              <a:t>Java AWT Hierarchy</a:t>
            </a:r>
          </a:p>
          <a:p>
            <a:endParaRPr lang="en-US" sz="2000" dirty="0">
              <a:latin typeface="Helvetica" panose="020B0604020202020204" pitchFamily="34" charset="0"/>
              <a:cs typeface="Helvetica" panose="020B0604020202020204" pitchFamily="34" charset="0"/>
            </a:endParaRPr>
          </a:p>
        </p:txBody>
      </p:sp>
      <p:pic>
        <p:nvPicPr>
          <p:cNvPr id="5" name="Picture 4">
            <a:extLst>
              <a:ext uri="{FF2B5EF4-FFF2-40B4-BE49-F238E27FC236}">
                <a16:creationId xmlns:a16="http://schemas.microsoft.com/office/drawing/2014/main" id="{0E3A158A-453F-B5D8-7071-1FC35B00B921}"/>
              </a:ext>
            </a:extLst>
          </p:cNvPr>
          <p:cNvPicPr>
            <a:picLocks noChangeAspect="1"/>
          </p:cNvPicPr>
          <p:nvPr/>
        </p:nvPicPr>
        <p:blipFill>
          <a:blip r:embed="rId2"/>
          <a:stretch>
            <a:fillRect/>
          </a:stretch>
        </p:blipFill>
        <p:spPr>
          <a:xfrm>
            <a:off x="5379106" y="1659241"/>
            <a:ext cx="4474938" cy="4684105"/>
          </a:xfrm>
          <a:prstGeom prst="rect">
            <a:avLst/>
          </a:prstGeom>
        </p:spPr>
      </p:pic>
    </p:spTree>
    <p:extLst>
      <p:ext uri="{BB962C8B-B14F-4D97-AF65-F5344CB8AC3E}">
        <p14:creationId xmlns:p14="http://schemas.microsoft.com/office/powerpoint/2010/main" val="865474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596C4B-490F-FC7E-D3FE-2E5527599098}"/>
              </a:ext>
            </a:extLst>
          </p:cNvPr>
          <p:cNvSpPr>
            <a:spLocks noGrp="1"/>
          </p:cNvSpPr>
          <p:nvPr>
            <p:ph idx="1"/>
          </p:nvPr>
        </p:nvSpPr>
        <p:spPr/>
        <p:txBody>
          <a:bodyPr>
            <a:normAutofit/>
          </a:bodyPr>
          <a:lstStyle/>
          <a:p>
            <a:r>
              <a:rPr lang="en-US" sz="2000" dirty="0">
                <a:latin typeface="Helvetica" panose="020B0604020202020204" pitchFamily="34" charset="0"/>
                <a:cs typeface="Helvetica" panose="020B0604020202020204" pitchFamily="34" charset="0"/>
              </a:rPr>
              <a:t>JDBC</a:t>
            </a:r>
          </a:p>
          <a:p>
            <a:r>
              <a:rPr lang="en-US" sz="2000" dirty="0">
                <a:latin typeface="Helvetica" panose="020B0604020202020204" pitchFamily="34" charset="0"/>
                <a:cs typeface="Helvetica" panose="020B0604020202020204" pitchFamily="34" charset="0"/>
              </a:rPr>
              <a:t>Spring Cloud</a:t>
            </a:r>
          </a:p>
          <a:p>
            <a:r>
              <a:rPr lang="en-US" sz="2000" dirty="0">
                <a:latin typeface="Helvetica" panose="020B0604020202020204" pitchFamily="34" charset="0"/>
                <a:cs typeface="Helvetica" panose="020B0604020202020204" pitchFamily="34" charset="0"/>
              </a:rPr>
              <a:t>Netflix Eureka Server</a:t>
            </a:r>
          </a:p>
          <a:p>
            <a:r>
              <a:rPr lang="en-US" sz="2000" dirty="0">
                <a:latin typeface="Helvetica" panose="020B0604020202020204" pitchFamily="34" charset="0"/>
                <a:cs typeface="Helvetica" panose="020B0604020202020204" pitchFamily="34" charset="0"/>
              </a:rPr>
              <a:t>Load Balancing</a:t>
            </a:r>
          </a:p>
          <a:p>
            <a:r>
              <a:rPr lang="en-US" sz="2000" dirty="0">
                <a:latin typeface="Helvetica" panose="020B0604020202020204" pitchFamily="34" charset="0"/>
                <a:cs typeface="Helvetica" panose="020B0604020202020204" pitchFamily="34" charset="0"/>
              </a:rPr>
              <a:t>Circuit Breaking</a:t>
            </a:r>
          </a:p>
          <a:p>
            <a:r>
              <a:rPr lang="en-US" sz="2000" dirty="0">
                <a:latin typeface="Helvetica" panose="020B0604020202020204" pitchFamily="34" charset="0"/>
                <a:cs typeface="Helvetica" panose="020B0604020202020204" pitchFamily="34" charset="0"/>
              </a:rPr>
              <a:t>Resillience4J</a:t>
            </a:r>
          </a:p>
        </p:txBody>
      </p:sp>
    </p:spTree>
    <p:extLst>
      <p:ext uri="{BB962C8B-B14F-4D97-AF65-F5344CB8AC3E}">
        <p14:creationId xmlns:p14="http://schemas.microsoft.com/office/powerpoint/2010/main" val="7783932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3AE8B13-4B89-CB53-3AF3-0723BFD4FFC0}"/>
              </a:ext>
            </a:extLst>
          </p:cNvPr>
          <p:cNvSpPr>
            <a:spLocks noGrp="1"/>
          </p:cNvSpPr>
          <p:nvPr>
            <p:ph idx="1"/>
          </p:nvPr>
        </p:nvSpPr>
        <p:spPr/>
        <p:txBody>
          <a:bodyPr>
            <a:normAutofit/>
          </a:bodyPr>
          <a:lstStyle/>
          <a:p>
            <a:pPr marL="0" indent="0">
              <a:buNone/>
            </a:pPr>
            <a:r>
              <a:rPr lang="en-US" sz="2000" dirty="0">
                <a:latin typeface="Helvetica" panose="020B0604020202020204" pitchFamily="34" charset="0"/>
                <a:cs typeface="Helvetica" panose="020B0604020202020204" pitchFamily="34" charset="0"/>
              </a:rPr>
              <a:t>Java AWT Example</a:t>
            </a:r>
          </a:p>
          <a:p>
            <a:r>
              <a:rPr lang="en-US" sz="2000" dirty="0">
                <a:latin typeface="Helvetica" panose="020B0604020202020204" pitchFamily="34" charset="0"/>
                <a:cs typeface="Helvetica" panose="020B0604020202020204" pitchFamily="34" charset="0"/>
              </a:rPr>
              <a:t>To create simple AWT example, you need a frame. There are two ways to create a GUI using Frame in AWT.</a:t>
            </a:r>
          </a:p>
          <a:p>
            <a:pPr marL="800100" lvl="1" indent="-342900">
              <a:buFont typeface="+mj-lt"/>
              <a:buAutoNum type="arabicPeriod"/>
            </a:pPr>
            <a:r>
              <a:rPr lang="en-US" sz="2000" dirty="0">
                <a:latin typeface="Helvetica" panose="020B0604020202020204" pitchFamily="34" charset="0"/>
                <a:cs typeface="Helvetica" panose="020B0604020202020204" pitchFamily="34" charset="0"/>
              </a:rPr>
              <a:t>By extending Frame class (inheritance)</a:t>
            </a:r>
          </a:p>
          <a:p>
            <a:pPr marL="800100" lvl="1" indent="-342900">
              <a:buFont typeface="+mj-lt"/>
              <a:buAutoNum type="arabicPeriod"/>
            </a:pPr>
            <a:r>
              <a:rPr lang="en-US" sz="2000" dirty="0">
                <a:latin typeface="Helvetica" panose="020B0604020202020204" pitchFamily="34" charset="0"/>
                <a:cs typeface="Helvetica" panose="020B0604020202020204" pitchFamily="34" charset="0"/>
              </a:rPr>
              <a:t>By creating the object of Frame class (association)</a:t>
            </a:r>
          </a:p>
          <a:p>
            <a:pPr marL="800100" lvl="1" indent="-342900">
              <a:buFont typeface="+mj-lt"/>
              <a:buAutoNum type="arabicPeriod"/>
            </a:pPr>
            <a:endParaRPr lang="en-US" sz="2000" dirty="0">
              <a:latin typeface="Helvetica" panose="020B0604020202020204" pitchFamily="34" charset="0"/>
              <a:cs typeface="Helvetica" panose="020B0604020202020204" pitchFamily="34" charset="0"/>
            </a:endParaRPr>
          </a:p>
          <a:p>
            <a:pPr marL="800100" lvl="1" indent="-342900">
              <a:buFont typeface="+mj-lt"/>
              <a:buAutoNum type="arabicPeriod"/>
            </a:pPr>
            <a:endParaRPr lang="en-US" sz="2000" dirty="0">
              <a:latin typeface="Helvetica" panose="020B0604020202020204" pitchFamily="34" charset="0"/>
              <a:cs typeface="Helvetica" panose="020B0604020202020204" pitchFamily="34" charset="0"/>
            </a:endParaRPr>
          </a:p>
          <a:p>
            <a:pPr marL="457200" lvl="1" indent="0">
              <a:buNone/>
            </a:pPr>
            <a:endParaRPr lang="en-US" sz="2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610856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9F9313E-A7DB-2E40-9973-784EBA289C64}"/>
              </a:ext>
            </a:extLst>
          </p:cNvPr>
          <p:cNvSpPr/>
          <p:nvPr/>
        </p:nvSpPr>
        <p:spPr>
          <a:xfrm>
            <a:off x="1017142" y="1592494"/>
            <a:ext cx="10654301" cy="4900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 import </a:t>
            </a:r>
            <a:r>
              <a:rPr lang="en-US" dirty="0" err="1"/>
              <a:t>java.awt</a:t>
            </a:r>
            <a:r>
              <a:rPr lang="en-US" dirty="0"/>
              <a:t>.*;      </a:t>
            </a:r>
          </a:p>
          <a:p>
            <a:r>
              <a:rPr lang="en-US" dirty="0"/>
              <a:t>// extending Frame class to our class AWTExample1  </a:t>
            </a:r>
          </a:p>
          <a:p>
            <a:r>
              <a:rPr lang="en-US" dirty="0"/>
              <a:t>public class AWTExample1 extends Frame {    </a:t>
            </a:r>
          </a:p>
          <a:p>
            <a:r>
              <a:rPr lang="en-US" dirty="0"/>
              <a:t>  </a:t>
            </a:r>
          </a:p>
          <a:p>
            <a:r>
              <a:rPr lang="en-US" dirty="0"/>
              <a:t>   // initializing using constructor  </a:t>
            </a:r>
          </a:p>
          <a:p>
            <a:r>
              <a:rPr lang="en-US" dirty="0"/>
              <a:t>   AWTExample1() {    </a:t>
            </a:r>
          </a:p>
          <a:p>
            <a:r>
              <a:rPr lang="en-US" dirty="0"/>
              <a:t>      Button b = new Button("Click Me!!");   </a:t>
            </a:r>
          </a:p>
          <a:p>
            <a:r>
              <a:rPr lang="en-US" dirty="0"/>
              <a:t>      </a:t>
            </a:r>
            <a:r>
              <a:rPr lang="en-US" dirty="0" err="1"/>
              <a:t>b.setBounds</a:t>
            </a:r>
            <a:r>
              <a:rPr lang="en-US" dirty="0"/>
              <a:t>(30,100,80,30);  </a:t>
            </a:r>
          </a:p>
          <a:p>
            <a:r>
              <a:rPr lang="en-US" dirty="0"/>
              <a:t>      add(b);     </a:t>
            </a:r>
          </a:p>
          <a:p>
            <a:r>
              <a:rPr lang="en-US" dirty="0"/>
              <a:t>      </a:t>
            </a:r>
            <a:r>
              <a:rPr lang="en-US" dirty="0" err="1"/>
              <a:t>setSize</a:t>
            </a:r>
            <a:r>
              <a:rPr lang="en-US" dirty="0"/>
              <a:t>(300,300);  </a:t>
            </a:r>
          </a:p>
          <a:p>
            <a:r>
              <a:rPr lang="en-US" dirty="0"/>
              <a:t>      </a:t>
            </a:r>
            <a:r>
              <a:rPr lang="en-US" dirty="0" err="1"/>
              <a:t>setTitle</a:t>
            </a:r>
            <a:r>
              <a:rPr lang="en-US" dirty="0"/>
              <a:t>("This is our basic AWT example");     </a:t>
            </a:r>
          </a:p>
          <a:p>
            <a:r>
              <a:rPr lang="en-US" dirty="0"/>
              <a:t>      </a:t>
            </a:r>
            <a:r>
              <a:rPr lang="en-US" dirty="0" err="1"/>
              <a:t>setLayout</a:t>
            </a:r>
            <a:r>
              <a:rPr lang="en-US" dirty="0"/>
              <a:t>(null);     </a:t>
            </a:r>
          </a:p>
          <a:p>
            <a:r>
              <a:rPr lang="en-US" dirty="0"/>
              <a:t>      </a:t>
            </a:r>
            <a:r>
              <a:rPr lang="en-US" dirty="0" err="1"/>
              <a:t>setVisible</a:t>
            </a:r>
            <a:r>
              <a:rPr lang="en-US" dirty="0"/>
              <a:t>(true);  }      </a:t>
            </a:r>
          </a:p>
          <a:p>
            <a:r>
              <a:rPr lang="en-US" dirty="0"/>
              <a:t>public static void main(String </a:t>
            </a:r>
            <a:r>
              <a:rPr lang="en-US" dirty="0" err="1"/>
              <a:t>args</a:t>
            </a:r>
            <a:r>
              <a:rPr lang="en-US" dirty="0"/>
              <a:t>[]) {    </a:t>
            </a:r>
          </a:p>
          <a:p>
            <a:r>
              <a:rPr lang="en-US" dirty="0"/>
              <a:t>AWTExample1 f = new AWTExample1();    </a:t>
            </a:r>
          </a:p>
          <a:p>
            <a:r>
              <a:rPr lang="en-US" dirty="0"/>
              <a:t>  }  } </a:t>
            </a:r>
          </a:p>
        </p:txBody>
      </p:sp>
    </p:spTree>
    <p:extLst>
      <p:ext uri="{BB962C8B-B14F-4D97-AF65-F5344CB8AC3E}">
        <p14:creationId xmlns:p14="http://schemas.microsoft.com/office/powerpoint/2010/main" val="28457467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BBD0D-CC0D-A87F-2202-E2196EA5C1D4}"/>
              </a:ext>
            </a:extLst>
          </p:cNvPr>
          <p:cNvSpPr>
            <a:spLocks noGrp="1"/>
          </p:cNvSpPr>
          <p:nvPr>
            <p:ph type="title"/>
          </p:nvPr>
        </p:nvSpPr>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Java Collections</a:t>
            </a:r>
            <a:endParaRPr lang="en-US" sz="3200" dirty="0">
              <a:latin typeface="Helvetica" panose="020B0604020202020204" pitchFamily="34" charset="0"/>
              <a:cs typeface="Helvetica" panose="020B0604020202020204" pitchFamily="34" charset="0"/>
            </a:endParaRPr>
          </a:p>
        </p:txBody>
      </p:sp>
      <p:sp>
        <p:nvSpPr>
          <p:cNvPr id="4" name="Content Placeholder 3">
            <a:extLst>
              <a:ext uri="{FF2B5EF4-FFF2-40B4-BE49-F238E27FC236}">
                <a16:creationId xmlns:a16="http://schemas.microsoft.com/office/drawing/2014/main" id="{A3AE8B13-4B89-CB53-3AF3-0723BFD4FFC0}"/>
              </a:ext>
            </a:extLst>
          </p:cNvPr>
          <p:cNvSpPr>
            <a:spLocks noGrp="1"/>
          </p:cNvSpPr>
          <p:nvPr>
            <p:ph idx="1"/>
          </p:nvPr>
        </p:nvSpPr>
        <p:spPr/>
        <p:txBody>
          <a:bodyPr>
            <a:normAutofit/>
          </a:bodyPr>
          <a:lstStyle/>
          <a:p>
            <a:r>
              <a:rPr lang="en-US" sz="2000" dirty="0">
                <a:latin typeface="Helvetica" panose="020B0604020202020204" pitchFamily="34" charset="0"/>
                <a:cs typeface="Helvetica" panose="020B0604020202020204" pitchFamily="34" charset="0"/>
              </a:rPr>
              <a:t>The Collection in Java is a framework that provides an architecture to store and manipulate the group of objects.</a:t>
            </a:r>
          </a:p>
          <a:p>
            <a:r>
              <a:rPr lang="en-US" sz="2000" dirty="0">
                <a:latin typeface="Helvetica" panose="020B0604020202020204" pitchFamily="34" charset="0"/>
                <a:cs typeface="Helvetica" panose="020B0604020202020204" pitchFamily="34" charset="0"/>
              </a:rPr>
              <a:t>Java Collections can achieve all the operations that you perform on a data such as searching, sorting, insertion, manipulation, and deletion.</a:t>
            </a:r>
          </a:p>
          <a:p>
            <a:r>
              <a:rPr lang="en-US" sz="2000" dirty="0">
                <a:latin typeface="Helvetica" panose="020B0604020202020204" pitchFamily="34" charset="0"/>
                <a:cs typeface="Helvetica" panose="020B0604020202020204" pitchFamily="34" charset="0"/>
              </a:rPr>
              <a:t>Java Collection means a single unit of objects. Java Collection framework provides many interfaces (Set, List, Queue, Deque) and classes (</a:t>
            </a:r>
            <a:r>
              <a:rPr lang="en-US" sz="2000" dirty="0" err="1">
                <a:latin typeface="Helvetica" panose="020B0604020202020204" pitchFamily="34" charset="0"/>
                <a:cs typeface="Helvetica" panose="020B0604020202020204" pitchFamily="34" charset="0"/>
              </a:rPr>
              <a:t>ArrayList</a:t>
            </a:r>
            <a:r>
              <a:rPr lang="en-US" sz="2000" dirty="0">
                <a:latin typeface="Helvetica" panose="020B0604020202020204" pitchFamily="34" charset="0"/>
                <a:cs typeface="Helvetica" panose="020B0604020202020204" pitchFamily="34" charset="0"/>
              </a:rPr>
              <a:t>, Vector, LinkedList, </a:t>
            </a:r>
            <a:r>
              <a:rPr lang="en-US" sz="2000" dirty="0" err="1">
                <a:latin typeface="Helvetica" panose="020B0604020202020204" pitchFamily="34" charset="0"/>
                <a:cs typeface="Helvetica" panose="020B0604020202020204" pitchFamily="34" charset="0"/>
              </a:rPr>
              <a:t>PriorityQueue</a:t>
            </a:r>
            <a:r>
              <a:rPr lang="en-US" sz="2000" dirty="0">
                <a:latin typeface="Helvetica" panose="020B0604020202020204" pitchFamily="34" charset="0"/>
                <a:cs typeface="Helvetica" panose="020B0604020202020204" pitchFamily="34" charset="0"/>
              </a:rPr>
              <a:t>, HashSet, </a:t>
            </a:r>
            <a:r>
              <a:rPr lang="en-US" sz="2000" dirty="0" err="1">
                <a:latin typeface="Helvetica" panose="020B0604020202020204" pitchFamily="34" charset="0"/>
                <a:cs typeface="Helvetica" panose="020B0604020202020204" pitchFamily="34" charset="0"/>
              </a:rPr>
              <a:t>LinkedHashSet</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TreeSet</a:t>
            </a:r>
            <a:r>
              <a:rPr lang="en-US" sz="2000" dirty="0">
                <a:latin typeface="Helvetica" panose="020B0604020202020204" pitchFamily="34" charset="0"/>
                <a:cs typeface="Helvetica" panose="020B0604020202020204" pitchFamily="34" charset="0"/>
              </a:rPr>
              <a:t>).</a:t>
            </a:r>
          </a:p>
          <a:p>
            <a:endParaRPr lang="en-US" sz="20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The Collection framework represents a unified architecture for storing and manipulating a group of objects. It has:</a:t>
            </a:r>
          </a:p>
          <a:p>
            <a:pPr lvl="1"/>
            <a:r>
              <a:rPr lang="en-US" sz="1600" dirty="0">
                <a:latin typeface="Helvetica" panose="020B0604020202020204" pitchFamily="34" charset="0"/>
                <a:cs typeface="Helvetica" panose="020B0604020202020204" pitchFamily="34" charset="0"/>
              </a:rPr>
              <a:t>Interfaces and its implementations, i.e., classes</a:t>
            </a:r>
          </a:p>
          <a:p>
            <a:pPr lvl="1"/>
            <a:r>
              <a:rPr lang="en-US" sz="1600" dirty="0">
                <a:latin typeface="Helvetica" panose="020B0604020202020204" pitchFamily="34" charset="0"/>
                <a:cs typeface="Helvetica" panose="020B0604020202020204" pitchFamily="34" charset="0"/>
              </a:rPr>
              <a:t>Algorithm</a:t>
            </a:r>
          </a:p>
        </p:txBody>
      </p:sp>
    </p:spTree>
    <p:extLst>
      <p:ext uri="{BB962C8B-B14F-4D97-AF65-F5344CB8AC3E}">
        <p14:creationId xmlns:p14="http://schemas.microsoft.com/office/powerpoint/2010/main" val="1363577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BBD0D-CC0D-A87F-2202-E2196EA5C1D4}"/>
              </a:ext>
            </a:extLst>
          </p:cNvPr>
          <p:cNvSpPr>
            <a:spLocks noGrp="1"/>
          </p:cNvSpPr>
          <p:nvPr>
            <p:ph type="title"/>
          </p:nvPr>
        </p:nvSpPr>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Hierarchy of Collection Framework</a:t>
            </a:r>
          </a:p>
        </p:txBody>
      </p:sp>
      <p:pic>
        <p:nvPicPr>
          <p:cNvPr id="5" name="Content Placeholder 4">
            <a:extLst>
              <a:ext uri="{FF2B5EF4-FFF2-40B4-BE49-F238E27FC236}">
                <a16:creationId xmlns:a16="http://schemas.microsoft.com/office/drawing/2014/main" id="{A1EF0BB1-EC73-2B5D-CB46-06F644151626}"/>
              </a:ext>
            </a:extLst>
          </p:cNvPr>
          <p:cNvPicPr>
            <a:picLocks noGrp="1" noChangeAspect="1"/>
          </p:cNvPicPr>
          <p:nvPr>
            <p:ph idx="1"/>
          </p:nvPr>
        </p:nvPicPr>
        <p:blipFill>
          <a:blip r:embed="rId2"/>
          <a:stretch>
            <a:fillRect/>
          </a:stretch>
        </p:blipFill>
        <p:spPr>
          <a:xfrm>
            <a:off x="3504394" y="1825625"/>
            <a:ext cx="5183211" cy="4351338"/>
          </a:xfrm>
        </p:spPr>
      </p:pic>
    </p:spTree>
    <p:extLst>
      <p:ext uri="{BB962C8B-B14F-4D97-AF65-F5344CB8AC3E}">
        <p14:creationId xmlns:p14="http://schemas.microsoft.com/office/powerpoint/2010/main" val="4799101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BBD0D-CC0D-A87F-2202-E2196EA5C1D4}"/>
              </a:ext>
            </a:extLst>
          </p:cNvPr>
          <p:cNvSpPr>
            <a:spLocks noGrp="1"/>
          </p:cNvSpPr>
          <p:nvPr>
            <p:ph type="title"/>
          </p:nvPr>
        </p:nvSpPr>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Collection Interface</a:t>
            </a:r>
          </a:p>
        </p:txBody>
      </p:sp>
      <p:sp>
        <p:nvSpPr>
          <p:cNvPr id="4" name="Content Placeholder 3">
            <a:extLst>
              <a:ext uri="{FF2B5EF4-FFF2-40B4-BE49-F238E27FC236}">
                <a16:creationId xmlns:a16="http://schemas.microsoft.com/office/drawing/2014/main" id="{A3AE8B13-4B89-CB53-3AF3-0723BFD4FFC0}"/>
              </a:ext>
            </a:extLst>
          </p:cNvPr>
          <p:cNvSpPr>
            <a:spLocks noGrp="1"/>
          </p:cNvSpPr>
          <p:nvPr>
            <p:ph idx="1"/>
          </p:nvPr>
        </p:nvSpPr>
        <p:spPr/>
        <p:txBody>
          <a:bodyPr>
            <a:normAutofit/>
          </a:bodyPr>
          <a:lstStyle/>
          <a:p>
            <a:r>
              <a:rPr lang="en-US" sz="2000" dirty="0">
                <a:latin typeface="Helvetica" panose="020B0604020202020204" pitchFamily="34" charset="0"/>
                <a:cs typeface="Helvetica" panose="020B0604020202020204" pitchFamily="34" charset="0"/>
              </a:rPr>
              <a:t>The Collection interface is the interface which is implemented by all the classes in the collection framework. It declares the methods that every collection will have. In other words, we can say that the Collection interface builds the foundation on which the collection framework depends.</a:t>
            </a:r>
          </a:p>
          <a:p>
            <a:endParaRPr lang="en-US" sz="20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Some of the methods of Collection interface are Boolean add ( Object obj), Boolean </a:t>
            </a:r>
            <a:r>
              <a:rPr lang="en-US" sz="2000" dirty="0" err="1">
                <a:latin typeface="Helvetica" panose="020B0604020202020204" pitchFamily="34" charset="0"/>
                <a:cs typeface="Helvetica" panose="020B0604020202020204" pitchFamily="34" charset="0"/>
              </a:rPr>
              <a:t>addAll</a:t>
            </a:r>
            <a:r>
              <a:rPr lang="en-US" sz="2000" dirty="0">
                <a:latin typeface="Helvetica" panose="020B0604020202020204" pitchFamily="34" charset="0"/>
                <a:cs typeface="Helvetica" panose="020B0604020202020204" pitchFamily="34" charset="0"/>
              </a:rPr>
              <a:t> ( Collection c), void clear(), etc. which are implemented by all the subclasses of Collection interface.</a:t>
            </a:r>
          </a:p>
        </p:txBody>
      </p:sp>
    </p:spTree>
    <p:extLst>
      <p:ext uri="{BB962C8B-B14F-4D97-AF65-F5344CB8AC3E}">
        <p14:creationId xmlns:p14="http://schemas.microsoft.com/office/powerpoint/2010/main" val="19483400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BBD0D-CC0D-A87F-2202-E2196EA5C1D4}"/>
              </a:ext>
            </a:extLst>
          </p:cNvPr>
          <p:cNvSpPr>
            <a:spLocks noGrp="1"/>
          </p:cNvSpPr>
          <p:nvPr>
            <p:ph type="title"/>
          </p:nvPr>
        </p:nvSpPr>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Collection Interface – List Interface</a:t>
            </a:r>
          </a:p>
        </p:txBody>
      </p:sp>
      <p:sp>
        <p:nvSpPr>
          <p:cNvPr id="4" name="Content Placeholder 3">
            <a:extLst>
              <a:ext uri="{FF2B5EF4-FFF2-40B4-BE49-F238E27FC236}">
                <a16:creationId xmlns:a16="http://schemas.microsoft.com/office/drawing/2014/main" id="{A3AE8B13-4B89-CB53-3AF3-0723BFD4FFC0}"/>
              </a:ext>
            </a:extLst>
          </p:cNvPr>
          <p:cNvSpPr>
            <a:spLocks noGrp="1"/>
          </p:cNvSpPr>
          <p:nvPr>
            <p:ph idx="1"/>
          </p:nvPr>
        </p:nvSpPr>
        <p:spPr/>
        <p:txBody>
          <a:bodyPr>
            <a:normAutofit/>
          </a:bodyPr>
          <a:lstStyle/>
          <a:p>
            <a:r>
              <a:rPr lang="en-US" sz="2000" dirty="0">
                <a:latin typeface="Helvetica" panose="020B0604020202020204" pitchFamily="34" charset="0"/>
                <a:cs typeface="Helvetica" panose="020B0604020202020204" pitchFamily="34" charset="0"/>
              </a:rPr>
              <a:t>List interface is the child interface of Collection interface. It inhibits a list type data structure in which we can store the ordered collection of objects. It can have duplicate values.</a:t>
            </a:r>
          </a:p>
          <a:p>
            <a:r>
              <a:rPr lang="en-US" sz="2000" dirty="0">
                <a:latin typeface="Helvetica" panose="020B0604020202020204" pitchFamily="34" charset="0"/>
                <a:cs typeface="Helvetica" panose="020B0604020202020204" pitchFamily="34" charset="0"/>
              </a:rPr>
              <a:t>List interface is implemented by the classes </a:t>
            </a:r>
            <a:r>
              <a:rPr lang="en-US" sz="2000" dirty="0" err="1">
                <a:latin typeface="Helvetica" panose="020B0604020202020204" pitchFamily="34" charset="0"/>
                <a:cs typeface="Helvetica" panose="020B0604020202020204" pitchFamily="34" charset="0"/>
              </a:rPr>
              <a:t>ArrayList</a:t>
            </a:r>
            <a:r>
              <a:rPr lang="en-US" sz="2000" dirty="0">
                <a:latin typeface="Helvetica" panose="020B0604020202020204" pitchFamily="34" charset="0"/>
                <a:cs typeface="Helvetica" panose="020B0604020202020204" pitchFamily="34" charset="0"/>
              </a:rPr>
              <a:t>, LinkedList, Vector, and Stack.</a:t>
            </a:r>
          </a:p>
        </p:txBody>
      </p:sp>
      <p:pic>
        <p:nvPicPr>
          <p:cNvPr id="5" name="Picture 4">
            <a:extLst>
              <a:ext uri="{FF2B5EF4-FFF2-40B4-BE49-F238E27FC236}">
                <a16:creationId xmlns:a16="http://schemas.microsoft.com/office/drawing/2014/main" id="{575174DF-ED9D-EE84-3AF1-6F1A48E53BB5}"/>
              </a:ext>
            </a:extLst>
          </p:cNvPr>
          <p:cNvPicPr>
            <a:picLocks noChangeAspect="1"/>
          </p:cNvPicPr>
          <p:nvPr/>
        </p:nvPicPr>
        <p:blipFill>
          <a:blip r:embed="rId2"/>
          <a:stretch>
            <a:fillRect/>
          </a:stretch>
        </p:blipFill>
        <p:spPr>
          <a:xfrm>
            <a:off x="2771311" y="3780160"/>
            <a:ext cx="6649378" cy="2010056"/>
          </a:xfrm>
          <a:prstGeom prst="rect">
            <a:avLst/>
          </a:prstGeom>
        </p:spPr>
      </p:pic>
    </p:spTree>
    <p:extLst>
      <p:ext uri="{BB962C8B-B14F-4D97-AF65-F5344CB8AC3E}">
        <p14:creationId xmlns:p14="http://schemas.microsoft.com/office/powerpoint/2010/main" val="5350800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BBD0D-CC0D-A87F-2202-E2196EA5C1D4}"/>
              </a:ext>
            </a:extLst>
          </p:cNvPr>
          <p:cNvSpPr>
            <a:spLocks noGrp="1"/>
          </p:cNvSpPr>
          <p:nvPr>
            <p:ph type="title"/>
          </p:nvPr>
        </p:nvSpPr>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Java Swing </a:t>
            </a:r>
            <a:endParaRPr lang="en-US" sz="3200" dirty="0">
              <a:latin typeface="Helvetica" panose="020B0604020202020204" pitchFamily="34" charset="0"/>
              <a:cs typeface="Helvetica" panose="020B0604020202020204" pitchFamily="34" charset="0"/>
            </a:endParaRPr>
          </a:p>
        </p:txBody>
      </p:sp>
      <p:sp>
        <p:nvSpPr>
          <p:cNvPr id="4" name="Content Placeholder 3">
            <a:extLst>
              <a:ext uri="{FF2B5EF4-FFF2-40B4-BE49-F238E27FC236}">
                <a16:creationId xmlns:a16="http://schemas.microsoft.com/office/drawing/2014/main" id="{A3AE8B13-4B89-CB53-3AF3-0723BFD4FFC0}"/>
              </a:ext>
            </a:extLst>
          </p:cNvPr>
          <p:cNvSpPr>
            <a:spLocks noGrp="1"/>
          </p:cNvSpPr>
          <p:nvPr>
            <p:ph idx="1"/>
          </p:nvPr>
        </p:nvSpPr>
        <p:spPr/>
        <p:txBody>
          <a:bodyPr>
            <a:normAutofit/>
          </a:bodyPr>
          <a:lstStyle/>
          <a:p>
            <a:r>
              <a:rPr lang="en-US" sz="2000" dirty="0">
                <a:latin typeface="Helvetica" panose="020B0604020202020204" pitchFamily="34" charset="0"/>
                <a:cs typeface="Helvetica" panose="020B0604020202020204" pitchFamily="34" charset="0"/>
              </a:rPr>
              <a:t>Swing is a Java Foundation Classes [JFC] library and an extension of the Abstract Window Toolkit [AWT]. </a:t>
            </a:r>
          </a:p>
          <a:p>
            <a:r>
              <a:rPr lang="en-US" sz="2000" dirty="0">
                <a:latin typeface="Helvetica" panose="020B0604020202020204" pitchFamily="34" charset="0"/>
                <a:cs typeface="Helvetica" panose="020B0604020202020204" pitchFamily="34" charset="0"/>
              </a:rPr>
              <a:t>Java Swing offers much-improved functionality over AWT, new components, expanded components features, and excellent event handling with drag-and-drop support.</a:t>
            </a:r>
          </a:p>
          <a:p>
            <a:r>
              <a:rPr lang="en-US" sz="2000" dirty="0">
                <a:latin typeface="Helvetica" panose="020B0604020202020204" pitchFamily="34" charset="0"/>
                <a:cs typeface="Helvetica" panose="020B0604020202020204" pitchFamily="34" charset="0"/>
              </a:rPr>
              <a:t>Swing has about four times the number of User Interface [UI] components as AWT and is part of the standard Java distribution. </a:t>
            </a:r>
          </a:p>
          <a:p>
            <a:r>
              <a:rPr lang="en-US" sz="2000" dirty="0">
                <a:latin typeface="Helvetica" panose="020B0604020202020204" pitchFamily="34" charset="0"/>
                <a:cs typeface="Helvetica" panose="020B0604020202020204" pitchFamily="34" charset="0"/>
              </a:rPr>
              <a:t>By today’s application GUI requirements, AWT is a limited implementation, not quite capable of providing the components required for developing complex GUIs required in modern commercial applications. </a:t>
            </a:r>
          </a:p>
          <a:p>
            <a:endParaRPr lang="en-US" sz="20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6893101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3AE8B13-4B89-CB53-3AF3-0723BFD4FFC0}"/>
              </a:ext>
            </a:extLst>
          </p:cNvPr>
          <p:cNvSpPr>
            <a:spLocks noGrp="1"/>
          </p:cNvSpPr>
          <p:nvPr>
            <p:ph idx="1"/>
          </p:nvPr>
        </p:nvSpPr>
        <p:spPr/>
        <p:txBody>
          <a:bodyPr>
            <a:normAutofit/>
          </a:bodyPr>
          <a:lstStyle/>
          <a:p>
            <a:pPr marL="0" indent="0">
              <a:buNone/>
            </a:pPr>
            <a:r>
              <a:rPr lang="en-US" sz="2000" dirty="0">
                <a:latin typeface="Helvetica" panose="020B0604020202020204" pitchFamily="34" charset="0"/>
                <a:cs typeface="Helvetica" panose="020B0604020202020204" pitchFamily="34" charset="0"/>
              </a:rPr>
              <a:t>Difference between Java Swing and Java AWT</a:t>
            </a:r>
          </a:p>
        </p:txBody>
      </p:sp>
      <p:pic>
        <p:nvPicPr>
          <p:cNvPr id="7" name="Picture 6">
            <a:extLst>
              <a:ext uri="{FF2B5EF4-FFF2-40B4-BE49-F238E27FC236}">
                <a16:creationId xmlns:a16="http://schemas.microsoft.com/office/drawing/2014/main" id="{1BA40C5B-C6D5-DC64-C5DD-DCFFDF1769DE}"/>
              </a:ext>
            </a:extLst>
          </p:cNvPr>
          <p:cNvPicPr>
            <a:picLocks noChangeAspect="1"/>
          </p:cNvPicPr>
          <p:nvPr/>
        </p:nvPicPr>
        <p:blipFill>
          <a:blip r:embed="rId2"/>
          <a:stretch>
            <a:fillRect/>
          </a:stretch>
        </p:blipFill>
        <p:spPr>
          <a:xfrm>
            <a:off x="3366194" y="2367080"/>
            <a:ext cx="5747289" cy="3849896"/>
          </a:xfrm>
          <a:prstGeom prst="rect">
            <a:avLst/>
          </a:prstGeom>
        </p:spPr>
      </p:pic>
    </p:spTree>
    <p:extLst>
      <p:ext uri="{BB962C8B-B14F-4D97-AF65-F5344CB8AC3E}">
        <p14:creationId xmlns:p14="http://schemas.microsoft.com/office/powerpoint/2010/main" val="261373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3AE8B13-4B89-CB53-3AF3-0723BFD4FFC0}"/>
              </a:ext>
            </a:extLst>
          </p:cNvPr>
          <p:cNvSpPr>
            <a:spLocks noGrp="1"/>
          </p:cNvSpPr>
          <p:nvPr>
            <p:ph idx="1"/>
          </p:nvPr>
        </p:nvSpPr>
        <p:spPr/>
        <p:txBody>
          <a:bodyPr>
            <a:normAutofit/>
          </a:bodyPr>
          <a:lstStyle/>
          <a:p>
            <a:pPr marL="0" indent="0">
              <a:buNone/>
            </a:pPr>
            <a:r>
              <a:rPr lang="en-US" sz="2000" dirty="0">
                <a:latin typeface="Helvetica" panose="020B0604020202020204" pitchFamily="34" charset="0"/>
                <a:cs typeface="Helvetica" panose="020B0604020202020204" pitchFamily="34" charset="0"/>
              </a:rPr>
              <a:t>Features Of Swing Class </a:t>
            </a:r>
          </a:p>
          <a:p>
            <a:r>
              <a:rPr lang="en-US" sz="2000" dirty="0">
                <a:latin typeface="Helvetica" panose="020B0604020202020204" pitchFamily="34" charset="0"/>
                <a:cs typeface="Helvetica" panose="020B0604020202020204" pitchFamily="34" charset="0"/>
              </a:rPr>
              <a:t>Pluggable look and feel.</a:t>
            </a:r>
          </a:p>
          <a:p>
            <a:r>
              <a:rPr lang="en-US" sz="2000" dirty="0">
                <a:latin typeface="Helvetica" panose="020B0604020202020204" pitchFamily="34" charset="0"/>
                <a:cs typeface="Helvetica" panose="020B0604020202020204" pitchFamily="34" charset="0"/>
              </a:rPr>
              <a:t>Uses MVC architecture.</a:t>
            </a:r>
          </a:p>
          <a:p>
            <a:r>
              <a:rPr lang="en-US" sz="2000" dirty="0">
                <a:latin typeface="Helvetica" panose="020B0604020202020204" pitchFamily="34" charset="0"/>
                <a:cs typeface="Helvetica" panose="020B0604020202020204" pitchFamily="34" charset="0"/>
              </a:rPr>
              <a:t>Lightweight Components</a:t>
            </a:r>
          </a:p>
          <a:p>
            <a:r>
              <a:rPr lang="en-US" sz="2000" dirty="0">
                <a:latin typeface="Helvetica" panose="020B0604020202020204" pitchFamily="34" charset="0"/>
                <a:cs typeface="Helvetica" panose="020B0604020202020204" pitchFamily="34" charset="0"/>
              </a:rPr>
              <a:t>Platform Independent</a:t>
            </a:r>
          </a:p>
          <a:p>
            <a:r>
              <a:rPr lang="en-US" sz="2000" dirty="0">
                <a:latin typeface="Helvetica" panose="020B0604020202020204" pitchFamily="34" charset="0"/>
                <a:cs typeface="Helvetica" panose="020B0604020202020204" pitchFamily="34" charset="0"/>
              </a:rPr>
              <a:t>Advanced features such as </a:t>
            </a:r>
            <a:r>
              <a:rPr lang="en-US" sz="2000" dirty="0" err="1">
                <a:latin typeface="Helvetica" panose="020B0604020202020204" pitchFamily="34" charset="0"/>
                <a:cs typeface="Helvetica" panose="020B0604020202020204" pitchFamily="34" charset="0"/>
              </a:rPr>
              <a:t>JTable</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JTabbedPane</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JScollPane</a:t>
            </a:r>
            <a:r>
              <a:rPr lang="en-US" sz="2000" dirty="0">
                <a:latin typeface="Helvetica" panose="020B0604020202020204" pitchFamily="34" charset="0"/>
                <a:cs typeface="Helvetica" panose="020B0604020202020204" pitchFamily="34" charset="0"/>
              </a:rPr>
              <a:t>, etc.</a:t>
            </a:r>
          </a:p>
          <a:p>
            <a:r>
              <a:rPr lang="en-US" sz="2000" dirty="0">
                <a:latin typeface="Helvetica" panose="020B0604020202020204" pitchFamily="34" charset="0"/>
                <a:cs typeface="Helvetica" panose="020B0604020202020204" pitchFamily="34" charset="0"/>
              </a:rPr>
              <a:t>Java is a platform-independent language and runs on any client machine, the GUI look and feel, owned and delivered by a platform-specific O/S, simply does not affect an application’s GUI constructed using Swing components.</a:t>
            </a:r>
          </a:p>
        </p:txBody>
      </p:sp>
    </p:spTree>
    <p:extLst>
      <p:ext uri="{BB962C8B-B14F-4D97-AF65-F5344CB8AC3E}">
        <p14:creationId xmlns:p14="http://schemas.microsoft.com/office/powerpoint/2010/main" val="36371158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BBD0D-CC0D-A87F-2202-E2196EA5C1D4}"/>
              </a:ext>
            </a:extLst>
          </p:cNvPr>
          <p:cNvSpPr>
            <a:spLocks noGrp="1"/>
          </p:cNvSpPr>
          <p:nvPr>
            <p:ph type="title"/>
          </p:nvPr>
        </p:nvSpPr>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Swing Classes Hierarchy</a:t>
            </a:r>
          </a:p>
        </p:txBody>
      </p:sp>
      <p:pic>
        <p:nvPicPr>
          <p:cNvPr id="5" name="Content Placeholder 4">
            <a:extLst>
              <a:ext uri="{FF2B5EF4-FFF2-40B4-BE49-F238E27FC236}">
                <a16:creationId xmlns:a16="http://schemas.microsoft.com/office/drawing/2014/main" id="{2048BE27-9035-4030-D035-8467881A7BDD}"/>
              </a:ext>
            </a:extLst>
          </p:cNvPr>
          <p:cNvPicPr>
            <a:picLocks noGrp="1" noChangeAspect="1"/>
          </p:cNvPicPr>
          <p:nvPr>
            <p:ph idx="1"/>
          </p:nvPr>
        </p:nvPicPr>
        <p:blipFill>
          <a:blip r:embed="rId2"/>
          <a:stretch>
            <a:fillRect/>
          </a:stretch>
        </p:blipFill>
        <p:spPr>
          <a:xfrm>
            <a:off x="852562" y="1825625"/>
            <a:ext cx="10486876" cy="4351338"/>
          </a:xfrm>
        </p:spPr>
      </p:pic>
    </p:spTree>
    <p:extLst>
      <p:ext uri="{BB962C8B-B14F-4D97-AF65-F5344CB8AC3E}">
        <p14:creationId xmlns:p14="http://schemas.microsoft.com/office/powerpoint/2010/main" val="1419307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BBD0D-CC0D-A87F-2202-E2196EA5C1D4}"/>
              </a:ext>
            </a:extLst>
          </p:cNvPr>
          <p:cNvSpPr>
            <a:spLocks noGrp="1"/>
          </p:cNvSpPr>
          <p:nvPr>
            <p:ph type="title"/>
          </p:nvPr>
        </p:nvSpPr>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Introduction to Java</a:t>
            </a:r>
          </a:p>
        </p:txBody>
      </p:sp>
      <p:sp>
        <p:nvSpPr>
          <p:cNvPr id="4" name="Content Placeholder 3">
            <a:extLst>
              <a:ext uri="{FF2B5EF4-FFF2-40B4-BE49-F238E27FC236}">
                <a16:creationId xmlns:a16="http://schemas.microsoft.com/office/drawing/2014/main" id="{A3AE8B13-4B89-CB53-3AF3-0723BFD4FFC0}"/>
              </a:ext>
            </a:extLst>
          </p:cNvPr>
          <p:cNvSpPr>
            <a:spLocks noGrp="1"/>
          </p:cNvSpPr>
          <p:nvPr>
            <p:ph idx="1"/>
          </p:nvPr>
        </p:nvSpPr>
        <p:spPr/>
        <p:txBody>
          <a:bodyPr>
            <a:normAutofit lnSpcReduction="10000"/>
          </a:bodyPr>
          <a:lstStyle/>
          <a:p>
            <a:r>
              <a:rPr lang="en-US" sz="2000" dirty="0">
                <a:latin typeface="Helvetica" panose="020B0604020202020204" pitchFamily="34" charset="0"/>
                <a:cs typeface="Helvetica" panose="020B0604020202020204" pitchFamily="34" charset="0"/>
              </a:rPr>
              <a:t>Java programming language was originally developed by Sun Microsystems which was initiated by James Gosling and released in 1995 as core component of Sun Microsystems' Java platform (Java 1.0 [J2SE]). Features of Java:-</a:t>
            </a:r>
            <a:br>
              <a:rPr lang="en-US" sz="2000" dirty="0">
                <a:latin typeface="Helvetica" panose="020B0604020202020204" pitchFamily="34" charset="0"/>
                <a:cs typeface="Helvetica" panose="020B0604020202020204" pitchFamily="34" charset="0"/>
              </a:rPr>
            </a:br>
            <a:endParaRPr lang="en-US" sz="20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Object Oriented − In Java, everything is an Object. Java can be easily extended since it is based on the Object model.</a:t>
            </a:r>
          </a:p>
          <a:p>
            <a:r>
              <a:rPr lang="en-US" sz="2000" dirty="0">
                <a:latin typeface="Helvetica" panose="020B0604020202020204" pitchFamily="34" charset="0"/>
                <a:cs typeface="Helvetica" panose="020B0604020202020204" pitchFamily="34" charset="0"/>
              </a:rPr>
              <a:t>Platform Independent − Unlike many other programming languages including C and C++, when Java is compiled, it is not compiled into platform specific machine, rather into platform independent byte code. This byte code is distributed over the web and interpreted by the Virtual Machine (JVM) on whichever platform it is being run on.</a:t>
            </a:r>
          </a:p>
          <a:p>
            <a:r>
              <a:rPr lang="en-US" sz="2000" dirty="0">
                <a:latin typeface="Helvetica" panose="020B0604020202020204" pitchFamily="34" charset="0"/>
                <a:cs typeface="Helvetica" panose="020B0604020202020204" pitchFamily="34" charset="0"/>
              </a:rPr>
              <a:t>Simple − Java is designed to be easy to learn. If you understand the basic concept of OOP Java, it would be easy to master.</a:t>
            </a:r>
          </a:p>
          <a:p>
            <a:r>
              <a:rPr lang="en-US" sz="2000" dirty="0">
                <a:latin typeface="Helvetica" panose="020B0604020202020204" pitchFamily="34" charset="0"/>
                <a:cs typeface="Helvetica" panose="020B0604020202020204" pitchFamily="34" charset="0"/>
              </a:rPr>
              <a:t>Secure − With Java's secure feature it enables to develop virus-free, tamper-free systems. Authentication techniques are based on public-key encryption.</a:t>
            </a:r>
          </a:p>
        </p:txBody>
      </p:sp>
    </p:spTree>
    <p:extLst>
      <p:ext uri="{BB962C8B-B14F-4D97-AF65-F5344CB8AC3E}">
        <p14:creationId xmlns:p14="http://schemas.microsoft.com/office/powerpoint/2010/main" val="19881682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BBD0D-CC0D-A87F-2202-E2196EA5C1D4}"/>
              </a:ext>
            </a:extLst>
          </p:cNvPr>
          <p:cNvSpPr>
            <a:spLocks noGrp="1"/>
          </p:cNvSpPr>
          <p:nvPr>
            <p:ph type="title"/>
          </p:nvPr>
        </p:nvSpPr>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Swing Example</a:t>
            </a:r>
          </a:p>
        </p:txBody>
      </p:sp>
      <p:graphicFrame>
        <p:nvGraphicFramePr>
          <p:cNvPr id="6" name="Content Placeholder 5">
            <a:extLst>
              <a:ext uri="{FF2B5EF4-FFF2-40B4-BE49-F238E27FC236}">
                <a16:creationId xmlns:a16="http://schemas.microsoft.com/office/drawing/2014/main" id="{10C3E4AD-90B3-1897-CB43-F61F2C4744DE}"/>
              </a:ext>
            </a:extLst>
          </p:cNvPr>
          <p:cNvGraphicFramePr>
            <a:graphicFrameLocks noGrp="1" noChangeAspect="1"/>
          </p:cNvGraphicFramePr>
          <p:nvPr>
            <p:ph idx="1"/>
            <p:extLst>
              <p:ext uri="{D42A27DB-BD31-4B8C-83A1-F6EECF244321}">
                <p14:modId xmlns:p14="http://schemas.microsoft.com/office/powerpoint/2010/main" val="3066010955"/>
              </p:ext>
            </p:extLst>
          </p:nvPr>
        </p:nvGraphicFramePr>
        <p:xfrm>
          <a:off x="3956050" y="1828800"/>
          <a:ext cx="4202113" cy="4252913"/>
        </p:xfrm>
        <a:graphic>
          <a:graphicData uri="http://schemas.openxmlformats.org/presentationml/2006/ole">
            <mc:AlternateContent xmlns:mc="http://schemas.openxmlformats.org/markup-compatibility/2006">
              <mc:Choice xmlns:v="urn:schemas-microsoft-com:vml" Requires="v">
                <p:oleObj name="Document" r:id="rId2" imgW="8124317" imgH="8241399" progId="Word.OpenDocumentText.12">
                  <p:embed/>
                </p:oleObj>
              </mc:Choice>
              <mc:Fallback>
                <p:oleObj name="Document" r:id="rId2" imgW="8124317" imgH="8241399" progId="Word.OpenDocumentText.12">
                  <p:embed/>
                  <p:pic>
                    <p:nvPicPr>
                      <p:cNvPr id="0" name=""/>
                      <p:cNvPicPr/>
                      <p:nvPr/>
                    </p:nvPicPr>
                    <p:blipFill>
                      <a:blip r:embed="rId3"/>
                      <a:stretch>
                        <a:fillRect/>
                      </a:stretch>
                    </p:blipFill>
                    <p:spPr>
                      <a:xfrm>
                        <a:off x="3956050" y="1828800"/>
                        <a:ext cx="4202113" cy="4252913"/>
                      </a:xfrm>
                      <a:prstGeom prst="rect">
                        <a:avLst/>
                      </a:prstGeom>
                    </p:spPr>
                  </p:pic>
                </p:oleObj>
              </mc:Fallback>
            </mc:AlternateContent>
          </a:graphicData>
        </a:graphic>
      </p:graphicFrame>
    </p:spTree>
    <p:extLst>
      <p:ext uri="{BB962C8B-B14F-4D97-AF65-F5344CB8AC3E}">
        <p14:creationId xmlns:p14="http://schemas.microsoft.com/office/powerpoint/2010/main" val="35193859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BBD0D-CC0D-A87F-2202-E2196EA5C1D4}"/>
              </a:ext>
            </a:extLst>
          </p:cNvPr>
          <p:cNvSpPr>
            <a:spLocks noGrp="1"/>
          </p:cNvSpPr>
          <p:nvPr>
            <p:ph type="title"/>
          </p:nvPr>
        </p:nvSpPr>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Swing Example- Creating Windows</a:t>
            </a:r>
          </a:p>
        </p:txBody>
      </p:sp>
      <p:graphicFrame>
        <p:nvGraphicFramePr>
          <p:cNvPr id="5" name="Object 4">
            <a:extLst>
              <a:ext uri="{FF2B5EF4-FFF2-40B4-BE49-F238E27FC236}">
                <a16:creationId xmlns:a16="http://schemas.microsoft.com/office/drawing/2014/main" id="{603691F6-405D-1BFE-1B38-E5FA49615C53}"/>
              </a:ext>
            </a:extLst>
          </p:cNvPr>
          <p:cNvGraphicFramePr>
            <a:graphicFrameLocks noChangeAspect="1"/>
          </p:cNvGraphicFramePr>
          <p:nvPr>
            <p:extLst>
              <p:ext uri="{D42A27DB-BD31-4B8C-83A1-F6EECF244321}">
                <p14:modId xmlns:p14="http://schemas.microsoft.com/office/powerpoint/2010/main" val="808499191"/>
              </p:ext>
            </p:extLst>
          </p:nvPr>
        </p:nvGraphicFramePr>
        <p:xfrm>
          <a:off x="4048018" y="1576548"/>
          <a:ext cx="4684713" cy="4644454"/>
        </p:xfrm>
        <a:graphic>
          <a:graphicData uri="http://schemas.openxmlformats.org/presentationml/2006/ole">
            <mc:AlternateContent xmlns:mc="http://schemas.openxmlformats.org/markup-compatibility/2006">
              <mc:Choice xmlns:v="urn:schemas-microsoft-com:vml" Requires="v">
                <p:oleObj name="Document" r:id="rId2" imgW="7073244" imgH="8082411" progId="Word.OpenDocumentText.12">
                  <p:embed/>
                </p:oleObj>
              </mc:Choice>
              <mc:Fallback>
                <p:oleObj name="Document" r:id="rId2" imgW="7073244" imgH="8082411" progId="Word.OpenDocumentText.12">
                  <p:embed/>
                  <p:pic>
                    <p:nvPicPr>
                      <p:cNvPr id="0" name=""/>
                      <p:cNvPicPr/>
                      <p:nvPr/>
                    </p:nvPicPr>
                    <p:blipFill>
                      <a:blip r:embed="rId3"/>
                      <a:stretch>
                        <a:fillRect/>
                      </a:stretch>
                    </p:blipFill>
                    <p:spPr>
                      <a:xfrm>
                        <a:off x="4048018" y="1576548"/>
                        <a:ext cx="4684713" cy="4644454"/>
                      </a:xfrm>
                      <a:prstGeom prst="rect">
                        <a:avLst/>
                      </a:prstGeom>
                    </p:spPr>
                  </p:pic>
                </p:oleObj>
              </mc:Fallback>
            </mc:AlternateContent>
          </a:graphicData>
        </a:graphic>
      </p:graphicFrame>
    </p:spTree>
    <p:extLst>
      <p:ext uri="{BB962C8B-B14F-4D97-AF65-F5344CB8AC3E}">
        <p14:creationId xmlns:p14="http://schemas.microsoft.com/office/powerpoint/2010/main" val="4349794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BBD0D-CC0D-A87F-2202-E2196EA5C1D4}"/>
              </a:ext>
            </a:extLst>
          </p:cNvPr>
          <p:cNvSpPr>
            <a:spLocks noGrp="1"/>
          </p:cNvSpPr>
          <p:nvPr>
            <p:ph type="title"/>
          </p:nvPr>
        </p:nvSpPr>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Swing Example- Frames</a:t>
            </a:r>
          </a:p>
        </p:txBody>
      </p:sp>
      <p:graphicFrame>
        <p:nvGraphicFramePr>
          <p:cNvPr id="5" name="Object 4">
            <a:extLst>
              <a:ext uri="{FF2B5EF4-FFF2-40B4-BE49-F238E27FC236}">
                <a16:creationId xmlns:a16="http://schemas.microsoft.com/office/drawing/2014/main" id="{603691F6-405D-1BFE-1B38-E5FA49615C53}"/>
              </a:ext>
            </a:extLst>
          </p:cNvPr>
          <p:cNvGraphicFramePr>
            <a:graphicFrameLocks noChangeAspect="1"/>
          </p:cNvGraphicFramePr>
          <p:nvPr>
            <p:extLst>
              <p:ext uri="{D42A27DB-BD31-4B8C-83A1-F6EECF244321}">
                <p14:modId xmlns:p14="http://schemas.microsoft.com/office/powerpoint/2010/main" val="3032759925"/>
              </p:ext>
            </p:extLst>
          </p:nvPr>
        </p:nvGraphicFramePr>
        <p:xfrm>
          <a:off x="3996487" y="1737796"/>
          <a:ext cx="4572000" cy="4439167"/>
        </p:xfrm>
        <a:graphic>
          <a:graphicData uri="http://schemas.openxmlformats.org/presentationml/2006/ole">
            <mc:AlternateContent xmlns:mc="http://schemas.openxmlformats.org/markup-compatibility/2006">
              <mc:Choice xmlns:v="urn:schemas-microsoft-com:vml" Requires="v">
                <p:oleObj name="Document" r:id="rId2" imgW="7073244" imgH="8223733" progId="Word.OpenDocumentText.12">
                  <p:embed/>
                </p:oleObj>
              </mc:Choice>
              <mc:Fallback>
                <p:oleObj name="Document" r:id="rId2" imgW="7073244" imgH="8223733" progId="Word.OpenDocumentText.12">
                  <p:embed/>
                  <p:pic>
                    <p:nvPicPr>
                      <p:cNvPr id="5" name="Object 4">
                        <a:extLst>
                          <a:ext uri="{FF2B5EF4-FFF2-40B4-BE49-F238E27FC236}">
                            <a16:creationId xmlns:a16="http://schemas.microsoft.com/office/drawing/2014/main" id="{603691F6-405D-1BFE-1B38-E5FA49615C53}"/>
                          </a:ext>
                        </a:extLst>
                      </p:cNvPr>
                      <p:cNvPicPr/>
                      <p:nvPr/>
                    </p:nvPicPr>
                    <p:blipFill>
                      <a:blip r:embed="rId3"/>
                      <a:stretch>
                        <a:fillRect/>
                      </a:stretch>
                    </p:blipFill>
                    <p:spPr>
                      <a:xfrm>
                        <a:off x="3996487" y="1737796"/>
                        <a:ext cx="4572000" cy="4439167"/>
                      </a:xfrm>
                      <a:prstGeom prst="rect">
                        <a:avLst/>
                      </a:prstGeom>
                    </p:spPr>
                  </p:pic>
                </p:oleObj>
              </mc:Fallback>
            </mc:AlternateContent>
          </a:graphicData>
        </a:graphic>
      </p:graphicFrame>
    </p:spTree>
    <p:extLst>
      <p:ext uri="{BB962C8B-B14F-4D97-AF65-F5344CB8AC3E}">
        <p14:creationId xmlns:p14="http://schemas.microsoft.com/office/powerpoint/2010/main" val="20295534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BBD0D-CC0D-A87F-2202-E2196EA5C1D4}"/>
              </a:ext>
            </a:extLst>
          </p:cNvPr>
          <p:cNvSpPr>
            <a:spLocks noGrp="1"/>
          </p:cNvSpPr>
          <p:nvPr>
            <p:ph type="title"/>
          </p:nvPr>
        </p:nvSpPr>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Event handling in Desktop applications</a:t>
            </a:r>
            <a:endParaRPr lang="en-US" sz="3200" dirty="0">
              <a:latin typeface="Helvetica" panose="020B0604020202020204" pitchFamily="34" charset="0"/>
              <a:cs typeface="Helvetica" panose="020B0604020202020204" pitchFamily="34" charset="0"/>
            </a:endParaRPr>
          </a:p>
        </p:txBody>
      </p:sp>
      <p:sp>
        <p:nvSpPr>
          <p:cNvPr id="4" name="Content Placeholder 3">
            <a:extLst>
              <a:ext uri="{FF2B5EF4-FFF2-40B4-BE49-F238E27FC236}">
                <a16:creationId xmlns:a16="http://schemas.microsoft.com/office/drawing/2014/main" id="{A3AE8B13-4B89-CB53-3AF3-0723BFD4FFC0}"/>
              </a:ext>
            </a:extLst>
          </p:cNvPr>
          <p:cNvSpPr>
            <a:spLocks noGrp="1"/>
          </p:cNvSpPr>
          <p:nvPr>
            <p:ph idx="1"/>
          </p:nvPr>
        </p:nvSpPr>
        <p:spPr/>
        <p:txBody>
          <a:bodyPr>
            <a:normAutofit/>
          </a:bodyPr>
          <a:lstStyle/>
          <a:p>
            <a:pPr marL="0" indent="0">
              <a:buNone/>
            </a:pPr>
            <a:r>
              <a:rPr lang="en-US" sz="2000" dirty="0">
                <a:latin typeface="Helvetica" panose="020B0604020202020204" pitchFamily="34" charset="0"/>
                <a:cs typeface="Helvetica" panose="020B0604020202020204" pitchFamily="34" charset="0"/>
              </a:rPr>
              <a:t>An event can be defined as changing the state of an object or behavior by performing actions. Actions can be a button click, cursor movement, keypress through keyboard or page scrolling, etc. </a:t>
            </a:r>
          </a:p>
          <a:p>
            <a:pPr marL="0" indent="0">
              <a:buNone/>
            </a:pPr>
            <a:endParaRPr lang="en-US" sz="2000" dirty="0">
              <a:latin typeface="Helvetica" panose="020B0604020202020204" pitchFamily="34" charset="0"/>
              <a:cs typeface="Helvetica" panose="020B0604020202020204" pitchFamily="34" charset="0"/>
            </a:endParaRPr>
          </a:p>
          <a:p>
            <a:pPr marL="0" indent="0">
              <a:buNone/>
            </a:pPr>
            <a:r>
              <a:rPr lang="en-US" sz="2000" dirty="0">
                <a:latin typeface="Helvetica" panose="020B0604020202020204" pitchFamily="34" charset="0"/>
                <a:cs typeface="Helvetica" panose="020B0604020202020204" pitchFamily="34" charset="0"/>
              </a:rPr>
              <a:t>The </a:t>
            </a:r>
            <a:r>
              <a:rPr lang="en-US" sz="2000" dirty="0" err="1">
                <a:latin typeface="Helvetica" panose="020B0604020202020204" pitchFamily="34" charset="0"/>
                <a:cs typeface="Helvetica" panose="020B0604020202020204" pitchFamily="34" charset="0"/>
              </a:rPr>
              <a:t>java.awt.event</a:t>
            </a:r>
            <a:r>
              <a:rPr lang="en-US" sz="2000" dirty="0">
                <a:latin typeface="Helvetica" panose="020B0604020202020204" pitchFamily="34" charset="0"/>
                <a:cs typeface="Helvetica" panose="020B0604020202020204" pitchFamily="34" charset="0"/>
              </a:rPr>
              <a:t> package can be used to provide various event classes. </a:t>
            </a:r>
          </a:p>
          <a:p>
            <a:pPr marL="0" indent="0">
              <a:buNone/>
            </a:pPr>
            <a:endParaRPr lang="en-US" sz="2000" dirty="0">
              <a:latin typeface="Helvetica" panose="020B0604020202020204" pitchFamily="34" charset="0"/>
              <a:cs typeface="Helvetica" panose="020B0604020202020204" pitchFamily="34" charset="0"/>
            </a:endParaRPr>
          </a:p>
          <a:p>
            <a:pPr marL="0" indent="0">
              <a:buNone/>
            </a:pPr>
            <a:r>
              <a:rPr lang="en-US" sz="2000" dirty="0">
                <a:latin typeface="Helvetica" panose="020B0604020202020204" pitchFamily="34" charset="0"/>
                <a:cs typeface="Helvetica" panose="020B0604020202020204" pitchFamily="34" charset="0"/>
              </a:rPr>
              <a:t>Classification of Events</a:t>
            </a:r>
          </a:p>
          <a:p>
            <a:r>
              <a:rPr lang="en-US" sz="2000" dirty="0">
                <a:latin typeface="Helvetica" panose="020B0604020202020204" pitchFamily="34" charset="0"/>
                <a:cs typeface="Helvetica" panose="020B0604020202020204" pitchFamily="34" charset="0"/>
              </a:rPr>
              <a:t>Foreground Events</a:t>
            </a:r>
          </a:p>
          <a:p>
            <a:r>
              <a:rPr lang="en-US" sz="2000" dirty="0">
                <a:latin typeface="Helvetica" panose="020B0604020202020204" pitchFamily="34" charset="0"/>
                <a:cs typeface="Helvetica" panose="020B0604020202020204" pitchFamily="34" charset="0"/>
              </a:rPr>
              <a:t>Background Events</a:t>
            </a:r>
          </a:p>
        </p:txBody>
      </p:sp>
      <p:pic>
        <p:nvPicPr>
          <p:cNvPr id="5" name="Picture 4">
            <a:extLst>
              <a:ext uri="{FF2B5EF4-FFF2-40B4-BE49-F238E27FC236}">
                <a16:creationId xmlns:a16="http://schemas.microsoft.com/office/drawing/2014/main" id="{C724AB75-43C2-3E72-2DC5-60ECE5F0D8A1}"/>
              </a:ext>
            </a:extLst>
          </p:cNvPr>
          <p:cNvPicPr>
            <a:picLocks noChangeAspect="1"/>
          </p:cNvPicPr>
          <p:nvPr/>
        </p:nvPicPr>
        <p:blipFill>
          <a:blip r:embed="rId2"/>
          <a:stretch>
            <a:fillRect/>
          </a:stretch>
        </p:blipFill>
        <p:spPr>
          <a:xfrm>
            <a:off x="6036297" y="3902093"/>
            <a:ext cx="5133195" cy="2180821"/>
          </a:xfrm>
          <a:prstGeom prst="rect">
            <a:avLst/>
          </a:prstGeom>
        </p:spPr>
      </p:pic>
    </p:spTree>
    <p:extLst>
      <p:ext uri="{BB962C8B-B14F-4D97-AF65-F5344CB8AC3E}">
        <p14:creationId xmlns:p14="http://schemas.microsoft.com/office/powerpoint/2010/main" val="18855796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3AE8B13-4B89-CB53-3AF3-0723BFD4FFC0}"/>
              </a:ext>
            </a:extLst>
          </p:cNvPr>
          <p:cNvSpPr>
            <a:spLocks noGrp="1"/>
          </p:cNvSpPr>
          <p:nvPr>
            <p:ph idx="1"/>
          </p:nvPr>
        </p:nvSpPr>
        <p:spPr/>
        <p:txBody>
          <a:bodyPr>
            <a:normAutofit/>
          </a:bodyPr>
          <a:lstStyle/>
          <a:p>
            <a:pPr marL="0" indent="0">
              <a:buNone/>
            </a:pPr>
            <a:r>
              <a:rPr lang="en-US" sz="2000" dirty="0">
                <a:latin typeface="Helvetica" panose="020B0604020202020204" pitchFamily="34" charset="0"/>
                <a:cs typeface="Helvetica" panose="020B0604020202020204" pitchFamily="34" charset="0"/>
              </a:rPr>
              <a:t>1. </a:t>
            </a:r>
            <a:r>
              <a:rPr lang="en-US" sz="2000" b="1" dirty="0">
                <a:latin typeface="Helvetica" panose="020B0604020202020204" pitchFamily="34" charset="0"/>
                <a:cs typeface="Helvetica" panose="020B0604020202020204" pitchFamily="34" charset="0"/>
              </a:rPr>
              <a:t>Foreground Events</a:t>
            </a:r>
          </a:p>
          <a:p>
            <a:pPr marL="0" indent="0">
              <a:buNone/>
            </a:pPr>
            <a:r>
              <a:rPr lang="en-US" sz="2000" dirty="0">
                <a:latin typeface="Helvetica" panose="020B0604020202020204" pitchFamily="34" charset="0"/>
                <a:cs typeface="Helvetica" panose="020B0604020202020204" pitchFamily="34" charset="0"/>
              </a:rPr>
              <a:t>Foreground events are the events that require user interaction to generate, i.e., foreground events are generated due to interaction by the user on components in Graphic User Interface (GUI). Interactions are nothing but clicking on a button, scrolling the scroll bar, cursor moments, etc.</a:t>
            </a:r>
          </a:p>
          <a:p>
            <a:pPr marL="0" indent="0">
              <a:buNone/>
            </a:pPr>
            <a:endParaRPr lang="en-US" sz="2000" dirty="0">
              <a:latin typeface="Helvetica" panose="020B0604020202020204" pitchFamily="34" charset="0"/>
              <a:cs typeface="Helvetica" panose="020B0604020202020204" pitchFamily="34" charset="0"/>
            </a:endParaRPr>
          </a:p>
          <a:p>
            <a:pPr marL="0" indent="0">
              <a:buNone/>
            </a:pPr>
            <a:r>
              <a:rPr lang="en-US" sz="2000" dirty="0">
                <a:latin typeface="Helvetica" panose="020B0604020202020204" pitchFamily="34" charset="0"/>
                <a:cs typeface="Helvetica" panose="020B0604020202020204" pitchFamily="34" charset="0"/>
              </a:rPr>
              <a:t>2. </a:t>
            </a:r>
            <a:r>
              <a:rPr lang="en-US" sz="2000" b="1" dirty="0">
                <a:latin typeface="Helvetica" panose="020B0604020202020204" pitchFamily="34" charset="0"/>
                <a:cs typeface="Helvetica" panose="020B0604020202020204" pitchFamily="34" charset="0"/>
              </a:rPr>
              <a:t>Background Events</a:t>
            </a:r>
          </a:p>
          <a:p>
            <a:pPr marL="0" indent="0">
              <a:buNone/>
            </a:pPr>
            <a:r>
              <a:rPr lang="en-US" sz="2000" dirty="0">
                <a:latin typeface="Helvetica" panose="020B0604020202020204" pitchFamily="34" charset="0"/>
                <a:cs typeface="Helvetica" panose="020B0604020202020204" pitchFamily="34" charset="0"/>
              </a:rPr>
              <a:t>Events that don’t require interactions of users to generate are known as background events. Examples of these events are operating system failures/interrupts, operation completion, etc.</a:t>
            </a:r>
          </a:p>
        </p:txBody>
      </p:sp>
    </p:spTree>
    <p:extLst>
      <p:ext uri="{BB962C8B-B14F-4D97-AF65-F5344CB8AC3E}">
        <p14:creationId xmlns:p14="http://schemas.microsoft.com/office/powerpoint/2010/main" val="36463549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BE9ED0-2793-94C7-A3B4-850BA9D020B2}"/>
              </a:ext>
            </a:extLst>
          </p:cNvPr>
          <p:cNvSpPr>
            <a:spLocks noGrp="1"/>
          </p:cNvSpPr>
          <p:nvPr>
            <p:ph idx="1"/>
          </p:nvPr>
        </p:nvSpPr>
        <p:spPr/>
        <p:txBody>
          <a:bodyPr>
            <a:normAutofit/>
          </a:bodyPr>
          <a:lstStyle/>
          <a:p>
            <a:pPr algn="l" fontAlgn="base"/>
            <a:r>
              <a:rPr lang="en-US" sz="2000" b="1" i="0" dirty="0">
                <a:solidFill>
                  <a:srgbClr val="273239"/>
                </a:solidFill>
                <a:effectLst/>
                <a:highlight>
                  <a:srgbClr val="FFFFFF"/>
                </a:highlight>
                <a:latin typeface="Helvetica" panose="020B0604020202020204" pitchFamily="34" charset="0"/>
                <a:cs typeface="Helvetica" panose="020B0604020202020204" pitchFamily="34" charset="0"/>
              </a:rPr>
              <a:t>Flow of Event Handling</a:t>
            </a:r>
          </a:p>
          <a:p>
            <a:pPr algn="l" fontAlgn="base">
              <a:buFont typeface="+mj-lt"/>
              <a:buAutoNum type="arabicPeriod"/>
            </a:pPr>
            <a:r>
              <a:rPr lang="en-US" sz="2000" b="0" i="0" dirty="0">
                <a:solidFill>
                  <a:srgbClr val="273239"/>
                </a:solidFill>
                <a:effectLst/>
                <a:highlight>
                  <a:srgbClr val="FFFFFF"/>
                </a:highlight>
                <a:latin typeface="Helvetica" panose="020B0604020202020204" pitchFamily="34" charset="0"/>
                <a:cs typeface="Helvetica" panose="020B0604020202020204" pitchFamily="34" charset="0"/>
              </a:rPr>
              <a:t>User Interaction with a component is required to generate an event.</a:t>
            </a:r>
          </a:p>
          <a:p>
            <a:pPr algn="l" fontAlgn="base">
              <a:buFont typeface="+mj-lt"/>
              <a:buAutoNum type="arabicPeriod" startAt="2"/>
            </a:pPr>
            <a:r>
              <a:rPr lang="en-US" sz="2000" b="0" i="0" dirty="0">
                <a:solidFill>
                  <a:srgbClr val="273239"/>
                </a:solidFill>
                <a:effectLst/>
                <a:highlight>
                  <a:srgbClr val="FFFFFF"/>
                </a:highlight>
                <a:latin typeface="Helvetica" panose="020B0604020202020204" pitchFamily="34" charset="0"/>
                <a:cs typeface="Helvetica" panose="020B0604020202020204" pitchFamily="34" charset="0"/>
              </a:rPr>
              <a:t>The object of the respective event class is created automatically after event generation, and it holds all information of the event source.</a:t>
            </a:r>
          </a:p>
          <a:p>
            <a:pPr algn="l" fontAlgn="base">
              <a:buFont typeface="+mj-lt"/>
              <a:buAutoNum type="arabicPeriod" startAt="3"/>
            </a:pPr>
            <a:r>
              <a:rPr lang="en-US" sz="2000" b="0" i="0" dirty="0">
                <a:solidFill>
                  <a:srgbClr val="273239"/>
                </a:solidFill>
                <a:effectLst/>
                <a:highlight>
                  <a:srgbClr val="FFFFFF"/>
                </a:highlight>
                <a:latin typeface="Helvetica" panose="020B0604020202020204" pitchFamily="34" charset="0"/>
                <a:cs typeface="Helvetica" panose="020B0604020202020204" pitchFamily="34" charset="0"/>
              </a:rPr>
              <a:t>The newly created object is passed to the methods of the registered listener.</a:t>
            </a:r>
          </a:p>
          <a:p>
            <a:pPr algn="l" fontAlgn="base">
              <a:buFont typeface="+mj-lt"/>
              <a:buAutoNum type="arabicPeriod" startAt="4"/>
            </a:pPr>
            <a:r>
              <a:rPr lang="en-US" sz="2000" b="0" i="0" dirty="0">
                <a:solidFill>
                  <a:srgbClr val="273239"/>
                </a:solidFill>
                <a:effectLst/>
                <a:highlight>
                  <a:srgbClr val="FFFFFF"/>
                </a:highlight>
                <a:latin typeface="Helvetica" panose="020B0604020202020204" pitchFamily="34" charset="0"/>
                <a:cs typeface="Helvetica" panose="020B0604020202020204" pitchFamily="34" charset="0"/>
              </a:rPr>
              <a:t>The method executes and returns the result.</a:t>
            </a:r>
          </a:p>
          <a:p>
            <a:endParaRPr lang="en-US" sz="2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45337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5894819E-A8B0-28BB-72D3-FCFD747F8856}"/>
              </a:ext>
            </a:extLst>
          </p:cNvPr>
          <p:cNvGraphicFramePr>
            <a:graphicFrameLocks noGrp="1" noChangeAspect="1"/>
          </p:cNvGraphicFramePr>
          <p:nvPr>
            <p:ph idx="1"/>
            <p:extLst>
              <p:ext uri="{D42A27DB-BD31-4B8C-83A1-F6EECF244321}">
                <p14:modId xmlns:p14="http://schemas.microsoft.com/office/powerpoint/2010/main" val="3814018564"/>
              </p:ext>
            </p:extLst>
          </p:nvPr>
        </p:nvGraphicFramePr>
        <p:xfrm>
          <a:off x="3956050" y="1828800"/>
          <a:ext cx="4200525" cy="4078288"/>
        </p:xfrm>
        <a:graphic>
          <a:graphicData uri="http://schemas.openxmlformats.org/presentationml/2006/ole">
            <mc:AlternateContent xmlns:mc="http://schemas.openxmlformats.org/markup-compatibility/2006">
              <mc:Choice xmlns:v="urn:schemas-microsoft-com:vml" Requires="v">
                <p:oleObj name="Document" r:id="rId2" imgW="8124317" imgH="7890256" progId="Word.OpenDocumentText.12">
                  <p:embed/>
                </p:oleObj>
              </mc:Choice>
              <mc:Fallback>
                <p:oleObj name="Document" r:id="rId2" imgW="8124317" imgH="7890256" progId="Word.OpenDocumentText.12">
                  <p:embed/>
                  <p:pic>
                    <p:nvPicPr>
                      <p:cNvPr id="0" name=""/>
                      <p:cNvPicPr/>
                      <p:nvPr/>
                    </p:nvPicPr>
                    <p:blipFill>
                      <a:blip r:embed="rId3"/>
                      <a:stretch>
                        <a:fillRect/>
                      </a:stretch>
                    </p:blipFill>
                    <p:spPr>
                      <a:xfrm>
                        <a:off x="3956050" y="1828800"/>
                        <a:ext cx="4200525" cy="4078288"/>
                      </a:xfrm>
                      <a:prstGeom prst="rect">
                        <a:avLst/>
                      </a:prstGeom>
                    </p:spPr>
                  </p:pic>
                </p:oleObj>
              </mc:Fallback>
            </mc:AlternateContent>
          </a:graphicData>
        </a:graphic>
      </p:graphicFrame>
    </p:spTree>
    <p:extLst>
      <p:ext uri="{BB962C8B-B14F-4D97-AF65-F5344CB8AC3E}">
        <p14:creationId xmlns:p14="http://schemas.microsoft.com/office/powerpoint/2010/main" val="20127351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359390-A535-0323-6864-764FD5EA5EFD}"/>
              </a:ext>
            </a:extLst>
          </p:cNvPr>
          <p:cNvSpPr>
            <a:spLocks noGrp="1"/>
          </p:cNvSpPr>
          <p:nvPr>
            <p:ph type="title"/>
          </p:nvPr>
        </p:nvSpPr>
        <p:spPr>
          <a:xfrm>
            <a:off x="838200" y="375399"/>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Java Stream</a:t>
            </a:r>
            <a:endParaRPr lang="en-US" sz="3200" dirty="0">
              <a:latin typeface="Helvetica" panose="020B0604020202020204" pitchFamily="34" charset="0"/>
              <a:cs typeface="Helvetica" panose="020B0604020202020204" pitchFamily="34" charset="0"/>
            </a:endParaRPr>
          </a:p>
        </p:txBody>
      </p:sp>
      <p:sp>
        <p:nvSpPr>
          <p:cNvPr id="5" name="Content Placeholder 4">
            <a:extLst>
              <a:ext uri="{FF2B5EF4-FFF2-40B4-BE49-F238E27FC236}">
                <a16:creationId xmlns:a16="http://schemas.microsoft.com/office/drawing/2014/main" id="{3A0DE64C-76B5-1597-7C3D-0C66FD1D4678}"/>
              </a:ext>
            </a:extLst>
          </p:cNvPr>
          <p:cNvSpPr>
            <a:spLocks noGrp="1"/>
          </p:cNvSpPr>
          <p:nvPr>
            <p:ph idx="1"/>
          </p:nvPr>
        </p:nvSpPr>
        <p:spPr/>
        <p:txBody>
          <a:bodyPr>
            <a:normAutofit/>
          </a:bodyPr>
          <a:lstStyle/>
          <a:p>
            <a:pPr marL="0" indent="0">
              <a:buNone/>
            </a:pPr>
            <a:r>
              <a:rPr lang="en-US" sz="2000" dirty="0">
                <a:latin typeface="Helvetica" panose="020B0604020202020204" pitchFamily="34" charset="0"/>
                <a:cs typeface="Helvetica" panose="020B0604020202020204" pitchFamily="34" charset="0"/>
              </a:rPr>
              <a:t>Introduced in Java 8, Stream API is used to process collections of objects. A stream in Java is a sequence of objects that supports various methods that can be pipelined to produce the desired result. </a:t>
            </a:r>
          </a:p>
          <a:p>
            <a:endParaRPr lang="en-US" sz="20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The uses of Stream in Java are mentioned below:</a:t>
            </a:r>
          </a:p>
          <a:p>
            <a:pPr marL="457200" indent="-457200">
              <a:buFont typeface="+mj-lt"/>
              <a:buAutoNum type="arabicPeriod"/>
            </a:pPr>
            <a:r>
              <a:rPr lang="en-US" sz="2000" dirty="0">
                <a:latin typeface="Helvetica" panose="020B0604020202020204" pitchFamily="34" charset="0"/>
                <a:cs typeface="Helvetica" panose="020B0604020202020204" pitchFamily="34" charset="0"/>
              </a:rPr>
              <a:t>Stream API is a way to express and process collections of objects.</a:t>
            </a:r>
          </a:p>
          <a:p>
            <a:pPr marL="457200" indent="-457200">
              <a:buFont typeface="+mj-lt"/>
              <a:buAutoNum type="arabicPeriod"/>
            </a:pPr>
            <a:r>
              <a:rPr lang="en-US" sz="2000" dirty="0">
                <a:latin typeface="Helvetica" panose="020B0604020202020204" pitchFamily="34" charset="0"/>
                <a:cs typeface="Helvetica" panose="020B0604020202020204" pitchFamily="34" charset="0"/>
              </a:rPr>
              <a:t>Enable us to perform operations like filtering, mapping, reducing, and sorting.</a:t>
            </a:r>
          </a:p>
        </p:txBody>
      </p:sp>
    </p:spTree>
    <p:extLst>
      <p:ext uri="{BB962C8B-B14F-4D97-AF65-F5344CB8AC3E}">
        <p14:creationId xmlns:p14="http://schemas.microsoft.com/office/powerpoint/2010/main" val="28171248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A0DE64C-76B5-1597-7C3D-0C66FD1D4678}"/>
              </a:ext>
            </a:extLst>
          </p:cNvPr>
          <p:cNvSpPr>
            <a:spLocks noGrp="1"/>
          </p:cNvSpPr>
          <p:nvPr>
            <p:ph idx="1"/>
          </p:nvPr>
        </p:nvSpPr>
        <p:spPr/>
        <p:txBody>
          <a:bodyPr>
            <a:normAutofit/>
          </a:bodyPr>
          <a:lstStyle/>
          <a:p>
            <a:pPr marL="0" indent="0">
              <a:buNone/>
            </a:pPr>
            <a:r>
              <a:rPr lang="en-US" sz="2000" dirty="0">
                <a:latin typeface="Helvetica" panose="020B0604020202020204" pitchFamily="34" charset="0"/>
                <a:cs typeface="Helvetica" panose="020B0604020202020204" pitchFamily="34" charset="0"/>
              </a:rPr>
              <a:t>The features of Java stream are mentioned below:</a:t>
            </a:r>
          </a:p>
          <a:p>
            <a:pPr marL="0" indent="0">
              <a:buNone/>
            </a:pPr>
            <a:endParaRPr lang="en-US" sz="20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A stream is not a data structure instead it takes input from the Collections, Arrays or I/O channels.</a:t>
            </a:r>
          </a:p>
          <a:p>
            <a:r>
              <a:rPr lang="en-US" sz="2000" dirty="0">
                <a:latin typeface="Helvetica" panose="020B0604020202020204" pitchFamily="34" charset="0"/>
                <a:cs typeface="Helvetica" panose="020B0604020202020204" pitchFamily="34" charset="0"/>
              </a:rPr>
              <a:t>Streams don’t change the original data structure, they only provide the result as per the pipelined methods.</a:t>
            </a:r>
          </a:p>
          <a:p>
            <a:r>
              <a:rPr lang="en-US" sz="2000" dirty="0">
                <a:latin typeface="Helvetica" panose="020B0604020202020204" pitchFamily="34" charset="0"/>
                <a:cs typeface="Helvetica" panose="020B0604020202020204" pitchFamily="34" charset="0"/>
              </a:rPr>
              <a:t>Each intermediate operation is lazily executed and returns a stream as a result, hence various intermediate operations can be pipelined. Terminal operations mark the end of the stream and return the result.</a:t>
            </a:r>
          </a:p>
        </p:txBody>
      </p:sp>
    </p:spTree>
    <p:extLst>
      <p:ext uri="{BB962C8B-B14F-4D97-AF65-F5344CB8AC3E}">
        <p14:creationId xmlns:p14="http://schemas.microsoft.com/office/powerpoint/2010/main" val="2345924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A0DE64C-76B5-1597-7C3D-0C66FD1D4678}"/>
              </a:ext>
            </a:extLst>
          </p:cNvPr>
          <p:cNvSpPr>
            <a:spLocks noGrp="1"/>
          </p:cNvSpPr>
          <p:nvPr>
            <p:ph idx="1"/>
          </p:nvPr>
        </p:nvSpPr>
        <p:spPr/>
        <p:txBody>
          <a:bodyPr>
            <a:normAutofit/>
          </a:bodyPr>
          <a:lstStyle/>
          <a:p>
            <a:pPr marL="0" indent="0">
              <a:buNone/>
            </a:pPr>
            <a:r>
              <a:rPr lang="en-US" sz="2000" dirty="0">
                <a:latin typeface="Helvetica" panose="020B0604020202020204" pitchFamily="34" charset="0"/>
                <a:cs typeface="Helvetica" panose="020B0604020202020204" pitchFamily="34" charset="0"/>
              </a:rPr>
              <a:t>There are two types of Operations in Streams:</a:t>
            </a:r>
          </a:p>
          <a:p>
            <a:pPr marL="457200" indent="-457200">
              <a:buFont typeface="+mj-lt"/>
              <a:buAutoNum type="arabicPeriod"/>
            </a:pPr>
            <a:r>
              <a:rPr lang="en-US" sz="2000" dirty="0">
                <a:latin typeface="Helvetica" panose="020B0604020202020204" pitchFamily="34" charset="0"/>
                <a:cs typeface="Helvetica" panose="020B0604020202020204" pitchFamily="34" charset="0"/>
              </a:rPr>
              <a:t>Intermediate Operations</a:t>
            </a:r>
          </a:p>
          <a:p>
            <a:pPr marL="457200" indent="-457200">
              <a:buFont typeface="+mj-lt"/>
              <a:buAutoNum type="arabicPeriod"/>
            </a:pPr>
            <a:r>
              <a:rPr lang="en-US" sz="2000" dirty="0">
                <a:latin typeface="Helvetica" panose="020B0604020202020204" pitchFamily="34" charset="0"/>
                <a:cs typeface="Helvetica" panose="020B0604020202020204" pitchFamily="34" charset="0"/>
              </a:rPr>
              <a:t>Terminate Operations</a:t>
            </a:r>
          </a:p>
        </p:txBody>
      </p:sp>
      <p:pic>
        <p:nvPicPr>
          <p:cNvPr id="3" name="Picture 2">
            <a:extLst>
              <a:ext uri="{FF2B5EF4-FFF2-40B4-BE49-F238E27FC236}">
                <a16:creationId xmlns:a16="http://schemas.microsoft.com/office/drawing/2014/main" id="{058F59C8-F54E-95A4-A5D9-48AEB0CE2968}"/>
              </a:ext>
            </a:extLst>
          </p:cNvPr>
          <p:cNvPicPr>
            <a:picLocks noChangeAspect="1"/>
          </p:cNvPicPr>
          <p:nvPr/>
        </p:nvPicPr>
        <p:blipFill>
          <a:blip r:embed="rId2"/>
          <a:stretch>
            <a:fillRect/>
          </a:stretch>
        </p:blipFill>
        <p:spPr>
          <a:xfrm>
            <a:off x="3076153" y="3319237"/>
            <a:ext cx="6039693" cy="2229161"/>
          </a:xfrm>
          <a:prstGeom prst="rect">
            <a:avLst/>
          </a:prstGeom>
        </p:spPr>
      </p:pic>
      <p:sp>
        <p:nvSpPr>
          <p:cNvPr id="7" name="TextBox 6">
            <a:extLst>
              <a:ext uri="{FF2B5EF4-FFF2-40B4-BE49-F238E27FC236}">
                <a16:creationId xmlns:a16="http://schemas.microsoft.com/office/drawing/2014/main" id="{4C77F657-E7E5-934C-61D9-67A265DC9EE1}"/>
              </a:ext>
            </a:extLst>
          </p:cNvPr>
          <p:cNvSpPr txBox="1"/>
          <p:nvPr/>
        </p:nvSpPr>
        <p:spPr>
          <a:xfrm>
            <a:off x="4635784" y="5622043"/>
            <a:ext cx="2920430" cy="375009"/>
          </a:xfrm>
          <a:prstGeom prst="rect">
            <a:avLst/>
          </a:prstGeom>
          <a:noFill/>
        </p:spPr>
        <p:txBody>
          <a:bodyPr wrap="square">
            <a:spAutoFit/>
          </a:bodyPr>
          <a:lstStyle/>
          <a:p>
            <a:pPr algn="l" fontAlgn="base"/>
            <a:r>
              <a:rPr lang="en-US" b="1" i="0" dirty="0">
                <a:solidFill>
                  <a:srgbClr val="273239"/>
                </a:solidFill>
                <a:effectLst/>
                <a:highlight>
                  <a:srgbClr val="FFFFFF"/>
                </a:highlight>
                <a:latin typeface="Nunito" pitchFamily="2" charset="0"/>
              </a:rPr>
              <a:t>Intermediate Operations</a:t>
            </a:r>
          </a:p>
        </p:txBody>
      </p:sp>
    </p:spTree>
    <p:extLst>
      <p:ext uri="{BB962C8B-B14F-4D97-AF65-F5344CB8AC3E}">
        <p14:creationId xmlns:p14="http://schemas.microsoft.com/office/powerpoint/2010/main" val="2067184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3AE8B13-4B89-CB53-3AF3-0723BFD4FFC0}"/>
              </a:ext>
            </a:extLst>
          </p:cNvPr>
          <p:cNvSpPr>
            <a:spLocks noGrp="1"/>
          </p:cNvSpPr>
          <p:nvPr>
            <p:ph idx="1"/>
          </p:nvPr>
        </p:nvSpPr>
        <p:spPr/>
        <p:txBody>
          <a:bodyPr>
            <a:normAutofit/>
          </a:bodyPr>
          <a:lstStyle/>
          <a:p>
            <a:r>
              <a:rPr lang="en-US" sz="2000" dirty="0">
                <a:latin typeface="Helvetica" panose="020B0604020202020204" pitchFamily="34" charset="0"/>
                <a:cs typeface="Helvetica" panose="020B0604020202020204" pitchFamily="34" charset="0"/>
              </a:rPr>
              <a:t>Portable − Being architecture-neutral and having no implementation dependent aspects of the specification makes Java portable. Compiler in Java is written in ANSI C with a clean portability boundary, which is a POSIX subset.</a:t>
            </a:r>
          </a:p>
          <a:p>
            <a:r>
              <a:rPr lang="en-US" sz="2000" dirty="0">
                <a:latin typeface="Helvetica" panose="020B0604020202020204" pitchFamily="34" charset="0"/>
                <a:cs typeface="Helvetica" panose="020B0604020202020204" pitchFamily="34" charset="0"/>
              </a:rPr>
              <a:t>Robust − Java makes an effort to eliminate error prone situations by emphasizing mainly on compile time error checking and runtime checking.</a:t>
            </a:r>
          </a:p>
          <a:p>
            <a:r>
              <a:rPr lang="en-US" sz="2000" dirty="0">
                <a:latin typeface="Helvetica" panose="020B0604020202020204" pitchFamily="34" charset="0"/>
                <a:cs typeface="Helvetica" panose="020B0604020202020204" pitchFamily="34" charset="0"/>
              </a:rPr>
              <a:t>Multithreaded − With Java's multithreaded feature it is possible to write programs that can perform many tasks simultaneously. This design feature allows the developers to construct interactive applications that can run smoothly.</a:t>
            </a:r>
          </a:p>
          <a:p>
            <a:r>
              <a:rPr lang="en-US" sz="2000" dirty="0">
                <a:latin typeface="Helvetica" panose="020B0604020202020204" pitchFamily="34" charset="0"/>
                <a:cs typeface="Helvetica" panose="020B0604020202020204" pitchFamily="34" charset="0"/>
              </a:rPr>
              <a:t>Interpreted − Java byte code is translated on the fly to native machine instructions and is not stored anywhere. The development process is more rapid and analytical since the linking is an incremental and light-weight process.</a:t>
            </a:r>
          </a:p>
        </p:txBody>
      </p:sp>
    </p:spTree>
    <p:extLst>
      <p:ext uri="{BB962C8B-B14F-4D97-AF65-F5344CB8AC3E}">
        <p14:creationId xmlns:p14="http://schemas.microsoft.com/office/powerpoint/2010/main" val="22528266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A0DE64C-76B5-1597-7C3D-0C66FD1D4678}"/>
              </a:ext>
            </a:extLst>
          </p:cNvPr>
          <p:cNvSpPr>
            <a:spLocks noGrp="1"/>
          </p:cNvSpPr>
          <p:nvPr>
            <p:ph idx="1"/>
          </p:nvPr>
        </p:nvSpPr>
        <p:spPr/>
        <p:txBody>
          <a:bodyPr>
            <a:normAutofit/>
          </a:bodyPr>
          <a:lstStyle/>
          <a:p>
            <a:pPr marL="0" indent="0">
              <a:buNone/>
            </a:pPr>
            <a:r>
              <a:rPr lang="en-US" sz="2000" dirty="0">
                <a:latin typeface="Helvetica" panose="020B0604020202020204" pitchFamily="34" charset="0"/>
                <a:cs typeface="Helvetica" panose="020B0604020202020204" pitchFamily="34" charset="0"/>
              </a:rPr>
              <a:t>Benefit of Java Stream</a:t>
            </a:r>
          </a:p>
          <a:p>
            <a:pPr marL="0" indent="0">
              <a:buNone/>
            </a:pPr>
            <a:endParaRPr lang="en-US" sz="2000" dirty="0">
              <a:latin typeface="Helvetica" panose="020B0604020202020204" pitchFamily="34" charset="0"/>
              <a:cs typeface="Helvetica" panose="020B0604020202020204" pitchFamily="34" charset="0"/>
            </a:endParaRPr>
          </a:p>
          <a:p>
            <a:pPr marL="0" indent="0">
              <a:buNone/>
            </a:pPr>
            <a:r>
              <a:rPr lang="en-US" sz="2000" dirty="0">
                <a:latin typeface="Helvetica" panose="020B0604020202020204" pitchFamily="34" charset="0"/>
                <a:cs typeface="Helvetica" panose="020B0604020202020204" pitchFamily="34" charset="0"/>
              </a:rPr>
              <a:t>There are some benefits because of which we use Stream in Java as mentioned below:</a:t>
            </a:r>
          </a:p>
          <a:p>
            <a:r>
              <a:rPr lang="en-US" sz="2000" dirty="0">
                <a:latin typeface="Helvetica" panose="020B0604020202020204" pitchFamily="34" charset="0"/>
                <a:cs typeface="Helvetica" panose="020B0604020202020204" pitchFamily="34" charset="0"/>
              </a:rPr>
              <a:t>No Storage</a:t>
            </a:r>
          </a:p>
          <a:p>
            <a:r>
              <a:rPr lang="en-US" sz="2000" dirty="0">
                <a:latin typeface="Helvetica" panose="020B0604020202020204" pitchFamily="34" charset="0"/>
                <a:cs typeface="Helvetica" panose="020B0604020202020204" pitchFamily="34" charset="0"/>
              </a:rPr>
              <a:t>Pipeline of Functions</a:t>
            </a:r>
          </a:p>
          <a:p>
            <a:r>
              <a:rPr lang="en-US" sz="2000" dirty="0">
                <a:latin typeface="Helvetica" panose="020B0604020202020204" pitchFamily="34" charset="0"/>
                <a:cs typeface="Helvetica" panose="020B0604020202020204" pitchFamily="34" charset="0"/>
              </a:rPr>
              <a:t>Laziness</a:t>
            </a:r>
          </a:p>
          <a:p>
            <a:r>
              <a:rPr lang="en-US" sz="2000" dirty="0">
                <a:latin typeface="Helvetica" panose="020B0604020202020204" pitchFamily="34" charset="0"/>
                <a:cs typeface="Helvetica" panose="020B0604020202020204" pitchFamily="34" charset="0"/>
              </a:rPr>
              <a:t>Can be infinite</a:t>
            </a:r>
          </a:p>
          <a:p>
            <a:r>
              <a:rPr lang="en-US" sz="2000" dirty="0">
                <a:latin typeface="Helvetica" panose="020B0604020202020204" pitchFamily="34" charset="0"/>
                <a:cs typeface="Helvetica" panose="020B0604020202020204" pitchFamily="34" charset="0"/>
              </a:rPr>
              <a:t>Can be parallelized</a:t>
            </a:r>
          </a:p>
          <a:p>
            <a:r>
              <a:rPr lang="en-US" sz="2000" dirty="0">
                <a:latin typeface="Helvetica" panose="020B0604020202020204" pitchFamily="34" charset="0"/>
                <a:cs typeface="Helvetica" panose="020B0604020202020204" pitchFamily="34" charset="0"/>
              </a:rPr>
              <a:t>Can be created from collections, arrays, Files Lines, Methods in Stream, </a:t>
            </a:r>
            <a:r>
              <a:rPr lang="en-US" sz="2000" dirty="0" err="1">
                <a:latin typeface="Helvetica" panose="020B0604020202020204" pitchFamily="34" charset="0"/>
                <a:cs typeface="Helvetica" panose="020B0604020202020204" pitchFamily="34" charset="0"/>
              </a:rPr>
              <a:t>IntStream</a:t>
            </a:r>
            <a:r>
              <a:rPr lang="en-US" sz="2000" dirty="0">
                <a:latin typeface="Helvetica" panose="020B0604020202020204" pitchFamily="34" charset="0"/>
                <a:cs typeface="Helvetica" panose="020B0604020202020204" pitchFamily="34" charset="0"/>
              </a:rPr>
              <a:t> etc.</a:t>
            </a:r>
          </a:p>
        </p:txBody>
      </p:sp>
    </p:spTree>
    <p:extLst>
      <p:ext uri="{BB962C8B-B14F-4D97-AF65-F5344CB8AC3E}">
        <p14:creationId xmlns:p14="http://schemas.microsoft.com/office/powerpoint/2010/main" val="5162478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359390-A535-0323-6864-764FD5EA5EFD}"/>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Functional Interfaces </a:t>
            </a:r>
            <a:endParaRPr lang="en-US" sz="3200" dirty="0">
              <a:latin typeface="Helvetica" panose="020B0604020202020204" pitchFamily="34" charset="0"/>
              <a:cs typeface="Helvetica" panose="020B0604020202020204" pitchFamily="34" charset="0"/>
            </a:endParaRPr>
          </a:p>
        </p:txBody>
      </p:sp>
      <p:sp>
        <p:nvSpPr>
          <p:cNvPr id="5" name="Content Placeholder 4">
            <a:extLst>
              <a:ext uri="{FF2B5EF4-FFF2-40B4-BE49-F238E27FC236}">
                <a16:creationId xmlns:a16="http://schemas.microsoft.com/office/drawing/2014/main" id="{3A0DE64C-76B5-1597-7C3D-0C66FD1D4678}"/>
              </a:ext>
            </a:extLst>
          </p:cNvPr>
          <p:cNvSpPr>
            <a:spLocks noGrp="1"/>
          </p:cNvSpPr>
          <p:nvPr>
            <p:ph idx="1"/>
          </p:nvPr>
        </p:nvSpPr>
        <p:spPr/>
        <p:txBody>
          <a:bodyPr>
            <a:normAutofit/>
          </a:bodyPr>
          <a:lstStyle/>
          <a:p>
            <a:r>
              <a:rPr lang="en-US" sz="2000" dirty="0">
                <a:latin typeface="Helvetica" panose="020B0604020202020204" pitchFamily="34" charset="0"/>
                <a:cs typeface="Helvetica" panose="020B0604020202020204" pitchFamily="34" charset="0"/>
              </a:rPr>
              <a:t>A functional interface is an interface that contains only one abstract method. They can have only one functionality to exhibit. </a:t>
            </a:r>
          </a:p>
          <a:p>
            <a:r>
              <a:rPr lang="en-US" sz="2000" dirty="0">
                <a:latin typeface="Helvetica" panose="020B0604020202020204" pitchFamily="34" charset="0"/>
                <a:cs typeface="Helvetica" panose="020B0604020202020204" pitchFamily="34" charset="0"/>
              </a:rPr>
              <a:t>From Java 8 onwards, lambda expressions can be used to represent the instance of a functional interface. </a:t>
            </a:r>
          </a:p>
          <a:p>
            <a:r>
              <a:rPr lang="en-US" sz="2000" dirty="0">
                <a:latin typeface="Helvetica" panose="020B0604020202020204" pitchFamily="34" charset="0"/>
                <a:cs typeface="Helvetica" panose="020B0604020202020204" pitchFamily="34" charset="0"/>
              </a:rPr>
              <a:t>A functional interface can have any number of default methods. Runnable, ActionListener, and Comparable are some of the examples of functional interfaces</a:t>
            </a:r>
          </a:p>
        </p:txBody>
      </p:sp>
    </p:spTree>
    <p:extLst>
      <p:ext uri="{BB962C8B-B14F-4D97-AF65-F5344CB8AC3E}">
        <p14:creationId xmlns:p14="http://schemas.microsoft.com/office/powerpoint/2010/main" val="42387746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A0DE64C-76B5-1597-7C3D-0C66FD1D4678}"/>
              </a:ext>
            </a:extLst>
          </p:cNvPr>
          <p:cNvSpPr>
            <a:spLocks noGrp="1"/>
          </p:cNvSpPr>
          <p:nvPr>
            <p:ph idx="1"/>
          </p:nvPr>
        </p:nvSpPr>
        <p:spPr/>
        <p:txBody>
          <a:bodyPr>
            <a:normAutofit/>
          </a:bodyPr>
          <a:lstStyle/>
          <a:p>
            <a:r>
              <a:rPr lang="en-US" sz="2000" dirty="0">
                <a:latin typeface="Helvetica" panose="020B0604020202020204" pitchFamily="34" charset="0"/>
                <a:cs typeface="Helvetica" panose="020B0604020202020204" pitchFamily="34" charset="0"/>
              </a:rPr>
              <a:t>Java Functional Interfaces</a:t>
            </a:r>
          </a:p>
        </p:txBody>
      </p:sp>
      <p:sp>
        <p:nvSpPr>
          <p:cNvPr id="2" name="Rectangle 1">
            <a:extLst>
              <a:ext uri="{FF2B5EF4-FFF2-40B4-BE49-F238E27FC236}">
                <a16:creationId xmlns:a16="http://schemas.microsoft.com/office/drawing/2014/main" id="{26993B8F-B022-333C-42EE-708C13ECDC43}"/>
              </a:ext>
            </a:extLst>
          </p:cNvPr>
          <p:cNvSpPr/>
          <p:nvPr/>
        </p:nvSpPr>
        <p:spPr>
          <a:xfrm>
            <a:off x="1191803" y="2486346"/>
            <a:ext cx="9493321" cy="34726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class Test {</a:t>
            </a:r>
          </a:p>
          <a:p>
            <a:r>
              <a:rPr lang="en-US" dirty="0"/>
              <a:t>    public static void main(String </a:t>
            </a:r>
            <a:r>
              <a:rPr lang="en-US" dirty="0" err="1"/>
              <a:t>args</a:t>
            </a:r>
            <a:r>
              <a:rPr lang="en-US" dirty="0"/>
              <a:t>[])</a:t>
            </a:r>
          </a:p>
          <a:p>
            <a:r>
              <a:rPr lang="en-US" dirty="0"/>
              <a:t>    {</a:t>
            </a:r>
          </a:p>
          <a:p>
            <a:r>
              <a:rPr lang="en-US" dirty="0"/>
              <a:t>        // create anonymous inner class object</a:t>
            </a:r>
          </a:p>
          <a:p>
            <a:r>
              <a:rPr lang="en-US" dirty="0"/>
              <a:t>        new Thread(new Runnable() {</a:t>
            </a:r>
          </a:p>
          <a:p>
            <a:r>
              <a:rPr lang="en-US" dirty="0"/>
              <a:t>            @Override public void run()</a:t>
            </a:r>
          </a:p>
          <a:p>
            <a:r>
              <a:rPr lang="en-US" dirty="0"/>
              <a:t>            {</a:t>
            </a:r>
          </a:p>
          <a:p>
            <a:r>
              <a:rPr lang="en-US" dirty="0"/>
              <a:t>                System.out.println("New thread created");</a:t>
            </a:r>
          </a:p>
          <a:p>
            <a:r>
              <a:rPr lang="en-US" dirty="0"/>
              <a:t>            }</a:t>
            </a:r>
          </a:p>
          <a:p>
            <a:r>
              <a:rPr lang="en-US" dirty="0"/>
              <a:t>        }).start();</a:t>
            </a:r>
          </a:p>
          <a:p>
            <a:r>
              <a:rPr lang="en-US" dirty="0"/>
              <a:t>    }</a:t>
            </a:r>
          </a:p>
          <a:p>
            <a:r>
              <a:rPr lang="en-US" dirty="0"/>
              <a:t>}</a:t>
            </a:r>
          </a:p>
        </p:txBody>
      </p:sp>
    </p:spTree>
    <p:extLst>
      <p:ext uri="{BB962C8B-B14F-4D97-AF65-F5344CB8AC3E}">
        <p14:creationId xmlns:p14="http://schemas.microsoft.com/office/powerpoint/2010/main" val="15609675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359390-A535-0323-6864-764FD5EA5EFD}"/>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Lambda in Java</a:t>
            </a:r>
          </a:p>
        </p:txBody>
      </p:sp>
      <p:sp>
        <p:nvSpPr>
          <p:cNvPr id="5" name="Content Placeholder 4">
            <a:extLst>
              <a:ext uri="{FF2B5EF4-FFF2-40B4-BE49-F238E27FC236}">
                <a16:creationId xmlns:a16="http://schemas.microsoft.com/office/drawing/2014/main" id="{3A0DE64C-76B5-1597-7C3D-0C66FD1D4678}"/>
              </a:ext>
            </a:extLst>
          </p:cNvPr>
          <p:cNvSpPr>
            <a:spLocks noGrp="1"/>
          </p:cNvSpPr>
          <p:nvPr>
            <p:ph idx="1"/>
          </p:nvPr>
        </p:nvSpPr>
        <p:spPr/>
        <p:txBody>
          <a:bodyPr>
            <a:normAutofit/>
          </a:bodyPr>
          <a:lstStyle/>
          <a:p>
            <a:r>
              <a:rPr lang="en-US" sz="2000" dirty="0">
                <a:latin typeface="Helvetica" panose="020B0604020202020204" pitchFamily="34" charset="0"/>
                <a:cs typeface="Helvetica" panose="020B0604020202020204" pitchFamily="34" charset="0"/>
              </a:rPr>
              <a:t>A lambda expression is a short block of code which takes in parameters and returns a value. Lambda expressions are similar to methods, but they do not need a name and they can be implemented right in the body of a method.</a:t>
            </a:r>
          </a:p>
          <a:p>
            <a:r>
              <a:rPr lang="en-US" sz="2000" dirty="0">
                <a:latin typeface="Helvetica" panose="020B0604020202020204" pitchFamily="34" charset="0"/>
                <a:cs typeface="Helvetica" panose="020B0604020202020204" pitchFamily="34" charset="0"/>
              </a:rPr>
              <a:t>Syntax:-</a:t>
            </a:r>
          </a:p>
          <a:p>
            <a:endParaRPr lang="en-US" sz="20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The simplest lambda expression contains a single parameter and an expression:</a:t>
            </a:r>
          </a:p>
          <a:p>
            <a:pPr lvl="1"/>
            <a:r>
              <a:rPr lang="en-US" sz="2000" dirty="0">
                <a:latin typeface="Helvetica" panose="020B0604020202020204" pitchFamily="34" charset="0"/>
                <a:cs typeface="Helvetica" panose="020B0604020202020204" pitchFamily="34" charset="0"/>
              </a:rPr>
              <a:t>parameter -&gt; expression</a:t>
            </a:r>
          </a:p>
          <a:p>
            <a:endParaRPr lang="en-US" sz="20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To use more than one parameter, wrap them in parentheses:</a:t>
            </a:r>
          </a:p>
          <a:p>
            <a:pPr lvl="1"/>
            <a:r>
              <a:rPr lang="en-US" sz="2000" dirty="0">
                <a:latin typeface="Helvetica" panose="020B0604020202020204" pitchFamily="34" charset="0"/>
                <a:cs typeface="Helvetica" panose="020B0604020202020204" pitchFamily="34" charset="0"/>
              </a:rPr>
              <a:t>(parameter1, parameter2) -&gt; expression</a:t>
            </a:r>
          </a:p>
          <a:p>
            <a:endParaRPr lang="en-US" sz="2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8238085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a:extLst>
              <a:ext uri="{FF2B5EF4-FFF2-40B4-BE49-F238E27FC236}">
                <a16:creationId xmlns:a16="http://schemas.microsoft.com/office/drawing/2014/main" id="{EEA8AAE0-8279-E0A9-DB2F-D486F961EC6B}"/>
              </a:ext>
            </a:extLst>
          </p:cNvPr>
          <p:cNvSpPr>
            <a:spLocks noGrp="1"/>
          </p:cNvSpPr>
          <p:nvPr>
            <p:ph idx="1"/>
          </p:nvPr>
        </p:nvSpPr>
        <p:spPr>
          <a:xfrm>
            <a:off x="838200" y="1825625"/>
            <a:ext cx="10515600" cy="4351338"/>
          </a:xfrm>
        </p:spPr>
        <p:txBody>
          <a:bodyPr>
            <a:normAutofit/>
          </a:bodyPr>
          <a:lstStyle/>
          <a:p>
            <a:r>
              <a:rPr lang="en-US" sz="2000" dirty="0">
                <a:latin typeface="Helvetica" panose="020B0604020202020204" pitchFamily="34" charset="0"/>
                <a:cs typeface="Helvetica" panose="020B0604020202020204" pitchFamily="34" charset="0"/>
              </a:rPr>
              <a:t>Using Lambda Expressions:- Lambda expressions are usually passed as parameters to a function:</a:t>
            </a:r>
          </a:p>
          <a:p>
            <a:r>
              <a:rPr lang="en-US" sz="2000" dirty="0">
                <a:latin typeface="Helvetica" panose="020B0604020202020204" pitchFamily="34" charset="0"/>
                <a:cs typeface="Helvetica" panose="020B0604020202020204" pitchFamily="34" charset="0"/>
              </a:rPr>
              <a:t>Example:- Use a lambda expression in the </a:t>
            </a:r>
            <a:r>
              <a:rPr lang="en-US" sz="2000" dirty="0" err="1">
                <a:latin typeface="Helvetica" panose="020B0604020202020204" pitchFamily="34" charset="0"/>
                <a:cs typeface="Helvetica" panose="020B0604020202020204" pitchFamily="34" charset="0"/>
              </a:rPr>
              <a:t>ArrayList's</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forEach</a:t>
            </a:r>
            <a:r>
              <a:rPr lang="en-US" sz="2000" dirty="0">
                <a:latin typeface="Helvetica" panose="020B0604020202020204" pitchFamily="34" charset="0"/>
                <a:cs typeface="Helvetica" panose="020B0604020202020204" pitchFamily="34" charset="0"/>
              </a:rPr>
              <a:t>() method to print every item in the list:</a:t>
            </a:r>
          </a:p>
        </p:txBody>
      </p:sp>
      <p:sp>
        <p:nvSpPr>
          <p:cNvPr id="7" name="Rectangle 6">
            <a:extLst>
              <a:ext uri="{FF2B5EF4-FFF2-40B4-BE49-F238E27FC236}">
                <a16:creationId xmlns:a16="http://schemas.microsoft.com/office/drawing/2014/main" id="{33706C52-8568-05A6-B2E5-B3D1241AEDA5}"/>
              </a:ext>
            </a:extLst>
          </p:cNvPr>
          <p:cNvSpPr/>
          <p:nvPr/>
        </p:nvSpPr>
        <p:spPr>
          <a:xfrm>
            <a:off x="2167847" y="3298004"/>
            <a:ext cx="8455632" cy="30138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import </a:t>
            </a:r>
            <a:r>
              <a:rPr lang="en-US" dirty="0" err="1"/>
              <a:t>java.util.ArrayList</a:t>
            </a:r>
            <a:r>
              <a:rPr lang="en-US" dirty="0"/>
              <a:t>;</a:t>
            </a:r>
          </a:p>
          <a:p>
            <a:endParaRPr lang="en-US" dirty="0"/>
          </a:p>
          <a:p>
            <a:r>
              <a:rPr lang="en-US" dirty="0"/>
              <a:t>public class Main {</a:t>
            </a:r>
          </a:p>
          <a:p>
            <a:r>
              <a:rPr lang="en-US" dirty="0"/>
              <a:t>  public static void main(String[] </a:t>
            </a:r>
            <a:r>
              <a:rPr lang="en-US" dirty="0" err="1"/>
              <a:t>args</a:t>
            </a:r>
            <a:r>
              <a:rPr lang="en-US" dirty="0"/>
              <a:t>) {</a:t>
            </a:r>
          </a:p>
          <a:p>
            <a:r>
              <a:rPr lang="en-US" dirty="0"/>
              <a:t>    </a:t>
            </a:r>
            <a:r>
              <a:rPr lang="en-US" dirty="0" err="1"/>
              <a:t>ArrayList</a:t>
            </a:r>
            <a:r>
              <a:rPr lang="en-US" dirty="0"/>
              <a:t>&lt;Integer&gt; numbers = new </a:t>
            </a:r>
            <a:r>
              <a:rPr lang="en-US" dirty="0" err="1"/>
              <a:t>ArrayList</a:t>
            </a:r>
            <a:r>
              <a:rPr lang="en-US" dirty="0"/>
              <a:t>&lt;Integer&gt;();</a:t>
            </a:r>
          </a:p>
          <a:p>
            <a:r>
              <a:rPr lang="en-US" dirty="0"/>
              <a:t>    </a:t>
            </a:r>
            <a:r>
              <a:rPr lang="en-US" dirty="0" err="1"/>
              <a:t>numbers.add</a:t>
            </a:r>
            <a:r>
              <a:rPr lang="en-US" dirty="0"/>
              <a:t>(5);</a:t>
            </a:r>
          </a:p>
          <a:p>
            <a:r>
              <a:rPr lang="en-US" dirty="0"/>
              <a:t>    </a:t>
            </a:r>
            <a:r>
              <a:rPr lang="en-US" dirty="0" err="1"/>
              <a:t>numbers.add</a:t>
            </a:r>
            <a:r>
              <a:rPr lang="en-US" dirty="0"/>
              <a:t>(9);</a:t>
            </a:r>
          </a:p>
          <a:p>
            <a:r>
              <a:rPr lang="en-US" dirty="0"/>
              <a:t>    </a:t>
            </a:r>
            <a:r>
              <a:rPr lang="en-US" dirty="0" err="1"/>
              <a:t>numbers.add</a:t>
            </a:r>
            <a:r>
              <a:rPr lang="en-US" dirty="0"/>
              <a:t>(8);</a:t>
            </a:r>
          </a:p>
          <a:p>
            <a:r>
              <a:rPr lang="en-US" dirty="0"/>
              <a:t>    </a:t>
            </a:r>
            <a:r>
              <a:rPr lang="en-US" dirty="0" err="1"/>
              <a:t>numbers.add</a:t>
            </a:r>
            <a:r>
              <a:rPr lang="en-US" dirty="0"/>
              <a:t>(1);</a:t>
            </a:r>
          </a:p>
          <a:p>
            <a:r>
              <a:rPr lang="en-US" dirty="0"/>
              <a:t>    </a:t>
            </a:r>
            <a:r>
              <a:rPr lang="en-US" dirty="0" err="1"/>
              <a:t>numbers.forEach</a:t>
            </a:r>
            <a:r>
              <a:rPr lang="en-US" dirty="0"/>
              <a:t>( (n) -&gt; { System.out.println(n); } );}}</a:t>
            </a:r>
          </a:p>
        </p:txBody>
      </p:sp>
    </p:spTree>
    <p:extLst>
      <p:ext uri="{BB962C8B-B14F-4D97-AF65-F5344CB8AC3E}">
        <p14:creationId xmlns:p14="http://schemas.microsoft.com/office/powerpoint/2010/main" val="41130516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359390-A535-0323-6864-764FD5EA5EFD}"/>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Java Regex</a:t>
            </a:r>
            <a:endParaRPr lang="en-US" sz="3200" dirty="0">
              <a:latin typeface="Helvetica" panose="020B0604020202020204" pitchFamily="34" charset="0"/>
              <a:cs typeface="Helvetica" panose="020B0604020202020204" pitchFamily="34" charset="0"/>
            </a:endParaRPr>
          </a:p>
        </p:txBody>
      </p:sp>
      <p:sp>
        <p:nvSpPr>
          <p:cNvPr id="2" name="Content Placeholder 4">
            <a:extLst>
              <a:ext uri="{FF2B5EF4-FFF2-40B4-BE49-F238E27FC236}">
                <a16:creationId xmlns:a16="http://schemas.microsoft.com/office/drawing/2014/main" id="{E54B81D3-0C8E-E4AA-C753-A5C5232EE863}"/>
              </a:ext>
            </a:extLst>
          </p:cNvPr>
          <p:cNvSpPr>
            <a:spLocks noGrp="1"/>
          </p:cNvSpPr>
          <p:nvPr>
            <p:ph idx="1"/>
          </p:nvPr>
        </p:nvSpPr>
        <p:spPr>
          <a:xfrm>
            <a:off x="838200" y="1825625"/>
            <a:ext cx="10515600" cy="4351338"/>
          </a:xfrm>
        </p:spPr>
        <p:txBody>
          <a:bodyPr>
            <a:normAutofit/>
          </a:bodyPr>
          <a:lstStyle/>
          <a:p>
            <a:r>
              <a:rPr lang="en-US" sz="2000" dirty="0">
                <a:latin typeface="Helvetica" panose="020B0604020202020204" pitchFamily="34" charset="0"/>
                <a:cs typeface="Helvetica" panose="020B0604020202020204" pitchFamily="34" charset="0"/>
              </a:rPr>
              <a:t>A regular expression is a sequence of characters that forms a search pattern. When you search for data in a text, you can use this search pattern to describe what you are searching for.</a:t>
            </a:r>
          </a:p>
          <a:p>
            <a:r>
              <a:rPr lang="en-US" sz="2000" dirty="0">
                <a:latin typeface="Helvetica" panose="020B0604020202020204" pitchFamily="34" charset="0"/>
                <a:cs typeface="Helvetica" panose="020B0604020202020204" pitchFamily="34" charset="0"/>
              </a:rPr>
              <a:t>A regular expression can be a single character, or a more complicated pattern.</a:t>
            </a:r>
          </a:p>
          <a:p>
            <a:r>
              <a:rPr lang="en-US" sz="2000" dirty="0">
                <a:latin typeface="Helvetica" panose="020B0604020202020204" pitchFamily="34" charset="0"/>
                <a:cs typeface="Helvetica" panose="020B0604020202020204" pitchFamily="34" charset="0"/>
              </a:rPr>
              <a:t>Regular expressions can be used to perform all types of text search and text replace operations.</a:t>
            </a:r>
          </a:p>
          <a:p>
            <a:r>
              <a:rPr lang="en-US" sz="2000" dirty="0">
                <a:latin typeface="Helvetica" panose="020B0604020202020204" pitchFamily="34" charset="0"/>
                <a:cs typeface="Helvetica" panose="020B0604020202020204" pitchFamily="34" charset="0"/>
              </a:rPr>
              <a:t>Java does not have a built-in Regular Expression class, but we can import the </a:t>
            </a:r>
            <a:r>
              <a:rPr lang="en-US" sz="2000" dirty="0" err="1">
                <a:latin typeface="Helvetica" panose="020B0604020202020204" pitchFamily="34" charset="0"/>
                <a:cs typeface="Helvetica" panose="020B0604020202020204" pitchFamily="34" charset="0"/>
              </a:rPr>
              <a:t>java.util.regex</a:t>
            </a:r>
            <a:r>
              <a:rPr lang="en-US" sz="2000" dirty="0">
                <a:latin typeface="Helvetica" panose="020B0604020202020204" pitchFamily="34" charset="0"/>
                <a:cs typeface="Helvetica" panose="020B0604020202020204" pitchFamily="34" charset="0"/>
              </a:rPr>
              <a:t> package to work with regular expressions. The package includes the following classes:</a:t>
            </a:r>
          </a:p>
          <a:p>
            <a:endParaRPr lang="en-US" sz="2000" dirty="0">
              <a:latin typeface="Helvetica" panose="020B0604020202020204" pitchFamily="34" charset="0"/>
              <a:cs typeface="Helvetica" panose="020B0604020202020204" pitchFamily="34" charset="0"/>
            </a:endParaRPr>
          </a:p>
          <a:p>
            <a:pPr lvl="1"/>
            <a:r>
              <a:rPr lang="en-US" sz="1600" dirty="0">
                <a:latin typeface="Helvetica" panose="020B0604020202020204" pitchFamily="34" charset="0"/>
                <a:cs typeface="Helvetica" panose="020B0604020202020204" pitchFamily="34" charset="0"/>
              </a:rPr>
              <a:t>Pattern Class - Defines a pattern (to be used in a search)</a:t>
            </a:r>
          </a:p>
          <a:p>
            <a:pPr lvl="1"/>
            <a:r>
              <a:rPr lang="en-US" sz="1600" dirty="0">
                <a:latin typeface="Helvetica" panose="020B0604020202020204" pitchFamily="34" charset="0"/>
                <a:cs typeface="Helvetica" panose="020B0604020202020204" pitchFamily="34" charset="0"/>
              </a:rPr>
              <a:t>Matcher Class - Used to search for the pattern</a:t>
            </a:r>
          </a:p>
          <a:p>
            <a:pPr lvl="1"/>
            <a:r>
              <a:rPr lang="en-US" sz="1600" dirty="0" err="1">
                <a:latin typeface="Helvetica" panose="020B0604020202020204" pitchFamily="34" charset="0"/>
                <a:cs typeface="Helvetica" panose="020B0604020202020204" pitchFamily="34" charset="0"/>
              </a:rPr>
              <a:t>PatternSyntaxException</a:t>
            </a:r>
            <a:r>
              <a:rPr lang="en-US" sz="1600" dirty="0">
                <a:latin typeface="Helvetica" panose="020B0604020202020204" pitchFamily="34" charset="0"/>
                <a:cs typeface="Helvetica" panose="020B0604020202020204" pitchFamily="34" charset="0"/>
              </a:rPr>
              <a:t> Class - Indicates syntax error in a regular expression pattern</a:t>
            </a:r>
          </a:p>
        </p:txBody>
      </p:sp>
    </p:spTree>
    <p:extLst>
      <p:ext uri="{BB962C8B-B14F-4D97-AF65-F5344CB8AC3E}">
        <p14:creationId xmlns:p14="http://schemas.microsoft.com/office/powerpoint/2010/main" val="23305788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359390-A535-0323-6864-764FD5EA5EFD}"/>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Java Regex Example</a:t>
            </a:r>
          </a:p>
        </p:txBody>
      </p:sp>
      <p:sp>
        <p:nvSpPr>
          <p:cNvPr id="3" name="Rectangle 2">
            <a:extLst>
              <a:ext uri="{FF2B5EF4-FFF2-40B4-BE49-F238E27FC236}">
                <a16:creationId xmlns:a16="http://schemas.microsoft.com/office/drawing/2014/main" id="{2E463269-7AA0-CB42-0008-38B5A9854A8F}"/>
              </a:ext>
            </a:extLst>
          </p:cNvPr>
          <p:cNvSpPr/>
          <p:nvPr/>
        </p:nvSpPr>
        <p:spPr>
          <a:xfrm>
            <a:off x="838200" y="1859622"/>
            <a:ext cx="10853791" cy="46332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t>import java.util.regex.Matcher;</a:t>
            </a:r>
          </a:p>
          <a:p>
            <a:r>
              <a:rPr lang="en-US"/>
              <a:t>import java.util.regex.Pattern;</a:t>
            </a:r>
          </a:p>
          <a:p>
            <a:endParaRPr lang="en-US"/>
          </a:p>
          <a:p>
            <a:r>
              <a:rPr lang="en-US"/>
              <a:t>public class Main {</a:t>
            </a:r>
          </a:p>
          <a:p>
            <a:r>
              <a:rPr lang="en-US"/>
              <a:t>  public static void main(String[] args) {</a:t>
            </a:r>
          </a:p>
          <a:p>
            <a:r>
              <a:rPr lang="en-US"/>
              <a:t>    Pattern pattern = Pattern.compile("w3schools", Pattern.CASE_INSENSITIVE);</a:t>
            </a:r>
          </a:p>
          <a:p>
            <a:r>
              <a:rPr lang="en-US"/>
              <a:t>    Matcher matcher = pattern.matcher("Visit W3Schools!");</a:t>
            </a:r>
          </a:p>
          <a:p>
            <a:r>
              <a:rPr lang="en-US"/>
              <a:t>    boolean matchFound = matcher.find();</a:t>
            </a:r>
          </a:p>
          <a:p>
            <a:r>
              <a:rPr lang="en-US"/>
              <a:t>    if(matchFound) {</a:t>
            </a:r>
          </a:p>
          <a:p>
            <a:r>
              <a:rPr lang="en-US"/>
              <a:t>      System.out.println("Match found");</a:t>
            </a:r>
          </a:p>
          <a:p>
            <a:r>
              <a:rPr lang="en-US"/>
              <a:t>    } else {</a:t>
            </a:r>
          </a:p>
          <a:p>
            <a:r>
              <a:rPr lang="en-US"/>
              <a:t>      System.out.println("Match not found");</a:t>
            </a:r>
          </a:p>
          <a:p>
            <a:r>
              <a:rPr lang="en-US"/>
              <a:t>    }</a:t>
            </a:r>
          </a:p>
          <a:p>
            <a:r>
              <a:rPr lang="en-US"/>
              <a:t>  }</a:t>
            </a:r>
          </a:p>
          <a:p>
            <a:r>
              <a:rPr lang="en-US"/>
              <a:t>}</a:t>
            </a:r>
          </a:p>
          <a:p>
            <a:r>
              <a:rPr lang="en-US"/>
              <a:t>// Outputs Match found</a:t>
            </a:r>
          </a:p>
        </p:txBody>
      </p:sp>
    </p:spTree>
    <p:extLst>
      <p:ext uri="{BB962C8B-B14F-4D97-AF65-F5344CB8AC3E}">
        <p14:creationId xmlns:p14="http://schemas.microsoft.com/office/powerpoint/2010/main" val="27182816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E54B81D3-0C8E-E4AA-C753-A5C5232EE863}"/>
              </a:ext>
            </a:extLst>
          </p:cNvPr>
          <p:cNvSpPr>
            <a:spLocks noGrp="1"/>
          </p:cNvSpPr>
          <p:nvPr>
            <p:ph idx="1"/>
          </p:nvPr>
        </p:nvSpPr>
        <p:spPr>
          <a:xfrm>
            <a:off x="838200" y="1825625"/>
            <a:ext cx="10515600" cy="4351338"/>
          </a:xfrm>
        </p:spPr>
        <p:txBody>
          <a:bodyPr>
            <a:normAutofit/>
          </a:bodyPr>
          <a:lstStyle/>
          <a:p>
            <a:pPr marL="0" indent="0">
              <a:buNone/>
            </a:pPr>
            <a:r>
              <a:rPr lang="en-US" sz="2000" b="1" dirty="0">
                <a:latin typeface="Helvetica" panose="020B0604020202020204" pitchFamily="34" charset="0"/>
                <a:cs typeface="Helvetica" panose="020B0604020202020204" pitchFamily="34" charset="0"/>
              </a:rPr>
              <a:t>Flags</a:t>
            </a:r>
          </a:p>
          <a:p>
            <a:r>
              <a:rPr lang="en-US" sz="2000" dirty="0">
                <a:latin typeface="Helvetica" panose="020B0604020202020204" pitchFamily="34" charset="0"/>
                <a:cs typeface="Helvetica" panose="020B0604020202020204" pitchFamily="34" charset="0"/>
              </a:rPr>
              <a:t>Flags in the compile() method change how the search is performed. Here are a few of them:</a:t>
            </a:r>
          </a:p>
          <a:p>
            <a:endParaRPr lang="en-US" sz="2000" dirty="0">
              <a:latin typeface="Helvetica" panose="020B0604020202020204" pitchFamily="34" charset="0"/>
              <a:cs typeface="Helvetica" panose="020B0604020202020204" pitchFamily="34" charset="0"/>
            </a:endParaRPr>
          </a:p>
          <a:p>
            <a:r>
              <a:rPr lang="en-US" sz="2000" dirty="0" err="1">
                <a:latin typeface="Helvetica" panose="020B0604020202020204" pitchFamily="34" charset="0"/>
                <a:cs typeface="Helvetica" panose="020B0604020202020204" pitchFamily="34" charset="0"/>
              </a:rPr>
              <a:t>Pattern.CASE_INSENSITIVE</a:t>
            </a:r>
            <a:r>
              <a:rPr lang="en-US" sz="2000" dirty="0">
                <a:latin typeface="Helvetica" panose="020B0604020202020204" pitchFamily="34" charset="0"/>
                <a:cs typeface="Helvetica" panose="020B0604020202020204" pitchFamily="34" charset="0"/>
              </a:rPr>
              <a:t> - The case of letters will be ignored when performing a search.</a:t>
            </a:r>
          </a:p>
          <a:p>
            <a:r>
              <a:rPr lang="en-US" sz="2000" dirty="0" err="1">
                <a:latin typeface="Helvetica" panose="020B0604020202020204" pitchFamily="34" charset="0"/>
                <a:cs typeface="Helvetica" panose="020B0604020202020204" pitchFamily="34" charset="0"/>
              </a:rPr>
              <a:t>Pattern.LITERAL</a:t>
            </a:r>
            <a:r>
              <a:rPr lang="en-US" sz="2000" dirty="0">
                <a:latin typeface="Helvetica" panose="020B0604020202020204" pitchFamily="34" charset="0"/>
                <a:cs typeface="Helvetica" panose="020B0604020202020204" pitchFamily="34" charset="0"/>
              </a:rPr>
              <a:t> - Special characters in the pattern will not have any special meaning and will be treated as ordinary characters when performing a search.</a:t>
            </a:r>
          </a:p>
          <a:p>
            <a:r>
              <a:rPr lang="en-US" sz="2000" dirty="0" err="1">
                <a:latin typeface="Helvetica" panose="020B0604020202020204" pitchFamily="34" charset="0"/>
                <a:cs typeface="Helvetica" panose="020B0604020202020204" pitchFamily="34" charset="0"/>
              </a:rPr>
              <a:t>Pattern.UNICODE_CASE</a:t>
            </a:r>
            <a:r>
              <a:rPr lang="en-US" sz="2000" dirty="0">
                <a:latin typeface="Helvetica" panose="020B0604020202020204" pitchFamily="34" charset="0"/>
                <a:cs typeface="Helvetica" panose="020B0604020202020204" pitchFamily="34" charset="0"/>
              </a:rPr>
              <a:t> - Use it together with the CASE_INSENSITIVE flag to also ignore the case of letters outside of the English alphabet</a:t>
            </a:r>
          </a:p>
        </p:txBody>
      </p:sp>
    </p:spTree>
    <p:extLst>
      <p:ext uri="{BB962C8B-B14F-4D97-AF65-F5344CB8AC3E}">
        <p14:creationId xmlns:p14="http://schemas.microsoft.com/office/powerpoint/2010/main" val="4845765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E54B81D3-0C8E-E4AA-C753-A5C5232EE863}"/>
              </a:ext>
            </a:extLst>
          </p:cNvPr>
          <p:cNvSpPr>
            <a:spLocks noGrp="1"/>
          </p:cNvSpPr>
          <p:nvPr>
            <p:ph idx="1"/>
          </p:nvPr>
        </p:nvSpPr>
        <p:spPr>
          <a:xfrm>
            <a:off x="838200" y="1825625"/>
            <a:ext cx="10515600" cy="4351338"/>
          </a:xfrm>
        </p:spPr>
        <p:txBody>
          <a:bodyPr>
            <a:normAutofit/>
          </a:bodyPr>
          <a:lstStyle/>
          <a:p>
            <a:pPr marL="0" indent="0">
              <a:buNone/>
            </a:pPr>
            <a:r>
              <a:rPr lang="en-US" sz="2000" dirty="0">
                <a:latin typeface="Helvetica" panose="020B0604020202020204" pitchFamily="34" charset="0"/>
                <a:cs typeface="Helvetica" panose="020B0604020202020204" pitchFamily="34" charset="0"/>
              </a:rPr>
              <a:t>Regular Expression Patterns</a:t>
            </a:r>
          </a:p>
          <a:p>
            <a:pPr marL="0" indent="0">
              <a:buNone/>
            </a:pPr>
            <a:r>
              <a:rPr lang="en-US" sz="2000" dirty="0">
                <a:latin typeface="Helvetica" panose="020B0604020202020204" pitchFamily="34" charset="0"/>
                <a:cs typeface="Helvetica" panose="020B0604020202020204" pitchFamily="34" charset="0"/>
              </a:rPr>
              <a:t>The first parameter of the </a:t>
            </a:r>
            <a:r>
              <a:rPr lang="en-US" sz="2000" dirty="0" err="1">
                <a:latin typeface="Helvetica" panose="020B0604020202020204" pitchFamily="34" charset="0"/>
                <a:cs typeface="Helvetica" panose="020B0604020202020204" pitchFamily="34" charset="0"/>
              </a:rPr>
              <a:t>Pattern.compile</a:t>
            </a:r>
            <a:r>
              <a:rPr lang="en-US" sz="2000" dirty="0">
                <a:latin typeface="Helvetica" panose="020B0604020202020204" pitchFamily="34" charset="0"/>
                <a:cs typeface="Helvetica" panose="020B0604020202020204" pitchFamily="34" charset="0"/>
              </a:rPr>
              <a:t>() method is the pattern. It describes what is being searched for.</a:t>
            </a:r>
          </a:p>
          <a:p>
            <a:pPr marL="0" indent="0">
              <a:buNone/>
            </a:pPr>
            <a:endParaRPr lang="en-US" sz="2000" dirty="0">
              <a:latin typeface="Helvetica" panose="020B0604020202020204" pitchFamily="34" charset="0"/>
              <a:cs typeface="Helvetica" panose="020B0604020202020204" pitchFamily="34" charset="0"/>
            </a:endParaRPr>
          </a:p>
          <a:p>
            <a:pPr marL="0" indent="0">
              <a:buNone/>
            </a:pPr>
            <a:r>
              <a:rPr lang="en-US" sz="2000" dirty="0">
                <a:latin typeface="Helvetica" panose="020B0604020202020204" pitchFamily="34" charset="0"/>
                <a:cs typeface="Helvetica" panose="020B0604020202020204" pitchFamily="34" charset="0"/>
              </a:rPr>
              <a:t>Brackets are used to find a range of characters:</a:t>
            </a:r>
          </a:p>
        </p:txBody>
      </p:sp>
      <p:pic>
        <p:nvPicPr>
          <p:cNvPr id="6" name="Picture 5">
            <a:extLst>
              <a:ext uri="{FF2B5EF4-FFF2-40B4-BE49-F238E27FC236}">
                <a16:creationId xmlns:a16="http://schemas.microsoft.com/office/drawing/2014/main" id="{AE1BBC22-EC14-2A1A-2834-026D1B3670DD}"/>
              </a:ext>
            </a:extLst>
          </p:cNvPr>
          <p:cNvPicPr>
            <a:picLocks noChangeAspect="1"/>
          </p:cNvPicPr>
          <p:nvPr/>
        </p:nvPicPr>
        <p:blipFill>
          <a:blip r:embed="rId3"/>
          <a:stretch>
            <a:fillRect/>
          </a:stretch>
        </p:blipFill>
        <p:spPr>
          <a:xfrm>
            <a:off x="1074891" y="4054160"/>
            <a:ext cx="10278909" cy="2257740"/>
          </a:xfrm>
          <a:prstGeom prst="rect">
            <a:avLst/>
          </a:prstGeom>
        </p:spPr>
      </p:pic>
    </p:spTree>
    <p:extLst>
      <p:ext uri="{BB962C8B-B14F-4D97-AF65-F5344CB8AC3E}">
        <p14:creationId xmlns:p14="http://schemas.microsoft.com/office/powerpoint/2010/main" val="28171229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E54B81D3-0C8E-E4AA-C753-A5C5232EE863}"/>
              </a:ext>
            </a:extLst>
          </p:cNvPr>
          <p:cNvSpPr>
            <a:spLocks noGrp="1"/>
          </p:cNvSpPr>
          <p:nvPr>
            <p:ph idx="1"/>
          </p:nvPr>
        </p:nvSpPr>
        <p:spPr>
          <a:xfrm>
            <a:off x="838200" y="1825625"/>
            <a:ext cx="10515600" cy="4351338"/>
          </a:xfrm>
        </p:spPr>
        <p:txBody>
          <a:bodyPr>
            <a:normAutofit/>
          </a:bodyPr>
          <a:lstStyle/>
          <a:p>
            <a:pPr marL="0" indent="0">
              <a:buNone/>
            </a:pPr>
            <a:r>
              <a:rPr lang="en-US" sz="2000" dirty="0">
                <a:latin typeface="Helvetica" panose="020B0604020202020204" pitchFamily="34" charset="0"/>
                <a:cs typeface="Helvetica" panose="020B0604020202020204" pitchFamily="34" charset="0"/>
              </a:rPr>
              <a:t>Metacharacters</a:t>
            </a:r>
          </a:p>
          <a:p>
            <a:pPr marL="0" indent="0">
              <a:buNone/>
            </a:pPr>
            <a:r>
              <a:rPr lang="en-US" sz="2000" dirty="0">
                <a:latin typeface="Helvetica" panose="020B0604020202020204" pitchFamily="34" charset="0"/>
                <a:cs typeface="Helvetica" panose="020B0604020202020204" pitchFamily="34" charset="0"/>
              </a:rPr>
              <a:t>Metacharacters are characters with a special meaning:</a:t>
            </a:r>
          </a:p>
        </p:txBody>
      </p:sp>
      <p:pic>
        <p:nvPicPr>
          <p:cNvPr id="10" name="Picture 9">
            <a:extLst>
              <a:ext uri="{FF2B5EF4-FFF2-40B4-BE49-F238E27FC236}">
                <a16:creationId xmlns:a16="http://schemas.microsoft.com/office/drawing/2014/main" id="{319CE320-4398-9341-3751-5CE9BBB37C7D}"/>
              </a:ext>
            </a:extLst>
          </p:cNvPr>
          <p:cNvPicPr>
            <a:picLocks noChangeAspect="1"/>
          </p:cNvPicPr>
          <p:nvPr/>
        </p:nvPicPr>
        <p:blipFill>
          <a:blip r:embed="rId3"/>
          <a:stretch>
            <a:fillRect/>
          </a:stretch>
        </p:blipFill>
        <p:spPr>
          <a:xfrm>
            <a:off x="2232952" y="2681211"/>
            <a:ext cx="7541162" cy="3630689"/>
          </a:xfrm>
          <a:prstGeom prst="rect">
            <a:avLst/>
          </a:prstGeom>
        </p:spPr>
      </p:pic>
    </p:spTree>
    <p:extLst>
      <p:ext uri="{BB962C8B-B14F-4D97-AF65-F5344CB8AC3E}">
        <p14:creationId xmlns:p14="http://schemas.microsoft.com/office/powerpoint/2010/main" val="4024079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F1A721-B940-80F4-63A7-A41577DC772B}"/>
              </a:ext>
            </a:extLst>
          </p:cNvPr>
          <p:cNvSpPr>
            <a:spLocks noGrp="1"/>
          </p:cNvSpPr>
          <p:nvPr>
            <p:ph idx="1"/>
          </p:nvPr>
        </p:nvSpPr>
        <p:spPr/>
        <p:txBody>
          <a:bodyPr>
            <a:normAutofit/>
          </a:bodyPr>
          <a:lstStyle/>
          <a:p>
            <a:r>
              <a:rPr lang="en-US" sz="2000" dirty="0">
                <a:latin typeface="Helvetica" panose="020B0604020202020204" pitchFamily="34" charset="0"/>
                <a:cs typeface="Helvetica" panose="020B0604020202020204" pitchFamily="34" charset="0"/>
              </a:rPr>
              <a:t>Hello World using Java Programming</a:t>
            </a:r>
          </a:p>
        </p:txBody>
      </p:sp>
      <p:sp>
        <p:nvSpPr>
          <p:cNvPr id="4" name="Rectangle 3">
            <a:extLst>
              <a:ext uri="{FF2B5EF4-FFF2-40B4-BE49-F238E27FC236}">
                <a16:creationId xmlns:a16="http://schemas.microsoft.com/office/drawing/2014/main" id="{0410F6A5-033E-8112-6BB1-7F351718832B}"/>
              </a:ext>
            </a:extLst>
          </p:cNvPr>
          <p:cNvSpPr/>
          <p:nvPr/>
        </p:nvSpPr>
        <p:spPr>
          <a:xfrm>
            <a:off x="1160980" y="2465798"/>
            <a:ext cx="9554966" cy="33904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latin typeface="Helvetica" panose="020B0604020202020204" pitchFamily="34" charset="0"/>
                <a:cs typeface="Helvetica" panose="020B0604020202020204" pitchFamily="34" charset="0"/>
              </a:rPr>
              <a:t>public class </a:t>
            </a:r>
            <a:r>
              <a:rPr lang="en-US" sz="2000" dirty="0" err="1">
                <a:latin typeface="Helvetica" panose="020B0604020202020204" pitchFamily="34" charset="0"/>
                <a:cs typeface="Helvetica" panose="020B0604020202020204" pitchFamily="34" charset="0"/>
              </a:rPr>
              <a:t>MyFirstJavaProgram</a:t>
            </a:r>
            <a:r>
              <a:rPr lang="en-US" sz="2000" dirty="0">
                <a:latin typeface="Helvetica" panose="020B0604020202020204" pitchFamily="34" charset="0"/>
                <a:cs typeface="Helvetica" panose="020B0604020202020204" pitchFamily="34" charset="0"/>
              </a:rPr>
              <a:t> {</a:t>
            </a:r>
          </a:p>
          <a:p>
            <a:endParaRPr lang="en-US" sz="20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   /* This is my first java program.</a:t>
            </a:r>
          </a:p>
          <a:p>
            <a:r>
              <a:rPr lang="en-US" sz="2000" dirty="0">
                <a:latin typeface="Helvetica" panose="020B0604020202020204" pitchFamily="34" charset="0"/>
                <a:cs typeface="Helvetica" panose="020B0604020202020204" pitchFamily="34" charset="0"/>
              </a:rPr>
              <a:t>    * This will print 'Hello World' as the output</a:t>
            </a:r>
          </a:p>
          <a:p>
            <a:r>
              <a:rPr lang="en-US" sz="2000" dirty="0">
                <a:latin typeface="Helvetica" panose="020B0604020202020204" pitchFamily="34" charset="0"/>
                <a:cs typeface="Helvetica" panose="020B0604020202020204" pitchFamily="34" charset="0"/>
              </a:rPr>
              <a:t>    */</a:t>
            </a:r>
          </a:p>
          <a:p>
            <a:endParaRPr lang="en-US" sz="20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   public static void main(String []</a:t>
            </a:r>
            <a:r>
              <a:rPr lang="en-US" sz="2000" dirty="0" err="1">
                <a:latin typeface="Helvetica" panose="020B0604020202020204" pitchFamily="34" charset="0"/>
                <a:cs typeface="Helvetica" panose="020B0604020202020204" pitchFamily="34" charset="0"/>
              </a:rPr>
              <a:t>args</a:t>
            </a:r>
            <a:r>
              <a:rPr lang="en-US" sz="2000" dirty="0">
                <a:latin typeface="Helvetica" panose="020B0604020202020204" pitchFamily="34" charset="0"/>
                <a:cs typeface="Helvetica" panose="020B0604020202020204" pitchFamily="34" charset="0"/>
              </a:rPr>
              <a:t>) {</a:t>
            </a:r>
          </a:p>
          <a:p>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System.out.println</a:t>
            </a:r>
            <a:r>
              <a:rPr lang="en-US" sz="2000" dirty="0">
                <a:latin typeface="Helvetica" panose="020B0604020202020204" pitchFamily="34" charset="0"/>
                <a:cs typeface="Helvetica" panose="020B0604020202020204" pitchFamily="34" charset="0"/>
              </a:rPr>
              <a:t>("Hello World"); // prints Hello World</a:t>
            </a:r>
          </a:p>
          <a:p>
            <a:r>
              <a:rPr lang="en-US" sz="2000" dirty="0">
                <a:latin typeface="Helvetica" panose="020B0604020202020204" pitchFamily="34" charset="0"/>
                <a:cs typeface="Helvetica" panose="020B0604020202020204" pitchFamily="34" charset="0"/>
              </a:rPr>
              <a:t>   }</a:t>
            </a:r>
          </a:p>
          <a:p>
            <a:r>
              <a:rPr lang="en-US" sz="2000" dirty="0">
                <a:latin typeface="Helvetica" panose="020B0604020202020204" pitchFamily="34" charset="0"/>
                <a:cs typeface="Helvetica" panose="020B0604020202020204" pitchFamily="34" charset="0"/>
              </a:rPr>
              <a:t>}</a:t>
            </a:r>
          </a:p>
        </p:txBody>
      </p:sp>
    </p:spTree>
    <p:extLst>
      <p:ext uri="{BB962C8B-B14F-4D97-AF65-F5344CB8AC3E}">
        <p14:creationId xmlns:p14="http://schemas.microsoft.com/office/powerpoint/2010/main" val="9741447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E54B81D3-0C8E-E4AA-C753-A5C5232EE863}"/>
              </a:ext>
            </a:extLst>
          </p:cNvPr>
          <p:cNvSpPr>
            <a:spLocks noGrp="1"/>
          </p:cNvSpPr>
          <p:nvPr>
            <p:ph idx="1"/>
          </p:nvPr>
        </p:nvSpPr>
        <p:spPr>
          <a:xfrm>
            <a:off x="838200" y="1825625"/>
            <a:ext cx="10515600" cy="4351338"/>
          </a:xfrm>
        </p:spPr>
        <p:txBody>
          <a:bodyPr>
            <a:normAutofit/>
          </a:bodyPr>
          <a:lstStyle/>
          <a:p>
            <a:pPr marL="0" indent="0">
              <a:buNone/>
            </a:pPr>
            <a:r>
              <a:rPr lang="en-US" sz="2000" dirty="0">
                <a:latin typeface="Helvetica" panose="020B0604020202020204" pitchFamily="34" charset="0"/>
                <a:cs typeface="Helvetica" panose="020B0604020202020204" pitchFamily="34" charset="0"/>
              </a:rPr>
              <a:t>Quantifiers</a:t>
            </a:r>
          </a:p>
          <a:p>
            <a:pPr marL="0" indent="0">
              <a:buNone/>
            </a:pPr>
            <a:r>
              <a:rPr lang="en-US" sz="2000" dirty="0">
                <a:latin typeface="Helvetica" panose="020B0604020202020204" pitchFamily="34" charset="0"/>
                <a:cs typeface="Helvetica" panose="020B0604020202020204" pitchFamily="34" charset="0"/>
              </a:rPr>
              <a:t>Quantifiers define quantities:</a:t>
            </a:r>
          </a:p>
        </p:txBody>
      </p:sp>
      <p:pic>
        <p:nvPicPr>
          <p:cNvPr id="5" name="Picture 4">
            <a:extLst>
              <a:ext uri="{FF2B5EF4-FFF2-40B4-BE49-F238E27FC236}">
                <a16:creationId xmlns:a16="http://schemas.microsoft.com/office/drawing/2014/main" id="{9B8968BB-7609-CF2E-CAEC-64936394C769}"/>
              </a:ext>
            </a:extLst>
          </p:cNvPr>
          <p:cNvPicPr>
            <a:picLocks noChangeAspect="1"/>
          </p:cNvPicPr>
          <p:nvPr/>
        </p:nvPicPr>
        <p:blipFill>
          <a:blip r:embed="rId3"/>
          <a:stretch>
            <a:fillRect/>
          </a:stretch>
        </p:blipFill>
        <p:spPr>
          <a:xfrm>
            <a:off x="1324909" y="2728243"/>
            <a:ext cx="9734176" cy="3585364"/>
          </a:xfrm>
          <a:prstGeom prst="rect">
            <a:avLst/>
          </a:prstGeom>
        </p:spPr>
      </p:pic>
    </p:spTree>
    <p:extLst>
      <p:ext uri="{BB962C8B-B14F-4D97-AF65-F5344CB8AC3E}">
        <p14:creationId xmlns:p14="http://schemas.microsoft.com/office/powerpoint/2010/main" val="13139189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359390-A535-0323-6864-764FD5EA5EFD}"/>
              </a:ext>
            </a:extLst>
          </p:cNvPr>
          <p:cNvSpPr>
            <a:spLocks noGrp="1"/>
          </p:cNvSpPr>
          <p:nvPr>
            <p:ph type="title"/>
          </p:nvPr>
        </p:nvSpPr>
        <p:spPr>
          <a:xfrm>
            <a:off x="838200" y="375399"/>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Java Concurrency</a:t>
            </a:r>
            <a:endParaRPr lang="en-US" sz="3200" dirty="0">
              <a:latin typeface="Helvetica" panose="020B0604020202020204" pitchFamily="34" charset="0"/>
              <a:cs typeface="Helvetica" panose="020B0604020202020204" pitchFamily="34" charset="0"/>
            </a:endParaRPr>
          </a:p>
        </p:txBody>
      </p:sp>
      <p:sp>
        <p:nvSpPr>
          <p:cNvPr id="2" name="Content Placeholder 4">
            <a:extLst>
              <a:ext uri="{FF2B5EF4-FFF2-40B4-BE49-F238E27FC236}">
                <a16:creationId xmlns:a16="http://schemas.microsoft.com/office/drawing/2014/main" id="{E54B81D3-0C8E-E4AA-C753-A5C5232EE863}"/>
              </a:ext>
            </a:extLst>
          </p:cNvPr>
          <p:cNvSpPr>
            <a:spLocks noGrp="1"/>
          </p:cNvSpPr>
          <p:nvPr>
            <p:ph idx="1"/>
          </p:nvPr>
        </p:nvSpPr>
        <p:spPr>
          <a:xfrm>
            <a:off x="838200" y="1825625"/>
            <a:ext cx="10515600" cy="4351338"/>
          </a:xfrm>
        </p:spPr>
        <p:txBody>
          <a:bodyPr>
            <a:normAutofit/>
          </a:bodyPr>
          <a:lstStyle/>
          <a:p>
            <a:r>
              <a:rPr lang="en-US" sz="2000" dirty="0">
                <a:latin typeface="Helvetica" panose="020B0604020202020204" pitchFamily="34" charset="0"/>
                <a:cs typeface="Helvetica" panose="020B0604020202020204" pitchFamily="34" charset="0"/>
              </a:rPr>
              <a:t>Java is a multi-threaded programming language which means we can develop multi-threaded program using Java. </a:t>
            </a:r>
          </a:p>
          <a:p>
            <a:r>
              <a:rPr lang="en-US" sz="2000" dirty="0">
                <a:latin typeface="Helvetica" panose="020B0604020202020204" pitchFamily="34" charset="0"/>
                <a:cs typeface="Helvetica" panose="020B0604020202020204" pitchFamily="34" charset="0"/>
              </a:rPr>
              <a:t>A multi-threaded program contains two or more parts that can run concurrently, and each part can handle a different task at the same time making optimal use of the available resources specially when your computer has multiple CPUs. </a:t>
            </a:r>
          </a:p>
          <a:p>
            <a:r>
              <a:rPr lang="en-US" sz="2000" dirty="0">
                <a:latin typeface="Helvetica" panose="020B0604020202020204" pitchFamily="34" charset="0"/>
                <a:cs typeface="Helvetica" panose="020B0604020202020204" pitchFamily="34" charset="0"/>
              </a:rPr>
              <a:t>Multi-threading enables you to write in a way where multiple activities can proceed concurrently in the same program.</a:t>
            </a:r>
          </a:p>
          <a:p>
            <a:r>
              <a:rPr lang="en-US" sz="2000" dirty="0">
                <a:latin typeface="Helvetica" panose="020B0604020202020204" pitchFamily="34" charset="0"/>
                <a:cs typeface="Helvetica" panose="020B0604020202020204" pitchFamily="34" charset="0"/>
              </a:rPr>
              <a:t>Multi-threading enables you to write in a way where multiple activities can proceed concurrently in the same program.</a:t>
            </a:r>
          </a:p>
        </p:txBody>
      </p:sp>
    </p:spTree>
    <p:extLst>
      <p:ext uri="{BB962C8B-B14F-4D97-AF65-F5344CB8AC3E}">
        <p14:creationId xmlns:p14="http://schemas.microsoft.com/office/powerpoint/2010/main" val="33558945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E54B81D3-0C8E-E4AA-C753-A5C5232EE863}"/>
              </a:ext>
            </a:extLst>
          </p:cNvPr>
          <p:cNvSpPr>
            <a:spLocks noGrp="1"/>
          </p:cNvSpPr>
          <p:nvPr>
            <p:ph idx="1"/>
          </p:nvPr>
        </p:nvSpPr>
        <p:spPr>
          <a:xfrm>
            <a:off x="838200" y="1825625"/>
            <a:ext cx="10515600" cy="4351338"/>
          </a:xfrm>
        </p:spPr>
        <p:txBody>
          <a:bodyPr>
            <a:normAutofit/>
          </a:bodyPr>
          <a:lstStyle/>
          <a:p>
            <a:pPr marL="0" indent="0">
              <a:buNone/>
            </a:pPr>
            <a:r>
              <a:rPr lang="en-US" sz="2000" dirty="0">
                <a:latin typeface="Helvetica" panose="020B0604020202020204" pitchFamily="34" charset="0"/>
                <a:cs typeface="Helvetica" panose="020B0604020202020204" pitchFamily="34" charset="0"/>
              </a:rPr>
              <a:t>Life Cycle of a Thread</a:t>
            </a:r>
          </a:p>
          <a:p>
            <a:r>
              <a:rPr lang="en-US" sz="2000" dirty="0">
                <a:latin typeface="Helvetica" panose="020B0604020202020204" pitchFamily="34" charset="0"/>
                <a:cs typeface="Helvetica" panose="020B0604020202020204" pitchFamily="34" charset="0"/>
              </a:rPr>
              <a:t>A thread goes through various stages in its life cycle. For example, a thread is born, started, runs, and then dies. The following diagram shows the complete life cycle of a thread.</a:t>
            </a:r>
          </a:p>
        </p:txBody>
      </p:sp>
      <p:pic>
        <p:nvPicPr>
          <p:cNvPr id="5" name="Picture 4">
            <a:extLst>
              <a:ext uri="{FF2B5EF4-FFF2-40B4-BE49-F238E27FC236}">
                <a16:creationId xmlns:a16="http://schemas.microsoft.com/office/drawing/2014/main" id="{378142DC-9CCE-B9A3-CDF4-7C102EBB2EB8}"/>
              </a:ext>
            </a:extLst>
          </p:cNvPr>
          <p:cNvPicPr>
            <a:picLocks noChangeAspect="1"/>
          </p:cNvPicPr>
          <p:nvPr/>
        </p:nvPicPr>
        <p:blipFill>
          <a:blip r:embed="rId3"/>
          <a:stretch>
            <a:fillRect/>
          </a:stretch>
        </p:blipFill>
        <p:spPr>
          <a:xfrm>
            <a:off x="3294158" y="3088519"/>
            <a:ext cx="6548905" cy="3242244"/>
          </a:xfrm>
          <a:prstGeom prst="rect">
            <a:avLst/>
          </a:prstGeom>
        </p:spPr>
      </p:pic>
    </p:spTree>
    <p:extLst>
      <p:ext uri="{BB962C8B-B14F-4D97-AF65-F5344CB8AC3E}">
        <p14:creationId xmlns:p14="http://schemas.microsoft.com/office/powerpoint/2010/main" val="2275229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E54B81D3-0C8E-E4AA-C753-A5C5232EE863}"/>
              </a:ext>
            </a:extLst>
          </p:cNvPr>
          <p:cNvSpPr>
            <a:spLocks noGrp="1"/>
          </p:cNvSpPr>
          <p:nvPr>
            <p:ph idx="1"/>
          </p:nvPr>
        </p:nvSpPr>
        <p:spPr>
          <a:xfrm>
            <a:off x="838200" y="1825625"/>
            <a:ext cx="10515600" cy="4351338"/>
          </a:xfrm>
        </p:spPr>
        <p:txBody>
          <a:bodyPr>
            <a:normAutofit/>
          </a:bodyPr>
          <a:lstStyle/>
          <a:p>
            <a:pPr marL="0" indent="0">
              <a:buNone/>
            </a:pPr>
            <a:r>
              <a:rPr lang="en-US" sz="2000" dirty="0">
                <a:latin typeface="Helvetica" panose="020B0604020202020204" pitchFamily="34" charset="0"/>
                <a:cs typeface="Helvetica" panose="020B0604020202020204" pitchFamily="34" charset="0"/>
              </a:rPr>
              <a:t>Following are the stages of the life cycle −</a:t>
            </a:r>
          </a:p>
          <a:p>
            <a:r>
              <a:rPr lang="en-US" sz="2000" dirty="0">
                <a:latin typeface="Helvetica" panose="020B0604020202020204" pitchFamily="34" charset="0"/>
                <a:cs typeface="Helvetica" panose="020B0604020202020204" pitchFamily="34" charset="0"/>
              </a:rPr>
              <a:t>New − A new thread begins its life cycle in the new state. It remains in this state until the program starts the thread. It is also referred to as a born thread.</a:t>
            </a:r>
          </a:p>
          <a:p>
            <a:r>
              <a:rPr lang="en-US" sz="2000" dirty="0">
                <a:latin typeface="Helvetica" panose="020B0604020202020204" pitchFamily="34" charset="0"/>
                <a:cs typeface="Helvetica" panose="020B0604020202020204" pitchFamily="34" charset="0"/>
              </a:rPr>
              <a:t>Runnable − After a newly born thread is started, the thread becomes runnable. A thread in this state is considered to be executing its task.</a:t>
            </a:r>
          </a:p>
          <a:p>
            <a:r>
              <a:rPr lang="en-US" sz="2000" dirty="0">
                <a:latin typeface="Helvetica" panose="020B0604020202020204" pitchFamily="34" charset="0"/>
                <a:cs typeface="Helvetica" panose="020B0604020202020204" pitchFamily="34" charset="0"/>
              </a:rPr>
              <a:t>Waiting − Sometimes, a thread transitions to the waiting state while the thread waits for another thread to perform a task. A thread transitions back to the runnable state only when another thread signals the waiting thread to continue executing.</a:t>
            </a:r>
          </a:p>
          <a:p>
            <a:r>
              <a:rPr lang="en-US" sz="2000" dirty="0">
                <a:latin typeface="Helvetica" panose="020B0604020202020204" pitchFamily="34" charset="0"/>
                <a:cs typeface="Helvetica" panose="020B0604020202020204" pitchFamily="34" charset="0"/>
              </a:rPr>
              <a:t>Timed Waiting − A runnable thread can enter the timed waiting state for a specified interval of time. A thread in this state transitions back to the runnable state when that time interval expires or when the event it is waiting for occurs.</a:t>
            </a:r>
          </a:p>
          <a:p>
            <a:r>
              <a:rPr lang="en-US" sz="2000" dirty="0">
                <a:latin typeface="Helvetica" panose="020B0604020202020204" pitchFamily="34" charset="0"/>
                <a:cs typeface="Helvetica" panose="020B0604020202020204" pitchFamily="34" charset="0"/>
              </a:rPr>
              <a:t>Terminated (Dead) − A runnable thread enters the terminated state when it completes its task or otherwise terminates.</a:t>
            </a:r>
          </a:p>
          <a:p>
            <a:endParaRPr lang="en-US" sz="2000" dirty="0">
              <a:latin typeface="Helvetica" panose="020B0604020202020204" pitchFamily="34" charset="0"/>
              <a:cs typeface="Helvetica" panose="020B0604020202020204" pitchFamily="34" charset="0"/>
            </a:endParaRPr>
          </a:p>
          <a:p>
            <a:pPr marL="0" indent="0">
              <a:buNone/>
            </a:pPr>
            <a:endParaRPr lang="en-US" sz="2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5200129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359390-A535-0323-6864-764FD5EA5EFD}"/>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Java Concurrency - Example</a:t>
            </a:r>
            <a:endParaRPr lang="en-US" sz="3200" dirty="0">
              <a:latin typeface="Helvetica" panose="020B0604020202020204" pitchFamily="34" charset="0"/>
              <a:cs typeface="Helvetica" panose="020B0604020202020204" pitchFamily="34" charset="0"/>
            </a:endParaRPr>
          </a:p>
        </p:txBody>
      </p:sp>
      <p:graphicFrame>
        <p:nvGraphicFramePr>
          <p:cNvPr id="3" name="Content Placeholder 2">
            <a:extLst>
              <a:ext uri="{FF2B5EF4-FFF2-40B4-BE49-F238E27FC236}">
                <a16:creationId xmlns:a16="http://schemas.microsoft.com/office/drawing/2014/main" id="{C2A8DD38-1C16-3794-19B0-205AE9385A9B}"/>
              </a:ext>
            </a:extLst>
          </p:cNvPr>
          <p:cNvGraphicFramePr>
            <a:graphicFrameLocks noGrp="1" noChangeAspect="1"/>
          </p:cNvGraphicFramePr>
          <p:nvPr>
            <p:ph idx="1"/>
            <p:extLst>
              <p:ext uri="{D42A27DB-BD31-4B8C-83A1-F6EECF244321}">
                <p14:modId xmlns:p14="http://schemas.microsoft.com/office/powerpoint/2010/main" val="1695985830"/>
              </p:ext>
            </p:extLst>
          </p:nvPr>
        </p:nvGraphicFramePr>
        <p:xfrm>
          <a:off x="3951288" y="1890713"/>
          <a:ext cx="4289425" cy="4221162"/>
        </p:xfrm>
        <a:graphic>
          <a:graphicData uri="http://schemas.openxmlformats.org/presentationml/2006/ole">
            <mc:AlternateContent xmlns:mc="http://schemas.openxmlformats.org/markup-compatibility/2006">
              <mc:Choice xmlns:v="urn:schemas-microsoft-com:vml" Requires="v">
                <p:oleObj name="Document" r:id="rId3" imgW="8124317" imgH="7995887" progId="Word.OpenDocumentText.12">
                  <p:embed/>
                </p:oleObj>
              </mc:Choice>
              <mc:Fallback>
                <p:oleObj name="Document" r:id="rId3" imgW="8124317" imgH="7995887" progId="Word.OpenDocumentText.12">
                  <p:embed/>
                  <p:pic>
                    <p:nvPicPr>
                      <p:cNvPr id="0" name=""/>
                      <p:cNvPicPr/>
                      <p:nvPr/>
                    </p:nvPicPr>
                    <p:blipFill>
                      <a:blip r:embed="rId4"/>
                      <a:stretch>
                        <a:fillRect/>
                      </a:stretch>
                    </p:blipFill>
                    <p:spPr>
                      <a:xfrm>
                        <a:off x="3951288" y="1890713"/>
                        <a:ext cx="4289425" cy="4221162"/>
                      </a:xfrm>
                      <a:prstGeom prst="rect">
                        <a:avLst/>
                      </a:prstGeom>
                    </p:spPr>
                  </p:pic>
                </p:oleObj>
              </mc:Fallback>
            </mc:AlternateContent>
          </a:graphicData>
        </a:graphic>
      </p:graphicFrame>
    </p:spTree>
    <p:extLst>
      <p:ext uri="{BB962C8B-B14F-4D97-AF65-F5344CB8AC3E}">
        <p14:creationId xmlns:p14="http://schemas.microsoft.com/office/powerpoint/2010/main" val="4998055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359390-A535-0323-6864-764FD5EA5EFD}"/>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JDBC</a:t>
            </a:r>
            <a:endParaRPr lang="en-US" sz="3200" dirty="0">
              <a:latin typeface="Helvetica" panose="020B0604020202020204" pitchFamily="34" charset="0"/>
              <a:cs typeface="Helvetica" panose="020B0604020202020204" pitchFamily="34" charset="0"/>
            </a:endParaRPr>
          </a:p>
        </p:txBody>
      </p:sp>
      <p:sp>
        <p:nvSpPr>
          <p:cNvPr id="2" name="Content Placeholder 4">
            <a:extLst>
              <a:ext uri="{FF2B5EF4-FFF2-40B4-BE49-F238E27FC236}">
                <a16:creationId xmlns:a16="http://schemas.microsoft.com/office/drawing/2014/main" id="{E54B81D3-0C8E-E4AA-C753-A5C5232EE863}"/>
              </a:ext>
            </a:extLst>
          </p:cNvPr>
          <p:cNvSpPr>
            <a:spLocks noGrp="1"/>
          </p:cNvSpPr>
          <p:nvPr>
            <p:ph idx="1"/>
          </p:nvPr>
        </p:nvSpPr>
        <p:spPr>
          <a:xfrm>
            <a:off x="838200" y="1825625"/>
            <a:ext cx="10515600" cy="4351338"/>
          </a:xfrm>
        </p:spPr>
        <p:txBody>
          <a:bodyPr>
            <a:normAutofit/>
          </a:bodyPr>
          <a:lstStyle/>
          <a:p>
            <a:r>
              <a:rPr lang="en-US" sz="2000" dirty="0">
                <a:latin typeface="Helvetica" panose="020B0604020202020204" pitchFamily="34" charset="0"/>
                <a:cs typeface="Helvetica" panose="020B0604020202020204" pitchFamily="34" charset="0"/>
              </a:rPr>
              <a:t>JDBC stands for Java Database Connectivity. JDBC is a Java API to connect and execute the query with the database. </a:t>
            </a:r>
          </a:p>
          <a:p>
            <a:r>
              <a:rPr lang="en-US" sz="2000" dirty="0">
                <a:latin typeface="Helvetica" panose="020B0604020202020204" pitchFamily="34" charset="0"/>
                <a:cs typeface="Helvetica" panose="020B0604020202020204" pitchFamily="34" charset="0"/>
              </a:rPr>
              <a:t>It is a specification from Sun Microsystems that provides a standard abstraction(API or Protocol) for Java applications to communicate with various databases. </a:t>
            </a:r>
          </a:p>
          <a:p>
            <a:r>
              <a:rPr lang="en-US" sz="2000" dirty="0">
                <a:latin typeface="Helvetica" panose="020B0604020202020204" pitchFamily="34" charset="0"/>
                <a:cs typeface="Helvetica" panose="020B0604020202020204" pitchFamily="34" charset="0"/>
              </a:rPr>
              <a:t>It provides the language with Java database connectivity standards. </a:t>
            </a:r>
          </a:p>
          <a:p>
            <a:r>
              <a:rPr lang="en-US" sz="2000" dirty="0">
                <a:latin typeface="Helvetica" panose="020B0604020202020204" pitchFamily="34" charset="0"/>
                <a:cs typeface="Helvetica" panose="020B0604020202020204" pitchFamily="34" charset="0"/>
              </a:rPr>
              <a:t>It is used to write programs required to access databases. JDBC, along with the database driver, can access databases and spreadsheets. </a:t>
            </a:r>
          </a:p>
          <a:p>
            <a:r>
              <a:rPr lang="en-US" sz="2000" dirty="0">
                <a:latin typeface="Helvetica" panose="020B0604020202020204" pitchFamily="34" charset="0"/>
                <a:cs typeface="Helvetica" panose="020B0604020202020204" pitchFamily="34" charset="0"/>
              </a:rPr>
              <a:t>The enterprise data stored in a relational database(RDB) can be accessed with the help of JDBC APIs.</a:t>
            </a:r>
          </a:p>
        </p:txBody>
      </p:sp>
    </p:spTree>
    <p:extLst>
      <p:ext uri="{BB962C8B-B14F-4D97-AF65-F5344CB8AC3E}">
        <p14:creationId xmlns:p14="http://schemas.microsoft.com/office/powerpoint/2010/main" val="32161030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359390-A535-0323-6864-764FD5EA5EFD}"/>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Components of JDBC </a:t>
            </a:r>
          </a:p>
        </p:txBody>
      </p:sp>
      <p:sp>
        <p:nvSpPr>
          <p:cNvPr id="2" name="Content Placeholder 4">
            <a:extLst>
              <a:ext uri="{FF2B5EF4-FFF2-40B4-BE49-F238E27FC236}">
                <a16:creationId xmlns:a16="http://schemas.microsoft.com/office/drawing/2014/main" id="{E54B81D3-0C8E-E4AA-C753-A5C5232EE863}"/>
              </a:ext>
            </a:extLst>
          </p:cNvPr>
          <p:cNvSpPr>
            <a:spLocks noGrp="1"/>
          </p:cNvSpPr>
          <p:nvPr>
            <p:ph idx="1"/>
          </p:nvPr>
        </p:nvSpPr>
        <p:spPr>
          <a:xfrm>
            <a:off x="838200" y="1825625"/>
            <a:ext cx="10515600" cy="4351338"/>
          </a:xfrm>
        </p:spPr>
        <p:txBody>
          <a:bodyPr>
            <a:normAutofit/>
          </a:bodyPr>
          <a:lstStyle/>
          <a:p>
            <a:pPr marL="0" indent="0">
              <a:buNone/>
            </a:pPr>
            <a:r>
              <a:rPr lang="en-US" sz="2000" dirty="0">
                <a:latin typeface="Helvetica" panose="020B0604020202020204" pitchFamily="34" charset="0"/>
                <a:cs typeface="Helvetica" panose="020B0604020202020204" pitchFamily="34" charset="0"/>
              </a:rPr>
              <a:t>There are generally four main components of JDBC through which it can interact with a database. They are as mentioned below: </a:t>
            </a:r>
          </a:p>
          <a:p>
            <a:endParaRPr lang="en-US" sz="20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1. JDBC API: It provides various methods and interfaces for easy communication with the database. It provides two packages as follows, which contain the java SE and Java EE platforms to exhibit WORA(write once run anywhere) capabilities. The </a:t>
            </a:r>
            <a:r>
              <a:rPr lang="en-US" sz="2000" dirty="0" err="1">
                <a:latin typeface="Helvetica" panose="020B0604020202020204" pitchFamily="34" charset="0"/>
                <a:cs typeface="Helvetica" panose="020B0604020202020204" pitchFamily="34" charset="0"/>
              </a:rPr>
              <a:t>java.sql</a:t>
            </a:r>
            <a:r>
              <a:rPr lang="en-US" sz="2000" dirty="0">
                <a:latin typeface="Helvetica" panose="020B0604020202020204" pitchFamily="34" charset="0"/>
                <a:cs typeface="Helvetica" panose="020B0604020202020204" pitchFamily="34" charset="0"/>
              </a:rPr>
              <a:t> package contains interfaces and classes of JDBC API.</a:t>
            </a:r>
          </a:p>
          <a:p>
            <a:r>
              <a:rPr lang="en-US" sz="2000" dirty="0">
                <a:latin typeface="Helvetica" panose="020B0604020202020204" pitchFamily="34" charset="0"/>
                <a:cs typeface="Helvetica" panose="020B0604020202020204" pitchFamily="34" charset="0"/>
              </a:rPr>
              <a:t>2. JDBC Driver manager: It loads a database-specific driver in an application to establish a connection with a database. It is used to make a database-specific call to the database to process the user request.</a:t>
            </a:r>
          </a:p>
          <a:p>
            <a:r>
              <a:rPr lang="en-US" sz="2000" dirty="0">
                <a:latin typeface="Helvetica" panose="020B0604020202020204" pitchFamily="34" charset="0"/>
                <a:cs typeface="Helvetica" panose="020B0604020202020204" pitchFamily="34" charset="0"/>
              </a:rPr>
              <a:t>3. JDBC Test suite: It is used to test the operation(such as insertion, deletion, </a:t>
            </a:r>
            <a:r>
              <a:rPr lang="en-US" sz="2000" dirty="0" err="1">
                <a:latin typeface="Helvetica" panose="020B0604020202020204" pitchFamily="34" charset="0"/>
                <a:cs typeface="Helvetica" panose="020B0604020202020204" pitchFamily="34" charset="0"/>
              </a:rPr>
              <a:t>updation</a:t>
            </a:r>
            <a:r>
              <a:rPr lang="en-US" sz="2000" dirty="0">
                <a:latin typeface="Helvetica" panose="020B0604020202020204" pitchFamily="34" charset="0"/>
                <a:cs typeface="Helvetica" panose="020B0604020202020204" pitchFamily="34" charset="0"/>
              </a:rPr>
              <a:t>) being performed by JDBC Drivers.</a:t>
            </a:r>
          </a:p>
        </p:txBody>
      </p:sp>
    </p:spTree>
    <p:extLst>
      <p:ext uri="{BB962C8B-B14F-4D97-AF65-F5344CB8AC3E}">
        <p14:creationId xmlns:p14="http://schemas.microsoft.com/office/powerpoint/2010/main" val="1338940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359390-A535-0323-6864-764FD5EA5EFD}"/>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Components of JDBC </a:t>
            </a:r>
          </a:p>
        </p:txBody>
      </p:sp>
      <p:sp>
        <p:nvSpPr>
          <p:cNvPr id="2" name="Content Placeholder 4">
            <a:extLst>
              <a:ext uri="{FF2B5EF4-FFF2-40B4-BE49-F238E27FC236}">
                <a16:creationId xmlns:a16="http://schemas.microsoft.com/office/drawing/2014/main" id="{E54B81D3-0C8E-E4AA-C753-A5C5232EE863}"/>
              </a:ext>
            </a:extLst>
          </p:cNvPr>
          <p:cNvSpPr>
            <a:spLocks noGrp="1"/>
          </p:cNvSpPr>
          <p:nvPr>
            <p:ph idx="1"/>
          </p:nvPr>
        </p:nvSpPr>
        <p:spPr>
          <a:xfrm>
            <a:off x="838200" y="1825625"/>
            <a:ext cx="10515600" cy="4351338"/>
          </a:xfrm>
        </p:spPr>
        <p:txBody>
          <a:bodyPr>
            <a:normAutofit/>
          </a:bodyPr>
          <a:lstStyle/>
          <a:p>
            <a:r>
              <a:rPr lang="en-US" sz="2000" dirty="0">
                <a:latin typeface="Helvetica" panose="020B0604020202020204" pitchFamily="34" charset="0"/>
                <a:cs typeface="Helvetica" panose="020B0604020202020204" pitchFamily="34" charset="0"/>
              </a:rPr>
              <a:t>4. JDBC-ODBC Bridge Drivers: It connects database drivers to the database. This bridge translates the JDBC method call to the ODBC function call. It makes use of the </a:t>
            </a:r>
            <a:r>
              <a:rPr lang="en-US" sz="2000" dirty="0" err="1">
                <a:latin typeface="Helvetica" panose="020B0604020202020204" pitchFamily="34" charset="0"/>
                <a:cs typeface="Helvetica" panose="020B0604020202020204" pitchFamily="34" charset="0"/>
              </a:rPr>
              <a:t>sun.jdbc.odbc</a:t>
            </a:r>
            <a:r>
              <a:rPr lang="en-US" sz="2000" dirty="0">
                <a:latin typeface="Helvetica" panose="020B0604020202020204" pitchFamily="34" charset="0"/>
                <a:cs typeface="Helvetica" panose="020B0604020202020204" pitchFamily="34" charset="0"/>
              </a:rPr>
              <a:t> package which includes a native library to access ODBC characteristics.</a:t>
            </a:r>
          </a:p>
        </p:txBody>
      </p:sp>
      <p:pic>
        <p:nvPicPr>
          <p:cNvPr id="5" name="Picture 4">
            <a:extLst>
              <a:ext uri="{FF2B5EF4-FFF2-40B4-BE49-F238E27FC236}">
                <a16:creationId xmlns:a16="http://schemas.microsoft.com/office/drawing/2014/main" id="{DC4DFA53-46D8-5D57-20E8-C6EF69DCE13C}"/>
              </a:ext>
            </a:extLst>
          </p:cNvPr>
          <p:cNvPicPr>
            <a:picLocks noChangeAspect="1"/>
          </p:cNvPicPr>
          <p:nvPr/>
        </p:nvPicPr>
        <p:blipFill>
          <a:blip r:embed="rId3"/>
          <a:stretch>
            <a:fillRect/>
          </a:stretch>
        </p:blipFill>
        <p:spPr>
          <a:xfrm>
            <a:off x="3732045" y="2973638"/>
            <a:ext cx="4727909" cy="3519237"/>
          </a:xfrm>
          <a:prstGeom prst="rect">
            <a:avLst/>
          </a:prstGeom>
        </p:spPr>
      </p:pic>
    </p:spTree>
    <p:extLst>
      <p:ext uri="{BB962C8B-B14F-4D97-AF65-F5344CB8AC3E}">
        <p14:creationId xmlns:p14="http://schemas.microsoft.com/office/powerpoint/2010/main" val="35620501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359390-A535-0323-6864-764FD5EA5EFD}"/>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Working of JDBC </a:t>
            </a:r>
          </a:p>
        </p:txBody>
      </p:sp>
      <p:graphicFrame>
        <p:nvGraphicFramePr>
          <p:cNvPr id="3" name="Content Placeholder 2">
            <a:extLst>
              <a:ext uri="{FF2B5EF4-FFF2-40B4-BE49-F238E27FC236}">
                <a16:creationId xmlns:a16="http://schemas.microsoft.com/office/drawing/2014/main" id="{E35C13AA-2D03-86AC-8F99-A2E943D16D2A}"/>
              </a:ext>
            </a:extLst>
          </p:cNvPr>
          <p:cNvGraphicFramePr>
            <a:graphicFrameLocks noGrp="1" noChangeAspect="1"/>
          </p:cNvGraphicFramePr>
          <p:nvPr>
            <p:ph idx="1"/>
            <p:extLst>
              <p:ext uri="{D42A27DB-BD31-4B8C-83A1-F6EECF244321}">
                <p14:modId xmlns:p14="http://schemas.microsoft.com/office/powerpoint/2010/main" val="1046540679"/>
              </p:ext>
            </p:extLst>
          </p:nvPr>
        </p:nvGraphicFramePr>
        <p:xfrm>
          <a:off x="3957638" y="1828800"/>
          <a:ext cx="4198937" cy="4264025"/>
        </p:xfrm>
        <a:graphic>
          <a:graphicData uri="http://schemas.openxmlformats.org/presentationml/2006/ole">
            <mc:AlternateContent xmlns:mc="http://schemas.openxmlformats.org/markup-compatibility/2006">
              <mc:Choice xmlns:v="urn:schemas-microsoft-com:vml" Requires="v">
                <p:oleObj name="Document" r:id="rId3" imgW="8124317" imgH="8252575" progId="Word.OpenDocumentText.12">
                  <p:embed/>
                </p:oleObj>
              </mc:Choice>
              <mc:Fallback>
                <p:oleObj name="Document" r:id="rId3" imgW="8124317" imgH="8252575" progId="Word.OpenDocumentText.12">
                  <p:embed/>
                  <p:pic>
                    <p:nvPicPr>
                      <p:cNvPr id="0" name=""/>
                      <p:cNvPicPr/>
                      <p:nvPr/>
                    </p:nvPicPr>
                    <p:blipFill>
                      <a:blip r:embed="rId4"/>
                      <a:stretch>
                        <a:fillRect/>
                      </a:stretch>
                    </p:blipFill>
                    <p:spPr>
                      <a:xfrm>
                        <a:off x="3957638" y="1828800"/>
                        <a:ext cx="4198937" cy="4264025"/>
                      </a:xfrm>
                      <a:prstGeom prst="rect">
                        <a:avLst/>
                      </a:prstGeom>
                    </p:spPr>
                  </p:pic>
                </p:oleObj>
              </mc:Fallback>
            </mc:AlternateContent>
          </a:graphicData>
        </a:graphic>
      </p:graphicFrame>
      <p:sp>
        <p:nvSpPr>
          <p:cNvPr id="7" name="Oval 6">
            <a:extLst>
              <a:ext uri="{FF2B5EF4-FFF2-40B4-BE49-F238E27FC236}">
                <a16:creationId xmlns:a16="http://schemas.microsoft.com/office/drawing/2014/main" id="{36E3068E-DD84-8E3F-A37A-BA28A8FAAC21}"/>
              </a:ext>
            </a:extLst>
          </p:cNvPr>
          <p:cNvSpPr/>
          <p:nvPr/>
        </p:nvSpPr>
        <p:spPr>
          <a:xfrm>
            <a:off x="9102903" y="4181582"/>
            <a:ext cx="2496621" cy="1325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Double click to open and copy the code.</a:t>
            </a:r>
          </a:p>
        </p:txBody>
      </p:sp>
    </p:spTree>
    <p:extLst>
      <p:ext uri="{BB962C8B-B14F-4D97-AF65-F5344CB8AC3E}">
        <p14:creationId xmlns:p14="http://schemas.microsoft.com/office/powerpoint/2010/main" val="1407821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359390-A535-0323-6864-764FD5EA5EFD}"/>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Spring Cloud</a:t>
            </a:r>
            <a:endParaRPr lang="en-US" sz="3200" dirty="0">
              <a:latin typeface="Helvetica" panose="020B0604020202020204" pitchFamily="34" charset="0"/>
              <a:cs typeface="Helvetica" panose="020B0604020202020204" pitchFamily="34" charset="0"/>
            </a:endParaRPr>
          </a:p>
        </p:txBody>
      </p:sp>
      <p:sp>
        <p:nvSpPr>
          <p:cNvPr id="2" name="Content Placeholder 4">
            <a:extLst>
              <a:ext uri="{FF2B5EF4-FFF2-40B4-BE49-F238E27FC236}">
                <a16:creationId xmlns:a16="http://schemas.microsoft.com/office/drawing/2014/main" id="{E54B81D3-0C8E-E4AA-C753-A5C5232EE863}"/>
              </a:ext>
            </a:extLst>
          </p:cNvPr>
          <p:cNvSpPr>
            <a:spLocks noGrp="1"/>
          </p:cNvSpPr>
          <p:nvPr>
            <p:ph idx="1"/>
          </p:nvPr>
        </p:nvSpPr>
        <p:spPr>
          <a:xfrm>
            <a:off x="838200" y="1825625"/>
            <a:ext cx="10515600" cy="4351338"/>
          </a:xfrm>
        </p:spPr>
        <p:txBody>
          <a:bodyPr>
            <a:normAutofit/>
          </a:bodyPr>
          <a:lstStyle/>
          <a:p>
            <a:r>
              <a:rPr lang="en-US" sz="2000" dirty="0">
                <a:latin typeface="Helvetica" panose="020B0604020202020204" pitchFamily="34" charset="0"/>
                <a:cs typeface="Helvetica" panose="020B0604020202020204" pitchFamily="34" charset="0"/>
              </a:rPr>
              <a:t>Spring Cloud provides tools for developers to quickly build some of the common patterns in distributed systems (e.g. configuration management, service discovery, circuit breakers, intelligent routing, micro-proxy, control bus, short lived microservices and contract testing). </a:t>
            </a:r>
          </a:p>
          <a:p>
            <a:r>
              <a:rPr lang="en-US" sz="2000" dirty="0">
                <a:latin typeface="Helvetica" panose="020B0604020202020204" pitchFamily="34" charset="0"/>
                <a:cs typeface="Helvetica" panose="020B0604020202020204" pitchFamily="34" charset="0"/>
              </a:rPr>
              <a:t>Coordination of distributed systems leads to boiler plate patterns, and using Spring Cloud developers can quickly stand up services and applications that implement those patterns.</a:t>
            </a:r>
          </a:p>
          <a:p>
            <a:r>
              <a:rPr lang="en-US" sz="2000" dirty="0">
                <a:latin typeface="Helvetica" panose="020B0604020202020204" pitchFamily="34" charset="0"/>
                <a:cs typeface="Helvetica" panose="020B0604020202020204" pitchFamily="34" charset="0"/>
              </a:rPr>
              <a:t>They will work well in any distributed environment, including the developer’s own laptop, bare metal data </a:t>
            </a:r>
            <a:r>
              <a:rPr lang="en-US" sz="2000" dirty="0" err="1">
                <a:latin typeface="Helvetica" panose="020B0604020202020204" pitchFamily="34" charset="0"/>
                <a:cs typeface="Helvetica" panose="020B0604020202020204" pitchFamily="34" charset="0"/>
              </a:rPr>
              <a:t>centres</a:t>
            </a:r>
            <a:r>
              <a:rPr lang="en-US" sz="2000" dirty="0">
                <a:latin typeface="Helvetica" panose="020B0604020202020204" pitchFamily="34" charset="0"/>
                <a:cs typeface="Helvetica" panose="020B0604020202020204" pitchFamily="34" charset="0"/>
              </a:rPr>
              <a:t>, and managed platforms such as Cloud Foundry.</a:t>
            </a:r>
          </a:p>
        </p:txBody>
      </p:sp>
    </p:spTree>
    <p:extLst>
      <p:ext uri="{BB962C8B-B14F-4D97-AF65-F5344CB8AC3E}">
        <p14:creationId xmlns:p14="http://schemas.microsoft.com/office/powerpoint/2010/main" val="3228417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3AE8B13-4B89-CB53-3AF3-0723BFD4FFC0}"/>
              </a:ext>
            </a:extLst>
          </p:cNvPr>
          <p:cNvSpPr>
            <a:spLocks noGrp="1"/>
          </p:cNvSpPr>
          <p:nvPr>
            <p:ph idx="1"/>
          </p:nvPr>
        </p:nvSpPr>
        <p:spPr/>
        <p:txBody>
          <a:bodyPr>
            <a:normAutofit/>
          </a:bodyPr>
          <a:lstStyle/>
          <a:p>
            <a:pPr marL="0" indent="0">
              <a:buNone/>
            </a:pPr>
            <a:r>
              <a:rPr lang="en-US" sz="2000" dirty="0">
                <a:latin typeface="Helvetica" panose="020B0604020202020204" pitchFamily="34" charset="0"/>
                <a:cs typeface="Helvetica" panose="020B0604020202020204" pitchFamily="34" charset="0"/>
              </a:rPr>
              <a:t>Java Variable</a:t>
            </a:r>
          </a:p>
          <a:p>
            <a:r>
              <a:rPr lang="en-US" sz="2000" dirty="0">
                <a:latin typeface="Helvetica" panose="020B0604020202020204" pitchFamily="34" charset="0"/>
                <a:cs typeface="Helvetica" panose="020B0604020202020204" pitchFamily="34" charset="0"/>
              </a:rPr>
              <a:t>A variable provides us with named storage that our programs can manipulate. Each variable in Java has a specific type, which determines the size and layout of the variable's memory; the range of values that can be stored within that memory; and the set of operations that can be applied to the variable.</a:t>
            </a:r>
          </a:p>
          <a:p>
            <a:r>
              <a:rPr lang="en-US" sz="2000" dirty="0">
                <a:latin typeface="Helvetica" panose="020B0604020202020204" pitchFamily="34" charset="0"/>
                <a:cs typeface="Helvetica" panose="020B0604020202020204" pitchFamily="34" charset="0"/>
              </a:rPr>
              <a:t>Example of Valid Variables Declarations and Initializations</a:t>
            </a:r>
          </a:p>
        </p:txBody>
      </p:sp>
      <p:sp>
        <p:nvSpPr>
          <p:cNvPr id="3" name="Rectangle 2">
            <a:extLst>
              <a:ext uri="{FF2B5EF4-FFF2-40B4-BE49-F238E27FC236}">
                <a16:creationId xmlns:a16="http://schemas.microsoft.com/office/drawing/2014/main" id="{BEF046B7-3B59-E6C7-ABCC-E058F16EEE17}"/>
              </a:ext>
            </a:extLst>
          </p:cNvPr>
          <p:cNvSpPr/>
          <p:nvPr/>
        </p:nvSpPr>
        <p:spPr>
          <a:xfrm>
            <a:off x="1315092" y="4017196"/>
            <a:ext cx="9226193" cy="21062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int a, b, c;         // Declares three </a:t>
            </a:r>
            <a:r>
              <a:rPr lang="en-US" dirty="0" err="1"/>
              <a:t>ints</a:t>
            </a:r>
            <a:r>
              <a:rPr lang="en-US" dirty="0"/>
              <a:t>, a, b, and c.</a:t>
            </a:r>
          </a:p>
          <a:p>
            <a:r>
              <a:rPr lang="en-US" dirty="0"/>
              <a:t>int a = 10, b = 10;  // Example of initialization</a:t>
            </a:r>
          </a:p>
          <a:p>
            <a:r>
              <a:rPr lang="en-US" dirty="0"/>
              <a:t>byte B = 22;         // initializes a byte type variable B.</a:t>
            </a:r>
          </a:p>
          <a:p>
            <a:r>
              <a:rPr lang="en-US" dirty="0"/>
              <a:t>double pi = 3.14159; // declares and assigns a value of PI.</a:t>
            </a:r>
          </a:p>
          <a:p>
            <a:r>
              <a:rPr lang="en-US" dirty="0"/>
              <a:t>char a = 'a';        // the char variable a </a:t>
            </a:r>
            <a:r>
              <a:rPr lang="en-US" dirty="0" err="1"/>
              <a:t>iis</a:t>
            </a:r>
            <a:r>
              <a:rPr lang="en-US" dirty="0"/>
              <a:t> initialized with value 'a'</a:t>
            </a:r>
          </a:p>
        </p:txBody>
      </p:sp>
    </p:spTree>
    <p:extLst>
      <p:ext uri="{BB962C8B-B14F-4D97-AF65-F5344CB8AC3E}">
        <p14:creationId xmlns:p14="http://schemas.microsoft.com/office/powerpoint/2010/main" val="11813663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E54B81D3-0C8E-E4AA-C753-A5C5232EE863}"/>
              </a:ext>
            </a:extLst>
          </p:cNvPr>
          <p:cNvSpPr>
            <a:spLocks noGrp="1"/>
          </p:cNvSpPr>
          <p:nvPr>
            <p:ph idx="1"/>
          </p:nvPr>
        </p:nvSpPr>
        <p:spPr>
          <a:xfrm>
            <a:off x="838200" y="1825625"/>
            <a:ext cx="10515600" cy="4351338"/>
          </a:xfrm>
        </p:spPr>
        <p:txBody>
          <a:bodyPr>
            <a:normAutofit/>
          </a:bodyPr>
          <a:lstStyle/>
          <a:p>
            <a:pPr marL="0" indent="0">
              <a:buNone/>
            </a:pPr>
            <a:r>
              <a:rPr lang="en-US" sz="2000" dirty="0">
                <a:latin typeface="Helvetica" panose="020B0604020202020204" pitchFamily="34" charset="0"/>
                <a:cs typeface="Helvetica" panose="020B0604020202020204" pitchFamily="34" charset="0"/>
              </a:rPr>
              <a:t>Spring Cloud focuses on providing good out of box experience for typical use cases and extensibility mechanism to cover others.</a:t>
            </a:r>
          </a:p>
          <a:p>
            <a:r>
              <a:rPr lang="en-US" sz="2000" dirty="0">
                <a:latin typeface="Helvetica" panose="020B0604020202020204" pitchFamily="34" charset="0"/>
                <a:cs typeface="Helvetica" panose="020B0604020202020204" pitchFamily="34" charset="0"/>
              </a:rPr>
              <a:t>Distributed/versioned configuration</a:t>
            </a:r>
          </a:p>
          <a:p>
            <a:r>
              <a:rPr lang="en-US" sz="2000" dirty="0">
                <a:latin typeface="Helvetica" panose="020B0604020202020204" pitchFamily="34" charset="0"/>
                <a:cs typeface="Helvetica" panose="020B0604020202020204" pitchFamily="34" charset="0"/>
              </a:rPr>
              <a:t>Service registration and discovery</a:t>
            </a:r>
          </a:p>
          <a:p>
            <a:r>
              <a:rPr lang="en-US" sz="2000" dirty="0">
                <a:latin typeface="Helvetica" panose="020B0604020202020204" pitchFamily="34" charset="0"/>
                <a:cs typeface="Helvetica" panose="020B0604020202020204" pitchFamily="34" charset="0"/>
              </a:rPr>
              <a:t>Routing</a:t>
            </a:r>
          </a:p>
          <a:p>
            <a:r>
              <a:rPr lang="en-US" sz="2000" dirty="0">
                <a:latin typeface="Helvetica" panose="020B0604020202020204" pitchFamily="34" charset="0"/>
                <a:cs typeface="Helvetica" panose="020B0604020202020204" pitchFamily="34" charset="0"/>
              </a:rPr>
              <a:t>Service-to-service calls</a:t>
            </a:r>
          </a:p>
          <a:p>
            <a:r>
              <a:rPr lang="en-US" sz="2000" dirty="0">
                <a:latin typeface="Helvetica" panose="020B0604020202020204" pitchFamily="34" charset="0"/>
                <a:cs typeface="Helvetica" panose="020B0604020202020204" pitchFamily="34" charset="0"/>
              </a:rPr>
              <a:t>Load balancing</a:t>
            </a:r>
          </a:p>
          <a:p>
            <a:r>
              <a:rPr lang="en-US" sz="2000" dirty="0">
                <a:latin typeface="Helvetica" panose="020B0604020202020204" pitchFamily="34" charset="0"/>
                <a:cs typeface="Helvetica" panose="020B0604020202020204" pitchFamily="34" charset="0"/>
              </a:rPr>
              <a:t>Circuit Breakers</a:t>
            </a:r>
          </a:p>
          <a:p>
            <a:r>
              <a:rPr lang="en-US" sz="2000" dirty="0">
                <a:latin typeface="Helvetica" panose="020B0604020202020204" pitchFamily="34" charset="0"/>
                <a:cs typeface="Helvetica" panose="020B0604020202020204" pitchFamily="34" charset="0"/>
              </a:rPr>
              <a:t>Distributed messaging</a:t>
            </a:r>
          </a:p>
          <a:p>
            <a:r>
              <a:rPr lang="en-US" sz="2000" dirty="0">
                <a:latin typeface="Helvetica" panose="020B0604020202020204" pitchFamily="34" charset="0"/>
                <a:cs typeface="Helvetica" panose="020B0604020202020204" pitchFamily="34" charset="0"/>
              </a:rPr>
              <a:t>Short lived microservices (tasks)</a:t>
            </a:r>
          </a:p>
          <a:p>
            <a:r>
              <a:rPr lang="en-US" sz="2000" dirty="0">
                <a:latin typeface="Helvetica" panose="020B0604020202020204" pitchFamily="34" charset="0"/>
                <a:cs typeface="Helvetica" panose="020B0604020202020204" pitchFamily="34" charset="0"/>
              </a:rPr>
              <a:t>Consumer-driven and producer-driven contract testing</a:t>
            </a:r>
          </a:p>
        </p:txBody>
      </p:sp>
    </p:spTree>
    <p:extLst>
      <p:ext uri="{BB962C8B-B14F-4D97-AF65-F5344CB8AC3E}">
        <p14:creationId xmlns:p14="http://schemas.microsoft.com/office/powerpoint/2010/main" val="11214174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359390-A535-0323-6864-764FD5EA5EFD}"/>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Spring Cloud: Architecture</a:t>
            </a:r>
          </a:p>
        </p:txBody>
      </p:sp>
      <p:sp>
        <p:nvSpPr>
          <p:cNvPr id="2" name="Content Placeholder 4">
            <a:extLst>
              <a:ext uri="{FF2B5EF4-FFF2-40B4-BE49-F238E27FC236}">
                <a16:creationId xmlns:a16="http://schemas.microsoft.com/office/drawing/2014/main" id="{E54B81D3-0C8E-E4AA-C753-A5C5232EE863}"/>
              </a:ext>
            </a:extLst>
          </p:cNvPr>
          <p:cNvSpPr>
            <a:spLocks noGrp="1"/>
          </p:cNvSpPr>
          <p:nvPr>
            <p:ph idx="1"/>
          </p:nvPr>
        </p:nvSpPr>
        <p:spPr>
          <a:xfrm>
            <a:off x="838200" y="1825625"/>
            <a:ext cx="10515600" cy="4351338"/>
          </a:xfrm>
        </p:spPr>
        <p:txBody>
          <a:bodyPr>
            <a:normAutofit/>
          </a:bodyPr>
          <a:lstStyle/>
          <a:p>
            <a:pPr marL="0" indent="0">
              <a:buNone/>
            </a:pPr>
            <a:r>
              <a:rPr lang="en-US" sz="2000" dirty="0">
                <a:latin typeface="Helvetica" panose="020B0604020202020204" pitchFamily="34" charset="0"/>
                <a:cs typeface="Helvetica" panose="020B0604020202020204" pitchFamily="34" charset="0"/>
              </a:rPr>
              <a:t>Representation of a microservices architecture on a cloud platform</a:t>
            </a:r>
          </a:p>
        </p:txBody>
      </p:sp>
      <p:pic>
        <p:nvPicPr>
          <p:cNvPr id="5" name="Picture 4">
            <a:extLst>
              <a:ext uri="{FF2B5EF4-FFF2-40B4-BE49-F238E27FC236}">
                <a16:creationId xmlns:a16="http://schemas.microsoft.com/office/drawing/2014/main" id="{FFCE22B1-160E-E031-1132-881C789D93B8}"/>
              </a:ext>
            </a:extLst>
          </p:cNvPr>
          <p:cNvPicPr>
            <a:picLocks noChangeAspect="1"/>
          </p:cNvPicPr>
          <p:nvPr/>
        </p:nvPicPr>
        <p:blipFill>
          <a:blip r:embed="rId3"/>
          <a:stretch>
            <a:fillRect/>
          </a:stretch>
        </p:blipFill>
        <p:spPr>
          <a:xfrm>
            <a:off x="2930533" y="2462484"/>
            <a:ext cx="6330933" cy="4131698"/>
          </a:xfrm>
          <a:prstGeom prst="rect">
            <a:avLst/>
          </a:prstGeom>
        </p:spPr>
      </p:pic>
    </p:spTree>
    <p:extLst>
      <p:ext uri="{BB962C8B-B14F-4D97-AF65-F5344CB8AC3E}">
        <p14:creationId xmlns:p14="http://schemas.microsoft.com/office/powerpoint/2010/main" val="21014318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359390-A535-0323-6864-764FD5EA5EFD}"/>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Spring Cloud</a:t>
            </a:r>
            <a:r>
              <a:rPr lang="en-US" sz="2000" dirty="0">
                <a:solidFill>
                  <a:srgbClr val="0070C0"/>
                </a:solidFill>
                <a:latin typeface="Helvetica" panose="020B0604020202020204" pitchFamily="34" charset="0"/>
                <a:cs typeface="Helvetica" panose="020B0604020202020204" pitchFamily="34" charset="0"/>
              </a:rPr>
              <a:t> </a:t>
            </a:r>
            <a:r>
              <a:rPr lang="en-US" sz="3200" dirty="0">
                <a:solidFill>
                  <a:srgbClr val="0070C0"/>
                </a:solidFill>
                <a:latin typeface="Helvetica" panose="020B0604020202020204" pitchFamily="34" charset="0"/>
                <a:cs typeface="Helvetica" panose="020B0604020202020204" pitchFamily="34" charset="0"/>
              </a:rPr>
              <a:t>Configuration</a:t>
            </a:r>
          </a:p>
        </p:txBody>
      </p:sp>
      <p:sp>
        <p:nvSpPr>
          <p:cNvPr id="2" name="Content Placeholder 4">
            <a:extLst>
              <a:ext uri="{FF2B5EF4-FFF2-40B4-BE49-F238E27FC236}">
                <a16:creationId xmlns:a16="http://schemas.microsoft.com/office/drawing/2014/main" id="{E54B81D3-0C8E-E4AA-C753-A5C5232EE863}"/>
              </a:ext>
            </a:extLst>
          </p:cNvPr>
          <p:cNvSpPr>
            <a:spLocks noGrp="1"/>
          </p:cNvSpPr>
          <p:nvPr>
            <p:ph idx="1"/>
          </p:nvPr>
        </p:nvSpPr>
        <p:spPr>
          <a:xfrm>
            <a:off x="838200" y="1825625"/>
            <a:ext cx="10515600" cy="4351338"/>
          </a:xfrm>
        </p:spPr>
        <p:txBody>
          <a:bodyPr>
            <a:normAutofit/>
          </a:bodyPr>
          <a:lstStyle/>
          <a:p>
            <a:r>
              <a:rPr lang="en-US" sz="2000" dirty="0">
                <a:latin typeface="Helvetica" panose="020B0604020202020204" pitchFamily="34" charset="0"/>
                <a:cs typeface="Helvetica" panose="020B0604020202020204" pitchFamily="34" charset="0"/>
              </a:rPr>
              <a:t>Spring Cloud Config provides server-side and client-side support for externalized configuration in a distributed system. </a:t>
            </a:r>
          </a:p>
          <a:p>
            <a:r>
              <a:rPr lang="en-US" sz="2000" dirty="0">
                <a:latin typeface="Helvetica" panose="020B0604020202020204" pitchFamily="34" charset="0"/>
                <a:cs typeface="Helvetica" panose="020B0604020202020204" pitchFamily="34" charset="0"/>
              </a:rPr>
              <a:t>With the Config Server, you have a central place to manage external properties for applications across all environments. </a:t>
            </a:r>
          </a:p>
          <a:p>
            <a:r>
              <a:rPr lang="en-US" sz="2000" dirty="0">
                <a:latin typeface="Helvetica" panose="020B0604020202020204" pitchFamily="34" charset="0"/>
                <a:cs typeface="Helvetica" panose="020B0604020202020204" pitchFamily="34" charset="0"/>
              </a:rPr>
              <a:t>The concepts on both client and server map identically to the Spring Environment and PropertySource abstractions, so they fit very well with Spring applications but can be used with any application running in any language.</a:t>
            </a:r>
          </a:p>
          <a:p>
            <a:r>
              <a:rPr lang="en-US" sz="2000" dirty="0">
                <a:latin typeface="Helvetica" panose="020B0604020202020204" pitchFamily="34" charset="0"/>
                <a:cs typeface="Helvetica" panose="020B0604020202020204" pitchFamily="34" charset="0"/>
              </a:rPr>
              <a:t>As an application moves through the deployment pipeline from dev to test and into production, you can manage the configuration between those environments and be certain that applications have everything they need to run when they migrate. </a:t>
            </a:r>
          </a:p>
        </p:txBody>
      </p:sp>
    </p:spTree>
    <p:extLst>
      <p:ext uri="{BB962C8B-B14F-4D97-AF65-F5344CB8AC3E}">
        <p14:creationId xmlns:p14="http://schemas.microsoft.com/office/powerpoint/2010/main" val="4246872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359390-A535-0323-6864-764FD5EA5EFD}"/>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Configuring Spring Cloud Services with Git</a:t>
            </a:r>
            <a:endParaRPr lang="en-US" sz="3200" dirty="0">
              <a:latin typeface="Helvetica" panose="020B0604020202020204" pitchFamily="34" charset="0"/>
              <a:cs typeface="Helvetica" panose="020B0604020202020204" pitchFamily="34" charset="0"/>
            </a:endParaRPr>
          </a:p>
        </p:txBody>
      </p:sp>
      <p:sp>
        <p:nvSpPr>
          <p:cNvPr id="2" name="Content Placeholder 4">
            <a:extLst>
              <a:ext uri="{FF2B5EF4-FFF2-40B4-BE49-F238E27FC236}">
                <a16:creationId xmlns:a16="http://schemas.microsoft.com/office/drawing/2014/main" id="{E54B81D3-0C8E-E4AA-C753-A5C5232EE863}"/>
              </a:ext>
            </a:extLst>
          </p:cNvPr>
          <p:cNvSpPr>
            <a:spLocks noGrp="1"/>
          </p:cNvSpPr>
          <p:nvPr>
            <p:ph idx="1"/>
          </p:nvPr>
        </p:nvSpPr>
        <p:spPr>
          <a:xfrm>
            <a:off x="838200" y="1825625"/>
            <a:ext cx="10515600" cy="4351338"/>
          </a:xfrm>
        </p:spPr>
        <p:txBody>
          <a:bodyPr>
            <a:normAutofit/>
          </a:bodyPr>
          <a:lstStyle/>
          <a:p>
            <a:r>
              <a:rPr lang="en-US" sz="2000" dirty="0">
                <a:latin typeface="Helvetica" panose="020B0604020202020204" pitchFamily="34" charset="0"/>
                <a:cs typeface="Helvetica" panose="020B0604020202020204" pitchFamily="34" charset="0"/>
              </a:rPr>
              <a:t>Spring Cloud Services Config provides a Git backend so that the Spring Cloud Config Server can serve configuration stored in Git. </a:t>
            </a:r>
          </a:p>
          <a:p>
            <a:r>
              <a:rPr lang="en-US" sz="2000" dirty="0">
                <a:latin typeface="Helvetica" panose="020B0604020202020204" pitchFamily="34" charset="0"/>
                <a:cs typeface="Helvetica" panose="020B0604020202020204" pitchFamily="34" charset="0"/>
              </a:rPr>
              <a:t>The Spring Cloud Services Config Server supports this backend and can serve configuration stored in Git to client apps when given the URL to a Git repository (for example, the URL of a repository hosted on GitHub or Bitbucket).</a:t>
            </a:r>
          </a:p>
          <a:p>
            <a:r>
              <a:rPr lang="en-US" sz="2000" dirty="0">
                <a:latin typeface="Helvetica" panose="020B0604020202020204" pitchFamily="34" charset="0"/>
                <a:cs typeface="Helvetica" panose="020B0604020202020204" pitchFamily="34" charset="0"/>
              </a:rPr>
              <a:t>Git is a distributed version control system (DVCS). It encourages parallel development through simplified branching and merging, optimizes performance by conducting many operations on the local copy of the repository, and uses SHA-1 hashes for checksums to assure integrity and guard against corruption of repository data.</a:t>
            </a:r>
          </a:p>
        </p:txBody>
      </p:sp>
    </p:spTree>
    <p:extLst>
      <p:ext uri="{BB962C8B-B14F-4D97-AF65-F5344CB8AC3E}">
        <p14:creationId xmlns:p14="http://schemas.microsoft.com/office/powerpoint/2010/main" val="36284880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E54B81D3-0C8E-E4AA-C753-A5C5232EE863}"/>
              </a:ext>
            </a:extLst>
          </p:cNvPr>
          <p:cNvSpPr>
            <a:spLocks noGrp="1"/>
          </p:cNvSpPr>
          <p:nvPr>
            <p:ph idx="1"/>
          </p:nvPr>
        </p:nvSpPr>
        <p:spPr>
          <a:xfrm>
            <a:off x="838200" y="1825625"/>
            <a:ext cx="10515600" cy="4351338"/>
          </a:xfrm>
        </p:spPr>
        <p:txBody>
          <a:bodyPr>
            <a:normAutofit/>
          </a:bodyPr>
          <a:lstStyle/>
          <a:p>
            <a:r>
              <a:rPr lang="en-US" sz="2000" dirty="0">
                <a:latin typeface="Helvetica" panose="020B0604020202020204" pitchFamily="34" charset="0"/>
                <a:cs typeface="Helvetica" panose="020B0604020202020204" pitchFamily="34" charset="0"/>
              </a:rPr>
              <a:t>Spring Cloud Services Config provides a Git backend so that the Spring Cloud Config Server can serve configuration stored in Git. </a:t>
            </a:r>
          </a:p>
          <a:p>
            <a:r>
              <a:rPr lang="en-US" sz="2000" dirty="0">
                <a:latin typeface="Helvetica" panose="020B0604020202020204" pitchFamily="34" charset="0"/>
                <a:cs typeface="Helvetica" panose="020B0604020202020204" pitchFamily="34" charset="0"/>
              </a:rPr>
              <a:t>The Spring Cloud Services Config Server supports this backend and can serve configuration stored in Git to client apps when given the URL to a Git repository (for example, the URL of a repository hosted on GitHub or Bitbucket).</a:t>
            </a:r>
          </a:p>
          <a:p>
            <a:r>
              <a:rPr lang="en-US" sz="2000" dirty="0">
                <a:latin typeface="Helvetica" panose="020B0604020202020204" pitchFamily="34" charset="0"/>
                <a:cs typeface="Helvetica" panose="020B0604020202020204" pitchFamily="34" charset="0"/>
              </a:rPr>
              <a:t>Git is a distributed version control system (DVCS). It encourages parallel development through simplified branching and merging, optimizes performance by conducting many operations on the local copy of the repository, and uses SHA-1 hashes for checksums to assure integrity and guard against corruption of repository data.</a:t>
            </a:r>
          </a:p>
        </p:txBody>
      </p:sp>
    </p:spTree>
    <p:extLst>
      <p:ext uri="{BB962C8B-B14F-4D97-AF65-F5344CB8AC3E}">
        <p14:creationId xmlns:p14="http://schemas.microsoft.com/office/powerpoint/2010/main" val="14197479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359390-A535-0323-6864-764FD5EA5EFD}"/>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Spring Cloud – Netflix Eureka - Overview</a:t>
            </a:r>
          </a:p>
        </p:txBody>
      </p:sp>
      <p:sp>
        <p:nvSpPr>
          <p:cNvPr id="2" name="Content Placeholder 4">
            <a:extLst>
              <a:ext uri="{FF2B5EF4-FFF2-40B4-BE49-F238E27FC236}">
                <a16:creationId xmlns:a16="http://schemas.microsoft.com/office/drawing/2014/main" id="{E54B81D3-0C8E-E4AA-C753-A5C5232EE863}"/>
              </a:ext>
            </a:extLst>
          </p:cNvPr>
          <p:cNvSpPr>
            <a:spLocks noGrp="1"/>
          </p:cNvSpPr>
          <p:nvPr>
            <p:ph idx="1"/>
          </p:nvPr>
        </p:nvSpPr>
        <p:spPr>
          <a:xfrm>
            <a:off x="838200" y="1825625"/>
            <a:ext cx="10515600" cy="4351338"/>
          </a:xfrm>
        </p:spPr>
        <p:txBody>
          <a:bodyPr>
            <a:normAutofit/>
          </a:bodyPr>
          <a:lstStyle/>
          <a:p>
            <a:r>
              <a:rPr lang="en-US" sz="2000" dirty="0">
                <a:latin typeface="Helvetica" panose="020B0604020202020204" pitchFamily="34" charset="0"/>
                <a:cs typeface="Helvetica" panose="020B0604020202020204" pitchFamily="34" charset="0"/>
              </a:rPr>
              <a:t>Service Discovery plays a very important role in microservice-based architecture. Eureka is the Netflix Service Discovery Server and Client. </a:t>
            </a:r>
          </a:p>
          <a:p>
            <a:r>
              <a:rPr lang="en-US" sz="2000" dirty="0">
                <a:latin typeface="Helvetica" panose="020B0604020202020204" pitchFamily="34" charset="0"/>
                <a:cs typeface="Helvetica" panose="020B0604020202020204" pitchFamily="34" charset="0"/>
              </a:rPr>
              <a:t>The server can be configured and deployed to be highly functional, with each server copying the state of the registered services to the others. </a:t>
            </a:r>
          </a:p>
          <a:p>
            <a:r>
              <a:rPr lang="en-US" sz="2000" dirty="0">
                <a:latin typeface="Helvetica" panose="020B0604020202020204" pitchFamily="34" charset="0"/>
                <a:cs typeface="Helvetica" panose="020B0604020202020204" pitchFamily="34" charset="0"/>
              </a:rPr>
              <a:t>With Netflix Eureka, every client can simultaneously act as a server to replicate its status to a connected peer. In other words, a client retrieves a list of all connected peers in a service registry and makes all further requests to other services through a load-balancing algorithm. </a:t>
            </a:r>
          </a:p>
        </p:txBody>
      </p:sp>
    </p:spTree>
    <p:extLst>
      <p:ext uri="{BB962C8B-B14F-4D97-AF65-F5344CB8AC3E}">
        <p14:creationId xmlns:p14="http://schemas.microsoft.com/office/powerpoint/2010/main" val="23534575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359390-A535-0323-6864-764FD5EA5EFD}"/>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Spring Cloud – Netflix Eureka - Configuration</a:t>
            </a:r>
            <a:endParaRPr lang="en-US" sz="3200" dirty="0">
              <a:latin typeface="Helvetica" panose="020B0604020202020204" pitchFamily="34" charset="0"/>
              <a:cs typeface="Helvetica" panose="020B0604020202020204" pitchFamily="34" charset="0"/>
            </a:endParaRPr>
          </a:p>
        </p:txBody>
      </p:sp>
      <p:sp>
        <p:nvSpPr>
          <p:cNvPr id="2" name="Content Placeholder 4">
            <a:extLst>
              <a:ext uri="{FF2B5EF4-FFF2-40B4-BE49-F238E27FC236}">
                <a16:creationId xmlns:a16="http://schemas.microsoft.com/office/drawing/2014/main" id="{E54B81D3-0C8E-E4AA-C753-A5C5232EE863}"/>
              </a:ext>
            </a:extLst>
          </p:cNvPr>
          <p:cNvSpPr>
            <a:spLocks noGrp="1"/>
          </p:cNvSpPr>
          <p:nvPr>
            <p:ph idx="1"/>
          </p:nvPr>
        </p:nvSpPr>
        <p:spPr>
          <a:xfrm>
            <a:off x="838200" y="1825625"/>
            <a:ext cx="10515600" cy="4351338"/>
          </a:xfrm>
        </p:spPr>
        <p:txBody>
          <a:bodyPr>
            <a:normAutofit lnSpcReduction="10000"/>
          </a:bodyPr>
          <a:lstStyle/>
          <a:p>
            <a:pPr marL="0" indent="0">
              <a:buNone/>
            </a:pPr>
            <a:r>
              <a:rPr lang="en-US" sz="2000" dirty="0">
                <a:latin typeface="Helvetica" panose="020B0604020202020204" pitchFamily="34" charset="0"/>
                <a:cs typeface="Helvetica" panose="020B0604020202020204" pitchFamily="34" charset="0"/>
              </a:rPr>
              <a:t>Develop Service Discovery using Netflix Eureka</a:t>
            </a:r>
          </a:p>
          <a:p>
            <a:pPr marL="0" indent="0">
              <a:buNone/>
            </a:pPr>
            <a:r>
              <a:rPr lang="en-US" sz="2000" dirty="0">
                <a:latin typeface="Helvetica" panose="020B0604020202020204" pitchFamily="34" charset="0"/>
                <a:cs typeface="Helvetica" panose="020B0604020202020204" pitchFamily="34" charset="0"/>
              </a:rPr>
              <a:t>In Microservices, Service Discovery helps us by providing a database of available service instances so that services can be discovered, registered, and de-registered based on usage. </a:t>
            </a:r>
          </a:p>
          <a:p>
            <a:pPr marL="0" indent="0">
              <a:buNone/>
            </a:pPr>
            <a:r>
              <a:rPr lang="en-US" sz="2000" dirty="0">
                <a:latin typeface="Helvetica" panose="020B0604020202020204" pitchFamily="34" charset="0"/>
                <a:cs typeface="Helvetica" panose="020B0604020202020204" pitchFamily="34" charset="0"/>
              </a:rPr>
              <a:t>Eureka Server is an application that holds the information about all client-service applications. Every Micro service will register into the Eureka server and Eureka server knows all the client applications running on each port and IP address. Eureka Server is also known as Discovery Server.</a:t>
            </a:r>
          </a:p>
          <a:p>
            <a:pPr marL="0" indent="0">
              <a:buNone/>
            </a:pPr>
            <a:r>
              <a:rPr lang="en-US" sz="2000" dirty="0">
                <a:latin typeface="Helvetica" panose="020B0604020202020204" pitchFamily="34" charset="0"/>
                <a:cs typeface="Helvetica" panose="020B0604020202020204" pitchFamily="34" charset="0"/>
              </a:rPr>
              <a:t>Components of Eureka</a:t>
            </a:r>
          </a:p>
          <a:p>
            <a:r>
              <a:rPr lang="en-US" sz="2000" dirty="0">
                <a:latin typeface="Helvetica" panose="020B0604020202020204" pitchFamily="34" charset="0"/>
                <a:cs typeface="Helvetica" panose="020B0604020202020204" pitchFamily="34" charset="0"/>
              </a:rPr>
              <a:t>Eureka Server: Acts as a service registry where all services register themselves. The Eureka Server is a standalone application that keeps track of all services and their instances.</a:t>
            </a:r>
          </a:p>
          <a:p>
            <a:r>
              <a:rPr lang="en-US" sz="2000" dirty="0">
                <a:latin typeface="Helvetica" panose="020B0604020202020204" pitchFamily="34" charset="0"/>
                <a:cs typeface="Helvetica" panose="020B0604020202020204" pitchFamily="34" charset="0"/>
              </a:rPr>
              <a:t>Eureka Client: Any service that registers with the Eureka Server. It also fetches the registry information from the server to discover other services.</a:t>
            </a:r>
          </a:p>
        </p:txBody>
      </p:sp>
    </p:spTree>
    <p:extLst>
      <p:ext uri="{BB962C8B-B14F-4D97-AF65-F5344CB8AC3E}">
        <p14:creationId xmlns:p14="http://schemas.microsoft.com/office/powerpoint/2010/main" val="20697777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359390-A535-0323-6864-764FD5EA5EFD}"/>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Setting Up Eureka Server in Java</a:t>
            </a:r>
          </a:p>
        </p:txBody>
      </p:sp>
      <p:sp>
        <p:nvSpPr>
          <p:cNvPr id="2" name="Content Placeholder 4">
            <a:extLst>
              <a:ext uri="{FF2B5EF4-FFF2-40B4-BE49-F238E27FC236}">
                <a16:creationId xmlns:a16="http://schemas.microsoft.com/office/drawing/2014/main" id="{E54B81D3-0C8E-E4AA-C753-A5C5232EE863}"/>
              </a:ext>
            </a:extLst>
          </p:cNvPr>
          <p:cNvSpPr>
            <a:spLocks noGrp="1"/>
          </p:cNvSpPr>
          <p:nvPr>
            <p:ph idx="1"/>
          </p:nvPr>
        </p:nvSpPr>
        <p:spPr>
          <a:xfrm>
            <a:off x="838200" y="1825625"/>
            <a:ext cx="10515600" cy="4351338"/>
          </a:xfrm>
        </p:spPr>
        <p:txBody>
          <a:bodyPr>
            <a:normAutofit/>
          </a:bodyPr>
          <a:lstStyle/>
          <a:p>
            <a:pPr marL="0" indent="0">
              <a:buNone/>
            </a:pPr>
            <a:r>
              <a:rPr lang="en-US" sz="2000" dirty="0">
                <a:latin typeface="Helvetica" panose="020B0604020202020204" pitchFamily="34" charset="0"/>
                <a:cs typeface="Helvetica" panose="020B0604020202020204" pitchFamily="34" charset="0"/>
              </a:rPr>
              <a:t>Step 1: Add Maven Dependencies</a:t>
            </a:r>
          </a:p>
          <a:p>
            <a:r>
              <a:rPr lang="en-US" sz="2000" dirty="0">
                <a:latin typeface="Helvetica" panose="020B0604020202020204" pitchFamily="34" charset="0"/>
                <a:cs typeface="Helvetica" panose="020B0604020202020204" pitchFamily="34" charset="0"/>
              </a:rPr>
              <a:t>Include the necessary dependencies in your pom.xml file:</a:t>
            </a:r>
          </a:p>
        </p:txBody>
      </p:sp>
      <p:pic>
        <p:nvPicPr>
          <p:cNvPr id="7" name="Picture 6">
            <a:extLst>
              <a:ext uri="{FF2B5EF4-FFF2-40B4-BE49-F238E27FC236}">
                <a16:creationId xmlns:a16="http://schemas.microsoft.com/office/drawing/2014/main" id="{859622B8-E5DC-7F09-5794-28A822ACB821}"/>
              </a:ext>
            </a:extLst>
          </p:cNvPr>
          <p:cNvPicPr>
            <a:picLocks noChangeAspect="1"/>
          </p:cNvPicPr>
          <p:nvPr/>
        </p:nvPicPr>
        <p:blipFill>
          <a:blip r:embed="rId3"/>
          <a:stretch>
            <a:fillRect/>
          </a:stretch>
        </p:blipFill>
        <p:spPr>
          <a:xfrm>
            <a:off x="1814386" y="2970308"/>
            <a:ext cx="8707065" cy="2972215"/>
          </a:xfrm>
          <a:prstGeom prst="rect">
            <a:avLst/>
          </a:prstGeom>
        </p:spPr>
      </p:pic>
    </p:spTree>
    <p:extLst>
      <p:ext uri="{BB962C8B-B14F-4D97-AF65-F5344CB8AC3E}">
        <p14:creationId xmlns:p14="http://schemas.microsoft.com/office/powerpoint/2010/main" val="11987261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E54B81D3-0C8E-E4AA-C753-A5C5232EE863}"/>
              </a:ext>
            </a:extLst>
          </p:cNvPr>
          <p:cNvSpPr>
            <a:spLocks noGrp="1"/>
          </p:cNvSpPr>
          <p:nvPr>
            <p:ph idx="1"/>
          </p:nvPr>
        </p:nvSpPr>
        <p:spPr>
          <a:xfrm>
            <a:off x="838200" y="1825625"/>
            <a:ext cx="10515600" cy="4351338"/>
          </a:xfrm>
        </p:spPr>
        <p:txBody>
          <a:bodyPr>
            <a:normAutofit/>
          </a:bodyPr>
          <a:lstStyle/>
          <a:p>
            <a:pPr marL="0" indent="0">
              <a:buNone/>
            </a:pPr>
            <a:r>
              <a:rPr lang="en-US" sz="2000" dirty="0">
                <a:latin typeface="Helvetica" panose="020B0604020202020204" pitchFamily="34" charset="0"/>
                <a:cs typeface="Helvetica" panose="020B0604020202020204" pitchFamily="34" charset="0"/>
              </a:rPr>
              <a:t>Step 2: Enable Eureka Server</a:t>
            </a:r>
          </a:p>
          <a:p>
            <a:pPr marL="0" indent="0">
              <a:buNone/>
            </a:pPr>
            <a:r>
              <a:rPr lang="en-US" sz="2000" dirty="0">
                <a:latin typeface="Helvetica" panose="020B0604020202020204" pitchFamily="34" charset="0"/>
                <a:cs typeface="Helvetica" panose="020B0604020202020204" pitchFamily="34" charset="0"/>
              </a:rPr>
              <a:t>Create a Spring Boot application and annotate it with @EnableEurekaServer to enable the Eureka Server functionality.</a:t>
            </a:r>
          </a:p>
        </p:txBody>
      </p:sp>
      <p:pic>
        <p:nvPicPr>
          <p:cNvPr id="7" name="Picture 6">
            <a:extLst>
              <a:ext uri="{FF2B5EF4-FFF2-40B4-BE49-F238E27FC236}">
                <a16:creationId xmlns:a16="http://schemas.microsoft.com/office/drawing/2014/main" id="{C275C811-AFC8-018A-4481-A972F2E0CB83}"/>
              </a:ext>
            </a:extLst>
          </p:cNvPr>
          <p:cNvPicPr>
            <a:picLocks noChangeAspect="1"/>
          </p:cNvPicPr>
          <p:nvPr/>
        </p:nvPicPr>
        <p:blipFill>
          <a:blip r:embed="rId3"/>
          <a:stretch>
            <a:fillRect/>
          </a:stretch>
        </p:blipFill>
        <p:spPr>
          <a:xfrm>
            <a:off x="1628151" y="3187366"/>
            <a:ext cx="8935697" cy="2743583"/>
          </a:xfrm>
          <a:prstGeom prst="rect">
            <a:avLst/>
          </a:prstGeom>
        </p:spPr>
      </p:pic>
    </p:spTree>
    <p:extLst>
      <p:ext uri="{BB962C8B-B14F-4D97-AF65-F5344CB8AC3E}">
        <p14:creationId xmlns:p14="http://schemas.microsoft.com/office/powerpoint/2010/main" val="41498755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E54B81D3-0C8E-E4AA-C753-A5C5232EE863}"/>
              </a:ext>
            </a:extLst>
          </p:cNvPr>
          <p:cNvSpPr>
            <a:spLocks noGrp="1"/>
          </p:cNvSpPr>
          <p:nvPr>
            <p:ph idx="1"/>
          </p:nvPr>
        </p:nvSpPr>
        <p:spPr>
          <a:xfrm>
            <a:off x="838200" y="1825625"/>
            <a:ext cx="10515600" cy="4351338"/>
          </a:xfrm>
        </p:spPr>
        <p:txBody>
          <a:bodyPr>
            <a:normAutofit/>
          </a:bodyPr>
          <a:lstStyle/>
          <a:p>
            <a:pPr marL="0" indent="0">
              <a:buNone/>
            </a:pPr>
            <a:r>
              <a:rPr lang="en-US" sz="2000" dirty="0">
                <a:latin typeface="Helvetica" panose="020B0604020202020204" pitchFamily="34" charset="0"/>
                <a:cs typeface="Helvetica" panose="020B0604020202020204" pitchFamily="34" charset="0"/>
              </a:rPr>
              <a:t>Step 3: Configure Application Properties</a:t>
            </a:r>
          </a:p>
          <a:p>
            <a:pPr marL="0" indent="0">
              <a:buNone/>
            </a:pPr>
            <a:r>
              <a:rPr lang="en-US" sz="2000" dirty="0">
                <a:latin typeface="Helvetica" panose="020B0604020202020204" pitchFamily="34" charset="0"/>
                <a:cs typeface="Helvetica" panose="020B0604020202020204" pitchFamily="34" charset="0"/>
              </a:rPr>
              <a:t>In your </a:t>
            </a:r>
            <a:r>
              <a:rPr lang="en-US" sz="2000" dirty="0" err="1">
                <a:latin typeface="Helvetica" panose="020B0604020202020204" pitchFamily="34" charset="0"/>
                <a:cs typeface="Helvetica" panose="020B0604020202020204" pitchFamily="34" charset="0"/>
              </a:rPr>
              <a:t>application.properties</a:t>
            </a:r>
            <a:r>
              <a:rPr lang="en-US" sz="2000" dirty="0">
                <a:latin typeface="Helvetica" panose="020B0604020202020204" pitchFamily="34" charset="0"/>
                <a:cs typeface="Helvetica" panose="020B0604020202020204" pitchFamily="34" charset="0"/>
              </a:rPr>
              <a:t> or </a:t>
            </a:r>
            <a:r>
              <a:rPr lang="en-US" sz="2000" dirty="0" err="1">
                <a:latin typeface="Helvetica" panose="020B0604020202020204" pitchFamily="34" charset="0"/>
                <a:cs typeface="Helvetica" panose="020B0604020202020204" pitchFamily="34" charset="0"/>
              </a:rPr>
              <a:t>application.yml</a:t>
            </a:r>
            <a:r>
              <a:rPr lang="en-US" sz="2000" dirty="0">
                <a:latin typeface="Helvetica" panose="020B0604020202020204" pitchFamily="34" charset="0"/>
                <a:cs typeface="Helvetica" panose="020B0604020202020204" pitchFamily="34" charset="0"/>
              </a:rPr>
              <a:t>, configure the necessary settings:</a:t>
            </a:r>
          </a:p>
          <a:p>
            <a:pPr marL="0" indent="0">
              <a:buNone/>
            </a:pPr>
            <a:endParaRPr lang="en-US" sz="2000" dirty="0">
              <a:latin typeface="Helvetica" panose="020B0604020202020204" pitchFamily="34" charset="0"/>
              <a:cs typeface="Helvetica" panose="020B0604020202020204" pitchFamily="34" charset="0"/>
            </a:endParaRPr>
          </a:p>
          <a:p>
            <a:pPr marL="0" indent="0">
              <a:buNone/>
            </a:pPr>
            <a:endParaRPr lang="en-US" sz="2000" dirty="0">
              <a:latin typeface="Helvetica" panose="020B0604020202020204" pitchFamily="34" charset="0"/>
              <a:cs typeface="Helvetica" panose="020B0604020202020204" pitchFamily="34" charset="0"/>
            </a:endParaRPr>
          </a:p>
          <a:p>
            <a:pPr marL="0" indent="0">
              <a:buNone/>
            </a:pPr>
            <a:endParaRPr lang="en-US" sz="2000" dirty="0">
              <a:latin typeface="Helvetica" panose="020B0604020202020204" pitchFamily="34" charset="0"/>
              <a:cs typeface="Helvetica" panose="020B0604020202020204" pitchFamily="34" charset="0"/>
            </a:endParaRPr>
          </a:p>
          <a:p>
            <a:pPr marL="0" indent="0">
              <a:buNone/>
            </a:pPr>
            <a:endParaRPr lang="en-US" sz="2000" dirty="0">
              <a:latin typeface="Helvetica" panose="020B0604020202020204" pitchFamily="34" charset="0"/>
              <a:cs typeface="Helvetica" panose="020B0604020202020204" pitchFamily="34" charset="0"/>
            </a:endParaRPr>
          </a:p>
          <a:p>
            <a:r>
              <a:rPr lang="en-US" sz="2000" dirty="0" err="1">
                <a:latin typeface="Helvetica" panose="020B0604020202020204" pitchFamily="34" charset="0"/>
                <a:cs typeface="Helvetica" panose="020B0604020202020204" pitchFamily="34" charset="0"/>
              </a:rPr>
              <a:t>server.port</a:t>
            </a:r>
            <a:r>
              <a:rPr lang="en-US" sz="2000" dirty="0">
                <a:latin typeface="Helvetica" panose="020B0604020202020204" pitchFamily="34" charset="0"/>
                <a:cs typeface="Helvetica" panose="020B0604020202020204" pitchFamily="34" charset="0"/>
              </a:rPr>
              <a:t>: The port on which the Eureka Server will run.</a:t>
            </a:r>
          </a:p>
          <a:p>
            <a:r>
              <a:rPr lang="en-US" sz="2000" dirty="0" err="1">
                <a:latin typeface="Helvetica" panose="020B0604020202020204" pitchFamily="34" charset="0"/>
                <a:cs typeface="Helvetica" panose="020B0604020202020204" pitchFamily="34" charset="0"/>
              </a:rPr>
              <a:t>eureka.client.register</a:t>
            </a:r>
            <a:r>
              <a:rPr lang="en-US" sz="2000" dirty="0">
                <a:latin typeface="Helvetica" panose="020B0604020202020204" pitchFamily="34" charset="0"/>
                <a:cs typeface="Helvetica" panose="020B0604020202020204" pitchFamily="34" charset="0"/>
              </a:rPr>
              <a:t>-with-eureka: Set to false because the server itself should not register as a client.</a:t>
            </a:r>
          </a:p>
          <a:p>
            <a:r>
              <a:rPr lang="en-US" sz="2000" dirty="0" err="1">
                <a:latin typeface="Helvetica" panose="020B0604020202020204" pitchFamily="34" charset="0"/>
                <a:cs typeface="Helvetica" panose="020B0604020202020204" pitchFamily="34" charset="0"/>
              </a:rPr>
              <a:t>eureka.client.fetch</a:t>
            </a:r>
            <a:r>
              <a:rPr lang="en-US" sz="2000" dirty="0">
                <a:latin typeface="Helvetica" panose="020B0604020202020204" pitchFamily="34" charset="0"/>
                <a:cs typeface="Helvetica" panose="020B0604020202020204" pitchFamily="34" charset="0"/>
              </a:rPr>
              <a:t>-registry: Set to false because the server does not need to fetch the registry.</a:t>
            </a:r>
          </a:p>
        </p:txBody>
      </p:sp>
      <p:pic>
        <p:nvPicPr>
          <p:cNvPr id="6" name="Picture 5">
            <a:extLst>
              <a:ext uri="{FF2B5EF4-FFF2-40B4-BE49-F238E27FC236}">
                <a16:creationId xmlns:a16="http://schemas.microsoft.com/office/drawing/2014/main" id="{79EF2CBF-7AFF-69FA-6B43-86AF0C79E12B}"/>
              </a:ext>
            </a:extLst>
          </p:cNvPr>
          <p:cNvPicPr>
            <a:picLocks noChangeAspect="1"/>
          </p:cNvPicPr>
          <p:nvPr/>
        </p:nvPicPr>
        <p:blipFill>
          <a:blip r:embed="rId3"/>
          <a:stretch>
            <a:fillRect/>
          </a:stretch>
        </p:blipFill>
        <p:spPr>
          <a:xfrm>
            <a:off x="2437889" y="2790736"/>
            <a:ext cx="7316221" cy="1276528"/>
          </a:xfrm>
          <a:prstGeom prst="rect">
            <a:avLst/>
          </a:prstGeom>
        </p:spPr>
      </p:pic>
    </p:spTree>
    <p:extLst>
      <p:ext uri="{BB962C8B-B14F-4D97-AF65-F5344CB8AC3E}">
        <p14:creationId xmlns:p14="http://schemas.microsoft.com/office/powerpoint/2010/main" val="1117701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3AE8B13-4B89-CB53-3AF3-0723BFD4FFC0}"/>
              </a:ext>
            </a:extLst>
          </p:cNvPr>
          <p:cNvSpPr>
            <a:spLocks noGrp="1"/>
          </p:cNvSpPr>
          <p:nvPr>
            <p:ph idx="1"/>
          </p:nvPr>
        </p:nvSpPr>
        <p:spPr/>
        <p:txBody>
          <a:bodyPr>
            <a:normAutofit/>
          </a:bodyPr>
          <a:lstStyle/>
          <a:p>
            <a:pPr marL="0" indent="0">
              <a:buNone/>
            </a:pPr>
            <a:r>
              <a:rPr lang="en-US" sz="2000" dirty="0">
                <a:latin typeface="Helvetica" panose="020B0604020202020204" pitchFamily="34" charset="0"/>
                <a:cs typeface="Helvetica" panose="020B0604020202020204" pitchFamily="34" charset="0"/>
              </a:rPr>
              <a:t>Data types</a:t>
            </a:r>
          </a:p>
          <a:p>
            <a:pPr marL="0" indent="0">
              <a:buNone/>
            </a:pPr>
            <a:r>
              <a:rPr lang="en-US" sz="2000" dirty="0">
                <a:latin typeface="Helvetica" panose="020B0604020202020204" pitchFamily="34" charset="0"/>
                <a:cs typeface="Helvetica" panose="020B0604020202020204" pitchFamily="34" charset="0"/>
              </a:rPr>
              <a:t>Data types define the type and value range of the data for the different types of variables, constants, method parameters, returns type, etc. The data type tells the compiler about the type of data to be stored and the required memory. To store and manipulate different types of data, all variables must have specified data types.</a:t>
            </a:r>
          </a:p>
          <a:p>
            <a:pPr marL="0" indent="0">
              <a:buNone/>
            </a:pPr>
            <a:r>
              <a:rPr lang="en-US" sz="2000" dirty="0">
                <a:latin typeface="Helvetica" panose="020B0604020202020204" pitchFamily="34" charset="0"/>
                <a:cs typeface="Helvetica" panose="020B0604020202020204" pitchFamily="34" charset="0"/>
              </a:rPr>
              <a:t>Below is the list of the data types:</a:t>
            </a:r>
          </a:p>
          <a:p>
            <a:pPr lvl="1"/>
            <a:r>
              <a:rPr lang="en-US" sz="1600" dirty="0">
                <a:latin typeface="Helvetica" panose="020B0604020202020204" pitchFamily="34" charset="0"/>
                <a:cs typeface="Helvetica" panose="020B0604020202020204" pitchFamily="34" charset="0"/>
              </a:rPr>
              <a:t>byte</a:t>
            </a:r>
          </a:p>
          <a:p>
            <a:pPr lvl="1"/>
            <a:r>
              <a:rPr lang="en-US" sz="1600" dirty="0">
                <a:latin typeface="Helvetica" panose="020B0604020202020204" pitchFamily="34" charset="0"/>
                <a:cs typeface="Helvetica" panose="020B0604020202020204" pitchFamily="34" charset="0"/>
              </a:rPr>
              <a:t>short</a:t>
            </a:r>
          </a:p>
          <a:p>
            <a:pPr lvl="1"/>
            <a:r>
              <a:rPr lang="en-US" sz="1600" dirty="0">
                <a:latin typeface="Helvetica" panose="020B0604020202020204" pitchFamily="34" charset="0"/>
                <a:cs typeface="Helvetica" panose="020B0604020202020204" pitchFamily="34" charset="0"/>
              </a:rPr>
              <a:t>int</a:t>
            </a:r>
          </a:p>
          <a:p>
            <a:pPr lvl="1"/>
            <a:r>
              <a:rPr lang="en-US" sz="1600" dirty="0">
                <a:latin typeface="Helvetica" panose="020B0604020202020204" pitchFamily="34" charset="0"/>
                <a:cs typeface="Helvetica" panose="020B0604020202020204" pitchFamily="34" charset="0"/>
              </a:rPr>
              <a:t>long</a:t>
            </a:r>
          </a:p>
          <a:p>
            <a:pPr lvl="1"/>
            <a:r>
              <a:rPr lang="en-US" sz="1600" dirty="0">
                <a:latin typeface="Helvetica" panose="020B0604020202020204" pitchFamily="34" charset="0"/>
                <a:cs typeface="Helvetica" panose="020B0604020202020204" pitchFamily="34" charset="0"/>
              </a:rPr>
              <a:t>float</a:t>
            </a:r>
          </a:p>
          <a:p>
            <a:pPr lvl="1"/>
            <a:r>
              <a:rPr lang="en-US" sz="1600" dirty="0">
                <a:latin typeface="Helvetica" panose="020B0604020202020204" pitchFamily="34" charset="0"/>
                <a:cs typeface="Helvetica" panose="020B0604020202020204" pitchFamily="34" charset="0"/>
              </a:rPr>
              <a:t>double</a:t>
            </a:r>
          </a:p>
          <a:p>
            <a:pPr lvl="1"/>
            <a:r>
              <a:rPr lang="en-US" sz="1600" dirty="0" err="1">
                <a:latin typeface="Helvetica" panose="020B0604020202020204" pitchFamily="34" charset="0"/>
                <a:cs typeface="Helvetica" panose="020B0604020202020204" pitchFamily="34" charset="0"/>
              </a:rPr>
              <a:t>boolean</a:t>
            </a:r>
            <a:endParaRPr lang="en-US" sz="16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2559958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E54B81D3-0C8E-E4AA-C753-A5C5232EE863}"/>
              </a:ext>
            </a:extLst>
          </p:cNvPr>
          <p:cNvSpPr>
            <a:spLocks noGrp="1"/>
          </p:cNvSpPr>
          <p:nvPr>
            <p:ph idx="1"/>
          </p:nvPr>
        </p:nvSpPr>
        <p:spPr>
          <a:xfrm>
            <a:off x="838200" y="1825625"/>
            <a:ext cx="10515600" cy="4351338"/>
          </a:xfrm>
        </p:spPr>
        <p:txBody>
          <a:bodyPr>
            <a:normAutofit/>
          </a:bodyPr>
          <a:lstStyle/>
          <a:p>
            <a:pPr marL="0" indent="0">
              <a:buNone/>
            </a:pPr>
            <a:r>
              <a:rPr lang="en-US" sz="2000" dirty="0">
                <a:latin typeface="Helvetica" panose="020B0604020202020204" pitchFamily="34" charset="0"/>
                <a:cs typeface="Helvetica" panose="020B0604020202020204" pitchFamily="34" charset="0"/>
              </a:rPr>
              <a:t>Step 4: Run the Eureka Server</a:t>
            </a:r>
          </a:p>
          <a:p>
            <a:pPr marL="0" indent="0">
              <a:buNone/>
            </a:pPr>
            <a:r>
              <a:rPr lang="en-US" sz="2000" dirty="0">
                <a:latin typeface="Helvetica" panose="020B0604020202020204" pitchFamily="34" charset="0"/>
                <a:cs typeface="Helvetica" panose="020B0604020202020204" pitchFamily="34" charset="0"/>
              </a:rPr>
              <a:t>Run the application, and the Eureka Server will be available on http://localhost:8761.</a:t>
            </a:r>
          </a:p>
        </p:txBody>
      </p:sp>
    </p:spTree>
    <p:extLst>
      <p:ext uri="{BB962C8B-B14F-4D97-AF65-F5344CB8AC3E}">
        <p14:creationId xmlns:p14="http://schemas.microsoft.com/office/powerpoint/2010/main" val="5088384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359390-A535-0323-6864-764FD5EA5EFD}"/>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Setting Up Eureka Client</a:t>
            </a:r>
          </a:p>
        </p:txBody>
      </p:sp>
      <p:sp>
        <p:nvSpPr>
          <p:cNvPr id="2" name="Content Placeholder 4">
            <a:extLst>
              <a:ext uri="{FF2B5EF4-FFF2-40B4-BE49-F238E27FC236}">
                <a16:creationId xmlns:a16="http://schemas.microsoft.com/office/drawing/2014/main" id="{E54B81D3-0C8E-E4AA-C753-A5C5232EE863}"/>
              </a:ext>
            </a:extLst>
          </p:cNvPr>
          <p:cNvSpPr>
            <a:spLocks noGrp="1"/>
          </p:cNvSpPr>
          <p:nvPr>
            <p:ph idx="1"/>
          </p:nvPr>
        </p:nvSpPr>
        <p:spPr>
          <a:xfrm>
            <a:off x="838200" y="1825625"/>
            <a:ext cx="10515600" cy="4351338"/>
          </a:xfrm>
        </p:spPr>
        <p:txBody>
          <a:bodyPr>
            <a:normAutofit/>
          </a:bodyPr>
          <a:lstStyle/>
          <a:p>
            <a:pPr marL="0" indent="0">
              <a:buNone/>
            </a:pPr>
            <a:r>
              <a:rPr lang="en-US" sz="2000" dirty="0">
                <a:latin typeface="Helvetica" panose="020B0604020202020204" pitchFamily="34" charset="0"/>
                <a:cs typeface="Helvetica" panose="020B0604020202020204" pitchFamily="34" charset="0"/>
              </a:rPr>
              <a:t>Configuring a Eureka Client involves setting up a microservice to register itself with a Eureka Server and discover other services registered with that server. Here's a step-by-step guide to configuring a Eureka Client in a Spring Boot application.</a:t>
            </a:r>
          </a:p>
          <a:p>
            <a:pPr marL="457200" indent="-457200">
              <a:buAutoNum type="arabicPeriod"/>
            </a:pPr>
            <a:r>
              <a:rPr lang="en-US" sz="2000" dirty="0">
                <a:latin typeface="Helvetica" panose="020B0604020202020204" pitchFamily="34" charset="0"/>
                <a:cs typeface="Helvetica" panose="020B0604020202020204" pitchFamily="34" charset="0"/>
              </a:rPr>
              <a:t>Add Eureka Client Dependencies</a:t>
            </a:r>
          </a:p>
          <a:p>
            <a:pPr marL="0" indent="0">
              <a:buNone/>
            </a:pPr>
            <a:r>
              <a:rPr lang="en-US" sz="2000" dirty="0">
                <a:latin typeface="Helvetica" panose="020B0604020202020204" pitchFamily="34" charset="0"/>
                <a:cs typeface="Helvetica" panose="020B0604020202020204" pitchFamily="34" charset="0"/>
              </a:rPr>
              <a:t>First, you need to add the necessary dependencies for Eureka Client in your pom.xml file if you're using Maven:</a:t>
            </a:r>
          </a:p>
        </p:txBody>
      </p:sp>
      <p:pic>
        <p:nvPicPr>
          <p:cNvPr id="7" name="Picture 6">
            <a:extLst>
              <a:ext uri="{FF2B5EF4-FFF2-40B4-BE49-F238E27FC236}">
                <a16:creationId xmlns:a16="http://schemas.microsoft.com/office/drawing/2014/main" id="{0B801148-BE2D-561D-2305-904C5F0BA3EB}"/>
              </a:ext>
            </a:extLst>
          </p:cNvPr>
          <p:cNvPicPr>
            <a:picLocks noChangeAspect="1"/>
          </p:cNvPicPr>
          <p:nvPr/>
        </p:nvPicPr>
        <p:blipFill>
          <a:blip r:embed="rId3"/>
          <a:stretch>
            <a:fillRect/>
          </a:stretch>
        </p:blipFill>
        <p:spPr>
          <a:xfrm>
            <a:off x="3619457" y="3626111"/>
            <a:ext cx="7172303" cy="2550852"/>
          </a:xfrm>
          <a:prstGeom prst="rect">
            <a:avLst/>
          </a:prstGeom>
        </p:spPr>
      </p:pic>
    </p:spTree>
    <p:extLst>
      <p:ext uri="{BB962C8B-B14F-4D97-AF65-F5344CB8AC3E}">
        <p14:creationId xmlns:p14="http://schemas.microsoft.com/office/powerpoint/2010/main" val="166053104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E54B81D3-0C8E-E4AA-C753-A5C5232EE863}"/>
              </a:ext>
            </a:extLst>
          </p:cNvPr>
          <p:cNvSpPr>
            <a:spLocks noGrp="1"/>
          </p:cNvSpPr>
          <p:nvPr>
            <p:ph idx="1"/>
          </p:nvPr>
        </p:nvSpPr>
        <p:spPr>
          <a:xfrm>
            <a:off x="838200" y="1825625"/>
            <a:ext cx="10515600" cy="4351338"/>
          </a:xfrm>
        </p:spPr>
        <p:txBody>
          <a:bodyPr>
            <a:normAutofit/>
          </a:bodyPr>
          <a:lstStyle/>
          <a:p>
            <a:pPr marL="0" indent="0">
              <a:buNone/>
            </a:pPr>
            <a:r>
              <a:rPr lang="en-US" sz="2000" dirty="0">
                <a:latin typeface="Helvetica" panose="020B0604020202020204" pitchFamily="34" charset="0"/>
                <a:cs typeface="Helvetica" panose="020B0604020202020204" pitchFamily="34" charset="0"/>
              </a:rPr>
              <a:t>2. Enable Eureka Client</a:t>
            </a:r>
          </a:p>
          <a:p>
            <a:pPr marL="0" indent="0">
              <a:buNone/>
            </a:pPr>
            <a:r>
              <a:rPr lang="en-US" sz="2000" dirty="0">
                <a:latin typeface="Helvetica" panose="020B0604020202020204" pitchFamily="34" charset="0"/>
                <a:cs typeface="Helvetica" panose="020B0604020202020204" pitchFamily="34" charset="0"/>
              </a:rPr>
              <a:t>Next, you need to enable the Eureka Client in your Spring Boot application by annotating your main application class with @EnableEurekaClient. This annotation is optional if you have spring-cloud-starter-</a:t>
            </a:r>
            <a:r>
              <a:rPr lang="en-US" sz="2000" dirty="0" err="1">
                <a:latin typeface="Helvetica" panose="020B0604020202020204" pitchFamily="34" charset="0"/>
                <a:cs typeface="Helvetica" panose="020B0604020202020204" pitchFamily="34" charset="0"/>
              </a:rPr>
              <a:t>netflix</a:t>
            </a:r>
            <a:r>
              <a:rPr lang="en-US" sz="2000" dirty="0">
                <a:latin typeface="Helvetica" panose="020B0604020202020204" pitchFamily="34" charset="0"/>
                <a:cs typeface="Helvetica" panose="020B0604020202020204" pitchFamily="34" charset="0"/>
              </a:rPr>
              <a:t>-eureka-client in your </a:t>
            </a:r>
            <a:r>
              <a:rPr lang="en-US" sz="2000" dirty="0" err="1">
                <a:latin typeface="Helvetica" panose="020B0604020202020204" pitchFamily="34" charset="0"/>
                <a:cs typeface="Helvetica" panose="020B0604020202020204" pitchFamily="34" charset="0"/>
              </a:rPr>
              <a:t>classpath</a:t>
            </a:r>
            <a:r>
              <a:rPr lang="en-US" sz="2000" dirty="0">
                <a:latin typeface="Helvetica" panose="020B0604020202020204" pitchFamily="34" charset="0"/>
                <a:cs typeface="Helvetica" panose="020B0604020202020204" pitchFamily="34" charset="0"/>
              </a:rPr>
              <a:t>, as Spring Boot auto-configures the client by default. However, it's a good practice to include it explicitly for clarity.</a:t>
            </a:r>
          </a:p>
        </p:txBody>
      </p:sp>
      <p:pic>
        <p:nvPicPr>
          <p:cNvPr id="6" name="Picture 5">
            <a:extLst>
              <a:ext uri="{FF2B5EF4-FFF2-40B4-BE49-F238E27FC236}">
                <a16:creationId xmlns:a16="http://schemas.microsoft.com/office/drawing/2014/main" id="{6921FA7D-58C2-E6F6-D9C2-874FBFE62120}"/>
              </a:ext>
            </a:extLst>
          </p:cNvPr>
          <p:cNvPicPr>
            <a:picLocks noChangeAspect="1"/>
          </p:cNvPicPr>
          <p:nvPr/>
        </p:nvPicPr>
        <p:blipFill>
          <a:blip r:embed="rId3"/>
          <a:stretch>
            <a:fillRect/>
          </a:stretch>
        </p:blipFill>
        <p:spPr>
          <a:xfrm>
            <a:off x="4495122" y="3429000"/>
            <a:ext cx="6571677" cy="3233786"/>
          </a:xfrm>
          <a:prstGeom prst="rect">
            <a:avLst/>
          </a:prstGeom>
        </p:spPr>
      </p:pic>
    </p:spTree>
    <p:extLst>
      <p:ext uri="{BB962C8B-B14F-4D97-AF65-F5344CB8AC3E}">
        <p14:creationId xmlns:p14="http://schemas.microsoft.com/office/powerpoint/2010/main" val="190584558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E54B81D3-0C8E-E4AA-C753-A5C5232EE863}"/>
              </a:ext>
            </a:extLst>
          </p:cNvPr>
          <p:cNvSpPr>
            <a:spLocks noGrp="1"/>
          </p:cNvSpPr>
          <p:nvPr>
            <p:ph idx="1"/>
          </p:nvPr>
        </p:nvSpPr>
        <p:spPr>
          <a:xfrm>
            <a:off x="838200" y="1825625"/>
            <a:ext cx="10515600" cy="4351338"/>
          </a:xfrm>
        </p:spPr>
        <p:txBody>
          <a:bodyPr>
            <a:normAutofit/>
          </a:bodyPr>
          <a:lstStyle/>
          <a:p>
            <a:pPr marL="0" indent="0">
              <a:buNone/>
            </a:pPr>
            <a:r>
              <a:rPr lang="en-US" sz="2000" dirty="0">
                <a:latin typeface="Helvetica" panose="020B0604020202020204" pitchFamily="34" charset="0"/>
                <a:cs typeface="Helvetica" panose="020B0604020202020204" pitchFamily="34" charset="0"/>
              </a:rPr>
              <a:t>3. Configure Application Properties:- You need to configure the Eureka Client settings in your application.properties or </a:t>
            </a:r>
            <a:r>
              <a:rPr lang="en-US" sz="2000" dirty="0" err="1">
                <a:latin typeface="Helvetica" panose="020B0604020202020204" pitchFamily="34" charset="0"/>
                <a:cs typeface="Helvetica" panose="020B0604020202020204" pitchFamily="34" charset="0"/>
              </a:rPr>
              <a:t>application.yml</a:t>
            </a:r>
            <a:r>
              <a:rPr lang="en-US" sz="2000" dirty="0">
                <a:latin typeface="Helvetica" panose="020B0604020202020204" pitchFamily="34" charset="0"/>
                <a:cs typeface="Helvetica" panose="020B0604020202020204" pitchFamily="34" charset="0"/>
              </a:rPr>
              <a:t> file to specify how the service interacts with the Eureka Server.</a:t>
            </a:r>
          </a:p>
          <a:p>
            <a:pPr marL="0" indent="0">
              <a:buNone/>
            </a:pPr>
            <a:r>
              <a:rPr lang="en-US" sz="2000" dirty="0">
                <a:latin typeface="Helvetica" panose="020B0604020202020204" pitchFamily="34" charset="0"/>
                <a:cs typeface="Helvetica" panose="020B0604020202020204" pitchFamily="34" charset="0"/>
              </a:rPr>
              <a:t>4. Start the Service:- Once you've configured the application, start your Spring Boot application. The service will automatically register itself with the Eureka Server and appear on the Eureka dashboard (usually accessible at http://localhost:8761 if running locally).</a:t>
            </a:r>
          </a:p>
          <a:p>
            <a:pPr marL="0" indent="0">
              <a:buNone/>
            </a:pPr>
            <a:r>
              <a:rPr lang="en-US" sz="2000" dirty="0">
                <a:latin typeface="Helvetica" panose="020B0604020202020204" pitchFamily="34" charset="0"/>
                <a:cs typeface="Helvetica" panose="020B0604020202020204" pitchFamily="34" charset="0"/>
              </a:rPr>
              <a:t>5. Discovering Other Services:- Once your service is registered with Eureka, you can discover other services by using their spring.application.name in requests.</a:t>
            </a:r>
          </a:p>
          <a:p>
            <a:pPr marL="0" indent="0">
              <a:buNone/>
            </a:pPr>
            <a:r>
              <a:rPr lang="en-US" sz="2000" dirty="0">
                <a:latin typeface="Helvetica" panose="020B0604020202020204" pitchFamily="34" charset="0"/>
                <a:cs typeface="Helvetica" panose="020B0604020202020204" pitchFamily="34" charset="0"/>
              </a:rPr>
              <a:t>6. Monitoring and Troubleshooting:- Eureka Dashboard: Monitor the registered services via the Eureka dashboard at http://localhost:8761. </a:t>
            </a:r>
          </a:p>
        </p:txBody>
      </p:sp>
    </p:spTree>
    <p:extLst>
      <p:ext uri="{BB962C8B-B14F-4D97-AF65-F5344CB8AC3E}">
        <p14:creationId xmlns:p14="http://schemas.microsoft.com/office/powerpoint/2010/main" val="239614042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359390-A535-0323-6864-764FD5EA5EFD}"/>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Spring Boot Microservices Communication </a:t>
            </a:r>
            <a:br>
              <a:rPr lang="en-US" sz="3200" dirty="0">
                <a:solidFill>
                  <a:srgbClr val="0070C0"/>
                </a:solidFill>
                <a:latin typeface="Helvetica" panose="020B0604020202020204" pitchFamily="34" charset="0"/>
                <a:cs typeface="Helvetica" panose="020B0604020202020204" pitchFamily="34" charset="0"/>
              </a:rPr>
            </a:br>
            <a:r>
              <a:rPr lang="en-US" sz="3200" dirty="0">
                <a:solidFill>
                  <a:srgbClr val="0070C0"/>
                </a:solidFill>
                <a:latin typeface="Helvetica" panose="020B0604020202020204" pitchFamily="34" charset="0"/>
                <a:cs typeface="Helvetica" panose="020B0604020202020204" pitchFamily="34" charset="0"/>
              </a:rPr>
              <a:t>using </a:t>
            </a:r>
            <a:r>
              <a:rPr lang="en-US" sz="3200" dirty="0" err="1">
                <a:solidFill>
                  <a:srgbClr val="0070C0"/>
                </a:solidFill>
                <a:latin typeface="Helvetica" panose="020B0604020202020204" pitchFamily="34" charset="0"/>
                <a:cs typeface="Helvetica" panose="020B0604020202020204" pitchFamily="34" charset="0"/>
              </a:rPr>
              <a:t>RestTemplate</a:t>
            </a:r>
            <a:endParaRPr lang="en-US" sz="3200" dirty="0">
              <a:solidFill>
                <a:srgbClr val="0070C0"/>
              </a:solidFill>
              <a:latin typeface="Helvetica" panose="020B0604020202020204" pitchFamily="34" charset="0"/>
              <a:cs typeface="Helvetica" panose="020B0604020202020204" pitchFamily="34" charset="0"/>
            </a:endParaRPr>
          </a:p>
        </p:txBody>
      </p:sp>
      <p:sp>
        <p:nvSpPr>
          <p:cNvPr id="2" name="Content Placeholder 4">
            <a:extLst>
              <a:ext uri="{FF2B5EF4-FFF2-40B4-BE49-F238E27FC236}">
                <a16:creationId xmlns:a16="http://schemas.microsoft.com/office/drawing/2014/main" id="{E54B81D3-0C8E-E4AA-C753-A5C5232EE863}"/>
              </a:ext>
            </a:extLst>
          </p:cNvPr>
          <p:cNvSpPr>
            <a:spLocks noGrp="1"/>
          </p:cNvSpPr>
          <p:nvPr>
            <p:ph idx="1"/>
          </p:nvPr>
        </p:nvSpPr>
        <p:spPr>
          <a:xfrm>
            <a:off x="838200" y="1825625"/>
            <a:ext cx="10515600" cy="4351338"/>
          </a:xfrm>
        </p:spPr>
        <p:txBody>
          <a:bodyPr>
            <a:normAutofit/>
          </a:bodyPr>
          <a:lstStyle/>
          <a:p>
            <a:r>
              <a:rPr lang="en-US" sz="2000" dirty="0" err="1">
                <a:latin typeface="Helvetica" panose="020B0604020202020204" pitchFamily="34" charset="0"/>
                <a:cs typeface="Helvetica" panose="020B0604020202020204" pitchFamily="34" charset="0"/>
              </a:rPr>
              <a:t>RestTemplate</a:t>
            </a:r>
            <a:r>
              <a:rPr lang="en-US" sz="2000" dirty="0">
                <a:latin typeface="Helvetica" panose="020B0604020202020204" pitchFamily="34" charset="0"/>
                <a:cs typeface="Helvetica" panose="020B0604020202020204" pitchFamily="34" charset="0"/>
              </a:rPr>
              <a:t> is a synchronous REST client which performs HTTP requests using a simple template-style API. We can also state that </a:t>
            </a:r>
            <a:r>
              <a:rPr lang="en-US" sz="2000" dirty="0" err="1">
                <a:latin typeface="Helvetica" panose="020B0604020202020204" pitchFamily="34" charset="0"/>
                <a:cs typeface="Helvetica" panose="020B0604020202020204" pitchFamily="34" charset="0"/>
              </a:rPr>
              <a:t>RestTemplate</a:t>
            </a:r>
            <a:r>
              <a:rPr lang="en-US" sz="2000" dirty="0">
                <a:latin typeface="Helvetica" panose="020B0604020202020204" pitchFamily="34" charset="0"/>
                <a:cs typeface="Helvetica" panose="020B0604020202020204" pitchFamily="34" charset="0"/>
              </a:rPr>
              <a:t> class is a synchronous client and is designed to call REST services. </a:t>
            </a:r>
          </a:p>
          <a:p>
            <a:r>
              <a:rPr lang="en-US" sz="2000" dirty="0">
                <a:latin typeface="Helvetica" panose="020B0604020202020204" pitchFamily="34" charset="0"/>
                <a:cs typeface="Helvetica" panose="020B0604020202020204" pitchFamily="34" charset="0"/>
              </a:rPr>
              <a:t>Apart from that, </a:t>
            </a:r>
            <a:r>
              <a:rPr lang="en-US" sz="2000" dirty="0" err="1">
                <a:latin typeface="Helvetica" panose="020B0604020202020204" pitchFamily="34" charset="0"/>
                <a:cs typeface="Helvetica" panose="020B0604020202020204" pitchFamily="34" charset="0"/>
              </a:rPr>
              <a:t>RestTemplate</a:t>
            </a:r>
            <a:r>
              <a:rPr lang="en-US" sz="2000" dirty="0">
                <a:latin typeface="Helvetica" panose="020B0604020202020204" pitchFamily="34" charset="0"/>
                <a:cs typeface="Helvetica" panose="020B0604020202020204" pitchFamily="34" charset="0"/>
              </a:rPr>
              <a:t> class plays a major role whenever we talk about Spring Boot Microservices Communication. The basic syntax of this class is given below.</a:t>
            </a:r>
          </a:p>
        </p:txBody>
      </p:sp>
      <p:pic>
        <p:nvPicPr>
          <p:cNvPr id="5" name="Picture 4">
            <a:extLst>
              <a:ext uri="{FF2B5EF4-FFF2-40B4-BE49-F238E27FC236}">
                <a16:creationId xmlns:a16="http://schemas.microsoft.com/office/drawing/2014/main" id="{8D16F9A1-506A-1948-819E-810CCD1D7BC7}"/>
              </a:ext>
            </a:extLst>
          </p:cNvPr>
          <p:cNvPicPr>
            <a:picLocks noChangeAspect="1"/>
          </p:cNvPicPr>
          <p:nvPr/>
        </p:nvPicPr>
        <p:blipFill>
          <a:blip r:embed="rId3"/>
          <a:stretch>
            <a:fillRect/>
          </a:stretch>
        </p:blipFill>
        <p:spPr>
          <a:xfrm>
            <a:off x="2290231" y="3825549"/>
            <a:ext cx="7611537" cy="1857634"/>
          </a:xfrm>
          <a:prstGeom prst="rect">
            <a:avLst/>
          </a:prstGeom>
        </p:spPr>
      </p:pic>
    </p:spTree>
    <p:extLst>
      <p:ext uri="{BB962C8B-B14F-4D97-AF65-F5344CB8AC3E}">
        <p14:creationId xmlns:p14="http://schemas.microsoft.com/office/powerpoint/2010/main" val="186443606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359390-A535-0323-6864-764FD5EA5EFD}"/>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Spring Cloud </a:t>
            </a:r>
            <a:r>
              <a:rPr lang="en-US" sz="3200" dirty="0" err="1">
                <a:solidFill>
                  <a:srgbClr val="0070C0"/>
                </a:solidFill>
                <a:latin typeface="Helvetica" panose="020B0604020202020204" pitchFamily="34" charset="0"/>
                <a:cs typeface="Helvetica" panose="020B0604020202020204" pitchFamily="34" charset="0"/>
              </a:rPr>
              <a:t>OpenFeign</a:t>
            </a:r>
            <a:endParaRPr lang="en-US" sz="3200" dirty="0">
              <a:solidFill>
                <a:srgbClr val="0070C0"/>
              </a:solidFill>
              <a:latin typeface="Helvetica" panose="020B0604020202020204" pitchFamily="34" charset="0"/>
              <a:cs typeface="Helvetica" panose="020B0604020202020204" pitchFamily="34" charset="0"/>
            </a:endParaRPr>
          </a:p>
        </p:txBody>
      </p:sp>
      <p:sp>
        <p:nvSpPr>
          <p:cNvPr id="2" name="Content Placeholder 4">
            <a:extLst>
              <a:ext uri="{FF2B5EF4-FFF2-40B4-BE49-F238E27FC236}">
                <a16:creationId xmlns:a16="http://schemas.microsoft.com/office/drawing/2014/main" id="{E54B81D3-0C8E-E4AA-C753-A5C5232EE863}"/>
              </a:ext>
            </a:extLst>
          </p:cNvPr>
          <p:cNvSpPr>
            <a:spLocks noGrp="1"/>
          </p:cNvSpPr>
          <p:nvPr>
            <p:ph idx="1"/>
          </p:nvPr>
        </p:nvSpPr>
        <p:spPr>
          <a:xfrm>
            <a:off x="838200" y="1825625"/>
            <a:ext cx="10515600" cy="4351338"/>
          </a:xfrm>
        </p:spPr>
        <p:txBody>
          <a:bodyPr>
            <a:normAutofit/>
          </a:bodyPr>
          <a:lstStyle/>
          <a:p>
            <a:pPr marL="0" indent="0">
              <a:buNone/>
            </a:pPr>
            <a:r>
              <a:rPr lang="en-US" sz="2000" dirty="0">
                <a:latin typeface="Helvetica" panose="020B0604020202020204" pitchFamily="34" charset="0"/>
                <a:cs typeface="Helvetica" panose="020B0604020202020204" pitchFamily="34" charset="0"/>
              </a:rPr>
              <a:t>Spring Cloud </a:t>
            </a:r>
            <a:r>
              <a:rPr lang="en-US" sz="2000" dirty="0" err="1">
                <a:latin typeface="Helvetica" panose="020B0604020202020204" pitchFamily="34" charset="0"/>
                <a:cs typeface="Helvetica" panose="020B0604020202020204" pitchFamily="34" charset="0"/>
              </a:rPr>
              <a:t>OpenFeign</a:t>
            </a:r>
            <a:r>
              <a:rPr lang="en-US" sz="2000" dirty="0">
                <a:latin typeface="Helvetica" panose="020B0604020202020204" pitchFamily="34" charset="0"/>
                <a:cs typeface="Helvetica" panose="020B0604020202020204" pitchFamily="34" charset="0"/>
              </a:rPr>
              <a:t> is a declarative web service client that makes it easier to call REST services in Spring Boot applications. Instead of writing complex code to handle HTTP requests and responses, you can use Feign to simplify the process by just defining an interface and annotating it.</a:t>
            </a:r>
          </a:p>
          <a:p>
            <a:pPr marL="0" indent="0">
              <a:buNone/>
            </a:pPr>
            <a:r>
              <a:rPr lang="en-US" sz="2000" dirty="0" err="1">
                <a:latin typeface="Helvetica" panose="020B0604020202020204" pitchFamily="34" charset="0"/>
                <a:cs typeface="Helvetica" panose="020B0604020202020204" pitchFamily="34" charset="0"/>
              </a:rPr>
              <a:t>OpenFeign</a:t>
            </a:r>
            <a:r>
              <a:rPr lang="en-US" sz="2000" dirty="0">
                <a:latin typeface="Helvetica" panose="020B0604020202020204" pitchFamily="34" charset="0"/>
                <a:cs typeface="Helvetica" panose="020B0604020202020204" pitchFamily="34" charset="0"/>
              </a:rPr>
              <a:t> integrates seamlessly with other Spring Cloud components like Eureka for service discovery and Ribbon for client-side load balancing.</a:t>
            </a:r>
          </a:p>
          <a:p>
            <a:pPr marL="0" indent="0">
              <a:buNone/>
            </a:pPr>
            <a:r>
              <a:rPr lang="en-US" sz="2000" dirty="0">
                <a:latin typeface="Helvetica" panose="020B0604020202020204" pitchFamily="34" charset="0"/>
                <a:cs typeface="Helvetica" panose="020B0604020202020204" pitchFamily="34" charset="0"/>
              </a:rPr>
              <a:t>Key Features of Spring Cloud </a:t>
            </a:r>
            <a:r>
              <a:rPr lang="en-US" sz="2000" dirty="0" err="1">
                <a:latin typeface="Helvetica" panose="020B0604020202020204" pitchFamily="34" charset="0"/>
                <a:cs typeface="Helvetica" panose="020B0604020202020204" pitchFamily="34" charset="0"/>
              </a:rPr>
              <a:t>OpenFeign</a:t>
            </a:r>
            <a:r>
              <a:rPr lang="en-US" sz="2000" dirty="0">
                <a:latin typeface="Helvetica" panose="020B0604020202020204" pitchFamily="34" charset="0"/>
                <a:cs typeface="Helvetica" panose="020B0604020202020204" pitchFamily="34" charset="0"/>
              </a:rPr>
              <a:t>:</a:t>
            </a:r>
          </a:p>
          <a:p>
            <a:pPr lvl="1"/>
            <a:r>
              <a:rPr lang="en-US" sz="1600" dirty="0">
                <a:latin typeface="Helvetica" panose="020B0604020202020204" pitchFamily="34" charset="0"/>
                <a:cs typeface="Helvetica" panose="020B0604020202020204" pitchFamily="34" charset="0"/>
              </a:rPr>
              <a:t>Declarative REST Client: You can declare your REST client interfaces and methods directly, reducing boilerplate code.</a:t>
            </a:r>
          </a:p>
          <a:p>
            <a:pPr lvl="1"/>
            <a:r>
              <a:rPr lang="en-US" sz="1600" dirty="0">
                <a:latin typeface="Helvetica" panose="020B0604020202020204" pitchFamily="34" charset="0"/>
                <a:cs typeface="Helvetica" panose="020B0604020202020204" pitchFamily="34" charset="0"/>
              </a:rPr>
              <a:t>Integration with Spring Cloud: </a:t>
            </a:r>
            <a:r>
              <a:rPr lang="en-US" sz="1600" dirty="0" err="1">
                <a:latin typeface="Helvetica" panose="020B0604020202020204" pitchFamily="34" charset="0"/>
                <a:cs typeface="Helvetica" panose="020B0604020202020204" pitchFamily="34" charset="0"/>
              </a:rPr>
              <a:t>OpenFeign</a:t>
            </a:r>
            <a:r>
              <a:rPr lang="en-US" sz="1600" dirty="0">
                <a:latin typeface="Helvetica" panose="020B0604020202020204" pitchFamily="34" charset="0"/>
                <a:cs typeface="Helvetica" panose="020B0604020202020204" pitchFamily="34" charset="0"/>
              </a:rPr>
              <a:t> works well with other Spring Cloud components, such as Eureka for service discovery and Ribbon for client-side load balancing.</a:t>
            </a:r>
          </a:p>
          <a:p>
            <a:pPr lvl="1"/>
            <a:r>
              <a:rPr lang="en-US" sz="1600" dirty="0">
                <a:latin typeface="Helvetica" panose="020B0604020202020204" pitchFamily="34" charset="0"/>
                <a:cs typeface="Helvetica" panose="020B0604020202020204" pitchFamily="34" charset="0"/>
              </a:rPr>
              <a:t>Support for Circuit Breakers: You can integrate </a:t>
            </a:r>
            <a:r>
              <a:rPr lang="en-US" sz="1600" dirty="0" err="1">
                <a:latin typeface="Helvetica" panose="020B0604020202020204" pitchFamily="34" charset="0"/>
                <a:cs typeface="Helvetica" panose="020B0604020202020204" pitchFamily="34" charset="0"/>
              </a:rPr>
              <a:t>OpenFeign</a:t>
            </a:r>
            <a:r>
              <a:rPr lang="en-US" sz="1600" dirty="0">
                <a:latin typeface="Helvetica" panose="020B0604020202020204" pitchFamily="34" charset="0"/>
                <a:cs typeface="Helvetica" panose="020B0604020202020204" pitchFamily="34" charset="0"/>
              </a:rPr>
              <a:t> with Resilience4j or </a:t>
            </a:r>
            <a:r>
              <a:rPr lang="en-US" sz="1600" dirty="0" err="1">
                <a:latin typeface="Helvetica" panose="020B0604020202020204" pitchFamily="34" charset="0"/>
                <a:cs typeface="Helvetica" panose="020B0604020202020204" pitchFamily="34" charset="0"/>
              </a:rPr>
              <a:t>Hystrix</a:t>
            </a:r>
            <a:r>
              <a:rPr lang="en-US" sz="1600" dirty="0">
                <a:latin typeface="Helvetica" panose="020B0604020202020204" pitchFamily="34" charset="0"/>
                <a:cs typeface="Helvetica" panose="020B0604020202020204" pitchFamily="34" charset="0"/>
              </a:rPr>
              <a:t> to add circuit breakers to your REST clients, enhancing fault tolerance.</a:t>
            </a:r>
          </a:p>
        </p:txBody>
      </p:sp>
    </p:spTree>
    <p:extLst>
      <p:ext uri="{BB962C8B-B14F-4D97-AF65-F5344CB8AC3E}">
        <p14:creationId xmlns:p14="http://schemas.microsoft.com/office/powerpoint/2010/main" val="83945888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E54B81D3-0C8E-E4AA-C753-A5C5232EE863}"/>
              </a:ext>
            </a:extLst>
          </p:cNvPr>
          <p:cNvSpPr>
            <a:spLocks noGrp="1"/>
          </p:cNvSpPr>
          <p:nvPr>
            <p:ph idx="1"/>
          </p:nvPr>
        </p:nvSpPr>
        <p:spPr>
          <a:xfrm>
            <a:off x="838200" y="1825625"/>
            <a:ext cx="10515600" cy="4351338"/>
          </a:xfrm>
        </p:spPr>
        <p:txBody>
          <a:bodyPr>
            <a:normAutofit/>
          </a:bodyPr>
          <a:lstStyle/>
          <a:p>
            <a:pPr marL="0" indent="0">
              <a:buNone/>
            </a:pPr>
            <a:r>
              <a:rPr lang="en-US" sz="2000" dirty="0">
                <a:latin typeface="Helvetica" panose="020B0604020202020204" pitchFamily="34" charset="0"/>
                <a:cs typeface="Helvetica" panose="020B0604020202020204" pitchFamily="34" charset="0"/>
              </a:rPr>
              <a:t>Example of how to use Spring Cloud </a:t>
            </a:r>
            <a:r>
              <a:rPr lang="en-US" sz="2000" dirty="0" err="1">
                <a:latin typeface="Helvetica" panose="020B0604020202020204" pitchFamily="34" charset="0"/>
                <a:cs typeface="Helvetica" panose="020B0604020202020204" pitchFamily="34" charset="0"/>
              </a:rPr>
              <a:t>OpenFeign</a:t>
            </a:r>
            <a:r>
              <a:rPr lang="en-US" sz="2000" dirty="0">
                <a:latin typeface="Helvetica" panose="020B0604020202020204" pitchFamily="34" charset="0"/>
                <a:cs typeface="Helvetica" panose="020B0604020202020204" pitchFamily="34" charset="0"/>
              </a:rPr>
              <a:t>:</a:t>
            </a:r>
          </a:p>
          <a:p>
            <a:pPr marL="0" indent="0">
              <a:buNone/>
            </a:pPr>
            <a:r>
              <a:rPr lang="en-US" sz="2000" dirty="0">
                <a:latin typeface="Helvetica" panose="020B0604020202020204" pitchFamily="34" charset="0"/>
                <a:cs typeface="Helvetica" panose="020B0604020202020204" pitchFamily="34" charset="0"/>
              </a:rPr>
              <a:t>1). Add Dependencies: In your pom.xml (for Maven) or </a:t>
            </a:r>
            <a:r>
              <a:rPr lang="en-US" sz="2000" dirty="0" err="1">
                <a:latin typeface="Helvetica" panose="020B0604020202020204" pitchFamily="34" charset="0"/>
                <a:cs typeface="Helvetica" panose="020B0604020202020204" pitchFamily="34" charset="0"/>
              </a:rPr>
              <a:t>build.gradle</a:t>
            </a:r>
            <a:r>
              <a:rPr lang="en-US" sz="2000" dirty="0">
                <a:latin typeface="Helvetica" panose="020B0604020202020204" pitchFamily="34" charset="0"/>
                <a:cs typeface="Helvetica" panose="020B0604020202020204" pitchFamily="34" charset="0"/>
              </a:rPr>
              <a:t> (for Gradle), include the necessary dependencies:</a:t>
            </a:r>
          </a:p>
        </p:txBody>
      </p:sp>
      <p:pic>
        <p:nvPicPr>
          <p:cNvPr id="6" name="Picture 5">
            <a:extLst>
              <a:ext uri="{FF2B5EF4-FFF2-40B4-BE49-F238E27FC236}">
                <a16:creationId xmlns:a16="http://schemas.microsoft.com/office/drawing/2014/main" id="{6D3FCB47-AAE5-4D43-AB61-344A1BAEA175}"/>
              </a:ext>
            </a:extLst>
          </p:cNvPr>
          <p:cNvPicPr>
            <a:picLocks noChangeAspect="1"/>
          </p:cNvPicPr>
          <p:nvPr/>
        </p:nvPicPr>
        <p:blipFill>
          <a:blip r:embed="rId3"/>
          <a:stretch>
            <a:fillRect/>
          </a:stretch>
        </p:blipFill>
        <p:spPr>
          <a:xfrm>
            <a:off x="1799625" y="3429000"/>
            <a:ext cx="8592749" cy="1733792"/>
          </a:xfrm>
          <a:prstGeom prst="rect">
            <a:avLst/>
          </a:prstGeom>
        </p:spPr>
      </p:pic>
    </p:spTree>
    <p:extLst>
      <p:ext uri="{BB962C8B-B14F-4D97-AF65-F5344CB8AC3E}">
        <p14:creationId xmlns:p14="http://schemas.microsoft.com/office/powerpoint/2010/main" val="22631740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E54B81D3-0C8E-E4AA-C753-A5C5232EE863}"/>
              </a:ext>
            </a:extLst>
          </p:cNvPr>
          <p:cNvSpPr>
            <a:spLocks noGrp="1"/>
          </p:cNvSpPr>
          <p:nvPr>
            <p:ph idx="1"/>
          </p:nvPr>
        </p:nvSpPr>
        <p:spPr>
          <a:xfrm>
            <a:off x="838200" y="1825625"/>
            <a:ext cx="10515600" cy="4351338"/>
          </a:xfrm>
        </p:spPr>
        <p:txBody>
          <a:bodyPr>
            <a:normAutofit/>
          </a:bodyPr>
          <a:lstStyle/>
          <a:p>
            <a:pPr marL="0" indent="0">
              <a:buNone/>
            </a:pPr>
            <a:r>
              <a:rPr lang="en-US" sz="2000" dirty="0">
                <a:latin typeface="Helvetica" panose="020B0604020202020204" pitchFamily="34" charset="0"/>
                <a:cs typeface="Helvetica" panose="020B0604020202020204" pitchFamily="34" charset="0"/>
              </a:rPr>
              <a:t>2). Enable Feign Clients: In your Spring Boot application class, enable Feign clients by adding the @EnableFeignClients annotation:</a:t>
            </a:r>
          </a:p>
        </p:txBody>
      </p:sp>
      <p:pic>
        <p:nvPicPr>
          <p:cNvPr id="7" name="Picture 6">
            <a:extLst>
              <a:ext uri="{FF2B5EF4-FFF2-40B4-BE49-F238E27FC236}">
                <a16:creationId xmlns:a16="http://schemas.microsoft.com/office/drawing/2014/main" id="{ECA9413F-55C8-1718-5873-0E617E78D264}"/>
              </a:ext>
            </a:extLst>
          </p:cNvPr>
          <p:cNvPicPr>
            <a:picLocks noChangeAspect="1"/>
          </p:cNvPicPr>
          <p:nvPr/>
        </p:nvPicPr>
        <p:blipFill>
          <a:blip r:embed="rId3"/>
          <a:stretch>
            <a:fillRect/>
          </a:stretch>
        </p:blipFill>
        <p:spPr>
          <a:xfrm>
            <a:off x="1852020" y="2772661"/>
            <a:ext cx="8487960" cy="2648320"/>
          </a:xfrm>
          <a:prstGeom prst="rect">
            <a:avLst/>
          </a:prstGeom>
        </p:spPr>
      </p:pic>
    </p:spTree>
    <p:extLst>
      <p:ext uri="{BB962C8B-B14F-4D97-AF65-F5344CB8AC3E}">
        <p14:creationId xmlns:p14="http://schemas.microsoft.com/office/powerpoint/2010/main" val="360728030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E54B81D3-0C8E-E4AA-C753-A5C5232EE863}"/>
              </a:ext>
            </a:extLst>
          </p:cNvPr>
          <p:cNvSpPr>
            <a:spLocks noGrp="1"/>
          </p:cNvSpPr>
          <p:nvPr>
            <p:ph idx="1"/>
          </p:nvPr>
        </p:nvSpPr>
        <p:spPr>
          <a:xfrm>
            <a:off x="838200" y="1825625"/>
            <a:ext cx="10515600" cy="4351338"/>
          </a:xfrm>
        </p:spPr>
        <p:txBody>
          <a:bodyPr>
            <a:normAutofit/>
          </a:bodyPr>
          <a:lstStyle/>
          <a:p>
            <a:pPr marL="0" indent="0">
              <a:buNone/>
            </a:pPr>
            <a:r>
              <a:rPr lang="en-US" sz="2000" dirty="0">
                <a:latin typeface="Helvetica" panose="020B0604020202020204" pitchFamily="34" charset="0"/>
                <a:cs typeface="Helvetica" panose="020B0604020202020204" pitchFamily="34" charset="0"/>
              </a:rPr>
              <a:t>Define a Feign Client Interface: Create an interface that declares the REST endpoints you want to call:</a:t>
            </a:r>
          </a:p>
        </p:txBody>
      </p:sp>
      <p:pic>
        <p:nvPicPr>
          <p:cNvPr id="5" name="Picture 4">
            <a:extLst>
              <a:ext uri="{FF2B5EF4-FFF2-40B4-BE49-F238E27FC236}">
                <a16:creationId xmlns:a16="http://schemas.microsoft.com/office/drawing/2014/main" id="{9E63CE33-0EEC-7715-29CB-EE36FF1F29A9}"/>
              </a:ext>
            </a:extLst>
          </p:cNvPr>
          <p:cNvPicPr>
            <a:picLocks noChangeAspect="1"/>
          </p:cNvPicPr>
          <p:nvPr/>
        </p:nvPicPr>
        <p:blipFill>
          <a:blip r:embed="rId3"/>
          <a:stretch>
            <a:fillRect/>
          </a:stretch>
        </p:blipFill>
        <p:spPr>
          <a:xfrm>
            <a:off x="1894888" y="2667514"/>
            <a:ext cx="8402223" cy="3372321"/>
          </a:xfrm>
          <a:prstGeom prst="rect">
            <a:avLst/>
          </a:prstGeom>
        </p:spPr>
      </p:pic>
    </p:spTree>
    <p:extLst>
      <p:ext uri="{BB962C8B-B14F-4D97-AF65-F5344CB8AC3E}">
        <p14:creationId xmlns:p14="http://schemas.microsoft.com/office/powerpoint/2010/main" val="225147471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E54B81D3-0C8E-E4AA-C753-A5C5232EE863}"/>
              </a:ext>
            </a:extLst>
          </p:cNvPr>
          <p:cNvSpPr>
            <a:spLocks noGrp="1"/>
          </p:cNvSpPr>
          <p:nvPr>
            <p:ph idx="1"/>
          </p:nvPr>
        </p:nvSpPr>
        <p:spPr>
          <a:xfrm>
            <a:off x="838200" y="1825625"/>
            <a:ext cx="10515600" cy="4351338"/>
          </a:xfrm>
        </p:spPr>
        <p:txBody>
          <a:bodyPr>
            <a:normAutofit/>
          </a:bodyPr>
          <a:lstStyle/>
          <a:p>
            <a:pPr marL="0" indent="0">
              <a:buNone/>
            </a:pPr>
            <a:r>
              <a:rPr lang="en-US" sz="2000" dirty="0">
                <a:latin typeface="Helvetica" panose="020B0604020202020204" pitchFamily="34" charset="0"/>
                <a:cs typeface="Helvetica" panose="020B0604020202020204" pitchFamily="34" charset="0"/>
              </a:rPr>
              <a:t>Use the Feign Client: You can now inject and use the Feign client in your services or controllers:</a:t>
            </a:r>
          </a:p>
        </p:txBody>
      </p:sp>
      <p:pic>
        <p:nvPicPr>
          <p:cNvPr id="6" name="Picture 5">
            <a:extLst>
              <a:ext uri="{FF2B5EF4-FFF2-40B4-BE49-F238E27FC236}">
                <a16:creationId xmlns:a16="http://schemas.microsoft.com/office/drawing/2014/main" id="{5D59B11D-D6B1-A017-B89D-4B1F930598EB}"/>
              </a:ext>
            </a:extLst>
          </p:cNvPr>
          <p:cNvPicPr>
            <a:picLocks noChangeAspect="1"/>
          </p:cNvPicPr>
          <p:nvPr/>
        </p:nvPicPr>
        <p:blipFill>
          <a:blip r:embed="rId3"/>
          <a:stretch>
            <a:fillRect/>
          </a:stretch>
        </p:blipFill>
        <p:spPr>
          <a:xfrm>
            <a:off x="3131538" y="2472893"/>
            <a:ext cx="6196050" cy="3802659"/>
          </a:xfrm>
          <a:prstGeom prst="rect">
            <a:avLst/>
          </a:prstGeom>
        </p:spPr>
      </p:pic>
    </p:spTree>
    <p:extLst>
      <p:ext uri="{BB962C8B-B14F-4D97-AF65-F5344CB8AC3E}">
        <p14:creationId xmlns:p14="http://schemas.microsoft.com/office/powerpoint/2010/main" val="2980433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BBD0D-CC0D-A87F-2202-E2196EA5C1D4}"/>
              </a:ext>
            </a:extLst>
          </p:cNvPr>
          <p:cNvSpPr>
            <a:spLocks noGrp="1"/>
          </p:cNvSpPr>
          <p:nvPr>
            <p:ph type="title"/>
          </p:nvPr>
        </p:nvSpPr>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Object-Oriented Programming</a:t>
            </a:r>
          </a:p>
        </p:txBody>
      </p:sp>
      <p:sp>
        <p:nvSpPr>
          <p:cNvPr id="4" name="Content Placeholder 3">
            <a:extLst>
              <a:ext uri="{FF2B5EF4-FFF2-40B4-BE49-F238E27FC236}">
                <a16:creationId xmlns:a16="http://schemas.microsoft.com/office/drawing/2014/main" id="{A3AE8B13-4B89-CB53-3AF3-0723BFD4FFC0}"/>
              </a:ext>
            </a:extLst>
          </p:cNvPr>
          <p:cNvSpPr>
            <a:spLocks noGrp="1"/>
          </p:cNvSpPr>
          <p:nvPr>
            <p:ph idx="1"/>
          </p:nvPr>
        </p:nvSpPr>
        <p:spPr/>
        <p:txBody>
          <a:bodyPr>
            <a:normAutofit/>
          </a:bodyPr>
          <a:lstStyle/>
          <a:p>
            <a:pPr marL="0" indent="0">
              <a:buNone/>
            </a:pPr>
            <a:r>
              <a:rPr lang="en-US" sz="2000" dirty="0">
                <a:latin typeface="Helvetica" panose="020B0604020202020204" pitchFamily="34" charset="0"/>
                <a:cs typeface="Helvetica" panose="020B0604020202020204" pitchFamily="34" charset="0"/>
              </a:rPr>
              <a:t>Procedural programming is about writing procedures or methods that perform operations on the data, while object-oriented programming is about creating objects that contain both data and methods.</a:t>
            </a:r>
          </a:p>
          <a:p>
            <a:pPr marL="0" indent="0">
              <a:buNone/>
            </a:pPr>
            <a:endParaRPr lang="en-US" sz="2000" dirty="0">
              <a:latin typeface="Helvetica" panose="020B0604020202020204" pitchFamily="34" charset="0"/>
              <a:cs typeface="Helvetica" panose="020B0604020202020204" pitchFamily="34" charset="0"/>
            </a:endParaRPr>
          </a:p>
          <a:p>
            <a:pPr marL="0" indent="0">
              <a:buNone/>
            </a:pPr>
            <a:r>
              <a:rPr lang="en-US" sz="2000" dirty="0">
                <a:latin typeface="Helvetica" panose="020B0604020202020204" pitchFamily="34" charset="0"/>
                <a:cs typeface="Helvetica" panose="020B0604020202020204" pitchFamily="34" charset="0"/>
              </a:rPr>
              <a:t>Object-oriented programming has several advantages over procedural programming:</a:t>
            </a:r>
          </a:p>
          <a:p>
            <a:pPr marL="0" indent="0">
              <a:buNone/>
            </a:pPr>
            <a:endParaRPr lang="en-US" sz="20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OOP is faster and easier to execute</a:t>
            </a:r>
          </a:p>
          <a:p>
            <a:r>
              <a:rPr lang="en-US" sz="2000" dirty="0">
                <a:latin typeface="Helvetica" panose="020B0604020202020204" pitchFamily="34" charset="0"/>
                <a:cs typeface="Helvetica" panose="020B0604020202020204" pitchFamily="34" charset="0"/>
              </a:rPr>
              <a:t>OOP provides a clear structure for the programs</a:t>
            </a:r>
          </a:p>
          <a:p>
            <a:r>
              <a:rPr lang="en-US" sz="2000" dirty="0">
                <a:latin typeface="Helvetica" panose="020B0604020202020204" pitchFamily="34" charset="0"/>
                <a:cs typeface="Helvetica" panose="020B0604020202020204" pitchFamily="34" charset="0"/>
              </a:rPr>
              <a:t>OOP helps to keep the Java code DRY "Don't Repeat Yourself", and makes the code easier to maintain, modify and debug</a:t>
            </a:r>
          </a:p>
          <a:p>
            <a:r>
              <a:rPr lang="en-US" sz="2000" dirty="0">
                <a:latin typeface="Helvetica" panose="020B0604020202020204" pitchFamily="34" charset="0"/>
                <a:cs typeface="Helvetica" panose="020B0604020202020204" pitchFamily="34" charset="0"/>
              </a:rPr>
              <a:t>OOP makes it possible to create full reusable applications with less code and shorter development time</a:t>
            </a:r>
          </a:p>
        </p:txBody>
      </p:sp>
    </p:spTree>
    <p:extLst>
      <p:ext uri="{BB962C8B-B14F-4D97-AF65-F5344CB8AC3E}">
        <p14:creationId xmlns:p14="http://schemas.microsoft.com/office/powerpoint/2010/main" val="400605879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E54B81D3-0C8E-E4AA-C753-A5C5232EE863}"/>
              </a:ext>
            </a:extLst>
          </p:cNvPr>
          <p:cNvSpPr>
            <a:spLocks noGrp="1"/>
          </p:cNvSpPr>
          <p:nvPr>
            <p:ph idx="1"/>
          </p:nvPr>
        </p:nvSpPr>
        <p:spPr>
          <a:xfrm>
            <a:off x="838200" y="1825625"/>
            <a:ext cx="10515600" cy="4351338"/>
          </a:xfrm>
        </p:spPr>
        <p:txBody>
          <a:bodyPr>
            <a:normAutofit/>
          </a:bodyPr>
          <a:lstStyle/>
          <a:p>
            <a:pPr marL="0" indent="0">
              <a:buNone/>
            </a:pPr>
            <a:r>
              <a:rPr lang="en-US" sz="2000" b="1" dirty="0">
                <a:latin typeface="Helvetica" panose="020B0604020202020204" pitchFamily="34" charset="0"/>
                <a:cs typeface="Helvetica" panose="020B0604020202020204" pitchFamily="34" charset="0"/>
              </a:rPr>
              <a:t>Advantages of Using Spring Cloud </a:t>
            </a:r>
            <a:r>
              <a:rPr lang="en-US" sz="2000" b="1" dirty="0" err="1">
                <a:latin typeface="Helvetica" panose="020B0604020202020204" pitchFamily="34" charset="0"/>
                <a:cs typeface="Helvetica" panose="020B0604020202020204" pitchFamily="34" charset="0"/>
              </a:rPr>
              <a:t>OpenFeign</a:t>
            </a:r>
            <a:r>
              <a:rPr lang="en-US" sz="2000" dirty="0">
                <a:latin typeface="Helvetica" panose="020B0604020202020204" pitchFamily="34" charset="0"/>
                <a:cs typeface="Helvetica" panose="020B0604020202020204" pitchFamily="34" charset="0"/>
              </a:rPr>
              <a:t>:</a:t>
            </a:r>
          </a:p>
          <a:p>
            <a:r>
              <a:rPr lang="en-US" sz="2000" dirty="0">
                <a:latin typeface="Helvetica" panose="020B0604020202020204" pitchFamily="34" charset="0"/>
                <a:cs typeface="Helvetica" panose="020B0604020202020204" pitchFamily="34" charset="0"/>
              </a:rPr>
              <a:t>Simplifies HTTP client creation: Reduces the amount of code required to make HTTP calls.</a:t>
            </a:r>
          </a:p>
          <a:p>
            <a:r>
              <a:rPr lang="en-US" sz="2000" dirty="0">
                <a:latin typeface="Helvetica" panose="020B0604020202020204" pitchFamily="34" charset="0"/>
                <a:cs typeface="Helvetica" panose="020B0604020202020204" pitchFamily="34" charset="0"/>
              </a:rPr>
              <a:t>Seamless integration: Works well with other Spring Cloud components, making it ideal for microservices architectures.</a:t>
            </a:r>
          </a:p>
          <a:p>
            <a:r>
              <a:rPr lang="en-US" sz="2000" dirty="0">
                <a:latin typeface="Helvetica" panose="020B0604020202020204" pitchFamily="34" charset="0"/>
                <a:cs typeface="Helvetica" panose="020B0604020202020204" pitchFamily="34" charset="0"/>
              </a:rPr>
              <a:t>Easy to use: Declarative and intuitive, making it easy to understand and use.</a:t>
            </a:r>
          </a:p>
        </p:txBody>
      </p:sp>
    </p:spTree>
    <p:extLst>
      <p:ext uri="{BB962C8B-B14F-4D97-AF65-F5344CB8AC3E}">
        <p14:creationId xmlns:p14="http://schemas.microsoft.com/office/powerpoint/2010/main" val="156063481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359390-A535-0323-6864-764FD5EA5EFD}"/>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Load Balancing</a:t>
            </a:r>
            <a:endParaRPr lang="en-US" sz="3200" dirty="0">
              <a:latin typeface="Helvetica" panose="020B0604020202020204" pitchFamily="34" charset="0"/>
              <a:cs typeface="Helvetica" panose="020B0604020202020204" pitchFamily="34" charset="0"/>
            </a:endParaRPr>
          </a:p>
        </p:txBody>
      </p:sp>
      <p:sp>
        <p:nvSpPr>
          <p:cNvPr id="2" name="Content Placeholder 4">
            <a:extLst>
              <a:ext uri="{FF2B5EF4-FFF2-40B4-BE49-F238E27FC236}">
                <a16:creationId xmlns:a16="http://schemas.microsoft.com/office/drawing/2014/main" id="{E54B81D3-0C8E-E4AA-C753-A5C5232EE863}"/>
              </a:ext>
            </a:extLst>
          </p:cNvPr>
          <p:cNvSpPr>
            <a:spLocks noGrp="1"/>
          </p:cNvSpPr>
          <p:nvPr>
            <p:ph idx="1"/>
          </p:nvPr>
        </p:nvSpPr>
        <p:spPr>
          <a:xfrm>
            <a:off x="838200" y="1825625"/>
            <a:ext cx="10515600" cy="4351338"/>
          </a:xfrm>
        </p:spPr>
        <p:txBody>
          <a:bodyPr>
            <a:normAutofit/>
          </a:bodyPr>
          <a:lstStyle/>
          <a:p>
            <a:pPr marL="0" indent="0">
              <a:buNone/>
            </a:pPr>
            <a:r>
              <a:rPr lang="en-US" sz="2000" dirty="0">
                <a:latin typeface="Helvetica" panose="020B0604020202020204" pitchFamily="34" charset="0"/>
                <a:cs typeface="Helvetica" panose="020B0604020202020204" pitchFamily="34" charset="0"/>
              </a:rPr>
              <a:t>Load balancing is a technique used in distributed systems to distribute incoming network traffic across multiple servers or resources to ensure no single server is overwhelmed. This helps optimize resource use, maximize throughput, minimize response time, and avoid overloading any single server, which can lead to failures.</a:t>
            </a:r>
          </a:p>
          <a:p>
            <a:pPr marL="0" indent="0">
              <a:buNone/>
            </a:pPr>
            <a:r>
              <a:rPr lang="en-US" sz="2000" b="1" dirty="0">
                <a:latin typeface="Helvetica" panose="020B0604020202020204" pitchFamily="34" charset="0"/>
                <a:cs typeface="Helvetica" panose="020B0604020202020204" pitchFamily="34" charset="0"/>
              </a:rPr>
              <a:t>Types of Load Balancers</a:t>
            </a:r>
          </a:p>
          <a:p>
            <a:r>
              <a:rPr lang="en-US" sz="2000" dirty="0">
                <a:latin typeface="Helvetica" panose="020B0604020202020204" pitchFamily="34" charset="0"/>
                <a:cs typeface="Helvetica" panose="020B0604020202020204" pitchFamily="34" charset="0"/>
              </a:rPr>
              <a:t>Hardware Load Balancers: Dedicated physical devices specifically built for load balancing. They are often used in data centers and can be expensive.</a:t>
            </a:r>
          </a:p>
          <a:p>
            <a:r>
              <a:rPr lang="en-US" sz="2000" dirty="0">
                <a:latin typeface="Helvetica" panose="020B0604020202020204" pitchFamily="34" charset="0"/>
                <a:cs typeface="Helvetica" panose="020B0604020202020204" pitchFamily="34" charset="0"/>
              </a:rPr>
              <a:t>Software Load Balancers: Applications or services running on standard hardware or virtual machines that provide load balancing capabilities. Examples include </a:t>
            </a:r>
            <a:r>
              <a:rPr lang="en-US" sz="2000" dirty="0" err="1">
                <a:latin typeface="Helvetica" panose="020B0604020202020204" pitchFamily="34" charset="0"/>
                <a:cs typeface="Helvetica" panose="020B0604020202020204" pitchFamily="34" charset="0"/>
              </a:rPr>
              <a:t>HAProxy</a:t>
            </a:r>
            <a:r>
              <a:rPr lang="en-US" sz="2000" dirty="0">
                <a:latin typeface="Helvetica" panose="020B0604020202020204" pitchFamily="34" charset="0"/>
                <a:cs typeface="Helvetica" panose="020B0604020202020204" pitchFamily="34" charset="0"/>
              </a:rPr>
              <a:t>, NGINX, and software-based solutions in cloud environments.</a:t>
            </a:r>
          </a:p>
          <a:p>
            <a:r>
              <a:rPr lang="en-US" sz="2000" dirty="0">
                <a:latin typeface="Helvetica" panose="020B0604020202020204" pitchFamily="34" charset="0"/>
                <a:cs typeface="Helvetica" panose="020B0604020202020204" pitchFamily="34" charset="0"/>
              </a:rPr>
              <a:t>Cloud Load Balancers: Load balancing services provided by cloud providers like AWS Elastic Load Balancing, Google Cloud Load Balancing, and Azure Load Balancer.</a:t>
            </a:r>
          </a:p>
        </p:txBody>
      </p:sp>
    </p:spTree>
    <p:extLst>
      <p:ext uri="{BB962C8B-B14F-4D97-AF65-F5344CB8AC3E}">
        <p14:creationId xmlns:p14="http://schemas.microsoft.com/office/powerpoint/2010/main" val="244914930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359390-A535-0323-6864-764FD5EA5EFD}"/>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Load Balancing Algorithms</a:t>
            </a:r>
          </a:p>
        </p:txBody>
      </p:sp>
      <p:sp>
        <p:nvSpPr>
          <p:cNvPr id="2" name="Content Placeholder 4">
            <a:extLst>
              <a:ext uri="{FF2B5EF4-FFF2-40B4-BE49-F238E27FC236}">
                <a16:creationId xmlns:a16="http://schemas.microsoft.com/office/drawing/2014/main" id="{E54B81D3-0C8E-E4AA-C753-A5C5232EE863}"/>
              </a:ext>
            </a:extLst>
          </p:cNvPr>
          <p:cNvSpPr>
            <a:spLocks noGrp="1"/>
          </p:cNvSpPr>
          <p:nvPr>
            <p:ph idx="1"/>
          </p:nvPr>
        </p:nvSpPr>
        <p:spPr>
          <a:xfrm>
            <a:off x="838200" y="1825625"/>
            <a:ext cx="10515600" cy="4351338"/>
          </a:xfrm>
        </p:spPr>
        <p:txBody>
          <a:bodyPr>
            <a:normAutofit/>
          </a:bodyPr>
          <a:lstStyle/>
          <a:p>
            <a:pPr marL="0" indent="0">
              <a:buNone/>
            </a:pPr>
            <a:r>
              <a:rPr lang="en-US" sz="2000" b="1" dirty="0">
                <a:latin typeface="Helvetica" panose="020B0604020202020204" pitchFamily="34" charset="0"/>
                <a:cs typeface="Helvetica" panose="020B0604020202020204" pitchFamily="34" charset="0"/>
              </a:rPr>
              <a:t>Round Robin</a:t>
            </a:r>
            <a:r>
              <a:rPr lang="en-US" sz="2000" dirty="0">
                <a:latin typeface="Helvetica" panose="020B0604020202020204" pitchFamily="34" charset="0"/>
                <a:cs typeface="Helvetica" panose="020B0604020202020204" pitchFamily="34" charset="0"/>
              </a:rPr>
              <a:t>: Distributes requests sequentially to each server in a circular order.</a:t>
            </a:r>
          </a:p>
          <a:p>
            <a:pPr marL="0" indent="0">
              <a:buNone/>
            </a:pPr>
            <a:r>
              <a:rPr lang="en-US" sz="2000" b="1" dirty="0">
                <a:latin typeface="Helvetica" panose="020B0604020202020204" pitchFamily="34" charset="0"/>
                <a:cs typeface="Helvetica" panose="020B0604020202020204" pitchFamily="34" charset="0"/>
              </a:rPr>
              <a:t>Least Connections</a:t>
            </a:r>
            <a:r>
              <a:rPr lang="en-US" sz="2000" dirty="0">
                <a:latin typeface="Helvetica" panose="020B0604020202020204" pitchFamily="34" charset="0"/>
                <a:cs typeface="Helvetica" panose="020B0604020202020204" pitchFamily="34" charset="0"/>
              </a:rPr>
              <a:t>: Directs traffic to the server with the fewest active connections.</a:t>
            </a:r>
          </a:p>
          <a:p>
            <a:pPr marL="0" indent="0">
              <a:buNone/>
            </a:pPr>
            <a:r>
              <a:rPr lang="en-US" sz="2000" b="1" dirty="0">
                <a:latin typeface="Helvetica" panose="020B0604020202020204" pitchFamily="34" charset="0"/>
                <a:cs typeface="Helvetica" panose="020B0604020202020204" pitchFamily="34" charset="0"/>
              </a:rPr>
              <a:t>IP Hash</a:t>
            </a:r>
            <a:r>
              <a:rPr lang="en-US" sz="2000" dirty="0">
                <a:latin typeface="Helvetica" panose="020B0604020202020204" pitchFamily="34" charset="0"/>
                <a:cs typeface="Helvetica" panose="020B0604020202020204" pitchFamily="34" charset="0"/>
              </a:rPr>
              <a:t>: Uses the client’s IP address to determine which server receives the request, ensuring a client is consistently directed to the same server.</a:t>
            </a:r>
          </a:p>
          <a:p>
            <a:pPr marL="0" indent="0">
              <a:buNone/>
            </a:pPr>
            <a:r>
              <a:rPr lang="en-US" sz="2000" b="1" dirty="0">
                <a:latin typeface="Helvetica" panose="020B0604020202020204" pitchFamily="34" charset="0"/>
                <a:cs typeface="Helvetica" panose="020B0604020202020204" pitchFamily="34" charset="0"/>
              </a:rPr>
              <a:t>Weighted Round Robin</a:t>
            </a:r>
            <a:r>
              <a:rPr lang="en-US" sz="2000" dirty="0">
                <a:latin typeface="Helvetica" panose="020B0604020202020204" pitchFamily="34" charset="0"/>
                <a:cs typeface="Helvetica" panose="020B0604020202020204" pitchFamily="34" charset="0"/>
              </a:rPr>
              <a:t>: Similar to Round Robin, but servers with higher capacities receive a higher proportion of requests.</a:t>
            </a:r>
          </a:p>
          <a:p>
            <a:pPr marL="0" indent="0">
              <a:buNone/>
            </a:pPr>
            <a:r>
              <a:rPr lang="en-US" sz="2000" b="1" dirty="0">
                <a:latin typeface="Helvetica" panose="020B0604020202020204" pitchFamily="34" charset="0"/>
                <a:cs typeface="Helvetica" panose="020B0604020202020204" pitchFamily="34" charset="0"/>
              </a:rPr>
              <a:t>Least Response Time</a:t>
            </a:r>
            <a:r>
              <a:rPr lang="en-US" sz="2000" dirty="0">
                <a:latin typeface="Helvetica" panose="020B0604020202020204" pitchFamily="34" charset="0"/>
                <a:cs typeface="Helvetica" panose="020B0604020202020204" pitchFamily="34" charset="0"/>
              </a:rPr>
              <a:t>: Routes traffic to the server with the quickest response time and the fewest active connections.</a:t>
            </a:r>
          </a:p>
          <a:p>
            <a:pPr marL="0" indent="0">
              <a:buNone/>
            </a:pPr>
            <a:r>
              <a:rPr lang="en-US" sz="2000" b="1" dirty="0">
                <a:latin typeface="Helvetica" panose="020B0604020202020204" pitchFamily="34" charset="0"/>
                <a:cs typeface="Helvetica" panose="020B0604020202020204" pitchFamily="34" charset="0"/>
              </a:rPr>
              <a:t>Geographic Load Balancing</a:t>
            </a:r>
            <a:r>
              <a:rPr lang="en-US" sz="2000" dirty="0">
                <a:latin typeface="Helvetica" panose="020B0604020202020204" pitchFamily="34" charset="0"/>
                <a:cs typeface="Helvetica" panose="020B0604020202020204" pitchFamily="34" charset="0"/>
              </a:rPr>
              <a:t>: Routes requests to servers closest to the client’s geographical location, reducing latency.</a:t>
            </a:r>
          </a:p>
        </p:txBody>
      </p:sp>
    </p:spTree>
    <p:extLst>
      <p:ext uri="{BB962C8B-B14F-4D97-AF65-F5344CB8AC3E}">
        <p14:creationId xmlns:p14="http://schemas.microsoft.com/office/powerpoint/2010/main" val="364625986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359390-A535-0323-6864-764FD5EA5EFD}"/>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Client-side load balancer</a:t>
            </a:r>
          </a:p>
        </p:txBody>
      </p:sp>
      <p:sp>
        <p:nvSpPr>
          <p:cNvPr id="2" name="Content Placeholder 4">
            <a:extLst>
              <a:ext uri="{FF2B5EF4-FFF2-40B4-BE49-F238E27FC236}">
                <a16:creationId xmlns:a16="http://schemas.microsoft.com/office/drawing/2014/main" id="{E54B81D3-0C8E-E4AA-C753-A5C5232EE863}"/>
              </a:ext>
            </a:extLst>
          </p:cNvPr>
          <p:cNvSpPr>
            <a:spLocks noGrp="1"/>
          </p:cNvSpPr>
          <p:nvPr>
            <p:ph idx="1"/>
          </p:nvPr>
        </p:nvSpPr>
        <p:spPr>
          <a:xfrm>
            <a:off x="838200" y="1825625"/>
            <a:ext cx="10515600" cy="4351338"/>
          </a:xfrm>
        </p:spPr>
        <p:txBody>
          <a:bodyPr>
            <a:normAutofit/>
          </a:bodyPr>
          <a:lstStyle/>
          <a:p>
            <a:r>
              <a:rPr lang="en-US" sz="2000" dirty="0">
                <a:latin typeface="Helvetica" panose="020B0604020202020204" pitchFamily="34" charset="0"/>
                <a:cs typeface="Helvetica" panose="020B0604020202020204" pitchFamily="34" charset="0"/>
              </a:rPr>
              <a:t>A client-side load balancer is a load balancing mechanism where the load balancing logic resides within the client application itself, rather than on a centralized server. </a:t>
            </a:r>
          </a:p>
          <a:p>
            <a:r>
              <a:rPr lang="en-US" sz="2000" dirty="0">
                <a:latin typeface="Helvetica" panose="020B0604020202020204" pitchFamily="34" charset="0"/>
                <a:cs typeface="Helvetica" panose="020B0604020202020204" pitchFamily="34" charset="0"/>
              </a:rPr>
              <a:t>In this approach, the client is responsible for determining which server or instance to send requests to. This contrasts with a traditional server-side load balancer, where the load balancer sits between the client and the servers and directs traffic accordingly.</a:t>
            </a:r>
          </a:p>
          <a:p>
            <a:r>
              <a:rPr lang="en-US" sz="2000" dirty="0">
                <a:latin typeface="Helvetica" panose="020B0604020202020204" pitchFamily="34" charset="0"/>
                <a:cs typeface="Helvetica" panose="020B0604020202020204" pitchFamily="34" charset="0"/>
              </a:rPr>
              <a:t>Key Concepts of Client-Side Load Balancing:</a:t>
            </a:r>
          </a:p>
          <a:p>
            <a:pPr lvl="1"/>
            <a:r>
              <a:rPr lang="en-US" sz="1600" dirty="0">
                <a:latin typeface="Helvetica" panose="020B0604020202020204" pitchFamily="34" charset="0"/>
                <a:cs typeface="Helvetica" panose="020B0604020202020204" pitchFamily="34" charset="0"/>
              </a:rPr>
              <a:t>Distributed Load Balancing Logic.</a:t>
            </a:r>
          </a:p>
          <a:p>
            <a:pPr lvl="1"/>
            <a:r>
              <a:rPr lang="en-US" sz="1600" dirty="0">
                <a:latin typeface="Helvetica" panose="020B0604020202020204" pitchFamily="34" charset="0"/>
                <a:cs typeface="Helvetica" panose="020B0604020202020204" pitchFamily="34" charset="0"/>
              </a:rPr>
              <a:t>Service Discovery.</a:t>
            </a:r>
          </a:p>
          <a:p>
            <a:pPr lvl="1"/>
            <a:r>
              <a:rPr lang="en-US" sz="1600" dirty="0">
                <a:latin typeface="Helvetica" panose="020B0604020202020204" pitchFamily="34" charset="0"/>
                <a:cs typeface="Helvetica" panose="020B0604020202020204" pitchFamily="34" charset="0"/>
              </a:rPr>
              <a:t>Load Balancing Algorithms.</a:t>
            </a:r>
          </a:p>
          <a:p>
            <a:pPr lvl="1"/>
            <a:r>
              <a:rPr lang="en-US" sz="1600" dirty="0">
                <a:latin typeface="Helvetica" panose="020B0604020202020204" pitchFamily="34" charset="0"/>
                <a:cs typeface="Helvetica" panose="020B0604020202020204" pitchFamily="34" charset="0"/>
              </a:rPr>
              <a:t>No Single Point of Failure</a:t>
            </a:r>
          </a:p>
          <a:p>
            <a:pPr lvl="1"/>
            <a:r>
              <a:rPr lang="en-US" sz="1600" dirty="0">
                <a:latin typeface="Helvetica" panose="020B0604020202020204" pitchFamily="34" charset="0"/>
                <a:cs typeface="Helvetica" panose="020B0604020202020204" pitchFamily="34" charset="0"/>
              </a:rPr>
              <a:t>Direct Connection to Servers</a:t>
            </a:r>
          </a:p>
        </p:txBody>
      </p:sp>
    </p:spTree>
    <p:extLst>
      <p:ext uri="{BB962C8B-B14F-4D97-AF65-F5344CB8AC3E}">
        <p14:creationId xmlns:p14="http://schemas.microsoft.com/office/powerpoint/2010/main" val="112532932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E54B81D3-0C8E-E4AA-C753-A5C5232EE863}"/>
              </a:ext>
            </a:extLst>
          </p:cNvPr>
          <p:cNvSpPr>
            <a:spLocks noGrp="1"/>
          </p:cNvSpPr>
          <p:nvPr>
            <p:ph idx="1"/>
          </p:nvPr>
        </p:nvSpPr>
        <p:spPr>
          <a:xfrm>
            <a:off x="838200" y="1825625"/>
            <a:ext cx="10515600" cy="4351338"/>
          </a:xfrm>
        </p:spPr>
        <p:txBody>
          <a:bodyPr>
            <a:normAutofit/>
          </a:bodyPr>
          <a:lstStyle/>
          <a:p>
            <a:pPr marL="0" indent="0">
              <a:buNone/>
            </a:pPr>
            <a:r>
              <a:rPr lang="en-US" sz="2000" b="1" dirty="0">
                <a:latin typeface="Helvetica" panose="020B0604020202020204" pitchFamily="34" charset="0"/>
                <a:cs typeface="Helvetica" panose="020B0604020202020204" pitchFamily="34" charset="0"/>
              </a:rPr>
              <a:t>Use Cases for Client-Side Load Balancing:</a:t>
            </a:r>
          </a:p>
          <a:p>
            <a:pPr marL="0" indent="0">
              <a:buNone/>
            </a:pPr>
            <a:r>
              <a:rPr lang="en-US" sz="2000" u="sng" dirty="0">
                <a:latin typeface="Helvetica" panose="020B0604020202020204" pitchFamily="34" charset="0"/>
                <a:cs typeface="Helvetica" panose="020B0604020202020204" pitchFamily="34" charset="0"/>
              </a:rPr>
              <a:t>Microservices Architectures:</a:t>
            </a:r>
          </a:p>
          <a:p>
            <a:pPr marL="0" indent="0">
              <a:buNone/>
            </a:pPr>
            <a:r>
              <a:rPr lang="en-US" sz="2000" dirty="0">
                <a:latin typeface="Helvetica" panose="020B0604020202020204" pitchFamily="34" charset="0"/>
                <a:cs typeface="Helvetica" panose="020B0604020202020204" pitchFamily="34" charset="0"/>
              </a:rPr>
              <a:t>In microservices environments, particularly those using service meshes, client-side load balancing is common. Clients can discover and route requests directly to microservices instances without a centralized load balancer, using tools like Spring Cloud Ribbon or Envoy.</a:t>
            </a:r>
          </a:p>
          <a:p>
            <a:pPr marL="0" indent="0">
              <a:buNone/>
            </a:pPr>
            <a:r>
              <a:rPr lang="en-US" sz="2000" u="sng" dirty="0">
                <a:latin typeface="Helvetica" panose="020B0604020202020204" pitchFamily="34" charset="0"/>
                <a:cs typeface="Helvetica" panose="020B0604020202020204" pitchFamily="34" charset="0"/>
              </a:rPr>
              <a:t>Edge Computing:</a:t>
            </a:r>
          </a:p>
          <a:p>
            <a:pPr marL="0" indent="0">
              <a:buNone/>
            </a:pPr>
            <a:r>
              <a:rPr lang="en-US" sz="2000" dirty="0">
                <a:latin typeface="Helvetica" panose="020B0604020202020204" pitchFamily="34" charset="0"/>
                <a:cs typeface="Helvetica" panose="020B0604020202020204" pitchFamily="34" charset="0"/>
              </a:rPr>
              <a:t>In edge computing, where services are distributed across many locations, client-side load balancing allows devices to choose the closest or most suitable service instance, reducing the need for centralized load balancers.</a:t>
            </a:r>
          </a:p>
        </p:txBody>
      </p:sp>
    </p:spTree>
    <p:extLst>
      <p:ext uri="{BB962C8B-B14F-4D97-AF65-F5344CB8AC3E}">
        <p14:creationId xmlns:p14="http://schemas.microsoft.com/office/powerpoint/2010/main" val="155532183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359390-A535-0323-6864-764FD5EA5EFD}"/>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Circuit Breaking</a:t>
            </a:r>
            <a:endParaRPr lang="en-US" sz="3200" dirty="0">
              <a:latin typeface="Helvetica" panose="020B0604020202020204" pitchFamily="34" charset="0"/>
              <a:cs typeface="Helvetica" panose="020B0604020202020204" pitchFamily="34" charset="0"/>
            </a:endParaRPr>
          </a:p>
        </p:txBody>
      </p:sp>
      <p:sp>
        <p:nvSpPr>
          <p:cNvPr id="2" name="Content Placeholder 4">
            <a:extLst>
              <a:ext uri="{FF2B5EF4-FFF2-40B4-BE49-F238E27FC236}">
                <a16:creationId xmlns:a16="http://schemas.microsoft.com/office/drawing/2014/main" id="{E54B81D3-0C8E-E4AA-C753-A5C5232EE863}"/>
              </a:ext>
            </a:extLst>
          </p:cNvPr>
          <p:cNvSpPr>
            <a:spLocks noGrp="1"/>
          </p:cNvSpPr>
          <p:nvPr>
            <p:ph idx="1"/>
          </p:nvPr>
        </p:nvSpPr>
        <p:spPr>
          <a:xfrm>
            <a:off x="838200" y="1825625"/>
            <a:ext cx="10515600" cy="4351338"/>
          </a:xfrm>
        </p:spPr>
        <p:txBody>
          <a:bodyPr>
            <a:normAutofit/>
          </a:bodyPr>
          <a:lstStyle/>
          <a:p>
            <a:r>
              <a:rPr lang="en-US" sz="2000" dirty="0">
                <a:latin typeface="Helvetica" panose="020B0604020202020204" pitchFamily="34" charset="0"/>
                <a:cs typeface="Helvetica" panose="020B0604020202020204" pitchFamily="34" charset="0"/>
              </a:rPr>
              <a:t>Circuit breaking is a design pattern used in software development, particularly in microservices architectures, to improve the stability and resilience of applications. </a:t>
            </a:r>
          </a:p>
          <a:p>
            <a:r>
              <a:rPr lang="en-US" sz="2000" dirty="0">
                <a:latin typeface="Helvetica" panose="020B0604020202020204" pitchFamily="34" charset="0"/>
                <a:cs typeface="Helvetica" panose="020B0604020202020204" pitchFamily="34" charset="0"/>
              </a:rPr>
              <a:t>It acts as a safeguard that prevents a system from repeatedly attempting to execute an operation that is likely to fail, thus avoiding prolonged outages or cascading failures.</a:t>
            </a:r>
          </a:p>
          <a:p>
            <a:r>
              <a:rPr lang="en-US" sz="2000" dirty="0">
                <a:latin typeface="Helvetica" panose="020B0604020202020204" pitchFamily="34" charset="0"/>
                <a:cs typeface="Helvetica" panose="020B0604020202020204" pitchFamily="34" charset="0"/>
              </a:rPr>
              <a:t>Key Concepts of Circuit Breaking:</a:t>
            </a:r>
          </a:p>
          <a:p>
            <a:pPr lvl="1"/>
            <a:r>
              <a:rPr lang="en-US" sz="2000" dirty="0">
                <a:latin typeface="Helvetica" panose="020B0604020202020204" pitchFamily="34" charset="0"/>
                <a:cs typeface="Helvetica" panose="020B0604020202020204" pitchFamily="34" charset="0"/>
              </a:rPr>
              <a:t>Circuit Breaker: A circuit breaker monitors the interactions between services or components. If a service fails repeatedly, the circuit breaker "trips" and prevents further attempts to invoke the failing service for a certain period, allowing the system to recover.</a:t>
            </a:r>
          </a:p>
          <a:p>
            <a:pPr lvl="1"/>
            <a:r>
              <a:rPr lang="en-US" sz="2000" dirty="0">
                <a:latin typeface="Helvetica" panose="020B0604020202020204" pitchFamily="34" charset="0"/>
                <a:cs typeface="Helvetica" panose="020B0604020202020204" pitchFamily="34" charset="0"/>
              </a:rPr>
              <a:t>States of a Circuit Breaker: </a:t>
            </a:r>
          </a:p>
          <a:p>
            <a:pPr lvl="2"/>
            <a:r>
              <a:rPr lang="en-US" dirty="0">
                <a:latin typeface="Helvetica" panose="020B0604020202020204" pitchFamily="34" charset="0"/>
                <a:cs typeface="Helvetica" panose="020B0604020202020204" pitchFamily="34" charset="0"/>
              </a:rPr>
              <a:t>Closed: The circuit is functioning normally, and requests are allowed to pass through. If the number of failures exceeds a certain threshold within a specific time window, the circuit breaker transitions to the "Open" state.</a:t>
            </a:r>
          </a:p>
        </p:txBody>
      </p:sp>
    </p:spTree>
    <p:extLst>
      <p:ext uri="{BB962C8B-B14F-4D97-AF65-F5344CB8AC3E}">
        <p14:creationId xmlns:p14="http://schemas.microsoft.com/office/powerpoint/2010/main" val="150682720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E54B81D3-0C8E-E4AA-C753-A5C5232EE863}"/>
              </a:ext>
            </a:extLst>
          </p:cNvPr>
          <p:cNvSpPr>
            <a:spLocks noGrp="1"/>
          </p:cNvSpPr>
          <p:nvPr>
            <p:ph idx="1"/>
          </p:nvPr>
        </p:nvSpPr>
        <p:spPr>
          <a:xfrm>
            <a:off x="838200" y="1825625"/>
            <a:ext cx="10515600" cy="4351338"/>
          </a:xfrm>
        </p:spPr>
        <p:txBody>
          <a:bodyPr>
            <a:normAutofit/>
          </a:bodyPr>
          <a:lstStyle/>
          <a:p>
            <a:pPr marL="457200" lvl="1" indent="0">
              <a:buNone/>
            </a:pPr>
            <a:endParaRPr lang="en-US" sz="2000" dirty="0">
              <a:latin typeface="Helvetica" panose="020B0604020202020204" pitchFamily="34" charset="0"/>
              <a:cs typeface="Helvetica" panose="020B0604020202020204" pitchFamily="34" charset="0"/>
            </a:endParaRPr>
          </a:p>
          <a:p>
            <a:pPr lvl="1"/>
            <a:r>
              <a:rPr lang="en-US" sz="2000" dirty="0">
                <a:latin typeface="Helvetica" panose="020B0604020202020204" pitchFamily="34" charset="0"/>
                <a:cs typeface="Helvetica" panose="020B0604020202020204" pitchFamily="34" charset="0"/>
              </a:rPr>
              <a:t>Open: The circuit is "tripped," and no requests are sent to the failing service. Instead, the circuit breaker immediately returns a fallback response or an error. After a timeout period, the circuit breaker transitions to the "Half-Open" state.</a:t>
            </a:r>
          </a:p>
          <a:p>
            <a:pPr lvl="1"/>
            <a:r>
              <a:rPr lang="en-US" sz="2000" dirty="0">
                <a:latin typeface="Helvetica" panose="020B0604020202020204" pitchFamily="34" charset="0"/>
                <a:cs typeface="Helvetica" panose="020B0604020202020204" pitchFamily="34" charset="0"/>
              </a:rPr>
              <a:t>Half-Open: The circuit breaker allows a limited number of test requests to pass through to the service. If these requests succeed, the circuit breaker resets to the "Closed" state. If they fail, the circuit breaker returns to the "Open" state.</a:t>
            </a:r>
          </a:p>
          <a:p>
            <a:pPr marL="457200" lvl="1" indent="0">
              <a:buNone/>
            </a:pPr>
            <a:endParaRPr lang="en-US" sz="2000" dirty="0">
              <a:latin typeface="Helvetica" panose="020B0604020202020204" pitchFamily="34" charset="0"/>
              <a:cs typeface="Helvetica" panose="020B0604020202020204" pitchFamily="34" charset="0"/>
            </a:endParaRPr>
          </a:p>
          <a:p>
            <a:pPr marL="457200" lvl="1" indent="0">
              <a:buNone/>
            </a:pPr>
            <a:r>
              <a:rPr lang="en-US" sz="2000" dirty="0">
                <a:latin typeface="Helvetica" panose="020B0604020202020204" pitchFamily="34" charset="0"/>
                <a:cs typeface="Helvetica" panose="020B0604020202020204" pitchFamily="34" charset="0"/>
              </a:rPr>
              <a:t>Fallback Method:</a:t>
            </a:r>
          </a:p>
          <a:p>
            <a:pPr marL="457200" lvl="1" indent="0">
              <a:buNone/>
            </a:pPr>
            <a:r>
              <a:rPr lang="en-US" sz="2000" dirty="0">
                <a:latin typeface="Helvetica" panose="020B0604020202020204" pitchFamily="34" charset="0"/>
                <a:cs typeface="Helvetica" panose="020B0604020202020204" pitchFamily="34" charset="0"/>
              </a:rPr>
              <a:t>When the circuit breaker is in the "Open" or "Half-Open" state, the application can execute a fallback method. This method provides an alternative response, often a default value, cached response, or a simplified version of the service, ensuring that the application remains responsive even if the primary service is unavailable.</a:t>
            </a:r>
          </a:p>
        </p:txBody>
      </p:sp>
    </p:spTree>
    <p:extLst>
      <p:ext uri="{BB962C8B-B14F-4D97-AF65-F5344CB8AC3E}">
        <p14:creationId xmlns:p14="http://schemas.microsoft.com/office/powerpoint/2010/main" val="166417803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359390-A535-0323-6864-764FD5EA5EFD}"/>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Why Use a Circuit Breaker?</a:t>
            </a:r>
          </a:p>
        </p:txBody>
      </p:sp>
      <p:sp>
        <p:nvSpPr>
          <p:cNvPr id="2" name="Content Placeholder 4">
            <a:extLst>
              <a:ext uri="{FF2B5EF4-FFF2-40B4-BE49-F238E27FC236}">
                <a16:creationId xmlns:a16="http://schemas.microsoft.com/office/drawing/2014/main" id="{E54B81D3-0C8E-E4AA-C753-A5C5232EE863}"/>
              </a:ext>
            </a:extLst>
          </p:cNvPr>
          <p:cNvSpPr>
            <a:spLocks noGrp="1"/>
          </p:cNvSpPr>
          <p:nvPr>
            <p:ph idx="1"/>
          </p:nvPr>
        </p:nvSpPr>
        <p:spPr>
          <a:xfrm>
            <a:off x="838200" y="1825625"/>
            <a:ext cx="10515600" cy="4351338"/>
          </a:xfrm>
        </p:spPr>
        <p:txBody>
          <a:bodyPr>
            <a:normAutofit/>
          </a:bodyPr>
          <a:lstStyle/>
          <a:p>
            <a:pPr lvl="1"/>
            <a:r>
              <a:rPr lang="en-US" sz="2000" b="1" dirty="0">
                <a:latin typeface="Helvetica" panose="020B0604020202020204" pitchFamily="34" charset="0"/>
                <a:cs typeface="Helvetica" panose="020B0604020202020204" pitchFamily="34" charset="0"/>
              </a:rPr>
              <a:t>Prevent System Overload</a:t>
            </a:r>
            <a:r>
              <a:rPr lang="en-US" sz="2000" dirty="0">
                <a:latin typeface="Helvetica" panose="020B0604020202020204" pitchFamily="34" charset="0"/>
                <a:cs typeface="Helvetica" panose="020B0604020202020204" pitchFamily="34" charset="0"/>
              </a:rPr>
              <a:t>: When a service fails, continuous retries can overload the system, leading to cascading failures across the entire application. Circuit breakers prevent such overloads.</a:t>
            </a:r>
          </a:p>
          <a:p>
            <a:pPr lvl="1"/>
            <a:r>
              <a:rPr lang="en-US" sz="2000" b="1" dirty="0">
                <a:latin typeface="Helvetica" panose="020B0604020202020204" pitchFamily="34" charset="0"/>
                <a:cs typeface="Helvetica" panose="020B0604020202020204" pitchFamily="34" charset="0"/>
              </a:rPr>
              <a:t>Improved Resilience</a:t>
            </a:r>
            <a:r>
              <a:rPr lang="en-US" sz="2000" dirty="0">
                <a:latin typeface="Helvetica" panose="020B0604020202020204" pitchFamily="34" charset="0"/>
                <a:cs typeface="Helvetica" panose="020B0604020202020204" pitchFamily="34" charset="0"/>
              </a:rPr>
              <a:t>: Circuit breakers allow the system to degrade gracefully, providing fallback responses instead of failing completely.</a:t>
            </a:r>
          </a:p>
          <a:p>
            <a:pPr lvl="1"/>
            <a:r>
              <a:rPr lang="en-US" sz="2000" b="1" dirty="0">
                <a:latin typeface="Helvetica" panose="020B0604020202020204" pitchFamily="34" charset="0"/>
                <a:cs typeface="Helvetica" panose="020B0604020202020204" pitchFamily="34" charset="0"/>
              </a:rPr>
              <a:t>Faster Recovery</a:t>
            </a:r>
            <a:r>
              <a:rPr lang="en-US" sz="2000" dirty="0">
                <a:latin typeface="Helvetica" panose="020B0604020202020204" pitchFamily="34" charset="0"/>
                <a:cs typeface="Helvetica" panose="020B0604020202020204" pitchFamily="34" charset="0"/>
              </a:rPr>
              <a:t>: By temporarily halting requests to a failing service, the circuit breaker gives the service time to recover, improving the overall stability of the system.</a:t>
            </a:r>
          </a:p>
        </p:txBody>
      </p:sp>
    </p:spTree>
    <p:extLst>
      <p:ext uri="{BB962C8B-B14F-4D97-AF65-F5344CB8AC3E}">
        <p14:creationId xmlns:p14="http://schemas.microsoft.com/office/powerpoint/2010/main" val="347228952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359390-A535-0323-6864-764FD5EA5EFD}"/>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Circuit Breaking-  Real-World Use Case</a:t>
            </a:r>
          </a:p>
        </p:txBody>
      </p:sp>
      <p:sp>
        <p:nvSpPr>
          <p:cNvPr id="2" name="Content Placeholder 4">
            <a:extLst>
              <a:ext uri="{FF2B5EF4-FFF2-40B4-BE49-F238E27FC236}">
                <a16:creationId xmlns:a16="http://schemas.microsoft.com/office/drawing/2014/main" id="{E54B81D3-0C8E-E4AA-C753-A5C5232EE863}"/>
              </a:ext>
            </a:extLst>
          </p:cNvPr>
          <p:cNvSpPr>
            <a:spLocks noGrp="1"/>
          </p:cNvSpPr>
          <p:nvPr>
            <p:ph idx="1"/>
          </p:nvPr>
        </p:nvSpPr>
        <p:spPr>
          <a:xfrm>
            <a:off x="838200" y="1825625"/>
            <a:ext cx="10515600" cy="4351338"/>
          </a:xfrm>
        </p:spPr>
        <p:txBody>
          <a:bodyPr>
            <a:normAutofit/>
          </a:bodyPr>
          <a:lstStyle/>
          <a:p>
            <a:r>
              <a:rPr lang="en-US" sz="2000" dirty="0">
                <a:latin typeface="Helvetica" panose="020B0604020202020204" pitchFamily="34" charset="0"/>
                <a:cs typeface="Helvetica" panose="020B0604020202020204" pitchFamily="34" charset="0"/>
              </a:rPr>
              <a:t>Imagine an e-commerce application where multiple services interact, such as a payment service, inventory service, and order service. If the payment service starts failing, a circuit breaker can prevent the order service from continuously trying to call the payment service, avoiding a cascade of failures. </a:t>
            </a:r>
          </a:p>
          <a:p>
            <a:r>
              <a:rPr lang="en-US" sz="2000" dirty="0">
                <a:latin typeface="Helvetica" panose="020B0604020202020204" pitchFamily="34" charset="0"/>
                <a:cs typeface="Helvetica" panose="020B0604020202020204" pitchFamily="34" charset="0"/>
              </a:rPr>
              <a:t>Instead, the circuit breaker would trigger a fallback method, such as queuing the order for later processing or notifying the user of a temporary issue.</a:t>
            </a:r>
          </a:p>
        </p:txBody>
      </p:sp>
    </p:spTree>
    <p:extLst>
      <p:ext uri="{BB962C8B-B14F-4D97-AF65-F5344CB8AC3E}">
        <p14:creationId xmlns:p14="http://schemas.microsoft.com/office/powerpoint/2010/main" val="304245117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359390-A535-0323-6864-764FD5EA5EFD}"/>
              </a:ext>
            </a:extLst>
          </p:cNvPr>
          <p:cNvSpPr>
            <a:spLocks noGrp="1"/>
          </p:cNvSpPr>
          <p:nvPr>
            <p:ph type="title"/>
          </p:nvPr>
        </p:nvSpPr>
        <p:spPr>
          <a:xfrm>
            <a:off x="838200" y="365125"/>
            <a:ext cx="10515600" cy="1325563"/>
          </a:xfrm>
        </p:spPr>
        <p:txBody>
          <a:bodyPr>
            <a:normAutofit/>
          </a:bodyPr>
          <a:lstStyle/>
          <a:p>
            <a:r>
              <a:rPr lang="en-US" sz="3200" dirty="0">
                <a:solidFill>
                  <a:srgbClr val="0070C0"/>
                </a:solidFill>
                <a:latin typeface="Helvetica" panose="020B0604020202020204" pitchFamily="34" charset="0"/>
                <a:cs typeface="Helvetica" panose="020B0604020202020204" pitchFamily="34" charset="0"/>
              </a:rPr>
              <a:t>Example of a Fallback Method in Spring Boot</a:t>
            </a:r>
          </a:p>
        </p:txBody>
      </p:sp>
      <p:pic>
        <p:nvPicPr>
          <p:cNvPr id="5" name="Content Placeholder 4">
            <a:extLst>
              <a:ext uri="{FF2B5EF4-FFF2-40B4-BE49-F238E27FC236}">
                <a16:creationId xmlns:a16="http://schemas.microsoft.com/office/drawing/2014/main" id="{B15BA722-F836-93F4-CC00-A75F56EF5287}"/>
              </a:ext>
            </a:extLst>
          </p:cNvPr>
          <p:cNvPicPr>
            <a:picLocks noGrp="1" noChangeAspect="1"/>
          </p:cNvPicPr>
          <p:nvPr>
            <p:ph idx="1"/>
          </p:nvPr>
        </p:nvPicPr>
        <p:blipFill>
          <a:blip r:embed="rId3"/>
          <a:stretch>
            <a:fillRect/>
          </a:stretch>
        </p:blipFill>
        <p:spPr>
          <a:xfrm>
            <a:off x="1460291" y="1825625"/>
            <a:ext cx="9271418" cy="4351338"/>
          </a:xfrm>
        </p:spPr>
      </p:pic>
    </p:spTree>
    <p:extLst>
      <p:ext uri="{BB962C8B-B14F-4D97-AF65-F5344CB8AC3E}">
        <p14:creationId xmlns:p14="http://schemas.microsoft.com/office/powerpoint/2010/main" val="2538024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2872</TotalTime>
  <Words>7693</Words>
  <Application>Microsoft Office PowerPoint</Application>
  <PresentationFormat>Widescreen</PresentationFormat>
  <Paragraphs>640</Paragraphs>
  <Slides>104</Slides>
  <Notes>49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104</vt:i4>
      </vt:variant>
    </vt:vector>
  </HeadingPairs>
  <TitlesOfParts>
    <vt:vector size="111" baseType="lpstr">
      <vt:lpstr>Aptos</vt:lpstr>
      <vt:lpstr>Aptos Display</vt:lpstr>
      <vt:lpstr>Arial</vt:lpstr>
      <vt:lpstr>Helvetica</vt:lpstr>
      <vt:lpstr>Nunito</vt:lpstr>
      <vt:lpstr>Office Theme</vt:lpstr>
      <vt:lpstr>Document</vt:lpstr>
      <vt:lpstr>SUDAKSHA EDUCATION PVT LTD</vt:lpstr>
      <vt:lpstr>Table of Content</vt:lpstr>
      <vt:lpstr>PowerPoint Presentation</vt:lpstr>
      <vt:lpstr>Introduction to Java</vt:lpstr>
      <vt:lpstr>PowerPoint Presentation</vt:lpstr>
      <vt:lpstr>PowerPoint Presentation</vt:lpstr>
      <vt:lpstr>PowerPoint Presentation</vt:lpstr>
      <vt:lpstr>PowerPoint Presentation</vt:lpstr>
      <vt:lpstr>Object-Oriented Programming</vt:lpstr>
      <vt:lpstr>PowerPoint Presentation</vt:lpstr>
      <vt:lpstr>PowerPoint Presentation</vt:lpstr>
      <vt:lpstr>PowerPoint Presentation</vt:lpstr>
      <vt:lpstr>PowerPoint Presentation</vt:lpstr>
      <vt:lpstr>Polymorphism</vt:lpstr>
      <vt:lpstr>PowerPoint Presentation</vt:lpstr>
      <vt:lpstr>Exceptions in Java</vt:lpstr>
      <vt:lpstr>Types of Exceptions</vt:lpstr>
      <vt:lpstr>Examples of Exception</vt:lpstr>
      <vt:lpstr>Multi Threading</vt:lpstr>
      <vt:lpstr>PowerPoint Presentation</vt:lpstr>
      <vt:lpstr>PowerPoint Presentation</vt:lpstr>
      <vt:lpstr>PowerPoint Presentation</vt:lpstr>
      <vt:lpstr>PowerPoint Presentation</vt:lpstr>
      <vt:lpstr>IO Streams</vt:lpstr>
      <vt:lpstr>PowerPoint Presentation</vt:lpstr>
      <vt:lpstr>PowerPoint Presentation</vt:lpstr>
      <vt:lpstr>PowerPoint Presentation</vt:lpstr>
      <vt:lpstr>AWT (Abstract windowtooldkit)</vt:lpstr>
      <vt:lpstr>PowerPoint Presentation</vt:lpstr>
      <vt:lpstr>PowerPoint Presentation</vt:lpstr>
      <vt:lpstr>PowerPoint Presentation</vt:lpstr>
      <vt:lpstr>Java Collections</vt:lpstr>
      <vt:lpstr>Hierarchy of Collection Framework</vt:lpstr>
      <vt:lpstr>Collection Interface</vt:lpstr>
      <vt:lpstr>Collection Interface – List Interface</vt:lpstr>
      <vt:lpstr>Java Swing </vt:lpstr>
      <vt:lpstr>PowerPoint Presentation</vt:lpstr>
      <vt:lpstr>PowerPoint Presentation</vt:lpstr>
      <vt:lpstr>Swing Classes Hierarchy</vt:lpstr>
      <vt:lpstr>Swing Example</vt:lpstr>
      <vt:lpstr>Swing Example- Creating Windows</vt:lpstr>
      <vt:lpstr>Swing Example- Frames</vt:lpstr>
      <vt:lpstr>Event handling in Desktop applications</vt:lpstr>
      <vt:lpstr>PowerPoint Presentation</vt:lpstr>
      <vt:lpstr>PowerPoint Presentation</vt:lpstr>
      <vt:lpstr>PowerPoint Presentation</vt:lpstr>
      <vt:lpstr>Java Stream</vt:lpstr>
      <vt:lpstr>PowerPoint Presentation</vt:lpstr>
      <vt:lpstr>PowerPoint Presentation</vt:lpstr>
      <vt:lpstr>PowerPoint Presentation</vt:lpstr>
      <vt:lpstr>Functional Interfaces </vt:lpstr>
      <vt:lpstr>PowerPoint Presentation</vt:lpstr>
      <vt:lpstr>Lambda in Java</vt:lpstr>
      <vt:lpstr>PowerPoint Presentation</vt:lpstr>
      <vt:lpstr>Java Regex</vt:lpstr>
      <vt:lpstr>Java Regex Example</vt:lpstr>
      <vt:lpstr>PowerPoint Presentation</vt:lpstr>
      <vt:lpstr>PowerPoint Presentation</vt:lpstr>
      <vt:lpstr>PowerPoint Presentation</vt:lpstr>
      <vt:lpstr>PowerPoint Presentation</vt:lpstr>
      <vt:lpstr>Java Concurrency</vt:lpstr>
      <vt:lpstr>PowerPoint Presentation</vt:lpstr>
      <vt:lpstr>PowerPoint Presentation</vt:lpstr>
      <vt:lpstr>Java Concurrency - Example</vt:lpstr>
      <vt:lpstr>JDBC</vt:lpstr>
      <vt:lpstr>Components of JDBC </vt:lpstr>
      <vt:lpstr>Components of JDBC </vt:lpstr>
      <vt:lpstr>Working of JDBC </vt:lpstr>
      <vt:lpstr>Spring Cloud</vt:lpstr>
      <vt:lpstr>PowerPoint Presentation</vt:lpstr>
      <vt:lpstr>Spring Cloud: Architecture</vt:lpstr>
      <vt:lpstr>Spring Cloud Configuration</vt:lpstr>
      <vt:lpstr>Configuring Spring Cloud Services with Git</vt:lpstr>
      <vt:lpstr>PowerPoint Presentation</vt:lpstr>
      <vt:lpstr>Spring Cloud – Netflix Eureka - Overview</vt:lpstr>
      <vt:lpstr>Spring Cloud – Netflix Eureka - Configuration</vt:lpstr>
      <vt:lpstr>Setting Up Eureka Server in Java</vt:lpstr>
      <vt:lpstr>PowerPoint Presentation</vt:lpstr>
      <vt:lpstr>PowerPoint Presentation</vt:lpstr>
      <vt:lpstr>PowerPoint Presentation</vt:lpstr>
      <vt:lpstr>Setting Up Eureka Client</vt:lpstr>
      <vt:lpstr>PowerPoint Presentation</vt:lpstr>
      <vt:lpstr>PowerPoint Presentation</vt:lpstr>
      <vt:lpstr>Spring Boot Microservices Communication  using RestTemplate</vt:lpstr>
      <vt:lpstr>Spring Cloud OpenFeign</vt:lpstr>
      <vt:lpstr>PowerPoint Presentation</vt:lpstr>
      <vt:lpstr>PowerPoint Presentation</vt:lpstr>
      <vt:lpstr>PowerPoint Presentation</vt:lpstr>
      <vt:lpstr>PowerPoint Presentation</vt:lpstr>
      <vt:lpstr>PowerPoint Presentation</vt:lpstr>
      <vt:lpstr>Load Balancing</vt:lpstr>
      <vt:lpstr>Load Balancing Algorithms</vt:lpstr>
      <vt:lpstr>Client-side load balancer</vt:lpstr>
      <vt:lpstr>PowerPoint Presentation</vt:lpstr>
      <vt:lpstr>Circuit Breaking</vt:lpstr>
      <vt:lpstr>PowerPoint Presentation</vt:lpstr>
      <vt:lpstr>Why Use a Circuit Breaker?</vt:lpstr>
      <vt:lpstr>Circuit Breaking-  Real-World Use Case</vt:lpstr>
      <vt:lpstr>Example of a Fallback Method in Spring Boot</vt:lpstr>
      <vt:lpstr>Using Resillience4J</vt:lpstr>
      <vt:lpstr>Using Resillience4J Advantages</vt:lpstr>
      <vt:lpstr>Using Resillience4J - Example Scenario</vt:lpstr>
      <vt:lpstr>PowerPoint Presentation</vt:lpstr>
      <vt:lpstr>Example Scenario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Aditya Kanungo</dc:creator>
  <cp:lastModifiedBy>Shrikar Reddy</cp:lastModifiedBy>
  <cp:revision>13</cp:revision>
  <dcterms:created xsi:type="dcterms:W3CDTF">2024-08-29T18:37:49Z</dcterms:created>
  <dcterms:modified xsi:type="dcterms:W3CDTF">2024-11-15T12:59:50Z</dcterms:modified>
</cp:coreProperties>
</file>