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257" r:id="rId3"/>
    <p:sldId id="258" r:id="rId4"/>
    <p:sldId id="261" r:id="rId5"/>
    <p:sldId id="262" r:id="rId6"/>
    <p:sldId id="263" r:id="rId7"/>
    <p:sldId id="264" r:id="rId8"/>
    <p:sldId id="259" r:id="rId9"/>
    <p:sldId id="265" r:id="rId10"/>
    <p:sldId id="266" r:id="rId11"/>
    <p:sldId id="267" r:id="rId12"/>
    <p:sldId id="269" r:id="rId13"/>
    <p:sldId id="270" r:id="rId14"/>
    <p:sldId id="268" r:id="rId15"/>
    <p:sldId id="272" r:id="rId16"/>
    <p:sldId id="273" r:id="rId17"/>
    <p:sldId id="271" r:id="rId18"/>
    <p:sldId id="274" r:id="rId19"/>
    <p:sldId id="275" r:id="rId20"/>
    <p:sldId id="276" r:id="rId21"/>
    <p:sldId id="260" r:id="rId22"/>
    <p:sldId id="278" r:id="rId23"/>
    <p:sldId id="277" r:id="rId24"/>
    <p:sldId id="279" r:id="rId25"/>
    <p:sldId id="280" r:id="rId26"/>
    <p:sldId id="281" r:id="rId27"/>
    <p:sldId id="282" r:id="rId28"/>
    <p:sldId id="283" r:id="rId29"/>
    <p:sldId id="285" r:id="rId30"/>
    <p:sldId id="286" r:id="rId31"/>
    <p:sldId id="288" r:id="rId32"/>
    <p:sldId id="289" r:id="rId33"/>
    <p:sldId id="290" r:id="rId34"/>
    <p:sldId id="287" r:id="rId35"/>
    <p:sldId id="292" r:id="rId36"/>
    <p:sldId id="293" r:id="rId37"/>
    <p:sldId id="294" r:id="rId38"/>
    <p:sldId id="295" r:id="rId39"/>
    <p:sldId id="291"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2" r:id="rId56"/>
    <p:sldId id="313" r:id="rId57"/>
    <p:sldId id="315" r:id="rId58"/>
    <p:sldId id="314" r:id="rId59"/>
    <p:sldId id="316" r:id="rId60"/>
    <p:sldId id="317" r:id="rId61"/>
    <p:sldId id="318" r:id="rId62"/>
    <p:sldId id="319" r:id="rId63"/>
    <p:sldId id="311" r:id="rId64"/>
    <p:sldId id="320" r:id="rId65"/>
    <p:sldId id="321" r:id="rId66"/>
    <p:sldId id="322" r:id="rId67"/>
    <p:sldId id="323" r:id="rId68"/>
    <p:sldId id="325" r:id="rId69"/>
    <p:sldId id="328" r:id="rId70"/>
    <p:sldId id="329" r:id="rId71"/>
    <p:sldId id="330" r:id="rId72"/>
    <p:sldId id="331" r:id="rId73"/>
    <p:sldId id="332" r:id="rId74"/>
    <p:sldId id="333" r:id="rId75"/>
    <p:sldId id="334" r:id="rId76"/>
    <p:sldId id="335" r:id="rId77"/>
    <p:sldId id="336" r:id="rId78"/>
    <p:sldId id="337" r:id="rId79"/>
    <p:sldId id="326" r:id="rId80"/>
    <p:sldId id="338" r:id="rId81"/>
    <p:sldId id="339" r:id="rId82"/>
    <p:sldId id="340" r:id="rId83"/>
    <p:sldId id="324" r:id="rId84"/>
    <p:sldId id="341" r:id="rId85"/>
    <p:sldId id="342" r:id="rId86"/>
    <p:sldId id="343" r:id="rId87"/>
    <p:sldId id="344" r:id="rId88"/>
    <p:sldId id="345" r:id="rId89"/>
    <p:sldId id="346" r:id="rId90"/>
    <p:sldId id="347" r:id="rId91"/>
    <p:sldId id="348" r:id="rId92"/>
    <p:sldId id="351" r:id="rId93"/>
    <p:sldId id="352" r:id="rId94"/>
    <p:sldId id="349" r:id="rId95"/>
    <p:sldId id="350" r:id="rId96"/>
    <p:sldId id="353" r:id="rId97"/>
    <p:sldId id="354" r:id="rId98"/>
    <p:sldId id="355" r:id="rId99"/>
    <p:sldId id="356" r:id="rId100"/>
    <p:sldId id="357" r:id="rId101"/>
    <p:sldId id="359" r:id="rId102"/>
    <p:sldId id="358" r:id="rId103"/>
    <p:sldId id="360" r:id="rId104"/>
    <p:sldId id="361" r:id="rId105"/>
    <p:sldId id="362" r:id="rId106"/>
    <p:sldId id="363" r:id="rId107"/>
    <p:sldId id="364"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8960CC-A195-4D0F-B489-7A7F9F2C0F8C}" v="252" dt="2024-08-29T14:05:47.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2" d="100"/>
          <a:sy n="62" d="100"/>
        </p:scale>
        <p:origin x="1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0FEA2-5C01-4B40-B55C-74C641DB232A}" type="datetimeFigureOut">
              <a:rPr lang="en-US" smtClean="0"/>
              <a:t>9/17/2024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6F946-AB35-480E-B69C-4865E5CE31CD}" type="slidenum">
              <a:rPr lang="en-US" smtClean="0"/>
              <a:t>‹#›</a:t>
            </a:fld>
            <a:endParaRPr lang="en-US"/>
          </a:p>
        </p:txBody>
      </p:sp>
    </p:spTree>
    <p:extLst>
      <p:ext uri="{BB962C8B-B14F-4D97-AF65-F5344CB8AC3E}">
        <p14:creationId xmlns:p14="http://schemas.microsoft.com/office/powerpoint/2010/main" val="3043361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50</a:t>
            </a:fld>
            <a:endParaRPr lang="en-US"/>
          </a:p>
        </p:txBody>
      </p:sp>
    </p:spTree>
    <p:extLst>
      <p:ext uri="{BB962C8B-B14F-4D97-AF65-F5344CB8AC3E}">
        <p14:creationId xmlns:p14="http://schemas.microsoft.com/office/powerpoint/2010/main" val="2765562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59</a:t>
            </a:fld>
            <a:endParaRPr lang="en-US"/>
          </a:p>
        </p:txBody>
      </p:sp>
    </p:spTree>
    <p:extLst>
      <p:ext uri="{BB962C8B-B14F-4D97-AF65-F5344CB8AC3E}">
        <p14:creationId xmlns:p14="http://schemas.microsoft.com/office/powerpoint/2010/main" val="2948054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60</a:t>
            </a:fld>
            <a:endParaRPr lang="en-US"/>
          </a:p>
        </p:txBody>
      </p:sp>
    </p:spTree>
    <p:extLst>
      <p:ext uri="{BB962C8B-B14F-4D97-AF65-F5344CB8AC3E}">
        <p14:creationId xmlns:p14="http://schemas.microsoft.com/office/powerpoint/2010/main" val="1352288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61</a:t>
            </a:fld>
            <a:endParaRPr lang="en-US"/>
          </a:p>
        </p:txBody>
      </p:sp>
    </p:spTree>
    <p:extLst>
      <p:ext uri="{BB962C8B-B14F-4D97-AF65-F5344CB8AC3E}">
        <p14:creationId xmlns:p14="http://schemas.microsoft.com/office/powerpoint/2010/main" val="1899769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62</a:t>
            </a:fld>
            <a:endParaRPr lang="en-US"/>
          </a:p>
        </p:txBody>
      </p:sp>
    </p:spTree>
    <p:extLst>
      <p:ext uri="{BB962C8B-B14F-4D97-AF65-F5344CB8AC3E}">
        <p14:creationId xmlns:p14="http://schemas.microsoft.com/office/powerpoint/2010/main" val="2189263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88</a:t>
            </a:fld>
            <a:endParaRPr lang="en-US"/>
          </a:p>
        </p:txBody>
      </p:sp>
    </p:spTree>
    <p:extLst>
      <p:ext uri="{BB962C8B-B14F-4D97-AF65-F5344CB8AC3E}">
        <p14:creationId xmlns:p14="http://schemas.microsoft.com/office/powerpoint/2010/main" val="598182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89</a:t>
            </a:fld>
            <a:endParaRPr lang="en-US"/>
          </a:p>
        </p:txBody>
      </p:sp>
    </p:spTree>
    <p:extLst>
      <p:ext uri="{BB962C8B-B14F-4D97-AF65-F5344CB8AC3E}">
        <p14:creationId xmlns:p14="http://schemas.microsoft.com/office/powerpoint/2010/main" val="4026799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90</a:t>
            </a:fld>
            <a:endParaRPr lang="en-US"/>
          </a:p>
        </p:txBody>
      </p:sp>
    </p:spTree>
    <p:extLst>
      <p:ext uri="{BB962C8B-B14F-4D97-AF65-F5344CB8AC3E}">
        <p14:creationId xmlns:p14="http://schemas.microsoft.com/office/powerpoint/2010/main" val="28667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91</a:t>
            </a:fld>
            <a:endParaRPr lang="en-US"/>
          </a:p>
        </p:txBody>
      </p:sp>
    </p:spTree>
    <p:extLst>
      <p:ext uri="{BB962C8B-B14F-4D97-AF65-F5344CB8AC3E}">
        <p14:creationId xmlns:p14="http://schemas.microsoft.com/office/powerpoint/2010/main" val="3668782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92</a:t>
            </a:fld>
            <a:endParaRPr lang="en-US"/>
          </a:p>
        </p:txBody>
      </p:sp>
    </p:spTree>
    <p:extLst>
      <p:ext uri="{BB962C8B-B14F-4D97-AF65-F5344CB8AC3E}">
        <p14:creationId xmlns:p14="http://schemas.microsoft.com/office/powerpoint/2010/main" val="3250361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93</a:t>
            </a:fld>
            <a:endParaRPr lang="en-US"/>
          </a:p>
        </p:txBody>
      </p:sp>
    </p:spTree>
    <p:extLst>
      <p:ext uri="{BB962C8B-B14F-4D97-AF65-F5344CB8AC3E}">
        <p14:creationId xmlns:p14="http://schemas.microsoft.com/office/powerpoint/2010/main" val="199754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51</a:t>
            </a:fld>
            <a:endParaRPr lang="en-US"/>
          </a:p>
        </p:txBody>
      </p:sp>
    </p:spTree>
    <p:extLst>
      <p:ext uri="{BB962C8B-B14F-4D97-AF65-F5344CB8AC3E}">
        <p14:creationId xmlns:p14="http://schemas.microsoft.com/office/powerpoint/2010/main" val="629006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94</a:t>
            </a:fld>
            <a:endParaRPr lang="en-US"/>
          </a:p>
        </p:txBody>
      </p:sp>
    </p:spTree>
    <p:extLst>
      <p:ext uri="{BB962C8B-B14F-4D97-AF65-F5344CB8AC3E}">
        <p14:creationId xmlns:p14="http://schemas.microsoft.com/office/powerpoint/2010/main" val="1912223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95</a:t>
            </a:fld>
            <a:endParaRPr lang="en-US"/>
          </a:p>
        </p:txBody>
      </p:sp>
    </p:spTree>
    <p:extLst>
      <p:ext uri="{BB962C8B-B14F-4D97-AF65-F5344CB8AC3E}">
        <p14:creationId xmlns:p14="http://schemas.microsoft.com/office/powerpoint/2010/main" val="2975576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96</a:t>
            </a:fld>
            <a:endParaRPr lang="en-US"/>
          </a:p>
        </p:txBody>
      </p:sp>
    </p:spTree>
    <p:extLst>
      <p:ext uri="{BB962C8B-B14F-4D97-AF65-F5344CB8AC3E}">
        <p14:creationId xmlns:p14="http://schemas.microsoft.com/office/powerpoint/2010/main" val="3530637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97</a:t>
            </a:fld>
            <a:endParaRPr lang="en-US"/>
          </a:p>
        </p:txBody>
      </p:sp>
    </p:spTree>
    <p:extLst>
      <p:ext uri="{BB962C8B-B14F-4D97-AF65-F5344CB8AC3E}">
        <p14:creationId xmlns:p14="http://schemas.microsoft.com/office/powerpoint/2010/main" val="2596223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98</a:t>
            </a:fld>
            <a:endParaRPr lang="en-US"/>
          </a:p>
        </p:txBody>
      </p:sp>
    </p:spTree>
    <p:extLst>
      <p:ext uri="{BB962C8B-B14F-4D97-AF65-F5344CB8AC3E}">
        <p14:creationId xmlns:p14="http://schemas.microsoft.com/office/powerpoint/2010/main" val="2639255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99</a:t>
            </a:fld>
            <a:endParaRPr lang="en-US"/>
          </a:p>
        </p:txBody>
      </p:sp>
    </p:spTree>
    <p:extLst>
      <p:ext uri="{BB962C8B-B14F-4D97-AF65-F5344CB8AC3E}">
        <p14:creationId xmlns:p14="http://schemas.microsoft.com/office/powerpoint/2010/main" val="3324886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100</a:t>
            </a:fld>
            <a:endParaRPr lang="en-US"/>
          </a:p>
        </p:txBody>
      </p:sp>
    </p:spTree>
    <p:extLst>
      <p:ext uri="{BB962C8B-B14F-4D97-AF65-F5344CB8AC3E}">
        <p14:creationId xmlns:p14="http://schemas.microsoft.com/office/powerpoint/2010/main" val="3800667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101</a:t>
            </a:fld>
            <a:endParaRPr lang="en-US"/>
          </a:p>
        </p:txBody>
      </p:sp>
    </p:spTree>
    <p:extLst>
      <p:ext uri="{BB962C8B-B14F-4D97-AF65-F5344CB8AC3E}">
        <p14:creationId xmlns:p14="http://schemas.microsoft.com/office/powerpoint/2010/main" val="3371797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102</a:t>
            </a:fld>
            <a:endParaRPr lang="en-US"/>
          </a:p>
        </p:txBody>
      </p:sp>
    </p:spTree>
    <p:extLst>
      <p:ext uri="{BB962C8B-B14F-4D97-AF65-F5344CB8AC3E}">
        <p14:creationId xmlns:p14="http://schemas.microsoft.com/office/powerpoint/2010/main" val="4091808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103</a:t>
            </a:fld>
            <a:endParaRPr lang="en-US"/>
          </a:p>
        </p:txBody>
      </p:sp>
    </p:spTree>
    <p:extLst>
      <p:ext uri="{BB962C8B-B14F-4D97-AF65-F5344CB8AC3E}">
        <p14:creationId xmlns:p14="http://schemas.microsoft.com/office/powerpoint/2010/main" val="85831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52</a:t>
            </a:fld>
            <a:endParaRPr lang="en-US"/>
          </a:p>
        </p:txBody>
      </p:sp>
    </p:spTree>
    <p:extLst>
      <p:ext uri="{BB962C8B-B14F-4D97-AF65-F5344CB8AC3E}">
        <p14:creationId xmlns:p14="http://schemas.microsoft.com/office/powerpoint/2010/main" val="3943518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104</a:t>
            </a:fld>
            <a:endParaRPr lang="en-US"/>
          </a:p>
        </p:txBody>
      </p:sp>
    </p:spTree>
    <p:extLst>
      <p:ext uri="{BB962C8B-B14F-4D97-AF65-F5344CB8AC3E}">
        <p14:creationId xmlns:p14="http://schemas.microsoft.com/office/powerpoint/2010/main" val="2541159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105</a:t>
            </a:fld>
            <a:endParaRPr lang="en-US"/>
          </a:p>
        </p:txBody>
      </p:sp>
    </p:spTree>
    <p:extLst>
      <p:ext uri="{BB962C8B-B14F-4D97-AF65-F5344CB8AC3E}">
        <p14:creationId xmlns:p14="http://schemas.microsoft.com/office/powerpoint/2010/main" val="2916521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106</a:t>
            </a:fld>
            <a:endParaRPr lang="en-US"/>
          </a:p>
        </p:txBody>
      </p:sp>
    </p:spTree>
    <p:extLst>
      <p:ext uri="{BB962C8B-B14F-4D97-AF65-F5344CB8AC3E}">
        <p14:creationId xmlns:p14="http://schemas.microsoft.com/office/powerpoint/2010/main" val="256388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107</a:t>
            </a:fld>
            <a:endParaRPr lang="en-US"/>
          </a:p>
        </p:txBody>
      </p:sp>
    </p:spTree>
    <p:extLst>
      <p:ext uri="{BB962C8B-B14F-4D97-AF65-F5344CB8AC3E}">
        <p14:creationId xmlns:p14="http://schemas.microsoft.com/office/powerpoint/2010/main" val="169919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53</a:t>
            </a:fld>
            <a:endParaRPr lang="en-US"/>
          </a:p>
        </p:txBody>
      </p:sp>
    </p:spTree>
    <p:extLst>
      <p:ext uri="{BB962C8B-B14F-4D97-AF65-F5344CB8AC3E}">
        <p14:creationId xmlns:p14="http://schemas.microsoft.com/office/powerpoint/2010/main" val="641803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54</a:t>
            </a:fld>
            <a:endParaRPr lang="en-US"/>
          </a:p>
        </p:txBody>
      </p:sp>
    </p:spTree>
    <p:extLst>
      <p:ext uri="{BB962C8B-B14F-4D97-AF65-F5344CB8AC3E}">
        <p14:creationId xmlns:p14="http://schemas.microsoft.com/office/powerpoint/2010/main" val="422812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55</a:t>
            </a:fld>
            <a:endParaRPr lang="en-US"/>
          </a:p>
        </p:txBody>
      </p:sp>
    </p:spTree>
    <p:extLst>
      <p:ext uri="{BB962C8B-B14F-4D97-AF65-F5344CB8AC3E}">
        <p14:creationId xmlns:p14="http://schemas.microsoft.com/office/powerpoint/2010/main" val="2352976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56</a:t>
            </a:fld>
            <a:endParaRPr lang="en-US"/>
          </a:p>
        </p:txBody>
      </p:sp>
    </p:spTree>
    <p:extLst>
      <p:ext uri="{BB962C8B-B14F-4D97-AF65-F5344CB8AC3E}">
        <p14:creationId xmlns:p14="http://schemas.microsoft.com/office/powerpoint/2010/main" val="4249052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57</a:t>
            </a:fld>
            <a:endParaRPr lang="en-US"/>
          </a:p>
        </p:txBody>
      </p:sp>
    </p:spTree>
    <p:extLst>
      <p:ext uri="{BB962C8B-B14F-4D97-AF65-F5344CB8AC3E}">
        <p14:creationId xmlns:p14="http://schemas.microsoft.com/office/powerpoint/2010/main" val="3468079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86F946-AB35-480E-B69C-4865E5CE31CD}" type="slidenum">
              <a:rPr lang="en-US" smtClean="0"/>
              <a:t>58</a:t>
            </a:fld>
            <a:endParaRPr lang="en-US"/>
          </a:p>
        </p:txBody>
      </p:sp>
    </p:spTree>
    <p:extLst>
      <p:ext uri="{BB962C8B-B14F-4D97-AF65-F5344CB8AC3E}">
        <p14:creationId xmlns:p14="http://schemas.microsoft.com/office/powerpoint/2010/main" val="1252284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087F-CC31-97D9-1C3E-402EAB3D4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12E003-11DB-DDB2-894F-5ABB959FD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EC2AC7-EDDE-8BAF-37BE-A335017C45B8}"/>
              </a:ext>
            </a:extLst>
          </p:cNvPr>
          <p:cNvSpPr>
            <a:spLocks noGrp="1"/>
          </p:cNvSpPr>
          <p:nvPr>
            <p:ph type="dt" sz="half" idx="10"/>
          </p:nvPr>
        </p:nvSpPr>
        <p:spPr/>
        <p:txBody>
          <a:bodyPr/>
          <a:lstStyle/>
          <a:p>
            <a:fld id="{E571EA33-674F-42F8-84FE-3E89D4CCF5ED}" type="datetimeFigureOut">
              <a:rPr lang="en-US" smtClean="0"/>
              <a:t>9/17/2024</a:t>
            </a:fld>
            <a:endParaRPr lang="en-US"/>
          </a:p>
        </p:txBody>
      </p:sp>
      <p:sp>
        <p:nvSpPr>
          <p:cNvPr id="5" name="Footer Placeholder 4">
            <a:extLst>
              <a:ext uri="{FF2B5EF4-FFF2-40B4-BE49-F238E27FC236}">
                <a16:creationId xmlns:a16="http://schemas.microsoft.com/office/drawing/2014/main" id="{16780BB8-942F-3C7B-B38E-53D9A6FFC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1B33E-D0D9-EBDD-F87D-62B04A3FAA0E}"/>
              </a:ext>
            </a:extLst>
          </p:cNvPr>
          <p:cNvSpPr>
            <a:spLocks noGrp="1"/>
          </p:cNvSpPr>
          <p:nvPr>
            <p:ph type="sldNum" sz="quarter" idx="12"/>
          </p:nvPr>
        </p:nvSpPr>
        <p:spPr/>
        <p:txBody>
          <a:bodyPr/>
          <a:lstStyle/>
          <a:p>
            <a:fld id="{4D1149F9-6460-4268-9F7E-970AAB060D3F}" type="slidenum">
              <a:rPr lang="en-US" smtClean="0"/>
              <a:t>‹#›</a:t>
            </a:fld>
            <a:endParaRPr lang="en-US"/>
          </a:p>
        </p:txBody>
      </p:sp>
    </p:spTree>
    <p:extLst>
      <p:ext uri="{BB962C8B-B14F-4D97-AF65-F5344CB8AC3E}">
        <p14:creationId xmlns:p14="http://schemas.microsoft.com/office/powerpoint/2010/main" val="171594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DC89-3667-4CF3-2A1A-F71708E49F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38A1A9-3302-93F6-E5A3-C0AA7B85A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E2128-2F6B-5E0B-7129-4ACA047FB215}"/>
              </a:ext>
            </a:extLst>
          </p:cNvPr>
          <p:cNvSpPr>
            <a:spLocks noGrp="1"/>
          </p:cNvSpPr>
          <p:nvPr>
            <p:ph type="dt" sz="half" idx="10"/>
          </p:nvPr>
        </p:nvSpPr>
        <p:spPr/>
        <p:txBody>
          <a:bodyPr/>
          <a:lstStyle/>
          <a:p>
            <a:fld id="{E571EA33-674F-42F8-84FE-3E89D4CCF5ED}" type="datetimeFigureOut">
              <a:rPr lang="en-US" smtClean="0"/>
              <a:t>9/17/2024</a:t>
            </a:fld>
            <a:endParaRPr lang="en-US"/>
          </a:p>
        </p:txBody>
      </p:sp>
      <p:sp>
        <p:nvSpPr>
          <p:cNvPr id="5" name="Footer Placeholder 4">
            <a:extLst>
              <a:ext uri="{FF2B5EF4-FFF2-40B4-BE49-F238E27FC236}">
                <a16:creationId xmlns:a16="http://schemas.microsoft.com/office/drawing/2014/main" id="{2554E25A-9D9D-082E-6860-77383C7F0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DA443-5FF7-7111-A085-0E8E3A6E32B6}"/>
              </a:ext>
            </a:extLst>
          </p:cNvPr>
          <p:cNvSpPr>
            <a:spLocks noGrp="1"/>
          </p:cNvSpPr>
          <p:nvPr>
            <p:ph type="sldNum" sz="quarter" idx="12"/>
          </p:nvPr>
        </p:nvSpPr>
        <p:spPr/>
        <p:txBody>
          <a:bodyPr/>
          <a:lstStyle/>
          <a:p>
            <a:fld id="{4D1149F9-6460-4268-9F7E-970AAB060D3F}" type="slidenum">
              <a:rPr lang="en-US" smtClean="0"/>
              <a:t>‹#›</a:t>
            </a:fld>
            <a:endParaRPr lang="en-US"/>
          </a:p>
        </p:txBody>
      </p:sp>
    </p:spTree>
    <p:extLst>
      <p:ext uri="{BB962C8B-B14F-4D97-AF65-F5344CB8AC3E}">
        <p14:creationId xmlns:p14="http://schemas.microsoft.com/office/powerpoint/2010/main" val="240281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B3240B-24B9-7011-05AD-D1704FE0B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32538D-5659-3572-A77B-BA6ECAF6D8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EFFB1-4278-3F51-2B64-4DFBFC73DB66}"/>
              </a:ext>
            </a:extLst>
          </p:cNvPr>
          <p:cNvSpPr>
            <a:spLocks noGrp="1"/>
          </p:cNvSpPr>
          <p:nvPr>
            <p:ph type="dt" sz="half" idx="10"/>
          </p:nvPr>
        </p:nvSpPr>
        <p:spPr/>
        <p:txBody>
          <a:bodyPr/>
          <a:lstStyle/>
          <a:p>
            <a:fld id="{E571EA33-674F-42F8-84FE-3E89D4CCF5ED}" type="datetimeFigureOut">
              <a:rPr lang="en-US" smtClean="0"/>
              <a:t>9/17/2024</a:t>
            </a:fld>
            <a:endParaRPr lang="en-US"/>
          </a:p>
        </p:txBody>
      </p:sp>
      <p:sp>
        <p:nvSpPr>
          <p:cNvPr id="5" name="Footer Placeholder 4">
            <a:extLst>
              <a:ext uri="{FF2B5EF4-FFF2-40B4-BE49-F238E27FC236}">
                <a16:creationId xmlns:a16="http://schemas.microsoft.com/office/drawing/2014/main" id="{D9BB882C-D568-A0EF-9949-F668C9E01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75740-9FFB-D212-CC4F-68385BBFA51B}"/>
              </a:ext>
            </a:extLst>
          </p:cNvPr>
          <p:cNvSpPr>
            <a:spLocks noGrp="1"/>
          </p:cNvSpPr>
          <p:nvPr>
            <p:ph type="sldNum" sz="quarter" idx="12"/>
          </p:nvPr>
        </p:nvSpPr>
        <p:spPr/>
        <p:txBody>
          <a:bodyPr/>
          <a:lstStyle/>
          <a:p>
            <a:fld id="{4D1149F9-6460-4268-9F7E-970AAB060D3F}" type="slidenum">
              <a:rPr lang="en-US" smtClean="0"/>
              <a:t>‹#›</a:t>
            </a:fld>
            <a:endParaRPr lang="en-US"/>
          </a:p>
        </p:txBody>
      </p:sp>
    </p:spTree>
    <p:extLst>
      <p:ext uri="{BB962C8B-B14F-4D97-AF65-F5344CB8AC3E}">
        <p14:creationId xmlns:p14="http://schemas.microsoft.com/office/powerpoint/2010/main" val="240455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1C22-14A3-3865-BFC8-8DFFA00C6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71A15B-BEB5-DB6C-0F0D-5C4FDD323E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EE31D-7984-8D83-CA73-AC96BFF87106}"/>
              </a:ext>
            </a:extLst>
          </p:cNvPr>
          <p:cNvSpPr>
            <a:spLocks noGrp="1"/>
          </p:cNvSpPr>
          <p:nvPr>
            <p:ph type="dt" sz="half" idx="10"/>
          </p:nvPr>
        </p:nvSpPr>
        <p:spPr/>
        <p:txBody>
          <a:bodyPr/>
          <a:lstStyle/>
          <a:p>
            <a:fld id="{E571EA33-674F-42F8-84FE-3E89D4CCF5ED}" type="datetimeFigureOut">
              <a:rPr lang="en-US" smtClean="0"/>
              <a:t>9/17/2024</a:t>
            </a:fld>
            <a:endParaRPr lang="en-US"/>
          </a:p>
        </p:txBody>
      </p:sp>
      <p:sp>
        <p:nvSpPr>
          <p:cNvPr id="5" name="Footer Placeholder 4">
            <a:extLst>
              <a:ext uri="{FF2B5EF4-FFF2-40B4-BE49-F238E27FC236}">
                <a16:creationId xmlns:a16="http://schemas.microsoft.com/office/drawing/2014/main" id="{CE04A56E-4A9F-62AA-DDD2-BF1E70C28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D9A80-9210-7823-9273-6D1294A182F9}"/>
              </a:ext>
            </a:extLst>
          </p:cNvPr>
          <p:cNvSpPr>
            <a:spLocks noGrp="1"/>
          </p:cNvSpPr>
          <p:nvPr>
            <p:ph type="sldNum" sz="quarter" idx="12"/>
          </p:nvPr>
        </p:nvSpPr>
        <p:spPr/>
        <p:txBody>
          <a:bodyPr/>
          <a:lstStyle/>
          <a:p>
            <a:fld id="{4D1149F9-6460-4268-9F7E-970AAB060D3F}" type="slidenum">
              <a:rPr lang="en-US" smtClean="0"/>
              <a:t>‹#›</a:t>
            </a:fld>
            <a:endParaRPr lang="en-US"/>
          </a:p>
        </p:txBody>
      </p:sp>
    </p:spTree>
    <p:extLst>
      <p:ext uri="{BB962C8B-B14F-4D97-AF65-F5344CB8AC3E}">
        <p14:creationId xmlns:p14="http://schemas.microsoft.com/office/powerpoint/2010/main" val="252226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71DD-2F68-8A98-A580-E1C2D4662D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53DDE6-1680-3984-7B31-C496EBE1EF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72FF5-6054-E264-4BDC-28D0F5E7CE2C}"/>
              </a:ext>
            </a:extLst>
          </p:cNvPr>
          <p:cNvSpPr>
            <a:spLocks noGrp="1"/>
          </p:cNvSpPr>
          <p:nvPr>
            <p:ph type="dt" sz="half" idx="10"/>
          </p:nvPr>
        </p:nvSpPr>
        <p:spPr/>
        <p:txBody>
          <a:bodyPr/>
          <a:lstStyle/>
          <a:p>
            <a:fld id="{E571EA33-674F-42F8-84FE-3E89D4CCF5ED}" type="datetimeFigureOut">
              <a:rPr lang="en-US" smtClean="0"/>
              <a:t>9/17/2024</a:t>
            </a:fld>
            <a:endParaRPr lang="en-US"/>
          </a:p>
        </p:txBody>
      </p:sp>
      <p:sp>
        <p:nvSpPr>
          <p:cNvPr id="5" name="Footer Placeholder 4">
            <a:extLst>
              <a:ext uri="{FF2B5EF4-FFF2-40B4-BE49-F238E27FC236}">
                <a16:creationId xmlns:a16="http://schemas.microsoft.com/office/drawing/2014/main" id="{2C82C346-9CFE-211D-1FBF-DCF195239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694658-7CE6-3595-C40C-CFEBA7931647}"/>
              </a:ext>
            </a:extLst>
          </p:cNvPr>
          <p:cNvSpPr>
            <a:spLocks noGrp="1"/>
          </p:cNvSpPr>
          <p:nvPr>
            <p:ph type="sldNum" sz="quarter" idx="12"/>
          </p:nvPr>
        </p:nvSpPr>
        <p:spPr/>
        <p:txBody>
          <a:bodyPr/>
          <a:lstStyle/>
          <a:p>
            <a:fld id="{4D1149F9-6460-4268-9F7E-970AAB060D3F}" type="slidenum">
              <a:rPr lang="en-US" smtClean="0"/>
              <a:t>‹#›</a:t>
            </a:fld>
            <a:endParaRPr lang="en-US"/>
          </a:p>
        </p:txBody>
      </p:sp>
    </p:spTree>
    <p:extLst>
      <p:ext uri="{BB962C8B-B14F-4D97-AF65-F5344CB8AC3E}">
        <p14:creationId xmlns:p14="http://schemas.microsoft.com/office/powerpoint/2010/main" val="198195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F286-A5DD-C606-4E8E-626BDD3A6C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55B179-C08A-9414-85F6-439F2B1BE4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6A613A-5B2B-1033-DBEF-D2D18A071E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893659-096E-0838-0841-8355BA62EB1D}"/>
              </a:ext>
            </a:extLst>
          </p:cNvPr>
          <p:cNvSpPr>
            <a:spLocks noGrp="1"/>
          </p:cNvSpPr>
          <p:nvPr>
            <p:ph type="dt" sz="half" idx="10"/>
          </p:nvPr>
        </p:nvSpPr>
        <p:spPr/>
        <p:txBody>
          <a:bodyPr/>
          <a:lstStyle/>
          <a:p>
            <a:fld id="{E571EA33-674F-42F8-84FE-3E89D4CCF5ED}" type="datetimeFigureOut">
              <a:rPr lang="en-US" smtClean="0"/>
              <a:t>9/17/2024</a:t>
            </a:fld>
            <a:endParaRPr lang="en-US"/>
          </a:p>
        </p:txBody>
      </p:sp>
      <p:sp>
        <p:nvSpPr>
          <p:cNvPr id="6" name="Footer Placeholder 5">
            <a:extLst>
              <a:ext uri="{FF2B5EF4-FFF2-40B4-BE49-F238E27FC236}">
                <a16:creationId xmlns:a16="http://schemas.microsoft.com/office/drawing/2014/main" id="{D331EC30-7237-29BE-EC31-126244BA6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21764-C4AF-0866-65E6-6E22522B8D3E}"/>
              </a:ext>
            </a:extLst>
          </p:cNvPr>
          <p:cNvSpPr>
            <a:spLocks noGrp="1"/>
          </p:cNvSpPr>
          <p:nvPr>
            <p:ph type="sldNum" sz="quarter" idx="12"/>
          </p:nvPr>
        </p:nvSpPr>
        <p:spPr/>
        <p:txBody>
          <a:bodyPr/>
          <a:lstStyle/>
          <a:p>
            <a:fld id="{4D1149F9-6460-4268-9F7E-970AAB060D3F}" type="slidenum">
              <a:rPr lang="en-US" smtClean="0"/>
              <a:t>‹#›</a:t>
            </a:fld>
            <a:endParaRPr lang="en-US"/>
          </a:p>
        </p:txBody>
      </p:sp>
    </p:spTree>
    <p:extLst>
      <p:ext uri="{BB962C8B-B14F-4D97-AF65-F5344CB8AC3E}">
        <p14:creationId xmlns:p14="http://schemas.microsoft.com/office/powerpoint/2010/main" val="103265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987D-9A52-B2D1-80C4-7FA976E789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B9FBDD-8EC6-301D-5A9E-14D84E898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B3D84C-C2DE-92C7-7532-2095372102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FA4717-722C-9C22-509E-F941AFF4C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0B4D0-310F-9E7B-3A2E-30EEE78BF2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1392E8-256E-2D72-4505-5AF373CB3E5F}"/>
              </a:ext>
            </a:extLst>
          </p:cNvPr>
          <p:cNvSpPr>
            <a:spLocks noGrp="1"/>
          </p:cNvSpPr>
          <p:nvPr>
            <p:ph type="dt" sz="half" idx="10"/>
          </p:nvPr>
        </p:nvSpPr>
        <p:spPr/>
        <p:txBody>
          <a:bodyPr/>
          <a:lstStyle/>
          <a:p>
            <a:fld id="{E571EA33-674F-42F8-84FE-3E89D4CCF5ED}" type="datetimeFigureOut">
              <a:rPr lang="en-US" smtClean="0"/>
              <a:t>9/17/2024</a:t>
            </a:fld>
            <a:endParaRPr lang="en-US"/>
          </a:p>
        </p:txBody>
      </p:sp>
      <p:sp>
        <p:nvSpPr>
          <p:cNvPr id="8" name="Footer Placeholder 7">
            <a:extLst>
              <a:ext uri="{FF2B5EF4-FFF2-40B4-BE49-F238E27FC236}">
                <a16:creationId xmlns:a16="http://schemas.microsoft.com/office/drawing/2014/main" id="{8635A823-765E-594B-7FF2-999AEC8B31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BC5217-CA8D-5705-DDBB-3878D9B191A5}"/>
              </a:ext>
            </a:extLst>
          </p:cNvPr>
          <p:cNvSpPr>
            <a:spLocks noGrp="1"/>
          </p:cNvSpPr>
          <p:nvPr>
            <p:ph type="sldNum" sz="quarter" idx="12"/>
          </p:nvPr>
        </p:nvSpPr>
        <p:spPr/>
        <p:txBody>
          <a:bodyPr/>
          <a:lstStyle/>
          <a:p>
            <a:fld id="{4D1149F9-6460-4268-9F7E-970AAB060D3F}" type="slidenum">
              <a:rPr lang="en-US" smtClean="0"/>
              <a:t>‹#›</a:t>
            </a:fld>
            <a:endParaRPr lang="en-US"/>
          </a:p>
        </p:txBody>
      </p:sp>
    </p:spTree>
    <p:extLst>
      <p:ext uri="{BB962C8B-B14F-4D97-AF65-F5344CB8AC3E}">
        <p14:creationId xmlns:p14="http://schemas.microsoft.com/office/powerpoint/2010/main" val="150658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1FA7-F23D-F14E-575A-4706015F83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27365B-DCA7-2050-4395-9C0726089854}"/>
              </a:ext>
            </a:extLst>
          </p:cNvPr>
          <p:cNvSpPr>
            <a:spLocks noGrp="1"/>
          </p:cNvSpPr>
          <p:nvPr>
            <p:ph type="dt" sz="half" idx="10"/>
          </p:nvPr>
        </p:nvSpPr>
        <p:spPr/>
        <p:txBody>
          <a:bodyPr/>
          <a:lstStyle/>
          <a:p>
            <a:fld id="{E571EA33-674F-42F8-84FE-3E89D4CCF5ED}" type="datetimeFigureOut">
              <a:rPr lang="en-US" smtClean="0"/>
              <a:t>9/17/2024</a:t>
            </a:fld>
            <a:endParaRPr lang="en-US"/>
          </a:p>
        </p:txBody>
      </p:sp>
      <p:sp>
        <p:nvSpPr>
          <p:cNvPr id="4" name="Footer Placeholder 3">
            <a:extLst>
              <a:ext uri="{FF2B5EF4-FFF2-40B4-BE49-F238E27FC236}">
                <a16:creationId xmlns:a16="http://schemas.microsoft.com/office/drawing/2014/main" id="{51A593E6-5E50-905D-6FA6-0CE2DF7949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762183-81D8-29FB-10E7-08263AF4364E}"/>
              </a:ext>
            </a:extLst>
          </p:cNvPr>
          <p:cNvSpPr>
            <a:spLocks noGrp="1"/>
          </p:cNvSpPr>
          <p:nvPr>
            <p:ph type="sldNum" sz="quarter" idx="12"/>
          </p:nvPr>
        </p:nvSpPr>
        <p:spPr/>
        <p:txBody>
          <a:bodyPr/>
          <a:lstStyle/>
          <a:p>
            <a:fld id="{4D1149F9-6460-4268-9F7E-970AAB060D3F}" type="slidenum">
              <a:rPr lang="en-US" smtClean="0"/>
              <a:t>‹#›</a:t>
            </a:fld>
            <a:endParaRPr lang="en-US"/>
          </a:p>
        </p:txBody>
      </p:sp>
    </p:spTree>
    <p:extLst>
      <p:ext uri="{BB962C8B-B14F-4D97-AF65-F5344CB8AC3E}">
        <p14:creationId xmlns:p14="http://schemas.microsoft.com/office/powerpoint/2010/main" val="266729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F16C27-B57B-F86F-24AB-45CE94497D5F}"/>
              </a:ext>
            </a:extLst>
          </p:cNvPr>
          <p:cNvSpPr>
            <a:spLocks noGrp="1"/>
          </p:cNvSpPr>
          <p:nvPr>
            <p:ph type="dt" sz="half" idx="10"/>
          </p:nvPr>
        </p:nvSpPr>
        <p:spPr/>
        <p:txBody>
          <a:bodyPr/>
          <a:lstStyle/>
          <a:p>
            <a:fld id="{E571EA33-674F-42F8-84FE-3E89D4CCF5ED}" type="datetimeFigureOut">
              <a:rPr lang="en-US" smtClean="0"/>
              <a:t>9/17/2024</a:t>
            </a:fld>
            <a:endParaRPr lang="en-US"/>
          </a:p>
        </p:txBody>
      </p:sp>
      <p:sp>
        <p:nvSpPr>
          <p:cNvPr id="3" name="Footer Placeholder 2">
            <a:extLst>
              <a:ext uri="{FF2B5EF4-FFF2-40B4-BE49-F238E27FC236}">
                <a16:creationId xmlns:a16="http://schemas.microsoft.com/office/drawing/2014/main" id="{9F65460D-C90D-4324-6B35-3D0E09DB05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E52B56-E6BB-92C8-35BA-D154A59D9F18}"/>
              </a:ext>
            </a:extLst>
          </p:cNvPr>
          <p:cNvSpPr>
            <a:spLocks noGrp="1"/>
          </p:cNvSpPr>
          <p:nvPr>
            <p:ph type="sldNum" sz="quarter" idx="12"/>
          </p:nvPr>
        </p:nvSpPr>
        <p:spPr/>
        <p:txBody>
          <a:bodyPr/>
          <a:lstStyle/>
          <a:p>
            <a:fld id="{4D1149F9-6460-4268-9F7E-970AAB060D3F}" type="slidenum">
              <a:rPr lang="en-US" smtClean="0"/>
              <a:t>‹#›</a:t>
            </a:fld>
            <a:endParaRPr lang="en-US"/>
          </a:p>
        </p:txBody>
      </p:sp>
    </p:spTree>
    <p:extLst>
      <p:ext uri="{BB962C8B-B14F-4D97-AF65-F5344CB8AC3E}">
        <p14:creationId xmlns:p14="http://schemas.microsoft.com/office/powerpoint/2010/main" val="2060030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A759-4AF8-C158-C0BB-0E2DDA06F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26FBE4-CB12-F5B5-761A-A342869F6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55F2D1-481C-FDBC-E6C7-A8529348F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0C8AA-665A-3D14-C46A-2D23311FF576}"/>
              </a:ext>
            </a:extLst>
          </p:cNvPr>
          <p:cNvSpPr>
            <a:spLocks noGrp="1"/>
          </p:cNvSpPr>
          <p:nvPr>
            <p:ph type="dt" sz="half" idx="10"/>
          </p:nvPr>
        </p:nvSpPr>
        <p:spPr/>
        <p:txBody>
          <a:bodyPr/>
          <a:lstStyle/>
          <a:p>
            <a:fld id="{E571EA33-674F-42F8-84FE-3E89D4CCF5ED}" type="datetimeFigureOut">
              <a:rPr lang="en-US" smtClean="0"/>
              <a:t>9/17/2024</a:t>
            </a:fld>
            <a:endParaRPr lang="en-US"/>
          </a:p>
        </p:txBody>
      </p:sp>
      <p:sp>
        <p:nvSpPr>
          <p:cNvPr id="6" name="Footer Placeholder 5">
            <a:extLst>
              <a:ext uri="{FF2B5EF4-FFF2-40B4-BE49-F238E27FC236}">
                <a16:creationId xmlns:a16="http://schemas.microsoft.com/office/drawing/2014/main" id="{30F06BB6-2F4D-9EDF-5B66-4DF87DC8D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9E489-7680-1356-0393-7F9932553490}"/>
              </a:ext>
            </a:extLst>
          </p:cNvPr>
          <p:cNvSpPr>
            <a:spLocks noGrp="1"/>
          </p:cNvSpPr>
          <p:nvPr>
            <p:ph type="sldNum" sz="quarter" idx="12"/>
          </p:nvPr>
        </p:nvSpPr>
        <p:spPr/>
        <p:txBody>
          <a:bodyPr/>
          <a:lstStyle/>
          <a:p>
            <a:fld id="{4D1149F9-6460-4268-9F7E-970AAB060D3F}" type="slidenum">
              <a:rPr lang="en-US" smtClean="0"/>
              <a:t>‹#›</a:t>
            </a:fld>
            <a:endParaRPr lang="en-US"/>
          </a:p>
        </p:txBody>
      </p:sp>
    </p:spTree>
    <p:extLst>
      <p:ext uri="{BB962C8B-B14F-4D97-AF65-F5344CB8AC3E}">
        <p14:creationId xmlns:p14="http://schemas.microsoft.com/office/powerpoint/2010/main" val="312707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4C6A-D2F2-FF16-065C-CC878768F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4C9E0C-3D6A-96BF-0536-27D479729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81C269-0C2B-3FD2-44FA-1703A0585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7CEA34-9BE2-4B4F-DC07-77029B761A1C}"/>
              </a:ext>
            </a:extLst>
          </p:cNvPr>
          <p:cNvSpPr>
            <a:spLocks noGrp="1"/>
          </p:cNvSpPr>
          <p:nvPr>
            <p:ph type="dt" sz="half" idx="10"/>
          </p:nvPr>
        </p:nvSpPr>
        <p:spPr/>
        <p:txBody>
          <a:bodyPr/>
          <a:lstStyle/>
          <a:p>
            <a:fld id="{E571EA33-674F-42F8-84FE-3E89D4CCF5ED}" type="datetimeFigureOut">
              <a:rPr lang="en-US" smtClean="0"/>
              <a:t>9/17/2024</a:t>
            </a:fld>
            <a:endParaRPr lang="en-US"/>
          </a:p>
        </p:txBody>
      </p:sp>
      <p:sp>
        <p:nvSpPr>
          <p:cNvPr id="6" name="Footer Placeholder 5">
            <a:extLst>
              <a:ext uri="{FF2B5EF4-FFF2-40B4-BE49-F238E27FC236}">
                <a16:creationId xmlns:a16="http://schemas.microsoft.com/office/drawing/2014/main" id="{51922AD1-BF33-67D6-8B2E-3E66ED9A3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5E05F-5DC4-561F-45C8-92CA99583767}"/>
              </a:ext>
            </a:extLst>
          </p:cNvPr>
          <p:cNvSpPr>
            <a:spLocks noGrp="1"/>
          </p:cNvSpPr>
          <p:nvPr>
            <p:ph type="sldNum" sz="quarter" idx="12"/>
          </p:nvPr>
        </p:nvSpPr>
        <p:spPr/>
        <p:txBody>
          <a:bodyPr/>
          <a:lstStyle/>
          <a:p>
            <a:fld id="{4D1149F9-6460-4268-9F7E-970AAB060D3F}" type="slidenum">
              <a:rPr lang="en-US" smtClean="0"/>
              <a:t>‹#›</a:t>
            </a:fld>
            <a:endParaRPr lang="en-US"/>
          </a:p>
        </p:txBody>
      </p:sp>
    </p:spTree>
    <p:extLst>
      <p:ext uri="{BB962C8B-B14F-4D97-AF65-F5344CB8AC3E}">
        <p14:creationId xmlns:p14="http://schemas.microsoft.com/office/powerpoint/2010/main" val="313989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A0C9F7-1F48-D2DE-DCB0-5455D7F5D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9DE094-1936-88D0-143E-FC5CC1E31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EF090-8CA4-D9FA-568F-9CC5C15D5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71EA33-674F-42F8-84FE-3E89D4CCF5ED}" type="datetimeFigureOut">
              <a:rPr lang="en-US" smtClean="0"/>
              <a:t>9/17/2024</a:t>
            </a:fld>
            <a:endParaRPr lang="en-US"/>
          </a:p>
        </p:txBody>
      </p:sp>
      <p:sp>
        <p:nvSpPr>
          <p:cNvPr id="5" name="Footer Placeholder 4">
            <a:extLst>
              <a:ext uri="{FF2B5EF4-FFF2-40B4-BE49-F238E27FC236}">
                <a16:creationId xmlns:a16="http://schemas.microsoft.com/office/drawing/2014/main" id="{74DFAA62-5122-ADA8-9F4C-E0578422AC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FBD17B-0D37-BA16-D5EB-A0800B9105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1149F9-6460-4268-9F7E-970AAB060D3F}" type="slidenum">
              <a:rPr lang="en-US" smtClean="0"/>
              <a:t>‹#›</a:t>
            </a:fld>
            <a:endParaRPr lang="en-US"/>
          </a:p>
        </p:txBody>
      </p:sp>
    </p:spTree>
    <p:extLst>
      <p:ext uri="{BB962C8B-B14F-4D97-AF65-F5344CB8AC3E}">
        <p14:creationId xmlns:p14="http://schemas.microsoft.com/office/powerpoint/2010/main" val="1109337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docker.com/desktop/install/windows-instal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minikube.sigs.k8s.io/docs/star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1D47-3F72-A326-021D-3759CD28DE97}"/>
              </a:ext>
            </a:extLst>
          </p:cNvPr>
          <p:cNvSpPr>
            <a:spLocks noGrp="1"/>
          </p:cNvSpPr>
          <p:nvPr>
            <p:ph type="ctrTitle"/>
          </p:nvPr>
        </p:nvSpPr>
        <p:spPr>
          <a:xfrm>
            <a:off x="1524000" y="1903198"/>
            <a:ext cx="9144000" cy="1045484"/>
          </a:xfrm>
        </p:spPr>
        <p:txBody>
          <a:bodyPr>
            <a:normAutofit fontScale="90000"/>
          </a:bodyPr>
          <a:lstStyle/>
          <a:p>
            <a:r>
              <a:rPr lang="en-US" sz="4800" b="0" i="0" dirty="0">
                <a:solidFill>
                  <a:srgbClr val="0070C0"/>
                </a:solidFill>
                <a:effectLst/>
                <a:highlight>
                  <a:srgbClr val="FFFFFF"/>
                </a:highlight>
                <a:latin typeface="Helvetica" panose="020B0604020202020204" pitchFamily="34" charset="0"/>
                <a:cs typeface="Helvetica" panose="020B0604020202020204" pitchFamily="34" charset="0"/>
              </a:rPr>
              <a:t>SUDAKSHA EDUCATION PVT LTD</a:t>
            </a:r>
            <a:endParaRPr lang="en-US" sz="4800" dirty="0">
              <a:solidFill>
                <a:srgbClr val="0070C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CCAD8CB6-F80D-616C-8255-2DCF20E07B46}"/>
              </a:ext>
            </a:extLst>
          </p:cNvPr>
          <p:cNvSpPr>
            <a:spLocks noGrp="1"/>
          </p:cNvSpPr>
          <p:nvPr>
            <p:ph type="subTitle" idx="1"/>
          </p:nvPr>
        </p:nvSpPr>
        <p:spPr/>
        <p:txBody>
          <a:bodyPr/>
          <a:lstStyle/>
          <a:p>
            <a:r>
              <a:rPr lang="en-US" dirty="0">
                <a:latin typeface="Helvetica" panose="020B0604020202020204" pitchFamily="34" charset="0"/>
                <a:cs typeface="Helvetica" panose="020B0604020202020204" pitchFamily="34" charset="0"/>
              </a:rPr>
              <a:t>Microservices with Python </a:t>
            </a:r>
          </a:p>
          <a:p>
            <a:r>
              <a:rPr lang="en-US" dirty="0">
                <a:latin typeface="Helvetica" panose="020B0604020202020204" pitchFamily="34" charset="0"/>
                <a:cs typeface="Helvetica" panose="020B0604020202020204" pitchFamily="34" charset="0"/>
              </a:rPr>
              <a:t>Course Content</a:t>
            </a:r>
          </a:p>
        </p:txBody>
      </p:sp>
    </p:spTree>
    <p:extLst>
      <p:ext uri="{BB962C8B-B14F-4D97-AF65-F5344CB8AC3E}">
        <p14:creationId xmlns:p14="http://schemas.microsoft.com/office/powerpoint/2010/main" val="1459811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6F8E6-D4DE-FD9C-B3A8-95CE6F934C3D}"/>
              </a:ext>
            </a:extLst>
          </p:cNvPr>
          <p:cNvSpPr>
            <a:spLocks noGrp="1"/>
          </p:cNvSpPr>
          <p:nvPr>
            <p:ph idx="1"/>
          </p:nvPr>
        </p:nvSpPr>
        <p:spPr>
          <a:xfrm>
            <a:off x="838200" y="1578543"/>
            <a:ext cx="10515600" cy="4598420"/>
          </a:xfrm>
        </p:spPr>
        <p:txBody>
          <a:bodyPr>
            <a:normAutofit/>
          </a:bodyPr>
          <a:lstStyle/>
          <a:p>
            <a:r>
              <a:rPr lang="en-US" sz="2000" dirty="0">
                <a:latin typeface="Helvetica" panose="020B0604020202020204" pitchFamily="34" charset="0"/>
                <a:cs typeface="Helvetica" panose="020B0604020202020204" pitchFamily="34" charset="0"/>
              </a:rPr>
              <a:t>An architecture that structures the application as a set of independently deployable, loosely coupled, components, a.k.a. services. Each service consists of one or more subdomains and is owned by the team (or teams) that owns the subdomains.</a:t>
            </a:r>
          </a:p>
          <a:p>
            <a:endParaRPr lang="en-US" sz="20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BE3BC5DE-FE5D-F9ED-C8CE-7EDC8C1462A2}"/>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Architecture Patterns </a:t>
            </a:r>
          </a:p>
        </p:txBody>
      </p:sp>
      <p:pic>
        <p:nvPicPr>
          <p:cNvPr id="5" name="Picture 4">
            <a:extLst>
              <a:ext uri="{FF2B5EF4-FFF2-40B4-BE49-F238E27FC236}">
                <a16:creationId xmlns:a16="http://schemas.microsoft.com/office/drawing/2014/main" id="{83476255-D15D-9E1E-0C68-19690E41E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166" y="2530520"/>
            <a:ext cx="7949668" cy="3448007"/>
          </a:xfrm>
          <a:prstGeom prst="rect">
            <a:avLst/>
          </a:prstGeom>
        </p:spPr>
      </p:pic>
    </p:spTree>
    <p:extLst>
      <p:ext uri="{BB962C8B-B14F-4D97-AF65-F5344CB8AC3E}">
        <p14:creationId xmlns:p14="http://schemas.microsoft.com/office/powerpoint/2010/main" val="36086327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Securing Microservices</a:t>
            </a:r>
          </a:p>
        </p:txBody>
      </p:sp>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The security of microservices is a critical consideration due to the distributed nature of these services and their increased surface area for potential attacks. </a:t>
            </a:r>
          </a:p>
          <a:p>
            <a:pPr marL="0" indent="0">
              <a:buNone/>
            </a:pPr>
            <a:r>
              <a:rPr lang="en-US" sz="2000" dirty="0">
                <a:latin typeface="Helvetica" panose="020B0604020202020204" pitchFamily="34" charset="0"/>
                <a:cs typeface="Helvetica" panose="020B0604020202020204" pitchFamily="34" charset="0"/>
              </a:rPr>
              <a:t>Each microservice operates independently, often with its own data store and communication protocols, which can complicate security management.</a:t>
            </a:r>
          </a:p>
          <a:p>
            <a:pPr marL="0" indent="0">
              <a:buNone/>
            </a:pPr>
            <a:r>
              <a:rPr lang="en-US" sz="2000" dirty="0">
                <a:latin typeface="Helvetica" panose="020B0604020202020204" pitchFamily="34" charset="0"/>
                <a:cs typeface="Helvetica" panose="020B0604020202020204" pitchFamily="34" charset="0"/>
              </a:rPr>
              <a:t>Security of micro-services mainly focuses on designing secure communication between all the services which are implemented by the application.</a:t>
            </a:r>
          </a:p>
          <a:p>
            <a:pPr marL="457200" indent="-457200">
              <a:buFont typeface="+mj-lt"/>
              <a:buAutoNum type="arabicPeriod"/>
            </a:pPr>
            <a:r>
              <a:rPr lang="en-US" sz="2000" dirty="0">
                <a:latin typeface="Helvetica" panose="020B0604020202020204" pitchFamily="34" charset="0"/>
                <a:cs typeface="Helvetica" panose="020B0604020202020204" pitchFamily="34" charset="0"/>
              </a:rPr>
              <a:t>Password Complexity</a:t>
            </a:r>
          </a:p>
          <a:p>
            <a:pPr marL="457200" indent="-457200">
              <a:buFont typeface="+mj-lt"/>
              <a:buAutoNum type="arabicPeriod"/>
            </a:pPr>
            <a:r>
              <a:rPr lang="en-US" sz="2000" dirty="0">
                <a:latin typeface="Helvetica" panose="020B0604020202020204" pitchFamily="34" charset="0"/>
                <a:cs typeface="Helvetica" panose="020B0604020202020204" pitchFamily="34" charset="0"/>
              </a:rPr>
              <a:t>Authentication Mechanism</a:t>
            </a:r>
          </a:p>
          <a:p>
            <a:pPr marL="457200" indent="-457200">
              <a:buFont typeface="+mj-lt"/>
              <a:buAutoNum type="arabicPeriod"/>
            </a:pPr>
            <a:r>
              <a:rPr lang="en-US" sz="2000" dirty="0">
                <a:latin typeface="Helvetica" panose="020B0604020202020204" pitchFamily="34" charset="0"/>
                <a:cs typeface="Helvetica" panose="020B0604020202020204" pitchFamily="34" charset="0"/>
              </a:rPr>
              <a:t>Securing Rest Data</a:t>
            </a:r>
          </a:p>
          <a:p>
            <a:pPr marL="457200" indent="-457200">
              <a:buFont typeface="+mj-lt"/>
              <a:buAutoNum type="arabicPeriod"/>
            </a:pPr>
            <a:r>
              <a:rPr lang="en-US" sz="2000" dirty="0">
                <a:latin typeface="Helvetica" panose="020B0604020202020204" pitchFamily="34" charset="0"/>
                <a:cs typeface="Helvetica" panose="020B0604020202020204" pitchFamily="34" charset="0"/>
              </a:rPr>
              <a:t>Penetration Testing</a:t>
            </a:r>
          </a:p>
        </p:txBody>
      </p:sp>
    </p:spTree>
    <p:extLst>
      <p:ext uri="{BB962C8B-B14F-4D97-AF65-F5344CB8AC3E}">
        <p14:creationId xmlns:p14="http://schemas.microsoft.com/office/powerpoint/2010/main" val="26149128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Secure communication (HTTPS, SSL/TLS)</a:t>
            </a:r>
          </a:p>
        </p:txBody>
      </p:sp>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HTTPS stands for Hyper Text Transfer Protocol Secure. HTTP Secure (HTTPS), could be a combination of the Hypertext Transfer Protocol with the SSL/TLS convention to supply encrypted communication and secure distinguishing proof of an arranged web server.</a:t>
            </a:r>
          </a:p>
          <a:p>
            <a:pPr marL="0" indent="0">
              <a:buNone/>
            </a:pPr>
            <a:r>
              <a:rPr lang="en-US" sz="2000" dirty="0">
                <a:latin typeface="Helvetica" panose="020B0604020202020204" pitchFamily="34" charset="0"/>
                <a:cs typeface="Helvetica" panose="020B0604020202020204" pitchFamily="34" charset="0"/>
              </a:rPr>
              <a:t>HTTPS is more secure than HTTP because HTTPS is certified by the SSL(Secure Socket Layer). Whatever website you are visiting on the internet, if its URL is HTTP, then that website is not secure.</a:t>
            </a:r>
          </a:p>
        </p:txBody>
      </p:sp>
      <p:pic>
        <p:nvPicPr>
          <p:cNvPr id="5" name="Picture 4">
            <a:extLst>
              <a:ext uri="{FF2B5EF4-FFF2-40B4-BE49-F238E27FC236}">
                <a16:creationId xmlns:a16="http://schemas.microsoft.com/office/drawing/2014/main" id="{08CF0DCC-653D-977B-971D-7C38596C4336}"/>
              </a:ext>
            </a:extLst>
          </p:cNvPr>
          <p:cNvPicPr>
            <a:picLocks noChangeAspect="1"/>
          </p:cNvPicPr>
          <p:nvPr/>
        </p:nvPicPr>
        <p:blipFill>
          <a:blip r:embed="rId3"/>
          <a:stretch>
            <a:fillRect/>
          </a:stretch>
        </p:blipFill>
        <p:spPr>
          <a:xfrm>
            <a:off x="3242863" y="4001294"/>
            <a:ext cx="5706271" cy="1924319"/>
          </a:xfrm>
          <a:prstGeom prst="rect">
            <a:avLst/>
          </a:prstGeom>
        </p:spPr>
      </p:pic>
    </p:spTree>
    <p:extLst>
      <p:ext uri="{BB962C8B-B14F-4D97-AF65-F5344CB8AC3E}">
        <p14:creationId xmlns:p14="http://schemas.microsoft.com/office/powerpoint/2010/main" val="2621170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SSL:- SSL stands for Secure Sockets Layer, and it refers to a protocol for encrypting, securing, and authenticating communications that take place on the Internet. Although SSL was replaced by an updated protocol called TLS (Transport Layer Security) some time ago, "SSL" is still a commonly used term for this technology.</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TLS handshake:- TLS communication sessions begin with a TLS handshake. A TLS handshake uses something called asymmetric encryption, meaning that two different keys are used on the two ends of the conversation. This is possible because of a technique called public key cryptography.</a:t>
            </a:r>
          </a:p>
        </p:txBody>
      </p:sp>
      <p:pic>
        <p:nvPicPr>
          <p:cNvPr id="4" name="Picture 3">
            <a:extLst>
              <a:ext uri="{FF2B5EF4-FFF2-40B4-BE49-F238E27FC236}">
                <a16:creationId xmlns:a16="http://schemas.microsoft.com/office/drawing/2014/main" id="{E3431411-E583-8F03-9BDA-99C0FD1BD7D0}"/>
              </a:ext>
            </a:extLst>
          </p:cNvPr>
          <p:cNvPicPr>
            <a:picLocks noChangeAspect="1"/>
          </p:cNvPicPr>
          <p:nvPr/>
        </p:nvPicPr>
        <p:blipFill>
          <a:blip r:embed="rId3"/>
          <a:stretch>
            <a:fillRect/>
          </a:stretch>
        </p:blipFill>
        <p:spPr>
          <a:xfrm>
            <a:off x="1370939" y="4950472"/>
            <a:ext cx="9450119" cy="1724266"/>
          </a:xfrm>
          <a:prstGeom prst="rect">
            <a:avLst/>
          </a:prstGeom>
        </p:spPr>
      </p:pic>
    </p:spTree>
    <p:extLst>
      <p:ext uri="{BB962C8B-B14F-4D97-AF65-F5344CB8AC3E}">
        <p14:creationId xmlns:p14="http://schemas.microsoft.com/office/powerpoint/2010/main" val="35250506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Rate limiting and throttling</a:t>
            </a:r>
          </a:p>
        </p:txBody>
      </p:sp>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The Rate Limiting policy limits the number of requests an API accepts within a window of time. The API rejects requests that exceed the limit. You can configure multiple limits with window sizes ranging from milliseconds to years.</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The Throttling policy queues requests that exceed limits for possible processing in a subsequent window. The API eventually rejects the request if processing cannot occur after a certain number of attempts. You can configure a delay between retries, as well as limit the number of retries.</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Rate Limiting and Throttling policies are designed to limit API access but have different intentions: Rate limiting protects an API by applying a hard limit on its access. Throttling shapes API access by smoothing spikes in traffic.</a:t>
            </a:r>
          </a:p>
        </p:txBody>
      </p:sp>
    </p:spTree>
    <p:extLst>
      <p:ext uri="{BB962C8B-B14F-4D97-AF65-F5344CB8AC3E}">
        <p14:creationId xmlns:p14="http://schemas.microsoft.com/office/powerpoint/2010/main" val="29649434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CI/CD pipelines with GitHub Actions</a:t>
            </a:r>
          </a:p>
        </p:txBody>
      </p:sp>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GitHub Actions and GitLab CI/CD are both used to generate pipelines to automate building, testing, and deploying your code. Both share similarities including:</a:t>
            </a:r>
          </a:p>
          <a:p>
            <a:pPr marL="0" indent="0">
              <a:buNone/>
            </a:pP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CI/CD functionality has direct access to the code stored in the project repository.</a:t>
            </a:r>
          </a:p>
          <a:p>
            <a:r>
              <a:rPr lang="en-US" sz="2000" dirty="0">
                <a:latin typeface="Helvetica" panose="020B0604020202020204" pitchFamily="34" charset="0"/>
                <a:cs typeface="Helvetica" panose="020B0604020202020204" pitchFamily="34" charset="0"/>
              </a:rPr>
              <a:t>Pipeline configurations written in YAML and stored in the project repository.</a:t>
            </a:r>
          </a:p>
          <a:p>
            <a:r>
              <a:rPr lang="en-US" sz="2000" dirty="0">
                <a:latin typeface="Helvetica" panose="020B0604020202020204" pitchFamily="34" charset="0"/>
                <a:cs typeface="Helvetica" panose="020B0604020202020204" pitchFamily="34" charset="0"/>
              </a:rPr>
              <a:t>Pipelines are configurable and can run in different stages.</a:t>
            </a:r>
          </a:p>
          <a:p>
            <a:r>
              <a:rPr lang="en-US" sz="2000" dirty="0">
                <a:latin typeface="Helvetica" panose="020B0604020202020204" pitchFamily="34" charset="0"/>
                <a:cs typeface="Helvetica" panose="020B0604020202020204" pitchFamily="34" charset="0"/>
              </a:rPr>
              <a:t>Jobs can each use a different container image.</a:t>
            </a:r>
          </a:p>
        </p:txBody>
      </p:sp>
    </p:spTree>
    <p:extLst>
      <p:ext uri="{BB962C8B-B14F-4D97-AF65-F5344CB8AC3E}">
        <p14:creationId xmlns:p14="http://schemas.microsoft.com/office/powerpoint/2010/main" val="19105343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Additionally, there are some important differences between the two:</a:t>
            </a:r>
          </a:p>
          <a:p>
            <a:pPr marL="0" indent="0">
              <a:buNone/>
            </a:pP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GitHub has a marketplace for downloading 3rd-party actions, which might require additional support or licenses.</a:t>
            </a:r>
          </a:p>
          <a:p>
            <a:r>
              <a:rPr lang="en-US" sz="2000" dirty="0">
                <a:latin typeface="Helvetica" panose="020B0604020202020204" pitchFamily="34" charset="0"/>
                <a:cs typeface="Helvetica" panose="020B0604020202020204" pitchFamily="34" charset="0"/>
              </a:rPr>
              <a:t>Self-managed GitLab instances support both horizontal and vertical scaling, while GitHub Enterprise Server only supports vertical scaling.</a:t>
            </a:r>
          </a:p>
          <a:p>
            <a:r>
              <a:rPr lang="en-US" sz="2000" dirty="0">
                <a:latin typeface="Helvetica" panose="020B0604020202020204" pitchFamily="34" charset="0"/>
                <a:cs typeface="Helvetica" panose="020B0604020202020204" pitchFamily="34" charset="0"/>
              </a:rPr>
              <a:t>GitLab maintains and supports all features in house, and some 3rd-party integrations are accessible through templates.</a:t>
            </a:r>
          </a:p>
          <a:p>
            <a:r>
              <a:rPr lang="en-US" sz="2000" dirty="0">
                <a:latin typeface="Helvetica" panose="020B0604020202020204" pitchFamily="34" charset="0"/>
                <a:cs typeface="Helvetica" panose="020B0604020202020204" pitchFamily="34" charset="0"/>
              </a:rPr>
              <a:t>GitLab provides a built-in container registry.</a:t>
            </a:r>
          </a:p>
          <a:p>
            <a:r>
              <a:rPr lang="en-US" sz="2000" dirty="0">
                <a:latin typeface="Helvetica" panose="020B0604020202020204" pitchFamily="34" charset="0"/>
                <a:cs typeface="Helvetica" panose="020B0604020202020204" pitchFamily="34" charset="0"/>
              </a:rPr>
              <a:t>GitLab has native Kubernetes deployment support.</a:t>
            </a:r>
          </a:p>
          <a:p>
            <a:r>
              <a:rPr lang="en-US" sz="2000" dirty="0">
                <a:latin typeface="Helvetica" panose="020B0604020202020204" pitchFamily="34" charset="0"/>
                <a:cs typeface="Helvetica" panose="020B0604020202020204" pitchFamily="34" charset="0"/>
              </a:rPr>
              <a:t>GitLab provides granular security policies.</a:t>
            </a:r>
          </a:p>
        </p:txBody>
      </p:sp>
    </p:spTree>
    <p:extLst>
      <p:ext uri="{BB962C8B-B14F-4D97-AF65-F5344CB8AC3E}">
        <p14:creationId xmlns:p14="http://schemas.microsoft.com/office/powerpoint/2010/main" val="1861563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Maintaining backward compatibility</a:t>
            </a:r>
          </a:p>
        </p:txBody>
      </p:sp>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4"/>
            <a:ext cx="10515600" cy="4729287"/>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Maintaining backward compatibility in microservices is crucial to ensure that updates to individual services do not break the functionality of other dependent services. </a:t>
            </a:r>
          </a:p>
          <a:p>
            <a:r>
              <a:rPr lang="en-US" sz="2000" dirty="0">
                <a:latin typeface="Helvetica" panose="020B0604020202020204" pitchFamily="34" charset="0"/>
                <a:cs typeface="Helvetica" panose="020B0604020202020204" pitchFamily="34" charset="0"/>
              </a:rPr>
              <a:t>Version APIs: Implement API versioning to support multiple versions concurrently.</a:t>
            </a:r>
          </a:p>
          <a:p>
            <a:r>
              <a:rPr lang="en-US" sz="2000" dirty="0">
                <a:latin typeface="Helvetica" panose="020B0604020202020204" pitchFamily="34" charset="0"/>
                <a:cs typeface="Helvetica" panose="020B0604020202020204" pitchFamily="34" charset="0"/>
              </a:rPr>
              <a:t>Use Feature Toggles: Deploy new features behind feature toggles to ensure controlled rollouts.</a:t>
            </a:r>
          </a:p>
          <a:p>
            <a:r>
              <a:rPr lang="en-US" sz="2000" dirty="0">
                <a:latin typeface="Helvetica" panose="020B0604020202020204" pitchFamily="34" charset="0"/>
                <a:cs typeface="Helvetica" panose="020B0604020202020204" pitchFamily="34" charset="0"/>
              </a:rPr>
              <a:t>Deprecation Strategy: Clearly communicate deprecations with a transition period for consumers.</a:t>
            </a:r>
          </a:p>
          <a:p>
            <a:r>
              <a:rPr lang="en-US" sz="2000" dirty="0">
                <a:latin typeface="Helvetica" panose="020B0604020202020204" pitchFamily="34" charset="0"/>
                <a:cs typeface="Helvetica" panose="020B0604020202020204" pitchFamily="34" charset="0"/>
              </a:rPr>
              <a:t>Contract Testing: Use contract testing to validate that service interactions remain compatible.</a:t>
            </a:r>
          </a:p>
          <a:p>
            <a:r>
              <a:rPr lang="en-US" sz="2000" dirty="0">
                <a:latin typeface="Helvetica" panose="020B0604020202020204" pitchFamily="34" charset="0"/>
                <a:cs typeface="Helvetica" panose="020B0604020202020204" pitchFamily="34" charset="0"/>
              </a:rPr>
              <a:t>Compatibility Layers: Introduce adapters or transitional interfaces to support old and new functionality.</a:t>
            </a:r>
          </a:p>
          <a:p>
            <a:r>
              <a:rPr lang="en-US" sz="2000" dirty="0">
                <a:latin typeface="Helvetica" panose="020B0604020202020204" pitchFamily="34" charset="0"/>
                <a:cs typeface="Helvetica" panose="020B0604020202020204" pitchFamily="34" charset="0"/>
              </a:rPr>
              <a:t>Idempotency: Design APIs to be idempotent to ensure consistent behavior on repeated requests.</a:t>
            </a:r>
          </a:p>
        </p:txBody>
      </p:sp>
    </p:spTree>
    <p:extLst>
      <p:ext uri="{BB962C8B-B14F-4D97-AF65-F5344CB8AC3E}">
        <p14:creationId xmlns:p14="http://schemas.microsoft.com/office/powerpoint/2010/main" val="1946720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Documentation and API versioning</a:t>
            </a:r>
          </a:p>
        </p:txBody>
      </p:sp>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4"/>
            <a:ext cx="10515600" cy="4729287"/>
          </a:xfrm>
        </p:spPr>
        <p:txBody>
          <a:bodyPr>
            <a:normAutofit/>
          </a:bodyPr>
          <a:lstStyle/>
          <a:p>
            <a:pPr marL="0" indent="0">
              <a:buNone/>
            </a:pPr>
            <a:r>
              <a:rPr lang="en-US" sz="2000" b="1" dirty="0">
                <a:latin typeface="Helvetica" panose="020B0604020202020204" pitchFamily="34" charset="0"/>
                <a:cs typeface="Helvetica" panose="020B0604020202020204" pitchFamily="34" charset="0"/>
              </a:rPr>
              <a:t>Documentation</a:t>
            </a:r>
            <a:r>
              <a:rPr lang="en-US" sz="2000" dirty="0">
                <a:latin typeface="Helvetica" panose="020B0604020202020204" pitchFamily="34" charset="0"/>
                <a:cs typeface="Helvetica" panose="020B0604020202020204" pitchFamily="34" charset="0"/>
              </a:rPr>
              <a:t>: Maintain comprehensive documentation for each API version, including detailed endpoint descriptions, request/response formats, examples, error handling, and deprecation notices. </a:t>
            </a:r>
          </a:p>
          <a:p>
            <a:pPr marL="0" indent="0">
              <a:buNone/>
            </a:pPr>
            <a:r>
              <a:rPr lang="en-US" sz="2000" dirty="0">
                <a:latin typeface="Helvetica" panose="020B0604020202020204" pitchFamily="34" charset="0"/>
                <a:cs typeface="Helvetica" panose="020B0604020202020204" pitchFamily="34" charset="0"/>
              </a:rPr>
              <a:t>Provide migration guides to help consumers transition smoothly between versions, and keep documentation updated with each release to reflect changes accurately.</a:t>
            </a:r>
          </a:p>
          <a:p>
            <a:pPr marL="0" indent="0">
              <a:buNone/>
            </a:pPr>
            <a:r>
              <a:rPr lang="en-US" sz="2000" b="1" dirty="0">
                <a:latin typeface="Helvetica" panose="020B0604020202020204" pitchFamily="34" charset="0"/>
                <a:cs typeface="Helvetica" panose="020B0604020202020204" pitchFamily="34" charset="0"/>
              </a:rPr>
              <a:t>API Versioning</a:t>
            </a:r>
            <a:r>
              <a:rPr lang="en-US" sz="2000" dirty="0">
                <a:latin typeface="Helvetica" panose="020B0604020202020204" pitchFamily="34" charset="0"/>
                <a:cs typeface="Helvetica" panose="020B0604020202020204" pitchFamily="34" charset="0"/>
              </a:rPr>
              <a:t>: Adopt robust versioning strategies, such as URI versioning (/</a:t>
            </a:r>
            <a:r>
              <a:rPr lang="en-US" sz="2000" dirty="0" err="1">
                <a:latin typeface="Helvetica" panose="020B0604020202020204" pitchFamily="34" charset="0"/>
                <a:cs typeface="Helvetica" panose="020B0604020202020204" pitchFamily="34" charset="0"/>
              </a:rPr>
              <a:t>api</a:t>
            </a:r>
            <a:r>
              <a:rPr lang="en-US" sz="2000" dirty="0">
                <a:latin typeface="Helvetica" panose="020B0604020202020204" pitchFamily="34" charset="0"/>
                <a:cs typeface="Helvetica" panose="020B0604020202020204" pitchFamily="34" charset="0"/>
              </a:rPr>
              <a:t>/v1/resource) or header-based versioning (Accept: application/vnd.myapp.v1+json), to manage breaking changes while supporting multiple versions concurrently. </a:t>
            </a:r>
          </a:p>
          <a:p>
            <a:pPr marL="0" indent="0">
              <a:buNone/>
            </a:pPr>
            <a:r>
              <a:rPr lang="en-US" sz="2000" dirty="0">
                <a:latin typeface="Helvetica" panose="020B0604020202020204" pitchFamily="34" charset="0"/>
                <a:cs typeface="Helvetica" panose="020B0604020202020204" pitchFamily="34" charset="0"/>
              </a:rPr>
              <a:t>Ensure versioning is transparent to users, and provide clear guidance on how to access and utilize different versions, facilitating seamless upgrades and minimizing disruption to existing consumers.</a:t>
            </a:r>
          </a:p>
        </p:txBody>
      </p:sp>
    </p:spTree>
    <p:extLst>
      <p:ext uri="{BB962C8B-B14F-4D97-AF65-F5344CB8AC3E}">
        <p14:creationId xmlns:p14="http://schemas.microsoft.com/office/powerpoint/2010/main" val="309184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6F8E6-D4DE-FD9C-B3A8-95CE6F934C3D}"/>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A microservices-based application typically runs in virtualized or containerized environments. The number of instances of a service and its locations changes dynamically. We need to know where these instances are and their names to allow requests to arrive at the target microservice. This is where tactics such as Service Discovery come into play.</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 Service Discovery mechanism helps us know where each instance is located. In this way, a Service Discovery component acts as a registry in which the addresses of all instances are tracked. </a:t>
            </a:r>
          </a:p>
        </p:txBody>
      </p:sp>
      <p:sp>
        <p:nvSpPr>
          <p:cNvPr id="4" name="Title 1">
            <a:extLst>
              <a:ext uri="{FF2B5EF4-FFF2-40B4-BE49-F238E27FC236}">
                <a16:creationId xmlns:a16="http://schemas.microsoft.com/office/drawing/2014/main" id="{BE3BC5DE-FE5D-F9ED-C8CE-7EDC8C1462A2}"/>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Service Discovery</a:t>
            </a:r>
          </a:p>
        </p:txBody>
      </p:sp>
    </p:spTree>
    <p:extLst>
      <p:ext uri="{BB962C8B-B14F-4D97-AF65-F5344CB8AC3E}">
        <p14:creationId xmlns:p14="http://schemas.microsoft.com/office/powerpoint/2010/main" val="214501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A161AB-45AD-1089-E1B2-C5BC0CD23719}"/>
              </a:ext>
            </a:extLst>
          </p:cNvPr>
          <p:cNvPicPr>
            <a:picLocks noGrp="1" noChangeAspect="1"/>
          </p:cNvPicPr>
          <p:nvPr>
            <p:ph idx="1"/>
          </p:nvPr>
        </p:nvPicPr>
        <p:blipFill>
          <a:blip r:embed="rId2"/>
          <a:stretch>
            <a:fillRect/>
          </a:stretch>
        </p:blipFill>
        <p:spPr>
          <a:xfrm>
            <a:off x="3567491" y="1690688"/>
            <a:ext cx="5519029" cy="2456217"/>
          </a:xfrm>
        </p:spPr>
      </p:pic>
      <p:sp>
        <p:nvSpPr>
          <p:cNvPr id="7" name="TextBox 6">
            <a:extLst>
              <a:ext uri="{FF2B5EF4-FFF2-40B4-BE49-F238E27FC236}">
                <a16:creationId xmlns:a16="http://schemas.microsoft.com/office/drawing/2014/main" id="{6DE5C4BB-8F1C-43C4-85EA-BEEDE41B3D56}"/>
              </a:ext>
            </a:extLst>
          </p:cNvPr>
          <p:cNvSpPr txBox="1"/>
          <p:nvPr/>
        </p:nvSpPr>
        <p:spPr>
          <a:xfrm>
            <a:off x="838199" y="4368286"/>
            <a:ext cx="11000875" cy="2031325"/>
          </a:xfrm>
          <a:prstGeom prst="rect">
            <a:avLst/>
          </a:prstGeom>
          <a:noFill/>
        </p:spPr>
        <p:txBody>
          <a:bodyPr wrap="square">
            <a:spAutoFit/>
          </a:bodyPr>
          <a:lstStyle/>
          <a:p>
            <a:pPr algn="l"/>
            <a:r>
              <a:rPr lang="en-US" b="0" i="0" dirty="0">
                <a:solidFill>
                  <a:srgbClr val="000000"/>
                </a:solidFill>
                <a:effectLst/>
                <a:highlight>
                  <a:srgbClr val="FFFFFF"/>
                </a:highlight>
                <a:latin typeface="Helvetica" panose="020B0604020202020204" pitchFamily="34" charset="0"/>
                <a:cs typeface="Helvetica" panose="020B0604020202020204" pitchFamily="34" charset="0"/>
              </a:rPr>
              <a:t>Let’s </a:t>
            </a:r>
            <a:r>
              <a:rPr lang="en-US" dirty="0">
                <a:solidFill>
                  <a:srgbClr val="000000"/>
                </a:solidFill>
                <a:highlight>
                  <a:srgbClr val="FFFFFF"/>
                </a:highlight>
                <a:latin typeface="Helvetica" panose="020B0604020202020204" pitchFamily="34" charset="0"/>
                <a:cs typeface="Helvetica" panose="020B0604020202020204" pitchFamily="34" charset="0"/>
              </a:rPr>
              <a:t>understand</a:t>
            </a:r>
            <a:r>
              <a:rPr lang="en-US" b="0" i="0" dirty="0">
                <a:solidFill>
                  <a:srgbClr val="000000"/>
                </a:solidFill>
                <a:effectLst/>
                <a:highlight>
                  <a:srgbClr val="FFFFFF"/>
                </a:highlight>
                <a:latin typeface="Helvetica" panose="020B0604020202020204" pitchFamily="34" charset="0"/>
                <a:cs typeface="Helvetica" panose="020B0604020202020204" pitchFamily="34" charset="0"/>
              </a:rPr>
              <a:t> the steps illustrated in the diagram:</a:t>
            </a:r>
          </a:p>
          <a:p>
            <a:pPr algn="l">
              <a:buFont typeface="+mj-lt"/>
              <a:buAutoNum type="arabicPeriod"/>
            </a:pPr>
            <a:r>
              <a:rPr lang="en-US" b="0" i="0" dirty="0">
                <a:solidFill>
                  <a:srgbClr val="000000"/>
                </a:solidFill>
                <a:effectLst/>
                <a:highlight>
                  <a:srgbClr val="FFFFFF"/>
                </a:highlight>
                <a:latin typeface="Helvetica" panose="020B0604020202020204" pitchFamily="34" charset="0"/>
                <a:cs typeface="Helvetica" panose="020B0604020202020204" pitchFamily="34" charset="0"/>
              </a:rPr>
              <a:t>The location of the Service Provider is sent to the Service Registry (a database containing the locations of all available service instances).</a:t>
            </a:r>
          </a:p>
          <a:p>
            <a:pPr algn="l">
              <a:buFont typeface="+mj-lt"/>
              <a:buAutoNum type="arabicPeriod"/>
            </a:pPr>
            <a:r>
              <a:rPr lang="en-US" b="0" i="0" dirty="0">
                <a:solidFill>
                  <a:srgbClr val="000000"/>
                </a:solidFill>
                <a:effectLst/>
                <a:highlight>
                  <a:srgbClr val="FFFFFF"/>
                </a:highlight>
                <a:latin typeface="Helvetica" panose="020B0604020202020204" pitchFamily="34" charset="0"/>
                <a:cs typeface="Helvetica" panose="020B0604020202020204" pitchFamily="34" charset="0"/>
              </a:rPr>
              <a:t>The Service Consumer asks the Service Discovery Server for the location of the Service Provider.</a:t>
            </a:r>
          </a:p>
          <a:p>
            <a:pPr algn="l">
              <a:buFont typeface="+mj-lt"/>
              <a:buAutoNum type="arabicPeriod"/>
            </a:pPr>
            <a:r>
              <a:rPr lang="en-US" b="0" i="0" dirty="0">
                <a:solidFill>
                  <a:srgbClr val="000000"/>
                </a:solidFill>
                <a:effectLst/>
                <a:highlight>
                  <a:srgbClr val="FFFFFF"/>
                </a:highlight>
                <a:latin typeface="Helvetica" panose="020B0604020202020204" pitchFamily="34" charset="0"/>
                <a:cs typeface="Helvetica" panose="020B0604020202020204" pitchFamily="34" charset="0"/>
              </a:rPr>
              <a:t>The location of the Service Provider is searched by the Service Registry in its internal database and returned to the Service Consumer.</a:t>
            </a:r>
          </a:p>
          <a:p>
            <a:pPr algn="l">
              <a:buFont typeface="+mj-lt"/>
              <a:buAutoNum type="arabicPeriod"/>
            </a:pPr>
            <a:r>
              <a:rPr lang="en-US" b="0" i="0" dirty="0">
                <a:solidFill>
                  <a:srgbClr val="000000"/>
                </a:solidFill>
                <a:effectLst/>
                <a:highlight>
                  <a:srgbClr val="FFFFFF"/>
                </a:highlight>
                <a:latin typeface="Helvetica" panose="020B0604020202020204" pitchFamily="34" charset="0"/>
                <a:cs typeface="Helvetica" panose="020B0604020202020204" pitchFamily="34" charset="0"/>
              </a:rPr>
              <a:t>The Service Consumer can now make direct requests to the Service Provider.</a:t>
            </a:r>
          </a:p>
        </p:txBody>
      </p:sp>
    </p:spTree>
    <p:extLst>
      <p:ext uri="{BB962C8B-B14F-4D97-AF65-F5344CB8AC3E}">
        <p14:creationId xmlns:p14="http://schemas.microsoft.com/office/powerpoint/2010/main" val="2875471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6F8E6-D4DE-FD9C-B3A8-95CE6F934C3D}"/>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An API gateway is a entry point for API calls that represent client requests to target applications and services. </a:t>
            </a:r>
          </a:p>
          <a:p>
            <a:r>
              <a:rPr lang="en-US" sz="2000" dirty="0">
                <a:latin typeface="Helvetica" panose="020B0604020202020204" pitchFamily="34" charset="0"/>
                <a:cs typeface="Helvetica" panose="020B0604020202020204" pitchFamily="34" charset="0"/>
              </a:rPr>
              <a:t>An API gateway accepts API requests from a client, processes them based on defined policies, directs them to the appropriate services, and combines the responses for a simplified user experience. </a:t>
            </a:r>
          </a:p>
          <a:p>
            <a:r>
              <a:rPr lang="en-US" sz="2000" dirty="0">
                <a:latin typeface="Helvetica" panose="020B0604020202020204" pitchFamily="34" charset="0"/>
                <a:cs typeface="Helvetica" panose="020B0604020202020204" pitchFamily="34" charset="0"/>
              </a:rPr>
              <a:t>Typically, it handles a request by invoking multiple microservices and aggregating the results. It can also translate between protocols in legacy deployments.</a:t>
            </a:r>
          </a:p>
          <a:p>
            <a:endParaRPr lang="en-US" sz="20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BE3BC5DE-FE5D-F9ED-C8CE-7EDC8C1462A2}"/>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API Gateway</a:t>
            </a:r>
          </a:p>
        </p:txBody>
      </p:sp>
    </p:spTree>
    <p:extLst>
      <p:ext uri="{BB962C8B-B14F-4D97-AF65-F5344CB8AC3E}">
        <p14:creationId xmlns:p14="http://schemas.microsoft.com/office/powerpoint/2010/main" val="2285390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46A027-45D0-FFEE-42BC-C50F379D4E23}"/>
              </a:ext>
            </a:extLst>
          </p:cNvPr>
          <p:cNvPicPr>
            <a:picLocks noGrp="1" noChangeAspect="1"/>
          </p:cNvPicPr>
          <p:nvPr>
            <p:ph idx="1"/>
          </p:nvPr>
        </p:nvPicPr>
        <p:blipFill>
          <a:blip r:embed="rId2"/>
          <a:stretch>
            <a:fillRect/>
          </a:stretch>
        </p:blipFill>
        <p:spPr>
          <a:xfrm>
            <a:off x="2140540" y="1825625"/>
            <a:ext cx="7910919" cy="4351338"/>
          </a:xfrm>
        </p:spPr>
      </p:pic>
    </p:spTree>
    <p:extLst>
      <p:ext uri="{BB962C8B-B14F-4D97-AF65-F5344CB8AC3E}">
        <p14:creationId xmlns:p14="http://schemas.microsoft.com/office/powerpoint/2010/main" val="127638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6F8E6-D4DE-FD9C-B3A8-95CE6F934C3D}"/>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The Circuit Breaker pattern in microservices acts as a safeguard against service failures by monitoring interactions, setting thresholds, and temporarily halting/</a:t>
            </a:r>
            <a:r>
              <a:rPr lang="en-US" sz="2000" dirty="0" err="1">
                <a:latin typeface="Helvetica" panose="020B0604020202020204" pitchFamily="34" charset="0"/>
                <a:cs typeface="Helvetica" panose="020B0604020202020204" pitchFamily="34" charset="0"/>
              </a:rPr>
              <a:t>Stoping</a:t>
            </a:r>
            <a:r>
              <a:rPr lang="en-US" sz="2000" dirty="0">
                <a:latin typeface="Helvetica" panose="020B0604020202020204" pitchFamily="34" charset="0"/>
                <a:cs typeface="Helvetica" panose="020B0604020202020204" pitchFamily="34" charset="0"/>
              </a:rPr>
              <a:t> traffic to failing services.</a:t>
            </a:r>
          </a:p>
          <a:p>
            <a:r>
              <a:rPr lang="en-US" sz="2000" dirty="0">
                <a:latin typeface="Helvetica" panose="020B0604020202020204" pitchFamily="34" charset="0"/>
                <a:cs typeface="Helvetica" panose="020B0604020202020204" pitchFamily="34" charset="0"/>
              </a:rPr>
              <a:t>The Circuit Breaker pattern act as a fault-tolerance mechanism that monitors and controls interactions between services. It dynamically manages service availability by temporarily interrupting requests to failing services, preventing system overload, and ensuring graceful degradation in distributed environments.</a:t>
            </a:r>
          </a:p>
        </p:txBody>
      </p:sp>
      <p:sp>
        <p:nvSpPr>
          <p:cNvPr id="4" name="Title 1">
            <a:extLst>
              <a:ext uri="{FF2B5EF4-FFF2-40B4-BE49-F238E27FC236}">
                <a16:creationId xmlns:a16="http://schemas.microsoft.com/office/drawing/2014/main" id="{BE3BC5DE-FE5D-F9ED-C8CE-7EDC8C1462A2}"/>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Circuit Breaker Pattern</a:t>
            </a:r>
          </a:p>
        </p:txBody>
      </p:sp>
    </p:spTree>
    <p:extLst>
      <p:ext uri="{BB962C8B-B14F-4D97-AF65-F5344CB8AC3E}">
        <p14:creationId xmlns:p14="http://schemas.microsoft.com/office/powerpoint/2010/main" val="402455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42FFBF-9F02-9C0F-6E10-F0D9BDE1706C}"/>
              </a:ext>
            </a:extLst>
          </p:cNvPr>
          <p:cNvPicPr>
            <a:picLocks noGrp="1" noChangeAspect="1"/>
          </p:cNvPicPr>
          <p:nvPr>
            <p:ph idx="1"/>
          </p:nvPr>
        </p:nvPicPr>
        <p:blipFill>
          <a:blip r:embed="rId2"/>
          <a:stretch>
            <a:fillRect/>
          </a:stretch>
        </p:blipFill>
        <p:spPr>
          <a:xfrm>
            <a:off x="3338389" y="1825625"/>
            <a:ext cx="5515221" cy="4351338"/>
          </a:xfrm>
        </p:spPr>
      </p:pic>
    </p:spTree>
    <p:extLst>
      <p:ext uri="{BB962C8B-B14F-4D97-AF65-F5344CB8AC3E}">
        <p14:creationId xmlns:p14="http://schemas.microsoft.com/office/powerpoint/2010/main" val="215768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F48C46-7D85-C7E2-C7FC-CB208B0A6E86}"/>
              </a:ext>
            </a:extLst>
          </p:cNvPr>
          <p:cNvSpPr>
            <a:spLocks noGrp="1"/>
          </p:cNvSpPr>
          <p:nvPr>
            <p:ph idx="1"/>
          </p:nvPr>
        </p:nvSpPr>
        <p:spPr/>
        <p:txBody>
          <a:bodyPr>
            <a:normAutofit/>
          </a:bodyPr>
          <a:lstStyle/>
          <a:p>
            <a:pPr lvl="1"/>
            <a:r>
              <a:rPr lang="en-US" sz="2000" dirty="0">
                <a:latin typeface="Helvetica" panose="020B0604020202020204" pitchFamily="34" charset="0"/>
                <a:cs typeface="Helvetica" panose="020B0604020202020204" pitchFamily="34" charset="0"/>
              </a:rPr>
              <a:t>Fault Tolerance: Enhances fault tolerance by isolating and managing failures in individual services.</a:t>
            </a:r>
          </a:p>
          <a:p>
            <a:pPr lvl="1"/>
            <a:r>
              <a:rPr lang="en-US" sz="2000" dirty="0">
                <a:latin typeface="Helvetica" panose="020B0604020202020204" pitchFamily="34" charset="0"/>
                <a:cs typeface="Helvetica" panose="020B0604020202020204" pitchFamily="34" charset="0"/>
              </a:rPr>
              <a:t>Monitoring: Continuously monitors interactions between services to detect issues in real time.</a:t>
            </a:r>
          </a:p>
          <a:p>
            <a:pPr lvl="1"/>
            <a:r>
              <a:rPr lang="en-US" sz="2000" dirty="0">
                <a:latin typeface="Helvetica" panose="020B0604020202020204" pitchFamily="34" charset="0"/>
                <a:cs typeface="Helvetica" panose="020B0604020202020204" pitchFamily="34" charset="0"/>
              </a:rPr>
              <a:t>Failure Isolation: Temporarily stops requests to failing services, preventing cascading failures and minimizing disruptions.</a:t>
            </a:r>
          </a:p>
          <a:p>
            <a:pPr lvl="1"/>
            <a:r>
              <a:rPr lang="en-US" sz="2000" dirty="0">
                <a:latin typeface="Helvetica" panose="020B0604020202020204" pitchFamily="34" charset="0"/>
                <a:cs typeface="Helvetica" panose="020B0604020202020204" pitchFamily="34" charset="0"/>
              </a:rPr>
              <a:t>Fallback Mechanism: Provides fallback responses or error messages to clients during service failures, ensuring graceful degradation.</a:t>
            </a:r>
          </a:p>
          <a:p>
            <a:pPr lvl="1"/>
            <a:r>
              <a:rPr lang="en-US" sz="2000" dirty="0">
                <a:latin typeface="Helvetica" panose="020B0604020202020204" pitchFamily="34" charset="0"/>
                <a:cs typeface="Helvetica" panose="020B0604020202020204" pitchFamily="34" charset="0"/>
              </a:rPr>
              <a:t>Automatic Recovery: Automatically transitions back to normal operation when the failing service recovers, improving system reliability</a:t>
            </a:r>
          </a:p>
        </p:txBody>
      </p:sp>
      <p:sp>
        <p:nvSpPr>
          <p:cNvPr id="4" name="Title 1">
            <a:extLst>
              <a:ext uri="{FF2B5EF4-FFF2-40B4-BE49-F238E27FC236}">
                <a16:creationId xmlns:a16="http://schemas.microsoft.com/office/drawing/2014/main" id="{AE4CA5A4-467E-A793-A399-2F3C51DFC8CB}"/>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Circuit Breaker Pattern - Characteristics</a:t>
            </a:r>
          </a:p>
        </p:txBody>
      </p:sp>
    </p:spTree>
    <p:extLst>
      <p:ext uri="{BB962C8B-B14F-4D97-AF65-F5344CB8AC3E}">
        <p14:creationId xmlns:p14="http://schemas.microsoft.com/office/powerpoint/2010/main" val="295390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F48C46-7D85-C7E2-C7FC-CB208B0A6E86}"/>
              </a:ext>
            </a:extLst>
          </p:cNvPr>
          <p:cNvSpPr>
            <a:spLocks noGrp="1"/>
          </p:cNvSpPr>
          <p:nvPr>
            <p:ph idx="1"/>
          </p:nvPr>
        </p:nvSpPr>
        <p:spPr/>
        <p:txBody>
          <a:bodyPr>
            <a:normAutofit/>
          </a:bodyPr>
          <a:lstStyle/>
          <a:p>
            <a:pPr lvl="1"/>
            <a:r>
              <a:rPr lang="en-US" sz="2000" dirty="0">
                <a:latin typeface="Helvetica" panose="020B0604020202020204" pitchFamily="34" charset="0"/>
                <a:cs typeface="Helvetica" panose="020B0604020202020204" pitchFamily="34" charset="0"/>
              </a:rPr>
              <a:t>The Saga architecture pattern provides transaction management using a sequence of local transactions.</a:t>
            </a:r>
          </a:p>
          <a:p>
            <a:pPr lvl="1"/>
            <a:r>
              <a:rPr lang="en-US" sz="2000" dirty="0">
                <a:latin typeface="Helvetica" panose="020B0604020202020204" pitchFamily="34" charset="0"/>
                <a:cs typeface="Helvetica" panose="020B0604020202020204" pitchFamily="34" charset="0"/>
              </a:rPr>
              <a:t>A local transaction is the unit of work performed by a Saga participant. Every operation that is part of the Saga can be rolled back by a compensating transaction. Further, the Saga pattern guarantees that either all operations complete successfully or the corresponding compensation transactions are run to undo the work previously completed.</a:t>
            </a:r>
          </a:p>
          <a:p>
            <a:pPr lvl="1"/>
            <a:r>
              <a:rPr lang="en-US" sz="2000" dirty="0">
                <a:latin typeface="Helvetica" panose="020B0604020202020204" pitchFamily="34" charset="0"/>
                <a:cs typeface="Helvetica" panose="020B0604020202020204" pitchFamily="34" charset="0"/>
              </a:rPr>
              <a:t>In the Saga pattern, a compensating transaction must be idempotent and </a:t>
            </a:r>
            <a:r>
              <a:rPr lang="en-US" sz="2000" dirty="0" err="1">
                <a:latin typeface="Helvetica" panose="020B0604020202020204" pitchFamily="34" charset="0"/>
                <a:cs typeface="Helvetica" panose="020B0604020202020204" pitchFamily="34" charset="0"/>
              </a:rPr>
              <a:t>retryable</a:t>
            </a:r>
            <a:r>
              <a:rPr lang="en-US" sz="2000" dirty="0">
                <a:latin typeface="Helvetica" panose="020B0604020202020204" pitchFamily="34" charset="0"/>
                <a:cs typeface="Helvetica" panose="020B0604020202020204" pitchFamily="34" charset="0"/>
              </a:rPr>
              <a:t>. These two principles ensure that we can manage transactions without any manual intervention</a:t>
            </a:r>
          </a:p>
          <a:p>
            <a:pPr lvl="1"/>
            <a:endParaRPr lang="en-US" sz="20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AE4CA5A4-467E-A793-A399-2F3C51DFC8CB}"/>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Saga Architecture Pattern</a:t>
            </a:r>
          </a:p>
        </p:txBody>
      </p:sp>
    </p:spTree>
    <p:extLst>
      <p:ext uri="{BB962C8B-B14F-4D97-AF65-F5344CB8AC3E}">
        <p14:creationId xmlns:p14="http://schemas.microsoft.com/office/powerpoint/2010/main" val="3944795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776077-8772-0C78-AEB8-BA07506E0D9B}"/>
              </a:ext>
            </a:extLst>
          </p:cNvPr>
          <p:cNvPicPr>
            <a:picLocks noGrp="1" noChangeAspect="1"/>
          </p:cNvPicPr>
          <p:nvPr>
            <p:ph idx="1"/>
          </p:nvPr>
        </p:nvPicPr>
        <p:blipFill>
          <a:blip r:embed="rId2"/>
          <a:stretch>
            <a:fillRect/>
          </a:stretch>
        </p:blipFill>
        <p:spPr>
          <a:xfrm>
            <a:off x="1896530" y="1825625"/>
            <a:ext cx="8398940" cy="4351338"/>
          </a:xfrm>
        </p:spPr>
      </p:pic>
    </p:spTree>
    <p:extLst>
      <p:ext uri="{BB962C8B-B14F-4D97-AF65-F5344CB8AC3E}">
        <p14:creationId xmlns:p14="http://schemas.microsoft.com/office/powerpoint/2010/main" val="299778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54AB-A86A-B0BA-1895-4C3F37953EC0}"/>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Table of Content</a:t>
            </a:r>
          </a:p>
        </p:txBody>
      </p:sp>
      <p:sp>
        <p:nvSpPr>
          <p:cNvPr id="3" name="Content Placeholder 2">
            <a:extLst>
              <a:ext uri="{FF2B5EF4-FFF2-40B4-BE49-F238E27FC236}">
                <a16:creationId xmlns:a16="http://schemas.microsoft.com/office/drawing/2014/main" id="{C9596C4B-490F-FC7E-D3FE-2E5527599098}"/>
              </a:ext>
            </a:extLst>
          </p:cNvPr>
          <p:cNvSpPr>
            <a:spLocks noGrp="1"/>
          </p:cNvSpPr>
          <p:nvPr>
            <p:ph idx="1"/>
          </p:nvPr>
        </p:nvSpPr>
        <p:spPr/>
        <p:txBody>
          <a:bodyPr>
            <a:normAutofit/>
          </a:bodyPr>
          <a:lstStyle/>
          <a:p>
            <a:r>
              <a:rPr lang="en-US" sz="2600" dirty="0">
                <a:latin typeface="Helvetica" panose="020B0604020202020204" pitchFamily="34" charset="0"/>
                <a:cs typeface="Helvetica" panose="020B0604020202020204" pitchFamily="34" charset="0"/>
              </a:rPr>
              <a:t>Introduction to Microservices</a:t>
            </a:r>
          </a:p>
          <a:p>
            <a:r>
              <a:rPr lang="en-US" sz="2600" dirty="0">
                <a:latin typeface="Helvetica" panose="020B0604020202020204" pitchFamily="34" charset="0"/>
                <a:cs typeface="Helvetica" panose="020B0604020202020204" pitchFamily="34" charset="0"/>
              </a:rPr>
              <a:t>Setting up the Python Environment</a:t>
            </a:r>
          </a:p>
          <a:p>
            <a:r>
              <a:rPr lang="en-US" sz="2600" dirty="0">
                <a:latin typeface="Helvetica" panose="020B0604020202020204" pitchFamily="34" charset="0"/>
                <a:cs typeface="Helvetica" panose="020B0604020202020204" pitchFamily="34" charset="0"/>
              </a:rPr>
              <a:t>Building your First Microservice</a:t>
            </a:r>
          </a:p>
          <a:p>
            <a:r>
              <a:rPr lang="en-US" sz="2600" dirty="0">
                <a:latin typeface="Helvetica" panose="020B0604020202020204" pitchFamily="34" charset="0"/>
                <a:cs typeface="Helvetica" panose="020B0604020202020204" pitchFamily="34" charset="0"/>
              </a:rPr>
              <a:t>Containerizing Microservices</a:t>
            </a:r>
          </a:p>
          <a:p>
            <a:r>
              <a:rPr lang="en-US" sz="2600" dirty="0">
                <a:latin typeface="Helvetica" panose="020B0604020202020204" pitchFamily="34" charset="0"/>
                <a:cs typeface="Helvetica" panose="020B0604020202020204" pitchFamily="34" charset="0"/>
              </a:rPr>
              <a:t>Service Communication</a:t>
            </a:r>
          </a:p>
          <a:p>
            <a:r>
              <a:rPr lang="en-US" sz="2600" dirty="0">
                <a:latin typeface="Helvetica" panose="020B0604020202020204" pitchFamily="34" charset="0"/>
                <a:cs typeface="Helvetica" panose="020B0604020202020204" pitchFamily="34" charset="0"/>
              </a:rPr>
              <a:t>Microservice Deployment</a:t>
            </a:r>
          </a:p>
          <a:p>
            <a:r>
              <a:rPr lang="en-US" sz="2600" dirty="0">
                <a:latin typeface="Helvetica" panose="020B0604020202020204" pitchFamily="34" charset="0"/>
                <a:cs typeface="Helvetica" panose="020B0604020202020204" pitchFamily="34" charset="0"/>
              </a:rPr>
              <a:t>Security and Best Practices</a:t>
            </a:r>
          </a:p>
        </p:txBody>
      </p:sp>
    </p:spTree>
    <p:extLst>
      <p:ext uri="{BB962C8B-B14F-4D97-AF65-F5344CB8AC3E}">
        <p14:creationId xmlns:p14="http://schemas.microsoft.com/office/powerpoint/2010/main" val="77839324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F48C46-7D85-C7E2-C7FC-CB208B0A6E86}"/>
              </a:ext>
            </a:extLst>
          </p:cNvPr>
          <p:cNvSpPr>
            <a:spLocks noGrp="1"/>
          </p:cNvSpPr>
          <p:nvPr>
            <p:ph idx="1"/>
          </p:nvPr>
        </p:nvSpPr>
        <p:spPr/>
        <p:txBody>
          <a:bodyPr>
            <a:normAutofit/>
          </a:bodyPr>
          <a:lstStyle/>
          <a:p>
            <a:pPr lvl="1"/>
            <a:r>
              <a:rPr lang="en-US" sz="2000" dirty="0">
                <a:latin typeface="Helvetica" panose="020B0604020202020204" pitchFamily="34" charset="0"/>
                <a:cs typeface="Helvetica" panose="020B0604020202020204" pitchFamily="34" charset="0"/>
              </a:rPr>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a:t>
            </a:r>
          </a:p>
          <a:p>
            <a:pPr lvl="1"/>
            <a:r>
              <a:rPr lang="en-US" sz="2000" dirty="0">
                <a:latin typeface="Helvetica" panose="020B0604020202020204" pitchFamily="34" charset="0"/>
                <a:cs typeface="Helvetica" panose="020B0604020202020204" pitchFamily="34" charset="0"/>
              </a:rPr>
              <a:t>Docker provides the ability to package and run an application in a loosely isolated environment called a container. The isolation and security lets you run many containers simultaneously on a given host.</a:t>
            </a:r>
          </a:p>
          <a:p>
            <a:pPr lvl="1"/>
            <a:r>
              <a:rPr lang="en-US" sz="2000" dirty="0">
                <a:latin typeface="Helvetica" panose="020B0604020202020204" pitchFamily="34" charset="0"/>
                <a:cs typeface="Helvetica" panose="020B0604020202020204" pitchFamily="34" charset="0"/>
              </a:rPr>
              <a:t>Docker streamlines the development lifecycle by allowing developers to work in standardized environments using local containers which provide your applications and services. Containers are great for continuous integration and continuous delivery (CI/CD) workflows.</a:t>
            </a:r>
          </a:p>
        </p:txBody>
      </p:sp>
      <p:sp>
        <p:nvSpPr>
          <p:cNvPr id="4" name="Title 1">
            <a:extLst>
              <a:ext uri="{FF2B5EF4-FFF2-40B4-BE49-F238E27FC236}">
                <a16:creationId xmlns:a16="http://schemas.microsoft.com/office/drawing/2014/main" id="{AE4CA5A4-467E-A793-A399-2F3C51DFC8CB}"/>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Docker Overview</a:t>
            </a:r>
          </a:p>
        </p:txBody>
      </p:sp>
    </p:spTree>
    <p:extLst>
      <p:ext uri="{BB962C8B-B14F-4D97-AF65-F5344CB8AC3E}">
        <p14:creationId xmlns:p14="http://schemas.microsoft.com/office/powerpoint/2010/main" val="3132808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CD6E3C-C033-13ED-80D6-ADAD5BFFDCB8}"/>
              </a:ext>
            </a:extLst>
          </p:cNvPr>
          <p:cNvPicPr>
            <a:picLocks noChangeAspect="1"/>
          </p:cNvPicPr>
          <p:nvPr/>
        </p:nvPicPr>
        <p:blipFill>
          <a:blip r:embed="rId2"/>
          <a:stretch>
            <a:fillRect/>
          </a:stretch>
        </p:blipFill>
        <p:spPr>
          <a:xfrm>
            <a:off x="4110876" y="1781276"/>
            <a:ext cx="7685021" cy="4074994"/>
          </a:xfrm>
          <a:prstGeom prst="rect">
            <a:avLst/>
          </a:prstGeom>
        </p:spPr>
      </p:pic>
      <p:sp>
        <p:nvSpPr>
          <p:cNvPr id="4" name="Title 1">
            <a:extLst>
              <a:ext uri="{FF2B5EF4-FFF2-40B4-BE49-F238E27FC236}">
                <a16:creationId xmlns:a16="http://schemas.microsoft.com/office/drawing/2014/main" id="{96CBDC7D-A2AC-6F7C-E439-297CF3EB4A62}"/>
              </a:ext>
            </a:extLst>
          </p:cNvPr>
          <p:cNvSpPr>
            <a:spLocks noGrp="1"/>
          </p:cNvSpPr>
          <p:nvPr>
            <p:ph type="title"/>
          </p:nvPr>
        </p:nvSpPr>
        <p:spPr>
          <a:xfrm>
            <a:off x="838200" y="322149"/>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Docker Architecture</a:t>
            </a:r>
          </a:p>
        </p:txBody>
      </p:sp>
      <p:sp>
        <p:nvSpPr>
          <p:cNvPr id="6" name="TextBox 5">
            <a:extLst>
              <a:ext uri="{FF2B5EF4-FFF2-40B4-BE49-F238E27FC236}">
                <a16:creationId xmlns:a16="http://schemas.microsoft.com/office/drawing/2014/main" id="{2737E823-3E9E-C09F-7184-0E2CE173CA10}"/>
              </a:ext>
            </a:extLst>
          </p:cNvPr>
          <p:cNvSpPr txBox="1"/>
          <p:nvPr/>
        </p:nvSpPr>
        <p:spPr>
          <a:xfrm>
            <a:off x="256854" y="1682381"/>
            <a:ext cx="3595955" cy="5016758"/>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Helvetica" panose="020B0604020202020204" pitchFamily="34" charset="0"/>
                <a:cs typeface="Helvetica" panose="020B0604020202020204" pitchFamily="34" charset="0"/>
              </a:rPr>
              <a:t>Docker uses a client-server architecture. </a:t>
            </a:r>
          </a:p>
          <a:p>
            <a:pPr marL="285750" indent="-285750">
              <a:buFont typeface="Arial" panose="020B0604020202020204" pitchFamily="34" charset="0"/>
              <a:buChar char="•"/>
            </a:pPr>
            <a:endParaRPr lang="en-US" sz="2000" b="0" i="0" dirty="0">
              <a:solidFill>
                <a:srgbClr val="000000"/>
              </a:solidFill>
              <a:effectLst/>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2000" b="0" i="0" dirty="0">
                <a:solidFill>
                  <a:srgbClr val="000000"/>
                </a:solidFill>
                <a:effectLst/>
                <a:latin typeface="Helvetica" panose="020B0604020202020204" pitchFamily="34" charset="0"/>
                <a:cs typeface="Helvetica" panose="020B0604020202020204" pitchFamily="34" charset="0"/>
              </a:rPr>
              <a:t>The Docker client talks to the Docker daemon, which does the heavy lifting of building, running, and distributing your Docker containers.</a:t>
            </a:r>
          </a:p>
          <a:p>
            <a:pPr marL="285750" indent="-285750">
              <a:buFont typeface="Arial" panose="020B0604020202020204" pitchFamily="34" charset="0"/>
              <a:buChar char="•"/>
            </a:pPr>
            <a:endParaRPr lang="en-US" sz="2000" dirty="0">
              <a:solidFill>
                <a:srgbClr val="000000"/>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US" sz="2000" b="0" i="0" dirty="0">
                <a:solidFill>
                  <a:srgbClr val="000000"/>
                </a:solidFill>
                <a:effectLst/>
                <a:latin typeface="Helvetica" panose="020B0604020202020204" pitchFamily="34" charset="0"/>
                <a:cs typeface="Helvetica" panose="020B0604020202020204" pitchFamily="34" charset="0"/>
              </a:rPr>
              <a:t>The Docker client and daemon can run on the same system, or you can connect a Docker client to a remote Docker daemon.</a:t>
            </a:r>
          </a:p>
          <a:p>
            <a:pPr marL="285750" indent="-285750">
              <a:buFont typeface="Arial" panose="020B0604020202020204" pitchFamily="34" charset="0"/>
              <a:buChar char="•"/>
            </a:pPr>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50450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F48C46-7D85-C7E2-C7FC-CB208B0A6E86}"/>
              </a:ext>
            </a:extLst>
          </p:cNvPr>
          <p:cNvSpPr>
            <a:spLocks noGrp="1"/>
          </p:cNvSpPr>
          <p:nvPr>
            <p:ph idx="1"/>
          </p:nvPr>
        </p:nvSpPr>
        <p:spPr/>
        <p:txBody>
          <a:bodyPr>
            <a:normAutofit/>
          </a:bodyPr>
          <a:lstStyle/>
          <a:p>
            <a:pPr lvl="1"/>
            <a:r>
              <a:rPr lang="en-US" sz="2000" dirty="0">
                <a:latin typeface="Helvetica" panose="020B0604020202020204" pitchFamily="34" charset="0"/>
                <a:cs typeface="Helvetica" panose="020B0604020202020204" pitchFamily="34" charset="0"/>
              </a:rPr>
              <a:t>Container orchestration is the automation of much of the operational effort required to run containerized workloads and services. This includes a wide range of things software teams need to manage a container’s lifecycle, including provisioning, deployment, scaling (up and down), networking, load balancing and more.</a:t>
            </a:r>
          </a:p>
          <a:p>
            <a:pPr lvl="1"/>
            <a:endParaRPr lang="en-US" sz="2000" dirty="0">
              <a:latin typeface="Helvetica" panose="020B0604020202020204" pitchFamily="34" charset="0"/>
              <a:cs typeface="Helvetica" panose="020B0604020202020204" pitchFamily="34" charset="0"/>
            </a:endParaRPr>
          </a:p>
          <a:p>
            <a:pPr lvl="1"/>
            <a:r>
              <a:rPr lang="en-US" sz="2000" dirty="0">
                <a:latin typeface="Helvetica" panose="020B0604020202020204" pitchFamily="34" charset="0"/>
                <a:cs typeface="Helvetica" panose="020B0604020202020204" pitchFamily="34" charset="0"/>
              </a:rPr>
              <a:t>Why do we need container orchestration?</a:t>
            </a:r>
          </a:p>
          <a:p>
            <a:pPr lvl="2"/>
            <a:r>
              <a:rPr lang="en-US" dirty="0"/>
              <a:t>Running containers in production, especially in a microservices architecture, can quickly become challenging. A large-scale system may require managing hundreds or thousands of containers, making the task complex due to their lightweight and ephemeral nature.</a:t>
            </a:r>
            <a:endParaRPr lang="en-US" sz="32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AE4CA5A4-467E-A793-A399-2F3C51DFC8CB}"/>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Container Orchestration</a:t>
            </a:r>
          </a:p>
        </p:txBody>
      </p:sp>
    </p:spTree>
    <p:extLst>
      <p:ext uri="{BB962C8B-B14F-4D97-AF65-F5344CB8AC3E}">
        <p14:creationId xmlns:p14="http://schemas.microsoft.com/office/powerpoint/2010/main" val="558485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CD167AB-8B9C-EE9E-F8AB-E9EDE6F908C7}"/>
              </a:ext>
            </a:extLst>
          </p:cNvPr>
          <p:cNvPicPr>
            <a:picLocks noGrp="1" noChangeAspect="1"/>
          </p:cNvPicPr>
          <p:nvPr>
            <p:ph idx="1"/>
          </p:nvPr>
        </p:nvPicPr>
        <p:blipFill>
          <a:blip r:embed="rId2"/>
          <a:stretch>
            <a:fillRect/>
          </a:stretch>
        </p:blipFill>
        <p:spPr>
          <a:xfrm>
            <a:off x="1102447" y="1825625"/>
            <a:ext cx="9987106" cy="4351338"/>
          </a:xfrm>
        </p:spPr>
      </p:pic>
    </p:spTree>
    <p:extLst>
      <p:ext uri="{BB962C8B-B14F-4D97-AF65-F5344CB8AC3E}">
        <p14:creationId xmlns:p14="http://schemas.microsoft.com/office/powerpoint/2010/main" val="174620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D877-CF0A-A459-A805-613793220E1F}"/>
              </a:ext>
            </a:extLst>
          </p:cNvPr>
          <p:cNvSpPr>
            <a:spLocks noGrp="1"/>
          </p:cNvSpPr>
          <p:nvPr>
            <p:ph type="title"/>
          </p:nvPr>
        </p:nvSpPr>
        <p:spPr/>
        <p:txBody>
          <a:bodyPr/>
          <a:lstStyle/>
          <a:p>
            <a:r>
              <a:rPr lang="en-US" sz="3200" dirty="0">
                <a:solidFill>
                  <a:srgbClr val="0070C0"/>
                </a:solidFill>
                <a:latin typeface="Helvetica" panose="020B0604020202020204" pitchFamily="34" charset="0"/>
                <a:cs typeface="Helvetica" panose="020B0604020202020204" pitchFamily="34" charset="0"/>
              </a:rPr>
              <a:t>Kubernetes Overview</a:t>
            </a:r>
          </a:p>
        </p:txBody>
      </p:sp>
      <p:sp>
        <p:nvSpPr>
          <p:cNvPr id="3" name="Content Placeholder 2">
            <a:extLst>
              <a:ext uri="{FF2B5EF4-FFF2-40B4-BE49-F238E27FC236}">
                <a16:creationId xmlns:a16="http://schemas.microsoft.com/office/drawing/2014/main" id="{B3533EDD-AF43-7502-C2C4-FB4B6C5CE14A}"/>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Kubernetes, also known as K8s, is an open-source system for automating deployment, scaling, and management of containerized applications.</a:t>
            </a:r>
          </a:p>
          <a:p>
            <a:r>
              <a:rPr lang="en-US" sz="2000" dirty="0">
                <a:latin typeface="Helvetica" panose="020B0604020202020204" pitchFamily="34" charset="0"/>
                <a:cs typeface="Helvetica" panose="020B0604020202020204" pitchFamily="34" charset="0"/>
              </a:rPr>
              <a:t>It can automatically scale your containerized applications based on demand, ensuring optimal resource utilization.</a:t>
            </a:r>
          </a:p>
          <a:p>
            <a:r>
              <a:rPr lang="en-US" sz="2000" dirty="0">
                <a:latin typeface="Helvetica" panose="020B0604020202020204" pitchFamily="34" charset="0"/>
                <a:cs typeface="Helvetica" panose="020B0604020202020204" pitchFamily="34" charset="0"/>
              </a:rPr>
              <a:t>Kubernetes manages service discovery, providing internal and external load balancing to distribute traffic evenly across containers.</a:t>
            </a:r>
          </a:p>
          <a:p>
            <a:r>
              <a:rPr lang="en-US" sz="2000" dirty="0">
                <a:latin typeface="Helvetica" panose="020B0604020202020204" pitchFamily="34" charset="0"/>
                <a:cs typeface="Helvetica" panose="020B0604020202020204" pitchFamily="34" charset="0"/>
              </a:rPr>
              <a:t>Kubernetes can automatically restart failed containers, replace containers, and reschedule them when nodes die, ensuring the application stays up and running.</a:t>
            </a:r>
          </a:p>
          <a:p>
            <a:r>
              <a:rPr lang="en-US" sz="2000" dirty="0">
                <a:latin typeface="Helvetica" panose="020B0604020202020204" pitchFamily="34" charset="0"/>
                <a:cs typeface="Helvetica" panose="020B0604020202020204" pitchFamily="34" charset="0"/>
              </a:rPr>
              <a:t>You define the desired state of your application, and Kubernetes ensures that the current state matches the desired state.</a:t>
            </a:r>
          </a:p>
        </p:txBody>
      </p:sp>
    </p:spTree>
    <p:extLst>
      <p:ext uri="{BB962C8B-B14F-4D97-AF65-F5344CB8AC3E}">
        <p14:creationId xmlns:p14="http://schemas.microsoft.com/office/powerpoint/2010/main" val="2932802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DA381E-3B01-144B-5467-A9C9C5BAA6C9}"/>
              </a:ext>
            </a:extLst>
          </p:cNvPr>
          <p:cNvPicPr>
            <a:picLocks noGrp="1" noChangeAspect="1"/>
          </p:cNvPicPr>
          <p:nvPr>
            <p:ph idx="1"/>
          </p:nvPr>
        </p:nvPicPr>
        <p:blipFill>
          <a:blip r:embed="rId2"/>
          <a:stretch>
            <a:fillRect/>
          </a:stretch>
        </p:blipFill>
        <p:spPr>
          <a:xfrm>
            <a:off x="2697114" y="1825625"/>
            <a:ext cx="6797771" cy="4351338"/>
          </a:xfrm>
        </p:spPr>
      </p:pic>
      <p:sp>
        <p:nvSpPr>
          <p:cNvPr id="6" name="Title 1">
            <a:extLst>
              <a:ext uri="{FF2B5EF4-FFF2-40B4-BE49-F238E27FC236}">
                <a16:creationId xmlns:a16="http://schemas.microsoft.com/office/drawing/2014/main" id="{FECF6C56-DF55-392D-52F8-EC0B22A6D41E}"/>
              </a:ext>
            </a:extLst>
          </p:cNvPr>
          <p:cNvSpPr>
            <a:spLocks noGrp="1"/>
          </p:cNvSpPr>
          <p:nvPr>
            <p:ph type="title"/>
          </p:nvPr>
        </p:nvSpPr>
        <p:spPr>
          <a:xfrm>
            <a:off x="838200" y="365125"/>
            <a:ext cx="10515600" cy="1325563"/>
          </a:xfrm>
        </p:spPr>
        <p:txBody>
          <a:bodyPr/>
          <a:lstStyle/>
          <a:p>
            <a:r>
              <a:rPr lang="en-US" sz="3200" dirty="0">
                <a:solidFill>
                  <a:srgbClr val="0070C0"/>
                </a:solidFill>
                <a:latin typeface="Helvetica" panose="020B0604020202020204" pitchFamily="34" charset="0"/>
                <a:cs typeface="Helvetica" panose="020B0604020202020204" pitchFamily="34" charset="0"/>
              </a:rPr>
              <a:t>What does Kubernetes do?</a:t>
            </a:r>
          </a:p>
        </p:txBody>
      </p:sp>
    </p:spTree>
    <p:extLst>
      <p:ext uri="{BB962C8B-B14F-4D97-AF65-F5344CB8AC3E}">
        <p14:creationId xmlns:p14="http://schemas.microsoft.com/office/powerpoint/2010/main" val="2815457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A71CB-1509-B61C-73A0-82E402E99B18}"/>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REST, which stands for Representational State Transfer, is the most popular architectural style for building APIs. </a:t>
            </a:r>
          </a:p>
          <a:p>
            <a:r>
              <a:rPr lang="en-US" sz="2000" dirty="0">
                <a:latin typeface="Helvetica" panose="020B0604020202020204" pitchFamily="34" charset="0"/>
                <a:cs typeface="Helvetica" panose="020B0604020202020204" pitchFamily="34" charset="0"/>
              </a:rPr>
              <a:t>In a RESTful architecture, resources are identified by URIs (Uniform Resource Identifiers), and operations are performed on those resources using a standard set of HTTP methods.</a:t>
            </a:r>
          </a:p>
          <a:p>
            <a:r>
              <a:rPr lang="en-US" sz="2000" dirty="0">
                <a:latin typeface="Helvetica" panose="020B0604020202020204" pitchFamily="34" charset="0"/>
                <a:cs typeface="Helvetica" panose="020B0604020202020204" pitchFamily="34" charset="0"/>
              </a:rPr>
              <a:t>Resources are represented in JSON or XML, which is transferred between the client and server in the HTTP request and response bodies.</a:t>
            </a:r>
          </a:p>
        </p:txBody>
      </p:sp>
      <p:sp>
        <p:nvSpPr>
          <p:cNvPr id="4" name="Title 1">
            <a:extLst>
              <a:ext uri="{FF2B5EF4-FFF2-40B4-BE49-F238E27FC236}">
                <a16:creationId xmlns:a16="http://schemas.microsoft.com/office/drawing/2014/main" id="{01504C1C-7E9B-119B-847E-0CFE708E1770}"/>
              </a:ext>
            </a:extLst>
          </p:cNvPr>
          <p:cNvSpPr>
            <a:spLocks noGrp="1"/>
          </p:cNvSpPr>
          <p:nvPr>
            <p:ph type="title"/>
          </p:nvPr>
        </p:nvSpPr>
        <p:spPr>
          <a:xfrm>
            <a:off x="838200" y="365125"/>
            <a:ext cx="10515600" cy="1325563"/>
          </a:xfrm>
        </p:spPr>
        <p:txBody>
          <a:bodyPr/>
          <a:lstStyle/>
          <a:p>
            <a:r>
              <a:rPr lang="en-US" sz="3200" dirty="0">
                <a:solidFill>
                  <a:srgbClr val="0070C0"/>
                </a:solidFill>
                <a:latin typeface="Helvetica" panose="020B0604020202020204" pitchFamily="34" charset="0"/>
                <a:cs typeface="Helvetica" panose="020B0604020202020204" pitchFamily="34" charset="0"/>
              </a:rPr>
              <a:t>What is REST?</a:t>
            </a:r>
          </a:p>
        </p:txBody>
      </p:sp>
    </p:spTree>
    <p:extLst>
      <p:ext uri="{BB962C8B-B14F-4D97-AF65-F5344CB8AC3E}">
        <p14:creationId xmlns:p14="http://schemas.microsoft.com/office/powerpoint/2010/main" val="1093740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A71CB-1509-B61C-73A0-82E402E99B18}"/>
              </a:ext>
            </a:extLst>
          </p:cNvPr>
          <p:cNvSpPr>
            <a:spLocks noGrp="1"/>
          </p:cNvSpPr>
          <p:nvPr>
            <p:ph idx="1"/>
          </p:nvPr>
        </p:nvSpPr>
        <p:spPr/>
        <p:txBody>
          <a:bodyPr>
            <a:normAutofit/>
          </a:bodyPr>
          <a:lstStyle/>
          <a:p>
            <a:r>
              <a:rPr lang="en-US" sz="2000" dirty="0" err="1">
                <a:latin typeface="Helvetica" panose="020B0604020202020204" pitchFamily="34" charset="0"/>
                <a:cs typeface="Helvetica" panose="020B0604020202020204" pitchFamily="34" charset="0"/>
              </a:rPr>
              <a:t>gRPC</a:t>
            </a:r>
            <a:r>
              <a:rPr lang="en-US" sz="2000" dirty="0">
                <a:latin typeface="Helvetica" panose="020B0604020202020204" pitchFamily="34" charset="0"/>
                <a:cs typeface="Helvetica" panose="020B0604020202020204" pitchFamily="34" charset="0"/>
              </a:rPr>
              <a:t> is an open source, high-performance framework that facilitates efficient communication in distributed systems. </a:t>
            </a:r>
          </a:p>
          <a:p>
            <a:r>
              <a:rPr lang="en-US" sz="2000" dirty="0" err="1">
                <a:latin typeface="Helvetica" panose="020B0604020202020204" pitchFamily="34" charset="0"/>
                <a:cs typeface="Helvetica" panose="020B0604020202020204" pitchFamily="34" charset="0"/>
              </a:rPr>
              <a:t>gRPC</a:t>
            </a:r>
            <a:r>
              <a:rPr lang="en-US" sz="2000" dirty="0">
                <a:latin typeface="Helvetica" panose="020B0604020202020204" pitchFamily="34" charset="0"/>
                <a:cs typeface="Helvetica" panose="020B0604020202020204" pitchFamily="34" charset="0"/>
              </a:rPr>
              <a:t> is an implementation of the RPC (Remote Procedure Call) protocol, which enables services to call functions on other machines as if they were local software methods.</a:t>
            </a:r>
          </a:p>
          <a:p>
            <a:r>
              <a:rPr lang="en-US" sz="2000" b="0" i="0" dirty="0" err="1">
                <a:solidFill>
                  <a:srgbClr val="212121"/>
                </a:solidFill>
                <a:effectLst/>
                <a:highlight>
                  <a:srgbClr val="FFFFFF"/>
                </a:highlight>
                <a:latin typeface="Helvetica" panose="020B0604020202020204" pitchFamily="34" charset="0"/>
                <a:cs typeface="Helvetica" panose="020B0604020202020204" pitchFamily="34" charset="0"/>
              </a:rPr>
              <a:t>gRPC</a:t>
            </a:r>
            <a:r>
              <a:rPr lang="en-US" sz="2000" b="0" i="0" dirty="0">
                <a:solidFill>
                  <a:srgbClr val="212121"/>
                </a:solidFill>
                <a:effectLst/>
                <a:highlight>
                  <a:srgbClr val="FFFFFF"/>
                </a:highlight>
                <a:latin typeface="Helvetica" panose="020B0604020202020204" pitchFamily="34" charset="0"/>
                <a:cs typeface="Helvetica" panose="020B0604020202020204" pitchFamily="34" charset="0"/>
              </a:rPr>
              <a:t> was developed by Google in 2015, and it includes several features that enhance the way remote procedure calls are made.</a:t>
            </a:r>
            <a:endParaRPr lang="en-US" sz="20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01504C1C-7E9B-119B-847E-0CFE708E1770}"/>
              </a:ext>
            </a:extLst>
          </p:cNvPr>
          <p:cNvSpPr>
            <a:spLocks noGrp="1"/>
          </p:cNvSpPr>
          <p:nvPr>
            <p:ph type="title"/>
          </p:nvPr>
        </p:nvSpPr>
        <p:spPr>
          <a:xfrm>
            <a:off x="838200" y="365125"/>
            <a:ext cx="10515600" cy="1325563"/>
          </a:xfrm>
        </p:spPr>
        <p:txBody>
          <a:bodyPr/>
          <a:lstStyle/>
          <a:p>
            <a:r>
              <a:rPr lang="en-US" sz="3200" dirty="0">
                <a:solidFill>
                  <a:srgbClr val="0070C0"/>
                </a:solidFill>
                <a:latin typeface="Helvetica" panose="020B0604020202020204" pitchFamily="34" charset="0"/>
                <a:cs typeface="Helvetica" panose="020B0604020202020204" pitchFamily="34" charset="0"/>
              </a:rPr>
              <a:t>What is </a:t>
            </a:r>
            <a:r>
              <a:rPr lang="en-US" sz="3200" dirty="0" err="1">
                <a:solidFill>
                  <a:srgbClr val="0070C0"/>
                </a:solidFill>
                <a:latin typeface="Helvetica" panose="020B0604020202020204" pitchFamily="34" charset="0"/>
                <a:cs typeface="Helvetica" panose="020B0604020202020204" pitchFamily="34" charset="0"/>
              </a:rPr>
              <a:t>gRPC</a:t>
            </a:r>
            <a:r>
              <a:rPr lang="en-US" sz="3200" dirty="0">
                <a:solidFill>
                  <a:srgbClr val="0070C0"/>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1396487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97E5C8-0D55-18C0-87CD-FE97AE8A7308}"/>
              </a:ext>
            </a:extLst>
          </p:cNvPr>
          <p:cNvPicPr>
            <a:picLocks noGrp="1" noChangeAspect="1"/>
          </p:cNvPicPr>
          <p:nvPr>
            <p:ph idx="1"/>
          </p:nvPr>
        </p:nvPicPr>
        <p:blipFill>
          <a:blip r:embed="rId2"/>
          <a:stretch>
            <a:fillRect/>
          </a:stretch>
        </p:blipFill>
        <p:spPr>
          <a:xfrm>
            <a:off x="2171158" y="1825625"/>
            <a:ext cx="7849683" cy="4351338"/>
          </a:xfrm>
        </p:spPr>
      </p:pic>
      <p:sp>
        <p:nvSpPr>
          <p:cNvPr id="6" name="Title 1">
            <a:extLst>
              <a:ext uri="{FF2B5EF4-FFF2-40B4-BE49-F238E27FC236}">
                <a16:creationId xmlns:a16="http://schemas.microsoft.com/office/drawing/2014/main" id="{10722257-E7EE-7FEE-9381-E04E009CA31C}"/>
              </a:ext>
            </a:extLst>
          </p:cNvPr>
          <p:cNvSpPr>
            <a:spLocks noGrp="1"/>
          </p:cNvSpPr>
          <p:nvPr>
            <p:ph type="title"/>
          </p:nvPr>
        </p:nvSpPr>
        <p:spPr>
          <a:xfrm>
            <a:off x="838200" y="365125"/>
            <a:ext cx="10515600" cy="1325563"/>
          </a:xfrm>
        </p:spPr>
        <p:txBody>
          <a:bodyPr/>
          <a:lstStyle/>
          <a:p>
            <a:r>
              <a:rPr lang="en-US" sz="3200" dirty="0">
                <a:solidFill>
                  <a:srgbClr val="0070C0"/>
                </a:solidFill>
                <a:latin typeface="Helvetica" panose="020B0604020202020204" pitchFamily="34" charset="0"/>
                <a:cs typeface="Helvetica" panose="020B0604020202020204" pitchFamily="34" charset="0"/>
              </a:rPr>
              <a:t>Key differences: </a:t>
            </a:r>
            <a:r>
              <a:rPr lang="en-US" sz="3200" dirty="0" err="1">
                <a:solidFill>
                  <a:srgbClr val="0070C0"/>
                </a:solidFill>
                <a:latin typeface="Helvetica" panose="020B0604020202020204" pitchFamily="34" charset="0"/>
                <a:cs typeface="Helvetica" panose="020B0604020202020204" pitchFamily="34" charset="0"/>
              </a:rPr>
              <a:t>gRPC</a:t>
            </a:r>
            <a:r>
              <a:rPr lang="en-US" sz="3200" dirty="0">
                <a:solidFill>
                  <a:srgbClr val="0070C0"/>
                </a:solidFill>
                <a:latin typeface="Helvetica" panose="020B0604020202020204" pitchFamily="34" charset="0"/>
                <a:cs typeface="Helvetica" panose="020B0604020202020204" pitchFamily="34" charset="0"/>
              </a:rPr>
              <a:t> vs REST</a:t>
            </a:r>
          </a:p>
        </p:txBody>
      </p:sp>
    </p:spTree>
    <p:extLst>
      <p:ext uri="{BB962C8B-B14F-4D97-AF65-F5344CB8AC3E}">
        <p14:creationId xmlns:p14="http://schemas.microsoft.com/office/powerpoint/2010/main" val="648516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0722257-E7EE-7FEE-9381-E04E009CA31C}"/>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Python - Setting Up the Environment</a:t>
            </a:r>
            <a:endParaRPr lang="en-US" dirty="0"/>
          </a:p>
        </p:txBody>
      </p:sp>
      <p:sp>
        <p:nvSpPr>
          <p:cNvPr id="3" name="Content Placeholder 2">
            <a:extLst>
              <a:ext uri="{FF2B5EF4-FFF2-40B4-BE49-F238E27FC236}">
                <a16:creationId xmlns:a16="http://schemas.microsoft.com/office/drawing/2014/main" id="{7429FB53-9184-8BC8-3E59-FED6030A630E}"/>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Python is a versatile, high-level programming language that emphasizes code readability and efficiency, Python enables developers to express complex ideas in fewer lines of code. </a:t>
            </a:r>
          </a:p>
          <a:p>
            <a:r>
              <a:rPr lang="en-US" sz="2000" dirty="0">
                <a:latin typeface="Helvetica" panose="020B0604020202020204" pitchFamily="34" charset="0"/>
                <a:cs typeface="Helvetica" panose="020B0604020202020204" pitchFamily="34" charset="0"/>
              </a:rPr>
              <a:t>It supports rapid development and seamless integration across various systems. </a:t>
            </a:r>
          </a:p>
          <a:p>
            <a:r>
              <a:rPr lang="en-US" sz="2000" dirty="0">
                <a:latin typeface="Helvetica" panose="020B0604020202020204" pitchFamily="34" charset="0"/>
                <a:cs typeface="Helvetica" panose="020B0604020202020204" pitchFamily="34" charset="0"/>
              </a:rPr>
              <a:t>To download python setup, go to </a:t>
            </a:r>
            <a:r>
              <a:rPr lang="en-US" sz="2000" dirty="0">
                <a:latin typeface="Helvetica" panose="020B0604020202020204" pitchFamily="34" charset="0"/>
                <a:cs typeface="Helvetica" panose="020B0604020202020204" pitchFamily="34" charset="0"/>
                <a:hlinkClick r:id="rId2"/>
              </a:rPr>
              <a:t>https://www.python.org/downloads/</a:t>
            </a:r>
            <a:r>
              <a:rPr lang="en-US" sz="2000" dirty="0">
                <a:latin typeface="Helvetica" panose="020B0604020202020204" pitchFamily="34" charset="0"/>
                <a:cs typeface="Helvetica" panose="020B0604020202020204" pitchFamily="34" charset="0"/>
              </a:rPr>
              <a:t>.</a:t>
            </a:r>
          </a:p>
          <a:p>
            <a:r>
              <a:rPr lang="en-US" sz="2000">
                <a:latin typeface="Helvetica" panose="020B0604020202020204" pitchFamily="34" charset="0"/>
                <a:cs typeface="Helvetica" panose="020B0604020202020204" pitchFamily="34" charset="0"/>
              </a:rPr>
              <a:t>Find the</a:t>
            </a:r>
            <a:r>
              <a:rPr lang="en-US" sz="2000" dirty="0">
                <a:latin typeface="Helvetica" panose="020B0604020202020204" pitchFamily="34" charset="0"/>
                <a:cs typeface="Helvetica" panose="020B0604020202020204" pitchFamily="34" charset="0"/>
              </a:rPr>
              <a:t> </a:t>
            </a:r>
          </a:p>
        </p:txBody>
      </p:sp>
      <p:pic>
        <p:nvPicPr>
          <p:cNvPr id="7" name="Picture 6">
            <a:extLst>
              <a:ext uri="{FF2B5EF4-FFF2-40B4-BE49-F238E27FC236}">
                <a16:creationId xmlns:a16="http://schemas.microsoft.com/office/drawing/2014/main" id="{437A6ECF-8444-0EF8-5410-0EE77BADD17F}"/>
              </a:ext>
            </a:extLst>
          </p:cNvPr>
          <p:cNvPicPr>
            <a:picLocks noChangeAspect="1"/>
          </p:cNvPicPr>
          <p:nvPr/>
        </p:nvPicPr>
        <p:blipFill>
          <a:blip r:embed="rId3"/>
          <a:stretch>
            <a:fillRect/>
          </a:stretch>
        </p:blipFill>
        <p:spPr>
          <a:xfrm>
            <a:off x="6200565" y="3658905"/>
            <a:ext cx="5153235" cy="2518058"/>
          </a:xfrm>
          <a:prstGeom prst="rect">
            <a:avLst/>
          </a:prstGeom>
        </p:spPr>
      </p:pic>
    </p:spTree>
    <p:extLst>
      <p:ext uri="{BB962C8B-B14F-4D97-AF65-F5344CB8AC3E}">
        <p14:creationId xmlns:p14="http://schemas.microsoft.com/office/powerpoint/2010/main" val="82134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Software Architecture Evolution</a:t>
            </a:r>
          </a:p>
        </p:txBody>
      </p:sp>
      <p:pic>
        <p:nvPicPr>
          <p:cNvPr id="5" name="Content Placeholder 4">
            <a:extLst>
              <a:ext uri="{FF2B5EF4-FFF2-40B4-BE49-F238E27FC236}">
                <a16:creationId xmlns:a16="http://schemas.microsoft.com/office/drawing/2014/main" id="{76DC1B47-AE5D-4EFD-8AAA-2C9FD1BC9BFF}"/>
              </a:ext>
            </a:extLst>
          </p:cNvPr>
          <p:cNvPicPr>
            <a:picLocks noGrp="1" noChangeAspect="1"/>
          </p:cNvPicPr>
          <p:nvPr>
            <p:ph idx="1"/>
          </p:nvPr>
        </p:nvPicPr>
        <p:blipFill>
          <a:blip r:embed="rId2"/>
          <a:stretch>
            <a:fillRect/>
          </a:stretch>
        </p:blipFill>
        <p:spPr>
          <a:xfrm>
            <a:off x="838200" y="2214902"/>
            <a:ext cx="3172268" cy="2019582"/>
          </a:xfrm>
        </p:spPr>
      </p:pic>
      <p:pic>
        <p:nvPicPr>
          <p:cNvPr id="7" name="Picture 6">
            <a:extLst>
              <a:ext uri="{FF2B5EF4-FFF2-40B4-BE49-F238E27FC236}">
                <a16:creationId xmlns:a16="http://schemas.microsoft.com/office/drawing/2014/main" id="{B52CEA91-5151-A343-A614-ADD848CE4B41}"/>
              </a:ext>
            </a:extLst>
          </p:cNvPr>
          <p:cNvPicPr>
            <a:picLocks noChangeAspect="1"/>
          </p:cNvPicPr>
          <p:nvPr/>
        </p:nvPicPr>
        <p:blipFill>
          <a:blip r:embed="rId3"/>
          <a:stretch>
            <a:fillRect/>
          </a:stretch>
        </p:blipFill>
        <p:spPr>
          <a:xfrm>
            <a:off x="4722391" y="2253007"/>
            <a:ext cx="2981741" cy="1981477"/>
          </a:xfrm>
          <a:prstGeom prst="rect">
            <a:avLst/>
          </a:prstGeom>
        </p:spPr>
      </p:pic>
      <p:pic>
        <p:nvPicPr>
          <p:cNvPr id="9" name="Picture 8">
            <a:extLst>
              <a:ext uri="{FF2B5EF4-FFF2-40B4-BE49-F238E27FC236}">
                <a16:creationId xmlns:a16="http://schemas.microsoft.com/office/drawing/2014/main" id="{71800E1D-F999-6603-F979-3F036AD037F6}"/>
              </a:ext>
            </a:extLst>
          </p:cNvPr>
          <p:cNvPicPr>
            <a:picLocks noChangeAspect="1"/>
          </p:cNvPicPr>
          <p:nvPr/>
        </p:nvPicPr>
        <p:blipFill>
          <a:blip r:embed="rId4"/>
          <a:stretch>
            <a:fillRect/>
          </a:stretch>
        </p:blipFill>
        <p:spPr>
          <a:xfrm>
            <a:off x="8359907" y="1795744"/>
            <a:ext cx="3067478" cy="2438740"/>
          </a:xfrm>
          <a:prstGeom prst="rect">
            <a:avLst/>
          </a:prstGeom>
        </p:spPr>
      </p:pic>
      <p:sp>
        <p:nvSpPr>
          <p:cNvPr id="10" name="TextBox 9">
            <a:extLst>
              <a:ext uri="{FF2B5EF4-FFF2-40B4-BE49-F238E27FC236}">
                <a16:creationId xmlns:a16="http://schemas.microsoft.com/office/drawing/2014/main" id="{234509E9-17DB-C3F5-6AA2-6BBFCC3CBB0F}"/>
              </a:ext>
            </a:extLst>
          </p:cNvPr>
          <p:cNvSpPr txBox="1"/>
          <p:nvPr/>
        </p:nvSpPr>
        <p:spPr>
          <a:xfrm>
            <a:off x="920882" y="4394420"/>
            <a:ext cx="2948683" cy="1754326"/>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With Monolithic, tightly coupled applications, all changes must be pushed at once, making continuous deployment impossible. </a:t>
            </a:r>
          </a:p>
        </p:txBody>
      </p:sp>
      <p:sp>
        <p:nvSpPr>
          <p:cNvPr id="11" name="TextBox 10">
            <a:extLst>
              <a:ext uri="{FF2B5EF4-FFF2-40B4-BE49-F238E27FC236}">
                <a16:creationId xmlns:a16="http://schemas.microsoft.com/office/drawing/2014/main" id="{CB9E1764-12FA-371B-797B-1D6041E4BB97}"/>
              </a:ext>
            </a:extLst>
          </p:cNvPr>
          <p:cNvSpPr txBox="1"/>
          <p:nvPr/>
        </p:nvSpPr>
        <p:spPr>
          <a:xfrm>
            <a:off x="4755449" y="4394420"/>
            <a:ext cx="2948683" cy="1754326"/>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Traditional SOA allows you to make changes to individual pieces. But each piece must be carefully altered to fit into the overall design.  </a:t>
            </a:r>
          </a:p>
        </p:txBody>
      </p:sp>
      <p:sp>
        <p:nvSpPr>
          <p:cNvPr id="12" name="TextBox 11">
            <a:extLst>
              <a:ext uri="{FF2B5EF4-FFF2-40B4-BE49-F238E27FC236}">
                <a16:creationId xmlns:a16="http://schemas.microsoft.com/office/drawing/2014/main" id="{26F9C066-3B07-6554-A823-009964A9C204}"/>
              </a:ext>
            </a:extLst>
          </p:cNvPr>
          <p:cNvSpPr txBox="1"/>
          <p:nvPr/>
        </p:nvSpPr>
        <p:spPr>
          <a:xfrm>
            <a:off x="8478702" y="4394420"/>
            <a:ext cx="2948683" cy="1754326"/>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With a microservices architecture, developers create, maintain, and improve new services independently, linking info through a share data API. </a:t>
            </a:r>
          </a:p>
        </p:txBody>
      </p:sp>
    </p:spTree>
    <p:extLst>
      <p:ext uri="{BB962C8B-B14F-4D97-AF65-F5344CB8AC3E}">
        <p14:creationId xmlns:p14="http://schemas.microsoft.com/office/powerpoint/2010/main" val="1988168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B0B43-8589-52EB-ADA9-2A17F2941A9E}"/>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Steps to be followed and remembered:</a:t>
            </a:r>
          </a:p>
          <a:p>
            <a:r>
              <a:rPr lang="en-US" sz="2000" dirty="0">
                <a:latin typeface="Helvetica" panose="020B0604020202020204" pitchFamily="34" charset="0"/>
                <a:cs typeface="Helvetica" panose="020B0604020202020204" pitchFamily="34" charset="0"/>
              </a:rPr>
              <a:t>Step 1: Select Version of Python to Install.</a:t>
            </a:r>
          </a:p>
          <a:p>
            <a:r>
              <a:rPr lang="en-US" sz="2000" dirty="0">
                <a:latin typeface="Helvetica" panose="020B0604020202020204" pitchFamily="34" charset="0"/>
                <a:cs typeface="Helvetica" panose="020B0604020202020204" pitchFamily="34" charset="0"/>
              </a:rPr>
              <a:t>Step 2: Download Python Executable Installer.</a:t>
            </a:r>
          </a:p>
          <a:p>
            <a:r>
              <a:rPr lang="en-US" sz="2000" dirty="0">
                <a:latin typeface="Helvetica" panose="020B0604020202020204" pitchFamily="34" charset="0"/>
                <a:cs typeface="Helvetica" panose="020B0604020202020204" pitchFamily="34" charset="0"/>
              </a:rPr>
              <a:t>Step 3: Run Executable Installer.</a:t>
            </a:r>
          </a:p>
          <a:p>
            <a:r>
              <a:rPr lang="en-US" sz="2000" dirty="0">
                <a:latin typeface="Helvetica" panose="020B0604020202020204" pitchFamily="34" charset="0"/>
                <a:cs typeface="Helvetica" panose="020B0604020202020204" pitchFamily="34" charset="0"/>
              </a:rPr>
              <a:t>Step 4: Verify Python Was Installed On Windows.</a:t>
            </a:r>
          </a:p>
          <a:p>
            <a:r>
              <a:rPr lang="en-US" sz="2000" dirty="0">
                <a:latin typeface="Helvetica" panose="020B0604020202020204" pitchFamily="34" charset="0"/>
                <a:cs typeface="Helvetica" panose="020B0604020202020204" pitchFamily="34" charset="0"/>
              </a:rPr>
              <a:t>Step 5: Verify Pip Was Installed.</a:t>
            </a:r>
          </a:p>
          <a:p>
            <a:r>
              <a:rPr lang="en-US" sz="2000" dirty="0">
                <a:latin typeface="Helvetica" panose="020B0604020202020204" pitchFamily="34" charset="0"/>
                <a:cs typeface="Helvetica" panose="020B0604020202020204" pitchFamily="34" charset="0"/>
              </a:rPr>
              <a:t>Step 6: Add Python Path to Environment Variables.</a:t>
            </a:r>
          </a:p>
        </p:txBody>
      </p:sp>
      <p:sp>
        <p:nvSpPr>
          <p:cNvPr id="4" name="Title 1">
            <a:extLst>
              <a:ext uri="{FF2B5EF4-FFF2-40B4-BE49-F238E27FC236}">
                <a16:creationId xmlns:a16="http://schemas.microsoft.com/office/drawing/2014/main" id="{D2AE3DEC-E2B0-143C-C417-EBCB75D91B8C}"/>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Installation</a:t>
            </a:r>
          </a:p>
        </p:txBody>
      </p:sp>
    </p:spTree>
    <p:extLst>
      <p:ext uri="{BB962C8B-B14F-4D97-AF65-F5344CB8AC3E}">
        <p14:creationId xmlns:p14="http://schemas.microsoft.com/office/powerpoint/2010/main" val="1662236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B0B43-8589-52EB-ADA9-2A17F2941A9E}"/>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The </a:t>
            </a:r>
            <a:r>
              <a:rPr lang="en-US" sz="2000" dirty="0" err="1">
                <a:latin typeface="Helvetica" panose="020B0604020202020204" pitchFamily="34" charset="0"/>
                <a:cs typeface="Helvetica" panose="020B0604020202020204" pitchFamily="34" charset="0"/>
              </a:rPr>
              <a:t>venv</a:t>
            </a:r>
            <a:r>
              <a:rPr lang="en-US" sz="2000" dirty="0">
                <a:latin typeface="Helvetica" panose="020B0604020202020204" pitchFamily="34" charset="0"/>
                <a:cs typeface="Helvetica" panose="020B0604020202020204" pitchFamily="34" charset="0"/>
              </a:rPr>
              <a:t> module supports creating lightweight “virtual environments”, each with their own independent set of Python packages installed in their site directories. </a:t>
            </a:r>
          </a:p>
          <a:p>
            <a:pPr marL="0" indent="0">
              <a:buNone/>
            </a:pPr>
            <a:r>
              <a:rPr lang="en-US" sz="2000" dirty="0">
                <a:latin typeface="Helvetica" panose="020B0604020202020204" pitchFamily="34" charset="0"/>
                <a:cs typeface="Helvetica" panose="020B0604020202020204" pitchFamily="34" charset="0"/>
              </a:rPr>
              <a:t>A virtual environment is created on top of an existing Python installation, known as the virtual environment’s “base” Python, and may optionally be isolated from the packages in the base environment, so only those explicitly installed in the virtual environment are available.</a:t>
            </a:r>
          </a:p>
        </p:txBody>
      </p:sp>
      <p:sp>
        <p:nvSpPr>
          <p:cNvPr id="4" name="Title 1">
            <a:extLst>
              <a:ext uri="{FF2B5EF4-FFF2-40B4-BE49-F238E27FC236}">
                <a16:creationId xmlns:a16="http://schemas.microsoft.com/office/drawing/2014/main" id="{D2AE3DEC-E2B0-143C-C417-EBCB75D91B8C}"/>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Python virtual environments</a:t>
            </a:r>
          </a:p>
        </p:txBody>
      </p:sp>
      <p:sp>
        <p:nvSpPr>
          <p:cNvPr id="6" name="TextBox 5">
            <a:extLst>
              <a:ext uri="{FF2B5EF4-FFF2-40B4-BE49-F238E27FC236}">
                <a16:creationId xmlns:a16="http://schemas.microsoft.com/office/drawing/2014/main" id="{84081A24-6953-73A3-BB0A-471A4F9EBF56}"/>
              </a:ext>
            </a:extLst>
          </p:cNvPr>
          <p:cNvSpPr txBox="1"/>
          <p:nvPr/>
        </p:nvSpPr>
        <p:spPr>
          <a:xfrm>
            <a:off x="838200" y="3712550"/>
            <a:ext cx="10515600" cy="1323439"/>
          </a:xfrm>
          <a:prstGeom prst="rect">
            <a:avLst/>
          </a:prstGeom>
          <a:noFill/>
        </p:spPr>
        <p:txBody>
          <a:bodyPr wrap="square">
            <a:spAutoFit/>
          </a:bodyPr>
          <a:lstStyle/>
          <a:p>
            <a:pPr algn="l"/>
            <a:r>
              <a:rPr lang="en-US" sz="2000" b="1" i="0" dirty="0">
                <a:solidFill>
                  <a:srgbClr val="222222"/>
                </a:solidFill>
                <a:effectLst/>
                <a:latin typeface="Helvetica" panose="020B0604020202020204" pitchFamily="34" charset="0"/>
                <a:cs typeface="Helvetica" panose="020B0604020202020204" pitchFamily="34" charset="0"/>
              </a:rPr>
              <a:t>Create </a:t>
            </a:r>
            <a:r>
              <a:rPr lang="en-US" sz="2000" b="1" dirty="0">
                <a:solidFill>
                  <a:srgbClr val="222222"/>
                </a:solidFill>
                <a:latin typeface="Helvetica" panose="020B0604020202020204" pitchFamily="34" charset="0"/>
                <a:cs typeface="Helvetica" panose="020B0604020202020204" pitchFamily="34" charset="0"/>
              </a:rPr>
              <a:t>It</a:t>
            </a:r>
          </a:p>
          <a:p>
            <a:pPr algn="l"/>
            <a:r>
              <a:rPr lang="en-US" sz="2000" i="0" dirty="0">
                <a:solidFill>
                  <a:srgbClr val="222222"/>
                </a:solidFill>
                <a:effectLst/>
                <a:latin typeface="Helvetica" panose="020B0604020202020204" pitchFamily="34" charset="0"/>
                <a:cs typeface="Helvetica" panose="020B0604020202020204" pitchFamily="34" charset="0"/>
              </a:rPr>
              <a:t>Any time you’re working on a Python project that uses external dependencies that you’re installing with pip, it’s best to first create a virtual environment</a:t>
            </a:r>
          </a:p>
          <a:p>
            <a:pPr algn="l"/>
            <a:endParaRPr lang="en-US" sz="2000" i="0" dirty="0">
              <a:solidFill>
                <a:srgbClr val="222222"/>
              </a:solidFill>
              <a:effectLst/>
              <a:latin typeface="Helvetica" panose="020B0604020202020204" pitchFamily="34" charset="0"/>
              <a:cs typeface="Helvetica" panose="020B0604020202020204" pitchFamily="34" charset="0"/>
            </a:endParaRPr>
          </a:p>
        </p:txBody>
      </p:sp>
      <p:pic>
        <p:nvPicPr>
          <p:cNvPr id="10" name="Picture 9">
            <a:extLst>
              <a:ext uri="{FF2B5EF4-FFF2-40B4-BE49-F238E27FC236}">
                <a16:creationId xmlns:a16="http://schemas.microsoft.com/office/drawing/2014/main" id="{B60227C0-5D85-3CC7-D3B8-FC066C012359}"/>
              </a:ext>
            </a:extLst>
          </p:cNvPr>
          <p:cNvPicPr>
            <a:picLocks noChangeAspect="1"/>
          </p:cNvPicPr>
          <p:nvPr/>
        </p:nvPicPr>
        <p:blipFill>
          <a:blip r:embed="rId2"/>
          <a:stretch>
            <a:fillRect/>
          </a:stretch>
        </p:blipFill>
        <p:spPr>
          <a:xfrm>
            <a:off x="1020566" y="4719435"/>
            <a:ext cx="9993120" cy="1457528"/>
          </a:xfrm>
          <a:prstGeom prst="rect">
            <a:avLst/>
          </a:prstGeom>
        </p:spPr>
      </p:pic>
    </p:spTree>
    <p:extLst>
      <p:ext uri="{BB962C8B-B14F-4D97-AF65-F5344CB8AC3E}">
        <p14:creationId xmlns:p14="http://schemas.microsoft.com/office/powerpoint/2010/main" val="2441514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081A24-6953-73A3-BB0A-471A4F9EBF56}"/>
              </a:ext>
            </a:extLst>
          </p:cNvPr>
          <p:cNvSpPr txBox="1"/>
          <p:nvPr/>
        </p:nvSpPr>
        <p:spPr>
          <a:xfrm>
            <a:off x="838200" y="1511018"/>
            <a:ext cx="10977081" cy="1015663"/>
          </a:xfrm>
          <a:prstGeom prst="rect">
            <a:avLst/>
          </a:prstGeom>
          <a:noFill/>
        </p:spPr>
        <p:txBody>
          <a:bodyPr wrap="square">
            <a:spAutoFit/>
          </a:bodyPr>
          <a:lstStyle/>
          <a:p>
            <a:pPr algn="l"/>
            <a:r>
              <a:rPr lang="en-US" sz="2000" b="1" i="0" dirty="0">
                <a:solidFill>
                  <a:srgbClr val="222222"/>
                </a:solidFill>
                <a:effectLst/>
                <a:latin typeface="Helvetica" panose="020B0604020202020204" pitchFamily="34" charset="0"/>
                <a:cs typeface="Helvetica" panose="020B0604020202020204" pitchFamily="34" charset="0"/>
              </a:rPr>
              <a:t>Activate It</a:t>
            </a:r>
            <a:br>
              <a:rPr lang="en-US" sz="2000" i="0" dirty="0">
                <a:solidFill>
                  <a:srgbClr val="222222"/>
                </a:solidFill>
                <a:effectLst/>
                <a:latin typeface="Helvetica" panose="020B0604020202020204" pitchFamily="34" charset="0"/>
                <a:cs typeface="Helvetica" panose="020B0604020202020204" pitchFamily="34" charset="0"/>
              </a:rPr>
            </a:br>
            <a:r>
              <a:rPr lang="en-US" sz="2000" i="0" dirty="0">
                <a:solidFill>
                  <a:srgbClr val="222222"/>
                </a:solidFill>
                <a:effectLst/>
                <a:latin typeface="Helvetica" panose="020B0604020202020204" pitchFamily="34" charset="0"/>
                <a:cs typeface="Helvetica" panose="020B0604020202020204" pitchFamily="34" charset="0"/>
              </a:rPr>
              <a:t>Now your project has its own virtual environment. Generally, before you start using it, you’ll first activate the environment by executing a script that comes with the installation:</a:t>
            </a:r>
          </a:p>
        </p:txBody>
      </p:sp>
      <p:pic>
        <p:nvPicPr>
          <p:cNvPr id="8" name="Picture 7">
            <a:extLst>
              <a:ext uri="{FF2B5EF4-FFF2-40B4-BE49-F238E27FC236}">
                <a16:creationId xmlns:a16="http://schemas.microsoft.com/office/drawing/2014/main" id="{B44BD019-E480-7E9A-001C-4C6F44A66CF5}"/>
              </a:ext>
            </a:extLst>
          </p:cNvPr>
          <p:cNvPicPr>
            <a:picLocks noChangeAspect="1"/>
          </p:cNvPicPr>
          <p:nvPr/>
        </p:nvPicPr>
        <p:blipFill>
          <a:blip r:embed="rId2"/>
          <a:stretch>
            <a:fillRect/>
          </a:stretch>
        </p:blipFill>
        <p:spPr>
          <a:xfrm>
            <a:off x="1128019" y="2719988"/>
            <a:ext cx="9935962" cy="1790950"/>
          </a:xfrm>
          <a:prstGeom prst="rect">
            <a:avLst/>
          </a:prstGeom>
        </p:spPr>
      </p:pic>
      <p:sp>
        <p:nvSpPr>
          <p:cNvPr id="11" name="TextBox 10">
            <a:extLst>
              <a:ext uri="{FF2B5EF4-FFF2-40B4-BE49-F238E27FC236}">
                <a16:creationId xmlns:a16="http://schemas.microsoft.com/office/drawing/2014/main" id="{85F92C4B-4743-C54C-62B2-AA4A82DB5B6B}"/>
              </a:ext>
            </a:extLst>
          </p:cNvPr>
          <p:cNvSpPr txBox="1"/>
          <p:nvPr/>
        </p:nvSpPr>
        <p:spPr>
          <a:xfrm>
            <a:off x="838200" y="4504190"/>
            <a:ext cx="6097712" cy="400110"/>
          </a:xfrm>
          <a:prstGeom prst="rect">
            <a:avLst/>
          </a:prstGeom>
          <a:noFill/>
        </p:spPr>
        <p:txBody>
          <a:bodyPr wrap="square">
            <a:spAutoFit/>
          </a:bodyPr>
          <a:lstStyle/>
          <a:p>
            <a:r>
              <a:rPr lang="en-US" sz="2000" b="1" dirty="0">
                <a:solidFill>
                  <a:srgbClr val="222222"/>
                </a:solidFill>
                <a:highlight>
                  <a:srgbClr val="FFFFFF"/>
                </a:highlight>
                <a:latin typeface="Helvetica" panose="020B0604020202020204" pitchFamily="34" charset="0"/>
                <a:cs typeface="Helvetica" panose="020B0604020202020204" pitchFamily="34" charset="0"/>
              </a:rPr>
              <a:t>Install Packages Into It</a:t>
            </a:r>
          </a:p>
        </p:txBody>
      </p:sp>
      <p:pic>
        <p:nvPicPr>
          <p:cNvPr id="13" name="Picture 12">
            <a:extLst>
              <a:ext uri="{FF2B5EF4-FFF2-40B4-BE49-F238E27FC236}">
                <a16:creationId xmlns:a16="http://schemas.microsoft.com/office/drawing/2014/main" id="{C8E05657-EFC5-1987-6EB2-1F9982A7F2F2}"/>
              </a:ext>
            </a:extLst>
          </p:cNvPr>
          <p:cNvPicPr>
            <a:picLocks noChangeAspect="1"/>
          </p:cNvPicPr>
          <p:nvPr/>
        </p:nvPicPr>
        <p:blipFill>
          <a:blip r:embed="rId3"/>
          <a:stretch>
            <a:fillRect/>
          </a:stretch>
        </p:blipFill>
        <p:spPr>
          <a:xfrm>
            <a:off x="966072" y="4937527"/>
            <a:ext cx="10097909" cy="1448002"/>
          </a:xfrm>
          <a:prstGeom prst="rect">
            <a:avLst/>
          </a:prstGeom>
        </p:spPr>
      </p:pic>
    </p:spTree>
    <p:extLst>
      <p:ext uri="{BB962C8B-B14F-4D97-AF65-F5344CB8AC3E}">
        <p14:creationId xmlns:p14="http://schemas.microsoft.com/office/powerpoint/2010/main" val="1706720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B0B43-8589-52EB-ADA9-2A17F2941A9E}"/>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Pipenv is a new and popular way of automatically creating a '</a:t>
            </a:r>
            <a:r>
              <a:rPr lang="en-US" sz="2000" dirty="0" err="1">
                <a:latin typeface="Helvetica" panose="020B0604020202020204" pitchFamily="34" charset="0"/>
                <a:cs typeface="Helvetica" panose="020B0604020202020204" pitchFamily="34" charset="0"/>
              </a:rPr>
              <a:t>virtualenv</a:t>
            </a:r>
            <a:r>
              <a:rPr lang="en-US" sz="2000" dirty="0">
                <a:latin typeface="Helvetica" panose="020B0604020202020204" pitchFamily="34" charset="0"/>
                <a:cs typeface="Helvetica" panose="020B0604020202020204" pitchFamily="34" charset="0"/>
              </a:rPr>
              <a:t>' for the project. </a:t>
            </a:r>
          </a:p>
          <a:p>
            <a:r>
              <a:rPr lang="en-US" sz="2000" dirty="0">
                <a:latin typeface="Helvetica" panose="020B0604020202020204" pitchFamily="34" charset="0"/>
                <a:cs typeface="Helvetica" panose="020B0604020202020204" pitchFamily="34" charset="0"/>
              </a:rPr>
              <a:t>It creates a Pipfile, which helps to manage the package and can be installed or removed easily. </a:t>
            </a:r>
          </a:p>
          <a:p>
            <a:r>
              <a:rPr lang="en-US" sz="2000" dirty="0">
                <a:latin typeface="Helvetica" panose="020B0604020202020204" pitchFamily="34" charset="0"/>
                <a:cs typeface="Helvetica" panose="020B0604020202020204" pitchFamily="34" charset="0"/>
              </a:rPr>
              <a:t>Through Pipenv, 'pip' and '</a:t>
            </a:r>
            <a:r>
              <a:rPr lang="en-US" sz="2000" dirty="0" err="1">
                <a:latin typeface="Helvetica" panose="020B0604020202020204" pitchFamily="34" charset="0"/>
                <a:cs typeface="Helvetica" panose="020B0604020202020204" pitchFamily="34" charset="0"/>
              </a:rPr>
              <a:t>virtualenv</a:t>
            </a:r>
            <a:r>
              <a:rPr lang="en-US" sz="2000" dirty="0">
                <a:latin typeface="Helvetica" panose="020B0604020202020204" pitchFamily="34" charset="0"/>
                <a:cs typeface="Helvetica" panose="020B0604020202020204" pitchFamily="34" charset="0"/>
              </a:rPr>
              <a:t>' can be used together to create a Virtual Environment, Pipfile works as the replacement of the 'requirement.txt.' which tracks the package version according to the given project.</a:t>
            </a:r>
            <a:endParaRPr lang="en-US" sz="16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Windows users can use the following command to install '</a:t>
            </a:r>
            <a:r>
              <a:rPr lang="en-US" sz="2000" dirty="0" err="1">
                <a:latin typeface="Helvetica" panose="020B0604020202020204" pitchFamily="34" charset="0"/>
                <a:cs typeface="Helvetica" panose="020B0604020202020204" pitchFamily="34" charset="0"/>
              </a:rPr>
              <a:t>pipenv</a:t>
            </a:r>
            <a:r>
              <a:rPr lang="en-US" sz="2000" dirty="0">
                <a:latin typeface="Helvetica" panose="020B0604020202020204" pitchFamily="34" charset="0"/>
                <a:cs typeface="Helvetica" panose="020B0604020202020204" pitchFamily="34" charset="0"/>
              </a:rPr>
              <a:t>'.</a:t>
            </a:r>
          </a:p>
          <a:p>
            <a:pPr lvl="1"/>
            <a:r>
              <a:rPr lang="en-US" sz="1600" dirty="0">
                <a:highlight>
                  <a:srgbClr val="C0C0C0"/>
                </a:highlight>
                <a:latin typeface="Helvetica" panose="020B0604020202020204" pitchFamily="34" charset="0"/>
                <a:cs typeface="Helvetica" panose="020B0604020202020204" pitchFamily="34" charset="0"/>
              </a:rPr>
              <a:t>pip install pipenv</a:t>
            </a:r>
          </a:p>
          <a:p>
            <a:r>
              <a:rPr lang="en-US" sz="2000" dirty="0">
                <a:latin typeface="Helvetica" panose="020B0604020202020204" pitchFamily="34" charset="0"/>
                <a:cs typeface="Helvetica" panose="020B0604020202020204" pitchFamily="34" charset="0"/>
              </a:rPr>
              <a:t>Linux/Mac Users can use the following command to install 'pipenv' after installing Linux Brew.</a:t>
            </a:r>
          </a:p>
          <a:p>
            <a:pPr lvl="1"/>
            <a:r>
              <a:rPr lang="en-US" sz="1600" dirty="0">
                <a:highlight>
                  <a:srgbClr val="C0C0C0"/>
                </a:highlight>
                <a:latin typeface="Helvetica" panose="020B0604020202020204" pitchFamily="34" charset="0"/>
                <a:cs typeface="Helvetica" panose="020B0604020202020204" pitchFamily="34" charset="0"/>
              </a:rPr>
              <a:t>brew install pipenv</a:t>
            </a:r>
          </a:p>
        </p:txBody>
      </p:sp>
      <p:sp>
        <p:nvSpPr>
          <p:cNvPr id="4" name="Title 1">
            <a:extLst>
              <a:ext uri="{FF2B5EF4-FFF2-40B4-BE49-F238E27FC236}">
                <a16:creationId xmlns:a16="http://schemas.microsoft.com/office/drawing/2014/main" id="{D2AE3DEC-E2B0-143C-C417-EBCB75D91B8C}"/>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Virtual Environment using Pipenv</a:t>
            </a:r>
          </a:p>
        </p:txBody>
      </p:sp>
    </p:spTree>
    <p:extLst>
      <p:ext uri="{BB962C8B-B14F-4D97-AF65-F5344CB8AC3E}">
        <p14:creationId xmlns:p14="http://schemas.microsoft.com/office/powerpoint/2010/main" val="1961567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86F7E-946B-5302-A8BE-F7EE5F36BAA1}"/>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Creating a </a:t>
            </a:r>
            <a:r>
              <a:rPr lang="en-US" sz="2000" dirty="0" err="1">
                <a:latin typeface="Helvetica" panose="020B0604020202020204" pitchFamily="34" charset="0"/>
                <a:cs typeface="Helvetica" panose="020B0604020202020204" pitchFamily="34" charset="0"/>
              </a:rPr>
              <a:t>virtualenv</a:t>
            </a:r>
            <a:r>
              <a:rPr lang="en-US" sz="2000" dirty="0">
                <a:latin typeface="Helvetica" panose="020B0604020202020204" pitchFamily="34" charset="0"/>
                <a:cs typeface="Helvetica" panose="020B0604020202020204" pitchFamily="34" charset="0"/>
              </a:rPr>
              <a:t> for the project</a:t>
            </a:r>
          </a:p>
          <a:p>
            <a:r>
              <a:rPr lang="en-US" sz="2000" dirty="0">
                <a:latin typeface="Helvetica" panose="020B0604020202020204" pitchFamily="34" charset="0"/>
                <a:cs typeface="Helvetica" panose="020B0604020202020204" pitchFamily="34" charset="0"/>
              </a:rPr>
              <a:t>For creating the '</a:t>
            </a:r>
            <a:r>
              <a:rPr lang="en-US" sz="2000" dirty="0" err="1">
                <a:latin typeface="Helvetica" panose="020B0604020202020204" pitchFamily="34" charset="0"/>
                <a:cs typeface="Helvetica" panose="020B0604020202020204" pitchFamily="34" charset="0"/>
              </a:rPr>
              <a:t>virtualenv</a:t>
            </a:r>
            <a:r>
              <a:rPr lang="en-US" sz="2000" dirty="0">
                <a:latin typeface="Helvetica" panose="020B0604020202020204" pitchFamily="34" charset="0"/>
                <a:cs typeface="Helvetica" panose="020B0604020202020204" pitchFamily="34" charset="0"/>
              </a:rPr>
              <a:t>' for the project, use the following command.</a:t>
            </a:r>
          </a:p>
          <a:p>
            <a:r>
              <a:rPr lang="en-US" sz="2000" dirty="0">
                <a:latin typeface="Helvetica" panose="020B0604020202020204" pitchFamily="34" charset="0"/>
                <a:cs typeface="Helvetica" panose="020B0604020202020204" pitchFamily="34" charset="0"/>
              </a:rPr>
              <a:t>pipenv shell The command 'pipenv' creates a new '</a:t>
            </a:r>
            <a:r>
              <a:rPr lang="en-US" sz="2000" dirty="0" err="1">
                <a:latin typeface="Helvetica" panose="020B0604020202020204" pitchFamily="34" charset="0"/>
                <a:cs typeface="Helvetica" panose="020B0604020202020204" pitchFamily="34" charset="0"/>
              </a:rPr>
              <a:t>virtualenv</a:t>
            </a:r>
            <a:r>
              <a:rPr lang="en-US" sz="2000" dirty="0">
                <a:latin typeface="Helvetica" panose="020B0604020202020204" pitchFamily="34" charset="0"/>
                <a:cs typeface="Helvetica" panose="020B0604020202020204" pitchFamily="34" charset="0"/>
              </a:rPr>
              <a:t>' for the project along with Pipfile side by side.</a:t>
            </a:r>
          </a:p>
        </p:txBody>
      </p:sp>
      <p:pic>
        <p:nvPicPr>
          <p:cNvPr id="6" name="Picture 5">
            <a:extLst>
              <a:ext uri="{FF2B5EF4-FFF2-40B4-BE49-F238E27FC236}">
                <a16:creationId xmlns:a16="http://schemas.microsoft.com/office/drawing/2014/main" id="{7744F6D4-3BE9-E9FB-62BF-FF020BFD930A}"/>
              </a:ext>
            </a:extLst>
          </p:cNvPr>
          <p:cNvPicPr>
            <a:picLocks noChangeAspect="1"/>
          </p:cNvPicPr>
          <p:nvPr/>
        </p:nvPicPr>
        <p:blipFill>
          <a:blip r:embed="rId2"/>
          <a:stretch>
            <a:fillRect/>
          </a:stretch>
        </p:blipFill>
        <p:spPr>
          <a:xfrm>
            <a:off x="2171152" y="3607158"/>
            <a:ext cx="7849695" cy="1267002"/>
          </a:xfrm>
          <a:prstGeom prst="rect">
            <a:avLst/>
          </a:prstGeom>
        </p:spPr>
      </p:pic>
    </p:spTree>
    <p:extLst>
      <p:ext uri="{BB962C8B-B14F-4D97-AF65-F5344CB8AC3E}">
        <p14:creationId xmlns:p14="http://schemas.microsoft.com/office/powerpoint/2010/main" val="1064910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86F7E-946B-5302-A8BE-F7EE5F36BAA1}"/>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Docker is a set of Platforms as a service (PaaS) products that use Operating system-level virtualization to deliver software in packages called containers. </a:t>
            </a:r>
          </a:p>
          <a:p>
            <a:r>
              <a:rPr lang="en-US" sz="2000" dirty="0">
                <a:latin typeface="Helvetica" panose="020B0604020202020204" pitchFamily="34" charset="0"/>
                <a:cs typeface="Helvetica" panose="020B0604020202020204" pitchFamily="34" charset="0"/>
              </a:rPr>
              <a:t>Containers are isolated from one another and bundle their own software, libraries, and configuration files; they can communicate with each other through well-defined channels. </a:t>
            </a:r>
          </a:p>
          <a:p>
            <a:r>
              <a:rPr lang="en-US" sz="2000" dirty="0">
                <a:latin typeface="Helvetica" panose="020B0604020202020204" pitchFamily="34" charset="0"/>
                <a:cs typeface="Helvetica" panose="020B0604020202020204" pitchFamily="34" charset="0"/>
              </a:rPr>
              <a:t>All containers are run by a single operating system kernel and therefore use fewer resources than a virtual machine.</a:t>
            </a:r>
          </a:p>
          <a:p>
            <a:r>
              <a:rPr lang="en-US" sz="2000" dirty="0">
                <a:latin typeface="Helvetica" panose="020B0604020202020204" pitchFamily="34" charset="0"/>
                <a:cs typeface="Helvetica" panose="020B0604020202020204" pitchFamily="34" charset="0"/>
              </a:rPr>
              <a:t>You can run the docker image as a docker container in any machine where docker is installed without depending on the operating system.</a:t>
            </a:r>
          </a:p>
        </p:txBody>
      </p:sp>
      <p:sp>
        <p:nvSpPr>
          <p:cNvPr id="7" name="Title 1">
            <a:extLst>
              <a:ext uri="{FF2B5EF4-FFF2-40B4-BE49-F238E27FC236}">
                <a16:creationId xmlns:a16="http://schemas.microsoft.com/office/drawing/2014/main" id="{E7650003-3168-292E-9CCB-F8237C53C88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What is Docker?</a:t>
            </a:r>
          </a:p>
        </p:txBody>
      </p:sp>
    </p:spTree>
    <p:extLst>
      <p:ext uri="{BB962C8B-B14F-4D97-AF65-F5344CB8AC3E}">
        <p14:creationId xmlns:p14="http://schemas.microsoft.com/office/powerpoint/2010/main" val="599460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E15F3-3171-D8CD-77DD-854412D7D4C9}"/>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Docker Engine is also available for Windows, macOS, and Linux, through Docker Desktop.</a:t>
            </a:r>
          </a:p>
          <a:p>
            <a:r>
              <a:rPr lang="en-US" sz="2000" dirty="0">
                <a:latin typeface="Helvetica" panose="020B0604020202020204" pitchFamily="34" charset="0"/>
                <a:cs typeface="Helvetica" panose="020B0604020202020204" pitchFamily="34" charset="0"/>
              </a:rPr>
              <a:t>For Windows:- </a:t>
            </a:r>
            <a:r>
              <a:rPr lang="en-US" sz="2000" dirty="0">
                <a:latin typeface="Helvetica" panose="020B0604020202020204" pitchFamily="34" charset="0"/>
                <a:cs typeface="Helvetica" panose="020B0604020202020204" pitchFamily="34" charset="0"/>
                <a:hlinkClick r:id="rId2"/>
              </a:rPr>
              <a:t>https://docs.docker.com/desktop/install/windows-install/</a:t>
            </a:r>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FE08D9DC-70A6-9148-89F9-683A51EE5DE8}"/>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Install Docker Engine</a:t>
            </a:r>
          </a:p>
        </p:txBody>
      </p:sp>
      <p:pic>
        <p:nvPicPr>
          <p:cNvPr id="6" name="Picture 5">
            <a:extLst>
              <a:ext uri="{FF2B5EF4-FFF2-40B4-BE49-F238E27FC236}">
                <a16:creationId xmlns:a16="http://schemas.microsoft.com/office/drawing/2014/main" id="{77AA307B-C61F-4E9D-5EFA-17A0CB27735E}"/>
              </a:ext>
            </a:extLst>
          </p:cNvPr>
          <p:cNvPicPr>
            <a:picLocks noChangeAspect="1"/>
          </p:cNvPicPr>
          <p:nvPr/>
        </p:nvPicPr>
        <p:blipFill>
          <a:blip r:embed="rId3"/>
          <a:stretch>
            <a:fillRect/>
          </a:stretch>
        </p:blipFill>
        <p:spPr>
          <a:xfrm>
            <a:off x="1685309" y="3233387"/>
            <a:ext cx="8821381" cy="1952898"/>
          </a:xfrm>
          <a:prstGeom prst="rect">
            <a:avLst/>
          </a:prstGeom>
        </p:spPr>
      </p:pic>
    </p:spTree>
    <p:extLst>
      <p:ext uri="{BB962C8B-B14F-4D97-AF65-F5344CB8AC3E}">
        <p14:creationId xmlns:p14="http://schemas.microsoft.com/office/powerpoint/2010/main" val="552204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E15F3-3171-D8CD-77DD-854412D7D4C9}"/>
              </a:ext>
            </a:extLst>
          </p:cNvPr>
          <p:cNvSpPr>
            <a:spLocks noGrp="1"/>
          </p:cNvSpPr>
          <p:nvPr>
            <p:ph idx="1"/>
          </p:nvPr>
        </p:nvSpPr>
        <p:spPr>
          <a:xfrm>
            <a:off x="838200" y="1690688"/>
            <a:ext cx="10515600" cy="4486275"/>
          </a:xfrm>
        </p:spPr>
        <p:txBody>
          <a:bodyPr>
            <a:normAutofit/>
          </a:bodyPr>
          <a:lstStyle/>
          <a:p>
            <a:r>
              <a:rPr lang="en-US" sz="2000" dirty="0">
                <a:latin typeface="Helvetica" panose="020B0604020202020204" pitchFamily="34" charset="0"/>
                <a:cs typeface="Helvetica" panose="020B0604020202020204" pitchFamily="34" charset="0"/>
              </a:rPr>
              <a:t>Install interactively</a:t>
            </a:r>
          </a:p>
          <a:p>
            <a:r>
              <a:rPr lang="en-US" sz="2000" dirty="0">
                <a:latin typeface="Helvetica" panose="020B0604020202020204" pitchFamily="34" charset="0"/>
                <a:cs typeface="Helvetica" panose="020B0604020202020204" pitchFamily="34" charset="0"/>
              </a:rPr>
              <a:t>Download the installer using the download button at the top of the page, or from the release notes.</a:t>
            </a:r>
          </a:p>
          <a:p>
            <a:r>
              <a:rPr lang="en-US" sz="2000" dirty="0">
                <a:latin typeface="Helvetica" panose="020B0604020202020204" pitchFamily="34" charset="0"/>
                <a:cs typeface="Helvetica" panose="020B0604020202020204" pitchFamily="34" charset="0"/>
              </a:rPr>
              <a:t>Double-click Docker Desktop Installer.exe to run the installer. By default, Docker Desktop is installed at C:\Program Files\Docker\Docker.</a:t>
            </a:r>
          </a:p>
          <a:p>
            <a:r>
              <a:rPr lang="en-US" sz="2000" dirty="0">
                <a:latin typeface="Helvetica" panose="020B0604020202020204" pitchFamily="34" charset="0"/>
                <a:cs typeface="Helvetica" panose="020B0604020202020204" pitchFamily="34" charset="0"/>
              </a:rPr>
              <a:t>When prompted, ensure the Use WSL 2 instead of Hyper-V option on the Configuration page is selected or not depending on your choice of backend.</a:t>
            </a:r>
          </a:p>
          <a:p>
            <a:r>
              <a:rPr lang="en-US" sz="2000" dirty="0">
                <a:latin typeface="Helvetica" panose="020B0604020202020204" pitchFamily="34" charset="0"/>
                <a:cs typeface="Helvetica" panose="020B0604020202020204" pitchFamily="34" charset="0"/>
              </a:rPr>
              <a:t>Follow the instructions on the installation wizard to authorize the installer and proceed with the install.</a:t>
            </a:r>
          </a:p>
          <a:p>
            <a:r>
              <a:rPr lang="en-US" sz="2000" dirty="0">
                <a:latin typeface="Helvetica" panose="020B0604020202020204" pitchFamily="34" charset="0"/>
                <a:cs typeface="Helvetica" panose="020B0604020202020204" pitchFamily="34" charset="0"/>
              </a:rPr>
              <a:t>When the installation is successful, select Close to complete the installation process.</a:t>
            </a:r>
          </a:p>
          <a:p>
            <a:r>
              <a:rPr lang="en-US" sz="2000" dirty="0">
                <a:latin typeface="Helvetica" panose="020B0604020202020204" pitchFamily="34" charset="0"/>
                <a:cs typeface="Helvetica" panose="020B0604020202020204" pitchFamily="34" charset="0"/>
              </a:rPr>
              <a:t>Start Docker Desktop.</a:t>
            </a:r>
          </a:p>
        </p:txBody>
      </p:sp>
    </p:spTree>
    <p:extLst>
      <p:ext uri="{BB962C8B-B14F-4D97-AF65-F5344CB8AC3E}">
        <p14:creationId xmlns:p14="http://schemas.microsoft.com/office/powerpoint/2010/main" val="3709414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E15F3-3171-D8CD-77DD-854412D7D4C9}"/>
              </a:ext>
            </a:extLst>
          </p:cNvPr>
          <p:cNvSpPr>
            <a:spLocks noGrp="1"/>
          </p:cNvSpPr>
          <p:nvPr>
            <p:ph idx="1"/>
          </p:nvPr>
        </p:nvSpPr>
        <p:spPr>
          <a:xfrm>
            <a:off x="838200" y="1690688"/>
            <a:ext cx="10515600" cy="4486275"/>
          </a:xfrm>
        </p:spPr>
        <p:txBody>
          <a:bodyPr>
            <a:normAutofit/>
          </a:bodyPr>
          <a:lstStyle/>
          <a:p>
            <a:r>
              <a:rPr lang="en-US" sz="2000" dirty="0">
                <a:latin typeface="Helvetica" panose="020B0604020202020204" pitchFamily="34" charset="0"/>
                <a:cs typeface="Helvetica" panose="020B0604020202020204" pitchFamily="34" charset="0"/>
              </a:rPr>
              <a:t>Docker Run command</a:t>
            </a:r>
          </a:p>
          <a:p>
            <a:pPr lvl="1"/>
            <a:r>
              <a:rPr lang="en-US" sz="1800" dirty="0">
                <a:latin typeface="Helvetica" panose="020B0604020202020204" pitchFamily="34" charset="0"/>
                <a:cs typeface="Helvetica" panose="020B0604020202020204" pitchFamily="34" charset="0"/>
              </a:rPr>
              <a:t>This command is used to run a container from an image. The docker run command is a combination of the docker create and docker start commands. It creates a new container from the image specified and starts that container.</a:t>
            </a:r>
          </a:p>
          <a:p>
            <a:pPr lvl="1"/>
            <a:endParaRPr lang="en-US" sz="1800" dirty="0">
              <a:latin typeface="Helvetica" panose="020B0604020202020204" pitchFamily="34" charset="0"/>
              <a:cs typeface="Helvetica" panose="020B0604020202020204" pitchFamily="34" charset="0"/>
            </a:endParaRPr>
          </a:p>
          <a:p>
            <a:pPr lvl="1"/>
            <a:endParaRPr lang="en-US" sz="16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Docker Pull </a:t>
            </a:r>
          </a:p>
          <a:p>
            <a:pPr lvl="1"/>
            <a:r>
              <a:rPr lang="en-US" sz="1800" dirty="0">
                <a:latin typeface="Helvetica" panose="020B0604020202020204" pitchFamily="34" charset="0"/>
                <a:cs typeface="Helvetica" panose="020B0604020202020204" pitchFamily="34" charset="0"/>
              </a:rPr>
              <a:t>This command allows you to pull any image which is present in the official registry of docker, Docker hub. By default, it pulls the latest image, but you can also mention the version of the image.</a:t>
            </a:r>
          </a:p>
          <a:p>
            <a:pPr marL="457200" lvl="1" indent="0">
              <a:buNone/>
            </a:pPr>
            <a:endParaRPr lang="en-US" sz="1800" dirty="0">
              <a:highlight>
                <a:srgbClr val="C0C0C0"/>
              </a:highlight>
              <a:latin typeface="Helvetica" panose="020B0604020202020204" pitchFamily="34" charset="0"/>
              <a:cs typeface="Helvetica" panose="020B0604020202020204" pitchFamily="34" charset="0"/>
            </a:endParaRPr>
          </a:p>
          <a:p>
            <a:pPr marL="457200" lvl="1" indent="0">
              <a:buNone/>
            </a:pPr>
            <a:endParaRPr lang="en-US" sz="1800" dirty="0">
              <a:highlight>
                <a:srgbClr val="C0C0C0"/>
              </a:highlight>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FE08D9DC-70A6-9148-89F9-683A51EE5DE8}"/>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Docker Commands</a:t>
            </a:r>
          </a:p>
        </p:txBody>
      </p:sp>
      <p:pic>
        <p:nvPicPr>
          <p:cNvPr id="6" name="Picture 5">
            <a:extLst>
              <a:ext uri="{FF2B5EF4-FFF2-40B4-BE49-F238E27FC236}">
                <a16:creationId xmlns:a16="http://schemas.microsoft.com/office/drawing/2014/main" id="{A761EFCF-1B09-1C2E-C758-98D0EE4B5693}"/>
              </a:ext>
            </a:extLst>
          </p:cNvPr>
          <p:cNvPicPr>
            <a:picLocks noChangeAspect="1"/>
          </p:cNvPicPr>
          <p:nvPr/>
        </p:nvPicPr>
        <p:blipFill>
          <a:blip r:embed="rId2"/>
          <a:stretch>
            <a:fillRect/>
          </a:stretch>
        </p:blipFill>
        <p:spPr>
          <a:xfrm>
            <a:off x="3614391" y="2905052"/>
            <a:ext cx="4963218" cy="1047896"/>
          </a:xfrm>
          <a:prstGeom prst="rect">
            <a:avLst/>
          </a:prstGeom>
        </p:spPr>
      </p:pic>
      <p:pic>
        <p:nvPicPr>
          <p:cNvPr id="8" name="Picture 7">
            <a:extLst>
              <a:ext uri="{FF2B5EF4-FFF2-40B4-BE49-F238E27FC236}">
                <a16:creationId xmlns:a16="http://schemas.microsoft.com/office/drawing/2014/main" id="{C2A8C21E-5486-1686-3387-727CC28DA64F}"/>
              </a:ext>
            </a:extLst>
          </p:cNvPr>
          <p:cNvPicPr>
            <a:picLocks noChangeAspect="1"/>
          </p:cNvPicPr>
          <p:nvPr/>
        </p:nvPicPr>
        <p:blipFill>
          <a:blip r:embed="rId3"/>
          <a:stretch>
            <a:fillRect/>
          </a:stretch>
        </p:blipFill>
        <p:spPr>
          <a:xfrm>
            <a:off x="4395550" y="5552192"/>
            <a:ext cx="3400900" cy="581106"/>
          </a:xfrm>
          <a:prstGeom prst="rect">
            <a:avLst/>
          </a:prstGeom>
        </p:spPr>
      </p:pic>
    </p:spTree>
    <p:extLst>
      <p:ext uri="{BB962C8B-B14F-4D97-AF65-F5344CB8AC3E}">
        <p14:creationId xmlns:p14="http://schemas.microsoft.com/office/powerpoint/2010/main" val="2855190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AD55D-A3B9-1EE0-7716-09820EA2A7A9}"/>
              </a:ext>
            </a:extLst>
          </p:cNvPr>
          <p:cNvSpPr>
            <a:spLocks noGrp="1"/>
          </p:cNvSpPr>
          <p:nvPr>
            <p:ph idx="1"/>
          </p:nvPr>
        </p:nvSpPr>
        <p:spPr/>
        <p:txBody>
          <a:bodyPr>
            <a:normAutofit/>
          </a:bodyPr>
          <a:lstStyle/>
          <a:p>
            <a:r>
              <a:rPr lang="en-US" sz="2000" i="0" dirty="0">
                <a:effectLst/>
                <a:highlight>
                  <a:srgbClr val="FFFFFF"/>
                </a:highlight>
                <a:latin typeface="Helvetica" panose="020B0604020202020204" pitchFamily="34" charset="0"/>
                <a:cs typeface="Helvetica" panose="020B0604020202020204" pitchFamily="34" charset="0"/>
              </a:rPr>
              <a:t>Docker PS</a:t>
            </a:r>
          </a:p>
          <a:p>
            <a:pPr lvl="1"/>
            <a:r>
              <a:rPr lang="en-US" sz="1800" i="0" dirty="0">
                <a:effectLst/>
                <a:highlight>
                  <a:srgbClr val="FFFFFF"/>
                </a:highlight>
                <a:latin typeface="Helvetica" panose="020B0604020202020204" pitchFamily="34" charset="0"/>
                <a:cs typeface="Helvetica" panose="020B0604020202020204" pitchFamily="34" charset="0"/>
              </a:rPr>
              <a:t>This command (by default) shows us a list of all the running containers. We can use various flags with it.</a:t>
            </a:r>
          </a:p>
          <a:p>
            <a:pPr lvl="1"/>
            <a:endParaRPr lang="en-US" sz="1800" i="0" dirty="0">
              <a:effectLst/>
              <a:highlight>
                <a:srgbClr val="FFFFFF"/>
              </a:highlight>
              <a:latin typeface="Helvetica" panose="020B0604020202020204" pitchFamily="34" charset="0"/>
              <a:cs typeface="Helvetica" panose="020B0604020202020204" pitchFamily="34" charset="0"/>
            </a:endParaRPr>
          </a:p>
          <a:p>
            <a:pPr lvl="1"/>
            <a:r>
              <a:rPr lang="en-US" sz="1800" i="0" dirty="0">
                <a:effectLst/>
                <a:highlight>
                  <a:srgbClr val="FFFFFF"/>
                </a:highlight>
                <a:latin typeface="Helvetica" panose="020B0604020202020204" pitchFamily="34" charset="0"/>
                <a:cs typeface="Helvetica" panose="020B0604020202020204" pitchFamily="34" charset="0"/>
              </a:rPr>
              <a:t>-a flag:  shows us all the containers, stopped or running.</a:t>
            </a:r>
          </a:p>
          <a:p>
            <a:pPr lvl="1"/>
            <a:r>
              <a:rPr lang="en-US" sz="1800" i="0" dirty="0">
                <a:effectLst/>
                <a:highlight>
                  <a:srgbClr val="FFFFFF"/>
                </a:highlight>
                <a:latin typeface="Helvetica" panose="020B0604020202020204" pitchFamily="34" charset="0"/>
                <a:cs typeface="Helvetica" panose="020B0604020202020204" pitchFamily="34" charset="0"/>
              </a:rPr>
              <a:t>-l flag: shows us the latest container.</a:t>
            </a:r>
          </a:p>
          <a:p>
            <a:pPr lvl="1"/>
            <a:r>
              <a:rPr lang="en-US" sz="1800" i="0" dirty="0">
                <a:effectLst/>
                <a:highlight>
                  <a:srgbClr val="FFFFFF"/>
                </a:highlight>
                <a:latin typeface="Helvetica" panose="020B0604020202020204" pitchFamily="34" charset="0"/>
                <a:cs typeface="Helvetica" panose="020B0604020202020204" pitchFamily="34" charset="0"/>
              </a:rPr>
              <a:t>-q flag: shows only the Id of the containers. </a:t>
            </a:r>
          </a:p>
          <a:p>
            <a:pPr lvl="1"/>
            <a:endParaRPr lang="en-US" sz="1800" i="0" dirty="0">
              <a:effectLst/>
              <a:highlight>
                <a:srgbClr val="FFFFFF"/>
              </a:highlight>
              <a:latin typeface="Helvetica" panose="020B0604020202020204" pitchFamily="34" charset="0"/>
              <a:cs typeface="Helvetica" panose="020B0604020202020204" pitchFamily="34" charset="0"/>
            </a:endParaRPr>
          </a:p>
          <a:p>
            <a:pPr lvl="1"/>
            <a:endParaRPr lang="en-US" sz="1800" i="0" dirty="0">
              <a:effectLst/>
              <a:highlight>
                <a:srgbClr val="FFFFFF"/>
              </a:highlight>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0118BB27-0F7B-286C-7C26-BEA51D7A074E}"/>
              </a:ext>
            </a:extLst>
          </p:cNvPr>
          <p:cNvPicPr>
            <a:picLocks noChangeAspect="1"/>
          </p:cNvPicPr>
          <p:nvPr/>
        </p:nvPicPr>
        <p:blipFill>
          <a:blip r:embed="rId2"/>
          <a:stretch>
            <a:fillRect/>
          </a:stretch>
        </p:blipFill>
        <p:spPr>
          <a:xfrm>
            <a:off x="4338392" y="4351268"/>
            <a:ext cx="3515216" cy="724001"/>
          </a:xfrm>
          <a:prstGeom prst="rect">
            <a:avLst/>
          </a:prstGeom>
        </p:spPr>
      </p:pic>
    </p:spTree>
    <p:extLst>
      <p:ext uri="{BB962C8B-B14F-4D97-AF65-F5344CB8AC3E}">
        <p14:creationId xmlns:p14="http://schemas.microsoft.com/office/powerpoint/2010/main" val="111725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05E1-BCA2-26D2-07E4-23202AA37F5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What is Microservice Architecture</a:t>
            </a:r>
          </a:p>
        </p:txBody>
      </p:sp>
      <p:sp>
        <p:nvSpPr>
          <p:cNvPr id="3" name="Content Placeholder 2">
            <a:extLst>
              <a:ext uri="{FF2B5EF4-FFF2-40B4-BE49-F238E27FC236}">
                <a16:creationId xmlns:a16="http://schemas.microsoft.com/office/drawing/2014/main" id="{C91A9BA1-6C1D-0958-804C-3EBC02715F14}"/>
              </a:ext>
            </a:extLst>
          </p:cNvPr>
          <p:cNvSpPr>
            <a:spLocks noGrp="1"/>
          </p:cNvSpPr>
          <p:nvPr>
            <p:ph idx="1"/>
          </p:nvPr>
        </p:nvSpPr>
        <p:spPr/>
        <p:txBody>
          <a:bodyPr>
            <a:normAutofit/>
          </a:bodyPr>
          <a:lstStyle/>
          <a:p>
            <a:r>
              <a:rPr lang="en-US" sz="2000" b="0" i="0" dirty="0">
                <a:effectLst/>
                <a:highlight>
                  <a:srgbClr val="FFFFFF"/>
                </a:highlight>
                <a:latin typeface="Helvetica" panose="020B0604020202020204" pitchFamily="34" charset="0"/>
                <a:cs typeface="Helvetica" panose="020B0604020202020204" pitchFamily="34" charset="0"/>
              </a:rPr>
              <a:t>A microservice architecture is an architectural pattern that arranges an application as a collection of loosely coupled, fine-grained services, communicating through lightweight protocols. </a:t>
            </a:r>
          </a:p>
          <a:p>
            <a:r>
              <a:rPr lang="en-US" sz="2000" b="0" i="0" dirty="0">
                <a:effectLst/>
                <a:highlight>
                  <a:srgbClr val="FFFFFF"/>
                </a:highlight>
                <a:latin typeface="Helvetica" panose="020B0604020202020204" pitchFamily="34" charset="0"/>
                <a:cs typeface="Helvetica" panose="020B0604020202020204" pitchFamily="34" charset="0"/>
              </a:rPr>
              <a:t>One of its goals is to enable teams to develop and deploy their services independently.</a:t>
            </a:r>
          </a:p>
          <a:p>
            <a:r>
              <a:rPr lang="en-US" sz="2000" dirty="0">
                <a:latin typeface="Helvetica" panose="020B0604020202020204" pitchFamily="34" charset="0"/>
                <a:cs typeface="Helvetica" panose="020B0604020202020204" pitchFamily="34" charset="0"/>
              </a:rPr>
              <a:t>These services interact through well-defined APIs and are loosely coupled, allowing them to be developed, deployed, and scaled independently.</a:t>
            </a:r>
          </a:p>
          <a:p>
            <a:r>
              <a:rPr lang="en-US" sz="2000" dirty="0">
                <a:latin typeface="Helvetica" panose="020B0604020202020204" pitchFamily="34" charset="0"/>
                <a:cs typeface="Helvetica" panose="020B0604020202020204" pitchFamily="34" charset="0"/>
              </a:rPr>
              <a:t>Microservice Architecture involves breaking an application into small, independent services with their own logic and data storage, each deployable and scalable independently. It emphasizes loose coupling and flexibility, allowing services to be developed and managed separately.</a:t>
            </a:r>
          </a:p>
        </p:txBody>
      </p:sp>
    </p:spTree>
    <p:extLst>
      <p:ext uri="{BB962C8B-B14F-4D97-AF65-F5344CB8AC3E}">
        <p14:creationId xmlns:p14="http://schemas.microsoft.com/office/powerpoint/2010/main" val="811717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AD55D-A3B9-1EE0-7716-09820EA2A7A9}"/>
              </a:ext>
            </a:extLst>
          </p:cNvPr>
          <p:cNvSpPr>
            <a:spLocks noGrp="1"/>
          </p:cNvSpPr>
          <p:nvPr>
            <p:ph idx="1"/>
          </p:nvPr>
        </p:nvSpPr>
        <p:spPr>
          <a:xfrm>
            <a:off x="838200" y="1690688"/>
            <a:ext cx="10515600" cy="4351338"/>
          </a:xfrm>
        </p:spPr>
        <p:txBody>
          <a:bodyPr>
            <a:normAutofit/>
          </a:bodyPr>
          <a:lstStyle/>
          <a:p>
            <a:r>
              <a:rPr lang="en-US" sz="2000" dirty="0">
                <a:latin typeface="Helvetica" panose="020B0604020202020204" pitchFamily="34" charset="0"/>
                <a:cs typeface="Helvetica" panose="020B0604020202020204" pitchFamily="34" charset="0"/>
              </a:rPr>
              <a:t>A </a:t>
            </a:r>
            <a:r>
              <a:rPr lang="en-US" sz="2000" dirty="0" err="1">
                <a:latin typeface="Helvetica" panose="020B0604020202020204" pitchFamily="34" charset="0"/>
                <a:cs typeface="Helvetica" panose="020B0604020202020204" pitchFamily="34" charset="0"/>
              </a:rPr>
              <a:t>Dockerfile</a:t>
            </a:r>
            <a:r>
              <a:rPr lang="en-US" sz="2000" dirty="0">
                <a:latin typeface="Helvetica" panose="020B0604020202020204" pitchFamily="34" charset="0"/>
                <a:cs typeface="Helvetica" panose="020B0604020202020204" pitchFamily="34" charset="0"/>
              </a:rPr>
              <a:t> is a text-based document that's used to create a container image. It provides instructions to the image builder on the commands to run, files to copy, startup command, and more.</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sp>
        <p:nvSpPr>
          <p:cNvPr id="6" name="Title 1">
            <a:extLst>
              <a:ext uri="{FF2B5EF4-FFF2-40B4-BE49-F238E27FC236}">
                <a16:creationId xmlns:a16="http://schemas.microsoft.com/office/drawing/2014/main" id="{3D98DE40-C2D8-91FA-A4B7-ACBB490CBE58}"/>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Writing Docker Files</a:t>
            </a:r>
          </a:p>
        </p:txBody>
      </p:sp>
      <p:pic>
        <p:nvPicPr>
          <p:cNvPr id="4" name="Picture 3">
            <a:extLst>
              <a:ext uri="{FF2B5EF4-FFF2-40B4-BE49-F238E27FC236}">
                <a16:creationId xmlns:a16="http://schemas.microsoft.com/office/drawing/2014/main" id="{4A04F925-0EB7-A8DD-AFF5-A37395906A9D}"/>
              </a:ext>
            </a:extLst>
          </p:cNvPr>
          <p:cNvPicPr>
            <a:picLocks noChangeAspect="1"/>
          </p:cNvPicPr>
          <p:nvPr/>
        </p:nvPicPr>
        <p:blipFill>
          <a:blip r:embed="rId2"/>
          <a:stretch>
            <a:fillRect/>
          </a:stretch>
        </p:blipFill>
        <p:spPr>
          <a:xfrm>
            <a:off x="2827666" y="2544012"/>
            <a:ext cx="6742150" cy="4136904"/>
          </a:xfrm>
          <a:prstGeom prst="rect">
            <a:avLst/>
          </a:prstGeom>
        </p:spPr>
      </p:pic>
    </p:spTree>
    <p:extLst>
      <p:ext uri="{BB962C8B-B14F-4D97-AF65-F5344CB8AC3E}">
        <p14:creationId xmlns:p14="http://schemas.microsoft.com/office/powerpoint/2010/main" val="609985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FCB3F27-014B-8F42-2395-1027C2E18ABC}"/>
              </a:ext>
            </a:extLst>
          </p:cNvPr>
          <p:cNvPicPr>
            <a:picLocks noGrp="1" noChangeAspect="1"/>
          </p:cNvPicPr>
          <p:nvPr>
            <p:ph idx="1"/>
          </p:nvPr>
        </p:nvPicPr>
        <p:blipFill>
          <a:blip r:embed="rId2"/>
          <a:stretch>
            <a:fillRect/>
          </a:stretch>
        </p:blipFill>
        <p:spPr>
          <a:xfrm>
            <a:off x="2396638" y="1608058"/>
            <a:ext cx="7398722" cy="4786472"/>
          </a:xfrm>
        </p:spPr>
      </p:pic>
    </p:spTree>
    <p:extLst>
      <p:ext uri="{BB962C8B-B14F-4D97-AF65-F5344CB8AC3E}">
        <p14:creationId xmlns:p14="http://schemas.microsoft.com/office/powerpoint/2010/main" val="1210606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71C14-693E-136F-D546-941CCD31200D}"/>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Create your first repository</a:t>
            </a:r>
          </a:p>
          <a:p>
            <a:r>
              <a:rPr lang="en-US" sz="2000" dirty="0">
                <a:latin typeface="Helvetica" panose="020B0604020202020204" pitchFamily="34" charset="0"/>
                <a:cs typeface="Helvetica" panose="020B0604020202020204" pitchFamily="34" charset="0"/>
              </a:rPr>
              <a:t>To create a repository:</a:t>
            </a:r>
          </a:p>
          <a:p>
            <a:pPr lvl="1"/>
            <a:r>
              <a:rPr lang="en-US" sz="2000" dirty="0">
                <a:latin typeface="Helvetica" panose="020B0604020202020204" pitchFamily="34" charset="0"/>
                <a:cs typeface="Helvetica" panose="020B0604020202020204" pitchFamily="34" charset="0"/>
              </a:rPr>
              <a:t>Sign in to Docker Hub (https://hub.docker.com)</a:t>
            </a:r>
          </a:p>
          <a:p>
            <a:pPr lvl="1"/>
            <a:r>
              <a:rPr lang="en-US" sz="2000" dirty="0">
                <a:latin typeface="Helvetica" panose="020B0604020202020204" pitchFamily="34" charset="0"/>
                <a:cs typeface="Helvetica" panose="020B0604020202020204" pitchFamily="34" charset="0"/>
              </a:rPr>
              <a:t>On the Repositories page, select Create repository.</a:t>
            </a:r>
          </a:p>
          <a:p>
            <a:pPr lvl="1"/>
            <a:r>
              <a:rPr lang="en-US" sz="2000" dirty="0">
                <a:latin typeface="Helvetica" panose="020B0604020202020204" pitchFamily="34" charset="0"/>
                <a:cs typeface="Helvetica" panose="020B0604020202020204" pitchFamily="34" charset="0"/>
              </a:rPr>
              <a:t>Name it &lt;your-username&gt;/my-private-repo.</a:t>
            </a:r>
          </a:p>
          <a:p>
            <a:pPr lvl="1"/>
            <a:r>
              <a:rPr lang="en-US" sz="2000" dirty="0">
                <a:latin typeface="Helvetica" panose="020B0604020202020204" pitchFamily="34" charset="0"/>
                <a:cs typeface="Helvetica" panose="020B0604020202020204" pitchFamily="34" charset="0"/>
              </a:rPr>
              <a:t>Set the visibility to Private.</a:t>
            </a:r>
          </a:p>
          <a:p>
            <a:pPr lvl="1"/>
            <a:r>
              <a:rPr lang="en-US" sz="2000" dirty="0">
                <a:latin typeface="Helvetica" panose="020B0604020202020204" pitchFamily="34" charset="0"/>
                <a:cs typeface="Helvetica" panose="020B0604020202020204" pitchFamily="34" charset="0"/>
              </a:rPr>
              <a:t>Select Create.</a:t>
            </a:r>
          </a:p>
        </p:txBody>
      </p:sp>
      <p:sp>
        <p:nvSpPr>
          <p:cNvPr id="4" name="Title 1">
            <a:extLst>
              <a:ext uri="{FF2B5EF4-FFF2-40B4-BE49-F238E27FC236}">
                <a16:creationId xmlns:a16="http://schemas.microsoft.com/office/drawing/2014/main" id="{49B9535D-DC91-3184-4023-6922D752DBD3}"/>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Creating Project Repo</a:t>
            </a:r>
          </a:p>
        </p:txBody>
      </p:sp>
    </p:spTree>
    <p:extLst>
      <p:ext uri="{BB962C8B-B14F-4D97-AF65-F5344CB8AC3E}">
        <p14:creationId xmlns:p14="http://schemas.microsoft.com/office/powerpoint/2010/main" val="2729759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71C14-693E-136F-D546-941CCD31200D}"/>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All Docker-related files are organized in a .docker directory at the same level as the main application. </a:t>
            </a:r>
          </a:p>
          <a:p>
            <a:r>
              <a:rPr lang="en-US" sz="2000" dirty="0">
                <a:latin typeface="Helvetica" panose="020B0604020202020204" pitchFamily="34" charset="0"/>
                <a:cs typeface="Helvetica" panose="020B0604020202020204" pitchFamily="34" charset="0"/>
              </a:rPr>
              <a:t>Each service has its own subdirectory within this directory for configuration. </a:t>
            </a:r>
          </a:p>
          <a:p>
            <a:r>
              <a:rPr lang="en-US" sz="2000" dirty="0">
                <a:latin typeface="Helvetica" panose="020B0604020202020204" pitchFamily="34" charset="0"/>
                <a:cs typeface="Helvetica" panose="020B0604020202020204" pitchFamily="34" charset="0"/>
              </a:rPr>
              <a:t>A .shared folder contains scripts and configurations required by multiple services.</a:t>
            </a:r>
          </a:p>
          <a:p>
            <a:r>
              <a:rPr lang="en-US" sz="2000" dirty="0">
                <a:latin typeface="Helvetica" panose="020B0604020202020204" pitchFamily="34" charset="0"/>
                <a:cs typeface="Helvetica" panose="020B0604020202020204" pitchFamily="34" charset="0"/>
              </a:rPr>
              <a:t>Include a .</a:t>
            </a:r>
            <a:r>
              <a:rPr lang="en-US" sz="2000" dirty="0" err="1">
                <a:latin typeface="Helvetica" panose="020B0604020202020204" pitchFamily="34" charset="0"/>
                <a:cs typeface="Helvetica" panose="020B0604020202020204" pitchFamily="34" charset="0"/>
              </a:rPr>
              <a:t>env.example</a:t>
            </a:r>
            <a:r>
              <a:rPr lang="en-US" sz="2000" dirty="0">
                <a:latin typeface="Helvetica" panose="020B0604020202020204" pitchFamily="34" charset="0"/>
                <a:cs typeface="Helvetica" panose="020B0604020202020204" pitchFamily="34" charset="0"/>
              </a:rPr>
              <a:t> file for environment variables used in the docker-</a:t>
            </a:r>
            <a:r>
              <a:rPr lang="en-US" sz="2000" dirty="0" err="1">
                <a:latin typeface="Helvetica" panose="020B0604020202020204" pitchFamily="34" charset="0"/>
                <a:cs typeface="Helvetica" panose="020B0604020202020204" pitchFamily="34" charset="0"/>
              </a:rPr>
              <a:t>compose.yml</a:t>
            </a:r>
            <a:r>
              <a:rPr lang="en-US" sz="2000" dirty="0">
                <a:latin typeface="Helvetica" panose="020B0604020202020204" pitchFamily="34" charset="0"/>
                <a:cs typeface="Helvetica" panose="020B0604020202020204" pitchFamily="34" charset="0"/>
              </a:rPr>
              <a:t>, along with a docker-test.sh script for high-level validation of the Docker containers.</a:t>
            </a:r>
          </a:p>
          <a:p>
            <a:r>
              <a:rPr lang="en-US" sz="2000" dirty="0">
                <a:latin typeface="Helvetica" panose="020B0604020202020204" pitchFamily="34" charset="0"/>
                <a:cs typeface="Helvetica" panose="020B0604020202020204" pitchFamily="34" charset="0"/>
              </a:rPr>
              <a:t>Additionally, a </a:t>
            </a:r>
            <a:r>
              <a:rPr lang="en-US" sz="2000" dirty="0" err="1">
                <a:latin typeface="Helvetica" panose="020B0604020202020204" pitchFamily="34" charset="0"/>
                <a:cs typeface="Helvetica" panose="020B0604020202020204" pitchFamily="34" charset="0"/>
              </a:rPr>
              <a:t>Makefile</a:t>
            </a:r>
            <a:r>
              <a:rPr lang="en-US" sz="2000" dirty="0">
                <a:latin typeface="Helvetica" panose="020B0604020202020204" pitchFamily="34" charset="0"/>
                <a:cs typeface="Helvetica" panose="020B0604020202020204" pitchFamily="34" charset="0"/>
              </a:rPr>
              <a:t> with common Docker commands is placed in the repository root for easy control.</a:t>
            </a:r>
          </a:p>
        </p:txBody>
      </p:sp>
      <p:sp>
        <p:nvSpPr>
          <p:cNvPr id="4" name="Title 1">
            <a:extLst>
              <a:ext uri="{FF2B5EF4-FFF2-40B4-BE49-F238E27FC236}">
                <a16:creationId xmlns:a16="http://schemas.microsoft.com/office/drawing/2014/main" id="{49B9535D-DC91-3184-4023-6922D752DBD3}"/>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Structuring the repository</a:t>
            </a:r>
          </a:p>
        </p:txBody>
      </p:sp>
    </p:spTree>
    <p:extLst>
      <p:ext uri="{BB962C8B-B14F-4D97-AF65-F5344CB8AC3E}">
        <p14:creationId xmlns:p14="http://schemas.microsoft.com/office/powerpoint/2010/main" val="1414899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8ADD5F-A8C1-E4C8-2F16-C315095C9BFA}"/>
              </a:ext>
            </a:extLst>
          </p:cNvPr>
          <p:cNvPicPr>
            <a:picLocks noGrp="1" noChangeAspect="1"/>
          </p:cNvPicPr>
          <p:nvPr>
            <p:ph idx="1"/>
          </p:nvPr>
        </p:nvPicPr>
        <p:blipFill>
          <a:blip r:embed="rId2"/>
          <a:stretch>
            <a:fillRect/>
          </a:stretch>
        </p:blipFill>
        <p:spPr>
          <a:xfrm>
            <a:off x="3038048" y="1981712"/>
            <a:ext cx="6115904" cy="4039164"/>
          </a:xfrm>
        </p:spPr>
      </p:pic>
    </p:spTree>
    <p:extLst>
      <p:ext uri="{BB962C8B-B14F-4D97-AF65-F5344CB8AC3E}">
        <p14:creationId xmlns:p14="http://schemas.microsoft.com/office/powerpoint/2010/main" val="2520017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B9535D-DC91-3184-4023-6922D752DBD3}"/>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Creating a Basic Flask Application</a:t>
            </a:r>
          </a:p>
        </p:txBody>
      </p:sp>
      <p:sp>
        <p:nvSpPr>
          <p:cNvPr id="3" name="Content Placeholder 2">
            <a:extLst>
              <a:ext uri="{FF2B5EF4-FFF2-40B4-BE49-F238E27FC236}">
                <a16:creationId xmlns:a16="http://schemas.microsoft.com/office/drawing/2014/main" id="{02611903-A7FF-8820-2276-0D3FA4DBD91C}"/>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Flask is a small and lightweight Python web framework that provides useful tools and features that make creating web applications in Python easier. </a:t>
            </a:r>
          </a:p>
          <a:p>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Step 1 — Installing Flask</a:t>
            </a:r>
          </a:p>
          <a:p>
            <a:r>
              <a:rPr lang="en-US" sz="2000" dirty="0">
                <a:latin typeface="Helvetica" panose="020B0604020202020204" pitchFamily="34" charset="0"/>
                <a:cs typeface="Helvetica" panose="020B0604020202020204" pitchFamily="34" charset="0"/>
              </a:rPr>
              <a:t>In this step, you’ll activate your Python environment and install Flask using the pip package installer.</a:t>
            </a:r>
          </a:p>
          <a:p>
            <a:r>
              <a:rPr lang="en-US" sz="2000" dirty="0">
                <a:latin typeface="Helvetica" panose="020B0604020202020204" pitchFamily="34" charset="0"/>
                <a:cs typeface="Helvetica" panose="020B0604020202020204" pitchFamily="34" charset="0"/>
              </a:rPr>
              <a:t>If you haven’t already activated your programming environment, make sure you’re in your project directory</a:t>
            </a:r>
          </a:p>
          <a:p>
            <a:endParaRPr lang="en-US" sz="2000" dirty="0">
              <a:latin typeface="Helvetica" panose="020B0604020202020204" pitchFamily="34" charset="0"/>
              <a:cs typeface="Helvetica" panose="020B0604020202020204" pitchFamily="34" charset="0"/>
            </a:endParaRPr>
          </a:p>
        </p:txBody>
      </p:sp>
      <p:sp>
        <p:nvSpPr>
          <p:cNvPr id="11" name="Rectangle 10">
            <a:extLst>
              <a:ext uri="{FF2B5EF4-FFF2-40B4-BE49-F238E27FC236}">
                <a16:creationId xmlns:a16="http://schemas.microsoft.com/office/drawing/2014/main" id="{4C6606FA-9702-113C-0BBD-DCA2662A5B97}"/>
              </a:ext>
            </a:extLst>
          </p:cNvPr>
          <p:cNvSpPr/>
          <p:nvPr/>
        </p:nvSpPr>
        <p:spPr>
          <a:xfrm>
            <a:off x="1047964" y="4900773"/>
            <a:ext cx="10222787" cy="565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source env/bin/activate</a:t>
            </a:r>
          </a:p>
        </p:txBody>
      </p:sp>
    </p:spTree>
    <p:extLst>
      <p:ext uri="{BB962C8B-B14F-4D97-AF65-F5344CB8AC3E}">
        <p14:creationId xmlns:p14="http://schemas.microsoft.com/office/powerpoint/2010/main" val="1458043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0E87399-E2B6-A5BC-3BB3-EC855477FB38}"/>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Now you’ll install Python packages and isolate your project code away from the main Python system installation. You’ll do this using pip and python.</a:t>
            </a:r>
          </a:p>
          <a:p>
            <a:r>
              <a:rPr lang="en-US" sz="2000" dirty="0">
                <a:latin typeface="Helvetica" panose="020B0604020202020204" pitchFamily="34" charset="0"/>
                <a:cs typeface="Helvetica" panose="020B0604020202020204" pitchFamily="34" charset="0"/>
              </a:rPr>
              <a:t>To install Flask, run the following command:</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Once the installation is complete, run the following command to confirm the installation:</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sp>
        <p:nvSpPr>
          <p:cNvPr id="11" name="Rectangle 10">
            <a:extLst>
              <a:ext uri="{FF2B5EF4-FFF2-40B4-BE49-F238E27FC236}">
                <a16:creationId xmlns:a16="http://schemas.microsoft.com/office/drawing/2014/main" id="{DCD42101-AC06-9BA5-FE17-C3258054CC22}"/>
              </a:ext>
            </a:extLst>
          </p:cNvPr>
          <p:cNvSpPr/>
          <p:nvPr/>
        </p:nvSpPr>
        <p:spPr>
          <a:xfrm>
            <a:off x="1202076" y="3030876"/>
            <a:ext cx="9739901" cy="4726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pip install flask</a:t>
            </a:r>
          </a:p>
        </p:txBody>
      </p:sp>
      <p:sp>
        <p:nvSpPr>
          <p:cNvPr id="12" name="Rectangle 11">
            <a:extLst>
              <a:ext uri="{FF2B5EF4-FFF2-40B4-BE49-F238E27FC236}">
                <a16:creationId xmlns:a16="http://schemas.microsoft.com/office/drawing/2014/main" id="{B935488C-C7DE-8A49-D1E3-16F30865C72A}"/>
              </a:ext>
            </a:extLst>
          </p:cNvPr>
          <p:cNvSpPr/>
          <p:nvPr/>
        </p:nvSpPr>
        <p:spPr>
          <a:xfrm>
            <a:off x="1202075" y="4278597"/>
            <a:ext cx="9739901" cy="4726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python -c "import flask; print(</a:t>
            </a:r>
            <a:r>
              <a:rPr lang="en-US" dirty="0" err="1"/>
              <a:t>flask.__version</a:t>
            </a:r>
            <a:r>
              <a:rPr lang="en-US" dirty="0"/>
              <a:t>__)"</a:t>
            </a:r>
          </a:p>
        </p:txBody>
      </p:sp>
    </p:spTree>
    <p:extLst>
      <p:ext uri="{BB962C8B-B14F-4D97-AF65-F5344CB8AC3E}">
        <p14:creationId xmlns:p14="http://schemas.microsoft.com/office/powerpoint/2010/main" val="4218144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0E87399-E2B6-A5BC-3BB3-EC855477FB38}"/>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Creating a Base Application</a:t>
            </a:r>
            <a:endParaRPr lang="en-US" sz="1600" dirty="0">
              <a:latin typeface="Helvetica" panose="020B0604020202020204" pitchFamily="34" charset="0"/>
              <a:cs typeface="Helvetica" panose="020B0604020202020204" pitchFamily="34" charset="0"/>
            </a:endParaRPr>
          </a:p>
          <a:p>
            <a:pPr lvl="1"/>
            <a:r>
              <a:rPr lang="en-US" sz="2000" dirty="0">
                <a:latin typeface="Helvetica" panose="020B0604020202020204" pitchFamily="34" charset="0"/>
                <a:cs typeface="Helvetica" panose="020B0604020202020204" pitchFamily="34" charset="0"/>
              </a:rPr>
              <a:t>Now that you have your programming environment set up, you’ll start using Flask. In this step, you’ll make a small web application inside a Python file and run it to start the server, which will display some information on the browser.</a:t>
            </a:r>
          </a:p>
          <a:p>
            <a:pPr lvl="1"/>
            <a:r>
              <a:rPr lang="en-US" sz="2000" dirty="0">
                <a:latin typeface="Helvetica" panose="020B0604020202020204" pitchFamily="34" charset="0"/>
                <a:cs typeface="Helvetica" panose="020B0604020202020204" pitchFamily="34" charset="0"/>
              </a:rPr>
              <a:t>Create a file hello.py</a:t>
            </a:r>
          </a:p>
          <a:p>
            <a:pPr lvl="1"/>
            <a:r>
              <a:rPr lang="en-US" sz="2000" dirty="0">
                <a:latin typeface="Helvetica" panose="020B0604020202020204" pitchFamily="34" charset="0"/>
                <a:cs typeface="Helvetica" panose="020B0604020202020204" pitchFamily="34" charset="0"/>
              </a:rPr>
              <a:t>Open and write below code.</a:t>
            </a:r>
          </a:p>
        </p:txBody>
      </p:sp>
      <p:sp>
        <p:nvSpPr>
          <p:cNvPr id="12" name="Rectangle 11">
            <a:extLst>
              <a:ext uri="{FF2B5EF4-FFF2-40B4-BE49-F238E27FC236}">
                <a16:creationId xmlns:a16="http://schemas.microsoft.com/office/drawing/2014/main" id="{B935488C-C7DE-8A49-D1E3-16F30865C72A}"/>
              </a:ext>
            </a:extLst>
          </p:cNvPr>
          <p:cNvSpPr/>
          <p:nvPr/>
        </p:nvSpPr>
        <p:spPr>
          <a:xfrm>
            <a:off x="1202075" y="3821987"/>
            <a:ext cx="9739901" cy="26708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from flask import Flask</a:t>
            </a:r>
          </a:p>
          <a:p>
            <a:endParaRPr lang="en-US" dirty="0"/>
          </a:p>
          <a:p>
            <a:r>
              <a:rPr lang="en-US" dirty="0"/>
              <a:t>app = Flask(__name__)</a:t>
            </a:r>
          </a:p>
          <a:p>
            <a:endParaRPr lang="en-US" dirty="0"/>
          </a:p>
          <a:p>
            <a:endParaRPr lang="en-US" dirty="0"/>
          </a:p>
          <a:p>
            <a:r>
              <a:rPr lang="en-US" dirty="0"/>
              <a:t>@app.route('/')</a:t>
            </a:r>
          </a:p>
          <a:p>
            <a:r>
              <a:rPr lang="en-US" dirty="0"/>
              <a:t>def hello():</a:t>
            </a:r>
          </a:p>
          <a:p>
            <a:r>
              <a:rPr lang="en-US" dirty="0"/>
              <a:t>    return 'Hello, World!'</a:t>
            </a:r>
          </a:p>
        </p:txBody>
      </p:sp>
    </p:spTree>
    <p:extLst>
      <p:ext uri="{BB962C8B-B14F-4D97-AF65-F5344CB8AC3E}">
        <p14:creationId xmlns:p14="http://schemas.microsoft.com/office/powerpoint/2010/main" val="6441408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0E87399-E2B6-A5BC-3BB3-EC855477FB38}"/>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Save and close the file.</a:t>
            </a:r>
          </a:p>
          <a:p>
            <a:r>
              <a:rPr lang="en-US" sz="2000" dirty="0">
                <a:latin typeface="Helvetica" panose="020B0604020202020204" pitchFamily="34" charset="0"/>
                <a:cs typeface="Helvetica" panose="020B0604020202020204" pitchFamily="34" charset="0"/>
              </a:rPr>
              <a:t>To run your web application, you’ll first tell Flask where to find the application (the hello.py file in your case) with the FLASK_APP environment variable:</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Then run it in development mode with the FLASK_ENV environment variable:</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Lastly, run the application using the flask run command:</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sp>
        <p:nvSpPr>
          <p:cNvPr id="12" name="Rectangle 11">
            <a:extLst>
              <a:ext uri="{FF2B5EF4-FFF2-40B4-BE49-F238E27FC236}">
                <a16:creationId xmlns:a16="http://schemas.microsoft.com/office/drawing/2014/main" id="{B935488C-C7DE-8A49-D1E3-16F30865C72A}"/>
              </a:ext>
            </a:extLst>
          </p:cNvPr>
          <p:cNvSpPr/>
          <p:nvPr/>
        </p:nvSpPr>
        <p:spPr>
          <a:xfrm>
            <a:off x="1226049" y="3086795"/>
            <a:ext cx="9739901" cy="4726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export FLASK_APP=hello</a:t>
            </a:r>
          </a:p>
        </p:txBody>
      </p:sp>
      <p:sp>
        <p:nvSpPr>
          <p:cNvPr id="4" name="Rectangle 3">
            <a:extLst>
              <a:ext uri="{FF2B5EF4-FFF2-40B4-BE49-F238E27FC236}">
                <a16:creationId xmlns:a16="http://schemas.microsoft.com/office/drawing/2014/main" id="{C45ED670-4DDF-6D06-39C6-970095E5874F}"/>
              </a:ext>
            </a:extLst>
          </p:cNvPr>
          <p:cNvSpPr/>
          <p:nvPr/>
        </p:nvSpPr>
        <p:spPr>
          <a:xfrm>
            <a:off x="1226049" y="4246062"/>
            <a:ext cx="9739901" cy="4726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export FLASK_ENV=development</a:t>
            </a:r>
          </a:p>
        </p:txBody>
      </p:sp>
      <p:sp>
        <p:nvSpPr>
          <p:cNvPr id="6" name="Rectangle 5">
            <a:extLst>
              <a:ext uri="{FF2B5EF4-FFF2-40B4-BE49-F238E27FC236}">
                <a16:creationId xmlns:a16="http://schemas.microsoft.com/office/drawing/2014/main" id="{9814B28C-BB0C-77EB-F70A-DBDC6D10E54F}"/>
              </a:ext>
            </a:extLst>
          </p:cNvPr>
          <p:cNvSpPr/>
          <p:nvPr/>
        </p:nvSpPr>
        <p:spPr>
          <a:xfrm>
            <a:off x="1226048" y="5405329"/>
            <a:ext cx="9739901" cy="4726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flask run</a:t>
            </a:r>
          </a:p>
        </p:txBody>
      </p:sp>
    </p:spTree>
    <p:extLst>
      <p:ext uri="{BB962C8B-B14F-4D97-AF65-F5344CB8AC3E}">
        <p14:creationId xmlns:p14="http://schemas.microsoft.com/office/powerpoint/2010/main" val="2703970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0E87399-E2B6-A5BC-3BB3-EC855477FB38}"/>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Once the application is running the output will be something like this:</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Open a browser and type in the URL http://127.0.0.1:5000/, you will receive the string Hello, World! as a response, this confirms that your application is successfully running.</a:t>
            </a:r>
          </a:p>
        </p:txBody>
      </p:sp>
      <p:sp>
        <p:nvSpPr>
          <p:cNvPr id="12" name="Rectangle 11">
            <a:extLst>
              <a:ext uri="{FF2B5EF4-FFF2-40B4-BE49-F238E27FC236}">
                <a16:creationId xmlns:a16="http://schemas.microsoft.com/office/drawing/2014/main" id="{B935488C-C7DE-8A49-D1E3-16F30865C72A}"/>
              </a:ext>
            </a:extLst>
          </p:cNvPr>
          <p:cNvSpPr/>
          <p:nvPr/>
        </p:nvSpPr>
        <p:spPr>
          <a:xfrm>
            <a:off x="1226049" y="2301410"/>
            <a:ext cx="9739901" cy="2650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Output</a:t>
            </a:r>
          </a:p>
          <a:p>
            <a:r>
              <a:rPr lang="en-US" dirty="0"/>
              <a:t> * Serving Flask app "hello" (lazy loading)</a:t>
            </a:r>
          </a:p>
          <a:p>
            <a:r>
              <a:rPr lang="en-US" dirty="0"/>
              <a:t> * Environment: development</a:t>
            </a:r>
          </a:p>
          <a:p>
            <a:r>
              <a:rPr lang="en-US" dirty="0"/>
              <a:t> * Debug mode: on</a:t>
            </a:r>
          </a:p>
          <a:p>
            <a:r>
              <a:rPr lang="en-US" dirty="0"/>
              <a:t> * Running on http://127.0.0.1:5000/ (Press CTRL+C to quit)</a:t>
            </a:r>
          </a:p>
          <a:p>
            <a:r>
              <a:rPr lang="en-US" dirty="0"/>
              <a:t> * Restarting with stat</a:t>
            </a:r>
          </a:p>
          <a:p>
            <a:r>
              <a:rPr lang="en-US" dirty="0"/>
              <a:t> * Debugger is active!</a:t>
            </a:r>
          </a:p>
          <a:p>
            <a:r>
              <a:rPr lang="en-US" dirty="0"/>
              <a:t> * Debugger PIN: 813-894-335</a:t>
            </a:r>
          </a:p>
        </p:txBody>
      </p:sp>
    </p:spTree>
    <p:extLst>
      <p:ext uri="{BB962C8B-B14F-4D97-AF65-F5344CB8AC3E}">
        <p14:creationId xmlns:p14="http://schemas.microsoft.com/office/powerpoint/2010/main" val="98862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AFD06A-FF03-C43B-BCEE-E9DA2BEB1406}"/>
              </a:ext>
            </a:extLst>
          </p:cNvPr>
          <p:cNvPicPr>
            <a:picLocks noChangeAspect="1"/>
          </p:cNvPicPr>
          <p:nvPr/>
        </p:nvPicPr>
        <p:blipFill>
          <a:blip r:embed="rId2"/>
          <a:stretch>
            <a:fillRect/>
          </a:stretch>
        </p:blipFill>
        <p:spPr>
          <a:xfrm>
            <a:off x="2537952" y="1664219"/>
            <a:ext cx="6923589" cy="4604188"/>
          </a:xfrm>
          <a:prstGeom prst="rect">
            <a:avLst/>
          </a:prstGeom>
        </p:spPr>
      </p:pic>
      <p:sp>
        <p:nvSpPr>
          <p:cNvPr id="8" name="Title 1">
            <a:extLst>
              <a:ext uri="{FF2B5EF4-FFF2-40B4-BE49-F238E27FC236}">
                <a16:creationId xmlns:a16="http://schemas.microsoft.com/office/drawing/2014/main" id="{017BB17F-A737-23F0-E765-A9996A1AC2DA}"/>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Example Microservice Architecture</a:t>
            </a:r>
          </a:p>
        </p:txBody>
      </p:sp>
    </p:spTree>
    <p:extLst>
      <p:ext uri="{BB962C8B-B14F-4D97-AF65-F5344CB8AC3E}">
        <p14:creationId xmlns:p14="http://schemas.microsoft.com/office/powerpoint/2010/main" val="4414016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2F54973-CE48-F645-8E2F-12262B7F582B}"/>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Building API’s with Flask</a:t>
            </a:r>
          </a:p>
        </p:txBody>
      </p:sp>
      <p:sp>
        <p:nvSpPr>
          <p:cNvPr id="9" name="Content Placeholder 2">
            <a:extLst>
              <a:ext uri="{FF2B5EF4-FFF2-40B4-BE49-F238E27FC236}">
                <a16:creationId xmlns:a16="http://schemas.microsoft.com/office/drawing/2014/main" id="{E0E87399-E2B6-A5BC-3BB3-EC855477FB38}"/>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We’ll start by creating an empty folder for our project, opening it in our text editor and adding a app.py file.</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Now run it.</a:t>
            </a:r>
          </a:p>
          <a:p>
            <a:r>
              <a:rPr lang="en-US" sz="2000" dirty="0">
                <a:latin typeface="Helvetica" panose="020B0604020202020204" pitchFamily="34" charset="0"/>
                <a:cs typeface="Helvetica" panose="020B0604020202020204" pitchFamily="34" charset="0"/>
              </a:rPr>
              <a:t>Your application should now be running on port 5000.</a:t>
            </a:r>
          </a:p>
        </p:txBody>
      </p:sp>
      <p:sp>
        <p:nvSpPr>
          <p:cNvPr id="2" name="Rectangle 1">
            <a:extLst>
              <a:ext uri="{FF2B5EF4-FFF2-40B4-BE49-F238E27FC236}">
                <a16:creationId xmlns:a16="http://schemas.microsoft.com/office/drawing/2014/main" id="{2B678F46-A7ED-CC13-191F-CBDD23EA6A0F}"/>
              </a:ext>
            </a:extLst>
          </p:cNvPr>
          <p:cNvSpPr/>
          <p:nvPr/>
        </p:nvSpPr>
        <p:spPr>
          <a:xfrm>
            <a:off x="1226049" y="2558264"/>
            <a:ext cx="9739901" cy="2650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from flask import Flask</a:t>
            </a:r>
          </a:p>
          <a:p>
            <a:r>
              <a:rPr lang="en-US" dirty="0"/>
              <a:t>app = Flask(__name__)</a:t>
            </a:r>
          </a:p>
          <a:p>
            <a:r>
              <a:rPr lang="en-US" dirty="0"/>
              <a:t>@app.route('/')</a:t>
            </a:r>
          </a:p>
          <a:p>
            <a:r>
              <a:rPr lang="en-US" dirty="0"/>
              <a:t>def hello():</a:t>
            </a:r>
          </a:p>
          <a:p>
            <a:r>
              <a:rPr lang="en-US" dirty="0"/>
              <a:t>    return '&lt;h1&gt;Hello, World!&lt;/h1&gt;'</a:t>
            </a:r>
          </a:p>
          <a:p>
            <a:r>
              <a:rPr lang="en-US" dirty="0"/>
              <a:t>if __name__ == '__main__':</a:t>
            </a:r>
          </a:p>
          <a:p>
            <a:r>
              <a:rPr lang="en-US" dirty="0"/>
              <a:t>    </a:t>
            </a:r>
            <a:r>
              <a:rPr lang="en-US" dirty="0" err="1"/>
              <a:t>app.run</a:t>
            </a:r>
            <a:r>
              <a:rPr lang="en-US" dirty="0"/>
              <a:t>(debug=True)</a:t>
            </a:r>
          </a:p>
        </p:txBody>
      </p:sp>
    </p:spTree>
    <p:extLst>
      <p:ext uri="{BB962C8B-B14F-4D97-AF65-F5344CB8AC3E}">
        <p14:creationId xmlns:p14="http://schemas.microsoft.com/office/powerpoint/2010/main" val="8616281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0E87399-E2B6-A5BC-3BB3-EC855477FB38}"/>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Adding Flask RESTful</a:t>
            </a:r>
          </a:p>
          <a:p>
            <a:r>
              <a:rPr lang="en-US" sz="2000" dirty="0">
                <a:latin typeface="Helvetica" panose="020B0604020202020204" pitchFamily="34" charset="0"/>
                <a:cs typeface="Helvetica" panose="020B0604020202020204" pitchFamily="34" charset="0"/>
              </a:rPr>
              <a:t>We’ll start by first installing </a:t>
            </a:r>
            <a:r>
              <a:rPr lang="en-US" sz="2000" dirty="0" err="1">
                <a:latin typeface="Helvetica" panose="020B0604020202020204" pitchFamily="34" charset="0"/>
                <a:cs typeface="Helvetica" panose="020B0604020202020204" pitchFamily="34" charset="0"/>
              </a:rPr>
              <a:t>FlaskRESTful</a:t>
            </a:r>
            <a:r>
              <a:rPr lang="en-US" sz="2000" dirty="0">
                <a:latin typeface="Helvetica" panose="020B0604020202020204" pitchFamily="34" charset="0"/>
                <a:cs typeface="Helvetica" panose="020B0604020202020204" pitchFamily="34" charset="0"/>
              </a:rPr>
              <a:t>, then modifying our routes to return some JSON data.</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In main.py import Resource &amp; API from </a:t>
            </a:r>
            <a:r>
              <a:rPr lang="en-US" sz="2000" dirty="0" err="1">
                <a:latin typeface="Helvetica" panose="020B0604020202020204" pitchFamily="34" charset="0"/>
                <a:cs typeface="Helvetica" panose="020B0604020202020204" pitchFamily="34" charset="0"/>
              </a:rPr>
              <a:t>flask_restful</a:t>
            </a:r>
            <a:r>
              <a:rPr lang="en-US" sz="2000" dirty="0">
                <a:latin typeface="Helvetica" panose="020B0604020202020204" pitchFamily="34" charset="0"/>
                <a:cs typeface="Helvetica" panose="020B0604020202020204" pitchFamily="34" charset="0"/>
              </a:rPr>
              <a:t>, then create an instance of the Api class.</a:t>
            </a:r>
          </a:p>
          <a:p>
            <a:r>
              <a:rPr lang="en-US" sz="2000" dirty="0">
                <a:latin typeface="Helvetica" panose="020B0604020202020204" pitchFamily="34" charset="0"/>
                <a:cs typeface="Helvetica" panose="020B0604020202020204" pitchFamily="34" charset="0"/>
              </a:rPr>
              <a:t>We will update our routes to use class base views now and inherit from Resource. These class based views will help us make our API more restful by separating our logic by the type of http method. For now each view will only process “get” requests</a:t>
            </a:r>
          </a:p>
        </p:txBody>
      </p:sp>
      <p:sp>
        <p:nvSpPr>
          <p:cNvPr id="2" name="Rectangle 1">
            <a:extLst>
              <a:ext uri="{FF2B5EF4-FFF2-40B4-BE49-F238E27FC236}">
                <a16:creationId xmlns:a16="http://schemas.microsoft.com/office/drawing/2014/main" id="{2B678F46-A7ED-CC13-191F-CBDD23EA6A0F}"/>
              </a:ext>
            </a:extLst>
          </p:cNvPr>
          <p:cNvSpPr/>
          <p:nvPr/>
        </p:nvSpPr>
        <p:spPr>
          <a:xfrm>
            <a:off x="1226049" y="2928135"/>
            <a:ext cx="9739901" cy="67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pip install flask-restful</a:t>
            </a:r>
          </a:p>
        </p:txBody>
      </p:sp>
    </p:spTree>
    <p:extLst>
      <p:ext uri="{BB962C8B-B14F-4D97-AF65-F5344CB8AC3E}">
        <p14:creationId xmlns:p14="http://schemas.microsoft.com/office/powerpoint/2010/main" val="16305345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678F46-A7ED-CC13-191F-CBDD23EA6A0F}"/>
              </a:ext>
            </a:extLst>
          </p:cNvPr>
          <p:cNvSpPr/>
          <p:nvPr/>
        </p:nvSpPr>
        <p:spPr>
          <a:xfrm>
            <a:off x="1226049" y="1510302"/>
            <a:ext cx="9739901" cy="51884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latin typeface="Helvetica" panose="020B0604020202020204" pitchFamily="34" charset="0"/>
                <a:cs typeface="Helvetica" panose="020B0604020202020204" pitchFamily="34" charset="0"/>
              </a:rPr>
              <a:t>from flask import Flask</a:t>
            </a:r>
          </a:p>
          <a:p>
            <a:r>
              <a:rPr lang="en-US" sz="1600" dirty="0">
                <a:latin typeface="Helvetica" panose="020B0604020202020204" pitchFamily="34" charset="0"/>
                <a:cs typeface="Helvetica" panose="020B0604020202020204" pitchFamily="34" charset="0"/>
              </a:rPr>
              <a:t>from </a:t>
            </a:r>
            <a:r>
              <a:rPr lang="en-US" sz="1600" dirty="0" err="1">
                <a:latin typeface="Helvetica" panose="020B0604020202020204" pitchFamily="34" charset="0"/>
                <a:cs typeface="Helvetica" panose="020B0604020202020204" pitchFamily="34" charset="0"/>
              </a:rPr>
              <a:t>flask_restful</a:t>
            </a:r>
            <a:r>
              <a:rPr lang="en-US" sz="1600" dirty="0">
                <a:latin typeface="Helvetica" panose="020B0604020202020204" pitchFamily="34" charset="0"/>
                <a:cs typeface="Helvetica" panose="020B0604020202020204" pitchFamily="34" charset="0"/>
              </a:rPr>
              <a:t> import Resource, Api</a:t>
            </a:r>
          </a:p>
          <a:p>
            <a:r>
              <a:rPr lang="en-US" sz="1600" dirty="0">
                <a:latin typeface="Helvetica" panose="020B0604020202020204" pitchFamily="34" charset="0"/>
                <a:cs typeface="Helvetica" panose="020B0604020202020204" pitchFamily="34" charset="0"/>
              </a:rPr>
              <a:t>app = Flask(__name__)</a:t>
            </a:r>
          </a:p>
          <a:p>
            <a:r>
              <a:rPr lang="en-US" sz="1600" dirty="0" err="1">
                <a:latin typeface="Helvetica" panose="020B0604020202020204" pitchFamily="34" charset="0"/>
                <a:cs typeface="Helvetica" panose="020B0604020202020204" pitchFamily="34" charset="0"/>
              </a:rPr>
              <a:t>api</a:t>
            </a:r>
            <a:r>
              <a:rPr lang="en-US" sz="1600" dirty="0">
                <a:latin typeface="Helvetica" panose="020B0604020202020204" pitchFamily="34" charset="0"/>
                <a:cs typeface="Helvetica" panose="020B0604020202020204" pitchFamily="34" charset="0"/>
              </a:rPr>
              <a:t> = Api(app)</a:t>
            </a:r>
          </a:p>
          <a:p>
            <a:r>
              <a:rPr lang="en-US" sz="1600" dirty="0" err="1">
                <a:latin typeface="Helvetica" panose="020B0604020202020204" pitchFamily="34" charset="0"/>
                <a:cs typeface="Helvetica" panose="020B0604020202020204" pitchFamily="34" charset="0"/>
              </a:rPr>
              <a:t>fakeDatabase</a:t>
            </a:r>
            <a:r>
              <a:rPr lang="en-US" sz="1600" dirty="0">
                <a:latin typeface="Helvetica" panose="020B0604020202020204" pitchFamily="34" charset="0"/>
                <a:cs typeface="Helvetica" panose="020B0604020202020204" pitchFamily="34" charset="0"/>
              </a:rPr>
              <a:t> = {</a:t>
            </a:r>
          </a:p>
          <a:p>
            <a:r>
              <a:rPr lang="en-US" sz="1600" dirty="0">
                <a:latin typeface="Helvetica" panose="020B0604020202020204" pitchFamily="34" charset="0"/>
                <a:cs typeface="Helvetica" panose="020B0604020202020204" pitchFamily="34" charset="0"/>
              </a:rPr>
              <a:t>    1:{'</a:t>
            </a:r>
            <a:r>
              <a:rPr lang="en-US" sz="1600" dirty="0" err="1">
                <a:latin typeface="Helvetica" panose="020B0604020202020204" pitchFamily="34" charset="0"/>
                <a:cs typeface="Helvetica" panose="020B0604020202020204" pitchFamily="34" charset="0"/>
              </a:rPr>
              <a:t>name':'Clean</a:t>
            </a:r>
            <a:r>
              <a:rPr lang="en-US" sz="1600" dirty="0">
                <a:latin typeface="Helvetica" panose="020B0604020202020204" pitchFamily="34" charset="0"/>
                <a:cs typeface="Helvetica" panose="020B0604020202020204" pitchFamily="34" charset="0"/>
              </a:rPr>
              <a:t> car'},</a:t>
            </a:r>
          </a:p>
          <a:p>
            <a:r>
              <a:rPr lang="en-US" sz="1600" dirty="0">
                <a:latin typeface="Helvetica" panose="020B0604020202020204" pitchFamily="34" charset="0"/>
                <a:cs typeface="Helvetica" panose="020B0604020202020204" pitchFamily="34" charset="0"/>
              </a:rPr>
              <a:t>    2:{'</a:t>
            </a:r>
            <a:r>
              <a:rPr lang="en-US" sz="1600" dirty="0" err="1">
                <a:latin typeface="Helvetica" panose="020B0604020202020204" pitchFamily="34" charset="0"/>
                <a:cs typeface="Helvetica" panose="020B0604020202020204" pitchFamily="34" charset="0"/>
              </a:rPr>
              <a:t>name':'Write</a:t>
            </a:r>
            <a:r>
              <a:rPr lang="en-US" sz="1600" dirty="0">
                <a:latin typeface="Helvetica" panose="020B0604020202020204" pitchFamily="34" charset="0"/>
                <a:cs typeface="Helvetica" panose="020B0604020202020204" pitchFamily="34" charset="0"/>
              </a:rPr>
              <a:t> blog'},</a:t>
            </a:r>
          </a:p>
          <a:p>
            <a:r>
              <a:rPr lang="en-US" sz="1600" dirty="0">
                <a:latin typeface="Helvetica" panose="020B0604020202020204" pitchFamily="34" charset="0"/>
                <a:cs typeface="Helvetica" panose="020B0604020202020204" pitchFamily="34" charset="0"/>
              </a:rPr>
              <a:t>    3:{'</a:t>
            </a:r>
            <a:r>
              <a:rPr lang="en-US" sz="1600" dirty="0" err="1">
                <a:latin typeface="Helvetica" panose="020B0604020202020204" pitchFamily="34" charset="0"/>
                <a:cs typeface="Helvetica" panose="020B0604020202020204" pitchFamily="34" charset="0"/>
              </a:rPr>
              <a:t>name':'Start</a:t>
            </a:r>
            <a:r>
              <a:rPr lang="en-US" sz="1600" dirty="0">
                <a:latin typeface="Helvetica" panose="020B0604020202020204" pitchFamily="34" charset="0"/>
                <a:cs typeface="Helvetica" panose="020B0604020202020204" pitchFamily="34" charset="0"/>
              </a:rPr>
              <a:t> stream'},</a:t>
            </a:r>
          </a:p>
          <a:p>
            <a:r>
              <a:rPr lang="en-US" sz="1600" dirty="0">
                <a:latin typeface="Helvetica" panose="020B0604020202020204" pitchFamily="34" charset="0"/>
                <a:cs typeface="Helvetica" panose="020B0604020202020204" pitchFamily="34" charset="0"/>
              </a:rPr>
              <a:t>}</a:t>
            </a:r>
          </a:p>
          <a:p>
            <a:r>
              <a:rPr lang="en-US" sz="1600" dirty="0">
                <a:latin typeface="Helvetica" panose="020B0604020202020204" pitchFamily="34" charset="0"/>
                <a:cs typeface="Helvetica" panose="020B0604020202020204" pitchFamily="34" charset="0"/>
              </a:rPr>
              <a:t>class Items(Resource):</a:t>
            </a:r>
          </a:p>
          <a:p>
            <a:r>
              <a:rPr lang="en-US" sz="1600" dirty="0">
                <a:latin typeface="Helvetica" panose="020B0604020202020204" pitchFamily="34" charset="0"/>
                <a:cs typeface="Helvetica" panose="020B0604020202020204" pitchFamily="34" charset="0"/>
              </a:rPr>
              <a:t>    def get(self):</a:t>
            </a:r>
          </a:p>
          <a:p>
            <a:r>
              <a:rPr lang="en-US" sz="1600" dirty="0">
                <a:latin typeface="Helvetica" panose="020B0604020202020204" pitchFamily="34" charset="0"/>
                <a:cs typeface="Helvetica" panose="020B0604020202020204" pitchFamily="34" charset="0"/>
              </a:rPr>
              <a:t>        return </a:t>
            </a:r>
            <a:r>
              <a:rPr lang="en-US" sz="1600" dirty="0" err="1">
                <a:latin typeface="Helvetica" panose="020B0604020202020204" pitchFamily="34" charset="0"/>
                <a:cs typeface="Helvetica" panose="020B0604020202020204" pitchFamily="34" charset="0"/>
              </a:rPr>
              <a:t>fakeDatabase</a:t>
            </a:r>
            <a:endParaRPr lang="en-US" sz="1600" dirty="0">
              <a:latin typeface="Helvetica" panose="020B0604020202020204" pitchFamily="34" charset="0"/>
              <a:cs typeface="Helvetica" panose="020B0604020202020204" pitchFamily="34" charset="0"/>
            </a:endParaRPr>
          </a:p>
          <a:p>
            <a:r>
              <a:rPr lang="en-US" sz="1600" dirty="0">
                <a:latin typeface="Helvetica" panose="020B0604020202020204" pitchFamily="34" charset="0"/>
                <a:cs typeface="Helvetica" panose="020B0604020202020204" pitchFamily="34" charset="0"/>
              </a:rPr>
              <a:t>class Item(Resource):</a:t>
            </a:r>
          </a:p>
          <a:p>
            <a:r>
              <a:rPr lang="en-US" sz="1600" dirty="0">
                <a:latin typeface="Helvetica" panose="020B0604020202020204" pitchFamily="34" charset="0"/>
                <a:cs typeface="Helvetica" panose="020B0604020202020204" pitchFamily="34" charset="0"/>
              </a:rPr>
              <a:t>    def get(self, pk):</a:t>
            </a:r>
          </a:p>
          <a:p>
            <a:r>
              <a:rPr lang="en-US" sz="1600" dirty="0">
                <a:latin typeface="Helvetica" panose="020B0604020202020204" pitchFamily="34" charset="0"/>
                <a:cs typeface="Helvetica" panose="020B0604020202020204" pitchFamily="34" charset="0"/>
              </a:rPr>
              <a:t>        return </a:t>
            </a:r>
            <a:r>
              <a:rPr lang="en-US" sz="1600" dirty="0" err="1">
                <a:latin typeface="Helvetica" panose="020B0604020202020204" pitchFamily="34" charset="0"/>
                <a:cs typeface="Helvetica" panose="020B0604020202020204" pitchFamily="34" charset="0"/>
              </a:rPr>
              <a:t>fakeDatabase</a:t>
            </a:r>
            <a:r>
              <a:rPr lang="en-US" sz="1600" dirty="0">
                <a:latin typeface="Helvetica" panose="020B0604020202020204" pitchFamily="34" charset="0"/>
                <a:cs typeface="Helvetica" panose="020B0604020202020204" pitchFamily="34" charset="0"/>
              </a:rPr>
              <a:t>[pk]</a:t>
            </a:r>
          </a:p>
          <a:p>
            <a:r>
              <a:rPr lang="en-US" sz="1600" dirty="0" err="1">
                <a:latin typeface="Helvetica" panose="020B0604020202020204" pitchFamily="34" charset="0"/>
                <a:cs typeface="Helvetica" panose="020B0604020202020204" pitchFamily="34" charset="0"/>
              </a:rPr>
              <a:t>api.add_resource</a:t>
            </a:r>
            <a:r>
              <a:rPr lang="en-US" sz="1600" dirty="0">
                <a:latin typeface="Helvetica" panose="020B0604020202020204" pitchFamily="34" charset="0"/>
                <a:cs typeface="Helvetica" panose="020B0604020202020204" pitchFamily="34" charset="0"/>
              </a:rPr>
              <a:t>(Items, '/')</a:t>
            </a:r>
          </a:p>
          <a:p>
            <a:r>
              <a:rPr lang="en-US" sz="1600" dirty="0" err="1">
                <a:latin typeface="Helvetica" panose="020B0604020202020204" pitchFamily="34" charset="0"/>
                <a:cs typeface="Helvetica" panose="020B0604020202020204" pitchFamily="34" charset="0"/>
              </a:rPr>
              <a:t>api.add_resource</a:t>
            </a:r>
            <a:r>
              <a:rPr lang="en-US" sz="1600" dirty="0">
                <a:latin typeface="Helvetica" panose="020B0604020202020204" pitchFamily="34" charset="0"/>
                <a:cs typeface="Helvetica" panose="020B0604020202020204" pitchFamily="34" charset="0"/>
              </a:rPr>
              <a:t>(Item, '/&lt;</a:t>
            </a:r>
            <a:r>
              <a:rPr lang="en-US" sz="1600" dirty="0" err="1">
                <a:latin typeface="Helvetica" panose="020B0604020202020204" pitchFamily="34" charset="0"/>
                <a:cs typeface="Helvetica" panose="020B0604020202020204" pitchFamily="34" charset="0"/>
              </a:rPr>
              <a:t>int:pk</a:t>
            </a:r>
            <a:r>
              <a:rPr lang="en-US" sz="1600" dirty="0">
                <a:latin typeface="Helvetica" panose="020B0604020202020204" pitchFamily="34" charset="0"/>
                <a:cs typeface="Helvetica" panose="020B0604020202020204" pitchFamily="34" charset="0"/>
              </a:rPr>
              <a:t>&gt;')</a:t>
            </a:r>
          </a:p>
          <a:p>
            <a:r>
              <a:rPr lang="en-US" sz="1600" dirty="0">
                <a:latin typeface="Helvetica" panose="020B0604020202020204" pitchFamily="34" charset="0"/>
                <a:cs typeface="Helvetica" panose="020B0604020202020204" pitchFamily="34" charset="0"/>
              </a:rPr>
              <a:t>if __name__ == '__main__':</a:t>
            </a:r>
          </a:p>
          <a:p>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app.run</a:t>
            </a:r>
            <a:r>
              <a:rPr lang="en-US" sz="1600" dirty="0">
                <a:latin typeface="Helvetica" panose="020B0604020202020204" pitchFamily="34" charset="0"/>
                <a:cs typeface="Helvetica" panose="020B0604020202020204" pitchFamily="34" charset="0"/>
              </a:rPr>
              <a:t>(debug=True)</a:t>
            </a:r>
          </a:p>
        </p:txBody>
      </p:sp>
    </p:spTree>
    <p:extLst>
      <p:ext uri="{BB962C8B-B14F-4D97-AF65-F5344CB8AC3E}">
        <p14:creationId xmlns:p14="http://schemas.microsoft.com/office/powerpoint/2010/main" val="3358374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678F46-A7ED-CC13-191F-CBDD23EA6A0F}"/>
              </a:ext>
            </a:extLst>
          </p:cNvPr>
          <p:cNvSpPr/>
          <p:nvPr/>
        </p:nvSpPr>
        <p:spPr>
          <a:xfrm>
            <a:off x="1226049" y="1510303"/>
            <a:ext cx="9739901" cy="2815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latin typeface="Helvetica" panose="020B0604020202020204" pitchFamily="34" charset="0"/>
                <a:cs typeface="Helvetica" panose="020B0604020202020204" pitchFamily="34" charset="0"/>
              </a:rPr>
              <a:t>#POST</a:t>
            </a:r>
          </a:p>
          <a:p>
            <a:endParaRPr lang="en-US" sz="1600" dirty="0">
              <a:latin typeface="Helvetica" panose="020B0604020202020204" pitchFamily="34" charset="0"/>
              <a:cs typeface="Helvetica" panose="020B0604020202020204" pitchFamily="34" charset="0"/>
            </a:endParaRPr>
          </a:p>
          <a:p>
            <a:r>
              <a:rPr lang="en-US" sz="1600" dirty="0">
                <a:latin typeface="Helvetica" panose="020B0604020202020204" pitchFamily="34" charset="0"/>
                <a:cs typeface="Helvetica" panose="020B0604020202020204" pitchFamily="34" charset="0"/>
              </a:rPr>
              <a:t>from flask import Flask, request</a:t>
            </a:r>
          </a:p>
          <a:p>
            <a:r>
              <a:rPr lang="en-US" sz="1600" dirty="0">
                <a:latin typeface="Helvetica" panose="020B0604020202020204" pitchFamily="34" charset="0"/>
                <a:cs typeface="Helvetica" panose="020B0604020202020204" pitchFamily="34" charset="0"/>
              </a:rPr>
              <a:t>class Items(Resource):</a:t>
            </a:r>
          </a:p>
          <a:p>
            <a:r>
              <a:rPr lang="en-US" sz="1600" dirty="0">
                <a:latin typeface="Helvetica" panose="020B0604020202020204" pitchFamily="34" charset="0"/>
                <a:cs typeface="Helvetica" panose="020B0604020202020204" pitchFamily="34" charset="0"/>
              </a:rPr>
              <a:t>    def get(self):</a:t>
            </a:r>
          </a:p>
          <a:p>
            <a:r>
              <a:rPr lang="en-US" sz="1600" dirty="0">
                <a:latin typeface="Helvetica" panose="020B0604020202020204" pitchFamily="34" charset="0"/>
                <a:cs typeface="Helvetica" panose="020B0604020202020204" pitchFamily="34" charset="0"/>
              </a:rPr>
              <a:t>        return </a:t>
            </a:r>
            <a:r>
              <a:rPr lang="en-US" sz="1600" dirty="0" err="1">
                <a:latin typeface="Helvetica" panose="020B0604020202020204" pitchFamily="34" charset="0"/>
                <a:cs typeface="Helvetica" panose="020B0604020202020204" pitchFamily="34" charset="0"/>
              </a:rPr>
              <a:t>fakeDatabase</a:t>
            </a:r>
            <a:r>
              <a:rPr lang="en-US" sz="1600" dirty="0">
                <a:latin typeface="Helvetica" panose="020B0604020202020204" pitchFamily="34" charset="0"/>
                <a:cs typeface="Helvetica" panose="020B0604020202020204" pitchFamily="34" charset="0"/>
              </a:rPr>
              <a:t> </a:t>
            </a:r>
          </a:p>
          <a:p>
            <a:r>
              <a:rPr lang="en-US" sz="1600" dirty="0">
                <a:latin typeface="Helvetica" panose="020B0604020202020204" pitchFamily="34" charset="0"/>
                <a:cs typeface="Helvetica" panose="020B0604020202020204" pitchFamily="34" charset="0"/>
              </a:rPr>
              <a:t>    def post(self):</a:t>
            </a:r>
          </a:p>
          <a:p>
            <a:r>
              <a:rPr lang="en-US" sz="1600" dirty="0">
                <a:latin typeface="Helvetica" panose="020B0604020202020204" pitchFamily="34" charset="0"/>
                <a:cs typeface="Helvetica" panose="020B0604020202020204" pitchFamily="34" charset="0"/>
              </a:rPr>
              <a:t>        data = </a:t>
            </a:r>
            <a:r>
              <a:rPr lang="en-US" sz="1600" dirty="0" err="1">
                <a:latin typeface="Helvetica" panose="020B0604020202020204" pitchFamily="34" charset="0"/>
                <a:cs typeface="Helvetica" panose="020B0604020202020204" pitchFamily="34" charset="0"/>
              </a:rPr>
              <a:t>request.json</a:t>
            </a:r>
            <a:endParaRPr lang="en-US" sz="1600" dirty="0">
              <a:latin typeface="Helvetica" panose="020B0604020202020204" pitchFamily="34" charset="0"/>
              <a:cs typeface="Helvetica" panose="020B0604020202020204" pitchFamily="34" charset="0"/>
            </a:endParaRPr>
          </a:p>
          <a:p>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itemId</a:t>
            </a:r>
            <a:r>
              <a:rPr lang="en-US" sz="1600" dirty="0">
                <a:latin typeface="Helvetica" panose="020B0604020202020204" pitchFamily="34" charset="0"/>
                <a:cs typeface="Helvetica" panose="020B0604020202020204" pitchFamily="34" charset="0"/>
              </a:rPr>
              <a:t> = </a:t>
            </a:r>
            <a:r>
              <a:rPr lang="en-US" sz="1600" dirty="0" err="1">
                <a:latin typeface="Helvetica" panose="020B0604020202020204" pitchFamily="34" charset="0"/>
                <a:cs typeface="Helvetica" panose="020B0604020202020204" pitchFamily="34" charset="0"/>
              </a:rPr>
              <a:t>len</a:t>
            </a:r>
            <a:r>
              <a:rPr lang="en-US" sz="1600" dirty="0">
                <a:latin typeface="Helvetica" panose="020B0604020202020204" pitchFamily="34" charset="0"/>
                <a:cs typeface="Helvetica" panose="020B0604020202020204" pitchFamily="34" charset="0"/>
              </a:rPr>
              <a:t>(</a:t>
            </a:r>
            <a:r>
              <a:rPr lang="en-US" sz="1600" dirty="0" err="1">
                <a:latin typeface="Helvetica" panose="020B0604020202020204" pitchFamily="34" charset="0"/>
                <a:cs typeface="Helvetica" panose="020B0604020202020204" pitchFamily="34" charset="0"/>
              </a:rPr>
              <a:t>fakeDatabase.keys</a:t>
            </a:r>
            <a:r>
              <a:rPr lang="en-US" sz="1600" dirty="0">
                <a:latin typeface="Helvetica" panose="020B0604020202020204" pitchFamily="34" charset="0"/>
                <a:cs typeface="Helvetica" panose="020B0604020202020204" pitchFamily="34" charset="0"/>
              </a:rPr>
              <a:t>()) + 1</a:t>
            </a:r>
          </a:p>
          <a:p>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fakeDatabase</a:t>
            </a:r>
            <a:r>
              <a:rPr lang="en-US" sz="1600" dirty="0">
                <a:latin typeface="Helvetica" panose="020B0604020202020204" pitchFamily="34" charset="0"/>
                <a:cs typeface="Helvetica" panose="020B0604020202020204" pitchFamily="34" charset="0"/>
              </a:rPr>
              <a:t>[</a:t>
            </a:r>
            <a:r>
              <a:rPr lang="en-US" sz="1600" dirty="0" err="1">
                <a:latin typeface="Helvetica" panose="020B0604020202020204" pitchFamily="34" charset="0"/>
                <a:cs typeface="Helvetica" panose="020B0604020202020204" pitchFamily="34" charset="0"/>
              </a:rPr>
              <a:t>itemId</a:t>
            </a:r>
            <a:r>
              <a:rPr lang="en-US" sz="1600" dirty="0">
                <a:latin typeface="Helvetica" panose="020B0604020202020204" pitchFamily="34" charset="0"/>
                <a:cs typeface="Helvetica" panose="020B0604020202020204" pitchFamily="34" charset="0"/>
              </a:rPr>
              <a:t>] = {'</a:t>
            </a:r>
            <a:r>
              <a:rPr lang="en-US" sz="1600" dirty="0" err="1">
                <a:latin typeface="Helvetica" panose="020B0604020202020204" pitchFamily="34" charset="0"/>
                <a:cs typeface="Helvetica" panose="020B0604020202020204" pitchFamily="34" charset="0"/>
              </a:rPr>
              <a:t>name':data</a:t>
            </a:r>
            <a:r>
              <a:rPr lang="en-US" sz="1600" dirty="0">
                <a:latin typeface="Helvetica" panose="020B0604020202020204" pitchFamily="34" charset="0"/>
                <a:cs typeface="Helvetica" panose="020B0604020202020204" pitchFamily="34" charset="0"/>
              </a:rPr>
              <a:t>['name']}</a:t>
            </a:r>
          </a:p>
          <a:p>
            <a:r>
              <a:rPr lang="en-US" sz="1600" dirty="0">
                <a:latin typeface="Helvetica" panose="020B0604020202020204" pitchFamily="34" charset="0"/>
                <a:cs typeface="Helvetica" panose="020B0604020202020204" pitchFamily="34" charset="0"/>
              </a:rPr>
              <a:t>        return </a:t>
            </a:r>
            <a:r>
              <a:rPr lang="en-US" sz="1600" dirty="0" err="1">
                <a:latin typeface="Helvetica" panose="020B0604020202020204" pitchFamily="34" charset="0"/>
                <a:cs typeface="Helvetica" panose="020B0604020202020204" pitchFamily="34" charset="0"/>
              </a:rPr>
              <a:t>fakeDatabase</a:t>
            </a:r>
            <a:endParaRPr lang="en-US" sz="1600" dirty="0">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FAD57F43-F460-C505-D6A6-005BFE36C37A}"/>
              </a:ext>
            </a:extLst>
          </p:cNvPr>
          <p:cNvSpPr/>
          <p:nvPr/>
        </p:nvSpPr>
        <p:spPr>
          <a:xfrm>
            <a:off x="1226049" y="4457274"/>
            <a:ext cx="9739901" cy="22825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600" dirty="0">
              <a:latin typeface="Helvetica" panose="020B0604020202020204" pitchFamily="34" charset="0"/>
              <a:cs typeface="Helvetica" panose="020B0604020202020204" pitchFamily="34" charset="0"/>
            </a:endParaRPr>
          </a:p>
          <a:p>
            <a:r>
              <a:rPr lang="en-US" sz="1600" dirty="0">
                <a:latin typeface="Helvetica" panose="020B0604020202020204" pitchFamily="34" charset="0"/>
                <a:cs typeface="Helvetica" panose="020B0604020202020204" pitchFamily="34" charset="0"/>
              </a:rPr>
              <a:t>#PUT</a:t>
            </a:r>
          </a:p>
          <a:p>
            <a:r>
              <a:rPr lang="en-US" sz="1600" dirty="0">
                <a:latin typeface="Helvetica" panose="020B0604020202020204" pitchFamily="34" charset="0"/>
                <a:cs typeface="Helvetica" panose="020B0604020202020204" pitchFamily="34" charset="0"/>
              </a:rPr>
              <a:t>class Item(Resource):</a:t>
            </a:r>
          </a:p>
          <a:p>
            <a:r>
              <a:rPr lang="en-US" sz="1600" dirty="0">
                <a:latin typeface="Helvetica" panose="020B0604020202020204" pitchFamily="34" charset="0"/>
                <a:cs typeface="Helvetica" panose="020B0604020202020204" pitchFamily="34" charset="0"/>
              </a:rPr>
              <a:t>    def get(self, pk):</a:t>
            </a:r>
          </a:p>
          <a:p>
            <a:r>
              <a:rPr lang="en-US" sz="1600" dirty="0">
                <a:latin typeface="Helvetica" panose="020B0604020202020204" pitchFamily="34" charset="0"/>
                <a:cs typeface="Helvetica" panose="020B0604020202020204" pitchFamily="34" charset="0"/>
              </a:rPr>
              <a:t>        return </a:t>
            </a:r>
            <a:r>
              <a:rPr lang="en-US" sz="1600" dirty="0" err="1">
                <a:latin typeface="Helvetica" panose="020B0604020202020204" pitchFamily="34" charset="0"/>
                <a:cs typeface="Helvetica" panose="020B0604020202020204" pitchFamily="34" charset="0"/>
              </a:rPr>
              <a:t>fakeDatabase</a:t>
            </a:r>
            <a:r>
              <a:rPr lang="en-US" sz="1600" dirty="0">
                <a:latin typeface="Helvetica" panose="020B0604020202020204" pitchFamily="34" charset="0"/>
                <a:cs typeface="Helvetica" panose="020B0604020202020204" pitchFamily="34" charset="0"/>
              </a:rPr>
              <a:t>[pk]</a:t>
            </a:r>
          </a:p>
          <a:p>
            <a:r>
              <a:rPr lang="en-US" sz="1600" dirty="0">
                <a:latin typeface="Helvetica" panose="020B0604020202020204" pitchFamily="34" charset="0"/>
                <a:cs typeface="Helvetica" panose="020B0604020202020204" pitchFamily="34" charset="0"/>
              </a:rPr>
              <a:t>    def put(self, pk):</a:t>
            </a:r>
          </a:p>
          <a:p>
            <a:r>
              <a:rPr lang="en-US" sz="1600" dirty="0">
                <a:latin typeface="Helvetica" panose="020B0604020202020204" pitchFamily="34" charset="0"/>
                <a:cs typeface="Helvetica" panose="020B0604020202020204" pitchFamily="34" charset="0"/>
              </a:rPr>
              <a:t>        data = </a:t>
            </a:r>
            <a:r>
              <a:rPr lang="en-US" sz="1600" dirty="0" err="1">
                <a:latin typeface="Helvetica" panose="020B0604020202020204" pitchFamily="34" charset="0"/>
                <a:cs typeface="Helvetica" panose="020B0604020202020204" pitchFamily="34" charset="0"/>
              </a:rPr>
              <a:t>request.json</a:t>
            </a:r>
            <a:endParaRPr lang="en-US" sz="1600" dirty="0">
              <a:latin typeface="Helvetica" panose="020B0604020202020204" pitchFamily="34" charset="0"/>
              <a:cs typeface="Helvetica" panose="020B0604020202020204" pitchFamily="34" charset="0"/>
            </a:endParaRPr>
          </a:p>
          <a:p>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fakeDatabase</a:t>
            </a:r>
            <a:r>
              <a:rPr lang="en-US" sz="1600" dirty="0">
                <a:latin typeface="Helvetica" panose="020B0604020202020204" pitchFamily="34" charset="0"/>
                <a:cs typeface="Helvetica" panose="020B0604020202020204" pitchFamily="34" charset="0"/>
              </a:rPr>
              <a:t>[pk]['name'] = data['name']</a:t>
            </a:r>
          </a:p>
          <a:p>
            <a:r>
              <a:rPr lang="en-US" sz="1600" dirty="0">
                <a:latin typeface="Helvetica" panose="020B0604020202020204" pitchFamily="34" charset="0"/>
                <a:cs typeface="Helvetica" panose="020B0604020202020204" pitchFamily="34" charset="0"/>
              </a:rPr>
              <a:t>        return </a:t>
            </a:r>
            <a:r>
              <a:rPr lang="en-US" sz="1600" dirty="0" err="1">
                <a:latin typeface="Helvetica" panose="020B0604020202020204" pitchFamily="34" charset="0"/>
                <a:cs typeface="Helvetica" panose="020B0604020202020204" pitchFamily="34" charset="0"/>
              </a:rPr>
              <a:t>fakeDatabase</a:t>
            </a:r>
            <a:endParaRPr lang="en-US" sz="1600" dirty="0">
              <a:latin typeface="Helvetica" panose="020B0604020202020204" pitchFamily="34" charset="0"/>
              <a:cs typeface="Helvetica" panose="020B0604020202020204" pitchFamily="34" charset="0"/>
            </a:endParaRPr>
          </a:p>
          <a:p>
            <a:endParaRPr lang="en-US" sz="1600" dirty="0">
              <a:latin typeface="Helvetica" panose="020B0604020202020204" pitchFamily="34" charset="0"/>
              <a:cs typeface="Helvetica" panose="020B0604020202020204" pitchFamily="34" charset="0"/>
            </a:endParaRPr>
          </a:p>
          <a:p>
            <a:endParaRPr lang="en-US" sz="1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26632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678F46-A7ED-CC13-191F-CBDD23EA6A0F}"/>
              </a:ext>
            </a:extLst>
          </p:cNvPr>
          <p:cNvSpPr/>
          <p:nvPr/>
        </p:nvSpPr>
        <p:spPr>
          <a:xfrm>
            <a:off x="1226049" y="1510302"/>
            <a:ext cx="9739901" cy="3441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latin typeface="Helvetica" panose="020B0604020202020204" pitchFamily="34" charset="0"/>
                <a:cs typeface="Helvetica" panose="020B0604020202020204" pitchFamily="34" charset="0"/>
              </a:rPr>
              <a:t>#Delete</a:t>
            </a:r>
          </a:p>
          <a:p>
            <a:r>
              <a:rPr lang="en-US" sz="1600" dirty="0">
                <a:latin typeface="Helvetica" panose="020B0604020202020204" pitchFamily="34" charset="0"/>
                <a:cs typeface="Helvetica" panose="020B0604020202020204" pitchFamily="34" charset="0"/>
              </a:rPr>
              <a:t>class Item(Resource):</a:t>
            </a:r>
          </a:p>
          <a:p>
            <a:r>
              <a:rPr lang="en-US" sz="1600" dirty="0">
                <a:latin typeface="Helvetica" panose="020B0604020202020204" pitchFamily="34" charset="0"/>
                <a:cs typeface="Helvetica" panose="020B0604020202020204" pitchFamily="34" charset="0"/>
              </a:rPr>
              <a:t>    def get(self, pk):</a:t>
            </a:r>
          </a:p>
          <a:p>
            <a:r>
              <a:rPr lang="en-US" sz="1600" dirty="0">
                <a:latin typeface="Helvetica" panose="020B0604020202020204" pitchFamily="34" charset="0"/>
                <a:cs typeface="Helvetica" panose="020B0604020202020204" pitchFamily="34" charset="0"/>
              </a:rPr>
              <a:t>        return </a:t>
            </a:r>
            <a:r>
              <a:rPr lang="en-US" sz="1600" dirty="0" err="1">
                <a:latin typeface="Helvetica" panose="020B0604020202020204" pitchFamily="34" charset="0"/>
                <a:cs typeface="Helvetica" panose="020B0604020202020204" pitchFamily="34" charset="0"/>
              </a:rPr>
              <a:t>fakeDatabase</a:t>
            </a:r>
            <a:r>
              <a:rPr lang="en-US" sz="1600" dirty="0">
                <a:latin typeface="Helvetica" panose="020B0604020202020204" pitchFamily="34" charset="0"/>
                <a:cs typeface="Helvetica" panose="020B0604020202020204" pitchFamily="34" charset="0"/>
              </a:rPr>
              <a:t>[pk]</a:t>
            </a:r>
          </a:p>
          <a:p>
            <a:r>
              <a:rPr lang="en-US" sz="1600" dirty="0">
                <a:latin typeface="Helvetica" panose="020B0604020202020204" pitchFamily="34" charset="0"/>
                <a:cs typeface="Helvetica" panose="020B0604020202020204" pitchFamily="34" charset="0"/>
              </a:rPr>
              <a:t>    def put(self, pk):</a:t>
            </a:r>
          </a:p>
          <a:p>
            <a:r>
              <a:rPr lang="en-US" sz="1600" dirty="0">
                <a:latin typeface="Helvetica" panose="020B0604020202020204" pitchFamily="34" charset="0"/>
                <a:cs typeface="Helvetica" panose="020B0604020202020204" pitchFamily="34" charset="0"/>
              </a:rPr>
              <a:t>        data = </a:t>
            </a:r>
            <a:r>
              <a:rPr lang="en-US" sz="1600" dirty="0" err="1">
                <a:latin typeface="Helvetica" panose="020B0604020202020204" pitchFamily="34" charset="0"/>
                <a:cs typeface="Helvetica" panose="020B0604020202020204" pitchFamily="34" charset="0"/>
              </a:rPr>
              <a:t>request.json</a:t>
            </a:r>
            <a:endParaRPr lang="en-US" sz="1600" dirty="0">
              <a:latin typeface="Helvetica" panose="020B0604020202020204" pitchFamily="34" charset="0"/>
              <a:cs typeface="Helvetica" panose="020B0604020202020204" pitchFamily="34" charset="0"/>
            </a:endParaRPr>
          </a:p>
          <a:p>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fakeDatabase</a:t>
            </a:r>
            <a:r>
              <a:rPr lang="en-US" sz="1600" dirty="0">
                <a:latin typeface="Helvetica" panose="020B0604020202020204" pitchFamily="34" charset="0"/>
                <a:cs typeface="Helvetica" panose="020B0604020202020204" pitchFamily="34" charset="0"/>
              </a:rPr>
              <a:t>[pk]['name'] = data['name']</a:t>
            </a:r>
          </a:p>
          <a:p>
            <a:r>
              <a:rPr lang="en-US" sz="1600" dirty="0">
                <a:latin typeface="Helvetica" panose="020B0604020202020204" pitchFamily="34" charset="0"/>
                <a:cs typeface="Helvetica" panose="020B0604020202020204" pitchFamily="34" charset="0"/>
              </a:rPr>
              <a:t>        return </a:t>
            </a:r>
            <a:r>
              <a:rPr lang="en-US" sz="1600" dirty="0" err="1">
                <a:latin typeface="Helvetica" panose="020B0604020202020204" pitchFamily="34" charset="0"/>
                <a:cs typeface="Helvetica" panose="020B0604020202020204" pitchFamily="34" charset="0"/>
              </a:rPr>
              <a:t>fakeDatabase</a:t>
            </a:r>
            <a:endParaRPr lang="en-US" sz="1600" dirty="0">
              <a:latin typeface="Helvetica" panose="020B0604020202020204" pitchFamily="34" charset="0"/>
              <a:cs typeface="Helvetica" panose="020B0604020202020204" pitchFamily="34" charset="0"/>
            </a:endParaRPr>
          </a:p>
          <a:p>
            <a:r>
              <a:rPr lang="en-US" sz="1600" dirty="0">
                <a:latin typeface="Helvetica" panose="020B0604020202020204" pitchFamily="34" charset="0"/>
                <a:cs typeface="Helvetica" panose="020B0604020202020204" pitchFamily="34" charset="0"/>
              </a:rPr>
              <a:t>    def delete(self, pk):</a:t>
            </a:r>
          </a:p>
          <a:p>
            <a:r>
              <a:rPr lang="en-US" sz="1600" dirty="0">
                <a:latin typeface="Helvetica" panose="020B0604020202020204" pitchFamily="34" charset="0"/>
                <a:cs typeface="Helvetica" panose="020B0604020202020204" pitchFamily="34" charset="0"/>
              </a:rPr>
              <a:t>        del </a:t>
            </a:r>
            <a:r>
              <a:rPr lang="en-US" sz="1600" dirty="0" err="1">
                <a:latin typeface="Helvetica" panose="020B0604020202020204" pitchFamily="34" charset="0"/>
                <a:cs typeface="Helvetica" panose="020B0604020202020204" pitchFamily="34" charset="0"/>
              </a:rPr>
              <a:t>fakeDatabase</a:t>
            </a:r>
            <a:r>
              <a:rPr lang="en-US" sz="1600" dirty="0">
                <a:latin typeface="Helvetica" panose="020B0604020202020204" pitchFamily="34" charset="0"/>
                <a:cs typeface="Helvetica" panose="020B0604020202020204" pitchFamily="34" charset="0"/>
              </a:rPr>
              <a:t>[pk]</a:t>
            </a:r>
          </a:p>
          <a:p>
            <a:r>
              <a:rPr lang="en-US" sz="1600" dirty="0">
                <a:latin typeface="Helvetica" panose="020B0604020202020204" pitchFamily="34" charset="0"/>
                <a:cs typeface="Helvetica" panose="020B0604020202020204" pitchFamily="34" charset="0"/>
              </a:rPr>
              <a:t>        return </a:t>
            </a:r>
            <a:r>
              <a:rPr lang="en-US" sz="1600" dirty="0" err="1">
                <a:latin typeface="Helvetica" panose="020B0604020202020204" pitchFamily="34" charset="0"/>
                <a:cs typeface="Helvetica" panose="020B0604020202020204" pitchFamily="34" charset="0"/>
              </a:rPr>
              <a:t>fakeDatabase</a:t>
            </a:r>
            <a:endParaRPr lang="en-US" sz="1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221888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2F54973-CE48-F645-8E2F-12262B7F582B}"/>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Database Configuration</a:t>
            </a:r>
          </a:p>
        </p:txBody>
      </p:sp>
      <p:sp>
        <p:nvSpPr>
          <p:cNvPr id="3" name="Content Placeholder 2">
            <a:extLst>
              <a:ext uri="{FF2B5EF4-FFF2-40B4-BE49-F238E27FC236}">
                <a16:creationId xmlns:a16="http://schemas.microsoft.com/office/drawing/2014/main" id="{296B69B4-25FF-A6EE-55FB-C8604413F57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Time to move on from our place holder database and configure something more practical. For this we will use SQLite.</a:t>
            </a:r>
          </a:p>
          <a:p>
            <a:r>
              <a:rPr lang="en-US" sz="2000" dirty="0">
                <a:latin typeface="Helvetica" panose="020B0604020202020204" pitchFamily="34" charset="0"/>
                <a:cs typeface="Helvetica" panose="020B0604020202020204" pitchFamily="34" charset="0"/>
              </a:rPr>
              <a:t>We will be using </a:t>
            </a:r>
            <a:r>
              <a:rPr lang="en-US" sz="2000" dirty="0" err="1">
                <a:latin typeface="Helvetica" panose="020B0604020202020204" pitchFamily="34" charset="0"/>
                <a:cs typeface="Helvetica" panose="020B0604020202020204" pitchFamily="34" charset="0"/>
              </a:rPr>
              <a:t>SQLAlchemy</a:t>
            </a:r>
            <a:r>
              <a:rPr lang="en-US" sz="2000" dirty="0">
                <a:latin typeface="Helvetica" panose="020B0604020202020204" pitchFamily="34" charset="0"/>
                <a:cs typeface="Helvetica" panose="020B0604020202020204" pitchFamily="34" charset="0"/>
              </a:rPr>
              <a:t> as our ORM so lets start by importing that first:</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Now in our main.py file:</a:t>
            </a:r>
          </a:p>
        </p:txBody>
      </p:sp>
      <p:sp>
        <p:nvSpPr>
          <p:cNvPr id="4" name="Rectangle 3">
            <a:extLst>
              <a:ext uri="{FF2B5EF4-FFF2-40B4-BE49-F238E27FC236}">
                <a16:creationId xmlns:a16="http://schemas.microsoft.com/office/drawing/2014/main" id="{CB705C6C-C402-7E66-D982-8FFA691C1659}"/>
              </a:ext>
            </a:extLst>
          </p:cNvPr>
          <p:cNvSpPr/>
          <p:nvPr/>
        </p:nvSpPr>
        <p:spPr>
          <a:xfrm>
            <a:off x="1080498" y="3089952"/>
            <a:ext cx="9739901" cy="67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pip install flask-</a:t>
            </a:r>
            <a:r>
              <a:rPr lang="en-US" dirty="0" err="1">
                <a:latin typeface="Helvetica" panose="020B0604020202020204" pitchFamily="34" charset="0"/>
                <a:cs typeface="Helvetica" panose="020B0604020202020204" pitchFamily="34" charset="0"/>
              </a:rPr>
              <a:t>sqlalchemy</a:t>
            </a:r>
            <a:endParaRPr lang="en-US"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4899D166-2C6D-698A-1289-542EDCE5F8A2}"/>
              </a:ext>
            </a:extLst>
          </p:cNvPr>
          <p:cNvSpPr/>
          <p:nvPr/>
        </p:nvSpPr>
        <p:spPr>
          <a:xfrm>
            <a:off x="1080499" y="4530903"/>
            <a:ext cx="9739901" cy="1780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from </a:t>
            </a:r>
            <a:r>
              <a:rPr lang="en-US" dirty="0" err="1">
                <a:latin typeface="Helvetica" panose="020B0604020202020204" pitchFamily="34" charset="0"/>
                <a:cs typeface="Helvetica" panose="020B0604020202020204" pitchFamily="34" charset="0"/>
              </a:rPr>
              <a:t>flask_sqlalchemy</a:t>
            </a:r>
            <a:r>
              <a:rPr lang="en-US" dirty="0">
                <a:latin typeface="Helvetica" panose="020B0604020202020204" pitchFamily="34" charset="0"/>
                <a:cs typeface="Helvetica" panose="020B0604020202020204" pitchFamily="34" charset="0"/>
              </a:rPr>
              <a:t> import </a:t>
            </a:r>
            <a:r>
              <a:rPr lang="en-US" dirty="0" err="1">
                <a:latin typeface="Helvetica" panose="020B0604020202020204" pitchFamily="34" charset="0"/>
                <a:cs typeface="Helvetica" panose="020B0604020202020204" pitchFamily="34" charset="0"/>
              </a:rPr>
              <a:t>SQLAlchemy</a:t>
            </a:r>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a:t>
            </a:r>
          </a:p>
          <a:p>
            <a:r>
              <a:rPr lang="en-US" dirty="0" err="1">
                <a:latin typeface="Helvetica" panose="020B0604020202020204" pitchFamily="34" charset="0"/>
                <a:cs typeface="Helvetica" panose="020B0604020202020204" pitchFamily="34" charset="0"/>
              </a:rPr>
              <a:t>app.config</a:t>
            </a:r>
            <a:r>
              <a:rPr lang="en-US" dirty="0">
                <a:latin typeface="Helvetica" panose="020B0604020202020204" pitchFamily="34" charset="0"/>
                <a:cs typeface="Helvetica" panose="020B0604020202020204" pitchFamily="34" charset="0"/>
              </a:rPr>
              <a:t>['SQLALCHEMY_DATABASE_URI'] = '</a:t>
            </a:r>
            <a:r>
              <a:rPr lang="en-US" dirty="0" err="1">
                <a:latin typeface="Helvetica" panose="020B0604020202020204" pitchFamily="34" charset="0"/>
                <a:cs typeface="Helvetica" panose="020B0604020202020204" pitchFamily="34" charset="0"/>
              </a:rPr>
              <a:t>sqlite</a:t>
            </a:r>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todo.db</a:t>
            </a:r>
            <a:r>
              <a:rPr lang="en-US" dirty="0">
                <a:latin typeface="Helvetica" panose="020B0604020202020204" pitchFamily="34" charset="0"/>
                <a:cs typeface="Helvetica" panose="020B0604020202020204" pitchFamily="34" charset="0"/>
              </a:rPr>
              <a:t>'</a:t>
            </a:r>
          </a:p>
          <a:p>
            <a:r>
              <a:rPr lang="en-US" dirty="0" err="1">
                <a:latin typeface="Helvetica" panose="020B0604020202020204" pitchFamily="34" charset="0"/>
                <a:cs typeface="Helvetica" panose="020B0604020202020204" pitchFamily="34" charset="0"/>
              </a:rPr>
              <a:t>db</a:t>
            </a:r>
            <a:r>
              <a:rPr lang="en-US" dirty="0">
                <a:latin typeface="Helvetica" panose="020B0604020202020204" pitchFamily="34" charset="0"/>
                <a:cs typeface="Helvetica" panose="020B0604020202020204" pitchFamily="34" charset="0"/>
              </a:rPr>
              <a:t> = </a:t>
            </a:r>
            <a:r>
              <a:rPr lang="en-US" dirty="0" err="1">
                <a:latin typeface="Helvetica" panose="020B0604020202020204" pitchFamily="34" charset="0"/>
                <a:cs typeface="Helvetica" panose="020B0604020202020204" pitchFamily="34" charset="0"/>
              </a:rPr>
              <a:t>SQLAlchemy</a:t>
            </a:r>
            <a:r>
              <a:rPr lang="en-US" dirty="0">
                <a:latin typeface="Helvetica" panose="020B0604020202020204" pitchFamily="34" charset="0"/>
                <a:cs typeface="Helvetica" panose="020B0604020202020204" pitchFamily="34" charset="0"/>
              </a:rPr>
              <a:t>(app)</a:t>
            </a:r>
          </a:p>
        </p:txBody>
      </p:sp>
    </p:spTree>
    <p:extLst>
      <p:ext uri="{BB962C8B-B14F-4D97-AF65-F5344CB8AC3E}">
        <p14:creationId xmlns:p14="http://schemas.microsoft.com/office/powerpoint/2010/main" val="14722120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2F54973-CE48-F645-8E2F-12262B7F582B}"/>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Modeling our data</a:t>
            </a:r>
          </a:p>
        </p:txBody>
      </p:sp>
      <p:sp>
        <p:nvSpPr>
          <p:cNvPr id="3" name="Content Placeholder 2">
            <a:extLst>
              <a:ext uri="{FF2B5EF4-FFF2-40B4-BE49-F238E27FC236}">
                <a16:creationId xmlns:a16="http://schemas.microsoft.com/office/drawing/2014/main" id="{296B69B4-25FF-A6EE-55FB-C8604413F57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Still in our main.py file lets create a class that inherits from </a:t>
            </a:r>
            <a:r>
              <a:rPr lang="en-US" sz="2000" dirty="0" err="1">
                <a:latin typeface="Helvetica" panose="020B0604020202020204" pitchFamily="34" charset="0"/>
                <a:cs typeface="Helvetica" panose="020B0604020202020204" pitchFamily="34" charset="0"/>
              </a:rPr>
              <a:t>db.model</a:t>
            </a:r>
            <a:r>
              <a:rPr lang="en-US" sz="2000" dirty="0">
                <a:latin typeface="Helvetica" panose="020B0604020202020204" pitchFamily="34" charset="0"/>
                <a:cs typeface="Helvetica" panose="020B0604020202020204" pitchFamily="34" charset="0"/>
              </a:rPr>
              <a:t>.</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Once you have this model. Lets go to our terminal and actual create this database.</a:t>
            </a:r>
          </a:p>
        </p:txBody>
      </p:sp>
      <p:sp>
        <p:nvSpPr>
          <p:cNvPr id="4" name="Rectangle 3">
            <a:extLst>
              <a:ext uri="{FF2B5EF4-FFF2-40B4-BE49-F238E27FC236}">
                <a16:creationId xmlns:a16="http://schemas.microsoft.com/office/drawing/2014/main" id="{CB705C6C-C402-7E66-D982-8FFA691C1659}"/>
              </a:ext>
            </a:extLst>
          </p:cNvPr>
          <p:cNvSpPr/>
          <p:nvPr/>
        </p:nvSpPr>
        <p:spPr>
          <a:xfrm>
            <a:off x="1080498" y="2327097"/>
            <a:ext cx="9739901" cy="19469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class Task(</a:t>
            </a:r>
            <a:r>
              <a:rPr lang="en-US" dirty="0" err="1">
                <a:latin typeface="Helvetica" panose="020B0604020202020204" pitchFamily="34" charset="0"/>
                <a:cs typeface="Helvetica" panose="020B0604020202020204" pitchFamily="34" charset="0"/>
              </a:rPr>
              <a:t>db.Model</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id = </a:t>
            </a:r>
            <a:r>
              <a:rPr lang="en-US" dirty="0" err="1">
                <a:latin typeface="Helvetica" panose="020B0604020202020204" pitchFamily="34" charset="0"/>
                <a:cs typeface="Helvetica" panose="020B0604020202020204" pitchFamily="34" charset="0"/>
              </a:rPr>
              <a:t>db.Column</a:t>
            </a:r>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db.Integer</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primary_key</a:t>
            </a:r>
            <a:r>
              <a:rPr lang="en-US" dirty="0">
                <a:latin typeface="Helvetica" panose="020B0604020202020204" pitchFamily="34" charset="0"/>
                <a:cs typeface="Helvetica" panose="020B0604020202020204" pitchFamily="34" charset="0"/>
              </a:rPr>
              <a:t>=True)</a:t>
            </a:r>
          </a:p>
          <a:p>
            <a:r>
              <a:rPr lang="en-US" dirty="0">
                <a:latin typeface="Helvetica" panose="020B0604020202020204" pitchFamily="34" charset="0"/>
                <a:cs typeface="Helvetica" panose="020B0604020202020204" pitchFamily="34" charset="0"/>
              </a:rPr>
              <a:t>    name = </a:t>
            </a:r>
            <a:r>
              <a:rPr lang="en-US" dirty="0" err="1">
                <a:latin typeface="Helvetica" panose="020B0604020202020204" pitchFamily="34" charset="0"/>
                <a:cs typeface="Helvetica" panose="020B0604020202020204" pitchFamily="34" charset="0"/>
              </a:rPr>
              <a:t>db.Column</a:t>
            </a:r>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db.String</a:t>
            </a:r>
            <a:r>
              <a:rPr lang="en-US" dirty="0">
                <a:latin typeface="Helvetica" panose="020B0604020202020204" pitchFamily="34" charset="0"/>
                <a:cs typeface="Helvetica" panose="020B0604020202020204" pitchFamily="34" charset="0"/>
              </a:rPr>
              <a:t>(200), nullable=False)</a:t>
            </a:r>
          </a:p>
          <a:p>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    def __</a:t>
            </a:r>
            <a:r>
              <a:rPr lang="en-US" dirty="0" err="1">
                <a:latin typeface="Helvetica" panose="020B0604020202020204" pitchFamily="34" charset="0"/>
                <a:cs typeface="Helvetica" panose="020B0604020202020204" pitchFamily="34" charset="0"/>
              </a:rPr>
              <a:t>repr</a:t>
            </a:r>
            <a:r>
              <a:rPr lang="en-US" dirty="0">
                <a:latin typeface="Helvetica" panose="020B0604020202020204" pitchFamily="34" charset="0"/>
                <a:cs typeface="Helvetica" panose="020B0604020202020204" pitchFamily="34" charset="0"/>
              </a:rPr>
              <a:t>__(self):</a:t>
            </a:r>
          </a:p>
          <a:p>
            <a:r>
              <a:rPr lang="en-US" dirty="0">
                <a:latin typeface="Helvetica" panose="020B0604020202020204" pitchFamily="34" charset="0"/>
                <a:cs typeface="Helvetica" panose="020B0604020202020204" pitchFamily="34" charset="0"/>
              </a:rPr>
              <a:t>        return self.name</a:t>
            </a:r>
          </a:p>
        </p:txBody>
      </p:sp>
      <p:sp>
        <p:nvSpPr>
          <p:cNvPr id="5" name="Rectangle 4">
            <a:extLst>
              <a:ext uri="{FF2B5EF4-FFF2-40B4-BE49-F238E27FC236}">
                <a16:creationId xmlns:a16="http://schemas.microsoft.com/office/drawing/2014/main" id="{4899D166-2C6D-698A-1289-542EDCE5F8A2}"/>
              </a:ext>
            </a:extLst>
          </p:cNvPr>
          <p:cNvSpPr/>
          <p:nvPr/>
        </p:nvSpPr>
        <p:spPr>
          <a:xfrm>
            <a:off x="1080499" y="5034337"/>
            <a:ext cx="9739901" cy="14585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atin typeface="Helvetica" panose="020B0604020202020204" pitchFamily="34" charset="0"/>
                <a:cs typeface="Helvetica" panose="020B0604020202020204" pitchFamily="34" charset="0"/>
              </a:rPr>
              <a:t>(env) C:\Users\Dennis Ivy\Desktop\FlaskApp&gt; python</a:t>
            </a:r>
          </a:p>
          <a:p>
            <a:r>
              <a:rPr lang="en-US">
                <a:latin typeface="Helvetica" panose="020B0604020202020204" pitchFamily="34" charset="0"/>
                <a:cs typeface="Helvetica" panose="020B0604020202020204" pitchFamily="34" charset="0"/>
              </a:rPr>
              <a:t>&gt;&gt;&gt; from app import db</a:t>
            </a:r>
          </a:p>
          <a:p>
            <a:r>
              <a:rPr lang="en-US">
                <a:latin typeface="Helvetica" panose="020B0604020202020204" pitchFamily="34" charset="0"/>
                <a:cs typeface="Helvetica" panose="020B0604020202020204" pitchFamily="34" charset="0"/>
              </a:rPr>
              <a:t>&gt;&gt;&gt; db.create_all()</a:t>
            </a:r>
          </a:p>
          <a:p>
            <a:r>
              <a:rPr lang="en-US">
                <a:latin typeface="Helvetica" panose="020B0604020202020204" pitchFamily="34" charset="0"/>
                <a:cs typeface="Helvetica" panose="020B0604020202020204" pitchFamily="34" charset="0"/>
              </a:rPr>
              <a:t>&gt;&gt;&gt; exit()</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382777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2F54973-CE48-F645-8E2F-12262B7F582B}"/>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Working with the database</a:t>
            </a:r>
          </a:p>
        </p:txBody>
      </p:sp>
      <p:sp>
        <p:nvSpPr>
          <p:cNvPr id="3" name="Content Placeholder 2">
            <a:extLst>
              <a:ext uri="{FF2B5EF4-FFF2-40B4-BE49-F238E27FC236}">
                <a16:creationId xmlns:a16="http://schemas.microsoft.com/office/drawing/2014/main" id="{296B69B4-25FF-A6EE-55FB-C8604413F57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Now that we have our database, its time to learn how to add, modify and query data.</a:t>
            </a:r>
          </a:p>
          <a:p>
            <a:r>
              <a:rPr lang="en-US" sz="2000" dirty="0">
                <a:latin typeface="Helvetica" panose="020B0604020202020204" pitchFamily="34" charset="0"/>
                <a:cs typeface="Helvetica" panose="020B0604020202020204" pitchFamily="34" charset="0"/>
              </a:rPr>
              <a:t>Let start with making a request to get all the items in the database.</a:t>
            </a:r>
          </a:p>
        </p:txBody>
      </p:sp>
      <p:sp>
        <p:nvSpPr>
          <p:cNvPr id="4" name="Rectangle 3">
            <a:extLst>
              <a:ext uri="{FF2B5EF4-FFF2-40B4-BE49-F238E27FC236}">
                <a16:creationId xmlns:a16="http://schemas.microsoft.com/office/drawing/2014/main" id="{CB705C6C-C402-7E66-D982-8FFA691C1659}"/>
              </a:ext>
            </a:extLst>
          </p:cNvPr>
          <p:cNvSpPr/>
          <p:nvPr/>
        </p:nvSpPr>
        <p:spPr>
          <a:xfrm>
            <a:off x="1090772" y="2914899"/>
            <a:ext cx="9739901" cy="35779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#Querying items in a table</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class Items(Resource):</a:t>
            </a:r>
          </a:p>
          <a:p>
            <a:r>
              <a:rPr lang="en-US" dirty="0">
                <a:latin typeface="Helvetica" panose="020B0604020202020204" pitchFamily="34" charset="0"/>
                <a:cs typeface="Helvetica" panose="020B0604020202020204" pitchFamily="34" charset="0"/>
              </a:rPr>
              <a:t>    def get(self):</a:t>
            </a:r>
          </a:p>
          <a:p>
            <a:r>
              <a:rPr lang="en-US" dirty="0">
                <a:latin typeface="Helvetica" panose="020B0604020202020204" pitchFamily="34" charset="0"/>
                <a:cs typeface="Helvetica" panose="020B0604020202020204" pitchFamily="34" charset="0"/>
              </a:rPr>
              <a:t>        tasks = </a:t>
            </a:r>
            <a:r>
              <a:rPr lang="en-US" dirty="0" err="1">
                <a:latin typeface="Helvetica" panose="020B0604020202020204" pitchFamily="34" charset="0"/>
                <a:cs typeface="Helvetica" panose="020B0604020202020204" pitchFamily="34" charset="0"/>
              </a:rPr>
              <a:t>Task.query.all</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return tasks</a:t>
            </a:r>
          </a:p>
          <a:p>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class Item(Resource):</a:t>
            </a:r>
          </a:p>
          <a:p>
            <a:r>
              <a:rPr lang="en-US" dirty="0">
                <a:latin typeface="Helvetica" panose="020B0604020202020204" pitchFamily="34" charset="0"/>
                <a:cs typeface="Helvetica" panose="020B0604020202020204" pitchFamily="34" charset="0"/>
              </a:rPr>
              <a:t>    def get(self, pk):</a:t>
            </a:r>
          </a:p>
          <a:p>
            <a:r>
              <a:rPr lang="en-US" dirty="0">
                <a:latin typeface="Helvetica" panose="020B0604020202020204" pitchFamily="34" charset="0"/>
                <a:cs typeface="Helvetica" panose="020B0604020202020204" pitchFamily="34" charset="0"/>
              </a:rPr>
              <a:t>        task = </a:t>
            </a:r>
            <a:r>
              <a:rPr lang="en-US" dirty="0" err="1">
                <a:latin typeface="Helvetica" panose="020B0604020202020204" pitchFamily="34" charset="0"/>
                <a:cs typeface="Helvetica" panose="020B0604020202020204" pitchFamily="34" charset="0"/>
              </a:rPr>
              <a:t>Task.query.filter_by</a:t>
            </a:r>
            <a:r>
              <a:rPr lang="en-US" dirty="0">
                <a:latin typeface="Helvetica" panose="020B0604020202020204" pitchFamily="34" charset="0"/>
                <a:cs typeface="Helvetica" panose="020B0604020202020204" pitchFamily="34" charset="0"/>
              </a:rPr>
              <a:t>(id=pk).first()</a:t>
            </a:r>
          </a:p>
          <a:p>
            <a:r>
              <a:rPr lang="en-US" dirty="0">
                <a:latin typeface="Helvetica" panose="020B0604020202020204" pitchFamily="34" charset="0"/>
                <a:cs typeface="Helvetica" panose="020B0604020202020204" pitchFamily="34" charset="0"/>
              </a:rPr>
              <a:t>        return task</a:t>
            </a:r>
          </a:p>
          <a:p>
            <a:r>
              <a:rPr lang="en-US" dirty="0">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22044399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B69B4-25FF-A6EE-55FB-C8604413F57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If we have now data in our database yet we should see an empty array return from this request. We are about to face an issue when we add some data so lets give that a test.</a:t>
            </a:r>
          </a:p>
        </p:txBody>
      </p:sp>
      <p:sp>
        <p:nvSpPr>
          <p:cNvPr id="4" name="Rectangle 3">
            <a:extLst>
              <a:ext uri="{FF2B5EF4-FFF2-40B4-BE49-F238E27FC236}">
                <a16:creationId xmlns:a16="http://schemas.microsoft.com/office/drawing/2014/main" id="{CB705C6C-C402-7E66-D982-8FFA691C1659}"/>
              </a:ext>
            </a:extLst>
          </p:cNvPr>
          <p:cNvSpPr/>
          <p:nvPr/>
        </p:nvSpPr>
        <p:spPr>
          <a:xfrm>
            <a:off x="1080498" y="2517169"/>
            <a:ext cx="9739901" cy="39757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#Adding </a:t>
            </a:r>
            <a:r>
              <a:rPr lang="en-US" dirty="0" err="1">
                <a:latin typeface="Helvetica" panose="020B0604020202020204" pitchFamily="34" charset="0"/>
                <a:cs typeface="Helvetica" panose="020B0604020202020204" pitchFamily="34" charset="0"/>
              </a:rPr>
              <a:t>dataclass</a:t>
            </a:r>
            <a:r>
              <a:rPr lang="en-US" dirty="0">
                <a:latin typeface="Helvetica" panose="020B0604020202020204" pitchFamily="34" charset="0"/>
                <a:cs typeface="Helvetica" panose="020B0604020202020204" pitchFamily="34" charset="0"/>
              </a:rPr>
              <a:t> Items(Resource):</a:t>
            </a:r>
          </a:p>
          <a:p>
            <a:r>
              <a:rPr lang="en-US" dirty="0">
                <a:latin typeface="Helvetica" panose="020B0604020202020204" pitchFamily="34" charset="0"/>
                <a:cs typeface="Helvetica" panose="020B0604020202020204" pitchFamily="34" charset="0"/>
              </a:rPr>
              <a:t>    def get(self):</a:t>
            </a:r>
          </a:p>
          <a:p>
            <a:r>
              <a:rPr lang="en-US" dirty="0">
                <a:latin typeface="Helvetica" panose="020B0604020202020204" pitchFamily="34" charset="0"/>
                <a:cs typeface="Helvetica" panose="020B0604020202020204" pitchFamily="34" charset="0"/>
              </a:rPr>
              <a:t>        tasks = </a:t>
            </a:r>
            <a:r>
              <a:rPr lang="en-US" dirty="0" err="1">
                <a:latin typeface="Helvetica" panose="020B0604020202020204" pitchFamily="34" charset="0"/>
                <a:cs typeface="Helvetica" panose="020B0604020202020204" pitchFamily="34" charset="0"/>
              </a:rPr>
              <a:t>Task.query.all</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return tasks</a:t>
            </a:r>
          </a:p>
          <a:p>
            <a:r>
              <a:rPr lang="en-US" dirty="0">
                <a:latin typeface="Helvetica" panose="020B0604020202020204" pitchFamily="34" charset="0"/>
                <a:cs typeface="Helvetica" panose="020B0604020202020204" pitchFamily="34" charset="0"/>
              </a:rPr>
              <a:t>def post(self):</a:t>
            </a:r>
          </a:p>
          <a:p>
            <a:r>
              <a:rPr lang="en-US" dirty="0">
                <a:latin typeface="Helvetica" panose="020B0604020202020204" pitchFamily="34" charset="0"/>
                <a:cs typeface="Helvetica" panose="020B0604020202020204" pitchFamily="34" charset="0"/>
              </a:rPr>
              <a:t>        data = </a:t>
            </a:r>
            <a:r>
              <a:rPr lang="en-US" dirty="0" err="1">
                <a:latin typeface="Helvetica" panose="020B0604020202020204" pitchFamily="34" charset="0"/>
                <a:cs typeface="Helvetica" panose="020B0604020202020204" pitchFamily="34" charset="0"/>
              </a:rPr>
              <a:t>request.json</a:t>
            </a:r>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        task = Task(name=data['name'])</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db.session.add</a:t>
            </a:r>
            <a:r>
              <a:rPr lang="en-US" dirty="0">
                <a:latin typeface="Helvetica" panose="020B0604020202020204" pitchFamily="34" charset="0"/>
                <a:cs typeface="Helvetica" panose="020B0604020202020204" pitchFamily="34" charset="0"/>
              </a:rPr>
              <a:t>(task)</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db.session.commit</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tasks = </a:t>
            </a:r>
            <a:r>
              <a:rPr lang="en-US" dirty="0" err="1">
                <a:latin typeface="Helvetica" panose="020B0604020202020204" pitchFamily="34" charset="0"/>
                <a:cs typeface="Helvetica" panose="020B0604020202020204" pitchFamily="34" charset="0"/>
              </a:rPr>
              <a:t>Task.query.all</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 </a:t>
            </a:r>
            <a:r>
              <a:rPr lang="en-US" dirty="0" err="1">
                <a:latin typeface="Helvetica" panose="020B0604020202020204" pitchFamily="34" charset="0"/>
                <a:cs typeface="Helvetica" panose="020B0604020202020204" pitchFamily="34" charset="0"/>
              </a:rPr>
              <a:t>itemId</a:t>
            </a:r>
            <a:r>
              <a:rPr lang="en-US" dirty="0">
                <a:latin typeface="Helvetica" panose="020B0604020202020204" pitchFamily="34" charset="0"/>
                <a:cs typeface="Helvetica" panose="020B0604020202020204" pitchFamily="34" charset="0"/>
              </a:rPr>
              <a:t> = </a:t>
            </a:r>
            <a:r>
              <a:rPr lang="en-US" dirty="0" err="1">
                <a:latin typeface="Helvetica" panose="020B0604020202020204" pitchFamily="34" charset="0"/>
                <a:cs typeface="Helvetica" panose="020B0604020202020204" pitchFamily="34" charset="0"/>
              </a:rPr>
              <a:t>len</a:t>
            </a:r>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fakeDatabase.keys</a:t>
            </a:r>
            <a:r>
              <a:rPr lang="en-US" dirty="0">
                <a:latin typeface="Helvetica" panose="020B0604020202020204" pitchFamily="34" charset="0"/>
                <a:cs typeface="Helvetica" panose="020B0604020202020204" pitchFamily="34" charset="0"/>
              </a:rPr>
              <a:t>()) + 1</a:t>
            </a:r>
          </a:p>
          <a:p>
            <a:r>
              <a:rPr lang="en-US" dirty="0">
                <a:latin typeface="Helvetica" panose="020B0604020202020204" pitchFamily="34" charset="0"/>
                <a:cs typeface="Helvetica" panose="020B0604020202020204" pitchFamily="34" charset="0"/>
              </a:rPr>
              <a:t>        # </a:t>
            </a:r>
            <a:r>
              <a:rPr lang="en-US" dirty="0" err="1">
                <a:latin typeface="Helvetica" panose="020B0604020202020204" pitchFamily="34" charset="0"/>
                <a:cs typeface="Helvetica" panose="020B0604020202020204" pitchFamily="34" charset="0"/>
              </a:rPr>
              <a:t>fakeDatabase</a:t>
            </a:r>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itemId</a:t>
            </a:r>
            <a:r>
              <a:rPr lang="en-US" dirty="0">
                <a:latin typeface="Helvetica" panose="020B0604020202020204" pitchFamily="34" charset="0"/>
                <a:cs typeface="Helvetica" panose="020B0604020202020204" pitchFamily="34" charset="0"/>
              </a:rPr>
              <a:t>] = {'</a:t>
            </a:r>
            <a:r>
              <a:rPr lang="en-US" dirty="0" err="1">
                <a:latin typeface="Helvetica" panose="020B0604020202020204" pitchFamily="34" charset="0"/>
                <a:cs typeface="Helvetica" panose="020B0604020202020204" pitchFamily="34" charset="0"/>
              </a:rPr>
              <a:t>name':data</a:t>
            </a:r>
            <a:r>
              <a:rPr lang="en-US" dirty="0">
                <a:latin typeface="Helvetica" panose="020B0604020202020204" pitchFamily="34" charset="0"/>
                <a:cs typeface="Helvetica" panose="020B0604020202020204" pitchFamily="34" charset="0"/>
              </a:rPr>
              <a:t>['name']}</a:t>
            </a:r>
          </a:p>
          <a:p>
            <a:r>
              <a:rPr lang="en-US" dirty="0">
                <a:latin typeface="Helvetica" panose="020B0604020202020204" pitchFamily="34" charset="0"/>
                <a:cs typeface="Helvetica" panose="020B0604020202020204" pitchFamily="34" charset="0"/>
              </a:rPr>
              <a:t>        return tasks</a:t>
            </a:r>
          </a:p>
        </p:txBody>
      </p:sp>
    </p:spTree>
    <p:extLst>
      <p:ext uri="{BB962C8B-B14F-4D97-AF65-F5344CB8AC3E}">
        <p14:creationId xmlns:p14="http://schemas.microsoft.com/office/powerpoint/2010/main" val="32806136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2F54973-CE48-F645-8E2F-12262B7F582B}"/>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CRUD</a:t>
            </a:r>
          </a:p>
        </p:txBody>
      </p:sp>
      <p:sp>
        <p:nvSpPr>
          <p:cNvPr id="3" name="Content Placeholder 2">
            <a:extLst>
              <a:ext uri="{FF2B5EF4-FFF2-40B4-BE49-F238E27FC236}">
                <a16:creationId xmlns:a16="http://schemas.microsoft.com/office/drawing/2014/main" id="{296B69B4-25FF-A6EE-55FB-C8604413F57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Modifying data</a:t>
            </a:r>
          </a:p>
        </p:txBody>
      </p:sp>
      <p:sp>
        <p:nvSpPr>
          <p:cNvPr id="4" name="Rectangle 3">
            <a:extLst>
              <a:ext uri="{FF2B5EF4-FFF2-40B4-BE49-F238E27FC236}">
                <a16:creationId xmlns:a16="http://schemas.microsoft.com/office/drawing/2014/main" id="{CB705C6C-C402-7E66-D982-8FFA691C1659}"/>
              </a:ext>
            </a:extLst>
          </p:cNvPr>
          <p:cNvSpPr/>
          <p:nvPr/>
        </p:nvSpPr>
        <p:spPr>
          <a:xfrm>
            <a:off x="1090772" y="2301412"/>
            <a:ext cx="9739901" cy="27842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class Item(Resource):</a:t>
            </a:r>
          </a:p>
          <a:p>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    @marshal_with(taskFields)</a:t>
            </a:r>
          </a:p>
          <a:p>
            <a:r>
              <a:rPr lang="en-US" dirty="0">
                <a:latin typeface="Helvetica" panose="020B0604020202020204" pitchFamily="34" charset="0"/>
                <a:cs typeface="Helvetica" panose="020B0604020202020204" pitchFamily="34" charset="0"/>
              </a:rPr>
              <a:t>    def put(self, pk):</a:t>
            </a:r>
          </a:p>
          <a:p>
            <a:r>
              <a:rPr lang="en-US" dirty="0">
                <a:latin typeface="Helvetica" panose="020B0604020202020204" pitchFamily="34" charset="0"/>
                <a:cs typeface="Helvetica" panose="020B0604020202020204" pitchFamily="34" charset="0"/>
              </a:rPr>
              <a:t>        data = </a:t>
            </a:r>
            <a:r>
              <a:rPr lang="en-US" dirty="0" err="1">
                <a:latin typeface="Helvetica" panose="020B0604020202020204" pitchFamily="34" charset="0"/>
                <a:cs typeface="Helvetica" panose="020B0604020202020204" pitchFamily="34" charset="0"/>
              </a:rPr>
              <a:t>request.json</a:t>
            </a:r>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        task = </a:t>
            </a:r>
            <a:r>
              <a:rPr lang="en-US" dirty="0" err="1">
                <a:latin typeface="Helvetica" panose="020B0604020202020204" pitchFamily="34" charset="0"/>
                <a:cs typeface="Helvetica" panose="020B0604020202020204" pitchFamily="34" charset="0"/>
              </a:rPr>
              <a:t>Task.query.filter_by</a:t>
            </a:r>
            <a:r>
              <a:rPr lang="en-US" dirty="0">
                <a:latin typeface="Helvetica" panose="020B0604020202020204" pitchFamily="34" charset="0"/>
                <a:cs typeface="Helvetica" panose="020B0604020202020204" pitchFamily="34" charset="0"/>
              </a:rPr>
              <a:t>(id=pk).first()</a:t>
            </a:r>
          </a:p>
          <a:p>
            <a:r>
              <a:rPr lang="en-US" dirty="0">
                <a:latin typeface="Helvetica" panose="020B0604020202020204" pitchFamily="34" charset="0"/>
                <a:cs typeface="Helvetica" panose="020B0604020202020204" pitchFamily="34" charset="0"/>
              </a:rPr>
              <a:t>        task.name = data['name']</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db.session.commit</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return task</a:t>
            </a:r>
          </a:p>
          <a:p>
            <a:r>
              <a:rPr lang="en-US" dirty="0">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391019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6F8E6-D4DE-FD9C-B3A8-95CE6F934C3D}"/>
              </a:ext>
            </a:extLst>
          </p:cNvPr>
          <p:cNvSpPr>
            <a:spLocks noGrp="1"/>
          </p:cNvSpPr>
          <p:nvPr>
            <p:ph idx="1"/>
          </p:nvPr>
        </p:nvSpPr>
        <p:spPr/>
        <p:txBody>
          <a:bodyPr>
            <a:normAutofit/>
          </a:bodyPr>
          <a:lstStyle/>
          <a:p>
            <a:r>
              <a:rPr lang="en-US" sz="2000" dirty="0"/>
              <a:t>Independent Deployment: Each microservice can be developed, deployed, and scaled independently.</a:t>
            </a:r>
          </a:p>
          <a:p>
            <a:r>
              <a:rPr lang="en-US" sz="2000" dirty="0"/>
              <a:t>Single Responsibility: Each service is responsible for a specific business function, promoting a modular approach.</a:t>
            </a:r>
          </a:p>
          <a:p>
            <a:r>
              <a:rPr lang="en-US" sz="2000" dirty="0"/>
              <a:t>Decentralized Data Management: Each microservice manages its own database, allowing for data to be organized around business capabilities.</a:t>
            </a:r>
          </a:p>
          <a:p>
            <a:r>
              <a:rPr lang="en-US" sz="2000" dirty="0"/>
              <a:t>Technology Diversity: Different microservices can be built using different programming languages, frameworks, or databases best suited to their function.</a:t>
            </a:r>
          </a:p>
        </p:txBody>
      </p:sp>
      <p:sp>
        <p:nvSpPr>
          <p:cNvPr id="4" name="Title 1">
            <a:extLst>
              <a:ext uri="{FF2B5EF4-FFF2-40B4-BE49-F238E27FC236}">
                <a16:creationId xmlns:a16="http://schemas.microsoft.com/office/drawing/2014/main" id="{BE3BC5DE-FE5D-F9ED-C8CE-7EDC8C1462A2}"/>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Key Characteristics</a:t>
            </a:r>
          </a:p>
        </p:txBody>
      </p:sp>
    </p:spTree>
    <p:extLst>
      <p:ext uri="{BB962C8B-B14F-4D97-AF65-F5344CB8AC3E}">
        <p14:creationId xmlns:p14="http://schemas.microsoft.com/office/powerpoint/2010/main" val="13711294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B69B4-25FF-A6EE-55FB-C8604413F57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Deleting data</a:t>
            </a:r>
          </a:p>
        </p:txBody>
      </p:sp>
      <p:sp>
        <p:nvSpPr>
          <p:cNvPr id="4" name="Rectangle 3">
            <a:extLst>
              <a:ext uri="{FF2B5EF4-FFF2-40B4-BE49-F238E27FC236}">
                <a16:creationId xmlns:a16="http://schemas.microsoft.com/office/drawing/2014/main" id="{CB705C6C-C402-7E66-D982-8FFA691C1659}"/>
              </a:ext>
            </a:extLst>
          </p:cNvPr>
          <p:cNvSpPr/>
          <p:nvPr/>
        </p:nvSpPr>
        <p:spPr>
          <a:xfrm>
            <a:off x="1090772" y="2301412"/>
            <a:ext cx="9739901" cy="27842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class Item(Resource):</a:t>
            </a:r>
          </a:p>
          <a:p>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    @marshal_with(taskFields)</a:t>
            </a:r>
          </a:p>
          <a:p>
            <a:r>
              <a:rPr lang="en-US" dirty="0">
                <a:latin typeface="Helvetica" panose="020B0604020202020204" pitchFamily="34" charset="0"/>
                <a:cs typeface="Helvetica" panose="020B0604020202020204" pitchFamily="34" charset="0"/>
              </a:rPr>
              <a:t>    def delete(self, pk):</a:t>
            </a:r>
          </a:p>
          <a:p>
            <a:r>
              <a:rPr lang="en-US" dirty="0">
                <a:latin typeface="Helvetica" panose="020B0604020202020204" pitchFamily="34" charset="0"/>
                <a:cs typeface="Helvetica" panose="020B0604020202020204" pitchFamily="34" charset="0"/>
              </a:rPr>
              <a:t>         task = </a:t>
            </a:r>
            <a:r>
              <a:rPr lang="en-US" dirty="0" err="1">
                <a:latin typeface="Helvetica" panose="020B0604020202020204" pitchFamily="34" charset="0"/>
                <a:cs typeface="Helvetica" panose="020B0604020202020204" pitchFamily="34" charset="0"/>
              </a:rPr>
              <a:t>Task.query.filter_by</a:t>
            </a:r>
            <a:r>
              <a:rPr lang="en-US" dirty="0">
                <a:latin typeface="Helvetica" panose="020B0604020202020204" pitchFamily="34" charset="0"/>
                <a:cs typeface="Helvetica" panose="020B0604020202020204" pitchFamily="34" charset="0"/>
              </a:rPr>
              <a:t>(id=pk).first()</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db.session.delete</a:t>
            </a:r>
            <a:r>
              <a:rPr lang="en-US" dirty="0">
                <a:latin typeface="Helvetica" panose="020B0604020202020204" pitchFamily="34" charset="0"/>
                <a:cs typeface="Helvetica" panose="020B0604020202020204" pitchFamily="34" charset="0"/>
              </a:rPr>
              <a:t>(task)</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db.session.commit</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tasks = </a:t>
            </a:r>
            <a:r>
              <a:rPr lang="en-US" dirty="0" err="1">
                <a:latin typeface="Helvetica" panose="020B0604020202020204" pitchFamily="34" charset="0"/>
                <a:cs typeface="Helvetica" panose="020B0604020202020204" pitchFamily="34" charset="0"/>
              </a:rPr>
              <a:t>Task.query.all</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return tasks</a:t>
            </a:r>
          </a:p>
        </p:txBody>
      </p:sp>
    </p:spTree>
    <p:extLst>
      <p:ext uri="{BB962C8B-B14F-4D97-AF65-F5344CB8AC3E}">
        <p14:creationId xmlns:p14="http://schemas.microsoft.com/office/powerpoint/2010/main" val="38037443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2F54973-CE48-F645-8E2F-12262B7F582B}"/>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Database migrations with Flask-Migrate</a:t>
            </a:r>
          </a:p>
        </p:txBody>
      </p:sp>
      <p:sp>
        <p:nvSpPr>
          <p:cNvPr id="3" name="Content Placeholder 2">
            <a:extLst>
              <a:ext uri="{FF2B5EF4-FFF2-40B4-BE49-F238E27FC236}">
                <a16:creationId xmlns:a16="http://schemas.microsoft.com/office/drawing/2014/main" id="{296B69B4-25FF-A6EE-55FB-C8604413F57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Flask-Migrate is a Flask extension based on the Alembic library, allowing you to manage database migrations.</a:t>
            </a:r>
          </a:p>
          <a:p>
            <a:r>
              <a:rPr lang="en-US" sz="2000" dirty="0">
                <a:latin typeface="Helvetica" panose="020B0604020202020204" pitchFamily="34" charset="0"/>
                <a:cs typeface="Helvetica" panose="020B0604020202020204" pitchFamily="34" charset="0"/>
              </a:rPr>
              <a:t>Database migration is transferring data between different database schemas without any data loss. It’s commonly used to upgrade a database, change its schema by adding new table columns or relationships, and ensure a smooth transition with minimal downtime and no data loss.</a:t>
            </a:r>
          </a:p>
          <a:p>
            <a:r>
              <a:rPr lang="en-US" sz="2000" dirty="0">
                <a:latin typeface="Helvetica" panose="020B0604020202020204" pitchFamily="34" charset="0"/>
                <a:cs typeface="Helvetica" panose="020B0604020202020204" pitchFamily="34" charset="0"/>
              </a:rPr>
              <a:t>For example, if you have a table called Product with a list of product names and want to add a price column to this table, you can use database migration to add the price column without losing the existing product data.</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023388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2F54973-CE48-F645-8E2F-12262B7F582B}"/>
              </a:ext>
            </a:extLst>
          </p:cNvPr>
          <p:cNvSpPr>
            <a:spLocks noGrp="1"/>
          </p:cNvSpPr>
          <p:nvPr>
            <p:ph type="title"/>
          </p:nvPr>
        </p:nvSpPr>
        <p:spPr>
          <a:xfrm>
            <a:off x="838200" y="365125"/>
            <a:ext cx="10515600" cy="1325563"/>
          </a:xfrm>
        </p:spPr>
        <p:txBody>
          <a:bodyPr>
            <a:normAutofit/>
          </a:bodyPr>
          <a:lstStyle/>
          <a:p>
            <a:r>
              <a:rPr lang="en-US" sz="3200" dirty="0" err="1">
                <a:solidFill>
                  <a:srgbClr val="0070C0"/>
                </a:solidFill>
                <a:latin typeface="Helvetica" panose="020B0604020202020204" pitchFamily="34" charset="0"/>
                <a:cs typeface="Helvetica" panose="020B0604020202020204" pitchFamily="34" charset="0"/>
              </a:rPr>
              <a:t>Dockerizing</a:t>
            </a:r>
            <a:r>
              <a:rPr lang="en-US" sz="3200" dirty="0">
                <a:solidFill>
                  <a:srgbClr val="0070C0"/>
                </a:solidFill>
                <a:latin typeface="Helvetica" panose="020B0604020202020204" pitchFamily="34" charset="0"/>
                <a:cs typeface="Helvetica" panose="020B0604020202020204" pitchFamily="34" charset="0"/>
              </a:rPr>
              <a:t> the Flask Application</a:t>
            </a:r>
          </a:p>
        </p:txBody>
      </p:sp>
      <p:sp>
        <p:nvSpPr>
          <p:cNvPr id="3" name="Content Placeholder 2">
            <a:extLst>
              <a:ext uri="{FF2B5EF4-FFF2-40B4-BE49-F238E27FC236}">
                <a16:creationId xmlns:a16="http://schemas.microsoft.com/office/drawing/2014/main" id="{296B69B4-25FF-A6EE-55FB-C8604413F57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With Docker, you can now easily ship, test, and deploy your code quickly while maintaining full control over your infrastructure. It significantly reduces how long it takes to get from writing code to running it in production.</a:t>
            </a:r>
          </a:p>
          <a:p>
            <a:r>
              <a:rPr lang="en-US" sz="2000" dirty="0">
                <a:latin typeface="Helvetica" panose="020B0604020202020204" pitchFamily="34" charset="0"/>
                <a:cs typeface="Helvetica" panose="020B0604020202020204" pitchFamily="34" charset="0"/>
              </a:rPr>
              <a:t>After completing the following steps, our application directory structure will look like this:</a:t>
            </a:r>
          </a:p>
          <a:p>
            <a:pPr marL="0" indent="0">
              <a:buNone/>
            </a:pP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flask-docker</a:t>
            </a:r>
          </a:p>
          <a:p>
            <a:r>
              <a:rPr lang="en-US" sz="2000" dirty="0">
                <a:latin typeface="Helvetica" panose="020B0604020202020204" pitchFamily="34" charset="0"/>
                <a:cs typeface="Helvetica" panose="020B0604020202020204" pitchFamily="34" charset="0"/>
              </a:rPr>
              <a:t>├── app.py</a:t>
            </a:r>
          </a:p>
          <a:p>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Dockerfile</a:t>
            </a: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 requirements.txt</a:t>
            </a:r>
          </a:p>
          <a:p>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venv</a:t>
            </a:r>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391290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D506-7D95-0378-79A4-37BB104B1534}"/>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Let's add the following lines of code to our app.py:</a:t>
            </a:r>
          </a:p>
        </p:txBody>
      </p:sp>
      <p:sp>
        <p:nvSpPr>
          <p:cNvPr id="4" name="Rectangle 3">
            <a:extLst>
              <a:ext uri="{FF2B5EF4-FFF2-40B4-BE49-F238E27FC236}">
                <a16:creationId xmlns:a16="http://schemas.microsoft.com/office/drawing/2014/main" id="{741AF203-AA09-A10A-4DCC-1D325DAC10C8}"/>
              </a:ext>
            </a:extLst>
          </p:cNvPr>
          <p:cNvSpPr/>
          <p:nvPr/>
        </p:nvSpPr>
        <p:spPr>
          <a:xfrm>
            <a:off x="1090772" y="2301411"/>
            <a:ext cx="9739901" cy="29795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from flask import Flask</a:t>
            </a:r>
          </a:p>
          <a:p>
            <a:r>
              <a:rPr lang="en-US" dirty="0">
                <a:latin typeface="Helvetica" panose="020B0604020202020204" pitchFamily="34" charset="0"/>
                <a:cs typeface="Helvetica" panose="020B0604020202020204" pitchFamily="34" charset="0"/>
              </a:rPr>
              <a:t>app = Flask(__name__)</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@app.route('/')</a:t>
            </a:r>
          </a:p>
          <a:p>
            <a:r>
              <a:rPr lang="en-US" dirty="0">
                <a:latin typeface="Helvetica" panose="020B0604020202020204" pitchFamily="34" charset="0"/>
                <a:cs typeface="Helvetica" panose="020B0604020202020204" pitchFamily="34" charset="0"/>
              </a:rPr>
              <a:t>def </a:t>
            </a:r>
            <a:r>
              <a:rPr lang="en-US" dirty="0" err="1">
                <a:latin typeface="Helvetica" panose="020B0604020202020204" pitchFamily="34" charset="0"/>
                <a:cs typeface="Helvetica" panose="020B0604020202020204" pitchFamily="34" charset="0"/>
              </a:rPr>
              <a:t>hello_geek</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return '&lt;h1&gt;Hello from Flask &amp; Docker&lt;/h2&gt;'</a:t>
            </a:r>
          </a:p>
          <a:p>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if __name__ == "__main__":</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app.run</a:t>
            </a:r>
            <a:r>
              <a:rPr lang="en-US" dirty="0">
                <a:latin typeface="Helvetica" panose="020B0604020202020204" pitchFamily="34" charset="0"/>
                <a:cs typeface="Helvetica" panose="020B0604020202020204" pitchFamily="34" charset="0"/>
              </a:rPr>
              <a:t>(debug=True)</a:t>
            </a:r>
          </a:p>
        </p:txBody>
      </p:sp>
    </p:spTree>
    <p:extLst>
      <p:ext uri="{BB962C8B-B14F-4D97-AF65-F5344CB8AC3E}">
        <p14:creationId xmlns:p14="http://schemas.microsoft.com/office/powerpoint/2010/main" val="9443960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D506-7D95-0378-79A4-37BB104B1534}"/>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Now, if we run python app.py on the command line to test our Flask app, we should get results similar to the ones shown below:</a:t>
            </a:r>
          </a:p>
        </p:txBody>
      </p:sp>
      <p:sp>
        <p:nvSpPr>
          <p:cNvPr id="4" name="Rectangle 3">
            <a:extLst>
              <a:ext uri="{FF2B5EF4-FFF2-40B4-BE49-F238E27FC236}">
                <a16:creationId xmlns:a16="http://schemas.microsoft.com/office/drawing/2014/main" id="{741AF203-AA09-A10A-4DCC-1D325DAC10C8}"/>
              </a:ext>
            </a:extLst>
          </p:cNvPr>
          <p:cNvSpPr/>
          <p:nvPr/>
        </p:nvSpPr>
        <p:spPr>
          <a:xfrm>
            <a:off x="1080498" y="2619910"/>
            <a:ext cx="9739901" cy="29795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 Serving Flask app 'app' (lazy loading)</a:t>
            </a:r>
          </a:p>
          <a:p>
            <a:r>
              <a:rPr lang="en-US" dirty="0">
                <a:latin typeface="Helvetica" panose="020B0604020202020204" pitchFamily="34" charset="0"/>
                <a:cs typeface="Helvetica" panose="020B0604020202020204" pitchFamily="34" charset="0"/>
              </a:rPr>
              <a:t> * Environment: production</a:t>
            </a:r>
          </a:p>
          <a:p>
            <a:r>
              <a:rPr lang="en-US" dirty="0">
                <a:latin typeface="Helvetica" panose="020B0604020202020204" pitchFamily="34" charset="0"/>
                <a:cs typeface="Helvetica" panose="020B0604020202020204" pitchFamily="34" charset="0"/>
              </a:rPr>
              <a:t>   WARNING: This is a development server. Do not use it in a production deployment.</a:t>
            </a:r>
          </a:p>
          <a:p>
            <a:r>
              <a:rPr lang="en-US" dirty="0">
                <a:latin typeface="Helvetica" panose="020B0604020202020204" pitchFamily="34" charset="0"/>
                <a:cs typeface="Helvetica" panose="020B0604020202020204" pitchFamily="34" charset="0"/>
              </a:rPr>
              <a:t>   Use a production WSGI server instead.</a:t>
            </a:r>
          </a:p>
          <a:p>
            <a:r>
              <a:rPr lang="en-US" dirty="0">
                <a:latin typeface="Helvetica" panose="020B0604020202020204" pitchFamily="34" charset="0"/>
                <a:cs typeface="Helvetica" panose="020B0604020202020204" pitchFamily="34" charset="0"/>
              </a:rPr>
              <a:t> * Debug mode: on</a:t>
            </a:r>
          </a:p>
          <a:p>
            <a:r>
              <a:rPr lang="en-US" dirty="0">
                <a:latin typeface="Helvetica" panose="020B0604020202020204" pitchFamily="34" charset="0"/>
                <a:cs typeface="Helvetica" panose="020B0604020202020204" pitchFamily="34" charset="0"/>
              </a:rPr>
              <a:t> * Running on http://127.0.0.1:5000/ (Press CTRL+C to quit)</a:t>
            </a:r>
          </a:p>
          <a:p>
            <a:r>
              <a:rPr lang="en-US" dirty="0">
                <a:latin typeface="Helvetica" panose="020B0604020202020204" pitchFamily="34" charset="0"/>
                <a:cs typeface="Helvetica" panose="020B0604020202020204" pitchFamily="34" charset="0"/>
              </a:rPr>
              <a:t> * Restarting with stat</a:t>
            </a:r>
          </a:p>
          <a:p>
            <a:r>
              <a:rPr lang="en-US" dirty="0">
                <a:latin typeface="Helvetica" panose="020B0604020202020204" pitchFamily="34" charset="0"/>
                <a:cs typeface="Helvetica" panose="020B0604020202020204" pitchFamily="34" charset="0"/>
              </a:rPr>
              <a:t> * Debugger is active!</a:t>
            </a:r>
          </a:p>
          <a:p>
            <a:r>
              <a:rPr lang="en-US" dirty="0">
                <a:latin typeface="Helvetica" panose="020B0604020202020204" pitchFamily="34" charset="0"/>
                <a:cs typeface="Helvetica" panose="020B0604020202020204" pitchFamily="34" charset="0"/>
              </a:rPr>
              <a:t> * Debugger PIN: 316-584-348</a:t>
            </a:r>
          </a:p>
        </p:txBody>
      </p:sp>
    </p:spTree>
    <p:extLst>
      <p:ext uri="{BB962C8B-B14F-4D97-AF65-F5344CB8AC3E}">
        <p14:creationId xmlns:p14="http://schemas.microsoft.com/office/powerpoint/2010/main" val="27659811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D506-7D95-0378-79A4-37BB104B1534}"/>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How to modify the </a:t>
            </a:r>
            <a:r>
              <a:rPr lang="en-US" sz="2000" dirty="0" err="1">
                <a:latin typeface="Helvetica" panose="020B0604020202020204" pitchFamily="34" charset="0"/>
                <a:cs typeface="Helvetica" panose="020B0604020202020204" pitchFamily="34" charset="0"/>
              </a:rPr>
              <a:t>Dockerfile</a:t>
            </a:r>
            <a:endParaRPr lang="en-US" sz="2000" dirty="0">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741AF203-AA09-A10A-4DCC-1D325DAC10C8}"/>
              </a:ext>
            </a:extLst>
          </p:cNvPr>
          <p:cNvSpPr/>
          <p:nvPr/>
        </p:nvSpPr>
        <p:spPr>
          <a:xfrm>
            <a:off x="1080498" y="2198670"/>
            <a:ext cx="9739901" cy="38836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 syntax=docker/dockerfile:1</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FROM python:3.8-slim-buster</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WORKDIR /python-docker</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COPY requirements.txt requirements.txt</a:t>
            </a:r>
          </a:p>
          <a:p>
            <a:r>
              <a:rPr lang="en-US" dirty="0">
                <a:latin typeface="Helvetica" panose="020B0604020202020204" pitchFamily="34" charset="0"/>
                <a:cs typeface="Helvetica" panose="020B0604020202020204" pitchFamily="34" charset="0"/>
              </a:rPr>
              <a:t>RUN pip3 install -r requirements.txt</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COPY . .</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CMD [ "python3", "-m" , "flask", "run", "--host=0.0.0.0"]</a:t>
            </a:r>
          </a:p>
        </p:txBody>
      </p:sp>
    </p:spTree>
    <p:extLst>
      <p:ext uri="{BB962C8B-B14F-4D97-AF65-F5344CB8AC3E}">
        <p14:creationId xmlns:p14="http://schemas.microsoft.com/office/powerpoint/2010/main" val="11213340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D506-7D95-0378-79A4-37BB104B1534}"/>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How to Build a Docker Image</a:t>
            </a:r>
          </a:p>
          <a:p>
            <a:r>
              <a:rPr lang="en-US" sz="2000" dirty="0">
                <a:latin typeface="Helvetica" panose="020B0604020202020204" pitchFamily="34" charset="0"/>
                <a:cs typeface="Helvetica" panose="020B0604020202020204" pitchFamily="34" charset="0"/>
              </a:rPr>
              <a:t>After that, all that remains is to build our image. Using docker build, we can now enlist Docker's help in building the image. You can combine the build command with other tags, such as the "--tag" flag, to specify the image name.</a:t>
            </a:r>
          </a:p>
        </p:txBody>
      </p:sp>
      <p:sp>
        <p:nvSpPr>
          <p:cNvPr id="4" name="Rectangle 3">
            <a:extLst>
              <a:ext uri="{FF2B5EF4-FFF2-40B4-BE49-F238E27FC236}">
                <a16:creationId xmlns:a16="http://schemas.microsoft.com/office/drawing/2014/main" id="{741AF203-AA09-A10A-4DCC-1D325DAC10C8}"/>
              </a:ext>
            </a:extLst>
          </p:cNvPr>
          <p:cNvSpPr/>
          <p:nvPr/>
        </p:nvSpPr>
        <p:spPr>
          <a:xfrm>
            <a:off x="1121594" y="3791165"/>
            <a:ext cx="9739901" cy="7089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docker build --tag python-docker .</a:t>
            </a:r>
          </a:p>
        </p:txBody>
      </p:sp>
    </p:spTree>
    <p:extLst>
      <p:ext uri="{BB962C8B-B14F-4D97-AF65-F5344CB8AC3E}">
        <p14:creationId xmlns:p14="http://schemas.microsoft.com/office/powerpoint/2010/main" val="28394389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D506-7D95-0378-79A4-37BB104B1534}"/>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How to run an image as a container</a:t>
            </a:r>
          </a:p>
          <a:p>
            <a:pPr marL="0" indent="0">
              <a:buNone/>
            </a:pPr>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Common options:</a:t>
            </a:r>
          </a:p>
          <a:p>
            <a:pPr marL="0" indent="0">
              <a:buNone/>
            </a:pPr>
            <a:r>
              <a:rPr lang="en-US" sz="2000" dirty="0">
                <a:latin typeface="Helvetica" panose="020B0604020202020204" pitchFamily="34" charset="0"/>
                <a:cs typeface="Helvetica" panose="020B0604020202020204" pitchFamily="34" charset="0"/>
              </a:rPr>
              <a:t>-d: Run the container in detached mode (in the background).</a:t>
            </a:r>
          </a:p>
          <a:p>
            <a:pPr marL="0" indent="0">
              <a:buNone/>
            </a:pPr>
            <a:r>
              <a:rPr lang="en-US" sz="2000" dirty="0">
                <a:latin typeface="Helvetica" panose="020B0604020202020204" pitchFamily="34" charset="0"/>
                <a:cs typeface="Helvetica" panose="020B0604020202020204" pitchFamily="34" charset="0"/>
              </a:rPr>
              <a:t>-p &lt;host-port&gt;:&lt;container-port&gt;: Map a host port to a container port.</a:t>
            </a:r>
          </a:p>
          <a:p>
            <a:pPr marL="0" indent="0">
              <a:buNone/>
            </a:pPr>
            <a:r>
              <a:rPr lang="en-US" sz="2000" dirty="0">
                <a:latin typeface="Helvetica" panose="020B0604020202020204" pitchFamily="34" charset="0"/>
                <a:cs typeface="Helvetica" panose="020B0604020202020204" pitchFamily="34" charset="0"/>
              </a:rPr>
              <a:t>--name &lt;container-name&gt;: Assign a custom name to the container.</a:t>
            </a:r>
          </a:p>
          <a:p>
            <a:pPr marL="0" indent="0">
              <a:buNone/>
            </a:pPr>
            <a:r>
              <a:rPr lang="en-US" sz="2000" dirty="0">
                <a:latin typeface="Helvetica" panose="020B0604020202020204" pitchFamily="34" charset="0"/>
                <a:cs typeface="Helvetica" panose="020B0604020202020204" pitchFamily="34" charset="0"/>
              </a:rPr>
              <a:t>-v &lt;host-path&gt;:&lt;container-path&gt;: Mount a host directory as a data volume in the container.</a:t>
            </a:r>
          </a:p>
        </p:txBody>
      </p:sp>
      <p:sp>
        <p:nvSpPr>
          <p:cNvPr id="4" name="Rectangle 3">
            <a:extLst>
              <a:ext uri="{FF2B5EF4-FFF2-40B4-BE49-F238E27FC236}">
                <a16:creationId xmlns:a16="http://schemas.microsoft.com/office/drawing/2014/main" id="{741AF203-AA09-A10A-4DCC-1D325DAC10C8}"/>
              </a:ext>
            </a:extLst>
          </p:cNvPr>
          <p:cNvSpPr/>
          <p:nvPr/>
        </p:nvSpPr>
        <p:spPr>
          <a:xfrm>
            <a:off x="946933" y="2363057"/>
            <a:ext cx="9739901" cy="7089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docker run &lt;options&gt; &lt;image-name&gt;</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237828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D506-7D95-0378-79A4-37BB104B1534}"/>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Docker Compose is a tool for defining and running multi-container applications. It is the key to unlocking a streamlined and efficient development and deployment experience.</a:t>
            </a:r>
          </a:p>
          <a:p>
            <a:r>
              <a:rPr lang="en-US" sz="2000" dirty="0">
                <a:latin typeface="Helvetica" panose="020B0604020202020204" pitchFamily="34" charset="0"/>
                <a:cs typeface="Helvetica" panose="020B0604020202020204" pitchFamily="34" charset="0"/>
              </a:rPr>
              <a:t>Compose simplifies the control of your entire application stack, making it easy to manage services, networks, and volumes in a single, comprehensible YAML configuration file. Then, with a single command, you create and start all the services from your configuration file.</a:t>
            </a:r>
          </a:p>
          <a:p>
            <a:r>
              <a:rPr lang="en-US" sz="2000" dirty="0">
                <a:latin typeface="Helvetica" panose="020B0604020202020204" pitchFamily="34" charset="0"/>
                <a:cs typeface="Helvetica" panose="020B0604020202020204" pitchFamily="34" charset="0"/>
              </a:rPr>
              <a:t>Compose works in all environments; production, staging, development, testing, as well as CI workflows. It also has commands for managing the whole lifecycle of your application:</a:t>
            </a:r>
          </a:p>
          <a:p>
            <a:pPr lvl="1"/>
            <a:r>
              <a:rPr lang="en-US" sz="1800" dirty="0">
                <a:latin typeface="Helvetica" panose="020B0604020202020204" pitchFamily="34" charset="0"/>
                <a:cs typeface="Helvetica" panose="020B0604020202020204" pitchFamily="34" charset="0"/>
              </a:rPr>
              <a:t>Start, stop, and rebuild services</a:t>
            </a:r>
          </a:p>
          <a:p>
            <a:pPr lvl="1"/>
            <a:r>
              <a:rPr lang="en-US" sz="1800" dirty="0">
                <a:latin typeface="Helvetica" panose="020B0604020202020204" pitchFamily="34" charset="0"/>
                <a:cs typeface="Helvetica" panose="020B0604020202020204" pitchFamily="34" charset="0"/>
              </a:rPr>
              <a:t>View the status of running services</a:t>
            </a:r>
          </a:p>
          <a:p>
            <a:pPr lvl="1"/>
            <a:r>
              <a:rPr lang="en-US" sz="1800" dirty="0">
                <a:latin typeface="Helvetica" panose="020B0604020202020204" pitchFamily="34" charset="0"/>
                <a:cs typeface="Helvetica" panose="020B0604020202020204" pitchFamily="34" charset="0"/>
              </a:rPr>
              <a:t>Stream the log output of running services</a:t>
            </a:r>
          </a:p>
          <a:p>
            <a:pPr lvl="1"/>
            <a:r>
              <a:rPr lang="en-US" sz="1800" dirty="0">
                <a:latin typeface="Helvetica" panose="020B0604020202020204" pitchFamily="34" charset="0"/>
                <a:cs typeface="Helvetica" panose="020B0604020202020204" pitchFamily="34" charset="0"/>
              </a:rPr>
              <a:t>Run a one-off command on a service</a:t>
            </a:r>
          </a:p>
        </p:txBody>
      </p:sp>
      <p:sp>
        <p:nvSpPr>
          <p:cNvPr id="6" name="Title 1">
            <a:extLst>
              <a:ext uri="{FF2B5EF4-FFF2-40B4-BE49-F238E27FC236}">
                <a16:creationId xmlns:a16="http://schemas.microsoft.com/office/drawing/2014/main" id="{1299E13C-8899-D714-FBAE-F69835D503A5}"/>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Docker Compose overview</a:t>
            </a:r>
          </a:p>
        </p:txBody>
      </p:sp>
    </p:spTree>
    <p:extLst>
      <p:ext uri="{BB962C8B-B14F-4D97-AF65-F5344CB8AC3E}">
        <p14:creationId xmlns:p14="http://schemas.microsoft.com/office/powerpoint/2010/main" val="30974504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D506-7D95-0378-79A4-37BB104B1534}"/>
              </a:ext>
            </a:extLst>
          </p:cNvPr>
          <p:cNvSpPr>
            <a:spLocks noGrp="1"/>
          </p:cNvSpPr>
          <p:nvPr>
            <p:ph idx="1"/>
          </p:nvPr>
        </p:nvSpPr>
        <p:spPr/>
        <p:txBody>
          <a:bodyPr>
            <a:normAutofit/>
          </a:bodyPr>
          <a:lstStyle/>
          <a:p>
            <a:r>
              <a:rPr lang="en-US" sz="1800" dirty="0">
                <a:latin typeface="Helvetica" panose="020B0604020202020204" pitchFamily="34" charset="0"/>
                <a:cs typeface="Helvetica" panose="020B0604020202020204" pitchFamily="34" charset="0"/>
              </a:rPr>
              <a:t>To install and use Docker Compose, Docker Daemon and Docker Client should be running on your Windows server. Before getting started it’s best to ensure that the Docker service is running error-free.</a:t>
            </a:r>
          </a:p>
          <a:p>
            <a:r>
              <a:rPr lang="en-US" sz="1800" dirty="0">
                <a:latin typeface="Helvetica" panose="020B0604020202020204" pitchFamily="34" charset="0"/>
                <a:cs typeface="Helvetica" panose="020B0604020202020204" pitchFamily="34" charset="0"/>
              </a:rPr>
              <a:t>Step 1: Start PowerShell</a:t>
            </a:r>
          </a:p>
          <a:p>
            <a:r>
              <a:rPr lang="en-US" sz="1800" dirty="0">
                <a:latin typeface="Helvetica" panose="020B0604020202020204" pitchFamily="34" charset="0"/>
                <a:cs typeface="Helvetica" panose="020B0604020202020204" pitchFamily="34" charset="0"/>
              </a:rPr>
              <a:t>Set up TLS security protocol</a:t>
            </a:r>
          </a:p>
          <a:p>
            <a:endParaRPr lang="en-US" sz="1800" dirty="0">
              <a:latin typeface="Helvetica" panose="020B0604020202020204" pitchFamily="34" charset="0"/>
              <a:cs typeface="Helvetica" panose="020B0604020202020204" pitchFamily="34" charset="0"/>
            </a:endParaRPr>
          </a:p>
          <a:p>
            <a:endParaRPr lang="en-US" sz="1800" dirty="0">
              <a:latin typeface="Helvetica" panose="020B0604020202020204" pitchFamily="34" charset="0"/>
              <a:cs typeface="Helvetica" panose="020B0604020202020204" pitchFamily="34" charset="0"/>
            </a:endParaRPr>
          </a:p>
          <a:p>
            <a:endParaRPr lang="en-US" sz="1800" dirty="0">
              <a:latin typeface="Helvetica" panose="020B0604020202020204" pitchFamily="34" charset="0"/>
              <a:cs typeface="Helvetica" panose="020B0604020202020204" pitchFamily="34" charset="0"/>
            </a:endParaRPr>
          </a:p>
          <a:p>
            <a:r>
              <a:rPr lang="en-US" sz="1800" dirty="0">
                <a:latin typeface="Helvetica" panose="020B0604020202020204" pitchFamily="34" charset="0"/>
                <a:cs typeface="Helvetica" panose="020B0604020202020204" pitchFamily="34" charset="0"/>
              </a:rPr>
              <a:t>Step 3: Download and install Docker Compose</a:t>
            </a:r>
          </a:p>
        </p:txBody>
      </p:sp>
      <p:sp>
        <p:nvSpPr>
          <p:cNvPr id="6" name="Title 1">
            <a:extLst>
              <a:ext uri="{FF2B5EF4-FFF2-40B4-BE49-F238E27FC236}">
                <a16:creationId xmlns:a16="http://schemas.microsoft.com/office/drawing/2014/main" id="{1299E13C-8899-D714-FBAE-F69835D503A5}"/>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Install Docker Compose</a:t>
            </a:r>
          </a:p>
        </p:txBody>
      </p:sp>
      <p:sp>
        <p:nvSpPr>
          <p:cNvPr id="2" name="Rectangle 1">
            <a:extLst>
              <a:ext uri="{FF2B5EF4-FFF2-40B4-BE49-F238E27FC236}">
                <a16:creationId xmlns:a16="http://schemas.microsoft.com/office/drawing/2014/main" id="{62A6B4C7-5BEA-FC91-EBBF-6E6B231778B9}"/>
              </a:ext>
            </a:extLst>
          </p:cNvPr>
          <p:cNvSpPr/>
          <p:nvPr/>
        </p:nvSpPr>
        <p:spPr>
          <a:xfrm>
            <a:off x="957207" y="3531741"/>
            <a:ext cx="9739901" cy="7089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Net.ServicePointManager</a:t>
            </a:r>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SecurityProtocol</a:t>
            </a:r>
            <a:r>
              <a:rPr lang="en-US" dirty="0">
                <a:latin typeface="Helvetica" panose="020B0604020202020204" pitchFamily="34" charset="0"/>
                <a:cs typeface="Helvetica" panose="020B0604020202020204" pitchFamily="34" charset="0"/>
              </a:rPr>
              <a:t> = [</a:t>
            </a:r>
            <a:r>
              <a:rPr lang="en-US" dirty="0" err="1">
                <a:latin typeface="Helvetica" panose="020B0604020202020204" pitchFamily="34" charset="0"/>
                <a:cs typeface="Helvetica" panose="020B0604020202020204" pitchFamily="34" charset="0"/>
              </a:rPr>
              <a:t>Net.SecurityProtocolType</a:t>
            </a:r>
            <a:r>
              <a:rPr lang="en-US" dirty="0">
                <a:latin typeface="Helvetica" panose="020B0604020202020204" pitchFamily="34" charset="0"/>
                <a:cs typeface="Helvetica" panose="020B0604020202020204" pitchFamily="34" charset="0"/>
              </a:rPr>
              <a:t>]::Tls12</a:t>
            </a:r>
          </a:p>
        </p:txBody>
      </p:sp>
      <p:sp>
        <p:nvSpPr>
          <p:cNvPr id="4" name="Rectangle 3">
            <a:extLst>
              <a:ext uri="{FF2B5EF4-FFF2-40B4-BE49-F238E27FC236}">
                <a16:creationId xmlns:a16="http://schemas.microsoft.com/office/drawing/2014/main" id="{97C9B1E0-9F5F-D198-DCCC-A7CC57F485A1}"/>
              </a:ext>
            </a:extLst>
          </p:cNvPr>
          <p:cNvSpPr/>
          <p:nvPr/>
        </p:nvSpPr>
        <p:spPr>
          <a:xfrm>
            <a:off x="957207" y="5067158"/>
            <a:ext cx="9739901" cy="13166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latin typeface="Helvetica" panose="020B0604020202020204" pitchFamily="34" charset="0"/>
                <a:cs typeface="Helvetica" panose="020B0604020202020204" pitchFamily="34" charset="0"/>
              </a:rPr>
              <a:t>Start-</a:t>
            </a:r>
            <a:r>
              <a:rPr lang="fr-FR" dirty="0" err="1">
                <a:latin typeface="Helvetica" panose="020B0604020202020204" pitchFamily="34" charset="0"/>
                <a:cs typeface="Helvetica" panose="020B0604020202020204" pitchFamily="34" charset="0"/>
              </a:rPr>
              <a:t>BitsTransfer</a:t>
            </a:r>
            <a:r>
              <a:rPr lang="fr-FR" dirty="0">
                <a:latin typeface="Helvetica" panose="020B0604020202020204" pitchFamily="34" charset="0"/>
                <a:cs typeface="Helvetica" panose="020B0604020202020204" pitchFamily="34" charset="0"/>
              </a:rPr>
              <a:t> -Source "https://github.com/docker/compose/releases/download/v2.17.2/docker-compose-Windows-x86_64.exe" -Destination $</a:t>
            </a:r>
            <a:r>
              <a:rPr lang="fr-FR" dirty="0" err="1">
                <a:latin typeface="Helvetica" panose="020B0604020202020204" pitchFamily="34" charset="0"/>
                <a:cs typeface="Helvetica" panose="020B0604020202020204" pitchFamily="34" charset="0"/>
              </a:rPr>
              <a:t>Env:ProgramFiles</a:t>
            </a:r>
            <a:r>
              <a:rPr lang="fr-FR" dirty="0">
                <a:latin typeface="Helvetica" panose="020B0604020202020204" pitchFamily="34" charset="0"/>
                <a:cs typeface="Helvetica" panose="020B0604020202020204" pitchFamily="34" charset="0"/>
              </a:rPr>
              <a:t>\Docker\docker-compose.exe</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5242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FBD1E-77E9-09A1-3513-E4C7FC8D963D}"/>
              </a:ext>
            </a:extLst>
          </p:cNvPr>
          <p:cNvSpPr>
            <a:spLocks noGrp="1"/>
          </p:cNvSpPr>
          <p:nvPr>
            <p:ph idx="1"/>
          </p:nvPr>
        </p:nvSpPr>
        <p:spPr>
          <a:xfrm>
            <a:off x="753176" y="1883377"/>
            <a:ext cx="5530516" cy="4351338"/>
          </a:xfrm>
        </p:spPr>
        <p:txBody>
          <a:bodyPr>
            <a:normAutofit/>
          </a:bodyPr>
          <a:lstStyle/>
          <a:p>
            <a:r>
              <a:rPr lang="en-US" sz="2000" b="1" dirty="0"/>
              <a:t>Monolithic Architecture</a:t>
            </a:r>
          </a:p>
          <a:p>
            <a:pPr>
              <a:buFont typeface="Arial" panose="020B0604020202020204" pitchFamily="34" charset="0"/>
              <a:buChar char="•"/>
            </a:pPr>
            <a:r>
              <a:rPr lang="en-US" sz="2000" b="1" dirty="0"/>
              <a:t>Structure</a:t>
            </a:r>
            <a:r>
              <a:rPr lang="en-US" sz="2000" dirty="0"/>
              <a:t>: Single, unified codebase.</a:t>
            </a:r>
          </a:p>
          <a:p>
            <a:pPr>
              <a:buFont typeface="Arial" panose="020B0604020202020204" pitchFamily="34" charset="0"/>
              <a:buChar char="•"/>
            </a:pPr>
            <a:r>
              <a:rPr lang="en-US" sz="2000" b="1" dirty="0"/>
              <a:t>Deployment</a:t>
            </a:r>
            <a:r>
              <a:rPr lang="en-US" sz="2000" dirty="0"/>
              <a:t>: Deployed as a single unit.</a:t>
            </a:r>
          </a:p>
          <a:p>
            <a:pPr>
              <a:buFont typeface="Arial" panose="020B0604020202020204" pitchFamily="34" charset="0"/>
              <a:buChar char="•"/>
            </a:pPr>
            <a:r>
              <a:rPr lang="en-US" sz="2000" b="1" dirty="0"/>
              <a:t>Scalability</a:t>
            </a:r>
            <a:r>
              <a:rPr lang="en-US" sz="2000" dirty="0"/>
              <a:t>: Entire application must be scaled together.</a:t>
            </a:r>
          </a:p>
          <a:p>
            <a:pPr>
              <a:buFont typeface="Arial" panose="020B0604020202020204" pitchFamily="34" charset="0"/>
              <a:buChar char="•"/>
            </a:pPr>
            <a:r>
              <a:rPr lang="en-US" sz="2000" b="1" dirty="0"/>
              <a:t>Flexibility</a:t>
            </a:r>
            <a:r>
              <a:rPr lang="en-US" sz="2000" dirty="0"/>
              <a:t>: Harder to adopt new technologies; tightly coupled components.</a:t>
            </a:r>
          </a:p>
          <a:p>
            <a:pPr>
              <a:buFont typeface="Arial" panose="020B0604020202020204" pitchFamily="34" charset="0"/>
              <a:buChar char="•"/>
            </a:pPr>
            <a:r>
              <a:rPr lang="en-US" sz="2000" b="1" dirty="0"/>
              <a:t>Resilience</a:t>
            </a:r>
            <a:r>
              <a:rPr lang="en-US" sz="2000" dirty="0"/>
              <a:t>: Failure in one module can affect the entire system.</a:t>
            </a:r>
          </a:p>
          <a:p>
            <a:endParaRPr lang="en-US" sz="2000" dirty="0"/>
          </a:p>
        </p:txBody>
      </p:sp>
      <p:sp>
        <p:nvSpPr>
          <p:cNvPr id="4" name="Content Placeholder 2">
            <a:extLst>
              <a:ext uri="{FF2B5EF4-FFF2-40B4-BE49-F238E27FC236}">
                <a16:creationId xmlns:a16="http://schemas.microsoft.com/office/drawing/2014/main" id="{2A5587FF-2A4E-0351-D970-3E1AEE5A5462}"/>
              </a:ext>
            </a:extLst>
          </p:cNvPr>
          <p:cNvSpPr txBox="1">
            <a:spLocks/>
          </p:cNvSpPr>
          <p:nvPr/>
        </p:nvSpPr>
        <p:spPr>
          <a:xfrm>
            <a:off x="6283692" y="1883377"/>
            <a:ext cx="553051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Microservices Architecture</a:t>
            </a:r>
          </a:p>
          <a:p>
            <a:pPr>
              <a:buFont typeface="Arial" panose="020B0604020202020204" pitchFamily="34" charset="0"/>
              <a:buChar char="•"/>
            </a:pPr>
            <a:r>
              <a:rPr lang="en-US" sz="2000" b="1" dirty="0"/>
              <a:t>Structure</a:t>
            </a:r>
            <a:r>
              <a:rPr lang="en-US" sz="2000" dirty="0"/>
              <a:t>: Composed of multiple small, independent services.</a:t>
            </a:r>
          </a:p>
          <a:p>
            <a:pPr>
              <a:buFont typeface="Arial" panose="020B0604020202020204" pitchFamily="34" charset="0"/>
              <a:buChar char="•"/>
            </a:pPr>
            <a:r>
              <a:rPr lang="en-US" sz="2000" b="1" dirty="0"/>
              <a:t>Deployment</a:t>
            </a:r>
            <a:r>
              <a:rPr lang="en-US" sz="2000" dirty="0"/>
              <a:t>: Services are deployed independently.</a:t>
            </a:r>
          </a:p>
          <a:p>
            <a:pPr>
              <a:buFont typeface="Arial" panose="020B0604020202020204" pitchFamily="34" charset="0"/>
              <a:buChar char="•"/>
            </a:pPr>
            <a:r>
              <a:rPr lang="en-US" sz="2000" b="1" dirty="0"/>
              <a:t>Scalability</a:t>
            </a:r>
            <a:r>
              <a:rPr lang="en-US" sz="2000" dirty="0"/>
              <a:t>: Each service can be scaled independently.</a:t>
            </a:r>
          </a:p>
          <a:p>
            <a:pPr>
              <a:buFont typeface="Arial" panose="020B0604020202020204" pitchFamily="34" charset="0"/>
              <a:buChar char="•"/>
            </a:pPr>
            <a:r>
              <a:rPr lang="en-US" sz="2000" b="1" dirty="0"/>
              <a:t>Flexibility</a:t>
            </a:r>
            <a:r>
              <a:rPr lang="en-US" sz="2000" dirty="0"/>
              <a:t>: Easier to integrate new technologies; loosely coupled components.</a:t>
            </a:r>
          </a:p>
          <a:p>
            <a:pPr>
              <a:buFont typeface="Arial" panose="020B0604020202020204" pitchFamily="34" charset="0"/>
              <a:buChar char="•"/>
            </a:pPr>
            <a:r>
              <a:rPr lang="en-US" sz="2000" b="1" dirty="0"/>
              <a:t>Resilience</a:t>
            </a:r>
            <a:r>
              <a:rPr lang="en-US" sz="2000" dirty="0"/>
              <a:t>: Failure in one service doesn’t necessarily impact others.</a:t>
            </a:r>
          </a:p>
          <a:p>
            <a:endParaRPr lang="en-US" sz="2000" dirty="0"/>
          </a:p>
        </p:txBody>
      </p:sp>
      <p:sp>
        <p:nvSpPr>
          <p:cNvPr id="5" name="Title 1">
            <a:extLst>
              <a:ext uri="{FF2B5EF4-FFF2-40B4-BE49-F238E27FC236}">
                <a16:creationId xmlns:a16="http://schemas.microsoft.com/office/drawing/2014/main" id="{E8C669D5-DD0A-3804-438C-A97A154FEB00}"/>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Monolithic vs Microservices</a:t>
            </a:r>
          </a:p>
        </p:txBody>
      </p:sp>
    </p:spTree>
    <p:extLst>
      <p:ext uri="{BB962C8B-B14F-4D97-AF65-F5344CB8AC3E}">
        <p14:creationId xmlns:p14="http://schemas.microsoft.com/office/powerpoint/2010/main" val="26242986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D506-7D95-0378-79A4-37BB104B1534}"/>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Step 4: Test Docker Compose</a:t>
            </a:r>
          </a:p>
          <a:p>
            <a:r>
              <a:rPr lang="en-US" sz="2000" dirty="0">
                <a:latin typeface="Helvetica" panose="020B0604020202020204" pitchFamily="34" charset="0"/>
                <a:cs typeface="Helvetica" panose="020B0604020202020204" pitchFamily="34" charset="0"/>
              </a:rPr>
              <a:t>Check if the installation was successful by displaying the current version of Compose:</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When you see the version number of Compose, the installation was successful.</a:t>
            </a:r>
          </a:p>
        </p:txBody>
      </p:sp>
      <p:sp>
        <p:nvSpPr>
          <p:cNvPr id="2" name="Rectangle 1">
            <a:extLst>
              <a:ext uri="{FF2B5EF4-FFF2-40B4-BE49-F238E27FC236}">
                <a16:creationId xmlns:a16="http://schemas.microsoft.com/office/drawing/2014/main" id="{62A6B4C7-5BEA-FC91-EBBF-6E6B231778B9}"/>
              </a:ext>
            </a:extLst>
          </p:cNvPr>
          <p:cNvSpPr/>
          <p:nvPr/>
        </p:nvSpPr>
        <p:spPr>
          <a:xfrm>
            <a:off x="957207" y="2935840"/>
            <a:ext cx="9739901" cy="7089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atin typeface="Helvetica" panose="020B0604020202020204" pitchFamily="34" charset="0"/>
                <a:cs typeface="Helvetica" panose="020B0604020202020204" pitchFamily="34" charset="0"/>
              </a:rPr>
              <a:t>docker compose version</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9814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D506-7D95-0378-79A4-37BB104B1534}"/>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The structure of a docker-</a:t>
            </a:r>
            <a:r>
              <a:rPr lang="en-US" sz="2000" dirty="0" err="1">
                <a:latin typeface="Helvetica" panose="020B0604020202020204" pitchFamily="34" charset="0"/>
                <a:cs typeface="Helvetica" panose="020B0604020202020204" pitchFamily="34" charset="0"/>
              </a:rPr>
              <a:t>compose.yml</a:t>
            </a:r>
            <a:r>
              <a:rPr lang="en-US" sz="2000" dirty="0">
                <a:latin typeface="Helvetica" panose="020B0604020202020204" pitchFamily="34" charset="0"/>
                <a:cs typeface="Helvetica" panose="020B0604020202020204" pitchFamily="34" charset="0"/>
              </a:rPr>
              <a:t> file typically follows a hierarchical format using YAML syntax. </a:t>
            </a:r>
          </a:p>
          <a:p>
            <a:r>
              <a:rPr lang="en-US" sz="2000" dirty="0">
                <a:latin typeface="Helvetica" panose="020B0604020202020204" pitchFamily="34" charset="0"/>
                <a:cs typeface="Helvetica" panose="020B0604020202020204" pitchFamily="34" charset="0"/>
              </a:rPr>
              <a:t>Version: This is the version of the Docker Compose file format you’re using. It’s typically at the top of the file and specifies which features and syntax are available for use.</a:t>
            </a:r>
          </a:p>
          <a:p>
            <a:r>
              <a:rPr lang="en-US" sz="2000" dirty="0">
                <a:latin typeface="Helvetica" panose="020B0604020202020204" pitchFamily="34" charset="0"/>
                <a:cs typeface="Helvetica" panose="020B0604020202020204" pitchFamily="34" charset="0"/>
              </a:rPr>
              <a:t>For example:</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Services: This section defines the various services or containers that make up your application. Each service is listed under the services keyword and has its own configuration.</a:t>
            </a:r>
          </a:p>
        </p:txBody>
      </p:sp>
      <p:sp>
        <p:nvSpPr>
          <p:cNvPr id="6" name="Title 1">
            <a:extLst>
              <a:ext uri="{FF2B5EF4-FFF2-40B4-BE49-F238E27FC236}">
                <a16:creationId xmlns:a16="http://schemas.microsoft.com/office/drawing/2014/main" id="{1299E13C-8899-D714-FBAE-F69835D503A5}"/>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Defining services</a:t>
            </a:r>
          </a:p>
        </p:txBody>
      </p:sp>
      <p:sp>
        <p:nvSpPr>
          <p:cNvPr id="9" name="Rectangle 8">
            <a:extLst>
              <a:ext uri="{FF2B5EF4-FFF2-40B4-BE49-F238E27FC236}">
                <a16:creationId xmlns:a16="http://schemas.microsoft.com/office/drawing/2014/main" id="{1B85E3C5-08D6-0BF3-15D0-60E10B0ECBE6}"/>
              </a:ext>
            </a:extLst>
          </p:cNvPr>
          <p:cNvSpPr/>
          <p:nvPr/>
        </p:nvSpPr>
        <p:spPr>
          <a:xfrm>
            <a:off x="1029126" y="3770125"/>
            <a:ext cx="9739901" cy="7089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version: '3.8'</a:t>
            </a:r>
          </a:p>
        </p:txBody>
      </p:sp>
    </p:spTree>
    <p:extLst>
      <p:ext uri="{BB962C8B-B14F-4D97-AF65-F5344CB8AC3E}">
        <p14:creationId xmlns:p14="http://schemas.microsoft.com/office/powerpoint/2010/main" val="31801035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D506-7D95-0378-79A4-37BB104B1534}"/>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Here's an example of services:</a:t>
            </a:r>
          </a:p>
        </p:txBody>
      </p:sp>
      <p:sp>
        <p:nvSpPr>
          <p:cNvPr id="6" name="Title 1">
            <a:extLst>
              <a:ext uri="{FF2B5EF4-FFF2-40B4-BE49-F238E27FC236}">
                <a16:creationId xmlns:a16="http://schemas.microsoft.com/office/drawing/2014/main" id="{1299E13C-8899-D714-FBAE-F69835D503A5}"/>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Create the Compose file</a:t>
            </a:r>
          </a:p>
        </p:txBody>
      </p:sp>
      <p:sp>
        <p:nvSpPr>
          <p:cNvPr id="2" name="Rectangle 1">
            <a:extLst>
              <a:ext uri="{FF2B5EF4-FFF2-40B4-BE49-F238E27FC236}">
                <a16:creationId xmlns:a16="http://schemas.microsoft.com/office/drawing/2014/main" id="{ECD2BE3A-C4DE-140D-7315-C31E27D018C8}"/>
              </a:ext>
            </a:extLst>
          </p:cNvPr>
          <p:cNvSpPr/>
          <p:nvPr/>
        </p:nvSpPr>
        <p:spPr>
          <a:xfrm>
            <a:off x="1029126" y="2321960"/>
            <a:ext cx="9739901" cy="33288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services:</a:t>
            </a:r>
          </a:p>
          <a:p>
            <a:r>
              <a:rPr lang="en-US" dirty="0">
                <a:latin typeface="Helvetica" panose="020B0604020202020204" pitchFamily="34" charset="0"/>
                <a:cs typeface="Helvetica" panose="020B0604020202020204" pitchFamily="34" charset="0"/>
              </a:rPr>
              <a:t>  web:</a:t>
            </a:r>
          </a:p>
          <a:p>
            <a:r>
              <a:rPr lang="en-US" dirty="0">
                <a:latin typeface="Helvetica" panose="020B0604020202020204" pitchFamily="34" charset="0"/>
                <a:cs typeface="Helvetica" panose="020B0604020202020204" pitchFamily="34" charset="0"/>
              </a:rPr>
              <a:t>    image: </a:t>
            </a:r>
            <a:r>
              <a:rPr lang="en-US" dirty="0" err="1">
                <a:latin typeface="Helvetica" panose="020B0604020202020204" pitchFamily="34" charset="0"/>
                <a:cs typeface="Helvetica" panose="020B0604020202020204" pitchFamily="34" charset="0"/>
              </a:rPr>
              <a:t>nginx:latest</a:t>
            </a:r>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    ports:</a:t>
            </a:r>
          </a:p>
          <a:p>
            <a:r>
              <a:rPr lang="en-US" dirty="0">
                <a:latin typeface="Helvetica" panose="020B0604020202020204" pitchFamily="34" charset="0"/>
                <a:cs typeface="Helvetica" panose="020B0604020202020204" pitchFamily="34" charset="0"/>
              </a:rPr>
              <a:t>      - "8080:80"</a:t>
            </a:r>
          </a:p>
          <a:p>
            <a:r>
              <a:rPr lang="en-US" dirty="0">
                <a:latin typeface="Helvetica" panose="020B0604020202020204" pitchFamily="34" charset="0"/>
                <a:cs typeface="Helvetica" panose="020B0604020202020204" pitchFamily="34" charset="0"/>
              </a:rPr>
              <a:t>  database:</a:t>
            </a:r>
          </a:p>
          <a:p>
            <a:r>
              <a:rPr lang="en-US" dirty="0">
                <a:latin typeface="Helvetica" panose="020B0604020202020204" pitchFamily="34" charset="0"/>
                <a:cs typeface="Helvetica" panose="020B0604020202020204" pitchFamily="34" charset="0"/>
              </a:rPr>
              <a:t>    image: </a:t>
            </a:r>
            <a:r>
              <a:rPr lang="en-US" dirty="0" err="1">
                <a:latin typeface="Helvetica" panose="020B0604020202020204" pitchFamily="34" charset="0"/>
                <a:cs typeface="Helvetica" panose="020B0604020202020204" pitchFamily="34" charset="0"/>
              </a:rPr>
              <a:t>postgres:latest</a:t>
            </a:r>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    environment:</a:t>
            </a:r>
          </a:p>
          <a:p>
            <a:r>
              <a:rPr lang="en-US" dirty="0">
                <a:latin typeface="Helvetica" panose="020B0604020202020204" pitchFamily="34" charset="0"/>
                <a:cs typeface="Helvetica" panose="020B0604020202020204" pitchFamily="34" charset="0"/>
              </a:rPr>
              <a:t>      POSTGRES_USER: </a:t>
            </a:r>
            <a:r>
              <a:rPr lang="en-US" dirty="0" err="1">
                <a:latin typeface="Helvetica" panose="020B0604020202020204" pitchFamily="34" charset="0"/>
                <a:cs typeface="Helvetica" panose="020B0604020202020204" pitchFamily="34" charset="0"/>
              </a:rPr>
              <a:t>myuser</a:t>
            </a:r>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      POSTGRES_PASSWORD: </a:t>
            </a:r>
            <a:r>
              <a:rPr lang="en-US" dirty="0" err="1">
                <a:latin typeface="Helvetica" panose="020B0604020202020204" pitchFamily="34" charset="0"/>
                <a:cs typeface="Helvetica" panose="020B0604020202020204" pitchFamily="34" charset="0"/>
              </a:rPr>
              <a:t>mypassword</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667672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D506-7D95-0378-79A4-37BB104B1534}"/>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Networks: This section allows you to define custom networks for your services. Networks enable containers to communicate with each other over isolated networks. You can specify network configurations such as aliases, IP addresses, and external connectivity.</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Volumes: The volumes section allows you to define volumes for persisting data or sharing data between containers. You can specify volume configurations such as source paths, target paths within containers, and read-only settings.</a:t>
            </a:r>
          </a:p>
          <a:p>
            <a:r>
              <a:rPr lang="en-US" sz="2000" dirty="0">
                <a:latin typeface="Helvetica" panose="020B0604020202020204" pitchFamily="34" charset="0"/>
                <a:cs typeface="Helvetica" panose="020B0604020202020204" pitchFamily="34" charset="0"/>
              </a:rPr>
              <a:t>Configs: This section allows you to define configurations for your services using external files. Configurations can include environment variables, file paths, and other settings.</a:t>
            </a:r>
          </a:p>
        </p:txBody>
      </p:sp>
      <p:sp>
        <p:nvSpPr>
          <p:cNvPr id="2" name="Rectangle 1">
            <a:extLst>
              <a:ext uri="{FF2B5EF4-FFF2-40B4-BE49-F238E27FC236}">
                <a16:creationId xmlns:a16="http://schemas.microsoft.com/office/drawing/2014/main" id="{ECD2BE3A-C4DE-140D-7315-C31E27D018C8}"/>
              </a:ext>
            </a:extLst>
          </p:cNvPr>
          <p:cNvSpPr/>
          <p:nvPr/>
        </p:nvSpPr>
        <p:spPr>
          <a:xfrm>
            <a:off x="1080496" y="2855843"/>
            <a:ext cx="9739901" cy="9558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networks:</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my_network</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driver: bridge</a:t>
            </a:r>
          </a:p>
        </p:txBody>
      </p:sp>
    </p:spTree>
    <p:extLst>
      <p:ext uri="{BB962C8B-B14F-4D97-AF65-F5344CB8AC3E}">
        <p14:creationId xmlns:p14="http://schemas.microsoft.com/office/powerpoint/2010/main" val="4561557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D506-7D95-0378-79A4-37BB104B1534}"/>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Docker Compose defines your entire multi-container application in a single YAML file called </a:t>
            </a:r>
            <a:r>
              <a:rPr lang="en-US" sz="2000" dirty="0" err="1">
                <a:latin typeface="Helvetica" panose="020B0604020202020204" pitchFamily="34" charset="0"/>
                <a:cs typeface="Helvetica" panose="020B0604020202020204" pitchFamily="34" charset="0"/>
              </a:rPr>
              <a:t>compose.yml</a:t>
            </a:r>
            <a:r>
              <a:rPr lang="en-US" sz="2000" dirty="0">
                <a:latin typeface="Helvetica" panose="020B0604020202020204" pitchFamily="34" charset="0"/>
                <a:cs typeface="Helvetica" panose="020B0604020202020204" pitchFamily="34" charset="0"/>
              </a:rPr>
              <a:t>. This file specifies configurations for all your containers, their dependencies, environment variables, and even volumes and networks.</a:t>
            </a:r>
          </a:p>
          <a:p>
            <a:r>
              <a:rPr lang="en-US" sz="2000" dirty="0">
                <a:latin typeface="Helvetica" panose="020B0604020202020204" pitchFamily="34" charset="0"/>
                <a:cs typeface="Helvetica" panose="020B0604020202020204" pitchFamily="34" charset="0"/>
              </a:rPr>
              <a:t>You don't need to run multiple docker run commands. All you need to do is define your entire multi-container application in a single YAML file. This centralizes configuration and simplifies management.</a:t>
            </a:r>
          </a:p>
          <a:p>
            <a:r>
              <a:rPr lang="en-US" sz="2000" dirty="0">
                <a:latin typeface="Helvetica" panose="020B0604020202020204" pitchFamily="34" charset="0"/>
                <a:cs typeface="Helvetica" panose="020B0604020202020204" pitchFamily="34" charset="0"/>
              </a:rPr>
              <a:t>You can run containers in a specific order and manage network connections easily.</a:t>
            </a:r>
          </a:p>
          <a:p>
            <a:r>
              <a:rPr lang="en-US" sz="2000" dirty="0">
                <a:latin typeface="Helvetica" panose="020B0604020202020204" pitchFamily="34" charset="0"/>
                <a:cs typeface="Helvetica" panose="020B0604020202020204" pitchFamily="34" charset="0"/>
              </a:rPr>
              <a:t>You can simply scale individual services up or down within the multi-container setup. This allows for efficient allocation based on real-time needs.</a:t>
            </a:r>
          </a:p>
          <a:p>
            <a:r>
              <a:rPr lang="en-US" sz="2000" dirty="0">
                <a:latin typeface="Helvetica" panose="020B0604020202020204" pitchFamily="34" charset="0"/>
                <a:cs typeface="Helvetica" panose="020B0604020202020204" pitchFamily="34" charset="0"/>
              </a:rPr>
              <a:t>You can implement persistent volumes with ease.</a:t>
            </a:r>
          </a:p>
          <a:p>
            <a:r>
              <a:rPr lang="en-US" sz="2000" dirty="0">
                <a:latin typeface="Helvetica" panose="020B0604020202020204" pitchFamily="34" charset="0"/>
                <a:cs typeface="Helvetica" panose="020B0604020202020204" pitchFamily="34" charset="0"/>
              </a:rPr>
              <a:t>It's easy to set environment variables once in your Docker Compose file.</a:t>
            </a:r>
          </a:p>
        </p:txBody>
      </p:sp>
      <p:sp>
        <p:nvSpPr>
          <p:cNvPr id="6" name="Title 1">
            <a:extLst>
              <a:ext uri="{FF2B5EF4-FFF2-40B4-BE49-F238E27FC236}">
                <a16:creationId xmlns:a16="http://schemas.microsoft.com/office/drawing/2014/main" id="{1299E13C-8899-D714-FBAE-F69835D503A5}"/>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Managing multi-container applications</a:t>
            </a:r>
          </a:p>
        </p:txBody>
      </p:sp>
    </p:spTree>
    <p:extLst>
      <p:ext uri="{BB962C8B-B14F-4D97-AF65-F5344CB8AC3E}">
        <p14:creationId xmlns:p14="http://schemas.microsoft.com/office/powerpoint/2010/main" val="2167024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7D506-7D95-0378-79A4-37BB104B1534}"/>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Inter-service communication is basically two Microservices communicating using either HTTP protocol or asynchronous message patterns.</a:t>
            </a:r>
          </a:p>
          <a:p>
            <a:r>
              <a:rPr lang="en-US" sz="2000" dirty="0">
                <a:latin typeface="Helvetica" panose="020B0604020202020204" pitchFamily="34" charset="0"/>
                <a:cs typeface="Helvetica" panose="020B0604020202020204" pitchFamily="34" charset="0"/>
              </a:rPr>
              <a:t>There are two types of inter-service communication in Microservices:</a:t>
            </a:r>
          </a:p>
          <a:p>
            <a:pPr lvl="1"/>
            <a:r>
              <a:rPr lang="en-US" sz="2000" dirty="0">
                <a:latin typeface="Helvetica" panose="020B0604020202020204" pitchFamily="34" charset="0"/>
                <a:cs typeface="Helvetica" panose="020B0604020202020204" pitchFamily="34" charset="0"/>
              </a:rPr>
              <a:t>Synchronous communication</a:t>
            </a:r>
          </a:p>
          <a:p>
            <a:pPr lvl="2"/>
            <a:r>
              <a:rPr lang="en-US" b="0" i="0" dirty="0">
                <a:solidFill>
                  <a:srgbClr val="242424"/>
                </a:solidFill>
                <a:effectLst/>
                <a:highlight>
                  <a:srgbClr val="FFFFFF"/>
                </a:highlight>
                <a:latin typeface="Helvetica" panose="020B0604020202020204" pitchFamily="34" charset="0"/>
                <a:cs typeface="Helvetica" panose="020B0604020202020204" pitchFamily="34" charset="0"/>
              </a:rPr>
              <a:t>In synchronous communication, one service will communicate with another service through the rest endpoint using HTTP or https protocol. In this approach, calling service will wait until the caller service responds.</a:t>
            </a:r>
            <a:endParaRPr lang="en-US" dirty="0">
              <a:latin typeface="Helvetica" panose="020B0604020202020204" pitchFamily="34" charset="0"/>
              <a:cs typeface="Helvetica" panose="020B0604020202020204" pitchFamily="34" charset="0"/>
            </a:endParaRPr>
          </a:p>
          <a:p>
            <a:pPr lvl="1"/>
            <a:r>
              <a:rPr lang="en-US" sz="2000" dirty="0">
                <a:latin typeface="Helvetica" panose="020B0604020202020204" pitchFamily="34" charset="0"/>
                <a:cs typeface="Helvetica" panose="020B0604020202020204" pitchFamily="34" charset="0"/>
              </a:rPr>
              <a:t>Asynchronous communication</a:t>
            </a:r>
          </a:p>
          <a:p>
            <a:pPr lvl="2"/>
            <a:r>
              <a:rPr lang="en-US" dirty="0">
                <a:latin typeface="Helvetica" panose="020B0604020202020204" pitchFamily="34" charset="0"/>
                <a:cs typeface="Helvetica" panose="020B0604020202020204" pitchFamily="34" charset="0"/>
              </a:rPr>
              <a:t>In asynchronous communication, one service will communicate with another service through the asynchronous messaging. The calling service will not wait to respond by the caller service. First, it will return a response to the user, then the remaining services will process the request.</a:t>
            </a:r>
          </a:p>
          <a:p>
            <a:pPr marL="457200" lvl="1" indent="0">
              <a:buNone/>
            </a:pPr>
            <a:endParaRPr lang="en-US" sz="2000" dirty="0">
              <a:latin typeface="Helvetica" panose="020B0604020202020204" pitchFamily="34" charset="0"/>
              <a:cs typeface="Helvetica" panose="020B0604020202020204" pitchFamily="34" charset="0"/>
            </a:endParaRPr>
          </a:p>
          <a:p>
            <a:pPr marL="457200" lvl="1" indent="0">
              <a:buNone/>
            </a:pPr>
            <a:endParaRPr lang="en-US" sz="2000" dirty="0">
              <a:latin typeface="Helvetica" panose="020B0604020202020204" pitchFamily="34" charset="0"/>
              <a:cs typeface="Helvetica" panose="020B0604020202020204" pitchFamily="34" charset="0"/>
            </a:endParaRPr>
          </a:p>
        </p:txBody>
      </p:sp>
      <p:sp>
        <p:nvSpPr>
          <p:cNvPr id="6" name="Title 1">
            <a:extLst>
              <a:ext uri="{FF2B5EF4-FFF2-40B4-BE49-F238E27FC236}">
                <a16:creationId xmlns:a16="http://schemas.microsoft.com/office/drawing/2014/main" id="{1299E13C-8899-D714-FBAE-F69835D503A5}"/>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Inter-service Communication</a:t>
            </a:r>
          </a:p>
        </p:txBody>
      </p:sp>
    </p:spTree>
    <p:extLst>
      <p:ext uri="{BB962C8B-B14F-4D97-AF65-F5344CB8AC3E}">
        <p14:creationId xmlns:p14="http://schemas.microsoft.com/office/powerpoint/2010/main" val="10904590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943C911-00E8-D76A-7DA6-DC31B29DE1DC}"/>
              </a:ext>
            </a:extLst>
          </p:cNvPr>
          <p:cNvPicPr>
            <a:picLocks noGrp="1" noChangeAspect="1"/>
          </p:cNvPicPr>
          <p:nvPr>
            <p:ph idx="1"/>
          </p:nvPr>
        </p:nvPicPr>
        <p:blipFill>
          <a:blip r:embed="rId2"/>
          <a:stretch>
            <a:fillRect/>
          </a:stretch>
        </p:blipFill>
        <p:spPr>
          <a:xfrm>
            <a:off x="1128713" y="1896269"/>
            <a:ext cx="9934575" cy="4210050"/>
          </a:xfrm>
        </p:spPr>
      </p:pic>
    </p:spTree>
    <p:extLst>
      <p:ext uri="{BB962C8B-B14F-4D97-AF65-F5344CB8AC3E}">
        <p14:creationId xmlns:p14="http://schemas.microsoft.com/office/powerpoint/2010/main" val="3188883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97E5C8-0D55-18C0-87CD-FE97AE8A7308}"/>
              </a:ext>
            </a:extLst>
          </p:cNvPr>
          <p:cNvPicPr>
            <a:picLocks noGrp="1" noChangeAspect="1"/>
          </p:cNvPicPr>
          <p:nvPr>
            <p:ph idx="1"/>
          </p:nvPr>
        </p:nvPicPr>
        <p:blipFill>
          <a:blip r:embed="rId2"/>
          <a:stretch>
            <a:fillRect/>
          </a:stretch>
        </p:blipFill>
        <p:spPr>
          <a:xfrm>
            <a:off x="1346941" y="1368735"/>
            <a:ext cx="9498116" cy="5265119"/>
          </a:xfrm>
        </p:spPr>
      </p:pic>
      <p:sp>
        <p:nvSpPr>
          <p:cNvPr id="4" name="Title 1">
            <a:extLst>
              <a:ext uri="{FF2B5EF4-FFF2-40B4-BE49-F238E27FC236}">
                <a16:creationId xmlns:a16="http://schemas.microsoft.com/office/drawing/2014/main" id="{6E0AC957-4023-AFEF-2616-E615BA09DD96}"/>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REST vs </a:t>
            </a:r>
            <a:r>
              <a:rPr lang="en-US" sz="3200" dirty="0" err="1">
                <a:solidFill>
                  <a:srgbClr val="0070C0"/>
                </a:solidFill>
                <a:latin typeface="Helvetica" panose="020B0604020202020204" pitchFamily="34" charset="0"/>
                <a:cs typeface="Helvetica" panose="020B0604020202020204" pitchFamily="34" charset="0"/>
              </a:rPr>
              <a:t>gRPC</a:t>
            </a:r>
            <a:endParaRPr lang="en-US" sz="3200" dirty="0">
              <a:solidFill>
                <a:srgbClr val="0070C0"/>
              </a:solidFill>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608045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0AC957-4023-AFEF-2616-E615BA09DD96}"/>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Implementing </a:t>
            </a:r>
            <a:r>
              <a:rPr lang="en-US" sz="3200" dirty="0" err="1">
                <a:solidFill>
                  <a:srgbClr val="0070C0"/>
                </a:solidFill>
                <a:latin typeface="Helvetica" panose="020B0604020202020204" pitchFamily="34" charset="0"/>
                <a:cs typeface="Helvetica" panose="020B0604020202020204" pitchFamily="34" charset="0"/>
              </a:rPr>
              <a:t>gRPC</a:t>
            </a:r>
            <a:r>
              <a:rPr lang="en-US" sz="3200" dirty="0">
                <a:solidFill>
                  <a:srgbClr val="0070C0"/>
                </a:solidFill>
                <a:latin typeface="Helvetica" panose="020B0604020202020204" pitchFamily="34" charset="0"/>
                <a:cs typeface="Helvetica" panose="020B0604020202020204" pitchFamily="34" charset="0"/>
              </a:rPr>
              <a:t> in Python</a:t>
            </a:r>
          </a:p>
        </p:txBody>
      </p:sp>
      <p:sp>
        <p:nvSpPr>
          <p:cNvPr id="3" name="Content Placeholder 2">
            <a:extLst>
              <a:ext uri="{FF2B5EF4-FFF2-40B4-BE49-F238E27FC236}">
                <a16:creationId xmlns:a16="http://schemas.microsoft.com/office/drawing/2014/main" id="{29408DC5-33E5-5675-2146-F0BD6C370AF7}"/>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Setting Up the Environment</a:t>
            </a:r>
          </a:p>
          <a:p>
            <a:pPr lvl="1"/>
            <a:r>
              <a:rPr lang="en-US" sz="2000" dirty="0">
                <a:latin typeface="Helvetica" panose="020B0604020202020204" pitchFamily="34" charset="0"/>
                <a:cs typeface="Helvetica" panose="020B0604020202020204" pitchFamily="34" charset="0"/>
              </a:rPr>
              <a:t>Install </a:t>
            </a:r>
            <a:r>
              <a:rPr lang="en-US" sz="2000" dirty="0" err="1">
                <a:latin typeface="Helvetica" panose="020B0604020202020204" pitchFamily="34" charset="0"/>
                <a:cs typeface="Helvetica" panose="020B0604020202020204" pitchFamily="34" charset="0"/>
              </a:rPr>
              <a:t>gRPC</a:t>
            </a:r>
            <a:r>
              <a:rPr lang="en-US" sz="2000" dirty="0">
                <a:latin typeface="Helvetica" panose="020B0604020202020204" pitchFamily="34" charset="0"/>
                <a:cs typeface="Helvetica" panose="020B0604020202020204" pitchFamily="34" charset="0"/>
              </a:rPr>
              <a:t> and Protocol Buffers:</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2CF91E9C-B3A9-DCCC-26A0-586D7641F927}"/>
              </a:ext>
            </a:extLst>
          </p:cNvPr>
          <p:cNvSpPr/>
          <p:nvPr/>
        </p:nvSpPr>
        <p:spPr>
          <a:xfrm>
            <a:off x="1080496" y="2828538"/>
            <a:ext cx="9739901" cy="645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pip install </a:t>
            </a:r>
            <a:r>
              <a:rPr lang="en-US" dirty="0" err="1">
                <a:latin typeface="Helvetica" panose="020B0604020202020204" pitchFamily="34" charset="0"/>
                <a:cs typeface="Helvetica" panose="020B0604020202020204" pitchFamily="34" charset="0"/>
              </a:rPr>
              <a:t>grpcio</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grpcio</a:t>
            </a:r>
            <a:r>
              <a:rPr lang="en-US" dirty="0">
                <a:latin typeface="Helvetica" panose="020B0604020202020204" pitchFamily="34" charset="0"/>
                <a:cs typeface="Helvetica" panose="020B0604020202020204" pitchFamily="34" charset="0"/>
              </a:rPr>
              <a:t>-tools</a:t>
            </a:r>
          </a:p>
        </p:txBody>
      </p:sp>
    </p:spTree>
    <p:extLst>
      <p:ext uri="{BB962C8B-B14F-4D97-AF65-F5344CB8AC3E}">
        <p14:creationId xmlns:p14="http://schemas.microsoft.com/office/powerpoint/2010/main" val="12620182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03B4616-81B5-B929-AB06-A515768B8A97}"/>
              </a:ext>
            </a:extLst>
          </p:cNvPr>
          <p:cNvSpPr>
            <a:spLocks noGrp="1"/>
          </p:cNvSpPr>
          <p:nvPr>
            <p:ph idx="1"/>
          </p:nvPr>
        </p:nvSpPr>
        <p:spPr>
          <a:xfrm>
            <a:off x="838200" y="3082247"/>
            <a:ext cx="10515600" cy="31849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marL="0" indent="0">
              <a:buNone/>
            </a:pPr>
            <a:r>
              <a:rPr lang="en-US" sz="1800" dirty="0">
                <a:latin typeface="Helvetica" panose="020B0604020202020204" pitchFamily="34" charset="0"/>
                <a:cs typeface="Helvetica" panose="020B0604020202020204" pitchFamily="34" charset="0"/>
              </a:rPr>
              <a:t>syntax = "proto3";</a:t>
            </a:r>
          </a:p>
          <a:p>
            <a:pPr marL="0" indent="0">
              <a:buNone/>
            </a:pPr>
            <a:r>
              <a:rPr lang="en-US" sz="1800" dirty="0">
                <a:latin typeface="Helvetica" panose="020B0604020202020204" pitchFamily="34" charset="0"/>
                <a:cs typeface="Helvetica" panose="020B0604020202020204" pitchFamily="34" charset="0"/>
              </a:rPr>
              <a:t>service </a:t>
            </a:r>
            <a:r>
              <a:rPr lang="en-US" sz="1800" dirty="0" err="1">
                <a:latin typeface="Helvetica" panose="020B0604020202020204" pitchFamily="34" charset="0"/>
                <a:cs typeface="Helvetica" panose="020B0604020202020204" pitchFamily="34" charset="0"/>
              </a:rPr>
              <a:t>MyService</a:t>
            </a:r>
            <a:r>
              <a:rPr lang="en-US" sz="1800" dirty="0">
                <a:latin typeface="Helvetica" panose="020B0604020202020204" pitchFamily="34" charset="0"/>
                <a:cs typeface="Helvetica" panose="020B0604020202020204" pitchFamily="34" charset="0"/>
              </a:rPr>
              <a:t> {</a:t>
            </a:r>
          </a:p>
          <a:p>
            <a:pPr marL="0" indent="0">
              <a:buNone/>
            </a:pPr>
            <a:r>
              <a:rPr lang="en-US" sz="1800" dirty="0">
                <a:latin typeface="Helvetica" panose="020B0604020202020204" pitchFamily="34" charset="0"/>
                <a:cs typeface="Helvetica" panose="020B0604020202020204" pitchFamily="34" charset="0"/>
              </a:rPr>
              <a:t>  </a:t>
            </a:r>
            <a:r>
              <a:rPr lang="en-US" sz="1800" dirty="0" err="1">
                <a:latin typeface="Helvetica" panose="020B0604020202020204" pitchFamily="34" charset="0"/>
                <a:cs typeface="Helvetica" panose="020B0604020202020204" pitchFamily="34" charset="0"/>
              </a:rPr>
              <a:t>rpc</a:t>
            </a:r>
            <a:r>
              <a:rPr lang="en-US" sz="1800" dirty="0">
                <a:latin typeface="Helvetica" panose="020B0604020202020204" pitchFamily="34" charset="0"/>
                <a:cs typeface="Helvetica" panose="020B0604020202020204" pitchFamily="34" charset="0"/>
              </a:rPr>
              <a:t> </a:t>
            </a:r>
            <a:r>
              <a:rPr lang="en-US" sz="1800" dirty="0" err="1">
                <a:latin typeface="Helvetica" panose="020B0604020202020204" pitchFamily="34" charset="0"/>
                <a:cs typeface="Helvetica" panose="020B0604020202020204" pitchFamily="34" charset="0"/>
              </a:rPr>
              <a:t>MyFunction</a:t>
            </a:r>
            <a:r>
              <a:rPr lang="en-US" sz="1800" dirty="0">
                <a:latin typeface="Helvetica" panose="020B0604020202020204" pitchFamily="34" charset="0"/>
                <a:cs typeface="Helvetica" panose="020B0604020202020204" pitchFamily="34" charset="0"/>
              </a:rPr>
              <a:t>(</a:t>
            </a:r>
            <a:r>
              <a:rPr lang="en-US" sz="1800" dirty="0" err="1">
                <a:latin typeface="Helvetica" panose="020B0604020202020204" pitchFamily="34" charset="0"/>
                <a:cs typeface="Helvetica" panose="020B0604020202020204" pitchFamily="34" charset="0"/>
              </a:rPr>
              <a:t>MyRequest</a:t>
            </a:r>
            <a:r>
              <a:rPr lang="en-US" sz="1800" dirty="0">
                <a:latin typeface="Helvetica" panose="020B0604020202020204" pitchFamily="34" charset="0"/>
                <a:cs typeface="Helvetica" panose="020B0604020202020204" pitchFamily="34" charset="0"/>
              </a:rPr>
              <a:t>) returns (</a:t>
            </a:r>
            <a:r>
              <a:rPr lang="en-US" sz="1800" dirty="0" err="1">
                <a:latin typeface="Helvetica" panose="020B0604020202020204" pitchFamily="34" charset="0"/>
                <a:cs typeface="Helvetica" panose="020B0604020202020204" pitchFamily="34" charset="0"/>
              </a:rPr>
              <a:t>MyResponse</a:t>
            </a:r>
            <a:r>
              <a:rPr lang="en-US" sz="1800" dirty="0">
                <a:latin typeface="Helvetica" panose="020B0604020202020204" pitchFamily="34" charset="0"/>
                <a:cs typeface="Helvetica" panose="020B0604020202020204" pitchFamily="34" charset="0"/>
              </a:rPr>
              <a:t>);}</a:t>
            </a:r>
          </a:p>
          <a:p>
            <a:pPr marL="0" indent="0">
              <a:buNone/>
            </a:pPr>
            <a:r>
              <a:rPr lang="en-US" sz="1800" dirty="0">
                <a:latin typeface="Helvetica" panose="020B0604020202020204" pitchFamily="34" charset="0"/>
                <a:cs typeface="Helvetica" panose="020B0604020202020204" pitchFamily="34" charset="0"/>
              </a:rPr>
              <a:t>message </a:t>
            </a:r>
            <a:r>
              <a:rPr lang="en-US" sz="1800" dirty="0" err="1">
                <a:latin typeface="Helvetica" panose="020B0604020202020204" pitchFamily="34" charset="0"/>
                <a:cs typeface="Helvetica" panose="020B0604020202020204" pitchFamily="34" charset="0"/>
              </a:rPr>
              <a:t>MyRequest</a:t>
            </a:r>
            <a:r>
              <a:rPr lang="en-US" sz="1800" dirty="0">
                <a:latin typeface="Helvetica" panose="020B0604020202020204" pitchFamily="34" charset="0"/>
                <a:cs typeface="Helvetica" panose="020B0604020202020204" pitchFamily="34" charset="0"/>
              </a:rPr>
              <a:t> {</a:t>
            </a:r>
          </a:p>
          <a:p>
            <a:pPr marL="0" indent="0">
              <a:buNone/>
            </a:pPr>
            <a:r>
              <a:rPr lang="en-US" sz="1800" dirty="0">
                <a:latin typeface="Helvetica" panose="020B0604020202020204" pitchFamily="34" charset="0"/>
                <a:cs typeface="Helvetica" panose="020B0604020202020204" pitchFamily="34" charset="0"/>
              </a:rPr>
              <a:t>  string name = 1;}</a:t>
            </a:r>
          </a:p>
          <a:p>
            <a:pPr marL="0" indent="0">
              <a:buNone/>
            </a:pPr>
            <a:r>
              <a:rPr lang="en-US" sz="1800" dirty="0">
                <a:latin typeface="Helvetica" panose="020B0604020202020204" pitchFamily="34" charset="0"/>
                <a:cs typeface="Helvetica" panose="020B0604020202020204" pitchFamily="34" charset="0"/>
              </a:rPr>
              <a:t>message </a:t>
            </a:r>
            <a:r>
              <a:rPr lang="en-US" sz="1800" dirty="0" err="1">
                <a:latin typeface="Helvetica" panose="020B0604020202020204" pitchFamily="34" charset="0"/>
                <a:cs typeface="Helvetica" panose="020B0604020202020204" pitchFamily="34" charset="0"/>
              </a:rPr>
              <a:t>MyResponse</a:t>
            </a:r>
            <a:r>
              <a:rPr lang="en-US" sz="1800" dirty="0">
                <a:latin typeface="Helvetica" panose="020B0604020202020204" pitchFamily="34" charset="0"/>
                <a:cs typeface="Helvetica" panose="020B0604020202020204" pitchFamily="34" charset="0"/>
              </a:rPr>
              <a:t> {</a:t>
            </a:r>
          </a:p>
          <a:p>
            <a:pPr marL="0" indent="0">
              <a:buNone/>
            </a:pPr>
            <a:r>
              <a:rPr lang="en-US" sz="1800" dirty="0">
                <a:latin typeface="Helvetica" panose="020B0604020202020204" pitchFamily="34" charset="0"/>
                <a:cs typeface="Helvetica" panose="020B0604020202020204" pitchFamily="34" charset="0"/>
              </a:rPr>
              <a:t>  string message = 1;}</a:t>
            </a:r>
          </a:p>
          <a:p>
            <a:pPr marL="0" indent="0">
              <a:buNone/>
            </a:pPr>
            <a:endParaRPr lang="en-US" sz="1800" dirty="0">
              <a:latin typeface="Helvetica" panose="020B0604020202020204" pitchFamily="34" charset="0"/>
              <a:cs typeface="Helvetica" panose="020B0604020202020204" pitchFamily="34" charset="0"/>
            </a:endParaRPr>
          </a:p>
        </p:txBody>
      </p:sp>
      <p:sp>
        <p:nvSpPr>
          <p:cNvPr id="6" name="TextBox 5">
            <a:extLst>
              <a:ext uri="{FF2B5EF4-FFF2-40B4-BE49-F238E27FC236}">
                <a16:creationId xmlns:a16="http://schemas.microsoft.com/office/drawing/2014/main" id="{BFFBA921-5A1E-14F1-97D7-3D8CDFFFD977}"/>
              </a:ext>
            </a:extLst>
          </p:cNvPr>
          <p:cNvSpPr txBox="1"/>
          <p:nvPr/>
        </p:nvSpPr>
        <p:spPr>
          <a:xfrm>
            <a:off x="838199" y="2063302"/>
            <a:ext cx="9425683" cy="707886"/>
          </a:xfrm>
          <a:prstGeom prst="rect">
            <a:avLst/>
          </a:prstGeom>
          <a:noFill/>
        </p:spPr>
        <p:txBody>
          <a:bodyPr wrap="square">
            <a:spAutoFit/>
          </a:bodyPr>
          <a:lstStyle/>
          <a:p>
            <a:r>
              <a:rPr lang="en-US" sz="2000" dirty="0">
                <a:latin typeface="Helvetica" panose="020B0604020202020204" pitchFamily="34" charset="0"/>
                <a:cs typeface="Helvetica" panose="020B0604020202020204" pitchFamily="34" charset="0"/>
              </a:rPr>
              <a:t>Defining the Service:</a:t>
            </a:r>
          </a:p>
          <a:p>
            <a:r>
              <a:rPr lang="en-US" sz="2000" dirty="0">
                <a:latin typeface="Helvetica" panose="020B0604020202020204" pitchFamily="34" charset="0"/>
                <a:cs typeface="Helvetica" panose="020B0604020202020204" pitchFamily="34" charset="0"/>
              </a:rPr>
              <a:t>Create a .proto file that defines the service and messages:</a:t>
            </a:r>
          </a:p>
        </p:txBody>
      </p:sp>
    </p:spTree>
    <p:extLst>
      <p:ext uri="{BB962C8B-B14F-4D97-AF65-F5344CB8AC3E}">
        <p14:creationId xmlns:p14="http://schemas.microsoft.com/office/powerpoint/2010/main" val="248566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2626AE-85D5-2666-8A1E-58C91F65D745}"/>
              </a:ext>
            </a:extLst>
          </p:cNvPr>
          <p:cNvPicPr>
            <a:picLocks noChangeAspect="1"/>
          </p:cNvPicPr>
          <p:nvPr/>
        </p:nvPicPr>
        <p:blipFill>
          <a:blip r:embed="rId2"/>
          <a:stretch>
            <a:fillRect/>
          </a:stretch>
        </p:blipFill>
        <p:spPr>
          <a:xfrm>
            <a:off x="1864039" y="1353256"/>
            <a:ext cx="8463921" cy="5152516"/>
          </a:xfrm>
          <a:prstGeom prst="rect">
            <a:avLst/>
          </a:prstGeom>
        </p:spPr>
      </p:pic>
    </p:spTree>
    <p:extLst>
      <p:ext uri="{BB962C8B-B14F-4D97-AF65-F5344CB8AC3E}">
        <p14:creationId xmlns:p14="http://schemas.microsoft.com/office/powerpoint/2010/main" val="9677104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03B4616-81B5-B929-AB06-A515768B8A97}"/>
              </a:ext>
            </a:extLst>
          </p:cNvPr>
          <p:cNvSpPr>
            <a:spLocks noGrp="1"/>
          </p:cNvSpPr>
          <p:nvPr>
            <p:ph idx="1"/>
          </p:nvPr>
        </p:nvSpPr>
        <p:spPr>
          <a:xfrm>
            <a:off x="838200" y="3082247"/>
            <a:ext cx="10515600" cy="707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marL="0" indent="0">
              <a:buNone/>
            </a:pPr>
            <a:r>
              <a:rPr lang="en-US" sz="1800" dirty="0">
                <a:latin typeface="Helvetica" panose="020B0604020202020204" pitchFamily="34" charset="0"/>
                <a:cs typeface="Helvetica" panose="020B0604020202020204" pitchFamily="34" charset="0"/>
              </a:rPr>
              <a:t>python -m </a:t>
            </a:r>
            <a:r>
              <a:rPr lang="en-US" sz="1800" dirty="0" err="1">
                <a:latin typeface="Helvetica" panose="020B0604020202020204" pitchFamily="34" charset="0"/>
                <a:cs typeface="Helvetica" panose="020B0604020202020204" pitchFamily="34" charset="0"/>
              </a:rPr>
              <a:t>grpc_tools.protoc</a:t>
            </a:r>
            <a:r>
              <a:rPr lang="en-US" sz="1800" dirty="0">
                <a:latin typeface="Helvetica" panose="020B0604020202020204" pitchFamily="34" charset="0"/>
                <a:cs typeface="Helvetica" panose="020B0604020202020204" pitchFamily="34" charset="0"/>
              </a:rPr>
              <a:t> -I. --</a:t>
            </a:r>
            <a:r>
              <a:rPr lang="en-US" sz="1800" dirty="0" err="1">
                <a:latin typeface="Helvetica" panose="020B0604020202020204" pitchFamily="34" charset="0"/>
                <a:cs typeface="Helvetica" panose="020B0604020202020204" pitchFamily="34" charset="0"/>
              </a:rPr>
              <a:t>python_out</a:t>
            </a:r>
            <a:r>
              <a:rPr lang="en-US" sz="1800" dirty="0">
                <a:latin typeface="Helvetica" panose="020B0604020202020204" pitchFamily="34" charset="0"/>
                <a:cs typeface="Helvetica" panose="020B0604020202020204" pitchFamily="34" charset="0"/>
              </a:rPr>
              <a:t>=. --</a:t>
            </a:r>
            <a:r>
              <a:rPr lang="en-US" sz="1800" dirty="0" err="1">
                <a:latin typeface="Helvetica" panose="020B0604020202020204" pitchFamily="34" charset="0"/>
                <a:cs typeface="Helvetica" panose="020B0604020202020204" pitchFamily="34" charset="0"/>
              </a:rPr>
              <a:t>grpc_python_out</a:t>
            </a:r>
            <a:r>
              <a:rPr lang="en-US" sz="1800" dirty="0">
                <a:latin typeface="Helvetica" panose="020B0604020202020204" pitchFamily="34" charset="0"/>
                <a:cs typeface="Helvetica" panose="020B0604020202020204" pitchFamily="34" charset="0"/>
              </a:rPr>
              <a:t>=. </a:t>
            </a:r>
            <a:r>
              <a:rPr lang="en-US" sz="1800" dirty="0" err="1">
                <a:latin typeface="Helvetica" panose="020B0604020202020204" pitchFamily="34" charset="0"/>
                <a:cs typeface="Helvetica" panose="020B0604020202020204" pitchFamily="34" charset="0"/>
              </a:rPr>
              <a:t>my_service.proto</a:t>
            </a:r>
            <a:endParaRPr lang="en-US" sz="1800" dirty="0">
              <a:latin typeface="Helvetica" panose="020B0604020202020204" pitchFamily="34" charset="0"/>
              <a:cs typeface="Helvetica" panose="020B0604020202020204" pitchFamily="34" charset="0"/>
            </a:endParaRPr>
          </a:p>
        </p:txBody>
      </p:sp>
      <p:sp>
        <p:nvSpPr>
          <p:cNvPr id="6" name="TextBox 5">
            <a:extLst>
              <a:ext uri="{FF2B5EF4-FFF2-40B4-BE49-F238E27FC236}">
                <a16:creationId xmlns:a16="http://schemas.microsoft.com/office/drawing/2014/main" id="{BFFBA921-5A1E-14F1-97D7-3D8CDFFFD977}"/>
              </a:ext>
            </a:extLst>
          </p:cNvPr>
          <p:cNvSpPr txBox="1"/>
          <p:nvPr/>
        </p:nvSpPr>
        <p:spPr>
          <a:xfrm>
            <a:off x="838199" y="2063302"/>
            <a:ext cx="9425683" cy="707886"/>
          </a:xfrm>
          <a:prstGeom prst="rect">
            <a:avLst/>
          </a:prstGeom>
          <a:noFill/>
        </p:spPr>
        <p:txBody>
          <a:bodyPr wrap="square">
            <a:spAutoFit/>
          </a:bodyPr>
          <a:lstStyle/>
          <a:p>
            <a:r>
              <a:rPr lang="en-US" sz="2000" dirty="0">
                <a:latin typeface="Helvetica" panose="020B0604020202020204" pitchFamily="34" charset="0"/>
                <a:cs typeface="Helvetica" panose="020B0604020202020204" pitchFamily="34" charset="0"/>
              </a:rPr>
              <a:t>Generating Python Code from .proto:</a:t>
            </a:r>
          </a:p>
          <a:p>
            <a:r>
              <a:rPr lang="en-US" sz="2000" dirty="0">
                <a:latin typeface="Helvetica" panose="020B0604020202020204" pitchFamily="34" charset="0"/>
                <a:cs typeface="Helvetica" panose="020B0604020202020204" pitchFamily="34" charset="0"/>
              </a:rPr>
              <a:t>Compile the .proto file to generate Python code:</a:t>
            </a:r>
          </a:p>
        </p:txBody>
      </p:sp>
    </p:spTree>
    <p:extLst>
      <p:ext uri="{BB962C8B-B14F-4D97-AF65-F5344CB8AC3E}">
        <p14:creationId xmlns:p14="http://schemas.microsoft.com/office/powerpoint/2010/main" val="38837152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03B4616-81B5-B929-AB06-A515768B8A97}"/>
              </a:ext>
            </a:extLst>
          </p:cNvPr>
          <p:cNvSpPr>
            <a:spLocks noGrp="1"/>
          </p:cNvSpPr>
          <p:nvPr>
            <p:ph idx="1"/>
          </p:nvPr>
        </p:nvSpPr>
        <p:spPr>
          <a:xfrm>
            <a:off x="838200" y="2533511"/>
            <a:ext cx="10515600" cy="41138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77500" lnSpcReduction="20000"/>
          </a:bodyPr>
          <a:lstStyle/>
          <a:p>
            <a:pPr marL="0" indent="0">
              <a:buNone/>
            </a:pPr>
            <a:r>
              <a:rPr lang="en-US" sz="1800" dirty="0">
                <a:latin typeface="Helvetica" panose="020B0604020202020204" pitchFamily="34" charset="0"/>
                <a:cs typeface="Helvetica" panose="020B0604020202020204" pitchFamily="34" charset="0"/>
              </a:rPr>
              <a:t>from concurrent import futures</a:t>
            </a:r>
          </a:p>
          <a:p>
            <a:pPr marL="0" indent="0">
              <a:buNone/>
            </a:pPr>
            <a:r>
              <a:rPr lang="en-US" sz="1800" dirty="0">
                <a:latin typeface="Helvetica" panose="020B0604020202020204" pitchFamily="34" charset="0"/>
                <a:cs typeface="Helvetica" panose="020B0604020202020204" pitchFamily="34" charset="0"/>
              </a:rPr>
              <a:t>import </a:t>
            </a:r>
            <a:r>
              <a:rPr lang="en-US" sz="1800" dirty="0" err="1">
                <a:latin typeface="Helvetica" panose="020B0604020202020204" pitchFamily="34" charset="0"/>
                <a:cs typeface="Helvetica" panose="020B0604020202020204" pitchFamily="34" charset="0"/>
              </a:rPr>
              <a:t>grpc</a:t>
            </a:r>
            <a:endParaRPr lang="en-US" sz="1800" dirty="0">
              <a:latin typeface="Helvetica" panose="020B0604020202020204" pitchFamily="34" charset="0"/>
              <a:cs typeface="Helvetica" panose="020B0604020202020204" pitchFamily="34" charset="0"/>
            </a:endParaRPr>
          </a:p>
          <a:p>
            <a:pPr marL="0" indent="0">
              <a:buNone/>
            </a:pPr>
            <a:r>
              <a:rPr lang="en-US" sz="1800" dirty="0">
                <a:latin typeface="Helvetica" panose="020B0604020202020204" pitchFamily="34" charset="0"/>
                <a:cs typeface="Helvetica" panose="020B0604020202020204" pitchFamily="34" charset="0"/>
              </a:rPr>
              <a:t>import my_service_pb2</a:t>
            </a:r>
          </a:p>
          <a:p>
            <a:pPr marL="0" indent="0">
              <a:buNone/>
            </a:pPr>
            <a:r>
              <a:rPr lang="en-US" sz="1800" dirty="0">
                <a:latin typeface="Helvetica" panose="020B0604020202020204" pitchFamily="34" charset="0"/>
                <a:cs typeface="Helvetica" panose="020B0604020202020204" pitchFamily="34" charset="0"/>
              </a:rPr>
              <a:t>import my_service_pb2_grpc</a:t>
            </a:r>
          </a:p>
          <a:p>
            <a:pPr marL="0" indent="0">
              <a:buNone/>
            </a:pPr>
            <a:r>
              <a:rPr lang="en-US" sz="1800" dirty="0">
                <a:latin typeface="Helvetica" panose="020B0604020202020204" pitchFamily="34" charset="0"/>
                <a:cs typeface="Helvetica" panose="020B0604020202020204" pitchFamily="34" charset="0"/>
              </a:rPr>
              <a:t>class </a:t>
            </a:r>
            <a:r>
              <a:rPr lang="en-US" sz="1800" dirty="0" err="1">
                <a:latin typeface="Helvetica" panose="020B0604020202020204" pitchFamily="34" charset="0"/>
                <a:cs typeface="Helvetica" panose="020B0604020202020204" pitchFamily="34" charset="0"/>
              </a:rPr>
              <a:t>MyServiceServicer</a:t>
            </a:r>
            <a:r>
              <a:rPr lang="en-US" sz="1800" dirty="0">
                <a:latin typeface="Helvetica" panose="020B0604020202020204" pitchFamily="34" charset="0"/>
                <a:cs typeface="Helvetica" panose="020B0604020202020204" pitchFamily="34" charset="0"/>
              </a:rPr>
              <a:t>(my_service_pb2_grpc.MyServiceServicer):</a:t>
            </a:r>
          </a:p>
          <a:p>
            <a:pPr marL="0" indent="0">
              <a:buNone/>
            </a:pPr>
            <a:r>
              <a:rPr lang="en-US" sz="1800" dirty="0">
                <a:latin typeface="Helvetica" panose="020B0604020202020204" pitchFamily="34" charset="0"/>
                <a:cs typeface="Helvetica" panose="020B0604020202020204" pitchFamily="34" charset="0"/>
              </a:rPr>
              <a:t>    def </a:t>
            </a:r>
            <a:r>
              <a:rPr lang="en-US" sz="1800" dirty="0" err="1">
                <a:latin typeface="Helvetica" panose="020B0604020202020204" pitchFamily="34" charset="0"/>
                <a:cs typeface="Helvetica" panose="020B0604020202020204" pitchFamily="34" charset="0"/>
              </a:rPr>
              <a:t>MyFunction</a:t>
            </a:r>
            <a:r>
              <a:rPr lang="en-US" sz="1800" dirty="0">
                <a:latin typeface="Helvetica" panose="020B0604020202020204" pitchFamily="34" charset="0"/>
                <a:cs typeface="Helvetica" panose="020B0604020202020204" pitchFamily="34" charset="0"/>
              </a:rPr>
              <a:t>(self, request, context):</a:t>
            </a:r>
          </a:p>
          <a:p>
            <a:pPr marL="0" indent="0">
              <a:buNone/>
            </a:pPr>
            <a:r>
              <a:rPr lang="en-US" sz="1800" dirty="0">
                <a:latin typeface="Helvetica" panose="020B0604020202020204" pitchFamily="34" charset="0"/>
                <a:cs typeface="Helvetica" panose="020B0604020202020204" pitchFamily="34" charset="0"/>
              </a:rPr>
              <a:t>        return my_service_pb2.MyResponse(message=</a:t>
            </a:r>
            <a:r>
              <a:rPr lang="en-US" sz="1800" dirty="0" err="1">
                <a:latin typeface="Helvetica" panose="020B0604020202020204" pitchFamily="34" charset="0"/>
                <a:cs typeface="Helvetica" panose="020B0604020202020204" pitchFamily="34" charset="0"/>
              </a:rPr>
              <a:t>f'Hello</a:t>
            </a:r>
            <a:r>
              <a:rPr lang="en-US" sz="1800" dirty="0">
                <a:latin typeface="Helvetica" panose="020B0604020202020204" pitchFamily="34" charset="0"/>
                <a:cs typeface="Helvetica" panose="020B0604020202020204" pitchFamily="34" charset="0"/>
              </a:rPr>
              <a:t>, {request.name}!')</a:t>
            </a:r>
          </a:p>
          <a:p>
            <a:pPr marL="0" indent="0">
              <a:buNone/>
            </a:pPr>
            <a:r>
              <a:rPr lang="en-US" sz="1800" dirty="0">
                <a:latin typeface="Helvetica" panose="020B0604020202020204" pitchFamily="34" charset="0"/>
                <a:cs typeface="Helvetica" panose="020B0604020202020204" pitchFamily="34" charset="0"/>
              </a:rPr>
              <a:t>def serve():</a:t>
            </a:r>
          </a:p>
          <a:p>
            <a:pPr marL="0" indent="0">
              <a:buNone/>
            </a:pPr>
            <a:r>
              <a:rPr lang="en-US" sz="1800" dirty="0">
                <a:latin typeface="Helvetica" panose="020B0604020202020204" pitchFamily="34" charset="0"/>
                <a:cs typeface="Helvetica" panose="020B0604020202020204" pitchFamily="34" charset="0"/>
              </a:rPr>
              <a:t>    server = </a:t>
            </a:r>
            <a:r>
              <a:rPr lang="en-US" sz="1800" dirty="0" err="1">
                <a:latin typeface="Helvetica" panose="020B0604020202020204" pitchFamily="34" charset="0"/>
                <a:cs typeface="Helvetica" panose="020B0604020202020204" pitchFamily="34" charset="0"/>
              </a:rPr>
              <a:t>grpc.server</a:t>
            </a:r>
            <a:r>
              <a:rPr lang="en-US" sz="1800" dirty="0">
                <a:latin typeface="Helvetica" panose="020B0604020202020204" pitchFamily="34" charset="0"/>
                <a:cs typeface="Helvetica" panose="020B0604020202020204" pitchFamily="34" charset="0"/>
              </a:rPr>
              <a:t>(</a:t>
            </a:r>
            <a:r>
              <a:rPr lang="en-US" sz="1800" dirty="0" err="1">
                <a:latin typeface="Helvetica" panose="020B0604020202020204" pitchFamily="34" charset="0"/>
                <a:cs typeface="Helvetica" panose="020B0604020202020204" pitchFamily="34" charset="0"/>
              </a:rPr>
              <a:t>futures.ThreadPoolExecutor</a:t>
            </a:r>
            <a:r>
              <a:rPr lang="en-US" sz="1800" dirty="0">
                <a:latin typeface="Helvetica" panose="020B0604020202020204" pitchFamily="34" charset="0"/>
                <a:cs typeface="Helvetica" panose="020B0604020202020204" pitchFamily="34" charset="0"/>
              </a:rPr>
              <a:t>(</a:t>
            </a:r>
            <a:r>
              <a:rPr lang="en-US" sz="1800" dirty="0" err="1">
                <a:latin typeface="Helvetica" panose="020B0604020202020204" pitchFamily="34" charset="0"/>
                <a:cs typeface="Helvetica" panose="020B0604020202020204" pitchFamily="34" charset="0"/>
              </a:rPr>
              <a:t>max_workers</a:t>
            </a:r>
            <a:r>
              <a:rPr lang="en-US" sz="1800" dirty="0">
                <a:latin typeface="Helvetica" panose="020B0604020202020204" pitchFamily="34" charset="0"/>
                <a:cs typeface="Helvetica" panose="020B0604020202020204" pitchFamily="34" charset="0"/>
              </a:rPr>
              <a:t>=10))</a:t>
            </a:r>
          </a:p>
          <a:p>
            <a:pPr marL="0" indent="0">
              <a:buNone/>
            </a:pPr>
            <a:r>
              <a:rPr lang="en-US" sz="1800" dirty="0">
                <a:latin typeface="Helvetica" panose="020B0604020202020204" pitchFamily="34" charset="0"/>
                <a:cs typeface="Helvetica" panose="020B0604020202020204" pitchFamily="34" charset="0"/>
              </a:rPr>
              <a:t>    my_service_pb2_grpc.add_MyServiceServicer_to_server(</a:t>
            </a:r>
            <a:r>
              <a:rPr lang="en-US" sz="1800" dirty="0" err="1">
                <a:latin typeface="Helvetica" panose="020B0604020202020204" pitchFamily="34" charset="0"/>
                <a:cs typeface="Helvetica" panose="020B0604020202020204" pitchFamily="34" charset="0"/>
              </a:rPr>
              <a:t>MyServiceServicer</a:t>
            </a:r>
            <a:r>
              <a:rPr lang="en-US" sz="1800" dirty="0">
                <a:latin typeface="Helvetica" panose="020B0604020202020204" pitchFamily="34" charset="0"/>
                <a:cs typeface="Helvetica" panose="020B0604020202020204" pitchFamily="34" charset="0"/>
              </a:rPr>
              <a:t>(), server)</a:t>
            </a:r>
          </a:p>
          <a:p>
            <a:pPr marL="0" indent="0">
              <a:buNone/>
            </a:pPr>
            <a:r>
              <a:rPr lang="en-US" sz="1800" dirty="0">
                <a:latin typeface="Helvetica" panose="020B0604020202020204" pitchFamily="34" charset="0"/>
                <a:cs typeface="Helvetica" panose="020B0604020202020204" pitchFamily="34" charset="0"/>
              </a:rPr>
              <a:t>    </a:t>
            </a:r>
            <a:r>
              <a:rPr lang="en-US" sz="1800" dirty="0" err="1">
                <a:latin typeface="Helvetica" panose="020B0604020202020204" pitchFamily="34" charset="0"/>
                <a:cs typeface="Helvetica" panose="020B0604020202020204" pitchFamily="34" charset="0"/>
              </a:rPr>
              <a:t>server.add_insecure_port</a:t>
            </a:r>
            <a:r>
              <a:rPr lang="en-US" sz="1800" dirty="0">
                <a:latin typeface="Helvetica" panose="020B0604020202020204" pitchFamily="34" charset="0"/>
                <a:cs typeface="Helvetica" panose="020B0604020202020204" pitchFamily="34" charset="0"/>
              </a:rPr>
              <a:t>('[::]:50051')</a:t>
            </a:r>
          </a:p>
          <a:p>
            <a:pPr marL="0" indent="0">
              <a:buNone/>
            </a:pPr>
            <a:r>
              <a:rPr lang="en-US" sz="1800" dirty="0">
                <a:latin typeface="Helvetica" panose="020B0604020202020204" pitchFamily="34" charset="0"/>
                <a:cs typeface="Helvetica" panose="020B0604020202020204" pitchFamily="34" charset="0"/>
              </a:rPr>
              <a:t>    </a:t>
            </a:r>
            <a:r>
              <a:rPr lang="en-US" sz="1800" dirty="0" err="1">
                <a:latin typeface="Helvetica" panose="020B0604020202020204" pitchFamily="34" charset="0"/>
                <a:cs typeface="Helvetica" panose="020B0604020202020204" pitchFamily="34" charset="0"/>
              </a:rPr>
              <a:t>server.start</a:t>
            </a:r>
            <a:r>
              <a:rPr lang="en-US" sz="1800" dirty="0">
                <a:latin typeface="Helvetica" panose="020B0604020202020204" pitchFamily="34" charset="0"/>
                <a:cs typeface="Helvetica" panose="020B0604020202020204" pitchFamily="34" charset="0"/>
              </a:rPr>
              <a:t>()</a:t>
            </a:r>
          </a:p>
          <a:p>
            <a:pPr marL="0" indent="0">
              <a:buNone/>
            </a:pPr>
            <a:r>
              <a:rPr lang="en-US" sz="1800" dirty="0">
                <a:latin typeface="Helvetica" panose="020B0604020202020204" pitchFamily="34" charset="0"/>
                <a:cs typeface="Helvetica" panose="020B0604020202020204" pitchFamily="34" charset="0"/>
              </a:rPr>
              <a:t>    </a:t>
            </a:r>
            <a:r>
              <a:rPr lang="en-US" sz="1800" dirty="0" err="1">
                <a:latin typeface="Helvetica" panose="020B0604020202020204" pitchFamily="34" charset="0"/>
                <a:cs typeface="Helvetica" panose="020B0604020202020204" pitchFamily="34" charset="0"/>
              </a:rPr>
              <a:t>server.wait_for_termination</a:t>
            </a:r>
            <a:r>
              <a:rPr lang="en-US" sz="1800" dirty="0">
                <a:latin typeface="Helvetica" panose="020B0604020202020204" pitchFamily="34" charset="0"/>
                <a:cs typeface="Helvetica" panose="020B0604020202020204" pitchFamily="34" charset="0"/>
              </a:rPr>
              <a:t>()</a:t>
            </a:r>
          </a:p>
          <a:p>
            <a:pPr marL="0" indent="0">
              <a:buNone/>
            </a:pPr>
            <a:r>
              <a:rPr lang="en-US" sz="1800" dirty="0">
                <a:latin typeface="Helvetica" panose="020B0604020202020204" pitchFamily="34" charset="0"/>
                <a:cs typeface="Helvetica" panose="020B0604020202020204" pitchFamily="34" charset="0"/>
              </a:rPr>
              <a:t>if __name__ == '__main__':</a:t>
            </a:r>
          </a:p>
          <a:p>
            <a:pPr marL="0" indent="0">
              <a:buNone/>
            </a:pPr>
            <a:r>
              <a:rPr lang="en-US" sz="1800" dirty="0">
                <a:latin typeface="Helvetica" panose="020B0604020202020204" pitchFamily="34" charset="0"/>
                <a:cs typeface="Helvetica" panose="020B0604020202020204" pitchFamily="34" charset="0"/>
              </a:rPr>
              <a:t>    serve()</a:t>
            </a:r>
          </a:p>
        </p:txBody>
      </p:sp>
      <p:sp>
        <p:nvSpPr>
          <p:cNvPr id="6" name="TextBox 5">
            <a:extLst>
              <a:ext uri="{FF2B5EF4-FFF2-40B4-BE49-F238E27FC236}">
                <a16:creationId xmlns:a16="http://schemas.microsoft.com/office/drawing/2014/main" id="{BFFBA921-5A1E-14F1-97D7-3D8CDFFFD977}"/>
              </a:ext>
            </a:extLst>
          </p:cNvPr>
          <p:cNvSpPr txBox="1"/>
          <p:nvPr/>
        </p:nvSpPr>
        <p:spPr>
          <a:xfrm>
            <a:off x="838199" y="1825625"/>
            <a:ext cx="9425683" cy="707886"/>
          </a:xfrm>
          <a:prstGeom prst="rect">
            <a:avLst/>
          </a:prstGeom>
          <a:noFill/>
        </p:spPr>
        <p:txBody>
          <a:bodyPr wrap="square">
            <a:spAutoFit/>
          </a:bodyPr>
          <a:lstStyle/>
          <a:p>
            <a:r>
              <a:rPr lang="en-US" sz="2000" dirty="0">
                <a:latin typeface="Helvetica" panose="020B0604020202020204" pitchFamily="34" charset="0"/>
                <a:cs typeface="Helvetica" panose="020B0604020202020204" pitchFamily="34" charset="0"/>
              </a:rPr>
              <a:t>Implementing the Server:</a:t>
            </a:r>
          </a:p>
          <a:p>
            <a:r>
              <a:rPr lang="en-US" sz="2000" dirty="0">
                <a:latin typeface="Helvetica" panose="020B0604020202020204" pitchFamily="34" charset="0"/>
                <a:cs typeface="Helvetica" panose="020B0604020202020204" pitchFamily="34" charset="0"/>
              </a:rPr>
              <a:t>Import generated files and implement the server logic:</a:t>
            </a:r>
          </a:p>
        </p:txBody>
      </p:sp>
    </p:spTree>
    <p:extLst>
      <p:ext uri="{BB962C8B-B14F-4D97-AF65-F5344CB8AC3E}">
        <p14:creationId xmlns:p14="http://schemas.microsoft.com/office/powerpoint/2010/main" val="26675850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03B4616-81B5-B929-AB06-A515768B8A97}"/>
              </a:ext>
            </a:extLst>
          </p:cNvPr>
          <p:cNvSpPr>
            <a:spLocks noGrp="1"/>
          </p:cNvSpPr>
          <p:nvPr>
            <p:ph idx="1"/>
          </p:nvPr>
        </p:nvSpPr>
        <p:spPr>
          <a:xfrm>
            <a:off x="838200" y="2533511"/>
            <a:ext cx="10515600" cy="41138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marL="0" indent="0">
              <a:buNone/>
            </a:pPr>
            <a:r>
              <a:rPr lang="en-US" sz="1600" dirty="0">
                <a:latin typeface="Helvetica" panose="020B0604020202020204" pitchFamily="34" charset="0"/>
                <a:cs typeface="Helvetica" panose="020B0604020202020204" pitchFamily="34" charset="0"/>
              </a:rPr>
              <a:t>import </a:t>
            </a:r>
            <a:r>
              <a:rPr lang="en-US" sz="1600" dirty="0" err="1">
                <a:latin typeface="Helvetica" panose="020B0604020202020204" pitchFamily="34" charset="0"/>
                <a:cs typeface="Helvetica" panose="020B0604020202020204" pitchFamily="34" charset="0"/>
              </a:rPr>
              <a:t>grpc</a:t>
            </a:r>
            <a:endParaRPr lang="en-US" sz="1600" dirty="0">
              <a:latin typeface="Helvetica" panose="020B0604020202020204" pitchFamily="34" charset="0"/>
              <a:cs typeface="Helvetica" panose="020B0604020202020204" pitchFamily="34" charset="0"/>
            </a:endParaRPr>
          </a:p>
          <a:p>
            <a:pPr marL="0" indent="0">
              <a:buNone/>
            </a:pPr>
            <a:r>
              <a:rPr lang="en-US" sz="1600" dirty="0">
                <a:latin typeface="Helvetica" panose="020B0604020202020204" pitchFamily="34" charset="0"/>
                <a:cs typeface="Helvetica" panose="020B0604020202020204" pitchFamily="34" charset="0"/>
              </a:rPr>
              <a:t>import my_service_pb2</a:t>
            </a:r>
          </a:p>
          <a:p>
            <a:pPr marL="0" indent="0">
              <a:buNone/>
            </a:pPr>
            <a:r>
              <a:rPr lang="en-US" sz="1600" dirty="0">
                <a:latin typeface="Helvetica" panose="020B0604020202020204" pitchFamily="34" charset="0"/>
                <a:cs typeface="Helvetica" panose="020B0604020202020204" pitchFamily="34" charset="0"/>
              </a:rPr>
              <a:t>import my_service_pb2_grpc</a:t>
            </a:r>
          </a:p>
          <a:p>
            <a:pPr marL="0" indent="0">
              <a:buNone/>
            </a:pPr>
            <a:endParaRPr lang="en-US" sz="1600" dirty="0">
              <a:latin typeface="Helvetica" panose="020B0604020202020204" pitchFamily="34" charset="0"/>
              <a:cs typeface="Helvetica" panose="020B0604020202020204" pitchFamily="34" charset="0"/>
            </a:endParaRPr>
          </a:p>
          <a:p>
            <a:pPr marL="0" indent="0">
              <a:buNone/>
            </a:pPr>
            <a:r>
              <a:rPr lang="en-US" sz="1600" dirty="0">
                <a:latin typeface="Helvetica" panose="020B0604020202020204" pitchFamily="34" charset="0"/>
                <a:cs typeface="Helvetica" panose="020B0604020202020204" pitchFamily="34" charset="0"/>
              </a:rPr>
              <a:t>def run():</a:t>
            </a:r>
          </a:p>
          <a:p>
            <a:pPr marL="0" indent="0">
              <a:buNone/>
            </a:pPr>
            <a:r>
              <a:rPr lang="en-US" sz="1600" dirty="0">
                <a:latin typeface="Helvetica" panose="020B0604020202020204" pitchFamily="34" charset="0"/>
                <a:cs typeface="Helvetica" panose="020B0604020202020204" pitchFamily="34" charset="0"/>
              </a:rPr>
              <a:t>    with </a:t>
            </a:r>
            <a:r>
              <a:rPr lang="en-US" sz="1600" dirty="0" err="1">
                <a:latin typeface="Helvetica" panose="020B0604020202020204" pitchFamily="34" charset="0"/>
                <a:cs typeface="Helvetica" panose="020B0604020202020204" pitchFamily="34" charset="0"/>
              </a:rPr>
              <a:t>grpc.insecure_channel</a:t>
            </a:r>
            <a:r>
              <a:rPr lang="en-US" sz="1600" dirty="0">
                <a:latin typeface="Helvetica" panose="020B0604020202020204" pitchFamily="34" charset="0"/>
                <a:cs typeface="Helvetica" panose="020B0604020202020204" pitchFamily="34" charset="0"/>
              </a:rPr>
              <a:t>('localhost:50051') as channel:</a:t>
            </a:r>
          </a:p>
          <a:p>
            <a:pPr marL="0" indent="0">
              <a:buNone/>
            </a:pPr>
            <a:r>
              <a:rPr lang="en-US" sz="1600" dirty="0">
                <a:latin typeface="Helvetica" panose="020B0604020202020204" pitchFamily="34" charset="0"/>
                <a:cs typeface="Helvetica" panose="020B0604020202020204" pitchFamily="34" charset="0"/>
              </a:rPr>
              <a:t>        stub = my_service_pb2_grpc.MyServiceStub(channel)</a:t>
            </a:r>
          </a:p>
          <a:p>
            <a:pPr marL="0" indent="0">
              <a:buNone/>
            </a:pPr>
            <a:r>
              <a:rPr lang="en-US" sz="1600" dirty="0">
                <a:latin typeface="Helvetica" panose="020B0604020202020204" pitchFamily="34" charset="0"/>
                <a:cs typeface="Helvetica" panose="020B0604020202020204" pitchFamily="34" charset="0"/>
              </a:rPr>
              <a:t>        response = </a:t>
            </a:r>
            <a:r>
              <a:rPr lang="en-US" sz="1600" dirty="0" err="1">
                <a:latin typeface="Helvetica" panose="020B0604020202020204" pitchFamily="34" charset="0"/>
                <a:cs typeface="Helvetica" panose="020B0604020202020204" pitchFamily="34" charset="0"/>
              </a:rPr>
              <a:t>stub.MyFunction</a:t>
            </a:r>
            <a:r>
              <a:rPr lang="en-US" sz="1600" dirty="0">
                <a:latin typeface="Helvetica" panose="020B0604020202020204" pitchFamily="34" charset="0"/>
                <a:cs typeface="Helvetica" panose="020B0604020202020204" pitchFamily="34" charset="0"/>
              </a:rPr>
              <a:t>(my_service_pb2.MyRequest(name='World'))</a:t>
            </a:r>
          </a:p>
          <a:p>
            <a:pPr marL="0" indent="0">
              <a:buNone/>
            </a:pPr>
            <a:r>
              <a:rPr lang="en-US" sz="1600" dirty="0">
                <a:latin typeface="Helvetica" panose="020B0604020202020204" pitchFamily="34" charset="0"/>
                <a:cs typeface="Helvetica" panose="020B0604020202020204" pitchFamily="34" charset="0"/>
              </a:rPr>
              <a:t>        print(</a:t>
            </a:r>
            <a:r>
              <a:rPr lang="en-US" sz="1600" dirty="0" err="1">
                <a:latin typeface="Helvetica" panose="020B0604020202020204" pitchFamily="34" charset="0"/>
                <a:cs typeface="Helvetica" panose="020B0604020202020204" pitchFamily="34" charset="0"/>
              </a:rPr>
              <a:t>f'Client</a:t>
            </a:r>
            <a:r>
              <a:rPr lang="en-US" sz="1600" dirty="0">
                <a:latin typeface="Helvetica" panose="020B0604020202020204" pitchFamily="34" charset="0"/>
                <a:cs typeface="Helvetica" panose="020B0604020202020204" pitchFamily="34" charset="0"/>
              </a:rPr>
              <a:t> received: {</a:t>
            </a:r>
            <a:r>
              <a:rPr lang="en-US" sz="1600" dirty="0" err="1">
                <a:latin typeface="Helvetica" panose="020B0604020202020204" pitchFamily="34" charset="0"/>
                <a:cs typeface="Helvetica" panose="020B0604020202020204" pitchFamily="34" charset="0"/>
              </a:rPr>
              <a:t>response.message</a:t>
            </a:r>
            <a:r>
              <a:rPr lang="en-US" sz="1600" dirty="0">
                <a:latin typeface="Helvetica" panose="020B0604020202020204" pitchFamily="34" charset="0"/>
                <a:cs typeface="Helvetica" panose="020B0604020202020204" pitchFamily="34" charset="0"/>
              </a:rPr>
              <a:t>}')</a:t>
            </a:r>
          </a:p>
          <a:p>
            <a:pPr marL="0" indent="0">
              <a:buNone/>
            </a:pPr>
            <a:endParaRPr lang="en-US" sz="1600" dirty="0">
              <a:latin typeface="Helvetica" panose="020B0604020202020204" pitchFamily="34" charset="0"/>
              <a:cs typeface="Helvetica" panose="020B0604020202020204" pitchFamily="34" charset="0"/>
            </a:endParaRPr>
          </a:p>
          <a:p>
            <a:pPr marL="0" indent="0">
              <a:buNone/>
            </a:pPr>
            <a:r>
              <a:rPr lang="en-US" sz="1600" dirty="0">
                <a:latin typeface="Helvetica" panose="020B0604020202020204" pitchFamily="34" charset="0"/>
                <a:cs typeface="Helvetica" panose="020B0604020202020204" pitchFamily="34" charset="0"/>
              </a:rPr>
              <a:t>if __name__ == '__main__':</a:t>
            </a:r>
          </a:p>
          <a:p>
            <a:pPr marL="0" indent="0">
              <a:buNone/>
            </a:pPr>
            <a:r>
              <a:rPr lang="en-US" sz="1600" dirty="0">
                <a:latin typeface="Helvetica" panose="020B0604020202020204" pitchFamily="34" charset="0"/>
                <a:cs typeface="Helvetica" panose="020B0604020202020204" pitchFamily="34" charset="0"/>
              </a:rPr>
              <a:t>    run()</a:t>
            </a:r>
          </a:p>
        </p:txBody>
      </p:sp>
      <p:sp>
        <p:nvSpPr>
          <p:cNvPr id="6" name="TextBox 5">
            <a:extLst>
              <a:ext uri="{FF2B5EF4-FFF2-40B4-BE49-F238E27FC236}">
                <a16:creationId xmlns:a16="http://schemas.microsoft.com/office/drawing/2014/main" id="{BFFBA921-5A1E-14F1-97D7-3D8CDFFFD977}"/>
              </a:ext>
            </a:extLst>
          </p:cNvPr>
          <p:cNvSpPr txBox="1"/>
          <p:nvPr/>
        </p:nvSpPr>
        <p:spPr>
          <a:xfrm>
            <a:off x="838199" y="1825625"/>
            <a:ext cx="9425683" cy="707886"/>
          </a:xfrm>
          <a:prstGeom prst="rect">
            <a:avLst/>
          </a:prstGeom>
          <a:noFill/>
        </p:spPr>
        <p:txBody>
          <a:bodyPr wrap="square">
            <a:spAutoFit/>
          </a:bodyPr>
          <a:lstStyle/>
          <a:p>
            <a:r>
              <a:rPr lang="en-US" sz="2000" dirty="0">
                <a:latin typeface="Helvetica" panose="020B0604020202020204" pitchFamily="34" charset="0"/>
                <a:cs typeface="Helvetica" panose="020B0604020202020204" pitchFamily="34" charset="0"/>
              </a:rPr>
              <a:t>Implementing the Client:</a:t>
            </a:r>
          </a:p>
          <a:p>
            <a:r>
              <a:rPr lang="en-US" sz="2000" dirty="0">
                <a:latin typeface="Helvetica" panose="020B0604020202020204" pitchFamily="34" charset="0"/>
                <a:cs typeface="Helvetica" panose="020B0604020202020204" pitchFamily="34" charset="0"/>
              </a:rPr>
              <a:t>Create a client to interact with the </a:t>
            </a:r>
            <a:r>
              <a:rPr lang="en-US" sz="2000" dirty="0" err="1">
                <a:latin typeface="Helvetica" panose="020B0604020202020204" pitchFamily="34" charset="0"/>
                <a:cs typeface="Helvetica" panose="020B0604020202020204" pitchFamily="34" charset="0"/>
              </a:rPr>
              <a:t>gRPC</a:t>
            </a:r>
            <a:r>
              <a:rPr lang="en-US" sz="2000" dirty="0">
                <a:latin typeface="Helvetica" panose="020B0604020202020204" pitchFamily="34" charset="0"/>
                <a:cs typeface="Helvetica" panose="020B0604020202020204" pitchFamily="34" charset="0"/>
              </a:rPr>
              <a:t> server</a:t>
            </a:r>
          </a:p>
        </p:txBody>
      </p:sp>
    </p:spTree>
    <p:extLst>
      <p:ext uri="{BB962C8B-B14F-4D97-AF65-F5344CB8AC3E}">
        <p14:creationId xmlns:p14="http://schemas.microsoft.com/office/powerpoint/2010/main" val="8023025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F1FB7-5136-C1D0-9713-821FB185DC39}"/>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Running the </a:t>
            </a:r>
            <a:r>
              <a:rPr lang="en-US" sz="2000" dirty="0" err="1">
                <a:latin typeface="Helvetica" panose="020B0604020202020204" pitchFamily="34" charset="0"/>
                <a:cs typeface="Helvetica" panose="020B0604020202020204" pitchFamily="34" charset="0"/>
              </a:rPr>
              <a:t>Application:Start</a:t>
            </a:r>
            <a:r>
              <a:rPr lang="en-US" sz="2000" dirty="0">
                <a:latin typeface="Helvetica" panose="020B0604020202020204" pitchFamily="34" charset="0"/>
                <a:cs typeface="Helvetica" panose="020B0604020202020204" pitchFamily="34" charset="0"/>
              </a:rPr>
              <a:t> the server and run the client to test the </a:t>
            </a:r>
            <a:r>
              <a:rPr lang="en-US" sz="2000" dirty="0" err="1">
                <a:latin typeface="Helvetica" panose="020B0604020202020204" pitchFamily="34" charset="0"/>
                <a:cs typeface="Helvetica" panose="020B0604020202020204" pitchFamily="34" charset="0"/>
              </a:rPr>
              <a:t>gRPC</a:t>
            </a:r>
            <a:r>
              <a:rPr lang="en-US" sz="2000" dirty="0">
                <a:latin typeface="Helvetica" panose="020B0604020202020204" pitchFamily="34" charset="0"/>
                <a:cs typeface="Helvetica" panose="020B0604020202020204" pitchFamily="34" charset="0"/>
              </a:rPr>
              <a:t> service.</a:t>
            </a:r>
          </a:p>
          <a:p>
            <a:r>
              <a:rPr lang="en-US" sz="2000" dirty="0">
                <a:latin typeface="Helvetica" panose="020B0604020202020204" pitchFamily="34" charset="0"/>
                <a:cs typeface="Helvetica" panose="020B0604020202020204" pitchFamily="34" charset="0"/>
              </a:rPr>
              <a:t>Benefits of </a:t>
            </a:r>
            <a:r>
              <a:rPr lang="en-US" sz="2000" dirty="0" err="1">
                <a:latin typeface="Helvetica" panose="020B0604020202020204" pitchFamily="34" charset="0"/>
                <a:cs typeface="Helvetica" panose="020B0604020202020204" pitchFamily="34" charset="0"/>
              </a:rPr>
              <a:t>gRPC:High</a:t>
            </a:r>
            <a:r>
              <a:rPr lang="en-US" sz="2000" dirty="0">
                <a:latin typeface="Helvetica" panose="020B0604020202020204" pitchFamily="34" charset="0"/>
                <a:cs typeface="Helvetica" panose="020B0604020202020204" pitchFamily="34" charset="0"/>
              </a:rPr>
              <a:t> performance and efficiency.</a:t>
            </a:r>
          </a:p>
          <a:p>
            <a:r>
              <a:rPr lang="en-US" sz="2000" dirty="0">
                <a:latin typeface="Helvetica" panose="020B0604020202020204" pitchFamily="34" charset="0"/>
                <a:cs typeface="Helvetica" panose="020B0604020202020204" pitchFamily="34" charset="0"/>
              </a:rPr>
              <a:t>Strongly typed, contract-first API design.</a:t>
            </a:r>
          </a:p>
          <a:p>
            <a:r>
              <a:rPr lang="en-US" sz="2000" dirty="0">
                <a:latin typeface="Helvetica" panose="020B0604020202020204" pitchFamily="34" charset="0"/>
                <a:cs typeface="Helvetica" panose="020B0604020202020204" pitchFamily="34" charset="0"/>
              </a:rPr>
              <a:t>Supports multiple programming languages.</a:t>
            </a:r>
          </a:p>
          <a:p>
            <a:r>
              <a:rPr lang="en-US" sz="2000" dirty="0">
                <a:latin typeface="Helvetica" panose="020B0604020202020204" pitchFamily="34" charset="0"/>
                <a:cs typeface="Helvetica" panose="020B0604020202020204" pitchFamily="34" charset="0"/>
              </a:rPr>
              <a:t>Bi-directional streaming and integrated load balancing.</a:t>
            </a:r>
          </a:p>
        </p:txBody>
      </p:sp>
    </p:spTree>
    <p:extLst>
      <p:ext uri="{BB962C8B-B14F-4D97-AF65-F5344CB8AC3E}">
        <p14:creationId xmlns:p14="http://schemas.microsoft.com/office/powerpoint/2010/main" val="5391008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F1FB7-5136-C1D0-9713-821FB185DC39}"/>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Kafka is an open-source distributed event streaming platform, facilitating raw throughput. Written in Java and Scala, Kafka is a pub/sub message bus geared towards streams and high-ingress data replay. Rather than relying on a message queue, Kafka appends messages to the log and leaves them there, where they remain until the consumer reads it or reaches its retention limit.</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RabbitMQ is an open-source distributed message broker that facilitates efficient message delivery in complex routing scenarios. It’s called “distributed” because RabbitMQ typically runs as a cluster of nodes where the queues are distributed across the nodes — replicated for high availability and fault tolerance.</a:t>
            </a:r>
          </a:p>
        </p:txBody>
      </p:sp>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Introduction to RabbitMQ and Kafka</a:t>
            </a: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714392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F1FB7-5136-C1D0-9713-821FB185DC39}"/>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Kubernetes is a portable, extensible, open source platform for managing containerized workloads and services, that facilitates both declarative configuration and automation. It has a large, rapidly growing ecosystem. Kubernetes services, support, and tools are widely available.</a:t>
            </a:r>
          </a:p>
          <a:p>
            <a:r>
              <a:rPr lang="en-US" sz="2000" dirty="0">
                <a:latin typeface="Helvetica" panose="020B0604020202020204" pitchFamily="34" charset="0"/>
                <a:cs typeface="Helvetica" panose="020B0604020202020204" pitchFamily="34" charset="0"/>
              </a:rPr>
              <a:t>Containers are a good way to bundle and run your applications. In a production environment, you need to manage the containers that run the applications and ensure that there is no downtime. For example, if a container goes down, another container needs to start. Wouldn't it be easier if this behavior was handled by a system?</a:t>
            </a:r>
          </a:p>
          <a:p>
            <a:r>
              <a:rPr lang="en-US" sz="2000" dirty="0">
                <a:latin typeface="Helvetica" panose="020B0604020202020204" pitchFamily="34" charset="0"/>
                <a:cs typeface="Helvetica" panose="020B0604020202020204" pitchFamily="34" charset="0"/>
              </a:rPr>
              <a:t>That's how Kubernetes comes to the rescue! Kubernetes provides you with a framework to run distributed systems resiliently. It takes care of scaling and failover for your application, provides deployment patterns, and more. For example: Kubernetes can easily manage a canary deployment for your system.</a:t>
            </a:r>
          </a:p>
        </p:txBody>
      </p:sp>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Introduction to Kubernetes</a:t>
            </a: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695102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F1FB7-5136-C1D0-9713-821FB185DC39}"/>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Kubernetes provides you with:</a:t>
            </a:r>
          </a:p>
          <a:p>
            <a:r>
              <a:rPr lang="en-US" sz="2000" b="1" i="0" dirty="0">
                <a:solidFill>
                  <a:srgbClr val="222222"/>
                </a:solidFill>
                <a:effectLst/>
                <a:highlight>
                  <a:srgbClr val="FFFFFF"/>
                </a:highlight>
                <a:latin typeface="Helvetica" panose="020B0604020202020204" pitchFamily="34" charset="0"/>
                <a:cs typeface="Helvetica" panose="020B0604020202020204" pitchFamily="34" charset="0"/>
              </a:rPr>
              <a:t>Service discovery and load balancing</a:t>
            </a:r>
            <a:r>
              <a:rPr lang="en-US" sz="2000" b="0" i="0" dirty="0">
                <a:solidFill>
                  <a:srgbClr val="222222"/>
                </a:solidFill>
                <a:effectLst/>
                <a:highlight>
                  <a:srgbClr val="FFFFFF"/>
                </a:highlight>
                <a:latin typeface="Helvetica" panose="020B0604020202020204" pitchFamily="34" charset="0"/>
                <a:cs typeface="Helvetica" panose="020B0604020202020204" pitchFamily="34" charset="0"/>
              </a:rPr>
              <a:t> Kubernetes can expose a container using the DNS name or using their own IP address.</a:t>
            </a:r>
          </a:p>
          <a:p>
            <a:r>
              <a:rPr lang="en-US" sz="2000" b="1" i="0" dirty="0">
                <a:solidFill>
                  <a:srgbClr val="222222"/>
                </a:solidFill>
                <a:effectLst/>
                <a:highlight>
                  <a:srgbClr val="FFFFFF"/>
                </a:highlight>
                <a:latin typeface="Helvetica" panose="020B0604020202020204" pitchFamily="34" charset="0"/>
                <a:cs typeface="Helvetica" panose="020B0604020202020204" pitchFamily="34" charset="0"/>
              </a:rPr>
              <a:t>Storage orchestration</a:t>
            </a:r>
            <a:r>
              <a:rPr lang="en-US" sz="2000" b="0" i="0" dirty="0">
                <a:solidFill>
                  <a:srgbClr val="222222"/>
                </a:solidFill>
                <a:effectLst/>
                <a:highlight>
                  <a:srgbClr val="FFFFFF"/>
                </a:highlight>
                <a:latin typeface="Helvetica" panose="020B0604020202020204" pitchFamily="34" charset="0"/>
                <a:cs typeface="Helvetica" panose="020B0604020202020204" pitchFamily="34" charset="0"/>
              </a:rPr>
              <a:t> Kubernetes allows you to automatically mount a storage system of your choice, such as local storages, public cloud providers, and more.</a:t>
            </a:r>
          </a:p>
          <a:p>
            <a:r>
              <a:rPr lang="en-US" sz="2000" b="1" i="0" dirty="0">
                <a:solidFill>
                  <a:srgbClr val="222222"/>
                </a:solidFill>
                <a:effectLst/>
                <a:highlight>
                  <a:srgbClr val="FFFFFF"/>
                </a:highlight>
                <a:latin typeface="Helvetica" panose="020B0604020202020204" pitchFamily="34" charset="0"/>
                <a:cs typeface="Helvetica" panose="020B0604020202020204" pitchFamily="34" charset="0"/>
              </a:rPr>
              <a:t>Automated rollouts and rollbacks</a:t>
            </a:r>
            <a:r>
              <a:rPr lang="en-US" sz="2000" b="0" i="0" dirty="0">
                <a:solidFill>
                  <a:srgbClr val="222222"/>
                </a:solidFill>
                <a:effectLst/>
                <a:highlight>
                  <a:srgbClr val="FFFFFF"/>
                </a:highlight>
                <a:latin typeface="Helvetica" panose="020B0604020202020204" pitchFamily="34" charset="0"/>
                <a:cs typeface="Helvetica" panose="020B0604020202020204" pitchFamily="34" charset="0"/>
              </a:rPr>
              <a:t> You can describe the desired state for your deployed containers using Kubernetes, and it can change the actual state to the desired state at a controlled rate.</a:t>
            </a:r>
            <a:endParaRPr lang="en-US" sz="2000" dirty="0">
              <a:solidFill>
                <a:srgbClr val="222222"/>
              </a:solidFill>
              <a:highlight>
                <a:srgbClr val="FFFFFF"/>
              </a:highlight>
              <a:latin typeface="Helvetica" panose="020B0604020202020204" pitchFamily="34" charset="0"/>
              <a:cs typeface="Helvetica" panose="020B0604020202020204" pitchFamily="34" charset="0"/>
            </a:endParaRPr>
          </a:p>
          <a:p>
            <a:r>
              <a:rPr lang="en-US" sz="2000" b="1" i="0" dirty="0">
                <a:solidFill>
                  <a:srgbClr val="222222"/>
                </a:solidFill>
                <a:effectLst/>
                <a:highlight>
                  <a:srgbClr val="FFFFFF"/>
                </a:highlight>
                <a:latin typeface="Helvetica" panose="020B0604020202020204" pitchFamily="34" charset="0"/>
                <a:cs typeface="Helvetica" panose="020B0604020202020204" pitchFamily="34" charset="0"/>
              </a:rPr>
              <a:t>Self-healing</a:t>
            </a:r>
            <a:r>
              <a:rPr lang="en-US" sz="2000" b="0" i="0" dirty="0">
                <a:solidFill>
                  <a:srgbClr val="222222"/>
                </a:solidFill>
                <a:effectLst/>
                <a:highlight>
                  <a:srgbClr val="FFFFFF"/>
                </a:highlight>
                <a:latin typeface="Helvetica" panose="020B0604020202020204" pitchFamily="34" charset="0"/>
                <a:cs typeface="Helvetica" panose="020B0604020202020204" pitchFamily="34" charset="0"/>
              </a:rPr>
              <a:t> Kubernetes restarts containers that fail, replaces containers, kills containers that don't respond to your user-defined health check, and doesn't advertise them to clients until they are ready to serve.</a:t>
            </a: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91028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Kubernetes architecture and components</a:t>
            </a:r>
          </a:p>
        </p:txBody>
      </p:sp>
      <p:pic>
        <p:nvPicPr>
          <p:cNvPr id="9" name="Picture 8">
            <a:extLst>
              <a:ext uri="{FF2B5EF4-FFF2-40B4-BE49-F238E27FC236}">
                <a16:creationId xmlns:a16="http://schemas.microsoft.com/office/drawing/2014/main" id="{715471AD-F1E3-C914-C590-B498173B74D4}"/>
              </a:ext>
            </a:extLst>
          </p:cNvPr>
          <p:cNvPicPr>
            <a:picLocks noChangeAspect="1"/>
          </p:cNvPicPr>
          <p:nvPr/>
        </p:nvPicPr>
        <p:blipFill>
          <a:blip r:embed="rId2"/>
          <a:stretch>
            <a:fillRect/>
          </a:stretch>
        </p:blipFill>
        <p:spPr>
          <a:xfrm>
            <a:off x="2013848" y="1726771"/>
            <a:ext cx="8164301" cy="5007229"/>
          </a:xfrm>
          <a:prstGeom prst="rect">
            <a:avLst/>
          </a:prstGeom>
        </p:spPr>
      </p:pic>
    </p:spTree>
    <p:extLst>
      <p:ext uri="{BB962C8B-B14F-4D97-AF65-F5344CB8AC3E}">
        <p14:creationId xmlns:p14="http://schemas.microsoft.com/office/powerpoint/2010/main" val="7271002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pPr marL="0" indent="0">
              <a:buNone/>
            </a:pPr>
            <a:r>
              <a:rPr lang="en-US" sz="2000" b="1" dirty="0">
                <a:latin typeface="Helvetica" panose="020B0604020202020204" pitchFamily="34" charset="0"/>
                <a:cs typeface="Helvetica" panose="020B0604020202020204" pitchFamily="34" charset="0"/>
              </a:rPr>
              <a:t>Control plane components</a:t>
            </a:r>
          </a:p>
          <a:p>
            <a:r>
              <a:rPr lang="en-US" sz="2000" dirty="0">
                <a:latin typeface="Helvetica" panose="020B0604020202020204" pitchFamily="34" charset="0"/>
                <a:cs typeface="Helvetica" panose="020B0604020202020204" pitchFamily="34" charset="0"/>
              </a:rPr>
              <a:t>The control plane's components make global decisions about the cluster (for example, scheduling), as well as detecting and responding to cluster events (for example, starting up a new pod when a Deployment's replicas field is unsatisfied).</a:t>
            </a:r>
          </a:p>
          <a:p>
            <a:endParaRPr lang="en-US" sz="2000" dirty="0">
              <a:latin typeface="Helvetica" panose="020B0604020202020204" pitchFamily="34" charset="0"/>
              <a:cs typeface="Helvetica" panose="020B0604020202020204" pitchFamily="34" charset="0"/>
            </a:endParaRPr>
          </a:p>
          <a:p>
            <a:pPr lvl="1"/>
            <a:r>
              <a:rPr lang="en-US" sz="2000" dirty="0">
                <a:latin typeface="Helvetica" panose="020B0604020202020204" pitchFamily="34" charset="0"/>
                <a:cs typeface="Helvetica" panose="020B0604020202020204" pitchFamily="34" charset="0"/>
              </a:rPr>
              <a:t>kube-apiserver:- The API server is a component of the Kubernetes control plane that exposes the Kubernetes API. The API server is the front end for the Kubernetes control plane.</a:t>
            </a:r>
          </a:p>
          <a:p>
            <a:pPr lvl="1"/>
            <a:r>
              <a:rPr lang="en-US" sz="2000" dirty="0">
                <a:latin typeface="Helvetica" panose="020B0604020202020204" pitchFamily="34" charset="0"/>
                <a:cs typeface="Helvetica" panose="020B0604020202020204" pitchFamily="34" charset="0"/>
              </a:rPr>
              <a:t>Etcd:- Consistent and highly-available key value store used as Kubernetes' backing store for all cluster data.</a:t>
            </a:r>
          </a:p>
          <a:p>
            <a:pPr lvl="1"/>
            <a:r>
              <a:rPr lang="en-US" sz="2000" dirty="0">
                <a:latin typeface="Helvetica" panose="020B0604020202020204" pitchFamily="34" charset="0"/>
                <a:cs typeface="Helvetica" panose="020B0604020202020204" pitchFamily="34" charset="0"/>
              </a:rPr>
              <a:t>kube-scheduler:- Control plane component that watches for newly created Pods with no assigned node and selects a node for them to run on.</a:t>
            </a:r>
          </a:p>
        </p:txBody>
      </p:sp>
    </p:spTree>
    <p:extLst>
      <p:ext uri="{BB962C8B-B14F-4D97-AF65-F5344CB8AC3E}">
        <p14:creationId xmlns:p14="http://schemas.microsoft.com/office/powerpoint/2010/main" val="240013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kube-controller-manager:- Control plane component that runs controller processes. Logically, each controller is a separate process, but to reduce complexity, they are all compiled into a single binary and run in a single process.</a:t>
            </a:r>
          </a:p>
          <a:p>
            <a:endParaRPr lang="en-US" sz="2000" dirty="0">
              <a:latin typeface="Helvetica" panose="020B0604020202020204" pitchFamily="34" charset="0"/>
              <a:cs typeface="Helvetica" panose="020B0604020202020204" pitchFamily="34" charset="0"/>
            </a:endParaRPr>
          </a:p>
          <a:p>
            <a:pPr marL="0" indent="0">
              <a:buNone/>
            </a:pPr>
            <a:r>
              <a:rPr lang="en-US" sz="2000" b="1" dirty="0">
                <a:latin typeface="Helvetica" panose="020B0604020202020204" pitchFamily="34" charset="0"/>
                <a:cs typeface="Helvetica" panose="020B0604020202020204" pitchFamily="34" charset="0"/>
              </a:rPr>
              <a:t>Node components</a:t>
            </a:r>
          </a:p>
          <a:p>
            <a:r>
              <a:rPr lang="en-US" sz="2000" dirty="0">
                <a:latin typeface="Helvetica" panose="020B0604020202020204" pitchFamily="34" charset="0"/>
                <a:cs typeface="Helvetica" panose="020B0604020202020204" pitchFamily="34" charset="0"/>
              </a:rPr>
              <a:t>Kubelet:- An agent that runs on each node in the cluster. It makes sure that containers are running in a Pod.</a:t>
            </a:r>
          </a:p>
          <a:p>
            <a:r>
              <a:rPr lang="en-US" sz="2000" dirty="0">
                <a:latin typeface="Helvetica" panose="020B0604020202020204" pitchFamily="34" charset="0"/>
                <a:cs typeface="Helvetica" panose="020B0604020202020204" pitchFamily="34" charset="0"/>
              </a:rPr>
              <a:t>Container runtime:- A fundamental component that empowers Kubernetes to run containers effectively. It is responsible for managing the execution and lifecycle of containers within the Kubernetes environment.</a:t>
            </a:r>
          </a:p>
          <a:p>
            <a:r>
              <a:rPr lang="en-US" sz="2000" dirty="0">
                <a:latin typeface="Helvetica" panose="020B0604020202020204" pitchFamily="34" charset="0"/>
                <a:cs typeface="Helvetica" panose="020B0604020202020204" pitchFamily="34" charset="0"/>
              </a:rPr>
              <a:t>kube-proxy:- kube-proxy is a network proxy that runs on each node in your cluster, implementing part of the Kubernetes Service concept.</a:t>
            </a:r>
          </a:p>
        </p:txBody>
      </p:sp>
    </p:spTree>
    <p:extLst>
      <p:ext uri="{BB962C8B-B14F-4D97-AF65-F5344CB8AC3E}">
        <p14:creationId xmlns:p14="http://schemas.microsoft.com/office/powerpoint/2010/main" val="174461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6F8E6-D4DE-FD9C-B3A8-95CE6F934C3D}"/>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Scalability: Services can be scaled independently based on demand.</a:t>
            </a:r>
          </a:p>
          <a:p>
            <a:r>
              <a:rPr lang="en-US" sz="2000" dirty="0">
                <a:latin typeface="Helvetica" panose="020B0604020202020204" pitchFamily="34" charset="0"/>
                <a:cs typeface="Helvetica" panose="020B0604020202020204" pitchFamily="34" charset="0"/>
              </a:rPr>
              <a:t>Resilience: Failure in one service does not necessarily impact the entire system.</a:t>
            </a:r>
          </a:p>
          <a:p>
            <a:r>
              <a:rPr lang="en-US" sz="2000" dirty="0">
                <a:latin typeface="Helvetica" panose="020B0604020202020204" pitchFamily="34" charset="0"/>
                <a:cs typeface="Helvetica" panose="020B0604020202020204" pitchFamily="34" charset="0"/>
              </a:rPr>
              <a:t>Faster Time-to-Market: Teams can work on different services simultaneously, speeding up the development process.</a:t>
            </a:r>
          </a:p>
          <a:p>
            <a:r>
              <a:rPr lang="en-US" sz="2000" dirty="0">
                <a:latin typeface="Helvetica" panose="020B0604020202020204" pitchFamily="34" charset="0"/>
                <a:cs typeface="Helvetica" panose="020B0604020202020204" pitchFamily="34" charset="0"/>
              </a:rPr>
              <a:t>Flexibility: Easier to integrate new technologies as the system evolves.</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Microservices architecture enables organizations to build and deploy complex, scalable applications by breaking them down into manageable, loosely-coupled services.</a:t>
            </a:r>
          </a:p>
        </p:txBody>
      </p:sp>
      <p:sp>
        <p:nvSpPr>
          <p:cNvPr id="4" name="Title 1">
            <a:extLst>
              <a:ext uri="{FF2B5EF4-FFF2-40B4-BE49-F238E27FC236}">
                <a16:creationId xmlns:a16="http://schemas.microsoft.com/office/drawing/2014/main" id="{BE3BC5DE-FE5D-F9ED-C8CE-7EDC8C1462A2}"/>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Benefits of Microservices</a:t>
            </a:r>
          </a:p>
        </p:txBody>
      </p:sp>
    </p:spTree>
    <p:extLst>
      <p:ext uri="{BB962C8B-B14F-4D97-AF65-F5344CB8AC3E}">
        <p14:creationId xmlns:p14="http://schemas.microsoft.com/office/powerpoint/2010/main" val="1621740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Create a Kubernetes Cluster (Minikube)</a:t>
            </a:r>
          </a:p>
        </p:txBody>
      </p:sp>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Step 1 - Cluster up and running</a:t>
            </a:r>
          </a:p>
          <a:p>
            <a:r>
              <a:rPr lang="en-US" sz="2000" b="0" i="0" dirty="0">
                <a:solidFill>
                  <a:srgbClr val="222222"/>
                </a:solidFill>
                <a:effectLst/>
                <a:highlight>
                  <a:srgbClr val="FFFFFF"/>
                </a:highlight>
                <a:latin typeface="Helvetica" panose="020B0604020202020204" pitchFamily="34" charset="0"/>
                <a:cs typeface="Helvetica" panose="020B0604020202020204" pitchFamily="34" charset="0"/>
              </a:rPr>
              <a:t>If you haven’t already, first </a:t>
            </a:r>
            <a:r>
              <a:rPr lang="en-US" sz="2000" b="0" i="0" u="none" strike="noStrike" dirty="0">
                <a:effectLst/>
                <a:highlight>
                  <a:srgbClr val="FFFFFF"/>
                </a:highlight>
                <a:latin typeface="Helvetica" panose="020B0604020202020204" pitchFamily="34" charset="0"/>
                <a:cs typeface="Helvetica" panose="020B0604020202020204" pitchFamily="34" charset="0"/>
                <a:hlinkClick r:id="rId3"/>
              </a:rPr>
              <a:t>install </a:t>
            </a:r>
            <a:r>
              <a:rPr lang="en-US" sz="2000" b="0" i="0" u="none" strike="noStrike" dirty="0" err="1">
                <a:effectLst/>
                <a:highlight>
                  <a:srgbClr val="FFFFFF"/>
                </a:highlight>
                <a:latin typeface="Helvetica" panose="020B0604020202020204" pitchFamily="34" charset="0"/>
                <a:cs typeface="Helvetica" panose="020B0604020202020204" pitchFamily="34" charset="0"/>
                <a:hlinkClick r:id="rId3"/>
              </a:rPr>
              <a:t>minikube</a:t>
            </a:r>
            <a:r>
              <a:rPr lang="en-US" sz="2000" b="0" i="0" dirty="0">
                <a:solidFill>
                  <a:srgbClr val="222222"/>
                </a:solidFill>
                <a:effectLst/>
                <a:highlight>
                  <a:srgbClr val="FFFFFF"/>
                </a:highlight>
                <a:latin typeface="Helvetica" panose="020B0604020202020204" pitchFamily="34" charset="0"/>
                <a:cs typeface="Helvetica" panose="020B0604020202020204" pitchFamily="34" charset="0"/>
              </a:rPr>
              <a:t>. Check that it is properly installed, by running the </a:t>
            </a:r>
            <a:r>
              <a:rPr lang="en-US" sz="2000" b="0" i="1" dirty="0" err="1">
                <a:solidFill>
                  <a:srgbClr val="222222"/>
                </a:solidFill>
                <a:effectLst/>
                <a:highlight>
                  <a:srgbClr val="FFFFFF"/>
                </a:highlight>
                <a:latin typeface="Helvetica" panose="020B0604020202020204" pitchFamily="34" charset="0"/>
                <a:cs typeface="Helvetica" panose="020B0604020202020204" pitchFamily="34" charset="0"/>
              </a:rPr>
              <a:t>minikube</a:t>
            </a:r>
            <a:r>
              <a:rPr lang="en-US" sz="2000" b="0" i="1" dirty="0">
                <a:solidFill>
                  <a:srgbClr val="222222"/>
                </a:solidFill>
                <a:effectLst/>
                <a:highlight>
                  <a:srgbClr val="FFFFFF"/>
                </a:highlight>
                <a:latin typeface="Helvetica" panose="020B0604020202020204" pitchFamily="34" charset="0"/>
                <a:cs typeface="Helvetica" panose="020B0604020202020204" pitchFamily="34" charset="0"/>
              </a:rPr>
              <a:t> version</a:t>
            </a:r>
            <a:r>
              <a:rPr lang="en-US" sz="2000" b="0" i="0" dirty="0">
                <a:solidFill>
                  <a:srgbClr val="222222"/>
                </a:solidFill>
                <a:effectLst/>
                <a:highlight>
                  <a:srgbClr val="FFFFFF"/>
                </a:highlight>
                <a:latin typeface="Helvetica" panose="020B0604020202020204" pitchFamily="34" charset="0"/>
                <a:cs typeface="Helvetica" panose="020B0604020202020204" pitchFamily="34" charset="0"/>
              </a:rPr>
              <a:t> command:</a:t>
            </a:r>
          </a:p>
          <a:p>
            <a:endParaRPr lang="en-US" sz="2000" dirty="0">
              <a:solidFill>
                <a:srgbClr val="222222"/>
              </a:solidFill>
              <a:highlight>
                <a:srgbClr val="FFFFFF"/>
              </a:highlight>
              <a:latin typeface="Helvetica" panose="020B0604020202020204" pitchFamily="34" charset="0"/>
              <a:cs typeface="Helvetica" panose="020B0604020202020204" pitchFamily="34" charset="0"/>
            </a:endParaRPr>
          </a:p>
          <a:p>
            <a:pPr marL="0" indent="0">
              <a:buNone/>
            </a:pPr>
            <a:endParaRPr lang="en-US" sz="2000" b="0" i="0" dirty="0">
              <a:solidFill>
                <a:srgbClr val="222222"/>
              </a:solidFill>
              <a:effectLst/>
              <a:highlight>
                <a:srgbClr val="FFFFFF"/>
              </a:highlight>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Once </a:t>
            </a:r>
            <a:r>
              <a:rPr lang="en-US" sz="2000" dirty="0" err="1">
                <a:latin typeface="Helvetica" panose="020B0604020202020204" pitchFamily="34" charset="0"/>
                <a:cs typeface="Helvetica" panose="020B0604020202020204" pitchFamily="34" charset="0"/>
              </a:rPr>
              <a:t>minikube</a:t>
            </a:r>
            <a:r>
              <a:rPr lang="en-US" sz="2000" dirty="0">
                <a:latin typeface="Helvetica" panose="020B0604020202020204" pitchFamily="34" charset="0"/>
                <a:cs typeface="Helvetica" panose="020B0604020202020204" pitchFamily="34" charset="0"/>
              </a:rPr>
              <a:t> is installed, start the cluster, by running the </a:t>
            </a:r>
            <a:r>
              <a:rPr lang="en-US" sz="2000" dirty="0" err="1">
                <a:latin typeface="Helvetica" panose="020B0604020202020204" pitchFamily="34" charset="0"/>
                <a:cs typeface="Helvetica" panose="020B0604020202020204" pitchFamily="34" charset="0"/>
              </a:rPr>
              <a:t>minikube</a:t>
            </a:r>
            <a:r>
              <a:rPr lang="en-US" sz="2000" dirty="0">
                <a:latin typeface="Helvetica" panose="020B0604020202020204" pitchFamily="34" charset="0"/>
                <a:cs typeface="Helvetica" panose="020B0604020202020204" pitchFamily="34" charset="0"/>
              </a:rPr>
              <a:t> start command:</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Great! You now have a </a:t>
            </a:r>
            <a:r>
              <a:rPr lang="en-US" sz="2000" dirty="0" err="1">
                <a:latin typeface="Helvetica" panose="020B0604020202020204" pitchFamily="34" charset="0"/>
                <a:cs typeface="Helvetica" panose="020B0604020202020204" pitchFamily="34" charset="0"/>
              </a:rPr>
              <a:t>runnning</a:t>
            </a:r>
            <a:r>
              <a:rPr lang="en-US" sz="2000" dirty="0">
                <a:latin typeface="Helvetica" panose="020B0604020202020204" pitchFamily="34" charset="0"/>
                <a:cs typeface="Helvetica" panose="020B0604020202020204" pitchFamily="34" charset="0"/>
              </a:rPr>
              <a:t> Kubernetes cluster in your terminal. </a:t>
            </a:r>
            <a:r>
              <a:rPr lang="en-US" sz="2000" dirty="0" err="1">
                <a:latin typeface="Helvetica" panose="020B0604020202020204" pitchFamily="34" charset="0"/>
                <a:cs typeface="Helvetica" panose="020B0604020202020204" pitchFamily="34" charset="0"/>
              </a:rPr>
              <a:t>minikube</a:t>
            </a:r>
            <a:r>
              <a:rPr lang="en-US" sz="2000" dirty="0">
                <a:latin typeface="Helvetica" panose="020B0604020202020204" pitchFamily="34" charset="0"/>
                <a:cs typeface="Helvetica" panose="020B0604020202020204" pitchFamily="34" charset="0"/>
              </a:rPr>
              <a:t> started a virtual environment for you, and a Kubernetes cluster is now running in that environment</a:t>
            </a:r>
          </a:p>
        </p:txBody>
      </p:sp>
      <p:sp>
        <p:nvSpPr>
          <p:cNvPr id="3" name="Rectangle 2">
            <a:extLst>
              <a:ext uri="{FF2B5EF4-FFF2-40B4-BE49-F238E27FC236}">
                <a16:creationId xmlns:a16="http://schemas.microsoft.com/office/drawing/2014/main" id="{4E2ACD18-84A3-0AF4-0D1F-DCE829352459}"/>
              </a:ext>
            </a:extLst>
          </p:cNvPr>
          <p:cNvSpPr/>
          <p:nvPr/>
        </p:nvSpPr>
        <p:spPr>
          <a:xfrm>
            <a:off x="1232899" y="3061699"/>
            <a:ext cx="9349483" cy="5137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t>minikube</a:t>
            </a:r>
            <a:r>
              <a:rPr lang="en-US" dirty="0"/>
              <a:t> version</a:t>
            </a:r>
          </a:p>
        </p:txBody>
      </p:sp>
      <p:sp>
        <p:nvSpPr>
          <p:cNvPr id="5" name="Rectangle 4">
            <a:extLst>
              <a:ext uri="{FF2B5EF4-FFF2-40B4-BE49-F238E27FC236}">
                <a16:creationId xmlns:a16="http://schemas.microsoft.com/office/drawing/2014/main" id="{268264F4-F1FA-C632-35BF-3298CE2FC612}"/>
              </a:ext>
            </a:extLst>
          </p:cNvPr>
          <p:cNvSpPr/>
          <p:nvPr/>
        </p:nvSpPr>
        <p:spPr>
          <a:xfrm>
            <a:off x="1232899" y="4181823"/>
            <a:ext cx="9349483" cy="5137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t>minikube</a:t>
            </a:r>
            <a:r>
              <a:rPr lang="en-US" dirty="0"/>
              <a:t> start</a:t>
            </a:r>
          </a:p>
        </p:txBody>
      </p:sp>
    </p:spTree>
    <p:extLst>
      <p:ext uri="{BB962C8B-B14F-4D97-AF65-F5344CB8AC3E}">
        <p14:creationId xmlns:p14="http://schemas.microsoft.com/office/powerpoint/2010/main" val="29603846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Step 2 - Cluster version</a:t>
            </a:r>
          </a:p>
          <a:p>
            <a:r>
              <a:rPr lang="en-US" sz="2000" dirty="0">
                <a:latin typeface="Helvetica" panose="020B0604020202020204" pitchFamily="34" charset="0"/>
                <a:cs typeface="Helvetica" panose="020B0604020202020204" pitchFamily="34" charset="0"/>
              </a:rPr>
              <a:t>To check if kubectl is installed you can run the kubectl version command:</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Step 3 - Cluster details</a:t>
            </a:r>
          </a:p>
          <a:p>
            <a:r>
              <a:rPr lang="en-US" sz="2000" dirty="0">
                <a:latin typeface="Helvetica" panose="020B0604020202020204" pitchFamily="34" charset="0"/>
                <a:cs typeface="Helvetica" panose="020B0604020202020204" pitchFamily="34" charset="0"/>
              </a:rPr>
              <a:t>Let’s view the cluster details. We’ll do that by running kubectl cluster-info:</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To view the nodes in the cluster, run the kubectl get nodes command:</a:t>
            </a:r>
          </a:p>
        </p:txBody>
      </p:sp>
      <p:sp>
        <p:nvSpPr>
          <p:cNvPr id="3" name="Rectangle 2">
            <a:extLst>
              <a:ext uri="{FF2B5EF4-FFF2-40B4-BE49-F238E27FC236}">
                <a16:creationId xmlns:a16="http://schemas.microsoft.com/office/drawing/2014/main" id="{4E2ACD18-84A3-0AF4-0D1F-DCE829352459}"/>
              </a:ext>
            </a:extLst>
          </p:cNvPr>
          <p:cNvSpPr/>
          <p:nvPr/>
        </p:nvSpPr>
        <p:spPr>
          <a:xfrm>
            <a:off x="1232899" y="2748480"/>
            <a:ext cx="9349483" cy="5137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kubectl version</a:t>
            </a:r>
          </a:p>
        </p:txBody>
      </p:sp>
      <p:sp>
        <p:nvSpPr>
          <p:cNvPr id="5" name="Rectangle 4">
            <a:extLst>
              <a:ext uri="{FF2B5EF4-FFF2-40B4-BE49-F238E27FC236}">
                <a16:creationId xmlns:a16="http://schemas.microsoft.com/office/drawing/2014/main" id="{268264F4-F1FA-C632-35BF-3298CE2FC612}"/>
              </a:ext>
            </a:extLst>
          </p:cNvPr>
          <p:cNvSpPr/>
          <p:nvPr/>
        </p:nvSpPr>
        <p:spPr>
          <a:xfrm>
            <a:off x="1232897" y="4330897"/>
            <a:ext cx="9349483" cy="5137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kubectl cluster-info</a:t>
            </a:r>
          </a:p>
        </p:txBody>
      </p:sp>
      <p:sp>
        <p:nvSpPr>
          <p:cNvPr id="6" name="Rectangle 5">
            <a:extLst>
              <a:ext uri="{FF2B5EF4-FFF2-40B4-BE49-F238E27FC236}">
                <a16:creationId xmlns:a16="http://schemas.microsoft.com/office/drawing/2014/main" id="{3139E163-9A9F-E7EC-71CB-19BCC974FF8B}"/>
              </a:ext>
            </a:extLst>
          </p:cNvPr>
          <p:cNvSpPr/>
          <p:nvPr/>
        </p:nvSpPr>
        <p:spPr>
          <a:xfrm>
            <a:off x="1232897" y="5572492"/>
            <a:ext cx="9349483" cy="5137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kubectl get nodes</a:t>
            </a:r>
          </a:p>
        </p:txBody>
      </p:sp>
    </p:spTree>
    <p:extLst>
      <p:ext uri="{BB962C8B-B14F-4D97-AF65-F5344CB8AC3E}">
        <p14:creationId xmlns:p14="http://schemas.microsoft.com/office/powerpoint/2010/main" val="12420993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Writing Kubernetes manifests</a:t>
            </a:r>
          </a:p>
        </p:txBody>
      </p:sp>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Writing Kubernetes manifest files involves defining resources such as Pods, Deployments, Services, </a:t>
            </a:r>
            <a:r>
              <a:rPr lang="en-US" sz="2000" dirty="0" err="1">
                <a:latin typeface="Helvetica" panose="020B0604020202020204" pitchFamily="34" charset="0"/>
                <a:cs typeface="Helvetica" panose="020B0604020202020204" pitchFamily="34" charset="0"/>
              </a:rPr>
              <a:t>ConfigMaps</a:t>
            </a:r>
            <a:r>
              <a:rPr lang="en-US" sz="2000" dirty="0">
                <a:latin typeface="Helvetica" panose="020B0604020202020204" pitchFamily="34" charset="0"/>
                <a:cs typeface="Helvetica" panose="020B0604020202020204" pitchFamily="34" charset="0"/>
              </a:rPr>
              <a:t>, and Secrets using YAML or JSON. </a:t>
            </a:r>
          </a:p>
          <a:p>
            <a:r>
              <a:rPr lang="en-US" sz="2000" dirty="0">
                <a:latin typeface="Helvetica" panose="020B0604020202020204" pitchFamily="34" charset="0"/>
                <a:cs typeface="Helvetica" panose="020B0604020202020204" pitchFamily="34" charset="0"/>
              </a:rPr>
              <a:t>Deployment Manifest: A Deployment is used to manage a set of identical pods and ensure that a specified number of them are always running.</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Example </a:t>
            </a:r>
            <a:r>
              <a:rPr lang="en-US" sz="2000" dirty="0" err="1">
                <a:latin typeface="Helvetica" panose="020B0604020202020204" pitchFamily="34" charset="0"/>
                <a:cs typeface="Helvetica" panose="020B0604020202020204" pitchFamily="34" charset="0"/>
              </a:rPr>
              <a:t>deployment.yaml</a:t>
            </a:r>
            <a:r>
              <a:rPr lang="en-US" sz="2000" dirty="0">
                <a:latin typeface="Helvetica" panose="020B0604020202020204" pitchFamily="34" charset="0"/>
                <a:cs typeface="Helvetica" panose="020B0604020202020204" pitchFamily="34" charset="0"/>
              </a:rPr>
              <a:t>:</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E246DC2C-D166-0546-CB0D-9133368ADE7C}"/>
              </a:ext>
            </a:extLst>
          </p:cNvPr>
          <p:cNvPicPr>
            <a:picLocks noChangeAspect="1"/>
          </p:cNvPicPr>
          <p:nvPr/>
        </p:nvPicPr>
        <p:blipFill>
          <a:blip r:embed="rId3"/>
          <a:stretch>
            <a:fillRect/>
          </a:stretch>
        </p:blipFill>
        <p:spPr>
          <a:xfrm>
            <a:off x="6682052" y="3151188"/>
            <a:ext cx="4671747" cy="3422477"/>
          </a:xfrm>
          <a:prstGeom prst="rect">
            <a:avLst/>
          </a:prstGeom>
        </p:spPr>
      </p:pic>
    </p:spTree>
    <p:extLst>
      <p:ext uri="{BB962C8B-B14F-4D97-AF65-F5344CB8AC3E}">
        <p14:creationId xmlns:p14="http://schemas.microsoft.com/office/powerpoint/2010/main" val="3265893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C13AB66-3810-72F9-D704-6A8EC6FA617D}"/>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Service Manifest</a:t>
            </a:r>
          </a:p>
        </p:txBody>
      </p:sp>
      <p:pic>
        <p:nvPicPr>
          <p:cNvPr id="9" name="Picture 8">
            <a:extLst>
              <a:ext uri="{FF2B5EF4-FFF2-40B4-BE49-F238E27FC236}">
                <a16:creationId xmlns:a16="http://schemas.microsoft.com/office/drawing/2014/main" id="{459316B4-F21F-DD7C-742F-17156E00A77C}"/>
              </a:ext>
            </a:extLst>
          </p:cNvPr>
          <p:cNvPicPr>
            <a:picLocks noChangeAspect="1"/>
          </p:cNvPicPr>
          <p:nvPr/>
        </p:nvPicPr>
        <p:blipFill>
          <a:blip r:embed="rId3"/>
          <a:stretch>
            <a:fillRect/>
          </a:stretch>
        </p:blipFill>
        <p:spPr>
          <a:xfrm>
            <a:off x="4585903" y="1748317"/>
            <a:ext cx="6287377" cy="4505954"/>
          </a:xfrm>
          <a:prstGeom prst="rect">
            <a:avLst/>
          </a:prstGeom>
        </p:spPr>
      </p:pic>
    </p:spTree>
    <p:extLst>
      <p:ext uri="{BB962C8B-B14F-4D97-AF65-F5344CB8AC3E}">
        <p14:creationId xmlns:p14="http://schemas.microsoft.com/office/powerpoint/2010/main" val="21940045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Deploying Microservices on Kubernetes</a:t>
            </a:r>
          </a:p>
        </p:txBody>
      </p:sp>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Step 1: Containerize Your Microservices</a:t>
            </a:r>
          </a:p>
          <a:p>
            <a:pPr lvl="1"/>
            <a:r>
              <a:rPr lang="en-US" sz="2000" dirty="0">
                <a:latin typeface="Helvetica" panose="020B0604020202020204" pitchFamily="34" charset="0"/>
                <a:cs typeface="Helvetica" panose="020B0604020202020204" pitchFamily="34" charset="0"/>
              </a:rPr>
              <a:t>Create Docker file</a:t>
            </a:r>
          </a:p>
          <a:p>
            <a:pPr lvl="1"/>
            <a:r>
              <a:rPr lang="en-US" sz="2000" dirty="0">
                <a:latin typeface="Helvetica" panose="020B0604020202020204" pitchFamily="34" charset="0"/>
                <a:cs typeface="Helvetica" panose="020B0604020202020204" pitchFamily="34" charset="0"/>
              </a:rPr>
              <a:t>Build Docker Images</a:t>
            </a:r>
          </a:p>
          <a:p>
            <a:pPr lvl="1"/>
            <a:r>
              <a:rPr lang="en-US" sz="2000" dirty="0">
                <a:latin typeface="Helvetica" panose="020B0604020202020204" pitchFamily="34" charset="0"/>
                <a:cs typeface="Helvetica" panose="020B0604020202020204" pitchFamily="34" charset="0"/>
              </a:rPr>
              <a:t>Push Docker Images to a Container Registry.</a:t>
            </a:r>
          </a:p>
          <a:p>
            <a:pPr lvl="1"/>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Step 2: Create Kubernetes Manifests </a:t>
            </a:r>
          </a:p>
          <a:p>
            <a:pPr lvl="1"/>
            <a:r>
              <a:rPr lang="en-US" sz="2000" dirty="0">
                <a:latin typeface="Helvetica" panose="020B0604020202020204" pitchFamily="34" charset="0"/>
                <a:cs typeface="Helvetica" panose="020B0604020202020204" pitchFamily="34" charset="0"/>
              </a:rPr>
              <a:t>Deployment Manifest: Define a Deployment resource to manage the pods for each microservice. </a:t>
            </a:r>
            <a:r>
              <a:rPr lang="en-US" sz="2000" dirty="0" err="1">
                <a:latin typeface="Helvetica" panose="020B0604020202020204" pitchFamily="34" charset="0"/>
                <a:cs typeface="Helvetica" panose="020B0604020202020204" pitchFamily="34" charset="0"/>
              </a:rPr>
              <a:t>Deployment.yaml</a:t>
            </a:r>
            <a:endParaRPr lang="en-US" sz="2000" dirty="0">
              <a:latin typeface="Helvetica" panose="020B0604020202020204" pitchFamily="34" charset="0"/>
              <a:cs typeface="Helvetica" panose="020B0604020202020204" pitchFamily="34" charset="0"/>
            </a:endParaRPr>
          </a:p>
          <a:p>
            <a:pPr lvl="1"/>
            <a:r>
              <a:rPr lang="en-US" sz="2000" dirty="0">
                <a:latin typeface="Helvetica" panose="020B0604020202020204" pitchFamily="34" charset="0"/>
                <a:cs typeface="Helvetica" panose="020B0604020202020204" pitchFamily="34" charset="0"/>
              </a:rPr>
              <a:t>Service Manifest: Define a Service resource to expose your microservice within the Kubernetes cluster or to external traffic. </a:t>
            </a:r>
            <a:r>
              <a:rPr lang="en-US" sz="2000" dirty="0" err="1">
                <a:latin typeface="Helvetica" panose="020B0604020202020204" pitchFamily="34" charset="0"/>
                <a:cs typeface="Helvetica" panose="020B0604020202020204" pitchFamily="34" charset="0"/>
              </a:rPr>
              <a:t>Service.yaml</a:t>
            </a:r>
            <a:endParaRPr lang="en-US" sz="2000" dirty="0">
              <a:latin typeface="Helvetica" panose="020B0604020202020204" pitchFamily="34" charset="0"/>
              <a:cs typeface="Helvetica" panose="020B0604020202020204" pitchFamily="34" charset="0"/>
            </a:endParaRPr>
          </a:p>
          <a:p>
            <a:pPr marL="457200" lvl="1" indent="0">
              <a:buNone/>
            </a:pPr>
            <a:endParaRPr lang="en-US" sz="2000" dirty="0">
              <a:latin typeface="Helvetica" panose="020B0604020202020204" pitchFamily="34" charset="0"/>
              <a:cs typeface="Helvetica" panose="020B0604020202020204" pitchFamily="34" charset="0"/>
            </a:endParaRPr>
          </a:p>
          <a:p>
            <a:pPr lvl="1"/>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933185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Step 3: Deploy Microservices to Kubernetes</a:t>
            </a:r>
          </a:p>
          <a:p>
            <a:pPr lvl="1"/>
            <a:r>
              <a:rPr lang="en-US" sz="2000" dirty="0">
                <a:latin typeface="Helvetica" panose="020B0604020202020204" pitchFamily="34" charset="0"/>
                <a:cs typeface="Helvetica" panose="020B0604020202020204" pitchFamily="34" charset="0"/>
              </a:rPr>
              <a:t>Apply Manifests: Use kubectl to apply the deployment and service manifests.</a:t>
            </a:r>
          </a:p>
          <a:p>
            <a:pPr lvl="1"/>
            <a:endParaRPr lang="en-US" sz="2000" dirty="0">
              <a:latin typeface="Helvetica" panose="020B0604020202020204" pitchFamily="34" charset="0"/>
              <a:cs typeface="Helvetica" panose="020B0604020202020204" pitchFamily="34" charset="0"/>
            </a:endParaRPr>
          </a:p>
          <a:p>
            <a:pPr lvl="1"/>
            <a:endParaRPr lang="en-US" sz="2000" dirty="0">
              <a:latin typeface="Helvetica" panose="020B0604020202020204" pitchFamily="34" charset="0"/>
              <a:cs typeface="Helvetica" panose="020B0604020202020204" pitchFamily="34" charset="0"/>
            </a:endParaRPr>
          </a:p>
          <a:p>
            <a:pPr lvl="1"/>
            <a:endParaRPr lang="en-US" sz="2000" dirty="0">
              <a:latin typeface="Helvetica" panose="020B0604020202020204" pitchFamily="34" charset="0"/>
              <a:cs typeface="Helvetica" panose="020B0604020202020204" pitchFamily="34" charset="0"/>
            </a:endParaRPr>
          </a:p>
          <a:p>
            <a:pPr lvl="1"/>
            <a:endParaRPr lang="en-US" sz="2000" dirty="0">
              <a:latin typeface="Helvetica" panose="020B0604020202020204" pitchFamily="34" charset="0"/>
              <a:cs typeface="Helvetica" panose="020B0604020202020204" pitchFamily="34" charset="0"/>
            </a:endParaRPr>
          </a:p>
          <a:p>
            <a:pPr lvl="1"/>
            <a:r>
              <a:rPr lang="en-US" sz="2000" dirty="0">
                <a:latin typeface="Helvetica" panose="020B0604020202020204" pitchFamily="34" charset="0"/>
                <a:cs typeface="Helvetica" panose="020B0604020202020204" pitchFamily="34" charset="0"/>
              </a:rPr>
              <a:t>Verify Deployment: Check the status of your deployment:</a:t>
            </a:r>
          </a:p>
        </p:txBody>
      </p:sp>
      <p:sp>
        <p:nvSpPr>
          <p:cNvPr id="3" name="Rectangle 2">
            <a:extLst>
              <a:ext uri="{FF2B5EF4-FFF2-40B4-BE49-F238E27FC236}">
                <a16:creationId xmlns:a16="http://schemas.microsoft.com/office/drawing/2014/main" id="{61D16400-4B39-E672-E3AD-947ECB700BD3}"/>
              </a:ext>
            </a:extLst>
          </p:cNvPr>
          <p:cNvSpPr/>
          <p:nvPr/>
        </p:nvSpPr>
        <p:spPr>
          <a:xfrm>
            <a:off x="1222625" y="2722652"/>
            <a:ext cx="9770723" cy="791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kubectl apply -f </a:t>
            </a:r>
            <a:r>
              <a:rPr lang="en-US" dirty="0" err="1"/>
              <a:t>deployment.yaml</a:t>
            </a:r>
            <a:endParaRPr lang="en-US" dirty="0"/>
          </a:p>
          <a:p>
            <a:r>
              <a:rPr lang="en-US" dirty="0"/>
              <a:t>kubectl apply -f </a:t>
            </a:r>
            <a:r>
              <a:rPr lang="en-US" dirty="0" err="1"/>
              <a:t>service.yaml</a:t>
            </a:r>
            <a:endParaRPr lang="en-US" dirty="0"/>
          </a:p>
        </p:txBody>
      </p:sp>
      <p:sp>
        <p:nvSpPr>
          <p:cNvPr id="4" name="Rectangle 3">
            <a:extLst>
              <a:ext uri="{FF2B5EF4-FFF2-40B4-BE49-F238E27FC236}">
                <a16:creationId xmlns:a16="http://schemas.microsoft.com/office/drawing/2014/main" id="{693B4F1E-BB8A-E24F-A289-29D4B19DD121}"/>
              </a:ext>
            </a:extLst>
          </p:cNvPr>
          <p:cNvSpPr/>
          <p:nvPr/>
        </p:nvSpPr>
        <p:spPr>
          <a:xfrm>
            <a:off x="1222625" y="4410789"/>
            <a:ext cx="9770723" cy="1085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kubectl get deployments</a:t>
            </a:r>
          </a:p>
          <a:p>
            <a:r>
              <a:rPr lang="en-US" dirty="0"/>
              <a:t>kubectl get pods</a:t>
            </a:r>
          </a:p>
          <a:p>
            <a:r>
              <a:rPr lang="en-US" dirty="0"/>
              <a:t>kubectl get services</a:t>
            </a:r>
          </a:p>
        </p:txBody>
      </p:sp>
    </p:spTree>
    <p:extLst>
      <p:ext uri="{BB962C8B-B14F-4D97-AF65-F5344CB8AC3E}">
        <p14:creationId xmlns:p14="http://schemas.microsoft.com/office/powerpoint/2010/main" val="32883012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Managing secrets and configurations</a:t>
            </a:r>
          </a:p>
        </p:txBody>
      </p:sp>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Managing secrets and configurations in Kubernetes involves using </a:t>
            </a:r>
            <a:r>
              <a:rPr lang="en-US" sz="2000" dirty="0" err="1">
                <a:latin typeface="Helvetica" panose="020B0604020202020204" pitchFamily="34" charset="0"/>
                <a:cs typeface="Helvetica" panose="020B0604020202020204" pitchFamily="34" charset="0"/>
              </a:rPr>
              <a:t>ConfigMaps</a:t>
            </a:r>
            <a:r>
              <a:rPr lang="en-US" sz="2000" dirty="0">
                <a:latin typeface="Helvetica" panose="020B0604020202020204" pitchFamily="34" charset="0"/>
                <a:cs typeface="Helvetica" panose="020B0604020202020204" pitchFamily="34" charset="0"/>
              </a:rPr>
              <a:t> and Secrets to handle non-sensitive and sensitive data, respectively. </a:t>
            </a:r>
          </a:p>
          <a:p>
            <a:r>
              <a:rPr lang="en-US" sz="2000" dirty="0">
                <a:latin typeface="Helvetica" panose="020B0604020202020204" pitchFamily="34" charset="0"/>
                <a:cs typeface="Helvetica" panose="020B0604020202020204" pitchFamily="34" charset="0"/>
              </a:rPr>
              <a:t>These resources allow you to decouple configuration artifacts from image content to keep your applications portable and secure.</a:t>
            </a:r>
          </a:p>
          <a:p>
            <a:pPr marL="0" indent="0">
              <a:buNone/>
            </a:pPr>
            <a:r>
              <a:rPr lang="en-US" sz="2000" dirty="0">
                <a:latin typeface="Helvetica" panose="020B0604020202020204" pitchFamily="34" charset="0"/>
                <a:cs typeface="Helvetica" panose="020B0604020202020204" pitchFamily="34" charset="0"/>
              </a:rPr>
              <a:t>1. Using </a:t>
            </a:r>
            <a:r>
              <a:rPr lang="en-US" sz="2000" dirty="0" err="1">
                <a:latin typeface="Helvetica" panose="020B0604020202020204" pitchFamily="34" charset="0"/>
                <a:cs typeface="Helvetica" panose="020B0604020202020204" pitchFamily="34" charset="0"/>
              </a:rPr>
              <a:t>ConfigMaps</a:t>
            </a:r>
            <a:endParaRPr lang="en-US" sz="2000" dirty="0">
              <a:latin typeface="Helvetica" panose="020B0604020202020204" pitchFamily="34" charset="0"/>
              <a:cs typeface="Helvetica" panose="020B0604020202020204" pitchFamily="34" charset="0"/>
            </a:endParaRPr>
          </a:p>
          <a:p>
            <a:r>
              <a:rPr lang="en-US" sz="2000" dirty="0" err="1">
                <a:latin typeface="Helvetica" panose="020B0604020202020204" pitchFamily="34" charset="0"/>
                <a:cs typeface="Helvetica" panose="020B0604020202020204" pitchFamily="34" charset="0"/>
              </a:rPr>
              <a:t>ConfigMaps</a:t>
            </a:r>
            <a:r>
              <a:rPr lang="en-US" sz="2000" dirty="0">
                <a:latin typeface="Helvetica" panose="020B0604020202020204" pitchFamily="34" charset="0"/>
                <a:cs typeface="Helvetica" panose="020B0604020202020204" pitchFamily="34" charset="0"/>
              </a:rPr>
              <a:t> are used to store non-sensitive configuration data in key-value pairs. They can be used by pods to configure the applications they run.</a:t>
            </a:r>
          </a:p>
        </p:txBody>
      </p:sp>
      <p:pic>
        <p:nvPicPr>
          <p:cNvPr id="4" name="Picture 3">
            <a:extLst>
              <a:ext uri="{FF2B5EF4-FFF2-40B4-BE49-F238E27FC236}">
                <a16:creationId xmlns:a16="http://schemas.microsoft.com/office/drawing/2014/main" id="{42A3E94A-CF79-AB00-9043-85CD2EC48B37}"/>
              </a:ext>
            </a:extLst>
          </p:cNvPr>
          <p:cNvPicPr>
            <a:picLocks noChangeAspect="1"/>
          </p:cNvPicPr>
          <p:nvPr/>
        </p:nvPicPr>
        <p:blipFill>
          <a:blip r:embed="rId3"/>
          <a:stretch>
            <a:fillRect/>
          </a:stretch>
        </p:blipFill>
        <p:spPr>
          <a:xfrm>
            <a:off x="3252389" y="4405040"/>
            <a:ext cx="5687219" cy="1952898"/>
          </a:xfrm>
          <a:prstGeom prst="rect">
            <a:avLst/>
          </a:prstGeom>
        </p:spPr>
      </p:pic>
    </p:spTree>
    <p:extLst>
      <p:ext uri="{BB962C8B-B14F-4D97-AF65-F5344CB8AC3E}">
        <p14:creationId xmlns:p14="http://schemas.microsoft.com/office/powerpoint/2010/main" val="4480217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2. Using Secrets</a:t>
            </a:r>
          </a:p>
          <a:p>
            <a:r>
              <a:rPr lang="en-US" sz="2000" dirty="0">
                <a:latin typeface="Helvetica" panose="020B0604020202020204" pitchFamily="34" charset="0"/>
                <a:cs typeface="Helvetica" panose="020B0604020202020204" pitchFamily="34" charset="0"/>
              </a:rPr>
              <a:t>Secrets are used to store sensitive information, such as passwords, OAuth tokens, and SSH keys. Like </a:t>
            </a:r>
            <a:r>
              <a:rPr lang="en-US" sz="2000" dirty="0" err="1">
                <a:latin typeface="Helvetica" panose="020B0604020202020204" pitchFamily="34" charset="0"/>
                <a:cs typeface="Helvetica" panose="020B0604020202020204" pitchFamily="34" charset="0"/>
              </a:rPr>
              <a:t>ConfigMaps</a:t>
            </a:r>
            <a:r>
              <a:rPr lang="en-US" sz="2000" dirty="0">
                <a:latin typeface="Helvetica" panose="020B0604020202020204" pitchFamily="34" charset="0"/>
                <a:cs typeface="Helvetica" panose="020B0604020202020204" pitchFamily="34" charset="0"/>
              </a:rPr>
              <a:t>, they can be used by pods to configure the applications they run but with enhanced security.</a:t>
            </a:r>
          </a:p>
        </p:txBody>
      </p:sp>
      <p:pic>
        <p:nvPicPr>
          <p:cNvPr id="5" name="Picture 4">
            <a:extLst>
              <a:ext uri="{FF2B5EF4-FFF2-40B4-BE49-F238E27FC236}">
                <a16:creationId xmlns:a16="http://schemas.microsoft.com/office/drawing/2014/main" id="{5B6241D0-8CE4-2BE4-97A3-E6FB13878948}"/>
              </a:ext>
            </a:extLst>
          </p:cNvPr>
          <p:cNvPicPr>
            <a:picLocks noChangeAspect="1"/>
          </p:cNvPicPr>
          <p:nvPr/>
        </p:nvPicPr>
        <p:blipFill>
          <a:blip r:embed="rId3"/>
          <a:stretch>
            <a:fillRect/>
          </a:stretch>
        </p:blipFill>
        <p:spPr>
          <a:xfrm>
            <a:off x="3157126" y="3429000"/>
            <a:ext cx="5877745" cy="2305372"/>
          </a:xfrm>
          <a:prstGeom prst="rect">
            <a:avLst/>
          </a:prstGeom>
        </p:spPr>
      </p:pic>
    </p:spTree>
    <p:extLst>
      <p:ext uri="{BB962C8B-B14F-4D97-AF65-F5344CB8AC3E}">
        <p14:creationId xmlns:p14="http://schemas.microsoft.com/office/powerpoint/2010/main" val="30767852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Setting up Prometheus and Grafana</a:t>
            </a:r>
          </a:p>
        </p:txBody>
      </p:sp>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Prometheus is an open-source monitoring system for which Grafana provides out-of-the-box support. This topic walks you through the steps to create a series of dashboards in Grafana to display system metrics for a server monitored by Prometheus.</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Setup Grafana and Prometheus:</a:t>
            </a:r>
          </a:p>
          <a:p>
            <a:pPr marL="457200" indent="-457200">
              <a:buFont typeface="+mj-lt"/>
              <a:buAutoNum type="arabicPeriod"/>
            </a:pPr>
            <a:r>
              <a:rPr lang="en-US" sz="2000" dirty="0">
                <a:latin typeface="Helvetica" panose="020B0604020202020204" pitchFamily="34" charset="0"/>
                <a:cs typeface="Helvetica" panose="020B0604020202020204" pitchFamily="34" charset="0"/>
              </a:rPr>
              <a:t>Download Prometheus and </a:t>
            </a:r>
            <a:r>
              <a:rPr lang="en-US" sz="2000" dirty="0" err="1">
                <a:latin typeface="Helvetica" panose="020B0604020202020204" pitchFamily="34" charset="0"/>
                <a:cs typeface="Helvetica" panose="020B0604020202020204" pitchFamily="34" charset="0"/>
              </a:rPr>
              <a:t>node_exporter</a:t>
            </a:r>
            <a:endParaRPr lang="en-US" sz="2000" dirty="0">
              <a:latin typeface="Helvetica" panose="020B0604020202020204" pitchFamily="34" charset="0"/>
              <a:cs typeface="Helvetica" panose="020B0604020202020204" pitchFamily="34" charset="0"/>
            </a:endParaRPr>
          </a:p>
          <a:p>
            <a:pPr marL="457200" indent="-457200">
              <a:buFont typeface="+mj-lt"/>
              <a:buAutoNum type="arabicPeriod"/>
            </a:pPr>
            <a:r>
              <a:rPr lang="en-US" sz="2000" dirty="0">
                <a:latin typeface="Helvetica" panose="020B0604020202020204" pitchFamily="34" charset="0"/>
                <a:cs typeface="Helvetica" panose="020B0604020202020204" pitchFamily="34" charset="0"/>
              </a:rPr>
              <a:t>Install Prometheus </a:t>
            </a:r>
            <a:r>
              <a:rPr lang="en-US" sz="2000" dirty="0" err="1">
                <a:latin typeface="Helvetica" panose="020B0604020202020204" pitchFamily="34" charset="0"/>
                <a:cs typeface="Helvetica" panose="020B0604020202020204" pitchFamily="34" charset="0"/>
              </a:rPr>
              <a:t>node_exporter</a:t>
            </a:r>
            <a:endParaRPr lang="en-US" sz="2000" dirty="0">
              <a:latin typeface="Helvetica" panose="020B0604020202020204" pitchFamily="34" charset="0"/>
              <a:cs typeface="Helvetica" panose="020B0604020202020204" pitchFamily="34" charset="0"/>
            </a:endParaRPr>
          </a:p>
          <a:p>
            <a:pPr marL="457200" indent="-457200">
              <a:buFont typeface="+mj-lt"/>
              <a:buAutoNum type="arabicPeriod"/>
            </a:pPr>
            <a:r>
              <a:rPr lang="en-US" sz="2000" dirty="0">
                <a:latin typeface="Helvetica" panose="020B0604020202020204" pitchFamily="34" charset="0"/>
                <a:cs typeface="Helvetica" panose="020B0604020202020204" pitchFamily="34" charset="0"/>
              </a:rPr>
              <a:t>Install and configure Prometheus</a:t>
            </a:r>
          </a:p>
          <a:p>
            <a:pPr marL="457200" indent="-457200">
              <a:buFont typeface="+mj-lt"/>
              <a:buAutoNum type="arabicPeriod"/>
            </a:pPr>
            <a:r>
              <a:rPr lang="en-US" sz="2000" dirty="0">
                <a:latin typeface="Helvetica" panose="020B0604020202020204" pitchFamily="34" charset="0"/>
                <a:cs typeface="Helvetica" panose="020B0604020202020204" pitchFamily="34" charset="0"/>
              </a:rPr>
              <a:t>Configure Prometheus for Grafana</a:t>
            </a:r>
          </a:p>
          <a:p>
            <a:pPr marL="457200" indent="-457200">
              <a:buFont typeface="+mj-lt"/>
              <a:buAutoNum type="arabicPeriod"/>
            </a:pPr>
            <a:r>
              <a:rPr lang="en-US" sz="2000" dirty="0">
                <a:latin typeface="Helvetica" panose="020B0604020202020204" pitchFamily="34" charset="0"/>
                <a:cs typeface="Helvetica" panose="020B0604020202020204" pitchFamily="34" charset="0"/>
              </a:rPr>
              <a:t>Check Prometheus metrics in Grafana Explore view</a:t>
            </a:r>
          </a:p>
          <a:p>
            <a:pPr marL="457200" indent="-457200">
              <a:buFont typeface="+mj-lt"/>
              <a:buAutoNum type="arabicPeriod"/>
            </a:pPr>
            <a:r>
              <a:rPr lang="en-US" sz="2000" dirty="0">
                <a:latin typeface="Helvetica" panose="020B0604020202020204" pitchFamily="34" charset="0"/>
                <a:cs typeface="Helvetica" panose="020B0604020202020204" pitchFamily="34" charset="0"/>
              </a:rPr>
              <a:t>Start building dashboards</a:t>
            </a:r>
          </a:p>
        </p:txBody>
      </p:sp>
    </p:spTree>
    <p:extLst>
      <p:ext uri="{BB962C8B-B14F-4D97-AF65-F5344CB8AC3E}">
        <p14:creationId xmlns:p14="http://schemas.microsoft.com/office/powerpoint/2010/main" val="31137511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B490CB-801B-E87D-E75B-03692B308F7A}"/>
              </a:ext>
            </a:extLst>
          </p:cNvPr>
          <p:cNvSpPr txBox="1">
            <a:spLocks/>
          </p:cNvSpPr>
          <p:nvPr/>
        </p:nvSpPr>
        <p:spPr>
          <a:xfrm>
            <a:off x="838199"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0070C0"/>
                </a:solidFill>
                <a:latin typeface="Helvetica" panose="020B0604020202020204" pitchFamily="34" charset="0"/>
                <a:cs typeface="Helvetica" panose="020B0604020202020204" pitchFamily="34" charset="0"/>
              </a:rPr>
              <a:t>Centralized logging with ELK stack</a:t>
            </a:r>
          </a:p>
        </p:txBody>
      </p:sp>
      <p:sp>
        <p:nvSpPr>
          <p:cNvPr id="2" name="Content Placeholder 2">
            <a:extLst>
              <a:ext uri="{FF2B5EF4-FFF2-40B4-BE49-F238E27FC236}">
                <a16:creationId xmlns:a16="http://schemas.microsoft.com/office/drawing/2014/main" id="{12CE6EE9-2161-F8BF-92F9-5E3C015E45FA}"/>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ELK provides centralized logging that be useful when attempting to identify problems with servers or applications. It allows you to search all your logs in a single place. It also helps to find issues that occur in multiple servers by connecting their logs during a specific time frame.</a:t>
            </a:r>
          </a:p>
          <a:p>
            <a:pPr marL="0" indent="0">
              <a:buNone/>
            </a:pPr>
            <a:endParaRPr lang="en-US" sz="2000" dirty="0">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A82AAD37-4BDA-C342-E9DD-A7BD28B8E9DA}"/>
              </a:ext>
            </a:extLst>
          </p:cNvPr>
          <p:cNvPicPr>
            <a:picLocks noChangeAspect="1"/>
          </p:cNvPicPr>
          <p:nvPr/>
        </p:nvPicPr>
        <p:blipFill>
          <a:blip r:embed="rId3"/>
          <a:stretch>
            <a:fillRect/>
          </a:stretch>
        </p:blipFill>
        <p:spPr>
          <a:xfrm>
            <a:off x="1850157" y="3043584"/>
            <a:ext cx="8327300" cy="3051695"/>
          </a:xfrm>
          <a:prstGeom prst="rect">
            <a:avLst/>
          </a:prstGeom>
        </p:spPr>
      </p:pic>
    </p:spTree>
    <p:extLst>
      <p:ext uri="{BB962C8B-B14F-4D97-AF65-F5344CB8AC3E}">
        <p14:creationId xmlns:p14="http://schemas.microsoft.com/office/powerpoint/2010/main" val="2295232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2264</TotalTime>
  <Words>7963</Words>
  <Application>Microsoft Office PowerPoint</Application>
  <PresentationFormat>Widescreen</PresentationFormat>
  <Paragraphs>762</Paragraphs>
  <Slides>107</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107</vt:i4>
      </vt:variant>
    </vt:vector>
  </HeadingPairs>
  <TitlesOfParts>
    <vt:vector size="112" baseType="lpstr">
      <vt:lpstr>Aptos</vt:lpstr>
      <vt:lpstr>Aptos Display</vt:lpstr>
      <vt:lpstr>Arial</vt:lpstr>
      <vt:lpstr>Helvetica</vt:lpstr>
      <vt:lpstr>Office Theme</vt:lpstr>
      <vt:lpstr>SUDAKSHA EDUCATION PVT LTD</vt:lpstr>
      <vt:lpstr>Table of Content</vt:lpstr>
      <vt:lpstr>Software Architecture Evolution</vt:lpstr>
      <vt:lpstr>What is Microservice Architecture</vt:lpstr>
      <vt:lpstr>Example Microservice Architecture</vt:lpstr>
      <vt:lpstr>Key Characteristics</vt:lpstr>
      <vt:lpstr>Monolithic vs Microservices</vt:lpstr>
      <vt:lpstr>PowerPoint Presentation</vt:lpstr>
      <vt:lpstr>Benefits of Microservices</vt:lpstr>
      <vt:lpstr>Architecture Patterns </vt:lpstr>
      <vt:lpstr>Service Discovery</vt:lpstr>
      <vt:lpstr>PowerPoint Presentation</vt:lpstr>
      <vt:lpstr>API Gateway</vt:lpstr>
      <vt:lpstr>PowerPoint Presentation</vt:lpstr>
      <vt:lpstr>Circuit Breaker Pattern</vt:lpstr>
      <vt:lpstr>PowerPoint Presentation</vt:lpstr>
      <vt:lpstr>Circuit Breaker Pattern - Characteristics</vt:lpstr>
      <vt:lpstr>Saga Architecture Pattern</vt:lpstr>
      <vt:lpstr>PowerPoint Presentation</vt:lpstr>
      <vt:lpstr>Docker Overview</vt:lpstr>
      <vt:lpstr>Docker Architecture</vt:lpstr>
      <vt:lpstr>Container Orchestration</vt:lpstr>
      <vt:lpstr>PowerPoint Presentation</vt:lpstr>
      <vt:lpstr>Kubernetes Overview</vt:lpstr>
      <vt:lpstr>What does Kubernetes do?</vt:lpstr>
      <vt:lpstr>What is REST?</vt:lpstr>
      <vt:lpstr>What is gRPC?</vt:lpstr>
      <vt:lpstr>Key differences: gRPC vs REST</vt:lpstr>
      <vt:lpstr>Python - Setting Up the Environment</vt:lpstr>
      <vt:lpstr>Installation</vt:lpstr>
      <vt:lpstr>Python virtual environments</vt:lpstr>
      <vt:lpstr>PowerPoint Presentation</vt:lpstr>
      <vt:lpstr>Virtual Environment using Pipenv</vt:lpstr>
      <vt:lpstr>PowerPoint Presentation</vt:lpstr>
      <vt:lpstr>What is Docker?</vt:lpstr>
      <vt:lpstr>Install Docker Engine</vt:lpstr>
      <vt:lpstr>PowerPoint Presentation</vt:lpstr>
      <vt:lpstr>Docker Commands</vt:lpstr>
      <vt:lpstr>PowerPoint Presentation</vt:lpstr>
      <vt:lpstr>Writing Docker Files</vt:lpstr>
      <vt:lpstr>PowerPoint Presentation</vt:lpstr>
      <vt:lpstr>Creating Project Repo</vt:lpstr>
      <vt:lpstr>Structuring the repository</vt:lpstr>
      <vt:lpstr>PowerPoint Presentation</vt:lpstr>
      <vt:lpstr>Creating a Basic Flask Application</vt:lpstr>
      <vt:lpstr>PowerPoint Presentation</vt:lpstr>
      <vt:lpstr>PowerPoint Presentation</vt:lpstr>
      <vt:lpstr>PowerPoint Presentation</vt:lpstr>
      <vt:lpstr>PowerPoint Presentation</vt:lpstr>
      <vt:lpstr>Building API’s with Flask</vt:lpstr>
      <vt:lpstr>PowerPoint Presentation</vt:lpstr>
      <vt:lpstr>PowerPoint Presentation</vt:lpstr>
      <vt:lpstr>PowerPoint Presentation</vt:lpstr>
      <vt:lpstr>PowerPoint Presentation</vt:lpstr>
      <vt:lpstr>Database Configuration</vt:lpstr>
      <vt:lpstr>Modeling our data</vt:lpstr>
      <vt:lpstr>Working with the database</vt:lpstr>
      <vt:lpstr>PowerPoint Presentation</vt:lpstr>
      <vt:lpstr>CRUD</vt:lpstr>
      <vt:lpstr>PowerPoint Presentation</vt:lpstr>
      <vt:lpstr>Database migrations with Flask-Migrate</vt:lpstr>
      <vt:lpstr>Dockerizing the Flask Application</vt:lpstr>
      <vt:lpstr>PowerPoint Presentation</vt:lpstr>
      <vt:lpstr>PowerPoint Presentation</vt:lpstr>
      <vt:lpstr>PowerPoint Presentation</vt:lpstr>
      <vt:lpstr>PowerPoint Presentation</vt:lpstr>
      <vt:lpstr>PowerPoint Presentation</vt:lpstr>
      <vt:lpstr>Docker Compose overview</vt:lpstr>
      <vt:lpstr>Install Docker Compose</vt:lpstr>
      <vt:lpstr>PowerPoint Presentation</vt:lpstr>
      <vt:lpstr>Defining services</vt:lpstr>
      <vt:lpstr>Create the Compose file</vt:lpstr>
      <vt:lpstr>PowerPoint Presentation</vt:lpstr>
      <vt:lpstr>Managing multi-container applications</vt:lpstr>
      <vt:lpstr>Inter-service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Kanungo</dc:creator>
  <cp:lastModifiedBy>Aditya Kanungo</cp:lastModifiedBy>
  <cp:revision>8</cp:revision>
  <cp:lastPrinted>2024-08-29T18:37:01Z</cp:lastPrinted>
  <dcterms:created xsi:type="dcterms:W3CDTF">2024-08-26T05:00:39Z</dcterms:created>
  <dcterms:modified xsi:type="dcterms:W3CDTF">2024-09-17T08:24:44Z</dcterms:modified>
</cp:coreProperties>
</file>