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57" r:id="rId4"/>
    <p:sldId id="261" r:id="rId5"/>
    <p:sldId id="262" r:id="rId6"/>
    <p:sldId id="259" r:id="rId7"/>
    <p:sldId id="260" r:id="rId8"/>
    <p:sldId id="263" r:id="rId9"/>
    <p:sldId id="265" r:id="rId10"/>
    <p:sldId id="285" r:id="rId11"/>
    <p:sldId id="286" r:id="rId12"/>
    <p:sldId id="287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9" r:id="rId22"/>
    <p:sldId id="274" r:id="rId23"/>
    <p:sldId id="275" r:id="rId24"/>
    <p:sldId id="277" r:id="rId25"/>
    <p:sldId id="278" r:id="rId26"/>
    <p:sldId id="280" r:id="rId27"/>
    <p:sldId id="281" r:id="rId28"/>
    <p:sldId id="282" r:id="rId29"/>
    <p:sldId id="283" r:id="rId30"/>
    <p:sldId id="288" r:id="rId31"/>
    <p:sldId id="289" r:id="rId32"/>
    <p:sldId id="290" r:id="rId33"/>
    <p:sldId id="291" r:id="rId34"/>
    <p:sldId id="292" r:id="rId35"/>
    <p:sldId id="293" r:id="rId3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F5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72" y="10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67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3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51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21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23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92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74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16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36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39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71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08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13.xml"/><Relationship Id="rId7" Type="http://schemas.openxmlformats.org/officeDocument/2006/relationships/slide" Target="slide3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5" Type="http://schemas.openxmlformats.org/officeDocument/2006/relationships/slide" Target="slide23.xml"/><Relationship Id="rId4" Type="http://schemas.openxmlformats.org/officeDocument/2006/relationships/slide" Target="slide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246812" y="2020389"/>
            <a:ext cx="7698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 dirty="0" smtClean="0">
                <a:latin typeface="チェックポイントフォント" panose="02000600000000000000" pitchFamily="2" charset="-128"/>
                <a:ea typeface="チェックポイントフォント" panose="02000600000000000000" pitchFamily="2" charset="-128"/>
              </a:rPr>
              <a:t>仕様書</a:t>
            </a:r>
            <a:endParaRPr lang="en-US" altLang="ja-JP" sz="7200" dirty="0" smtClean="0">
              <a:latin typeface="チェックポイントフォント" panose="02000600000000000000" pitchFamily="2" charset="-128"/>
              <a:ea typeface="チェックポイントフォント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238103" y="3944982"/>
            <a:ext cx="7707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チーム：チームピザよりのドーナツ</a:t>
            </a:r>
            <a:endParaRPr kumimoji="1" lang="ja-JP" altLang="en-US" sz="44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648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84389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モーション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大まかなまとめ</a:t>
            </a:r>
            <a:endParaRPr lang="en-US" altLang="ja-JP" sz="32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49465" y="1753417"/>
            <a:ext cx="401780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</a:t>
            </a:r>
            <a:endParaRPr kumimoji="1" lang="en-US" altLang="ja-JP" sz="6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6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</a:t>
            </a:r>
            <a:endParaRPr lang="en-US" altLang="ja-JP" sz="6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266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84389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モーション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59594" y="491550"/>
            <a:ext cx="4148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</a:t>
            </a:r>
            <a:endParaRPr lang="en-US" altLang="ja-JP" sz="32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49465" y="1753417"/>
            <a:ext cx="93482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走る</a:t>
            </a:r>
            <a:endParaRPr lang="en-US" altLang="ja-JP" sz="6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6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待機</a:t>
            </a:r>
            <a:endParaRPr lang="en-US" altLang="ja-JP" sz="6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6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ぶつか</a:t>
            </a:r>
            <a:r>
              <a:rPr lang="ja-JP" altLang="en-US" sz="6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る</a:t>
            </a:r>
            <a:endParaRPr lang="en-US" altLang="ja-JP" sz="6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721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84389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モーション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59594" y="491550"/>
            <a:ext cx="4148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</a:t>
            </a:r>
            <a:endParaRPr lang="en-US" altLang="ja-JP" sz="32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49465" y="1753417"/>
            <a:ext cx="93482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走る</a:t>
            </a:r>
            <a:endParaRPr lang="en-US" altLang="ja-JP" sz="6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6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待機</a:t>
            </a:r>
            <a:endParaRPr lang="en-US" altLang="ja-JP" sz="6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156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テクスチャ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84389" y="1425760"/>
            <a:ext cx="114966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プレイヤー（二人分）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敵（子供）</a:t>
            </a:r>
            <a:endParaRPr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プレイヤーが持つピザ（トッピングが乗ってなくてチーズだけ乗ってる）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障害物のブロック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具材が入るバスケット</a:t>
            </a:r>
            <a:endParaRPr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イタリアンレストランの床</a:t>
            </a:r>
            <a:endParaRPr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イタリアンレストランっぽい壁</a:t>
            </a:r>
            <a:endParaRPr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59594" y="491550"/>
            <a:ext cx="4148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大まかなまとめ</a:t>
            </a:r>
            <a:endParaRPr lang="en-US" altLang="ja-JP" sz="32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384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プレイヤーが持つピザ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3" name="楕円 12"/>
          <p:cNvSpPr/>
          <p:nvPr/>
        </p:nvSpPr>
        <p:spPr>
          <a:xfrm>
            <a:off x="5105398" y="1827228"/>
            <a:ext cx="4781551" cy="463548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楕円 4"/>
          <p:cNvSpPr/>
          <p:nvPr/>
        </p:nvSpPr>
        <p:spPr>
          <a:xfrm>
            <a:off x="5376860" y="2025657"/>
            <a:ext cx="4238625" cy="42386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9480" y="1502437"/>
            <a:ext cx="4916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イメージ：ドミノピザのチーズ１キロ</a:t>
            </a:r>
            <a:endParaRPr kumimoji="1"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kumimoji="1"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耳の盛り上がりをやってほしい</a:t>
            </a:r>
            <a:endParaRPr kumimoji="1"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（ちょっとはポリゴン数掛かってもいいから）</a:t>
            </a:r>
            <a:endParaRPr kumimoji="1" lang="ja-JP" altLang="en-US" sz="28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テクスチャ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553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93305" y="1178110"/>
            <a:ext cx="74600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具材の種類（赤文字を優先）</a:t>
            </a:r>
            <a:endParaRPr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サラミ</a:t>
            </a:r>
            <a:endParaRPr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スライストマト</a:t>
            </a:r>
            <a:endParaRPr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カットトマト</a:t>
            </a:r>
            <a:endParaRPr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ミニ</a:t>
            </a:r>
            <a:r>
              <a:rPr lang="ja-JP" altLang="en-US" sz="2800" dirty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トマト</a:t>
            </a: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を</a:t>
            </a:r>
            <a:r>
              <a:rPr lang="ja-JP" altLang="en-US" sz="2800" dirty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半分</a:t>
            </a: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にしたや</a:t>
            </a:r>
            <a:r>
              <a:rPr lang="ja-JP" altLang="en-US" sz="2800" dirty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つ</a:t>
            </a:r>
            <a:endParaRPr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チキン</a:t>
            </a:r>
            <a:endParaRPr kumimoji="1"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ソーセージ</a:t>
            </a:r>
            <a:endParaRPr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ベーコン</a:t>
            </a:r>
            <a:endParaRPr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バジル</a:t>
            </a:r>
            <a:endParaRPr lang="en-US" altLang="ja-JP" sz="2800" dirty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951831" y="1608997"/>
            <a:ext cx="76866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チェダーチーズ</a:t>
            </a:r>
            <a:endParaRPr lang="en-US" altLang="ja-JP" sz="2800" dirty="0">
              <a:solidFill>
                <a:prstClr val="black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prstClr val="black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えび</a:t>
            </a:r>
            <a:endParaRPr lang="en-US" altLang="ja-JP" sz="2800" dirty="0">
              <a:solidFill>
                <a:prstClr val="black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prstClr val="black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ほたて</a:t>
            </a:r>
            <a:endParaRPr lang="en-US" altLang="ja-JP" sz="2800" dirty="0">
              <a:solidFill>
                <a:prstClr val="black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パイナップル</a:t>
            </a:r>
            <a:endParaRPr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ナス</a:t>
            </a:r>
            <a:endParaRPr lang="en-US" altLang="ja-JP" sz="28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しいたけ</a:t>
            </a:r>
            <a:endParaRPr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テクスチャ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pic>
        <p:nvPicPr>
          <p:cNvPr id="6146" name="Picture 2" descr="なすのマルゲリータピザ おすすめレシピ｜マルエ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4" t="50979" r="30636" b="16213"/>
          <a:stretch/>
        </p:blipFill>
        <p:spPr bwMode="auto">
          <a:xfrm>
            <a:off x="8191499" y="3281764"/>
            <a:ext cx="1019175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発酵なし！スピードピザ生地で大葉とホタテの北海道ピザ♪ - ふぁそらキッチン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37" t="71572" r="30026" b="16345"/>
          <a:stretch/>
        </p:blipFill>
        <p:spPr bwMode="auto">
          <a:xfrm>
            <a:off x="8177212" y="2409461"/>
            <a:ext cx="8763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3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6332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</a:t>
            </a: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（</a:t>
            </a:r>
            <a:r>
              <a:rPr lang="en-US" altLang="ja-JP" sz="32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1P</a:t>
            </a:r>
            <a:r>
              <a:rPr lang="ja-JP" altLang="en-US" sz="32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は赤</a:t>
            </a: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、</a:t>
            </a:r>
            <a:r>
              <a:rPr lang="en-US" altLang="ja-JP" sz="3200" dirty="0" smtClean="0">
                <a:solidFill>
                  <a:schemeClr val="accent6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2P</a:t>
            </a:r>
            <a:r>
              <a:rPr lang="ja-JP" altLang="en-US" sz="3200" dirty="0" smtClean="0">
                <a:solidFill>
                  <a:schemeClr val="accent6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が緑</a:t>
            </a: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69530" y="1666696"/>
            <a:ext cx="28499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顔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体</a:t>
            </a:r>
            <a:endParaRPr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右手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左手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7" name="楕円 6"/>
          <p:cNvSpPr/>
          <p:nvPr/>
        </p:nvSpPr>
        <p:spPr>
          <a:xfrm>
            <a:off x="7142785" y="1592133"/>
            <a:ext cx="2019300" cy="19621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１</a:t>
            </a:r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8" name="楕円 7"/>
          <p:cNvSpPr/>
          <p:nvPr/>
        </p:nvSpPr>
        <p:spPr>
          <a:xfrm>
            <a:off x="6952285" y="3554283"/>
            <a:ext cx="2400300" cy="22383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２</a:t>
            </a:r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9" name="楕円 8"/>
          <p:cNvSpPr/>
          <p:nvPr/>
        </p:nvSpPr>
        <p:spPr>
          <a:xfrm rot="17985079">
            <a:off x="6033605" y="5048433"/>
            <a:ext cx="981075" cy="4255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0" name="楕円 9"/>
          <p:cNvSpPr/>
          <p:nvPr/>
        </p:nvSpPr>
        <p:spPr>
          <a:xfrm rot="14691740">
            <a:off x="9317341" y="5051432"/>
            <a:ext cx="981075" cy="4255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514510" y="4907255"/>
            <a:ext cx="42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４</a:t>
            </a:r>
            <a:endParaRPr kumimoji="1" lang="ja-JP" altLang="en-US" sz="4000" dirty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220285" y="4907255"/>
            <a:ext cx="42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endParaRPr kumimoji="1" lang="ja-JP" altLang="en-US" sz="4000" dirty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テクスチャ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151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敵（子供）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69530" y="1666696"/>
            <a:ext cx="5982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顔（子供用帽子付き）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体</a:t>
            </a:r>
            <a:endParaRPr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右手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左手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7" name="楕円 6"/>
          <p:cNvSpPr/>
          <p:nvPr/>
        </p:nvSpPr>
        <p:spPr>
          <a:xfrm>
            <a:off x="7142785" y="1592133"/>
            <a:ext cx="2019300" cy="1962150"/>
          </a:xfrm>
          <a:prstGeom prst="ellipse">
            <a:avLst/>
          </a:prstGeom>
          <a:solidFill>
            <a:srgbClr val="F5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１</a:t>
            </a:r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8" name="楕円 7"/>
          <p:cNvSpPr/>
          <p:nvPr/>
        </p:nvSpPr>
        <p:spPr>
          <a:xfrm>
            <a:off x="6952285" y="3554283"/>
            <a:ext cx="2400300" cy="2238375"/>
          </a:xfrm>
          <a:prstGeom prst="ellipse">
            <a:avLst/>
          </a:prstGeom>
          <a:solidFill>
            <a:srgbClr val="F5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２</a:t>
            </a:r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9" name="楕円 8"/>
          <p:cNvSpPr/>
          <p:nvPr/>
        </p:nvSpPr>
        <p:spPr>
          <a:xfrm rot="17985079">
            <a:off x="6033605" y="5048433"/>
            <a:ext cx="981075" cy="425530"/>
          </a:xfrm>
          <a:prstGeom prst="ellipse">
            <a:avLst/>
          </a:prstGeom>
          <a:solidFill>
            <a:srgbClr val="F5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0" name="楕円 9"/>
          <p:cNvSpPr/>
          <p:nvPr/>
        </p:nvSpPr>
        <p:spPr>
          <a:xfrm rot="14691740">
            <a:off x="9317341" y="5051432"/>
            <a:ext cx="981075" cy="425530"/>
          </a:xfrm>
          <a:prstGeom prst="ellipse">
            <a:avLst/>
          </a:prstGeom>
          <a:solidFill>
            <a:srgbClr val="F5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514510" y="4907255"/>
            <a:ext cx="42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４</a:t>
            </a:r>
            <a:endParaRPr kumimoji="1" lang="ja-JP" altLang="en-US" sz="4000" dirty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220285" y="4907255"/>
            <a:ext cx="42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endParaRPr kumimoji="1" lang="ja-JP" altLang="en-US" sz="4000" dirty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テクスチャ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740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</a:t>
            </a:r>
            <a:r>
              <a:rPr lang="ja-JP" altLang="en-US" sz="32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材</a:t>
            </a: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を入れるバスケット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pic>
        <p:nvPicPr>
          <p:cNvPr id="7" name="Picture 2" descr="RE205IV PP丸型バスケット 21型 トーダイ 887127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024" y="1341453"/>
            <a:ext cx="5235575" cy="523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テクスチャ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631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障害物のブロック</a:t>
            </a:r>
            <a:endParaRPr lang="en-US" altLang="ja-JP" sz="32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4665" y="1753417"/>
            <a:ext cx="40178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幅１：１の机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真ん中</a:t>
            </a:r>
            <a:r>
              <a:rPr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にでかい棒</a:t>
            </a:r>
            <a:endParaRPr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足が</a:t>
            </a:r>
            <a:r>
              <a:rPr kumimoji="1"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クロス</a:t>
            </a:r>
          </a:p>
        </p:txBody>
      </p:sp>
      <p:pic>
        <p:nvPicPr>
          <p:cNvPr id="2050" name="Picture 2" descr="イタリアのテラスでレストランのテーブル の写真素材・画像素材. Image 17743595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4" y="1514475"/>
            <a:ext cx="6915375" cy="457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テクスチャ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832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246812" y="429714"/>
            <a:ext cx="7698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 dirty="0" smtClean="0">
                <a:latin typeface="チェックポイントフォント" panose="02000600000000000000" pitchFamily="2" charset="-128"/>
                <a:ea typeface="チェックポイントフォント" panose="02000600000000000000" pitchFamily="2" charset="-128"/>
              </a:rPr>
              <a:t>仕様書</a:t>
            </a:r>
            <a:endParaRPr lang="en-US" altLang="ja-JP" sz="7200" dirty="0" smtClean="0">
              <a:latin typeface="チェックポイントフォント" panose="02000600000000000000" pitchFamily="2" charset="-128"/>
              <a:ea typeface="チェックポイントフォント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65626" y="2015023"/>
            <a:ext cx="2819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目次</a:t>
            </a:r>
            <a:endParaRPr kumimoji="1" lang="ja-JP" altLang="en-US" sz="44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>
            <a:hlinkClick r:id="rId2" action="ppaction://hlinksldjump"/>
          </p:cNvPr>
          <p:cNvSpPr txBox="1"/>
          <p:nvPr/>
        </p:nvSpPr>
        <p:spPr>
          <a:xfrm>
            <a:off x="4457701" y="1835919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r>
              <a:rPr kumimoji="1" lang="en-US" altLang="ja-JP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</a:t>
            </a:r>
            <a:endParaRPr kumimoji="1" lang="ja-JP" altLang="en-US" sz="5400" u="sng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>
            <a:hlinkClick r:id="rId3" action="ppaction://hlinksldjump"/>
          </p:cNvPr>
          <p:cNvSpPr txBox="1"/>
          <p:nvPr/>
        </p:nvSpPr>
        <p:spPr>
          <a:xfrm>
            <a:off x="4457701" y="368435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テクスチャ</a:t>
            </a:r>
            <a:endParaRPr kumimoji="1" lang="ja-JP" altLang="en-US" sz="5400" u="sng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" name="テキスト ボックス 5">
            <a:hlinkClick r:id="rId4" action="ppaction://hlinksldjump"/>
          </p:cNvPr>
          <p:cNvSpPr txBox="1"/>
          <p:nvPr/>
        </p:nvSpPr>
        <p:spPr>
          <a:xfrm>
            <a:off x="4457701" y="4632895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エフェクト</a:t>
            </a:r>
            <a:endParaRPr kumimoji="1" lang="ja-JP" altLang="en-US" sz="5400" u="sng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7" name="テキスト ボックス 6">
            <a:hlinkClick r:id="rId5" action="ppaction://hlinksldjump"/>
          </p:cNvPr>
          <p:cNvSpPr txBox="1"/>
          <p:nvPr/>
        </p:nvSpPr>
        <p:spPr>
          <a:xfrm>
            <a:off x="4457701" y="558144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プログラム</a:t>
            </a:r>
            <a:endParaRPr kumimoji="1" lang="ja-JP" altLang="en-US" sz="5400" u="sng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11740" y="3523128"/>
            <a:ext cx="373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クリックして該当ページへ飛ぶ</a:t>
            </a:r>
            <a:endParaRPr kumimoji="1" lang="ja-JP" altLang="en-US" sz="24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9" name="テキスト ボックス 8">
            <a:hlinkClick r:id="rId6" action="ppaction://hlinksldjump"/>
          </p:cNvPr>
          <p:cNvSpPr txBox="1"/>
          <p:nvPr/>
        </p:nvSpPr>
        <p:spPr>
          <a:xfrm>
            <a:off x="4457701" y="2735805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モーション</a:t>
            </a:r>
            <a:endParaRPr kumimoji="1" lang="ja-JP" altLang="en-US" sz="5400" u="sng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0" name="テキスト ボックス 9">
            <a:hlinkClick r:id="rId7" action="ppaction://hlinksldjump"/>
          </p:cNvPr>
          <p:cNvSpPr txBox="1"/>
          <p:nvPr/>
        </p:nvSpPr>
        <p:spPr>
          <a:xfrm>
            <a:off x="8067676" y="1835919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シーン遷移</a:t>
            </a:r>
            <a:endParaRPr kumimoji="1" lang="ja-JP" altLang="en-US" sz="5400" u="sng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1" name="テキスト ボックス 10">
            <a:hlinkClick r:id="rId8" action="ppaction://hlinksldjump"/>
          </p:cNvPr>
          <p:cNvSpPr txBox="1"/>
          <p:nvPr/>
        </p:nvSpPr>
        <p:spPr>
          <a:xfrm>
            <a:off x="8135304" y="2965125"/>
            <a:ext cx="350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シーン</a:t>
            </a:r>
            <a:endParaRPr kumimoji="1" lang="en-US" altLang="ja-JP" sz="5400" u="sng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algn="ctr"/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レイアウト</a:t>
            </a:r>
            <a:endParaRPr kumimoji="1" lang="ja-JP" altLang="en-US" sz="5400" u="sng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246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正方形/長方形 126"/>
          <p:cNvSpPr/>
          <p:nvPr/>
        </p:nvSpPr>
        <p:spPr>
          <a:xfrm>
            <a:off x="1847850" y="1895475"/>
            <a:ext cx="8516900" cy="315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ステージ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テクスチャ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335983" y="312819"/>
            <a:ext cx="4017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UI</a:t>
            </a:r>
            <a:r>
              <a:rPr kumimoji="1" lang="ja-JP" altLang="en-US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（オフライン）</a:t>
            </a:r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423987" y="1704975"/>
            <a:ext cx="9344025" cy="46863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0" name="図 10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987" y="5311302"/>
            <a:ext cx="9394750" cy="1286367"/>
          </a:xfrm>
          <a:prstGeom prst="rect">
            <a:avLst/>
          </a:prstGeom>
        </p:spPr>
      </p:pic>
      <p:sp>
        <p:nvSpPr>
          <p:cNvPr id="121" name="楕円 120"/>
          <p:cNvSpPr/>
          <p:nvPr/>
        </p:nvSpPr>
        <p:spPr>
          <a:xfrm>
            <a:off x="1552575" y="4876800"/>
            <a:ext cx="431092" cy="33937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8253729" y="174319"/>
            <a:ext cx="3790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オレンジ：具材</a:t>
            </a:r>
            <a:endParaRPr kumimoji="1" lang="en-US" altLang="ja-JP" sz="2800" dirty="0" smtClean="0">
              <a:solidFill>
                <a:schemeClr val="accent2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2800" dirty="0" smtClean="0">
                <a:solidFill>
                  <a:schemeClr val="accent6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緑：アイテム</a:t>
            </a:r>
            <a:endParaRPr kumimoji="1" lang="ja-JP" altLang="en-US" sz="2800" dirty="0">
              <a:solidFill>
                <a:schemeClr val="accent6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cxnSp>
        <p:nvCxnSpPr>
          <p:cNvPr id="125" name="直線矢印コネクタ 124"/>
          <p:cNvCxnSpPr/>
          <p:nvPr/>
        </p:nvCxnSpPr>
        <p:spPr>
          <a:xfrm flipH="1">
            <a:off x="2981325" y="3990975"/>
            <a:ext cx="504825" cy="1320327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テキスト ボックス 125"/>
          <p:cNvSpPr txBox="1"/>
          <p:nvPr/>
        </p:nvSpPr>
        <p:spPr>
          <a:xfrm>
            <a:off x="3427961" y="3610615"/>
            <a:ext cx="209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イタリア</a:t>
            </a:r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国旗の</a:t>
            </a:r>
            <a:r>
              <a:rPr kumimoji="1" lang="ja-JP" altLang="en-US" dirty="0" smtClean="0">
                <a:solidFill>
                  <a:schemeClr val="accent6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配色</a:t>
            </a:r>
            <a:endParaRPr kumimoji="1" lang="ja-JP" altLang="en-US" dirty="0">
              <a:solidFill>
                <a:schemeClr val="accent6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28" name="楕円 127"/>
          <p:cNvSpPr/>
          <p:nvPr/>
        </p:nvSpPr>
        <p:spPr>
          <a:xfrm>
            <a:off x="10149204" y="4876800"/>
            <a:ext cx="431092" cy="33937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3233737" y="1261326"/>
            <a:ext cx="637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オフラインだけステージの全体像をみえるようにする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64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テクスチャ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2875" y="395272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UI</a:t>
            </a:r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423987" y="1704975"/>
            <a:ext cx="9344025" cy="46863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0" name="図 10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987" y="5311302"/>
            <a:ext cx="9394750" cy="1286367"/>
          </a:xfrm>
          <a:prstGeom prst="rect">
            <a:avLst/>
          </a:prstGeom>
        </p:spPr>
      </p:pic>
      <p:grpSp>
        <p:nvGrpSpPr>
          <p:cNvPr id="113" name="グループ化 112"/>
          <p:cNvGrpSpPr/>
          <p:nvPr/>
        </p:nvGrpSpPr>
        <p:grpSpPr>
          <a:xfrm>
            <a:off x="6471965" y="4578195"/>
            <a:ext cx="655116" cy="733107"/>
            <a:chOff x="4145484" y="4578194"/>
            <a:chExt cx="655116" cy="733107"/>
          </a:xfrm>
        </p:grpSpPr>
        <p:sp>
          <p:nvSpPr>
            <p:cNvPr id="112" name="二等辺三角形 111"/>
            <p:cNvSpPr/>
            <p:nvPr/>
          </p:nvSpPr>
          <p:spPr>
            <a:xfrm rot="10800000">
              <a:off x="4294176" y="4791986"/>
              <a:ext cx="373151" cy="519315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楕円 110"/>
            <p:cNvSpPr/>
            <p:nvPr/>
          </p:nvSpPr>
          <p:spPr>
            <a:xfrm>
              <a:off x="4145484" y="4578194"/>
              <a:ext cx="655116" cy="63797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5" name="グループ化 114"/>
          <p:cNvGrpSpPr/>
          <p:nvPr/>
        </p:nvGrpSpPr>
        <p:grpSpPr>
          <a:xfrm rot="5794180">
            <a:off x="1552445" y="2880109"/>
            <a:ext cx="407466" cy="621845"/>
            <a:chOff x="4269309" y="4689456"/>
            <a:chExt cx="407466" cy="621845"/>
          </a:xfrm>
        </p:grpSpPr>
        <p:sp>
          <p:nvSpPr>
            <p:cNvPr id="116" name="二等辺三角形 115"/>
            <p:cNvSpPr/>
            <p:nvPr/>
          </p:nvSpPr>
          <p:spPr>
            <a:xfrm rot="10800000">
              <a:off x="4294176" y="4791986"/>
              <a:ext cx="373151" cy="519315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/>
            <p:cNvSpPr/>
            <p:nvPr/>
          </p:nvSpPr>
          <p:spPr>
            <a:xfrm>
              <a:off x="4269309" y="4689456"/>
              <a:ext cx="407466" cy="41545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8" name="グループ化 117"/>
          <p:cNvGrpSpPr/>
          <p:nvPr/>
        </p:nvGrpSpPr>
        <p:grpSpPr>
          <a:xfrm rot="16790482">
            <a:off x="10248472" y="3230480"/>
            <a:ext cx="407466" cy="621845"/>
            <a:chOff x="4269309" y="4689456"/>
            <a:chExt cx="407466" cy="621845"/>
          </a:xfrm>
        </p:grpSpPr>
        <p:sp>
          <p:nvSpPr>
            <p:cNvPr id="119" name="二等辺三角形 118"/>
            <p:cNvSpPr/>
            <p:nvPr/>
          </p:nvSpPr>
          <p:spPr>
            <a:xfrm rot="10800000">
              <a:off x="4294176" y="4791986"/>
              <a:ext cx="373151" cy="519315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楕円 119"/>
            <p:cNvSpPr/>
            <p:nvPr/>
          </p:nvSpPr>
          <p:spPr>
            <a:xfrm>
              <a:off x="4269309" y="4689456"/>
              <a:ext cx="407466" cy="41545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1" name="楕円 120"/>
          <p:cNvSpPr/>
          <p:nvPr/>
        </p:nvSpPr>
        <p:spPr>
          <a:xfrm>
            <a:off x="1552575" y="4876800"/>
            <a:ext cx="431092" cy="33937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7277100" y="123825"/>
            <a:ext cx="3790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オレンジ：具材</a:t>
            </a:r>
            <a:endParaRPr kumimoji="1" lang="en-US" altLang="ja-JP" sz="2800" dirty="0" smtClean="0">
              <a:solidFill>
                <a:schemeClr val="accent2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2800" dirty="0" smtClean="0">
                <a:solidFill>
                  <a:schemeClr val="accent6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緑：アイテム</a:t>
            </a:r>
            <a:endParaRPr kumimoji="1" lang="ja-JP" altLang="en-US" sz="2800" dirty="0">
              <a:solidFill>
                <a:schemeClr val="accent6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cxnSp>
        <p:nvCxnSpPr>
          <p:cNvPr id="125" name="直線矢印コネクタ 124"/>
          <p:cNvCxnSpPr/>
          <p:nvPr/>
        </p:nvCxnSpPr>
        <p:spPr>
          <a:xfrm flipH="1">
            <a:off x="2981325" y="3990975"/>
            <a:ext cx="504825" cy="1320327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テキスト ボックス 125"/>
          <p:cNvSpPr txBox="1"/>
          <p:nvPr/>
        </p:nvSpPr>
        <p:spPr>
          <a:xfrm>
            <a:off x="3427961" y="3610615"/>
            <a:ext cx="209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イタリア</a:t>
            </a:r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国旗の</a:t>
            </a:r>
            <a:r>
              <a:rPr kumimoji="1" lang="ja-JP" altLang="en-US" dirty="0" smtClean="0">
                <a:solidFill>
                  <a:schemeClr val="accent6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配色</a:t>
            </a:r>
            <a:endParaRPr kumimoji="1" lang="ja-JP" altLang="en-US" dirty="0">
              <a:solidFill>
                <a:schemeClr val="accent6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477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エフェクト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4389" y="1314450"/>
            <a:ext cx="118395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具材やアイテムを取得エフェクト（ソシャゲのタップエフェクトみたいな）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移動したときの土埃（イメージ：オーバークック）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スピードアップ中の移動時に風を切るエフェクト</a:t>
            </a:r>
            <a:endParaRPr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お邪魔攻撃可能中のプレイヤーにまとわせる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32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　</a:t>
            </a: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オーラ的なエフェクト（界王拳）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敵とぶつかった時のエフェクト（ソラの攻撃あてたエフェクト）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59594" y="491550"/>
            <a:ext cx="4148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大まかなまとめ</a:t>
            </a:r>
            <a:endParaRPr lang="en-US" altLang="ja-JP" sz="32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185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プログラム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66762" y="1690062"/>
            <a:ext cx="106584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敵（こども）</a:t>
            </a:r>
            <a:endParaRPr kumimoji="1"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ピザ</a:t>
            </a:r>
            <a:endParaRPr kumimoji="1"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アイテム</a:t>
            </a:r>
            <a:endParaRPr kumimoji="1"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ステージ</a:t>
            </a:r>
            <a:endParaRPr kumimoji="1"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59594" y="491550"/>
            <a:ext cx="4148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大まかなまとめ</a:t>
            </a:r>
            <a:endParaRPr lang="en-US" altLang="ja-JP" sz="32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282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プログラム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2012" y="328208"/>
            <a:ext cx="10658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7237" y="1452158"/>
            <a:ext cx="50339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移動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敵にあたったら具材を落とす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勝利ポーズ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負けポーズ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884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プログラム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2012" y="328208"/>
            <a:ext cx="10658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敵（こども）</a:t>
            </a:r>
            <a:endParaRPr lang="en-US" altLang="ja-JP" sz="44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7237" y="1452158"/>
            <a:ext cx="50339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自動移動</a:t>
            </a:r>
          </a:p>
        </p:txBody>
      </p:sp>
    </p:spTree>
    <p:extLst>
      <p:ext uri="{BB962C8B-B14F-4D97-AF65-F5344CB8AC3E}">
        <p14:creationId xmlns:p14="http://schemas.microsoft.com/office/powerpoint/2010/main" val="124481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プログラム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2012" y="328208"/>
            <a:ext cx="10658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ピザ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7237" y="1452158"/>
            <a:ext cx="664368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具材をゲットしたらその具材をピザに乗せる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落とした具</a:t>
            </a:r>
            <a:r>
              <a:rPr lang="ja-JP" altLang="en-US" sz="44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材</a:t>
            </a: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を</a:t>
            </a:r>
            <a:r>
              <a:rPr lang="ja-JP" altLang="en-US" sz="44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ピザ</a:t>
            </a: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から消す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970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プログラム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2012" y="328208"/>
            <a:ext cx="10658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7237" y="1452158"/>
            <a:ext cx="66436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分かりやすいように具材にエフェクトをつける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333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プログラム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95812" y="328208"/>
            <a:ext cx="10658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アイテム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7237" y="1452158"/>
            <a:ext cx="664368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分かりやすいようにアイテムにエフェクトをつける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アイテム</a:t>
            </a: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の効果をプレイヤーに渡す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084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プログラム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95812" y="328208"/>
            <a:ext cx="10658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ステージ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7237" y="1452158"/>
            <a:ext cx="66436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具材やアイテムの落ちるパターンに沿って落とす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522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3306" y="328208"/>
            <a:ext cx="316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r>
              <a:rPr kumimoji="1" lang="en-US" altLang="ja-JP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4389" y="1425760"/>
            <a:ext cx="114966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プレイヤー（色変えで二人分）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敵（子供）</a:t>
            </a:r>
            <a:endParaRPr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プレイヤーが持つピザ（トッピングが乗ってなくてチーズだけ乗ってる）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障害物のブロック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具材が入るバスケット</a:t>
            </a:r>
            <a:endParaRPr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59594" y="491550"/>
            <a:ext cx="4148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大まかなまとめ</a:t>
            </a:r>
            <a:endParaRPr lang="en-US" altLang="ja-JP" sz="32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951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右矢印 18"/>
          <p:cNvSpPr/>
          <p:nvPr/>
        </p:nvSpPr>
        <p:spPr>
          <a:xfrm>
            <a:off x="8262251" y="3928064"/>
            <a:ext cx="2225052" cy="391241"/>
          </a:xfrm>
          <a:prstGeom prst="rightArrow">
            <a:avLst>
              <a:gd name="adj1" fmla="val 63356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シーン遷移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61806" y="1292727"/>
            <a:ext cx="5068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タイトル＆メニュー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06834" y="2485752"/>
            <a:ext cx="2978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ゲーム本編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606834" y="3738965"/>
            <a:ext cx="2978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リザルト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29752" y="4871802"/>
            <a:ext cx="43324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ランキング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algn="ctr"/>
            <a:r>
              <a:rPr lang="ja-JP" altLang="en-US" sz="44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（ソロモードのみ）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6096000" y="1946367"/>
            <a:ext cx="0" cy="7020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6096000" y="3174274"/>
            <a:ext cx="0" cy="7020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6096000" y="4397185"/>
            <a:ext cx="0" cy="7020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 ターン矢印 17"/>
          <p:cNvSpPr/>
          <p:nvPr/>
        </p:nvSpPr>
        <p:spPr>
          <a:xfrm rot="5400000" flipH="1">
            <a:off x="7350033" y="2305588"/>
            <a:ext cx="4049485" cy="2225051"/>
          </a:xfrm>
          <a:prstGeom prst="uturnArrow">
            <a:avLst>
              <a:gd name="adj1" fmla="val 13650"/>
              <a:gd name="adj2" fmla="val 13259"/>
              <a:gd name="adj3" fmla="val 20411"/>
              <a:gd name="adj4" fmla="val 39836"/>
              <a:gd name="adj5" fmla="val 1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U ターン矢印 22"/>
          <p:cNvSpPr/>
          <p:nvPr/>
        </p:nvSpPr>
        <p:spPr>
          <a:xfrm rot="16200000" flipH="1">
            <a:off x="908877" y="2412791"/>
            <a:ext cx="3958225" cy="2225051"/>
          </a:xfrm>
          <a:prstGeom prst="uturnArrow">
            <a:avLst>
              <a:gd name="adj1" fmla="val 13650"/>
              <a:gd name="adj2" fmla="val 13259"/>
              <a:gd name="adj3" fmla="val 20411"/>
              <a:gd name="adj4" fmla="val 39836"/>
              <a:gd name="adj5" fmla="val 1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88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正方形/長方形 55"/>
          <p:cNvSpPr/>
          <p:nvPr/>
        </p:nvSpPr>
        <p:spPr>
          <a:xfrm>
            <a:off x="9713929" y="1667742"/>
            <a:ext cx="1428750" cy="1831957"/>
          </a:xfrm>
          <a:prstGeom prst="rect">
            <a:avLst/>
          </a:prstGeom>
          <a:solidFill>
            <a:schemeClr val="tx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シーンレイアウト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327185" y="328208"/>
            <a:ext cx="5068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タイトル＆メニュー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342265" y="1368915"/>
            <a:ext cx="3563540" cy="2016577"/>
            <a:chOff x="1602377" y="1393372"/>
            <a:chExt cx="8987246" cy="5085805"/>
          </a:xfrm>
        </p:grpSpPr>
        <p:sp>
          <p:nvSpPr>
            <p:cNvPr id="3" name="正方形/長方形 2"/>
            <p:cNvSpPr/>
            <p:nvPr/>
          </p:nvSpPr>
          <p:spPr>
            <a:xfrm>
              <a:off x="1602377" y="1393372"/>
              <a:ext cx="8987246" cy="5085805"/>
            </a:xfrm>
            <a:prstGeom prst="rect">
              <a:avLst/>
            </a:prstGeom>
            <a:noFill/>
            <a:ln w="76200" cmpd="thickThin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1934224" y="1635365"/>
              <a:ext cx="4690359" cy="1164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ニコモジ＋" panose="02000600000000000000" pitchFamily="2" charset="-128"/>
                  <a:ea typeface="ニコモジ＋" panose="02000600000000000000" pitchFamily="2" charset="-128"/>
                </a:rPr>
                <a:t>タイトルロゴ</a:t>
              </a:r>
              <a:endParaRPr kumimoji="1" lang="ja-JP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ニコモジ＋" panose="02000600000000000000" pitchFamily="2" charset="-128"/>
                <a:ea typeface="ニコモジ＋" panose="02000600000000000000" pitchFamily="2" charset="-128"/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6228246" y="3417965"/>
              <a:ext cx="4087102" cy="853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ニコモジ＋" panose="02000600000000000000" pitchFamily="2" charset="-128"/>
                  <a:ea typeface="ニコモジ＋" panose="02000600000000000000" pitchFamily="2" charset="-128"/>
                </a:rPr>
                <a:t>オンラインで遊ぶ</a:t>
              </a:r>
              <a:endParaRPr kumimoji="1" lang="ja-JP" altLang="en-US" sz="1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ニコモジ＋" panose="02000600000000000000" pitchFamily="2" charset="-128"/>
                <a:ea typeface="ニコモジ＋" panose="02000600000000000000" pitchFamily="2" charset="-128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6295359" y="4521654"/>
              <a:ext cx="3952876" cy="853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b="1" dirty="0" smtClean="0">
                  <a:ln w="22225">
                    <a:solidFill>
                      <a:schemeClr val="accent2">
                        <a:alpha val="38000"/>
                      </a:schemeClr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  <a:alpha val="20000"/>
                    </a:schemeClr>
                  </a:solidFill>
                  <a:latin typeface="ニコモジ＋" panose="02000600000000000000" pitchFamily="2" charset="-128"/>
                  <a:ea typeface="ニコモジ＋" panose="02000600000000000000" pitchFamily="2" charset="-128"/>
                </a:rPr>
                <a:t>オフラインで遊ぶ</a:t>
              </a:r>
              <a:endParaRPr kumimoji="1" lang="ja-JP" altLang="en-US" sz="1600" b="1" dirty="0">
                <a:ln w="22225">
                  <a:solidFill>
                    <a:schemeClr val="accent2">
                      <a:alpha val="38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alpha val="20000"/>
                  </a:schemeClr>
                </a:solidFill>
                <a:latin typeface="ニコモジ＋" panose="02000600000000000000" pitchFamily="2" charset="-128"/>
                <a:ea typeface="ニコモジ＋" panose="02000600000000000000" pitchFamily="2" charset="-128"/>
              </a:endParaRPr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6339180" y="4032277"/>
            <a:ext cx="5685469" cy="2601758"/>
            <a:chOff x="1602377" y="1393372"/>
            <a:chExt cx="9147085" cy="5085805"/>
          </a:xfrm>
        </p:grpSpPr>
        <p:sp>
          <p:nvSpPr>
            <p:cNvPr id="30" name="正方形/長方形 29"/>
            <p:cNvSpPr/>
            <p:nvPr/>
          </p:nvSpPr>
          <p:spPr>
            <a:xfrm>
              <a:off x="1602377" y="1393372"/>
              <a:ext cx="8987246" cy="5085805"/>
            </a:xfrm>
            <a:prstGeom prst="rect">
              <a:avLst/>
            </a:prstGeom>
            <a:noFill/>
            <a:ln w="76200" cmpd="thickThin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1934224" y="1635365"/>
              <a:ext cx="4690359" cy="3027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6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ニコモジ＋" panose="02000600000000000000" pitchFamily="2" charset="-128"/>
                  <a:ea typeface="ニコモジ＋" panose="02000600000000000000" pitchFamily="2" charset="-128"/>
                </a:rPr>
                <a:t>タイトルロゴ</a:t>
              </a:r>
              <a:endParaRPr kumimoji="1" lang="ja-JP" alt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ニコモジ＋" panose="02000600000000000000" pitchFamily="2" charset="-128"/>
                <a:ea typeface="ニコモジ＋" panose="02000600000000000000" pitchFamily="2" charset="-128"/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6095444" y="3475493"/>
              <a:ext cx="4654018" cy="90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b="1" dirty="0" smtClean="0">
                  <a:ln w="22225">
                    <a:solidFill>
                      <a:schemeClr val="accent2">
                        <a:alpha val="35000"/>
                      </a:schemeClr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  <a:alpha val="36000"/>
                    </a:schemeClr>
                  </a:solidFill>
                  <a:latin typeface="ニコモジ＋" panose="02000600000000000000" pitchFamily="2" charset="-128"/>
                  <a:ea typeface="ニコモジ＋" panose="02000600000000000000" pitchFamily="2" charset="-128"/>
                </a:rPr>
                <a:t>オンラインで遊ぶ</a:t>
              </a:r>
              <a:endParaRPr kumimoji="1" lang="ja-JP" altLang="en-US" sz="2400" b="1" dirty="0">
                <a:ln w="22225">
                  <a:solidFill>
                    <a:schemeClr val="accent2">
                      <a:alpha val="3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alpha val="36000"/>
                  </a:schemeClr>
                </a:solidFill>
                <a:latin typeface="ニコモジ＋" panose="02000600000000000000" pitchFamily="2" charset="-128"/>
                <a:ea typeface="ニコモジ＋" panose="02000600000000000000" pitchFamily="2" charset="-128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6267451" y="4517909"/>
              <a:ext cx="4322171" cy="90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ニコモジ＋" panose="02000600000000000000" pitchFamily="2" charset="-128"/>
                  <a:ea typeface="ニコモジ＋" panose="02000600000000000000" pitchFamily="2" charset="-128"/>
                </a:rPr>
                <a:t>オフラインで遊ぶ</a:t>
              </a:r>
              <a:endParaRPr kumimoji="1" lang="ja-JP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ニコモジ＋" panose="02000600000000000000" pitchFamily="2" charset="-128"/>
                <a:ea typeface="ニコモジ＋" panose="02000600000000000000" pitchFamily="2" charset="-128"/>
              </a:endParaRPr>
            </a:p>
          </p:txBody>
        </p:sp>
      </p:grpSp>
      <p:cxnSp>
        <p:nvCxnSpPr>
          <p:cNvPr id="12" name="直線矢印コネクタ 11"/>
          <p:cNvCxnSpPr>
            <a:stCxn id="21" idx="3"/>
          </p:cNvCxnSpPr>
          <p:nvPr/>
        </p:nvCxnSpPr>
        <p:spPr>
          <a:xfrm>
            <a:off x="3797052" y="2340965"/>
            <a:ext cx="2542128" cy="36239"/>
          </a:xfrm>
          <a:prstGeom prst="straightConnector1">
            <a:avLst/>
          </a:prstGeom>
          <a:ln w="1206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22" idx="3"/>
          </p:cNvCxnSpPr>
          <p:nvPr/>
        </p:nvCxnSpPr>
        <p:spPr>
          <a:xfrm>
            <a:off x="3770441" y="2778590"/>
            <a:ext cx="2568739" cy="1498135"/>
          </a:xfrm>
          <a:prstGeom prst="straightConnector1">
            <a:avLst/>
          </a:prstGeom>
          <a:ln w="1206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6566731" y="5155872"/>
            <a:ext cx="295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ひとりで</a:t>
            </a:r>
            <a:endParaRPr kumimoji="1" lang="ja-JP" alt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547805" y="5629113"/>
            <a:ext cx="295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ふたりで</a:t>
            </a:r>
            <a:endParaRPr kumimoji="1" lang="ja-JP" alt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211434" y="1926533"/>
            <a:ext cx="1779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オンライン選ぶと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327185" y="2778590"/>
            <a:ext cx="1779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オフライン選ぶと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6339180" y="1261142"/>
            <a:ext cx="5586119" cy="2601758"/>
          </a:xfrm>
          <a:prstGeom prst="rect">
            <a:avLst/>
          </a:prstGeom>
          <a:noFill/>
          <a:ln w="76200" cmpd="thickThin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53" name="楕円 52"/>
          <p:cNvSpPr/>
          <p:nvPr/>
        </p:nvSpPr>
        <p:spPr>
          <a:xfrm>
            <a:off x="7188794" y="2002429"/>
            <a:ext cx="1943100" cy="1163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プレイヤー１のモデルを表示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0197472" y="1739208"/>
            <a:ext cx="461665" cy="16897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マッチング</a:t>
            </a: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中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199434" y="1257652"/>
            <a:ext cx="2139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マッチングしたら本編に入る</a:t>
            </a:r>
            <a:endParaRPr kumimoji="1" lang="ja-JP" altLang="en-US" dirty="0"/>
          </a:p>
        </p:txBody>
      </p:sp>
      <p:sp>
        <p:nvSpPr>
          <p:cNvPr id="58" name="右矢印 57"/>
          <p:cNvSpPr/>
          <p:nvPr/>
        </p:nvSpPr>
        <p:spPr>
          <a:xfrm>
            <a:off x="6106976" y="1411867"/>
            <a:ext cx="970099" cy="303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03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/>
          <p:cNvSpPr/>
          <p:nvPr/>
        </p:nvSpPr>
        <p:spPr>
          <a:xfrm>
            <a:off x="3390185" y="1811659"/>
            <a:ext cx="2064643" cy="2199818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シーンレイアウト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32495" y="328208"/>
            <a:ext cx="2457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リザルト①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652269" y="1311765"/>
            <a:ext cx="9206231" cy="5384310"/>
          </a:xfrm>
          <a:prstGeom prst="rect">
            <a:avLst/>
          </a:prstGeom>
          <a:noFill/>
          <a:ln w="76200" cmpd="thickThin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10" name="片側の 2 つの角を丸めた四角形 9"/>
          <p:cNvSpPr/>
          <p:nvPr/>
        </p:nvSpPr>
        <p:spPr>
          <a:xfrm rot="16200000">
            <a:off x="2022584" y="5321012"/>
            <a:ext cx="2146138" cy="580946"/>
          </a:xfrm>
          <a:prstGeom prst="round2Same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6" name="片側の 2 つの角を丸めた四角形 35"/>
          <p:cNvSpPr/>
          <p:nvPr/>
        </p:nvSpPr>
        <p:spPr>
          <a:xfrm rot="5400000">
            <a:off x="4668173" y="5321011"/>
            <a:ext cx="2146138" cy="580946"/>
          </a:xfrm>
          <a:prstGeom prst="round2Same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7" name="片側の 2 つの角を丸めた四角形 36"/>
          <p:cNvSpPr/>
          <p:nvPr/>
        </p:nvSpPr>
        <p:spPr>
          <a:xfrm rot="10800000">
            <a:off x="3386125" y="3957797"/>
            <a:ext cx="2064643" cy="580946"/>
          </a:xfrm>
          <a:prstGeom prst="round2SameRect">
            <a:avLst/>
          </a:prstGeom>
          <a:solidFill>
            <a:srgbClr val="F9F9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1475394" y="1456351"/>
            <a:ext cx="1897106" cy="2276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-132171" y="1178110"/>
            <a:ext cx="1569660" cy="21545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組み立てる前のピザ箱の</a:t>
            </a: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イメージ（余裕があれば３</a:t>
            </a:r>
            <a:r>
              <a:rPr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モデルにしたい）</a:t>
            </a:r>
            <a:endParaRPr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cxnSp>
        <p:nvCxnSpPr>
          <p:cNvPr id="44" name="直線矢印コネクタ 43"/>
          <p:cNvCxnSpPr/>
          <p:nvPr/>
        </p:nvCxnSpPr>
        <p:spPr>
          <a:xfrm flipV="1">
            <a:off x="1261910" y="5834743"/>
            <a:ext cx="2180731" cy="756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110844" y="5834743"/>
            <a:ext cx="1346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r>
              <a:rPr kumimoji="1"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モデルで表示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3386126" y="4538414"/>
            <a:ext cx="2064643" cy="2140865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片側の 2 つの角を丸めた四角形 50"/>
          <p:cNvSpPr/>
          <p:nvPr/>
        </p:nvSpPr>
        <p:spPr>
          <a:xfrm>
            <a:off x="3867749" y="1416466"/>
            <a:ext cx="1101394" cy="383416"/>
          </a:xfrm>
          <a:prstGeom prst="round2Same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" name="楕円 5"/>
          <p:cNvSpPr/>
          <p:nvPr/>
        </p:nvSpPr>
        <p:spPr>
          <a:xfrm>
            <a:off x="3442641" y="4665881"/>
            <a:ext cx="1951614" cy="1906228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55669" y="4929121"/>
            <a:ext cx="17255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完成したピザ</a:t>
            </a:r>
            <a:endParaRPr kumimoji="1" lang="en-US" altLang="ja-JP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algn="ctr"/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（ゲーム中にのっけた具材の情報をそのまま持ってくる）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442641" y="2386303"/>
            <a:ext cx="1974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のっけた具</a:t>
            </a: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材</a:t>
            </a: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の</a:t>
            </a: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種類</a:t>
            </a: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を表示</a:t>
            </a:r>
            <a:endParaRPr lang="en-US" altLang="ja-JP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algn="ctr"/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（２</a:t>
            </a:r>
            <a:r>
              <a:rPr kumimoji="1"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画像）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454586" y="4111438"/>
            <a:ext cx="197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全体のスコア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7310671" y="1823180"/>
            <a:ext cx="2064643" cy="2199818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片側の 2 つの角を丸めた四角形 58"/>
          <p:cNvSpPr/>
          <p:nvPr/>
        </p:nvSpPr>
        <p:spPr>
          <a:xfrm rot="16200000">
            <a:off x="5943070" y="5332533"/>
            <a:ext cx="2146138" cy="580946"/>
          </a:xfrm>
          <a:prstGeom prst="round2Same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0" name="片側の 2 つの角を丸めた四角形 59"/>
          <p:cNvSpPr/>
          <p:nvPr/>
        </p:nvSpPr>
        <p:spPr>
          <a:xfrm rot="5400000">
            <a:off x="8588659" y="5332532"/>
            <a:ext cx="2146138" cy="580946"/>
          </a:xfrm>
          <a:prstGeom prst="round2Same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1" name="片側の 2 つの角を丸めた四角形 60"/>
          <p:cNvSpPr/>
          <p:nvPr/>
        </p:nvSpPr>
        <p:spPr>
          <a:xfrm rot="10800000">
            <a:off x="7306611" y="3969318"/>
            <a:ext cx="2064643" cy="580946"/>
          </a:xfrm>
          <a:prstGeom prst="round2SameRect">
            <a:avLst/>
          </a:prstGeom>
          <a:solidFill>
            <a:srgbClr val="F9F9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2" name="正方形/長方形 61"/>
          <p:cNvSpPr/>
          <p:nvPr/>
        </p:nvSpPr>
        <p:spPr>
          <a:xfrm>
            <a:off x="7306612" y="4549935"/>
            <a:ext cx="2064643" cy="2140865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片側の 2 つの角を丸めた四角形 62"/>
          <p:cNvSpPr/>
          <p:nvPr/>
        </p:nvSpPr>
        <p:spPr>
          <a:xfrm>
            <a:off x="7788235" y="1427987"/>
            <a:ext cx="1101394" cy="383416"/>
          </a:xfrm>
          <a:prstGeom prst="round2Same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4" name="楕円 63"/>
          <p:cNvSpPr/>
          <p:nvPr/>
        </p:nvSpPr>
        <p:spPr>
          <a:xfrm>
            <a:off x="7363127" y="4677402"/>
            <a:ext cx="1951614" cy="1906228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7476155" y="4940642"/>
            <a:ext cx="17255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完成したピザ</a:t>
            </a:r>
            <a:endParaRPr kumimoji="1" lang="en-US" altLang="ja-JP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algn="ctr"/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（ゲーム中にのっけた具材の情報をそのまま持ってくる）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7363127" y="2397824"/>
            <a:ext cx="1974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のっけた具</a:t>
            </a: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材</a:t>
            </a: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の</a:t>
            </a: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種類</a:t>
            </a: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を表示</a:t>
            </a:r>
            <a:endParaRPr lang="en-US" altLang="ja-JP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algn="ctr"/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（２</a:t>
            </a:r>
            <a:r>
              <a:rPr kumimoji="1"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画像）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375072" y="4122959"/>
            <a:ext cx="197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全体のスコア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824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/>
          <p:cNvSpPr/>
          <p:nvPr/>
        </p:nvSpPr>
        <p:spPr>
          <a:xfrm>
            <a:off x="3390185" y="1811659"/>
            <a:ext cx="2064643" cy="2199818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シーンレイアウト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32495" y="328208"/>
            <a:ext cx="2457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リザルト②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652269" y="1311765"/>
            <a:ext cx="9206231" cy="5384310"/>
          </a:xfrm>
          <a:prstGeom prst="rect">
            <a:avLst/>
          </a:prstGeom>
          <a:noFill/>
          <a:ln w="76200" cmpd="thickThin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10" name="片側の 2 つの角を丸めた四角形 9"/>
          <p:cNvSpPr/>
          <p:nvPr/>
        </p:nvSpPr>
        <p:spPr>
          <a:xfrm rot="16200000">
            <a:off x="2022584" y="5321012"/>
            <a:ext cx="2146138" cy="580946"/>
          </a:xfrm>
          <a:prstGeom prst="round2Same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6" name="片側の 2 つの角を丸めた四角形 35"/>
          <p:cNvSpPr/>
          <p:nvPr/>
        </p:nvSpPr>
        <p:spPr>
          <a:xfrm rot="5400000">
            <a:off x="4668173" y="5321011"/>
            <a:ext cx="2146138" cy="580946"/>
          </a:xfrm>
          <a:prstGeom prst="round2Same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7" name="片側の 2 つの角を丸めた四角形 36"/>
          <p:cNvSpPr/>
          <p:nvPr/>
        </p:nvSpPr>
        <p:spPr>
          <a:xfrm rot="10800000">
            <a:off x="3386125" y="3957797"/>
            <a:ext cx="2064643" cy="580946"/>
          </a:xfrm>
          <a:prstGeom prst="round2SameRect">
            <a:avLst/>
          </a:prstGeom>
          <a:solidFill>
            <a:srgbClr val="F9F9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1444903" y="1427987"/>
            <a:ext cx="2110766" cy="6185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152241" y="1311765"/>
            <a:ext cx="1292662" cy="29333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コンボが決まった具材は</a:t>
            </a:r>
            <a:endParaRPr lang="en-US" altLang="ja-JP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赤丸を付けて全体のスコアに加算し、コンボが</a:t>
            </a:r>
            <a:r>
              <a:rPr lang="ja-JP" altLang="en-US" dirty="0" err="1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ある限り続ける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3386126" y="4538414"/>
            <a:ext cx="2064643" cy="2140865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片側の 2 つの角を丸めた四角形 50"/>
          <p:cNvSpPr/>
          <p:nvPr/>
        </p:nvSpPr>
        <p:spPr>
          <a:xfrm>
            <a:off x="3867749" y="1416466"/>
            <a:ext cx="1101394" cy="383416"/>
          </a:xfrm>
          <a:prstGeom prst="round2Same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" name="楕円 5"/>
          <p:cNvSpPr/>
          <p:nvPr/>
        </p:nvSpPr>
        <p:spPr>
          <a:xfrm>
            <a:off x="3442641" y="4665881"/>
            <a:ext cx="1951614" cy="1906228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76131" y="5403174"/>
            <a:ext cx="1725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完成したピザ</a:t>
            </a:r>
            <a:endParaRPr kumimoji="1" lang="en-US" altLang="ja-JP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454586" y="4111438"/>
            <a:ext cx="197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１０００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7310671" y="1823180"/>
            <a:ext cx="2064643" cy="2199818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片側の 2 つの角を丸めた四角形 58"/>
          <p:cNvSpPr/>
          <p:nvPr/>
        </p:nvSpPr>
        <p:spPr>
          <a:xfrm rot="16200000">
            <a:off x="5943070" y="5332533"/>
            <a:ext cx="2146138" cy="580946"/>
          </a:xfrm>
          <a:prstGeom prst="round2Same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0" name="片側の 2 つの角を丸めた四角形 59"/>
          <p:cNvSpPr/>
          <p:nvPr/>
        </p:nvSpPr>
        <p:spPr>
          <a:xfrm rot="5400000">
            <a:off x="8588659" y="5332532"/>
            <a:ext cx="2146138" cy="580946"/>
          </a:xfrm>
          <a:prstGeom prst="round2Same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1" name="片側の 2 つの角を丸めた四角形 60"/>
          <p:cNvSpPr/>
          <p:nvPr/>
        </p:nvSpPr>
        <p:spPr>
          <a:xfrm rot="10800000">
            <a:off x="7306611" y="3969318"/>
            <a:ext cx="2064643" cy="580946"/>
          </a:xfrm>
          <a:prstGeom prst="round2SameRect">
            <a:avLst/>
          </a:prstGeom>
          <a:solidFill>
            <a:srgbClr val="F9F9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2" name="正方形/長方形 61"/>
          <p:cNvSpPr/>
          <p:nvPr/>
        </p:nvSpPr>
        <p:spPr>
          <a:xfrm>
            <a:off x="7306612" y="4549935"/>
            <a:ext cx="2064643" cy="2140865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片側の 2 つの角を丸めた四角形 62"/>
          <p:cNvSpPr/>
          <p:nvPr/>
        </p:nvSpPr>
        <p:spPr>
          <a:xfrm>
            <a:off x="7788235" y="1427987"/>
            <a:ext cx="1101394" cy="383416"/>
          </a:xfrm>
          <a:prstGeom prst="round2Same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4" name="楕円 63"/>
          <p:cNvSpPr/>
          <p:nvPr/>
        </p:nvSpPr>
        <p:spPr>
          <a:xfrm>
            <a:off x="7363127" y="4677402"/>
            <a:ext cx="1951614" cy="1906228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7499407" y="5445850"/>
            <a:ext cx="1725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完成したピザ</a:t>
            </a:r>
            <a:endParaRPr kumimoji="1" lang="en-US" altLang="ja-JP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375072" y="4122959"/>
            <a:ext cx="197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１５００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楕円 2"/>
          <p:cNvSpPr/>
          <p:nvPr/>
        </p:nvSpPr>
        <p:spPr>
          <a:xfrm>
            <a:off x="3622766" y="1959429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/>
          <p:cNvSpPr/>
          <p:nvPr/>
        </p:nvSpPr>
        <p:spPr>
          <a:xfrm>
            <a:off x="4016833" y="1959429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/>
          <p:cNvSpPr/>
          <p:nvPr/>
        </p:nvSpPr>
        <p:spPr>
          <a:xfrm>
            <a:off x="4410900" y="1954333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/>
          <p:cNvSpPr/>
          <p:nvPr/>
        </p:nvSpPr>
        <p:spPr>
          <a:xfrm>
            <a:off x="4798732" y="1937076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/>
          <p:cNvSpPr/>
          <p:nvPr/>
        </p:nvSpPr>
        <p:spPr>
          <a:xfrm>
            <a:off x="3622766" y="2311844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/>
          <p:cNvSpPr/>
          <p:nvPr/>
        </p:nvSpPr>
        <p:spPr>
          <a:xfrm>
            <a:off x="4013125" y="2321608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3577559" y="1911412"/>
            <a:ext cx="335397" cy="336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/>
          <p:cNvSpPr/>
          <p:nvPr/>
        </p:nvSpPr>
        <p:spPr>
          <a:xfrm>
            <a:off x="4753524" y="1900637"/>
            <a:ext cx="335397" cy="336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/>
        </p:nvSpPr>
        <p:spPr>
          <a:xfrm>
            <a:off x="3967917" y="2279450"/>
            <a:ext cx="335397" cy="336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/>
          <p:cNvSpPr/>
          <p:nvPr/>
        </p:nvSpPr>
        <p:spPr>
          <a:xfrm>
            <a:off x="7577412" y="2127860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7971479" y="2127860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/>
          <p:cNvSpPr/>
          <p:nvPr/>
        </p:nvSpPr>
        <p:spPr>
          <a:xfrm>
            <a:off x="8365546" y="2122764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/>
          <p:cNvSpPr/>
          <p:nvPr/>
        </p:nvSpPr>
        <p:spPr>
          <a:xfrm>
            <a:off x="8753378" y="2105507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/>
          <p:cNvSpPr/>
          <p:nvPr/>
        </p:nvSpPr>
        <p:spPr>
          <a:xfrm>
            <a:off x="7577412" y="2480275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/>
          <p:cNvSpPr/>
          <p:nvPr/>
        </p:nvSpPr>
        <p:spPr>
          <a:xfrm>
            <a:off x="7967771" y="2490039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/>
          <p:cNvSpPr/>
          <p:nvPr/>
        </p:nvSpPr>
        <p:spPr>
          <a:xfrm>
            <a:off x="7919099" y="2079843"/>
            <a:ext cx="335397" cy="336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/>
          <p:cNvSpPr/>
          <p:nvPr/>
        </p:nvSpPr>
        <p:spPr>
          <a:xfrm>
            <a:off x="8708170" y="2069068"/>
            <a:ext cx="335397" cy="336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/>
          <p:cNvSpPr/>
          <p:nvPr/>
        </p:nvSpPr>
        <p:spPr>
          <a:xfrm>
            <a:off x="8324720" y="2482399"/>
            <a:ext cx="335397" cy="336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/>
          <p:cNvSpPr/>
          <p:nvPr/>
        </p:nvSpPr>
        <p:spPr>
          <a:xfrm>
            <a:off x="8365546" y="2512506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67"/>
          <p:cNvSpPr/>
          <p:nvPr/>
        </p:nvSpPr>
        <p:spPr>
          <a:xfrm>
            <a:off x="8739432" y="2524557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/>
          <p:cNvSpPr/>
          <p:nvPr/>
        </p:nvSpPr>
        <p:spPr>
          <a:xfrm>
            <a:off x="7577411" y="2870017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/>
          <p:cNvSpPr/>
          <p:nvPr/>
        </p:nvSpPr>
        <p:spPr>
          <a:xfrm>
            <a:off x="7936034" y="2447881"/>
            <a:ext cx="335397" cy="336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276849" y="3932274"/>
            <a:ext cx="2310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マルゲリータ　＋</a:t>
            </a:r>
            <a:r>
              <a:rPr kumimoji="1" lang="en-US" altLang="ja-JP" sz="1200" dirty="0" smtClean="0"/>
              <a:t>1000</a:t>
            </a:r>
            <a:endParaRPr kumimoji="1" lang="ja-JP" altLang="en-US" sz="1200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054587" y="3928841"/>
            <a:ext cx="2310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トマトマトマト　＋</a:t>
            </a:r>
            <a:r>
              <a:rPr kumimoji="1" lang="en-US" altLang="ja-JP" sz="1200" dirty="0" smtClean="0"/>
              <a:t>500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5274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シーンレイアウト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32495" y="328208"/>
            <a:ext cx="2457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リザルト③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652269" y="1311765"/>
            <a:ext cx="9206231" cy="5384310"/>
          </a:xfrm>
          <a:prstGeom prst="rect">
            <a:avLst/>
          </a:prstGeom>
          <a:noFill/>
          <a:ln w="76200" cmpd="thickThin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23983" y="1584960"/>
            <a:ext cx="2490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勝ち！</a:t>
            </a:r>
            <a:endParaRPr kumimoji="1" lang="ja-JP" altLang="en-US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30645" y="3020729"/>
            <a:ext cx="738664" cy="28483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/>
              <a:t>プレイヤー１が勝利ポーズ</a:t>
            </a:r>
          </a:p>
          <a:p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169920" y="2785289"/>
            <a:ext cx="1811383" cy="3632928"/>
          </a:xfrm>
          <a:prstGeom prst="rect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393011" y="2911872"/>
            <a:ext cx="738664" cy="28483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 smtClean="0"/>
              <a:t>プレイヤー２が負けポーズ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66" name="正方形/長方形 65"/>
          <p:cNvSpPr/>
          <p:nvPr/>
        </p:nvSpPr>
        <p:spPr>
          <a:xfrm>
            <a:off x="7032286" y="2676432"/>
            <a:ext cx="1811383" cy="3632928"/>
          </a:xfrm>
          <a:prstGeom prst="rect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36209" y="1584960"/>
            <a:ext cx="461665" cy="48332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さっきあったピザは下にスライドする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6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シーンレイアウト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32495" y="328208"/>
            <a:ext cx="2457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リザルト④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652269" y="1311765"/>
            <a:ext cx="9206231" cy="5384310"/>
          </a:xfrm>
          <a:prstGeom prst="rect">
            <a:avLst/>
          </a:prstGeom>
          <a:noFill/>
          <a:ln w="76200" cmpd="thickThin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23983" y="1584960"/>
            <a:ext cx="2490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勝ち！</a:t>
            </a:r>
            <a:endParaRPr kumimoji="1" lang="ja-JP" altLang="en-US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30645" y="3020729"/>
            <a:ext cx="738664" cy="28483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/>
              <a:t>プレイヤー１が勝利ポーズ</a:t>
            </a:r>
          </a:p>
          <a:p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169920" y="2785289"/>
            <a:ext cx="1811383" cy="3632928"/>
          </a:xfrm>
          <a:prstGeom prst="rect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393011" y="2911872"/>
            <a:ext cx="738664" cy="28483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 smtClean="0"/>
              <a:t>プレイヤー２が負けポーズ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66" name="正方形/長方形 65"/>
          <p:cNvSpPr/>
          <p:nvPr/>
        </p:nvSpPr>
        <p:spPr>
          <a:xfrm>
            <a:off x="7032286" y="2676432"/>
            <a:ext cx="1811383" cy="3632928"/>
          </a:xfrm>
          <a:prstGeom prst="rect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652269" y="1311765"/>
            <a:ext cx="9206231" cy="5384310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667125" y="3705225"/>
            <a:ext cx="2058014" cy="7122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105457" y="3714924"/>
            <a:ext cx="3181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リトライ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710988" y="3705225"/>
            <a:ext cx="2058014" cy="7122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149320" y="3714924"/>
            <a:ext cx="3181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おわる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238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330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r>
              <a:rPr kumimoji="1" lang="en-US" altLang="ja-JP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モデル（詳細）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プレイヤーが持つピザ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3" name="楕円 12"/>
          <p:cNvSpPr/>
          <p:nvPr/>
        </p:nvSpPr>
        <p:spPr>
          <a:xfrm>
            <a:off x="5105398" y="1827228"/>
            <a:ext cx="4781551" cy="463548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楕円 4"/>
          <p:cNvSpPr/>
          <p:nvPr/>
        </p:nvSpPr>
        <p:spPr>
          <a:xfrm>
            <a:off x="5376860" y="2025657"/>
            <a:ext cx="4238625" cy="42386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9480" y="1502437"/>
            <a:ext cx="4916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イメージ：ドミノピザのチーズ１キロ</a:t>
            </a:r>
            <a:endParaRPr kumimoji="1"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kumimoji="1"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耳の盛り上がりをやってほしい</a:t>
            </a:r>
            <a:endParaRPr kumimoji="1"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（ちょっとはポリゴン数掛かってもいいから）</a:t>
            </a:r>
            <a:endParaRPr kumimoji="1" lang="ja-JP" altLang="en-US" sz="28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225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330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r>
              <a:rPr kumimoji="1" lang="en-US" altLang="ja-JP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モデル（詳細）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93305" y="1178110"/>
            <a:ext cx="746009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具材の種類（赤文字を優先）</a:t>
            </a:r>
            <a:endParaRPr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サラミ</a:t>
            </a:r>
            <a:endParaRPr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スライストマト</a:t>
            </a:r>
            <a:endParaRPr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カットトマト</a:t>
            </a:r>
            <a:endParaRPr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ミニ</a:t>
            </a:r>
            <a:r>
              <a:rPr lang="ja-JP" altLang="en-US" sz="2800" dirty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トマト</a:t>
            </a: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を</a:t>
            </a:r>
            <a:r>
              <a:rPr lang="ja-JP" altLang="en-US" sz="2800" dirty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半分</a:t>
            </a: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にしたや</a:t>
            </a:r>
            <a:r>
              <a:rPr lang="ja-JP" altLang="en-US" sz="2800" dirty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つ</a:t>
            </a:r>
            <a:endParaRPr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スライスピーマン</a:t>
            </a:r>
            <a:endParaRPr kumimoji="1"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マッシュルーム</a:t>
            </a:r>
            <a:endParaRPr kumimoji="1"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パプリカ（ピーマンの色替え）</a:t>
            </a:r>
            <a:endParaRPr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チキン</a:t>
            </a:r>
            <a:endParaRPr kumimoji="1"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ソーセージ</a:t>
            </a:r>
            <a:endParaRPr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ベーコン</a:t>
            </a:r>
            <a:endParaRPr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玉</a:t>
            </a:r>
            <a:r>
              <a:rPr lang="ja-JP" altLang="en-US" sz="2800" dirty="0" err="1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ねぎ</a:t>
            </a:r>
            <a:endParaRPr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バジル</a:t>
            </a:r>
            <a:endParaRPr lang="en-US" altLang="ja-JP" sz="2800" dirty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372097" y="1341453"/>
            <a:ext cx="768667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prstClr val="black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モッツァレラチーズ</a:t>
            </a:r>
            <a:endParaRPr lang="en-US" altLang="ja-JP" sz="2800" dirty="0" smtClean="0">
              <a:solidFill>
                <a:prstClr val="black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チェダーチーズ</a:t>
            </a:r>
            <a:endParaRPr lang="en-US" altLang="ja-JP" sz="2800" dirty="0">
              <a:solidFill>
                <a:prstClr val="black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prstClr val="black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えび</a:t>
            </a:r>
            <a:endParaRPr lang="en-US" altLang="ja-JP" sz="2800" dirty="0">
              <a:solidFill>
                <a:prstClr val="black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prstClr val="black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ほたて</a:t>
            </a:r>
            <a:endParaRPr lang="en-US" altLang="ja-JP" sz="2800" dirty="0">
              <a:solidFill>
                <a:prstClr val="black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prstClr val="black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イカ</a:t>
            </a:r>
            <a:endParaRPr lang="en-US" altLang="ja-JP" sz="2800" dirty="0">
              <a:solidFill>
                <a:prstClr val="black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prstClr val="black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たまご</a:t>
            </a:r>
            <a:endParaRPr lang="en-US" altLang="ja-JP" sz="2800" dirty="0" smtClean="0">
              <a:solidFill>
                <a:prstClr val="black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prstClr val="black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鷹の爪（</a:t>
            </a:r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スライスピーマンの色替え小</a:t>
            </a:r>
            <a:r>
              <a:rPr lang="ja-JP" altLang="en-US" sz="2800" dirty="0" smtClean="0">
                <a:solidFill>
                  <a:prstClr val="black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）</a:t>
            </a:r>
            <a:endParaRPr lang="en-US" altLang="ja-JP" sz="2800" dirty="0" smtClean="0">
              <a:solidFill>
                <a:prstClr val="black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さけるチーズ</a:t>
            </a:r>
            <a:endParaRPr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パイナップル</a:t>
            </a:r>
            <a:endParaRPr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ナス</a:t>
            </a:r>
            <a:endParaRPr lang="en-US" altLang="ja-JP" sz="28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しいたけ</a:t>
            </a:r>
            <a:endParaRPr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617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330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r>
              <a:rPr kumimoji="1" lang="en-US" altLang="ja-JP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モデル（詳細）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69530" y="1666696"/>
            <a:ext cx="28499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顔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体</a:t>
            </a:r>
            <a:endParaRPr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右手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左手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7" name="楕円 6"/>
          <p:cNvSpPr/>
          <p:nvPr/>
        </p:nvSpPr>
        <p:spPr>
          <a:xfrm>
            <a:off x="7142785" y="1592133"/>
            <a:ext cx="2019300" cy="19621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１</a:t>
            </a:r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8" name="楕円 7"/>
          <p:cNvSpPr/>
          <p:nvPr/>
        </p:nvSpPr>
        <p:spPr>
          <a:xfrm>
            <a:off x="6952285" y="3554283"/>
            <a:ext cx="2400300" cy="22383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２</a:t>
            </a:r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9" name="楕円 8"/>
          <p:cNvSpPr/>
          <p:nvPr/>
        </p:nvSpPr>
        <p:spPr>
          <a:xfrm rot="17985079">
            <a:off x="6033605" y="5048433"/>
            <a:ext cx="981075" cy="4255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0" name="楕円 9"/>
          <p:cNvSpPr/>
          <p:nvPr/>
        </p:nvSpPr>
        <p:spPr>
          <a:xfrm rot="14691740">
            <a:off x="9317341" y="5051432"/>
            <a:ext cx="981075" cy="4255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514510" y="4907255"/>
            <a:ext cx="42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４</a:t>
            </a:r>
            <a:endParaRPr kumimoji="1" lang="ja-JP" altLang="en-US" sz="4000" dirty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220285" y="4907255"/>
            <a:ext cx="42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endParaRPr kumimoji="1" lang="ja-JP" altLang="en-US" sz="4000" dirty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269309" y="542443"/>
            <a:ext cx="6332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</a:t>
            </a: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（</a:t>
            </a:r>
            <a:r>
              <a:rPr lang="en-US" altLang="ja-JP" sz="32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1P</a:t>
            </a:r>
            <a:r>
              <a:rPr lang="ja-JP" altLang="en-US" sz="32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は赤</a:t>
            </a: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、</a:t>
            </a:r>
            <a:r>
              <a:rPr lang="en-US" altLang="ja-JP" sz="3200" dirty="0" smtClean="0">
                <a:solidFill>
                  <a:schemeClr val="accent6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2P</a:t>
            </a:r>
            <a:r>
              <a:rPr lang="ja-JP" altLang="en-US" sz="3200" dirty="0" smtClean="0">
                <a:solidFill>
                  <a:schemeClr val="accent6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が緑</a:t>
            </a: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404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330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r>
              <a:rPr kumimoji="1" lang="en-US" altLang="ja-JP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モデル（詳細）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敵（子供）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69530" y="1666696"/>
            <a:ext cx="5982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顔（子供用帽子付き）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体</a:t>
            </a:r>
            <a:endParaRPr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右手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左手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7" name="楕円 6"/>
          <p:cNvSpPr/>
          <p:nvPr/>
        </p:nvSpPr>
        <p:spPr>
          <a:xfrm>
            <a:off x="7142785" y="1592133"/>
            <a:ext cx="2019300" cy="1962150"/>
          </a:xfrm>
          <a:prstGeom prst="ellipse">
            <a:avLst/>
          </a:prstGeom>
          <a:solidFill>
            <a:srgbClr val="F5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１</a:t>
            </a:r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8" name="楕円 7"/>
          <p:cNvSpPr/>
          <p:nvPr/>
        </p:nvSpPr>
        <p:spPr>
          <a:xfrm>
            <a:off x="6952285" y="3554283"/>
            <a:ext cx="2400300" cy="2238375"/>
          </a:xfrm>
          <a:prstGeom prst="ellipse">
            <a:avLst/>
          </a:prstGeom>
          <a:solidFill>
            <a:srgbClr val="F5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２</a:t>
            </a:r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9" name="楕円 8"/>
          <p:cNvSpPr/>
          <p:nvPr/>
        </p:nvSpPr>
        <p:spPr>
          <a:xfrm rot="17985079">
            <a:off x="6033605" y="5048433"/>
            <a:ext cx="981075" cy="425530"/>
          </a:xfrm>
          <a:prstGeom prst="ellipse">
            <a:avLst/>
          </a:prstGeom>
          <a:solidFill>
            <a:srgbClr val="F5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0" name="楕円 9"/>
          <p:cNvSpPr/>
          <p:nvPr/>
        </p:nvSpPr>
        <p:spPr>
          <a:xfrm rot="14691740">
            <a:off x="9317341" y="5051432"/>
            <a:ext cx="981075" cy="425530"/>
          </a:xfrm>
          <a:prstGeom prst="ellipse">
            <a:avLst/>
          </a:prstGeom>
          <a:solidFill>
            <a:srgbClr val="F5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514510" y="4907255"/>
            <a:ext cx="42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４</a:t>
            </a:r>
            <a:endParaRPr kumimoji="1" lang="ja-JP" altLang="en-US" sz="4000" dirty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220285" y="4907255"/>
            <a:ext cx="42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endParaRPr kumimoji="1" lang="ja-JP" altLang="en-US" sz="4000" dirty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189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330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r>
              <a:rPr kumimoji="1" lang="en-US" altLang="ja-JP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モデル（詳細）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</a:t>
            </a:r>
            <a:r>
              <a:rPr lang="ja-JP" altLang="en-US" sz="32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材</a:t>
            </a: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を入れるバスケット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pic>
        <p:nvPicPr>
          <p:cNvPr id="7" name="Picture 2" descr="RE205IV PP丸型バスケット 21型 トーダイ 887127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024" y="1341453"/>
            <a:ext cx="5235575" cy="523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83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330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r>
              <a:rPr kumimoji="1" lang="en-US" altLang="ja-JP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モデル（詳細）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障害物のブロック</a:t>
            </a:r>
            <a:endParaRPr lang="en-US" altLang="ja-JP" sz="32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4665" y="1753417"/>
            <a:ext cx="40178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幅１：１の机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真ん中</a:t>
            </a:r>
            <a:r>
              <a:rPr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にでかい棒</a:t>
            </a:r>
            <a:endParaRPr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足が</a:t>
            </a:r>
            <a:r>
              <a:rPr kumimoji="1"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クロス</a:t>
            </a:r>
          </a:p>
        </p:txBody>
      </p:sp>
      <p:pic>
        <p:nvPicPr>
          <p:cNvPr id="2050" name="Picture 2" descr="イタリアのテラスでレストランのテーブル の写真素材・画像素材. Image 17743595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4" y="1514475"/>
            <a:ext cx="6915375" cy="457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11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806</Words>
  <Application>Microsoft Office PowerPoint</Application>
  <PresentationFormat>ワイド画面</PresentationFormat>
  <Paragraphs>261</Paragraphs>
  <Slides>35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41" baseType="lpstr">
      <vt:lpstr>チェックポイントフォント</vt:lpstr>
      <vt:lpstr>ニコモジ＋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44</cp:revision>
  <dcterms:created xsi:type="dcterms:W3CDTF">2022-10-04T06:11:39Z</dcterms:created>
  <dcterms:modified xsi:type="dcterms:W3CDTF">2022-10-05T00:15:33Z</dcterms:modified>
</cp:coreProperties>
</file>