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media1.mpg" ContentType="video/mpe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4" r:id="rId8"/>
    <p:sldId id="265" r:id="rId9"/>
    <p:sldId id="273" r:id="rId10"/>
    <p:sldId id="284" r:id="rId11"/>
    <p:sldId id="280" r:id="rId12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9" userDrawn="1">
          <p15:clr>
            <a:srgbClr val="A4A3A4"/>
          </p15:clr>
        </p15:guide>
        <p15:guide id="3" orient="horz" pos="1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E6C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 showGuides="1">
      <p:cViewPr varScale="1">
        <p:scale>
          <a:sx n="119" d="100"/>
          <a:sy n="119" d="100"/>
        </p:scale>
        <p:origin x="744" y="102"/>
      </p:cViewPr>
      <p:guideLst>
        <p:guide pos="2889"/>
        <p:guide orient="horz" pos="1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12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Lenka - The Show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342368" y="-228600"/>
            <a:ext cx="4572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9" y="30332"/>
            <a:ext cx="2395268" cy="476147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55875" y="3507740"/>
            <a:ext cx="6172200" cy="196850"/>
          </a:xfrm>
          <a:prstGeom prst="rect">
            <a:avLst/>
          </a:prstGeom>
          <a:solidFill>
            <a:srgbClr val="5D7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71775" y="2067560"/>
            <a:ext cx="4634865" cy="82740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结合遗忘规律介绍背单词的方法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7585" y="2797810"/>
            <a:ext cx="1221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present: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5965" y="2859405"/>
            <a:ext cx="5518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郭家俊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龚志威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呙凯锋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8125" y="4659630"/>
            <a:ext cx="2480310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2023.6.7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965" y="3196590"/>
            <a:ext cx="53854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202121724106       202121724105        202121724408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7585" y="3139440"/>
            <a:ext cx="114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 numSld="10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  <p:bldLst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896925" y="627534"/>
            <a:ext cx="1352707" cy="864272"/>
            <a:chOff x="3896925" y="1033243"/>
            <a:chExt cx="1352707" cy="864272"/>
          </a:xfrm>
        </p:grpSpPr>
        <p:sp>
          <p:nvSpPr>
            <p:cNvPr id="26" name="TextBox 7"/>
            <p:cNvSpPr txBox="1"/>
            <p:nvPr/>
          </p:nvSpPr>
          <p:spPr>
            <a:xfrm>
              <a:off x="3899482" y="1512952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rgbClr val="5D7E6C"/>
                  </a:solidFill>
                  <a:latin typeface="Impact" panose="020B0806030902050204" pitchFamily="34" charset="0"/>
                </a:rPr>
                <a:t>Contents</a:t>
              </a:r>
              <a:endParaRPr lang="en-US" altLang="zh-CN" sz="3200" dirty="0">
                <a:solidFill>
                  <a:srgbClr val="5D7E6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5400" b="1" dirty="0">
                  <a:solidFill>
                    <a:srgbClr val="5D7E6C"/>
                  </a:solidFill>
                </a:rPr>
                <a:t>目录</a:t>
              </a:r>
              <a:endParaRPr lang="zh-CN" altLang="en-US" sz="5400" b="1" dirty="0">
                <a:solidFill>
                  <a:srgbClr val="5D7E6C"/>
                </a:solidFill>
              </a:endParaRP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3575766" y="2288236"/>
            <a:ext cx="3372747" cy="530914"/>
            <a:chOff x="6684290" y="1622916"/>
            <a:chExt cx="4496996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6684290" y="1622916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10000"/>
            </a:bodyPr>
            <a:lstStyle/>
            <a:p>
              <a:pPr algn="ctr"/>
              <a:r>
                <a:rPr lang="en-US" altLang="zh-CN" sz="3200">
                  <a:solidFill>
                    <a:srgbClr val="5D7E6C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4000">
                <a:solidFill>
                  <a:srgbClr val="5D7E6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7218712" y="1835660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>
                <a:solidFill>
                  <a:srgbClr val="5D7E6C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2987801" y="3005786"/>
            <a:ext cx="3335866" cy="530914"/>
            <a:chOff x="6733465" y="2527404"/>
            <a:chExt cx="4447821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/>
            <a:lstStyle/>
            <a:p>
              <a:pPr algn="ctr"/>
              <a:r>
                <a:rPr lang="en-US" altLang="zh-CN" sz="2800">
                  <a:solidFill>
                    <a:srgbClr val="5D7E6C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2800">
                <a:solidFill>
                  <a:srgbClr val="5D7E6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8712" y="2760598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/>
            <a:lstStyle/>
            <a:p>
              <a:r>
                <a:rPr lang="zh-CN" altLang="en-US" sz="2000" b="1" dirty="0">
                  <a:solidFill>
                    <a:srgbClr val="5D7E6C"/>
                  </a:solidFill>
                </a:rPr>
                <a:t>大脑是如何记忆的</a:t>
              </a:r>
              <a:endParaRPr lang="zh-CN" altLang="en-US" sz="2000" b="1" dirty="0">
                <a:solidFill>
                  <a:srgbClr val="5D7E6C"/>
                </a:solidFill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988497" y="3551061"/>
            <a:ext cx="3341276" cy="530914"/>
            <a:chOff x="6726251" y="3534339"/>
            <a:chExt cx="4455035" cy="707886"/>
          </a:xfrm>
        </p:grpSpPr>
        <p:sp>
          <p:nvSpPr>
            <p:cNvPr id="13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endParaRPr lang="en-US" altLang="zh-CN" sz="4000">
                <a:solidFill>
                  <a:srgbClr val="77849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24"/>
            <p:cNvSpPr txBox="1"/>
            <p:nvPr/>
          </p:nvSpPr>
          <p:spPr>
            <a:xfrm>
              <a:off x="7218712" y="3849530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>
                <a:solidFill>
                  <a:srgbClr val="778495"/>
                </a:solidFill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2555967" y="3723781"/>
            <a:ext cx="3408290" cy="530914"/>
            <a:chOff x="6734266" y="4541274"/>
            <a:chExt cx="4544387" cy="707886"/>
          </a:xfrm>
        </p:grpSpPr>
        <p:sp>
          <p:nvSpPr>
            <p:cNvPr id="9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778495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>
                <a:solidFill>
                  <a:srgbClr val="77849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7316079" y="4584685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>
                  <a:solidFill>
                    <a:srgbClr val="256C81"/>
                  </a:solidFill>
                </a:rPr>
                <a:t>一些学习方法的推荐</a:t>
              </a:r>
              <a:endParaRPr lang="zh-CN" altLang="en-US">
                <a:solidFill>
                  <a:srgbClr val="256C8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67810" y="23539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遗忘曲线是什么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408555" y="2427605"/>
            <a:ext cx="422656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400" dirty="0">
                <a:solidFill>
                  <a:srgbClr val="5D7E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遗忘曲线是什么</a:t>
            </a:r>
            <a:r>
              <a:rPr lang="en-US" altLang="zh-CN" sz="4400" dirty="0">
                <a:solidFill>
                  <a:srgbClr val="5D7E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4400" dirty="0">
              <a:solidFill>
                <a:srgbClr val="5D7E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779549" y="1124620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5D7E6C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01</a:t>
            </a:r>
            <a:endParaRPr lang="en-GB" altLang="zh-CN" sz="8000" dirty="0">
              <a:solidFill>
                <a:srgbClr val="5D7E6C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995686"/>
            <a:ext cx="1277473" cy="2539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9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595" y="372745"/>
            <a:ext cx="5101590" cy="54292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心理学中用于描述记忆衰退的一种模型。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05" y="1131570"/>
            <a:ext cx="3888740" cy="30156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43305" y="4443730"/>
            <a:ext cx="6518275" cy="62738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7855" y="1203325"/>
            <a:ext cx="4485640" cy="27546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该模型表明，人们在学习新信息后，很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快就会忘记大部分内容，只有一小部分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会长期保留在记忆中。遗忘曲线的形状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类似于一个指数函数，即初始遗忘速度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很快，但之后遗忘的速度会逐渐减缓。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遗忘曲线的形状可以通过重复学习来改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变，重复学习可以帮助人们更好地保留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所学内容。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>
            <p:custDataLst>
              <p:tags r:id="rId1"/>
            </p:custDataLst>
          </p:nvPr>
        </p:nvSpPr>
        <p:spPr>
          <a:xfrm>
            <a:off x="1346200" y="2427605"/>
            <a:ext cx="594169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5D7E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大脑有哪些记忆的方式</a:t>
            </a:r>
            <a:r>
              <a:rPr lang="en-US" altLang="zh-CN" sz="4400" dirty="0">
                <a:solidFill>
                  <a:srgbClr val="5D7E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4400" dirty="0">
              <a:solidFill>
                <a:srgbClr val="5D7E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3743712" y="1196375"/>
            <a:ext cx="165618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5D7E6C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02</a:t>
            </a:r>
            <a:endParaRPr lang="en-GB" altLang="zh-CN" sz="8000" dirty="0">
              <a:solidFill>
                <a:srgbClr val="5D7E6C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95686"/>
            <a:ext cx="1277473" cy="2539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9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315" y="483235"/>
            <a:ext cx="9936480" cy="442023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.程序性记忆：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程序性过程的记忆，例如骑自行车、开车、游泳等。此类记忆的特点就是一旦记住就难以忘记。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.短期记忆：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大概5分钟以内的记忆都属于短期记忆。短期记忆的特点就是容量非常小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.情境记忆：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这个就是个人亲身经历过的场景记忆。对一些感触很深的画面、例如电影、图画等也属于此类。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此类记忆特点就是不经意间就能想起。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.情绪记忆：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所谓情绪记忆，并不是记忆我们日常情绪的，而是对待某人某事某物，如果我们曾经产生了较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为强烈的情绪。我们就会记忆下来，当我们再次遇到某人某事某物时，此种情绪就会再次涌现出来。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/>
          <p:cNvSpPr txBox="1"/>
          <p:nvPr/>
        </p:nvSpPr>
        <p:spPr>
          <a:xfrm>
            <a:off x="3779520" y="1268730"/>
            <a:ext cx="1366520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5D7E6C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03</a:t>
            </a:r>
            <a:endParaRPr lang="en-GB" altLang="zh-CN" sz="8000" dirty="0">
              <a:solidFill>
                <a:srgbClr val="5D7E6C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188552"/>
            <a:ext cx="1277473" cy="25394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47495" y="2499360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如何将短期记忆转变为长期记忆？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1460" y="1059180"/>
            <a:ext cx="9146540" cy="81978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1、提问记忆法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以要求自己回忆特定的信息为基础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建立的一套完整的学习体系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它的核心就是提问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和回答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只有信息被反复的调用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对其的印象才能加深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2427605"/>
            <a:ext cx="8373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、重复吸收法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顾名思义就是将昨天获取的信息进行重复获取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让大脑认识到这个信息很重要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自然而然就会形成长期记忆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3579495"/>
            <a:ext cx="8734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、联想记忆法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将获取的信息以一种我们已经形成长期记忆的东西代替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例如单词birdman可以想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成我们知道的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联想成像鸟一样在空中飞行的人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其实就是飞行员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这样的话效率会更好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87825" y="1779662"/>
            <a:ext cx="475252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spc="300" dirty="0">
                <a:solidFill>
                  <a:srgbClr val="5D7E6C"/>
                </a:solidFill>
                <a:latin typeface="迷你简谁的字" panose="020B0602010101010101" pitchFamily="33" charset="-122"/>
                <a:ea typeface="迷你简谁的字" panose="020B0602010101010101" pitchFamily="33" charset="-122"/>
                <a:sym typeface="微软雅黑" panose="020B0503020204020204" pitchFamily="34" charset="-122"/>
              </a:rPr>
              <a:t>谢谢聆听</a:t>
            </a:r>
            <a:endParaRPr lang="zh-CN" altLang="en-US" sz="6000" spc="300" dirty="0">
              <a:solidFill>
                <a:srgbClr val="5D7E6C"/>
              </a:solidFill>
              <a:latin typeface="迷你简谁的字" panose="020B0602010101010101" pitchFamily="33" charset="-122"/>
              <a:ea typeface="迷你简谁的字" panose="020B0602010101010101" pitchFamily="33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02" y="1347614"/>
            <a:ext cx="1639711" cy="325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66,&quot;width&quot;:7162}"/>
</p:tagLst>
</file>

<file path=ppt/tags/tag2.xml><?xml version="1.0" encoding="utf-8"?>
<p:tagLst xmlns:p="http://schemas.openxmlformats.org/presentationml/2006/main">
  <p:tag name="KSO_WPP_MARK_KEY" val="54c12c23-3412-4fdd-82f3-2ff7caefc75d"/>
  <p:tag name="COMMONDATA" val="eyJoZGlkIjoiZWZhOGQ2MDRlYjlhMTE2MzUxZjI0NzQxOGQ1NDliMzAifQ==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D7E6C"/>
      </a:accent1>
      <a:accent2>
        <a:srgbClr val="92A8A8"/>
      </a:accent2>
      <a:accent3>
        <a:srgbClr val="5D7E6C"/>
      </a:accent3>
      <a:accent4>
        <a:srgbClr val="92A8A8"/>
      </a:accent4>
      <a:accent5>
        <a:srgbClr val="5D7E6C"/>
      </a:accent5>
      <a:accent6>
        <a:srgbClr val="92A8A8"/>
      </a:accent6>
      <a:hlink>
        <a:srgbClr val="5D7E6C"/>
      </a:hlink>
      <a:folHlink>
        <a:srgbClr val="5D7E6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全屏显示(16:9)</PresentationFormat>
  <Paragraphs>79</Paragraphs>
  <Slides>9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Impact</vt:lpstr>
      <vt:lpstr>Narkisim</vt:lpstr>
      <vt:lpstr>AmdtSymbols</vt:lpstr>
      <vt:lpstr>华康雅宋体W9(P)</vt:lpstr>
      <vt:lpstr>迷你简谁的字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夜袭:D武器</cp:lastModifiedBy>
  <cp:revision>238</cp:revision>
  <dcterms:created xsi:type="dcterms:W3CDTF">2015-12-11T17:46:00Z</dcterms:created>
  <dcterms:modified xsi:type="dcterms:W3CDTF">2023-06-05T06:18:11Z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A4B931D8C91E4B64AB035FD70527A9C4_13</vt:lpwstr>
  </property>
  <property fmtid="{D5CDD505-2E9C-101B-9397-08002B2CF9AE}" pid="3" name="KSOProductBuildVer">
    <vt:lpwstr>2052-11.1.0.14309</vt:lpwstr>
  </property>
</Properties>
</file>