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31" r:id="rId3"/>
  </p:sldMasterIdLst>
  <p:notesMasterIdLst>
    <p:notesMasterId r:id="rId15"/>
  </p:notesMasterIdLst>
  <p:handoutMasterIdLst>
    <p:handoutMasterId r:id="rId16"/>
  </p:handoutMasterIdLst>
  <p:sldIdLst>
    <p:sldId id="257" r:id="rId4"/>
    <p:sldId id="262" r:id="rId5"/>
    <p:sldId id="256" r:id="rId6"/>
    <p:sldId id="263" r:id="rId7"/>
    <p:sldId id="264" r:id="rId8"/>
    <p:sldId id="265" r:id="rId9"/>
    <p:sldId id="288" r:id="rId10"/>
    <p:sldId id="259" r:id="rId11"/>
    <p:sldId id="289" r:id="rId12"/>
    <p:sldId id="290" r:id="rId13"/>
    <p:sldId id="282" r:id="rId14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230" y="1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0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9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3" Type="http://schemas.openxmlformats.org/officeDocument/2006/relationships/theme" Target="../theme/theme1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oleObject" Target="../embeddings/oleObject18.bin"/><Relationship Id="rId7" Type="http://schemas.openxmlformats.org/officeDocument/2006/relationships/tags" Target="../tags/tag8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tags" Target="../tags/tag7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6.bin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0.wmf"/><Relationship Id="rId10" Type="http://schemas.openxmlformats.org/officeDocument/2006/relationships/oleObject" Target="../embeddings/oleObject19.bin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5.bin"/><Relationship Id="rId5" Type="http://schemas.openxmlformats.org/officeDocument/2006/relationships/tags" Target="../tags/tag4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tags" Target="../tags/tag3.xml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.wmf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15.bin"/><Relationship Id="rId7" Type="http://schemas.openxmlformats.org/officeDocument/2006/relationships/image" Target="../media/image9.wmf"/><Relationship Id="rId6" Type="http://schemas.openxmlformats.org/officeDocument/2006/relationships/oleObject" Target="../embeddings/oleObject14.bin"/><Relationship Id="rId5" Type="http://schemas.openxmlformats.org/officeDocument/2006/relationships/tags" Target="../tags/tag6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" Type="http://schemas.openxmlformats.org/officeDocument/2006/relationships/tags" Target="../tags/tag5.xml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89" y="-3164458"/>
            <a:ext cx="8957170" cy="89571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8084" y="1960673"/>
            <a:ext cx="582500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600" dirty="0">
                <a:solidFill>
                  <a:schemeClr val="tx1"/>
                </a:solidFill>
                <a:cs typeface="+mn-ea"/>
                <a:sym typeface="+mn-lt"/>
              </a:rPr>
              <a:t>自动控制原理</a:t>
            </a:r>
            <a:endParaRPr lang="zh-CN" altLang="en-US" sz="4800" b="1" spc="600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 sz="4800" b="1" dirty="0">
                <a:solidFill>
                  <a:schemeClr val="tx1"/>
                </a:solidFill>
                <a:cs typeface="+mn-ea"/>
                <a:sym typeface="+mn-lt"/>
              </a:rPr>
              <a:t>线下课汇报</a:t>
            </a:r>
            <a:endParaRPr lang="zh-CN" altLang="en-US" sz="4800" b="1" spc="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041332" y="3773346"/>
            <a:ext cx="1122744" cy="0"/>
          </a:xfrm>
          <a:prstGeom prst="line">
            <a:avLst/>
          </a:prstGeom>
          <a:ln w="25400">
            <a:solidFill>
              <a:srgbClr val="356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996950" y="4799965"/>
            <a:ext cx="3093085" cy="405130"/>
          </a:xfrm>
          <a:prstGeom prst="roundRect">
            <a:avLst/>
          </a:pr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66495" y="4836795"/>
            <a:ext cx="2923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chemeClr val="bg1"/>
                </a:solidFill>
                <a:cs typeface="+mn-ea"/>
                <a:sym typeface="+mn-lt"/>
              </a:rPr>
              <a:t>自动化</a:t>
            </a:r>
            <a:r>
              <a:rPr lang="en-US" altLang="zh-CN" spc="600" dirty="0">
                <a:solidFill>
                  <a:schemeClr val="bg1"/>
                </a:solidFill>
                <a:cs typeface="+mn-ea"/>
                <a:sym typeface="+mn-lt"/>
              </a:rPr>
              <a:t>214</a:t>
            </a:r>
            <a:r>
              <a:rPr lang="zh-CN" altLang="en-US" spc="600" dirty="0">
                <a:solidFill>
                  <a:schemeClr val="bg1"/>
                </a:solidFill>
                <a:cs typeface="+mn-ea"/>
                <a:sym typeface="+mn-lt"/>
              </a:rPr>
              <a:t>第二组</a:t>
            </a:r>
            <a:endParaRPr lang="zh-CN" altLang="en-US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9" name="Rectangle 47"/>
          <p:cNvSpPr/>
          <p:nvPr/>
        </p:nvSpPr>
        <p:spPr>
          <a:xfrm>
            <a:off x="1241425" y="155575"/>
            <a:ext cx="696658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自主问题讨论</a:t>
            </a:r>
            <a:endParaRPr lang="en-US" altLang="zh-CN" sz="28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27" name="Oval 42"/>
          <p:cNvSpPr>
            <a:spLocks noChangeAspect="1"/>
          </p:cNvSpPr>
          <p:nvPr/>
        </p:nvSpPr>
        <p:spPr>
          <a:xfrm>
            <a:off x="7864541" y="3316748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Oval 33"/>
          <p:cNvSpPr>
            <a:spLocks noChangeAspect="1"/>
          </p:cNvSpPr>
          <p:nvPr/>
        </p:nvSpPr>
        <p:spPr>
          <a:xfrm>
            <a:off x="3683014" y="3316748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2" imgW="114300" imgH="215900" progId="Equation.KSEE3">
                  <p:embed/>
                </p:oleObj>
              </mc:Choice>
              <mc:Fallback>
                <p:oleObj name="" r:id="rId2" imgW="114300" imgH="2159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419860" y="4258945"/>
          <a:ext cx="5977255" cy="120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5" imgW="1320165" imgH="266700" progId="Equation.KSEE3">
                  <p:embed/>
                </p:oleObj>
              </mc:Choice>
              <mc:Fallback>
                <p:oleObj name="" r:id="rId5" imgW="1320165" imgH="266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9860" y="4258945"/>
                        <a:ext cx="5977255" cy="1207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>
            <p:custDataLst>
              <p:tags r:id="rId7"/>
            </p:custDataLst>
          </p:nvPr>
        </p:nvGraphicFramePr>
        <p:xfrm>
          <a:off x="1477963" y="1786573"/>
          <a:ext cx="479552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1562100" imgH="292100" progId="Equation.KSEE3">
                  <p:embed/>
                </p:oleObj>
              </mc:Choice>
              <mc:Fallback>
                <p:oleObj name="" r:id="rId8" imgW="1562100" imgH="2921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7963" y="1786573"/>
                        <a:ext cx="479552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9860" y="3322638"/>
          <a:ext cx="9374505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0" imgW="3619500" imgH="215900" progId="Equation.KSEE3">
                  <p:embed/>
                </p:oleObj>
              </mc:Choice>
              <mc:Fallback>
                <p:oleObj name="" r:id="rId10" imgW="3619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19860" y="3322638"/>
                        <a:ext cx="9374505" cy="60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89" y="-3100958"/>
            <a:ext cx="8957170" cy="89571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8734" y="2866818"/>
            <a:ext cx="5825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感谢您的观看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041332" y="3773346"/>
            <a:ext cx="1122744" cy="0"/>
          </a:xfrm>
          <a:prstGeom prst="line">
            <a:avLst/>
          </a:prstGeom>
          <a:ln w="25400">
            <a:solidFill>
              <a:srgbClr val="356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>
            <p:custDataLst>
              <p:tags r:id="rId2"/>
            </p:custDataLst>
          </p:nvPr>
        </p:nvSpPr>
        <p:spPr>
          <a:xfrm>
            <a:off x="948690" y="5014595"/>
            <a:ext cx="3093085" cy="405130"/>
          </a:xfrm>
          <a:prstGeom prst="roundRect">
            <a:avLst/>
          </a:pr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5220" y="5051425"/>
            <a:ext cx="262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pc="600" dirty="0">
                <a:solidFill>
                  <a:schemeClr val="bg1"/>
                </a:solidFill>
                <a:cs typeface="+mn-ea"/>
                <a:sym typeface="+mn-lt"/>
              </a:rPr>
              <a:t>自动化</a:t>
            </a:r>
            <a:r>
              <a:rPr lang="en-US" altLang="zh-CN" spc="600" dirty="0">
                <a:solidFill>
                  <a:schemeClr val="bg1"/>
                </a:solidFill>
                <a:cs typeface="+mn-ea"/>
                <a:sym typeface="+mn-lt"/>
              </a:rPr>
              <a:t>214</a:t>
            </a:r>
            <a:r>
              <a:rPr lang="zh-CN" altLang="en-US" spc="600" dirty="0">
                <a:solidFill>
                  <a:schemeClr val="bg1"/>
                </a:solidFill>
                <a:cs typeface="+mn-ea"/>
                <a:sym typeface="+mn-lt"/>
              </a:rPr>
              <a:t>第二组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241209" y="155619"/>
            <a:ext cx="2833079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44546A"/>
                </a:solidFill>
                <a:cs typeface="+mn-ea"/>
                <a:sym typeface="+mn-lt"/>
              </a:rPr>
              <a:t>题目</a:t>
            </a:r>
            <a:endParaRPr lang="zh-CN" altLang="en-US" sz="28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41364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06120" y="880110"/>
            <a:ext cx="10390505" cy="5398770"/>
          </a:xfrm>
          <a:prstGeom prst="rect">
            <a:avLst/>
          </a:prstGeom>
          <a:solidFill>
            <a:srgbClr val="35669B"/>
          </a:solidFill>
          <a:ln w="38100">
            <a:noFill/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2"/>
            </p:custDataLst>
          </p:nvPr>
        </p:nvGraphicFramePr>
        <p:xfrm>
          <a:off x="913765" y="1247775"/>
          <a:ext cx="9886950" cy="468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1709400" imgH="4286250" progId="Paint.Picture">
                  <p:embed/>
                </p:oleObj>
              </mc:Choice>
              <mc:Fallback>
                <p:oleObj name="" r:id="rId3" imgW="11709400" imgH="42862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3765" y="1247775"/>
                        <a:ext cx="9886950" cy="4686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4312468" y="-4393124"/>
            <a:ext cx="9378001" cy="9378001"/>
          </a:xfrm>
          <a:prstGeom prst="rect">
            <a:avLst/>
          </a:prstGeom>
        </p:spPr>
      </p:pic>
      <p:sp>
        <p:nvSpPr>
          <p:cNvPr id="15" name="Rectangle 47"/>
          <p:cNvSpPr/>
          <p:nvPr/>
        </p:nvSpPr>
        <p:spPr>
          <a:xfrm>
            <a:off x="4086428" y="2835230"/>
            <a:ext cx="3085793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求传递</a:t>
            </a:r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函数</a:t>
            </a:r>
            <a:endParaRPr lang="zh-CN" altLang="en-US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sp>
        <p:nvSpPr>
          <p:cNvPr id="17" name="Rectangle 47"/>
          <p:cNvSpPr/>
          <p:nvPr/>
        </p:nvSpPr>
        <p:spPr>
          <a:xfrm>
            <a:off x="4064635" y="3592195"/>
            <a:ext cx="544830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比较二阶系统闭环函数的一般式</a:t>
            </a:r>
            <a:endParaRPr lang="zh-CN" altLang="en-US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sp>
        <p:nvSpPr>
          <p:cNvPr id="18" name="Rectangle 47"/>
          <p:cNvSpPr/>
          <p:nvPr/>
        </p:nvSpPr>
        <p:spPr>
          <a:xfrm>
            <a:off x="4086225" y="4349115"/>
            <a:ext cx="643318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计算系统的各参数指标</a:t>
            </a:r>
            <a:endParaRPr lang="zh-CN" altLang="en-US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sp>
        <p:nvSpPr>
          <p:cNvPr id="27" name="Rectangle 47"/>
          <p:cNvSpPr/>
          <p:nvPr/>
        </p:nvSpPr>
        <p:spPr>
          <a:xfrm>
            <a:off x="3507893" y="2835230"/>
            <a:ext cx="51660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>
                <a:solidFill>
                  <a:srgbClr val="35669B"/>
                </a:solidFill>
                <a:cs typeface="+mn-ea"/>
                <a:sym typeface="+mn-lt"/>
              </a:rPr>
              <a:t>01.</a:t>
            </a:r>
            <a:endParaRPr lang="en-US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3507893" y="3592155"/>
            <a:ext cx="51660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>
                <a:solidFill>
                  <a:srgbClr val="35669B"/>
                </a:solidFill>
                <a:cs typeface="+mn-ea"/>
                <a:sym typeface="+mn-lt"/>
              </a:rPr>
              <a:t>02.</a:t>
            </a:r>
            <a:endParaRPr lang="en-US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sp>
        <p:nvSpPr>
          <p:cNvPr id="30" name="Rectangle 47"/>
          <p:cNvSpPr/>
          <p:nvPr/>
        </p:nvSpPr>
        <p:spPr>
          <a:xfrm>
            <a:off x="3507893" y="4349395"/>
            <a:ext cx="51660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>
                <a:solidFill>
                  <a:srgbClr val="35669B"/>
                </a:solidFill>
                <a:cs typeface="+mn-ea"/>
                <a:sym typeface="+mn-lt"/>
              </a:rPr>
              <a:t>03.</a:t>
            </a:r>
            <a:endParaRPr lang="en-US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17558" y="1765850"/>
            <a:ext cx="3222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35669B"/>
                </a:solidFill>
                <a:cs typeface="+mn-ea"/>
                <a:sym typeface="+mn-lt"/>
              </a:rPr>
              <a:t>解题步骤</a:t>
            </a:r>
            <a:endParaRPr lang="zh-CN" altLang="en-US" sz="4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8576626" y="2168999"/>
            <a:ext cx="9378001" cy="9378001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1364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11</a:t>
            </a:r>
            <a:endParaRPr 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241425" y="155575"/>
            <a:ext cx="249301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求传递函数</a:t>
            </a:r>
            <a:endParaRPr lang="en-US" altLang="zh-CN" sz="28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4037" y="1943551"/>
            <a:ext cx="165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6,000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775962" y="2575237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8"/>
          <p:cNvSpPr txBox="1"/>
          <p:nvPr/>
        </p:nvSpPr>
        <p:spPr>
          <a:xfrm>
            <a:off x="2195512" y="2689966"/>
            <a:ext cx="21955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14037" y="4029248"/>
            <a:ext cx="165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4,800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775962" y="4660934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8"/>
          <p:cNvSpPr txBox="1"/>
          <p:nvPr/>
        </p:nvSpPr>
        <p:spPr>
          <a:xfrm>
            <a:off x="2195512" y="4775663"/>
            <a:ext cx="21955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535212" y="4660934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/>
          <p:cNvSpPr txBox="1"/>
          <p:nvPr/>
        </p:nvSpPr>
        <p:spPr>
          <a:xfrm>
            <a:off x="4954762" y="4775663"/>
            <a:ext cx="21955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297745" y="4260992"/>
            <a:ext cx="1047750" cy="977900"/>
            <a:chOff x="1674813" y="965200"/>
            <a:chExt cx="1047750" cy="977900"/>
          </a:xfrm>
          <a:solidFill>
            <a:schemeClr val="bg1"/>
          </a:solidFill>
        </p:grpSpPr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1674813" y="965200"/>
              <a:ext cx="635000" cy="977900"/>
            </a:xfrm>
            <a:custGeom>
              <a:avLst/>
              <a:gdLst/>
              <a:ahLst/>
              <a:cxnLst>
                <a:cxn ang="0">
                  <a:pos x="266" y="0"/>
                </a:cxn>
                <a:cxn ang="0">
                  <a:pos x="286" y="20"/>
                </a:cxn>
                <a:cxn ang="0">
                  <a:pos x="296" y="62"/>
                </a:cxn>
                <a:cxn ang="0">
                  <a:pos x="294" y="66"/>
                </a:cxn>
                <a:cxn ang="0">
                  <a:pos x="276" y="52"/>
                </a:cxn>
                <a:cxn ang="0">
                  <a:pos x="266" y="54"/>
                </a:cxn>
                <a:cxn ang="0">
                  <a:pos x="26" y="106"/>
                </a:cxn>
                <a:cxn ang="0">
                  <a:pos x="26" y="112"/>
                </a:cxn>
                <a:cxn ang="0">
                  <a:pos x="122" y="546"/>
                </a:cxn>
                <a:cxn ang="0">
                  <a:pos x="152" y="540"/>
                </a:cxn>
                <a:cxn ang="0">
                  <a:pos x="356" y="422"/>
                </a:cxn>
                <a:cxn ang="0">
                  <a:pos x="372" y="414"/>
                </a:cxn>
                <a:cxn ang="0">
                  <a:pos x="400" y="546"/>
                </a:cxn>
                <a:cxn ang="0">
                  <a:pos x="388" y="562"/>
                </a:cxn>
                <a:cxn ang="0">
                  <a:pos x="144" y="616"/>
                </a:cxn>
                <a:cxn ang="0">
                  <a:pos x="126" y="614"/>
                </a:cxn>
                <a:cxn ang="0">
                  <a:pos x="118" y="606"/>
                </a:cxn>
                <a:cxn ang="0">
                  <a:pos x="2" y="84"/>
                </a:cxn>
                <a:cxn ang="0">
                  <a:pos x="2" y="66"/>
                </a:cxn>
                <a:cxn ang="0">
                  <a:pos x="8" y="56"/>
                </a:cxn>
                <a:cxn ang="0">
                  <a:pos x="20" y="52"/>
                </a:cxn>
                <a:cxn ang="0">
                  <a:pos x="186" y="34"/>
                </a:cxn>
                <a:cxn ang="0">
                  <a:pos x="134" y="46"/>
                </a:cxn>
                <a:cxn ang="0">
                  <a:pos x="126" y="56"/>
                </a:cxn>
                <a:cxn ang="0">
                  <a:pos x="130" y="62"/>
                </a:cxn>
                <a:cxn ang="0">
                  <a:pos x="138" y="64"/>
                </a:cxn>
                <a:cxn ang="0">
                  <a:pos x="194" y="52"/>
                </a:cxn>
                <a:cxn ang="0">
                  <a:pos x="198" y="44"/>
                </a:cxn>
                <a:cxn ang="0">
                  <a:pos x="192" y="34"/>
                </a:cxn>
                <a:cxn ang="0">
                  <a:pos x="96" y="54"/>
                </a:cxn>
                <a:cxn ang="0">
                  <a:pos x="90" y="62"/>
                </a:cxn>
                <a:cxn ang="0">
                  <a:pos x="92" y="68"/>
                </a:cxn>
                <a:cxn ang="0">
                  <a:pos x="98" y="72"/>
                </a:cxn>
                <a:cxn ang="0">
                  <a:pos x="108" y="66"/>
                </a:cxn>
                <a:cxn ang="0">
                  <a:pos x="108" y="58"/>
                </a:cxn>
                <a:cxn ang="0">
                  <a:pos x="96" y="54"/>
                </a:cxn>
                <a:cxn ang="0">
                  <a:pos x="250" y="538"/>
                </a:cxn>
                <a:cxn ang="0">
                  <a:pos x="236" y="550"/>
                </a:cxn>
                <a:cxn ang="0">
                  <a:pos x="238" y="562"/>
                </a:cxn>
                <a:cxn ang="0">
                  <a:pos x="254" y="574"/>
                </a:cxn>
                <a:cxn ang="0">
                  <a:pos x="268" y="568"/>
                </a:cxn>
                <a:cxn ang="0">
                  <a:pos x="272" y="554"/>
                </a:cxn>
                <a:cxn ang="0">
                  <a:pos x="258" y="538"/>
                </a:cxn>
              </a:cxnLst>
              <a:rect l="0" t="0" r="r" b="b"/>
              <a:pathLst>
                <a:path w="400" h="616">
                  <a:moveTo>
                    <a:pt x="258" y="2"/>
                  </a:moveTo>
                  <a:lnTo>
                    <a:pt x="258" y="2"/>
                  </a:lnTo>
                  <a:lnTo>
                    <a:pt x="266" y="0"/>
                  </a:lnTo>
                  <a:lnTo>
                    <a:pt x="276" y="4"/>
                  </a:lnTo>
                  <a:lnTo>
                    <a:pt x="282" y="10"/>
                  </a:lnTo>
                  <a:lnTo>
                    <a:pt x="286" y="20"/>
                  </a:lnTo>
                  <a:lnTo>
                    <a:pt x="286" y="20"/>
                  </a:lnTo>
                  <a:lnTo>
                    <a:pt x="296" y="62"/>
                  </a:lnTo>
                  <a:lnTo>
                    <a:pt x="296" y="62"/>
                  </a:lnTo>
                  <a:lnTo>
                    <a:pt x="296" y="64"/>
                  </a:lnTo>
                  <a:lnTo>
                    <a:pt x="294" y="66"/>
                  </a:lnTo>
                  <a:lnTo>
                    <a:pt x="294" y="66"/>
                  </a:lnTo>
                  <a:lnTo>
                    <a:pt x="282" y="80"/>
                  </a:lnTo>
                  <a:lnTo>
                    <a:pt x="282" y="80"/>
                  </a:lnTo>
                  <a:lnTo>
                    <a:pt x="276" y="52"/>
                  </a:lnTo>
                  <a:lnTo>
                    <a:pt x="276" y="52"/>
                  </a:lnTo>
                  <a:lnTo>
                    <a:pt x="266" y="54"/>
                  </a:lnTo>
                  <a:lnTo>
                    <a:pt x="266" y="54"/>
                  </a:lnTo>
                  <a:lnTo>
                    <a:pt x="58" y="98"/>
                  </a:lnTo>
                  <a:lnTo>
                    <a:pt x="58" y="9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84" y="378"/>
                  </a:lnTo>
                  <a:lnTo>
                    <a:pt x="84" y="378"/>
                  </a:lnTo>
                  <a:lnTo>
                    <a:pt x="122" y="546"/>
                  </a:lnTo>
                  <a:lnTo>
                    <a:pt x="122" y="546"/>
                  </a:lnTo>
                  <a:lnTo>
                    <a:pt x="152" y="540"/>
                  </a:lnTo>
                  <a:lnTo>
                    <a:pt x="152" y="540"/>
                  </a:lnTo>
                  <a:lnTo>
                    <a:pt x="372" y="494"/>
                  </a:lnTo>
                  <a:lnTo>
                    <a:pt x="372" y="494"/>
                  </a:lnTo>
                  <a:lnTo>
                    <a:pt x="356" y="422"/>
                  </a:lnTo>
                  <a:lnTo>
                    <a:pt x="356" y="422"/>
                  </a:lnTo>
                  <a:lnTo>
                    <a:pt x="372" y="414"/>
                  </a:lnTo>
                  <a:lnTo>
                    <a:pt x="372" y="414"/>
                  </a:lnTo>
                  <a:lnTo>
                    <a:pt x="400" y="536"/>
                  </a:lnTo>
                  <a:lnTo>
                    <a:pt x="400" y="536"/>
                  </a:lnTo>
                  <a:lnTo>
                    <a:pt x="400" y="54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88" y="562"/>
                  </a:lnTo>
                  <a:lnTo>
                    <a:pt x="380" y="566"/>
                  </a:lnTo>
                  <a:lnTo>
                    <a:pt x="380" y="566"/>
                  </a:lnTo>
                  <a:lnTo>
                    <a:pt x="144" y="616"/>
                  </a:lnTo>
                  <a:lnTo>
                    <a:pt x="144" y="616"/>
                  </a:lnTo>
                  <a:lnTo>
                    <a:pt x="134" y="616"/>
                  </a:lnTo>
                  <a:lnTo>
                    <a:pt x="126" y="614"/>
                  </a:lnTo>
                  <a:lnTo>
                    <a:pt x="126" y="614"/>
                  </a:lnTo>
                  <a:lnTo>
                    <a:pt x="122" y="610"/>
                  </a:lnTo>
                  <a:lnTo>
                    <a:pt x="118" y="606"/>
                  </a:lnTo>
                  <a:lnTo>
                    <a:pt x="112" y="596"/>
                  </a:lnTo>
                  <a:lnTo>
                    <a:pt x="112" y="596"/>
                  </a:lnTo>
                  <a:lnTo>
                    <a:pt x="2" y="84"/>
                  </a:lnTo>
                  <a:lnTo>
                    <a:pt x="2" y="84"/>
                  </a:lnTo>
                  <a:lnTo>
                    <a:pt x="0" y="74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62"/>
                  </a:lnTo>
                  <a:lnTo>
                    <a:pt x="8" y="56"/>
                  </a:lnTo>
                  <a:lnTo>
                    <a:pt x="14" y="54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58" y="2"/>
                  </a:lnTo>
                  <a:lnTo>
                    <a:pt x="258" y="2"/>
                  </a:lnTo>
                  <a:close/>
                  <a:moveTo>
                    <a:pt x="186" y="34"/>
                  </a:moveTo>
                  <a:lnTo>
                    <a:pt x="186" y="34"/>
                  </a:lnTo>
                  <a:lnTo>
                    <a:pt x="134" y="46"/>
                  </a:lnTo>
                  <a:lnTo>
                    <a:pt x="134" y="46"/>
                  </a:lnTo>
                  <a:lnTo>
                    <a:pt x="128" y="50"/>
                  </a:lnTo>
                  <a:lnTo>
                    <a:pt x="126" y="52"/>
                  </a:lnTo>
                  <a:lnTo>
                    <a:pt x="126" y="56"/>
                  </a:lnTo>
                  <a:lnTo>
                    <a:pt x="126" y="56"/>
                  </a:lnTo>
                  <a:lnTo>
                    <a:pt x="128" y="58"/>
                  </a:lnTo>
                  <a:lnTo>
                    <a:pt x="130" y="62"/>
                  </a:lnTo>
                  <a:lnTo>
                    <a:pt x="134" y="64"/>
                  </a:lnTo>
                  <a:lnTo>
                    <a:pt x="138" y="64"/>
                  </a:lnTo>
                  <a:lnTo>
                    <a:pt x="138" y="64"/>
                  </a:lnTo>
                  <a:lnTo>
                    <a:pt x="190" y="52"/>
                  </a:lnTo>
                  <a:lnTo>
                    <a:pt x="190" y="52"/>
                  </a:lnTo>
                  <a:lnTo>
                    <a:pt x="194" y="52"/>
                  </a:lnTo>
                  <a:lnTo>
                    <a:pt x="196" y="50"/>
                  </a:lnTo>
                  <a:lnTo>
                    <a:pt x="196" y="50"/>
                  </a:lnTo>
                  <a:lnTo>
                    <a:pt x="198" y="44"/>
                  </a:lnTo>
                  <a:lnTo>
                    <a:pt x="196" y="38"/>
                  </a:lnTo>
                  <a:lnTo>
                    <a:pt x="196" y="38"/>
                  </a:lnTo>
                  <a:lnTo>
                    <a:pt x="192" y="34"/>
                  </a:lnTo>
                  <a:lnTo>
                    <a:pt x="186" y="34"/>
                  </a:lnTo>
                  <a:lnTo>
                    <a:pt x="186" y="34"/>
                  </a:lnTo>
                  <a:close/>
                  <a:moveTo>
                    <a:pt x="96" y="54"/>
                  </a:moveTo>
                  <a:lnTo>
                    <a:pt x="96" y="54"/>
                  </a:lnTo>
                  <a:lnTo>
                    <a:pt x="92" y="5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8"/>
                  </a:lnTo>
                  <a:lnTo>
                    <a:pt x="94" y="70"/>
                  </a:lnTo>
                  <a:lnTo>
                    <a:pt x="98" y="72"/>
                  </a:lnTo>
                  <a:lnTo>
                    <a:pt x="98" y="72"/>
                  </a:lnTo>
                  <a:lnTo>
                    <a:pt x="102" y="70"/>
                  </a:lnTo>
                  <a:lnTo>
                    <a:pt x="106" y="68"/>
                  </a:lnTo>
                  <a:lnTo>
                    <a:pt x="108" y="66"/>
                  </a:lnTo>
                  <a:lnTo>
                    <a:pt x="108" y="62"/>
                  </a:lnTo>
                  <a:lnTo>
                    <a:pt x="108" y="62"/>
                  </a:lnTo>
                  <a:lnTo>
                    <a:pt x="108" y="58"/>
                  </a:lnTo>
                  <a:lnTo>
                    <a:pt x="104" y="54"/>
                  </a:lnTo>
                  <a:lnTo>
                    <a:pt x="100" y="54"/>
                  </a:lnTo>
                  <a:lnTo>
                    <a:pt x="96" y="54"/>
                  </a:lnTo>
                  <a:lnTo>
                    <a:pt x="96" y="54"/>
                  </a:lnTo>
                  <a:close/>
                  <a:moveTo>
                    <a:pt x="250" y="538"/>
                  </a:moveTo>
                  <a:lnTo>
                    <a:pt x="250" y="538"/>
                  </a:lnTo>
                  <a:lnTo>
                    <a:pt x="244" y="540"/>
                  </a:lnTo>
                  <a:lnTo>
                    <a:pt x="240" y="544"/>
                  </a:lnTo>
                  <a:lnTo>
                    <a:pt x="236" y="550"/>
                  </a:lnTo>
                  <a:lnTo>
                    <a:pt x="236" y="556"/>
                  </a:lnTo>
                  <a:lnTo>
                    <a:pt x="236" y="556"/>
                  </a:lnTo>
                  <a:lnTo>
                    <a:pt x="238" y="562"/>
                  </a:lnTo>
                  <a:lnTo>
                    <a:pt x="242" y="568"/>
                  </a:lnTo>
                  <a:lnTo>
                    <a:pt x="248" y="572"/>
                  </a:lnTo>
                  <a:lnTo>
                    <a:pt x="254" y="574"/>
                  </a:lnTo>
                  <a:lnTo>
                    <a:pt x="254" y="574"/>
                  </a:lnTo>
                  <a:lnTo>
                    <a:pt x="262" y="572"/>
                  </a:lnTo>
                  <a:lnTo>
                    <a:pt x="268" y="568"/>
                  </a:lnTo>
                  <a:lnTo>
                    <a:pt x="272" y="560"/>
                  </a:lnTo>
                  <a:lnTo>
                    <a:pt x="272" y="554"/>
                  </a:lnTo>
                  <a:lnTo>
                    <a:pt x="272" y="554"/>
                  </a:lnTo>
                  <a:lnTo>
                    <a:pt x="270" y="546"/>
                  </a:lnTo>
                  <a:lnTo>
                    <a:pt x="264" y="540"/>
                  </a:lnTo>
                  <a:lnTo>
                    <a:pt x="258" y="538"/>
                  </a:lnTo>
                  <a:lnTo>
                    <a:pt x="250" y="538"/>
                  </a:lnTo>
                  <a:lnTo>
                    <a:pt x="250" y="5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2074863" y="977900"/>
              <a:ext cx="647700" cy="660400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228" y="2"/>
                </a:cxn>
                <a:cxn ang="0">
                  <a:pos x="262" y="8"/>
                </a:cxn>
                <a:cxn ang="0">
                  <a:pos x="288" y="18"/>
                </a:cxn>
                <a:cxn ang="0">
                  <a:pos x="332" y="46"/>
                </a:cxn>
                <a:cxn ang="0">
                  <a:pos x="352" y="64"/>
                </a:cxn>
                <a:cxn ang="0">
                  <a:pos x="384" y="104"/>
                </a:cxn>
                <a:cxn ang="0">
                  <a:pos x="402" y="154"/>
                </a:cxn>
                <a:cxn ang="0">
                  <a:pos x="406" y="176"/>
                </a:cxn>
                <a:cxn ang="0">
                  <a:pos x="408" y="220"/>
                </a:cxn>
                <a:cxn ang="0">
                  <a:pos x="404" y="242"/>
                </a:cxn>
                <a:cxn ang="0">
                  <a:pos x="382" y="298"/>
                </a:cxn>
                <a:cxn ang="0">
                  <a:pos x="346" y="346"/>
                </a:cxn>
                <a:cxn ang="0">
                  <a:pos x="324" y="364"/>
                </a:cxn>
                <a:cxn ang="0">
                  <a:pos x="298" y="380"/>
                </a:cxn>
                <a:cxn ang="0">
                  <a:pos x="266" y="392"/>
                </a:cxn>
                <a:cxn ang="0">
                  <a:pos x="234" y="400"/>
                </a:cxn>
                <a:cxn ang="0">
                  <a:pos x="212" y="402"/>
                </a:cxn>
                <a:cxn ang="0">
                  <a:pos x="168" y="398"/>
                </a:cxn>
                <a:cxn ang="0">
                  <a:pos x="146" y="394"/>
                </a:cxn>
                <a:cxn ang="0">
                  <a:pos x="128" y="388"/>
                </a:cxn>
                <a:cxn ang="0">
                  <a:pos x="126" y="388"/>
                </a:cxn>
                <a:cxn ang="0">
                  <a:pos x="92" y="404"/>
                </a:cxn>
                <a:cxn ang="0">
                  <a:pos x="56" y="414"/>
                </a:cxn>
                <a:cxn ang="0">
                  <a:pos x="42" y="416"/>
                </a:cxn>
                <a:cxn ang="0">
                  <a:pos x="40" y="414"/>
                </a:cxn>
                <a:cxn ang="0">
                  <a:pos x="40" y="414"/>
                </a:cxn>
                <a:cxn ang="0">
                  <a:pos x="44" y="406"/>
                </a:cxn>
                <a:cxn ang="0">
                  <a:pos x="58" y="388"/>
                </a:cxn>
                <a:cxn ang="0">
                  <a:pos x="70" y="370"/>
                </a:cxn>
                <a:cxn ang="0">
                  <a:pos x="72" y="364"/>
                </a:cxn>
                <a:cxn ang="0">
                  <a:pos x="74" y="358"/>
                </a:cxn>
                <a:cxn ang="0">
                  <a:pos x="72" y="354"/>
                </a:cxn>
                <a:cxn ang="0">
                  <a:pos x="38" y="318"/>
                </a:cxn>
                <a:cxn ang="0">
                  <a:pos x="14" y="276"/>
                </a:cxn>
                <a:cxn ang="0">
                  <a:pos x="4" y="246"/>
                </a:cxn>
                <a:cxn ang="0">
                  <a:pos x="0" y="216"/>
                </a:cxn>
                <a:cxn ang="0">
                  <a:pos x="2" y="166"/>
                </a:cxn>
                <a:cxn ang="0">
                  <a:pos x="18" y="116"/>
                </a:cxn>
                <a:cxn ang="0">
                  <a:pos x="28" y="96"/>
                </a:cxn>
                <a:cxn ang="0">
                  <a:pos x="58" y="58"/>
                </a:cxn>
                <a:cxn ang="0">
                  <a:pos x="76" y="44"/>
                </a:cxn>
                <a:cxn ang="0">
                  <a:pos x="118" y="18"/>
                </a:cxn>
                <a:cxn ang="0">
                  <a:pos x="164" y="4"/>
                </a:cxn>
                <a:cxn ang="0">
                  <a:pos x="194" y="0"/>
                </a:cxn>
                <a:cxn ang="0">
                  <a:pos x="76" y="112"/>
                </a:cxn>
                <a:cxn ang="0">
                  <a:pos x="76" y="288"/>
                </a:cxn>
                <a:cxn ang="0">
                  <a:pos x="330" y="288"/>
                </a:cxn>
                <a:cxn ang="0">
                  <a:pos x="330" y="112"/>
                </a:cxn>
                <a:cxn ang="0">
                  <a:pos x="76" y="112"/>
                </a:cxn>
              </a:cxnLst>
              <a:rect l="0" t="0" r="r" b="b"/>
              <a:pathLst>
                <a:path w="408" h="416">
                  <a:moveTo>
                    <a:pt x="194" y="0"/>
                  </a:moveTo>
                  <a:lnTo>
                    <a:pt x="194" y="0"/>
                  </a:lnTo>
                  <a:lnTo>
                    <a:pt x="212" y="0"/>
                  </a:lnTo>
                  <a:lnTo>
                    <a:pt x="228" y="2"/>
                  </a:lnTo>
                  <a:lnTo>
                    <a:pt x="246" y="4"/>
                  </a:lnTo>
                  <a:lnTo>
                    <a:pt x="262" y="8"/>
                  </a:lnTo>
                  <a:lnTo>
                    <a:pt x="262" y="8"/>
                  </a:lnTo>
                  <a:lnTo>
                    <a:pt x="288" y="18"/>
                  </a:lnTo>
                  <a:lnTo>
                    <a:pt x="310" y="30"/>
                  </a:lnTo>
                  <a:lnTo>
                    <a:pt x="332" y="46"/>
                  </a:lnTo>
                  <a:lnTo>
                    <a:pt x="352" y="64"/>
                  </a:lnTo>
                  <a:lnTo>
                    <a:pt x="352" y="64"/>
                  </a:lnTo>
                  <a:lnTo>
                    <a:pt x="370" y="82"/>
                  </a:lnTo>
                  <a:lnTo>
                    <a:pt x="384" y="104"/>
                  </a:lnTo>
                  <a:lnTo>
                    <a:pt x="394" y="128"/>
                  </a:lnTo>
                  <a:lnTo>
                    <a:pt x="402" y="154"/>
                  </a:lnTo>
                  <a:lnTo>
                    <a:pt x="402" y="154"/>
                  </a:lnTo>
                  <a:lnTo>
                    <a:pt x="406" y="176"/>
                  </a:lnTo>
                  <a:lnTo>
                    <a:pt x="408" y="198"/>
                  </a:lnTo>
                  <a:lnTo>
                    <a:pt x="408" y="220"/>
                  </a:lnTo>
                  <a:lnTo>
                    <a:pt x="404" y="242"/>
                  </a:lnTo>
                  <a:lnTo>
                    <a:pt x="404" y="242"/>
                  </a:lnTo>
                  <a:lnTo>
                    <a:pt x="396" y="272"/>
                  </a:lnTo>
                  <a:lnTo>
                    <a:pt x="382" y="298"/>
                  </a:lnTo>
                  <a:lnTo>
                    <a:pt x="366" y="324"/>
                  </a:lnTo>
                  <a:lnTo>
                    <a:pt x="346" y="346"/>
                  </a:lnTo>
                  <a:lnTo>
                    <a:pt x="346" y="346"/>
                  </a:lnTo>
                  <a:lnTo>
                    <a:pt x="324" y="364"/>
                  </a:lnTo>
                  <a:lnTo>
                    <a:pt x="298" y="380"/>
                  </a:lnTo>
                  <a:lnTo>
                    <a:pt x="298" y="380"/>
                  </a:lnTo>
                  <a:lnTo>
                    <a:pt x="282" y="386"/>
                  </a:lnTo>
                  <a:lnTo>
                    <a:pt x="266" y="392"/>
                  </a:lnTo>
                  <a:lnTo>
                    <a:pt x="250" y="396"/>
                  </a:lnTo>
                  <a:lnTo>
                    <a:pt x="234" y="400"/>
                  </a:lnTo>
                  <a:lnTo>
                    <a:pt x="234" y="400"/>
                  </a:lnTo>
                  <a:lnTo>
                    <a:pt x="212" y="402"/>
                  </a:lnTo>
                  <a:lnTo>
                    <a:pt x="190" y="402"/>
                  </a:lnTo>
                  <a:lnTo>
                    <a:pt x="168" y="398"/>
                  </a:lnTo>
                  <a:lnTo>
                    <a:pt x="146" y="394"/>
                  </a:lnTo>
                  <a:lnTo>
                    <a:pt x="146" y="394"/>
                  </a:lnTo>
                  <a:lnTo>
                    <a:pt x="128" y="388"/>
                  </a:lnTo>
                  <a:lnTo>
                    <a:pt x="128" y="388"/>
                  </a:lnTo>
                  <a:lnTo>
                    <a:pt x="126" y="388"/>
                  </a:lnTo>
                  <a:lnTo>
                    <a:pt x="126" y="388"/>
                  </a:lnTo>
                  <a:lnTo>
                    <a:pt x="110" y="396"/>
                  </a:lnTo>
                  <a:lnTo>
                    <a:pt x="92" y="404"/>
                  </a:lnTo>
                  <a:lnTo>
                    <a:pt x="56" y="414"/>
                  </a:lnTo>
                  <a:lnTo>
                    <a:pt x="56" y="414"/>
                  </a:lnTo>
                  <a:lnTo>
                    <a:pt x="50" y="416"/>
                  </a:lnTo>
                  <a:lnTo>
                    <a:pt x="42" y="416"/>
                  </a:lnTo>
                  <a:lnTo>
                    <a:pt x="42" y="416"/>
                  </a:lnTo>
                  <a:lnTo>
                    <a:pt x="40" y="414"/>
                  </a:lnTo>
                  <a:lnTo>
                    <a:pt x="40" y="414"/>
                  </a:lnTo>
                  <a:lnTo>
                    <a:pt x="40" y="414"/>
                  </a:lnTo>
                  <a:lnTo>
                    <a:pt x="42" y="410"/>
                  </a:lnTo>
                  <a:lnTo>
                    <a:pt x="44" y="406"/>
                  </a:lnTo>
                  <a:lnTo>
                    <a:pt x="44" y="406"/>
                  </a:lnTo>
                  <a:lnTo>
                    <a:pt x="58" y="388"/>
                  </a:lnTo>
                  <a:lnTo>
                    <a:pt x="64" y="38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2" y="364"/>
                  </a:lnTo>
                  <a:lnTo>
                    <a:pt x="74" y="358"/>
                  </a:lnTo>
                  <a:lnTo>
                    <a:pt x="74" y="358"/>
                  </a:lnTo>
                  <a:lnTo>
                    <a:pt x="72" y="354"/>
                  </a:lnTo>
                  <a:lnTo>
                    <a:pt x="72" y="354"/>
                  </a:lnTo>
                  <a:lnTo>
                    <a:pt x="54" y="338"/>
                  </a:lnTo>
                  <a:lnTo>
                    <a:pt x="38" y="318"/>
                  </a:lnTo>
                  <a:lnTo>
                    <a:pt x="24" y="298"/>
                  </a:lnTo>
                  <a:lnTo>
                    <a:pt x="14" y="276"/>
                  </a:lnTo>
                  <a:lnTo>
                    <a:pt x="14" y="276"/>
                  </a:lnTo>
                  <a:lnTo>
                    <a:pt x="4" y="24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0"/>
                  </a:lnTo>
                  <a:lnTo>
                    <a:pt x="2" y="166"/>
                  </a:lnTo>
                  <a:lnTo>
                    <a:pt x="8" y="140"/>
                  </a:lnTo>
                  <a:lnTo>
                    <a:pt x="18" y="116"/>
                  </a:lnTo>
                  <a:lnTo>
                    <a:pt x="18" y="116"/>
                  </a:lnTo>
                  <a:lnTo>
                    <a:pt x="28" y="96"/>
                  </a:lnTo>
                  <a:lnTo>
                    <a:pt x="42" y="76"/>
                  </a:lnTo>
                  <a:lnTo>
                    <a:pt x="58" y="58"/>
                  </a:lnTo>
                  <a:lnTo>
                    <a:pt x="76" y="44"/>
                  </a:lnTo>
                  <a:lnTo>
                    <a:pt x="76" y="44"/>
                  </a:lnTo>
                  <a:lnTo>
                    <a:pt x="96" y="30"/>
                  </a:lnTo>
                  <a:lnTo>
                    <a:pt x="118" y="18"/>
                  </a:lnTo>
                  <a:lnTo>
                    <a:pt x="140" y="10"/>
                  </a:lnTo>
                  <a:lnTo>
                    <a:pt x="164" y="4"/>
                  </a:lnTo>
                  <a:lnTo>
                    <a:pt x="164" y="4"/>
                  </a:lnTo>
                  <a:lnTo>
                    <a:pt x="194" y="0"/>
                  </a:lnTo>
                  <a:lnTo>
                    <a:pt x="194" y="0"/>
                  </a:lnTo>
                  <a:close/>
                  <a:moveTo>
                    <a:pt x="76" y="112"/>
                  </a:moveTo>
                  <a:lnTo>
                    <a:pt x="76" y="112"/>
                  </a:lnTo>
                  <a:lnTo>
                    <a:pt x="76" y="288"/>
                  </a:lnTo>
                  <a:lnTo>
                    <a:pt x="76" y="288"/>
                  </a:lnTo>
                  <a:lnTo>
                    <a:pt x="330" y="288"/>
                  </a:lnTo>
                  <a:lnTo>
                    <a:pt x="330" y="288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76" y="112"/>
                  </a:lnTo>
                  <a:lnTo>
                    <a:pt x="7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2220913" y="1181100"/>
              <a:ext cx="352425" cy="228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222" y="0"/>
                </a:cxn>
                <a:cxn ang="0">
                  <a:pos x="222" y="76"/>
                </a:cxn>
                <a:cxn ang="0">
                  <a:pos x="222" y="144"/>
                </a:cxn>
                <a:cxn ang="0">
                  <a:pos x="84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54" y="18"/>
                </a:cxn>
                <a:cxn ang="0">
                  <a:pos x="36" y="28"/>
                </a:cxn>
                <a:cxn ang="0">
                  <a:pos x="32" y="38"/>
                </a:cxn>
                <a:cxn ang="0">
                  <a:pos x="32" y="48"/>
                </a:cxn>
                <a:cxn ang="0">
                  <a:pos x="44" y="62"/>
                </a:cxn>
                <a:cxn ang="0">
                  <a:pos x="52" y="66"/>
                </a:cxn>
                <a:cxn ang="0">
                  <a:pos x="60" y="66"/>
                </a:cxn>
                <a:cxn ang="0">
                  <a:pos x="70" y="62"/>
                </a:cxn>
                <a:cxn ang="0">
                  <a:pos x="76" y="54"/>
                </a:cxn>
                <a:cxn ang="0">
                  <a:pos x="80" y="46"/>
                </a:cxn>
                <a:cxn ang="0">
                  <a:pos x="80" y="38"/>
                </a:cxn>
                <a:cxn ang="0">
                  <a:pos x="68" y="22"/>
                </a:cxn>
                <a:cxn ang="0">
                  <a:pos x="60" y="18"/>
                </a:cxn>
                <a:cxn ang="0">
                  <a:pos x="54" y="18"/>
                </a:cxn>
                <a:cxn ang="0">
                  <a:pos x="142" y="48"/>
                </a:cxn>
                <a:cxn ang="0">
                  <a:pos x="112" y="94"/>
                </a:cxn>
                <a:cxn ang="0">
                  <a:pos x="106" y="92"/>
                </a:cxn>
                <a:cxn ang="0">
                  <a:pos x="80" y="78"/>
                </a:cxn>
                <a:cxn ang="0">
                  <a:pos x="34" y="124"/>
                </a:cxn>
                <a:cxn ang="0">
                  <a:pos x="32" y="126"/>
                </a:cxn>
                <a:cxn ang="0">
                  <a:pos x="190" y="126"/>
                </a:cxn>
                <a:cxn ang="0">
                  <a:pos x="190" y="124"/>
                </a:cxn>
                <a:cxn ang="0">
                  <a:pos x="144" y="46"/>
                </a:cxn>
                <a:cxn ang="0">
                  <a:pos x="142" y="48"/>
                </a:cxn>
              </a:cxnLst>
              <a:rect l="0" t="0" r="r" b="b"/>
              <a:pathLst>
                <a:path w="222" h="144">
                  <a:moveTo>
                    <a:pt x="0" y="0"/>
                  </a:moveTo>
                  <a:lnTo>
                    <a:pt x="0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2" y="144"/>
                  </a:lnTo>
                  <a:lnTo>
                    <a:pt x="222" y="144"/>
                  </a:lnTo>
                  <a:lnTo>
                    <a:pt x="84" y="144"/>
                  </a:lnTo>
                  <a:lnTo>
                    <a:pt x="84" y="144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54" y="18"/>
                  </a:moveTo>
                  <a:lnTo>
                    <a:pt x="54" y="18"/>
                  </a:lnTo>
                  <a:lnTo>
                    <a:pt x="44" y="22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2" y="3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6" y="56"/>
                  </a:lnTo>
                  <a:lnTo>
                    <a:pt x="44" y="62"/>
                  </a:lnTo>
                  <a:lnTo>
                    <a:pt x="44" y="62"/>
                  </a:lnTo>
                  <a:lnTo>
                    <a:pt x="52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4" y="64"/>
                  </a:lnTo>
                  <a:lnTo>
                    <a:pt x="70" y="62"/>
                  </a:lnTo>
                  <a:lnTo>
                    <a:pt x="74" y="58"/>
                  </a:lnTo>
                  <a:lnTo>
                    <a:pt x="76" y="54"/>
                  </a:lnTo>
                  <a:lnTo>
                    <a:pt x="76" y="54"/>
                  </a:lnTo>
                  <a:lnTo>
                    <a:pt x="80" y="46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76" y="2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0" y="18"/>
                  </a:lnTo>
                  <a:lnTo>
                    <a:pt x="54" y="18"/>
                  </a:lnTo>
                  <a:lnTo>
                    <a:pt x="54" y="18"/>
                  </a:lnTo>
                  <a:close/>
                  <a:moveTo>
                    <a:pt x="142" y="48"/>
                  </a:moveTo>
                  <a:lnTo>
                    <a:pt x="142" y="48"/>
                  </a:lnTo>
                  <a:lnTo>
                    <a:pt x="112" y="94"/>
                  </a:lnTo>
                  <a:lnTo>
                    <a:pt x="112" y="94"/>
                  </a:lnTo>
                  <a:lnTo>
                    <a:pt x="106" y="92"/>
                  </a:lnTo>
                  <a:lnTo>
                    <a:pt x="106" y="92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34" y="124"/>
                  </a:lnTo>
                  <a:lnTo>
                    <a:pt x="34" y="124"/>
                  </a:lnTo>
                  <a:lnTo>
                    <a:pt x="32" y="126"/>
                  </a:lnTo>
                  <a:lnTo>
                    <a:pt x="32" y="126"/>
                  </a:lnTo>
                  <a:lnTo>
                    <a:pt x="190" y="126"/>
                  </a:lnTo>
                  <a:lnTo>
                    <a:pt x="190" y="126"/>
                  </a:lnTo>
                  <a:lnTo>
                    <a:pt x="190" y="124"/>
                  </a:lnTo>
                  <a:lnTo>
                    <a:pt x="190" y="124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8"/>
                  </a:lnTo>
                  <a:lnTo>
                    <a:pt x="142" y="4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017335" y="5353499"/>
            <a:ext cx="1621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2"/>
            </p:custDataLst>
          </p:nvPr>
        </p:nvGraphicFramePr>
        <p:xfrm>
          <a:off x="4702175" y="155575"/>
          <a:ext cx="6087110" cy="358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208520" imgH="3276600" progId="Paint.Picture">
                  <p:embed/>
                </p:oleObj>
              </mc:Choice>
              <mc:Fallback>
                <p:oleObj name="" r:id="rId3" imgW="7208520" imgH="32766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2175" y="155575"/>
                        <a:ext cx="6087110" cy="358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6270" y="3171190"/>
            <a:ext cx="11017885" cy="941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先将内环消去</a:t>
            </a:r>
            <a:r>
              <a:rPr lang="en-US" altLang="zh-CN" sz="2800"/>
              <a:t>,</a:t>
            </a:r>
            <a:r>
              <a:rPr lang="zh-CN" altLang="en-US" sz="2800"/>
              <a:t>利用反馈函数和向前传递函数的关系消去内环</a:t>
            </a:r>
            <a:r>
              <a:rPr lang="en-US" altLang="zh-CN" sz="2800"/>
              <a:t>,</a:t>
            </a:r>
            <a:r>
              <a:rPr lang="zh-CN" altLang="en-US" sz="2800"/>
              <a:t>可以得到传递函数为</a:t>
            </a:r>
            <a:endParaRPr lang="zh-CN" altLang="en-US" sz="2800"/>
          </a:p>
        </p:txBody>
      </p:sp>
      <p:graphicFrame>
        <p:nvGraphicFramePr>
          <p:cNvPr id="6" name="对象 -2147482623"/>
          <p:cNvGraphicFramePr/>
          <p:nvPr/>
        </p:nvGraphicFramePr>
        <p:xfrm>
          <a:off x="2959735" y="4008755"/>
          <a:ext cx="6409690" cy="2708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485900" imgH="812800" progId="Equation.KSEE3">
                  <p:embed/>
                </p:oleObj>
              </mc:Choice>
              <mc:Fallback>
                <p:oleObj name="" r:id="rId5" imgW="1485900" imgH="812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9735" y="4008755"/>
                        <a:ext cx="6409690" cy="2708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1364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21</a:t>
            </a:r>
            <a:endParaRPr 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241209" y="155619"/>
            <a:ext cx="2833079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求传递函数</a:t>
            </a:r>
            <a:endParaRPr lang="en-US" altLang="zh-CN" sz="28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2"/>
            </p:custDataLst>
          </p:nvPr>
        </p:nvGraphicFramePr>
        <p:xfrm>
          <a:off x="4701540" y="155258"/>
          <a:ext cx="6088380" cy="358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208520" imgH="3276600" progId="Paint.Picture">
                  <p:embed/>
                </p:oleObj>
              </mc:Choice>
              <mc:Fallback>
                <p:oleObj name="" r:id="rId3" imgW="7208520" imgH="32766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1540" y="155258"/>
                        <a:ext cx="6088380" cy="3583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623"/>
          <p:cNvGraphicFramePr/>
          <p:nvPr>
            <p:custDataLst>
              <p:tags r:id="rId5"/>
            </p:custDataLst>
          </p:nvPr>
        </p:nvGraphicFramePr>
        <p:xfrm>
          <a:off x="7645400" y="699136"/>
          <a:ext cx="1426210" cy="72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6" imgW="330200" imgH="215900" progId="Equation.KSEE3">
                  <p:embed/>
                </p:oleObj>
              </mc:Choice>
              <mc:Fallback>
                <p:oleObj name="" r:id="rId6" imgW="3302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45400" y="699136"/>
                        <a:ext cx="1426210" cy="720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41425" y="3590925"/>
            <a:ext cx="6868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然后如炮法制</a:t>
            </a:r>
            <a:r>
              <a:rPr lang="en-US" altLang="zh-CN" sz="2400"/>
              <a:t>,</a:t>
            </a:r>
            <a:r>
              <a:rPr lang="zh-CN" altLang="en-US" sz="2400"/>
              <a:t>将外环也消去。可以得到该闭环系统的传递函数。</a:t>
            </a:r>
            <a:endParaRPr lang="zh-CN" altLang="en-US" sz="24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4818" y="4595495"/>
          <a:ext cx="8762365" cy="172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8" imgW="2260600" imgH="444500" progId="Equation.KSEE3">
                  <p:embed/>
                </p:oleObj>
              </mc:Choice>
              <mc:Fallback>
                <p:oleObj name="" r:id="rId8" imgW="22606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14818" y="4595495"/>
                        <a:ext cx="8762365" cy="172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48364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32</a:t>
            </a:r>
            <a:endParaRPr 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241425" y="155575"/>
            <a:ext cx="696658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比较二阶系统闭环函数的一般式</a:t>
            </a:r>
            <a:endParaRPr lang="en-US" altLang="zh-CN" sz="28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27" name="Oval 42"/>
          <p:cNvSpPr>
            <a:spLocks noChangeAspect="1"/>
          </p:cNvSpPr>
          <p:nvPr/>
        </p:nvSpPr>
        <p:spPr>
          <a:xfrm>
            <a:off x="7864541" y="3316748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Oval 33"/>
          <p:cNvSpPr>
            <a:spLocks noChangeAspect="1"/>
          </p:cNvSpPr>
          <p:nvPr/>
        </p:nvSpPr>
        <p:spPr>
          <a:xfrm>
            <a:off x="3683014" y="3316748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5105" y="1524000"/>
            <a:ext cx="86086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我们可以将求得的结果同二阶系统传递函数的一般式进行比较</a:t>
            </a:r>
            <a:endParaRPr lang="zh-CN" altLang="en-US" sz="28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1045" y="2806065"/>
          <a:ext cx="5074920" cy="164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1422400" imgH="457200" progId="Equation.KSEE3">
                  <p:embed/>
                </p:oleObj>
              </mc:Choice>
              <mc:Fallback>
                <p:oleObj name="" r:id="rId2" imgW="14224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1045" y="2806065"/>
                        <a:ext cx="5074920" cy="164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66520" y="4888865"/>
            <a:ext cx="1143635" cy="594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可得：</a:t>
            </a:r>
            <a:endParaRPr lang="zh-CN" altLang="en-US" sz="2800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09838" y="4831715"/>
          <a:ext cx="3918585" cy="74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4" imgW="1130300" imgH="215900" progId="Equation.KSEE3">
                  <p:embed/>
                </p:oleObj>
              </mc:Choice>
              <mc:Fallback>
                <p:oleObj name="" r:id="rId4" imgW="11303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9838" y="4831715"/>
                        <a:ext cx="3918585" cy="748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72823" y="2983230"/>
          <a:ext cx="531177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1612900" imgH="444500" progId="Equation.KSEE3">
                  <p:embed/>
                </p:oleObj>
              </mc:Choice>
              <mc:Fallback>
                <p:oleObj name="" r:id="rId6" imgW="16129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2823" y="2983230"/>
                        <a:ext cx="5311775" cy="146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48364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42</a:t>
            </a:r>
            <a:endParaRPr 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241425" y="155575"/>
            <a:ext cx="696658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计算系统的各参数指标</a:t>
            </a:r>
            <a:endParaRPr lang="en-US" altLang="zh-CN" sz="28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27" name="Oval 42"/>
          <p:cNvSpPr>
            <a:spLocks noChangeAspect="1"/>
          </p:cNvSpPr>
          <p:nvPr/>
        </p:nvSpPr>
        <p:spPr>
          <a:xfrm>
            <a:off x="7864541" y="3316748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Oval 33"/>
          <p:cNvSpPr>
            <a:spLocks noChangeAspect="1"/>
          </p:cNvSpPr>
          <p:nvPr/>
        </p:nvSpPr>
        <p:spPr>
          <a:xfrm>
            <a:off x="3683014" y="3316748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1045" y="1225550"/>
            <a:ext cx="4057015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所以峰值时间：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400"/>
              <a:t>调节时间：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超调量：</a:t>
            </a:r>
            <a:endParaRPr lang="zh-CN" altLang="en-US" sz="2800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94660" y="990600"/>
          <a:ext cx="448945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447800" imgH="469900" progId="Equation.KSEE3">
                  <p:embed/>
                </p:oleObj>
              </mc:Choice>
              <mc:Fallback>
                <p:oleObj name="" r:id="rId2" imgW="1447800" imgH="469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94660" y="990600"/>
                        <a:ext cx="4489450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02585" y="2739390"/>
          <a:ext cx="841438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4" imgW="3035300" imgH="431800" progId="Equation.KSEE3">
                  <p:embed/>
                </p:oleObj>
              </mc:Choice>
              <mc:Fallback>
                <p:oleObj name="" r:id="rId4" imgW="3035300" imgH="431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2585" y="2739390"/>
                        <a:ext cx="8414385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2065" y="4227830"/>
          <a:ext cx="6543675" cy="113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6" imgW="1459865" imgH="254000" progId="Equation.KSEE3">
                  <p:embed/>
                </p:oleObj>
              </mc:Choice>
              <mc:Fallback>
                <p:oleObj name="" r:id="rId6" imgW="1459865" imgH="2540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2065" y="4227830"/>
                        <a:ext cx="6543675" cy="1138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3209375" y="752091"/>
            <a:ext cx="5555573" cy="5555573"/>
          </a:xfrm>
          <a:prstGeom prst="rect">
            <a:avLst/>
          </a:prstGeom>
        </p:spPr>
      </p:pic>
      <p:sp>
        <p:nvSpPr>
          <p:cNvPr id="3" name="Rectangle 47"/>
          <p:cNvSpPr/>
          <p:nvPr/>
        </p:nvSpPr>
        <p:spPr>
          <a:xfrm>
            <a:off x="5576833" y="2975879"/>
            <a:ext cx="1038334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endParaRPr 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553103" y="5319706"/>
            <a:ext cx="3085793" cy="861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自主问题讨论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dist"/>
            <a:endParaRPr lang="en-US" altLang="zh-CN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9" name="Rectangle 47"/>
          <p:cNvSpPr/>
          <p:nvPr/>
        </p:nvSpPr>
        <p:spPr>
          <a:xfrm>
            <a:off x="1241425" y="155575"/>
            <a:ext cx="696658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自主问题讨论</a:t>
            </a:r>
            <a:endParaRPr lang="en-US" altLang="zh-CN" sz="28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27" name="Oval 42"/>
          <p:cNvSpPr>
            <a:spLocks noChangeAspect="1"/>
          </p:cNvSpPr>
          <p:nvPr/>
        </p:nvSpPr>
        <p:spPr>
          <a:xfrm>
            <a:off x="7864541" y="3316748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Oval 33"/>
          <p:cNvSpPr>
            <a:spLocks noChangeAspect="1"/>
          </p:cNvSpPr>
          <p:nvPr/>
        </p:nvSpPr>
        <p:spPr>
          <a:xfrm>
            <a:off x="3683014" y="3316748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0255" y="842010"/>
            <a:ext cx="9030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求该题的方程特征根：</a:t>
            </a:r>
            <a:endParaRPr lang="zh-CN" altLang="en-US" sz="32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06450" y="1510030"/>
          <a:ext cx="8958580" cy="172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311400" imgH="444500" progId="Equation.KSEE3">
                  <p:embed/>
                </p:oleObj>
              </mc:Choice>
              <mc:Fallback>
                <p:oleObj name="" r:id="rId3" imgW="23114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450" y="1510030"/>
                        <a:ext cx="8958580" cy="172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770255" y="3232785"/>
          <a:ext cx="5074920" cy="164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6" imgW="1422400" imgH="457200" progId="Equation.KSEE3">
                  <p:embed/>
                </p:oleObj>
              </mc:Choice>
              <mc:Fallback>
                <p:oleObj name="" r:id="rId6" imgW="14224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0255" y="3232785"/>
                        <a:ext cx="5074920" cy="164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9278" y="5128895"/>
          <a:ext cx="8853170" cy="132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8" imgW="1955800" imgH="292100" progId="Equation.KSEE3">
                  <p:embed/>
                </p:oleObj>
              </mc:Choice>
              <mc:Fallback>
                <p:oleObj name="" r:id="rId8" imgW="1955800" imgH="292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9278" y="5128895"/>
                        <a:ext cx="8853170" cy="132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YzRjMDZlMWY5MjE0ZjU0ZTFmOTZhZDI1NmEyN2IxZWQifQ=="/>
  <p:tag name="COMMONDATA" val="eyJoZGlkIjoiZWZhOGQ2MDRlYjlhMTE2MzUxZjI0NzQxOGQ1NDliMz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a4ryed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a4ryed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WPS 演示</Application>
  <PresentationFormat>宽屏</PresentationFormat>
  <Paragraphs>106</Paragraphs>
  <Slides>11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11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Times New Roman</vt:lpstr>
      <vt:lpstr>Arial</vt:lpstr>
      <vt:lpstr>Arial Unicode MS</vt:lpstr>
      <vt:lpstr>Calibri</vt:lpstr>
      <vt:lpstr>第一PPT，www.1ppt.com</vt:lpstr>
      <vt:lpstr>自定义设计方案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Paint.Picture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立体多边形</dc:title>
  <dc:creator>第一PPT</dc:creator>
  <cp:keywords>www.1ppt.com</cp:keywords>
  <dc:description>www.1ppt.com</dc:description>
  <cp:lastModifiedBy>夜袭:D武器</cp:lastModifiedBy>
  <cp:revision>32</cp:revision>
  <dcterms:created xsi:type="dcterms:W3CDTF">2017-03-10T15:18:00Z</dcterms:created>
  <dcterms:modified xsi:type="dcterms:W3CDTF">2023-10-16T04:22:06Z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A20B2BACE83F4D52B07317875B8FAB7F_13</vt:lpwstr>
  </property>
  <property fmtid="{D5CDD505-2E9C-101B-9397-08002B2CF9AE}" pid="3" name="KSOProductBuildVer">
    <vt:lpwstr>2052-12.1.0.15398</vt:lpwstr>
  </property>
</Properties>
</file>