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14" r:id="rId2"/>
    <p:sldId id="911" r:id="rId3"/>
    <p:sldId id="912" r:id="rId4"/>
    <p:sldId id="913" r:id="rId5"/>
    <p:sldId id="914" r:id="rId6"/>
    <p:sldId id="915" r:id="rId7"/>
    <p:sldId id="918" r:id="rId8"/>
    <p:sldId id="916" r:id="rId9"/>
    <p:sldId id="917" r:id="rId10"/>
    <p:sldId id="919" r:id="rId11"/>
    <p:sldId id="920" r:id="rId12"/>
    <p:sldId id="921" r:id="rId13"/>
    <p:sldId id="922" r:id="rId14"/>
    <p:sldId id="923" r:id="rId15"/>
    <p:sldId id="924" r:id="rId16"/>
    <p:sldId id="925" r:id="rId17"/>
    <p:sldId id="926" r:id="rId18"/>
    <p:sldId id="927" r:id="rId19"/>
    <p:sldId id="928" r:id="rId20"/>
    <p:sldId id="929" r:id="rId21"/>
    <p:sldId id="930" r:id="rId22"/>
    <p:sldId id="931" r:id="rId23"/>
    <p:sldId id="932" r:id="rId24"/>
    <p:sldId id="933" r:id="rId25"/>
    <p:sldId id="934" r:id="rId26"/>
    <p:sldId id="93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96FF"/>
    <a:srgbClr val="FF40FF"/>
    <a:srgbClr val="011893"/>
    <a:srgbClr val="005493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2"/>
    <p:restoredTop sz="89155"/>
  </p:normalViewPr>
  <p:slideViewPr>
    <p:cSldViewPr snapToGrid="0" snapToObjects="1">
      <p:cViewPr varScale="1">
        <p:scale>
          <a:sx n="109" d="100"/>
          <a:sy n="109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/>
          <p:nvPr/>
        </p:nvSpPr>
        <p:spPr>
          <a:xfrm>
            <a:off x="4343116" y="3586214"/>
            <a:ext cx="35057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1800"/>
            </a:pPr>
            <a:r>
              <a:rPr sz="2531" b="1" dirty="0">
                <a:solidFill>
                  <a:srgbClr val="0365C0"/>
                </a:solidFill>
                <a:latin typeface="Helvetica"/>
                <a:ea typeface="Helvetica"/>
                <a:cs typeface="Helvetica"/>
                <a:sym typeface="Helvetica"/>
              </a:rPr>
              <a:t>URL: </a:t>
            </a:r>
            <a:r>
              <a:rPr lang="en-US" sz="2800" dirty="0" err="1"/>
              <a:t>bit.ly</a:t>
            </a:r>
            <a:r>
              <a:rPr lang="en-US" sz="2800" dirty="0"/>
              <a:t>/cs6110s22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1"/>
            <a:ext cx="10515600" cy="1106961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6110 Software Correctness, Spring 2022</a:t>
            </a:r>
            <a:br>
              <a:rPr lang="en-US" sz="3600" dirty="0"/>
            </a:br>
            <a:r>
              <a:rPr lang="en-US" sz="3600" dirty="0"/>
              <a:t>Lec7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Q8: Consider f1 = </a:t>
            </a:r>
            <a:r>
              <a:rPr lang="en-US" dirty="0" err="1"/>
              <a:t>a.!a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and         f2 = </a:t>
            </a:r>
            <a:r>
              <a:rPr lang="en-US" dirty="0"/>
              <a:t>(!</a:t>
            </a:r>
            <a:r>
              <a:rPr lang="en-US" dirty="0" err="1"/>
              <a:t>a+a+p</a:t>
            </a:r>
            <a:r>
              <a:rPr lang="en-US" dirty="0"/>
              <a:t>)(!</a:t>
            </a:r>
            <a:r>
              <a:rPr lang="en-US" dirty="0" err="1"/>
              <a:t>p+a</a:t>
            </a:r>
            <a:r>
              <a:rPr lang="en-US" dirty="0"/>
              <a:t>)(!p+!a)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Show that f1 and f2 are not </a:t>
            </a:r>
            <a:r>
              <a:rPr lang="en-US" dirty="0" err="1">
                <a:sym typeface="Wingdings" pitchFamily="2" charset="2"/>
              </a:rPr>
              <a:t>equisat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5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Q9: Consider f1 = </a:t>
            </a:r>
            <a:r>
              <a:rPr lang="en-US" dirty="0" err="1"/>
              <a:t>a.!a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and         f2 = </a:t>
            </a:r>
            <a:r>
              <a:rPr lang="en-US" dirty="0"/>
              <a:t>(!</a:t>
            </a:r>
            <a:r>
              <a:rPr lang="en-US" dirty="0" err="1"/>
              <a:t>a+a+p</a:t>
            </a:r>
            <a:r>
              <a:rPr lang="en-US" dirty="0"/>
              <a:t>)(!</a:t>
            </a:r>
            <a:r>
              <a:rPr lang="en-US" dirty="0" err="1"/>
              <a:t>p+a</a:t>
            </a:r>
            <a:r>
              <a:rPr lang="en-US" dirty="0"/>
              <a:t>)(!p+!a).(p)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Now show that f1 and f2 are </a:t>
            </a:r>
            <a:r>
              <a:rPr lang="en-US" dirty="0" err="1">
                <a:sym typeface="Wingdings" pitchFamily="2" charset="2"/>
              </a:rPr>
              <a:t>equisat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Q8,Q9 gist: the main practical goal of </a:t>
            </a:r>
            <a:r>
              <a:rPr lang="en-US" dirty="0" err="1"/>
              <a:t>equisat</a:t>
            </a:r>
            <a:r>
              <a:rPr lang="en-US" dirty="0"/>
              <a:t> transformations is to preserve </a:t>
            </a:r>
            <a:r>
              <a:rPr lang="en-US" dirty="0" err="1"/>
              <a:t>unsat</a:t>
            </a:r>
            <a:r>
              <a:rPr lang="en-US" dirty="0"/>
              <a:t> in the transformation chain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topics in LTL and model-checking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want to verify systems, we often create models</a:t>
            </a:r>
          </a:p>
          <a:p>
            <a:pPr lvl="1"/>
            <a:r>
              <a:rPr lang="en-US" dirty="0"/>
              <a:t>They are like airplane scale models flown in wind tunnels</a:t>
            </a:r>
          </a:p>
          <a:p>
            <a:r>
              <a:rPr lang="en-US" dirty="0"/>
              <a:t>Experience shows that when you create a finite-state model of the “real system” and exhaustively examine the finite-state model, you often find corner cases that are missed when testing the real system</a:t>
            </a:r>
          </a:p>
          <a:p>
            <a:pPr lvl="1"/>
            <a:r>
              <a:rPr lang="en-US" dirty="0"/>
              <a:t>i.e. shrink the real system</a:t>
            </a:r>
          </a:p>
          <a:p>
            <a:pPr lvl="2"/>
            <a:r>
              <a:rPr lang="en-US" dirty="0"/>
              <a:t>By preserving all corner-cases</a:t>
            </a:r>
          </a:p>
          <a:p>
            <a:pPr lvl="3"/>
            <a:r>
              <a:rPr lang="en-US" dirty="0"/>
              <a:t>This is an art-form</a:t>
            </a:r>
          </a:p>
          <a:p>
            <a:pPr lvl="3"/>
            <a:r>
              <a:rPr lang="en-US" dirty="0"/>
              <a:t>This is error-prone </a:t>
            </a:r>
            <a:r>
              <a:rPr lang="en-US" dirty="0">
                <a:sym typeface="Wingdings" pitchFamily="2" charset="2"/>
              </a:rPr>
              <a:t> no guarantees</a:t>
            </a:r>
          </a:p>
          <a:p>
            <a:pPr lvl="2"/>
            <a:r>
              <a:rPr lang="en-US" dirty="0">
                <a:sym typeface="Wingdings" pitchFamily="2" charset="2"/>
              </a:rPr>
              <a:t>BUT</a:t>
            </a:r>
          </a:p>
          <a:p>
            <a:pPr lvl="3"/>
            <a:r>
              <a:rPr lang="en-US" dirty="0">
                <a:sym typeface="Wingdings" pitchFamily="2" charset="2"/>
              </a:rPr>
              <a:t>When you do it well, and you find a bug, then you have found a bug in the original</a:t>
            </a:r>
          </a:p>
          <a:p>
            <a:r>
              <a:rPr lang="en-US" dirty="0">
                <a:sym typeface="Wingdings" pitchFamily="2" charset="2"/>
              </a:rPr>
              <a:t>The idea of model-checking is to find bugs</a:t>
            </a:r>
          </a:p>
          <a:p>
            <a:pPr lvl="1"/>
            <a:r>
              <a:rPr lang="en-US" dirty="0">
                <a:sym typeface="Wingdings" pitchFamily="2" charset="2"/>
              </a:rPr>
              <a:t>NOT to prove a system correct</a:t>
            </a:r>
          </a:p>
          <a:p>
            <a:pPr lvl="2"/>
            <a:r>
              <a:rPr lang="en-US" dirty="0">
                <a:sym typeface="Wingdings" pitchFamily="2" charset="2"/>
              </a:rPr>
              <a:t>That is just too ambitious … can be </a:t>
            </a:r>
            <a:r>
              <a:rPr lang="en-US" dirty="0" err="1">
                <a:sym typeface="Wingdings" pitchFamily="2" charset="2"/>
              </a:rPr>
              <a:t>done,but</a:t>
            </a:r>
            <a:r>
              <a:rPr lang="en-US" dirty="0">
                <a:sym typeface="Wingdings" pitchFamily="2" charset="2"/>
              </a:rPr>
              <a:t> is a taller order!</a:t>
            </a:r>
          </a:p>
          <a:p>
            <a:pPr lvl="3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We will write inductive-assertions proofs of loop programs later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1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Model-Checking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System model = async product of </a:t>
            </a:r>
            <a:r>
              <a:rPr lang="en-US" dirty="0" err="1"/>
              <a:t>proctypes</a:t>
            </a:r>
            <a:r>
              <a:rPr lang="en-US" dirty="0"/>
              <a:t> (in </a:t>
            </a:r>
            <a:r>
              <a:rPr lang="en-US" dirty="0" err="1"/>
              <a:t>Promela</a:t>
            </a:r>
            <a:r>
              <a:rPr lang="en-US" dirty="0"/>
              <a:t>)</a:t>
            </a:r>
          </a:p>
          <a:p>
            <a:r>
              <a:rPr lang="en-US" dirty="0"/>
              <a:t>Property</a:t>
            </a:r>
          </a:p>
          <a:p>
            <a:pPr lvl="1"/>
            <a:r>
              <a:rPr lang="en-US" dirty="0"/>
              <a:t>Safety or Liveness</a:t>
            </a:r>
          </a:p>
          <a:p>
            <a:r>
              <a:rPr lang="en-US" dirty="0"/>
              <a:t>Safety Property</a:t>
            </a:r>
          </a:p>
          <a:p>
            <a:pPr lvl="1"/>
            <a:r>
              <a:rPr lang="en-US" dirty="0"/>
              <a:t>Any property whose violation is a finite trace</a:t>
            </a:r>
          </a:p>
          <a:p>
            <a:r>
              <a:rPr lang="en-US" dirty="0"/>
              <a:t>Liveness Property</a:t>
            </a:r>
          </a:p>
          <a:p>
            <a:pPr lvl="1"/>
            <a:r>
              <a:rPr lang="en-US" dirty="0"/>
              <a:t>Any property whose violation is an infinite trace</a:t>
            </a:r>
          </a:p>
          <a:p>
            <a:pPr lvl="2"/>
            <a:r>
              <a:rPr lang="en-US" dirty="0"/>
              <a:t>NOTE THAT infinite traces in a finite-state model are cycles</a:t>
            </a:r>
          </a:p>
          <a:p>
            <a:r>
              <a:rPr lang="en-US" dirty="0"/>
              <a:t>Thus</a:t>
            </a:r>
          </a:p>
          <a:p>
            <a:pPr lvl="1"/>
            <a:r>
              <a:rPr lang="en-US" dirty="0"/>
              <a:t>Safety violation is presented as a finite trace</a:t>
            </a:r>
          </a:p>
          <a:p>
            <a:pPr lvl="1"/>
            <a:r>
              <a:rPr lang="en-US" dirty="0"/>
              <a:t>Liveness violation is presented as a bad cycle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bad cycles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 An example</a:t>
            </a:r>
          </a:p>
          <a:p>
            <a:pPr lvl="1"/>
            <a:r>
              <a:rPr lang="en-US" dirty="0"/>
              <a:t>Request ; ack ; Request ; ack ; </a:t>
            </a:r>
          </a:p>
          <a:p>
            <a:pPr marL="457200" lvl="1" indent="0">
              <a:buNone/>
            </a:pPr>
            <a:r>
              <a:rPr lang="en-US" dirty="0"/>
              <a:t>   …do this 4 times… ; [then] Request </a:t>
            </a:r>
            <a:r>
              <a:rPr lang="en-US" dirty="0">
                <a:solidFill>
                  <a:srgbClr val="FF0000"/>
                </a:solidFill>
              </a:rPr>
              <a:t>; &lt;a cycle of no acks&gt;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79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fairness?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Fairness properties are liveness properties</a:t>
            </a:r>
          </a:p>
          <a:p>
            <a:pPr lvl="1"/>
            <a:r>
              <a:rPr lang="en-US" dirty="0"/>
              <a:t>Thus an unfair execution is a bad cycle</a:t>
            </a:r>
          </a:p>
          <a:p>
            <a:pPr lvl="1"/>
            <a:endParaRPr lang="en-US" dirty="0"/>
          </a:p>
          <a:p>
            <a:r>
              <a:rPr lang="en-US" dirty="0"/>
              <a:t>We looked at two “classical” notions of fairness</a:t>
            </a:r>
          </a:p>
          <a:p>
            <a:pPr lvl="1"/>
            <a:r>
              <a:rPr lang="en-US" dirty="0"/>
              <a:t>Just to know they exist … no deeper look now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Justice</a:t>
            </a:r>
          </a:p>
          <a:p>
            <a:pPr lvl="1"/>
            <a:r>
              <a:rPr lang="en-US" dirty="0"/>
              <a:t>Compassion</a:t>
            </a:r>
          </a:p>
          <a:p>
            <a:pPr lvl="1"/>
            <a:endParaRPr lang="en-US" dirty="0"/>
          </a:p>
          <a:p>
            <a:r>
              <a:rPr lang="en-US" dirty="0"/>
              <a:t>We will revisit them soon</a:t>
            </a:r>
          </a:p>
          <a:p>
            <a:r>
              <a:rPr lang="en-US" dirty="0"/>
              <a:t>But there are many other “fairness” properties that one can define (we will see more examples soon)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8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Linear-time Temporal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r>
              <a:rPr lang="en-US" dirty="0"/>
              <a:t>A logical system where one can produce truth-values based on infinite executions</a:t>
            </a:r>
          </a:p>
          <a:p>
            <a:pPr lvl="1"/>
            <a:r>
              <a:rPr lang="en-US" dirty="0"/>
              <a:t>i.e. based on executions that have cycles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ready way to produce a “big bag of cyclic executions” is thru a </a:t>
            </a:r>
            <a:r>
              <a:rPr lang="en-US" dirty="0" err="1"/>
              <a:t>Kripke</a:t>
            </a:r>
            <a:r>
              <a:rPr lang="en-US" dirty="0"/>
              <a:t> Structure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Logic needs a STRUCTURE for interpretation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Hence we prefer to standardize executions into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from Rozier’s paper</a:t>
            </a:r>
          </a:p>
        </p:txBody>
      </p:sp>
      <p:pic>
        <p:nvPicPr>
          <p:cNvPr id="7" name="Picture 6" descr="Text, letter&#10;&#10;Description automatically generated with medium confidence">
            <a:extLst>
              <a:ext uri="{FF2B5EF4-FFF2-40B4-BE49-F238E27FC236}">
                <a16:creationId xmlns:a16="http://schemas.microsoft.com/office/drawing/2014/main" id="{51AF86B6-53D3-EB48-B3A5-F38690CA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6300"/>
            <a:ext cx="9817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7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satisfaction from Rozier’s paper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2065437-5EEA-6243-8300-5C265BC6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028700"/>
            <a:ext cx="9893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Slides for Lec7 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material thus far</a:t>
            </a:r>
          </a:p>
          <a:p>
            <a:r>
              <a:rPr lang="en-US" dirty="0"/>
              <a:t>(If time permits): Intro to </a:t>
            </a:r>
            <a:r>
              <a:rPr lang="en-US" dirty="0" err="1"/>
              <a:t>Murphi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2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satisfaction of a model (from Rozier)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FBB9B9B-1E9B-B545-81A1-DB304EDC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2635250"/>
            <a:ext cx="9969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61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examples (Rozier)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253E304-67E4-F243-878A-C916B93E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16" y="958631"/>
            <a:ext cx="7432368" cy="58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Which are safety? Which are liveness?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253E304-67E4-F243-878A-C916B93E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16" y="958631"/>
            <a:ext cx="7432368" cy="5859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37604-9110-F24E-94CE-E265DE51CE94}"/>
              </a:ext>
            </a:extLst>
          </p:cNvPr>
          <p:cNvSpPr txBox="1"/>
          <p:nvPr/>
        </p:nvSpPr>
        <p:spPr>
          <a:xfrm>
            <a:off x="574431" y="1430215"/>
            <a:ext cx="187166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</a:t>
            </a:r>
          </a:p>
          <a:p>
            <a:r>
              <a:rPr lang="en-US" dirty="0"/>
              <a:t>Go by </a:t>
            </a:r>
          </a:p>
          <a:p>
            <a:r>
              <a:rPr lang="en-US" dirty="0"/>
              <a:t>What the</a:t>
            </a:r>
          </a:p>
          <a:p>
            <a:r>
              <a:rPr lang="en-US" dirty="0"/>
              <a:t>Evidence of</a:t>
            </a:r>
          </a:p>
          <a:p>
            <a:r>
              <a:rPr lang="en-US" dirty="0"/>
              <a:t>Failure </a:t>
            </a:r>
          </a:p>
          <a:p>
            <a:r>
              <a:rPr lang="en-US" dirty="0"/>
              <a:t>Looks </a:t>
            </a:r>
          </a:p>
          <a:p>
            <a:r>
              <a:rPr lang="en-US" dirty="0"/>
              <a:t>Like </a:t>
            </a:r>
          </a:p>
          <a:p>
            <a:r>
              <a:rPr lang="en-US" dirty="0"/>
              <a:t>(is it a</a:t>
            </a:r>
          </a:p>
          <a:p>
            <a:r>
              <a:rPr lang="en-US" dirty="0"/>
              <a:t>Non-cyclic</a:t>
            </a:r>
          </a:p>
          <a:p>
            <a:r>
              <a:rPr lang="en-US" dirty="0"/>
              <a:t>Trace?</a:t>
            </a:r>
          </a:p>
          <a:p>
            <a:r>
              <a:rPr lang="en-US" dirty="0"/>
              <a:t>Is it a cycle?)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can negate</a:t>
            </a:r>
          </a:p>
          <a:p>
            <a:r>
              <a:rPr lang="en-US" dirty="0">
                <a:solidFill>
                  <a:srgbClr val="FF0000"/>
                </a:solidFill>
              </a:rPr>
              <a:t>EACH OF THESE!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And find a</a:t>
            </a:r>
          </a:p>
          <a:p>
            <a:r>
              <a:rPr lang="en-US" dirty="0">
                <a:solidFill>
                  <a:srgbClr val="C00000"/>
                </a:solidFill>
              </a:rPr>
              <a:t>Satisfying </a:t>
            </a:r>
          </a:p>
          <a:p>
            <a:r>
              <a:rPr lang="en-US" dirty="0">
                <a:solidFill>
                  <a:srgbClr val="C00000"/>
                </a:solidFill>
              </a:rPr>
              <a:t>Trace / cycle!</a:t>
            </a:r>
          </a:p>
        </p:txBody>
      </p:sp>
    </p:spTree>
    <p:extLst>
      <p:ext uri="{BB962C8B-B14F-4D97-AF65-F5344CB8AC3E}">
        <p14:creationId xmlns:p14="http://schemas.microsoft.com/office/powerpoint/2010/main" val="681258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I “hack” distinguishing formulae?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618286"/>
          </a:xfrm>
        </p:spPr>
        <p:txBody>
          <a:bodyPr>
            <a:normAutofit/>
          </a:bodyPr>
          <a:lstStyle/>
          <a:p>
            <a:r>
              <a:rPr lang="en-US" dirty="0"/>
              <a:t>I hacked distinguishing formulae in CEATL – let’s see how</a:t>
            </a:r>
          </a:p>
        </p:txBody>
      </p:sp>
    </p:spTree>
    <p:extLst>
      <p:ext uri="{BB962C8B-B14F-4D97-AF65-F5344CB8AC3E}">
        <p14:creationId xmlns:p14="http://schemas.microsoft.com/office/powerpoint/2010/main" val="128812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did I “hack” distinguishing formulae?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618286"/>
          </a:xfrm>
        </p:spPr>
        <p:txBody>
          <a:bodyPr>
            <a:normAutofit/>
          </a:bodyPr>
          <a:lstStyle/>
          <a:p>
            <a:r>
              <a:rPr lang="en-US" dirty="0"/>
              <a:t>I hacked distinguishing formulae in CEATL – let’s see how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1B4078-FB7C-AA4A-BD00-586206C8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1896101"/>
            <a:ext cx="6822831" cy="2929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107A6-23BB-F44E-A25F-2E1E431C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27" y="5072185"/>
            <a:ext cx="8470900" cy="50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F876E-E76F-A641-888A-3379D6AA6433}"/>
              </a:ext>
            </a:extLst>
          </p:cNvPr>
          <p:cNvSpPr txBox="1"/>
          <p:nvPr/>
        </p:nvSpPr>
        <p:spPr>
          <a:xfrm>
            <a:off x="7631723" y="2125102"/>
            <a:ext cx="40719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 satisfies this and not Sa</a:t>
            </a:r>
          </a:p>
          <a:p>
            <a:r>
              <a:rPr lang="en-US" dirty="0"/>
              <a:t>I homed into the path that EXCLUDED</a:t>
            </a:r>
          </a:p>
          <a:p>
            <a:r>
              <a:rPr lang="en-US" dirty="0"/>
              <a:t>The ab loop</a:t>
            </a:r>
          </a:p>
          <a:p>
            <a:endParaRPr lang="en-US" dirty="0"/>
          </a:p>
          <a:p>
            <a:r>
              <a:rPr lang="en-US" dirty="0"/>
              <a:t>Then I summarized all the remaining</a:t>
            </a:r>
          </a:p>
          <a:p>
            <a:r>
              <a:rPr lang="en-US" dirty="0"/>
              <a:t>Paths!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30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bad cycle detection work in SPIN?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A4854-898F-6D47-BF3D-D2B95714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1427968"/>
            <a:ext cx="7909311" cy="4375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501797-FC6A-0D40-AEFE-6657DCEC1252}"/>
              </a:ext>
            </a:extLst>
          </p:cNvPr>
          <p:cNvSpPr txBox="1"/>
          <p:nvPr/>
        </p:nvSpPr>
        <p:spPr>
          <a:xfrm>
            <a:off x="9131474" y="2818356"/>
            <a:ext cx="19159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a</a:t>
            </a:r>
          </a:p>
          <a:p>
            <a:r>
              <a:rPr lang="en-US" dirty="0"/>
              <a:t>Nested 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(brief walk-thru)</a:t>
            </a:r>
          </a:p>
        </p:txBody>
      </p:sp>
    </p:spTree>
    <p:extLst>
      <p:ext uri="{BB962C8B-B14F-4D97-AF65-F5344CB8AC3E}">
        <p14:creationId xmlns:p14="http://schemas.microsoft.com/office/powerpoint/2010/main" val="104270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we looked at practical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Bubble-sorting</a:t>
            </a:r>
          </a:p>
          <a:p>
            <a:pPr lvl="1"/>
            <a:r>
              <a:rPr lang="en-US" dirty="0"/>
              <a:t>The 0/1 theorem for sorting networks</a:t>
            </a:r>
          </a:p>
          <a:p>
            <a:pPr lvl="2"/>
            <a:r>
              <a:rPr lang="en-US" dirty="0"/>
              <a:t>The analogy for programs is fairly OK</a:t>
            </a:r>
          </a:p>
          <a:p>
            <a:pPr lvl="3"/>
            <a:r>
              <a:rPr lang="en-US" dirty="0"/>
              <a:t>But can we build a bubbling argument with 0’s and 1’s?</a:t>
            </a:r>
          </a:p>
          <a:p>
            <a:pPr lvl="4"/>
            <a:r>
              <a:rPr lang="en-US" dirty="0"/>
              <a:t>I am going to try as follows</a:t>
            </a:r>
          </a:p>
          <a:p>
            <a:pPr lvl="4"/>
            <a:endParaRPr lang="en-US" dirty="0"/>
          </a:p>
          <a:p>
            <a:pPr lvl="4"/>
            <a:r>
              <a:rPr lang="en-US" dirty="0"/>
              <a:t>… explain…</a:t>
            </a:r>
          </a:p>
          <a:p>
            <a:pPr lvl="4"/>
            <a:endParaRPr lang="en-US" dirty="0"/>
          </a:p>
          <a:p>
            <a:r>
              <a:rPr lang="en-US" dirty="0"/>
              <a:t>The Philosophers in </a:t>
            </a:r>
            <a:r>
              <a:rPr lang="en-US" dirty="0" err="1"/>
              <a:t>Promela</a:t>
            </a:r>
            <a:endParaRPr lang="en-US" dirty="0"/>
          </a:p>
          <a:p>
            <a:r>
              <a:rPr lang="en-US" dirty="0"/>
              <a:t>Ways to run SPIN</a:t>
            </a:r>
          </a:p>
          <a:p>
            <a:endParaRPr lang="en-US" dirty="0"/>
          </a:p>
          <a:p>
            <a:r>
              <a:rPr lang="en-US" dirty="0"/>
              <a:t>Then the distributed termination</a:t>
            </a:r>
          </a:p>
          <a:p>
            <a:r>
              <a:rPr lang="en-US" dirty="0"/>
              <a:t>What was the amazingly clever bug I put into Dist. Term?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6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basic topics in Logic 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Review of Logic</a:t>
            </a:r>
          </a:p>
          <a:p>
            <a:pPr lvl="1"/>
            <a:r>
              <a:rPr lang="en-US" dirty="0"/>
              <a:t>Why review logic?</a:t>
            </a:r>
          </a:p>
          <a:p>
            <a:pPr lvl="2"/>
            <a:r>
              <a:rPr lang="en-US" dirty="0"/>
              <a:t>Logic is the “calculus of computer science”</a:t>
            </a:r>
          </a:p>
          <a:p>
            <a:pPr lvl="1"/>
            <a:r>
              <a:rPr lang="en-US" dirty="0"/>
              <a:t>Why focus on propositional logic (Boolean Logic)?</a:t>
            </a:r>
          </a:p>
          <a:p>
            <a:pPr lvl="2"/>
            <a:r>
              <a:rPr lang="en-US" dirty="0"/>
              <a:t>That is how most problems are modeled</a:t>
            </a:r>
          </a:p>
          <a:p>
            <a:pPr lvl="1"/>
            <a:r>
              <a:rPr lang="en-US" dirty="0"/>
              <a:t>Why SAT?</a:t>
            </a:r>
          </a:p>
          <a:p>
            <a:pPr lvl="2"/>
            <a:r>
              <a:rPr lang="en-US" dirty="0"/>
              <a:t>This is one of the central problems in CS</a:t>
            </a:r>
          </a:p>
          <a:p>
            <a:pPr lvl="2"/>
            <a:r>
              <a:rPr lang="en-US" dirty="0"/>
              <a:t>This is also one of the central success stories in verification</a:t>
            </a:r>
          </a:p>
          <a:p>
            <a:r>
              <a:rPr lang="en-US" dirty="0" err="1"/>
              <a:t>Tseitin</a:t>
            </a:r>
            <a:r>
              <a:rPr lang="en-US" dirty="0"/>
              <a:t> transformation, </a:t>
            </a:r>
            <a:r>
              <a:rPr lang="en-US" dirty="0" err="1"/>
              <a:t>equisat</a:t>
            </a:r>
            <a:r>
              <a:rPr lang="en-US" dirty="0"/>
              <a:t>, equivalence</a:t>
            </a:r>
          </a:p>
          <a:p>
            <a:pPr lvl="1"/>
            <a:r>
              <a:rPr lang="en-US" dirty="0"/>
              <a:t>Help review notions coming in later chapters</a:t>
            </a:r>
          </a:p>
          <a:p>
            <a:pPr lvl="1"/>
            <a:r>
              <a:rPr lang="en-US" dirty="0"/>
              <a:t>Helped us reinforce our readings of Bradley/Manna</a:t>
            </a:r>
          </a:p>
          <a:p>
            <a:pPr lvl="1"/>
            <a:r>
              <a:rPr lang="en-US" dirty="0" err="1"/>
              <a:t>Tseitin</a:t>
            </a:r>
            <a:r>
              <a:rPr lang="en-US" dirty="0"/>
              <a:t> transformation is central to SMT – a core verification success story</a:t>
            </a:r>
          </a:p>
          <a:p>
            <a:r>
              <a:rPr lang="en-US" dirty="0"/>
              <a:t>CNF, DNF</a:t>
            </a:r>
          </a:p>
          <a:p>
            <a:pPr lvl="2"/>
            <a:r>
              <a:rPr lang="en-US" dirty="0"/>
              <a:t>CNF preferred over DNF because of</a:t>
            </a:r>
          </a:p>
          <a:p>
            <a:pPr lvl="3"/>
            <a:r>
              <a:rPr lang="en-US" dirty="0"/>
              <a:t>Size-explosion possible if constraints arising in modeling problems turned into DNF</a:t>
            </a:r>
          </a:p>
          <a:p>
            <a:pPr lvl="3"/>
            <a:r>
              <a:rPr lang="en-US" dirty="0"/>
              <a:t>Naturalness of constraints modeled (thus, a majority of SAT-solvers are CNF-solvers)</a:t>
            </a:r>
          </a:p>
          <a:p>
            <a:r>
              <a:rPr lang="en-US" dirty="0"/>
              <a:t>BDDs and minimal DFA</a:t>
            </a:r>
          </a:p>
          <a:p>
            <a:pPr lvl="1"/>
            <a:r>
              <a:rPr lang="en-US" dirty="0"/>
              <a:t>BDDs are canonical representations of Boolean functions</a:t>
            </a:r>
          </a:p>
          <a:p>
            <a:pPr lvl="1"/>
            <a:r>
              <a:rPr lang="en-US" dirty="0"/>
              <a:t>We could visualize whether a formula is valid or satisfiable</a:t>
            </a:r>
          </a:p>
          <a:p>
            <a:r>
              <a:rPr lang="en-US" dirty="0"/>
              <a:t>Conversion of DNF to CNF via BDDs</a:t>
            </a:r>
          </a:p>
          <a:p>
            <a:pPr lvl="1"/>
            <a:r>
              <a:rPr lang="en-US" dirty="0"/>
              <a:t>This was not </a:t>
            </a:r>
            <a:r>
              <a:rPr lang="en-US" dirty="0" err="1"/>
              <a:t>Tseitin</a:t>
            </a:r>
            <a:r>
              <a:rPr lang="en-US" dirty="0"/>
              <a:t> transformation … but involved tracing paths to the “0”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Q1: When a DNF formula </a:t>
            </a:r>
          </a:p>
          <a:p>
            <a:pPr lvl="1"/>
            <a:r>
              <a:rPr lang="en-US" dirty="0" err="1"/>
              <a:t>a.b.c.d</a:t>
            </a:r>
            <a:r>
              <a:rPr lang="en-US" dirty="0"/>
              <a:t> + </a:t>
            </a:r>
            <a:r>
              <a:rPr lang="en-US" dirty="0" err="1"/>
              <a:t>a.b.c.!d</a:t>
            </a:r>
            <a:r>
              <a:rPr lang="en-US" dirty="0"/>
              <a:t> + a.b.!</a:t>
            </a:r>
            <a:r>
              <a:rPr lang="en-US" dirty="0" err="1"/>
              <a:t>c.d</a:t>
            </a:r>
            <a:r>
              <a:rPr lang="en-US" dirty="0"/>
              <a:t> + </a:t>
            </a:r>
            <a:r>
              <a:rPr lang="en-US" dirty="0" err="1"/>
              <a:t>a.b.!c.!d</a:t>
            </a:r>
            <a:r>
              <a:rPr lang="en-US" dirty="0"/>
              <a:t> + …. + !a.!b.!</a:t>
            </a:r>
            <a:r>
              <a:rPr lang="en-US" dirty="0" err="1"/>
              <a:t>c.d</a:t>
            </a:r>
            <a:r>
              <a:rPr lang="en-US" dirty="0"/>
              <a:t> + !</a:t>
            </a:r>
            <a:r>
              <a:rPr lang="en-US" dirty="0" err="1"/>
              <a:t>a.!b.!c.!d</a:t>
            </a:r>
            <a:endParaRPr lang="en-US" dirty="0"/>
          </a:p>
          <a:p>
            <a:pPr lvl="1"/>
            <a:r>
              <a:rPr lang="en-US" dirty="0"/>
              <a:t>Is converted to CNF </a:t>
            </a:r>
            <a:r>
              <a:rPr lang="en-US" dirty="0">
                <a:solidFill>
                  <a:srgbClr val="FF0000"/>
                </a:solidFill>
              </a:rPr>
              <a:t>by distributing + over .  , and vice-versa, </a:t>
            </a:r>
          </a:p>
          <a:p>
            <a:pPr marL="457200" lvl="1" indent="0">
              <a:buNone/>
            </a:pPr>
            <a:r>
              <a:rPr lang="en-US" dirty="0"/>
              <a:t>(a) The resulting CNF has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same size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much higher size</a:t>
            </a:r>
          </a:p>
          <a:p>
            <a:pPr marL="457200" lvl="1" indent="0">
              <a:buNone/>
            </a:pPr>
            <a:r>
              <a:rPr lang="en-US" dirty="0"/>
              <a:t>(b) The resulting CNF is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Equisat</a:t>
            </a:r>
            <a:r>
              <a:rPr lang="en-US" dirty="0"/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Equivalent   (pick the stronger of the two claims)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Select answers for Q1(a)  [1 or 2]    and Q1(b)  [1 or 2]</a:t>
            </a:r>
          </a:p>
        </p:txBody>
      </p:sp>
    </p:spTree>
    <p:extLst>
      <p:ext uri="{BB962C8B-B14F-4D97-AF65-F5344CB8AC3E}">
        <p14:creationId xmlns:p14="http://schemas.microsoft.com/office/powerpoint/2010/main" val="28008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Q2: When a BDD for a function has paths leading to ‘0’ labeled by </a:t>
            </a:r>
          </a:p>
          <a:p>
            <a:pPr lvl="1"/>
            <a:r>
              <a:rPr lang="en-US" dirty="0" err="1"/>
              <a:t>a.b.c</a:t>
            </a:r>
            <a:r>
              <a:rPr lang="en-US" dirty="0"/>
              <a:t>  , </a:t>
            </a:r>
          </a:p>
          <a:p>
            <a:pPr lvl="1"/>
            <a:r>
              <a:rPr lang="en-US" dirty="0" err="1"/>
              <a:t>a.c.!d</a:t>
            </a:r>
            <a:r>
              <a:rPr lang="en-US" dirty="0"/>
              <a:t>  , and</a:t>
            </a:r>
          </a:p>
          <a:p>
            <a:pPr lvl="1"/>
            <a:r>
              <a:rPr lang="en-US" dirty="0"/>
              <a:t>!</a:t>
            </a:r>
            <a:r>
              <a:rPr lang="en-US" dirty="0" err="1"/>
              <a:t>c.d</a:t>
            </a:r>
            <a:r>
              <a:rPr lang="en-US" dirty="0"/>
              <a:t> </a:t>
            </a:r>
          </a:p>
          <a:p>
            <a:r>
              <a:rPr lang="en-US" dirty="0"/>
              <a:t>Then, the equivalent CNF for that BDD is</a:t>
            </a:r>
          </a:p>
          <a:p>
            <a:pPr lvl="1"/>
            <a:r>
              <a:rPr lang="en-US" dirty="0"/>
              <a:t>…fill your answer …</a:t>
            </a:r>
          </a:p>
        </p:txBody>
      </p:sp>
    </p:spTree>
    <p:extLst>
      <p:ext uri="{BB962C8B-B14F-4D97-AF65-F5344CB8AC3E}">
        <p14:creationId xmlns:p14="http://schemas.microsoft.com/office/powerpoint/2010/main" val="335262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Q3: The size of a BDD depends 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order of the variables chosen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nature of the Boolean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6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Q4: Discovering the optimal order for the variables of a BDD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an easy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an NP-complete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6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Q5: BDDs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Just a curiosity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Were predominantly used for formal verification till about year 2000 when Boolean SAT tools started taking 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2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A67D-7131-5148-9114-C298490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1E50-87C3-AF43-BF15-B19D15CF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815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Q6: Two formulae f1 and f2 are equivalent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f1 -&gt; f2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f2 -&gt; f1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Both the above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Q7: Two formulae f1 and f2 are </a:t>
            </a:r>
            <a:r>
              <a:rPr lang="en-US" dirty="0" err="1"/>
              <a:t>equisat</a:t>
            </a:r>
            <a:r>
              <a:rPr lang="en-US" dirty="0"/>
              <a:t>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 all assignments sigma :  sigma |= f1 if-and-only-if  sigma |= f2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f1 is satisfiable IF-AND-ONLY-IF f2 is satisfiable</a:t>
            </a:r>
          </a:p>
          <a:p>
            <a:pPr lvl="2"/>
            <a:r>
              <a:rPr lang="en-US" dirty="0"/>
              <a:t>Which boils down to this</a:t>
            </a:r>
          </a:p>
          <a:p>
            <a:pPr lvl="3"/>
            <a:r>
              <a:rPr lang="en-US" dirty="0"/>
              <a:t> exists sigma1 : sigma1 |= f1   </a:t>
            </a:r>
            <a:r>
              <a:rPr lang="en-US" dirty="0">
                <a:sym typeface="Wingdings" pitchFamily="2" charset="2"/>
              </a:rPr>
              <a:t>   exists sigma2 : sigma2 |= f2</a:t>
            </a:r>
          </a:p>
          <a:p>
            <a:pPr lvl="3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16751</TotalTime>
  <Words>1225</Words>
  <Application>Microsoft Macintosh PowerPoint</Application>
  <PresentationFormat>Widescreen</PresentationFormat>
  <Paragraphs>206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Helvetica</vt:lpstr>
      <vt:lpstr>Trebuchet MS</vt:lpstr>
      <vt:lpstr>Office Theme</vt:lpstr>
      <vt:lpstr>CS 6110 Software Correctness, Spring 2022 Lec7</vt:lpstr>
      <vt:lpstr>Slides for Lec7 : Agenda</vt:lpstr>
      <vt:lpstr>Summary of basic topics in Logic studied</vt:lpstr>
      <vt:lpstr>Review question</vt:lpstr>
      <vt:lpstr>Review question</vt:lpstr>
      <vt:lpstr>Review question</vt:lpstr>
      <vt:lpstr>Review question</vt:lpstr>
      <vt:lpstr>Review question</vt:lpstr>
      <vt:lpstr>Review question</vt:lpstr>
      <vt:lpstr>Review question</vt:lpstr>
      <vt:lpstr>Review question</vt:lpstr>
      <vt:lpstr>Observation</vt:lpstr>
      <vt:lpstr>Basic topics in LTL and model-checking</vt:lpstr>
      <vt:lpstr>Basic Model-Checking</vt:lpstr>
      <vt:lpstr>What do bad cycles look like</vt:lpstr>
      <vt:lpstr>What is fairness?</vt:lpstr>
      <vt:lpstr>Linear-time Temporal Logic</vt:lpstr>
      <vt:lpstr>LTL from Rozier’s paper</vt:lpstr>
      <vt:lpstr>LTL satisfaction from Rozier’s paper</vt:lpstr>
      <vt:lpstr>LTL satisfaction of a model (from Rozier)</vt:lpstr>
      <vt:lpstr>LTL examples (Rozier)</vt:lpstr>
      <vt:lpstr> Which are safety? Which are liveness?</vt:lpstr>
      <vt:lpstr>How did I “hack” distinguishing formulae?</vt:lpstr>
      <vt:lpstr>How did I “hack” distinguishing formulae?</vt:lpstr>
      <vt:lpstr>How does bad cycle detection work in SPIN?</vt:lpstr>
      <vt:lpstr>Now we looked at practical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509</cp:revision>
  <cp:lastPrinted>2019-01-14T14:01:29Z</cp:lastPrinted>
  <dcterms:created xsi:type="dcterms:W3CDTF">2017-08-23T19:27:01Z</dcterms:created>
  <dcterms:modified xsi:type="dcterms:W3CDTF">2022-02-01T07:04:11Z</dcterms:modified>
</cp:coreProperties>
</file>