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56" r:id="rId2"/>
    <p:sldId id="329" r:id="rId3"/>
    <p:sldId id="330" r:id="rId4"/>
    <p:sldId id="302" r:id="rId5"/>
    <p:sldId id="320" r:id="rId6"/>
    <p:sldId id="321" r:id="rId7"/>
    <p:sldId id="322" r:id="rId8"/>
    <p:sldId id="323" r:id="rId9"/>
    <p:sldId id="324" r:id="rId10"/>
    <p:sldId id="325" r:id="rId11"/>
    <p:sldId id="326" r:id="rId12"/>
    <p:sldId id="327" r:id="rId13"/>
    <p:sldId id="328" r:id="rId14"/>
    <p:sldId id="331" r:id="rId15"/>
    <p:sldId id="332" r:id="rId16"/>
    <p:sldId id="333" r:id="rId17"/>
    <p:sldId id="334" r:id="rId18"/>
    <p:sldId id="335" r:id="rId19"/>
    <p:sldId id="311" r:id="rId20"/>
    <p:sldId id="312" r:id="rId21"/>
    <p:sldId id="313" r:id="rId22"/>
    <p:sldId id="318" r:id="rId23"/>
    <p:sldId id="315" r:id="rId24"/>
    <p:sldId id="316" r:id="rId25"/>
    <p:sldId id="317" r:id="rId26"/>
    <p:sldId id="319" r:id="rId27"/>
    <p:sldId id="336" r:id="rId28"/>
    <p:sldId id="337" r:id="rId29"/>
    <p:sldId id="338" r:id="rId30"/>
    <p:sldId id="339" r:id="rId31"/>
    <p:sldId id="340" r:id="rId32"/>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p:scale>
          <a:sx n="163" d="100"/>
          <a:sy n="163" d="100"/>
        </p:scale>
        <p:origin x="704" y="-16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4974"/>
    </p:cViewPr>
  </p:sorterViewPr>
  <p:notesViewPr>
    <p:cSldViewPr>
      <p:cViewPr varScale="1">
        <p:scale>
          <a:sx n="38" d="100"/>
          <a:sy n="38" d="100"/>
        </p:scale>
        <p:origin x="-14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FE1EEF7-6786-0545-86CD-1ADCA9297E8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3" name="Rectangle 3">
            <a:extLst>
              <a:ext uri="{FF2B5EF4-FFF2-40B4-BE49-F238E27FC236}">
                <a16:creationId xmlns:a16="http://schemas.microsoft.com/office/drawing/2014/main" id="{2E3325C1-1DBA-8946-8123-7C6CAAF2C97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124" name="Rectangle 4">
            <a:extLst>
              <a:ext uri="{FF2B5EF4-FFF2-40B4-BE49-F238E27FC236}">
                <a16:creationId xmlns:a16="http://schemas.microsoft.com/office/drawing/2014/main" id="{AD5AEBFC-8A46-404B-9C97-3361C039460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52EB82DB-2FBA-9647-AA04-EC716982B18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9F89EAA4-74BC-194E-A5B0-32C9D1DD053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127" name="Rectangle 7">
            <a:extLst>
              <a:ext uri="{FF2B5EF4-FFF2-40B4-BE49-F238E27FC236}">
                <a16:creationId xmlns:a16="http://schemas.microsoft.com/office/drawing/2014/main" id="{9B3A07FF-CC50-DC43-8D17-3720754FE76C}"/>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5C0F1B2-FEB8-464F-BEB2-C60AD9AB5D0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322E-1A9B-4349-895F-C6D32B209B5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FFA1E2-A661-2D46-B64B-DED7A2F963A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040E18-07F2-C84F-AB02-C5B6267C82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6AB87B0-D524-9243-A8D3-2758F1D6283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E4EEAE5-EC04-6F46-8B26-9E411CC75A62}"/>
              </a:ext>
            </a:extLst>
          </p:cNvPr>
          <p:cNvSpPr>
            <a:spLocks noGrp="1"/>
          </p:cNvSpPr>
          <p:nvPr>
            <p:ph type="sldNum" sz="quarter" idx="12"/>
          </p:nvPr>
        </p:nvSpPr>
        <p:spPr/>
        <p:txBody>
          <a:bodyPr/>
          <a:lstStyle>
            <a:lvl1pPr>
              <a:defRPr/>
            </a:lvl1pPr>
          </a:lstStyle>
          <a:p>
            <a:fld id="{7A8259FA-3434-7145-81D1-27574C14058C}" type="slidenum">
              <a:rPr lang="en-US" altLang="en-US"/>
              <a:pPr/>
              <a:t>‹#›</a:t>
            </a:fld>
            <a:endParaRPr lang="en-US" altLang="en-US"/>
          </a:p>
        </p:txBody>
      </p:sp>
    </p:spTree>
    <p:extLst>
      <p:ext uri="{BB962C8B-B14F-4D97-AF65-F5344CB8AC3E}">
        <p14:creationId xmlns:p14="http://schemas.microsoft.com/office/powerpoint/2010/main" val="14068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761C-72A9-324F-8B2C-65C94F6A9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720E5-9A3A-8840-B04C-A9D4C165C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263D3-260C-554A-AFC2-F5D93B725A6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1F17BD7-722B-8841-8106-4850DD9AA98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C45BEDC-936A-A94C-ACE9-DC074AB9D4B9}"/>
              </a:ext>
            </a:extLst>
          </p:cNvPr>
          <p:cNvSpPr>
            <a:spLocks noGrp="1"/>
          </p:cNvSpPr>
          <p:nvPr>
            <p:ph type="sldNum" sz="quarter" idx="12"/>
          </p:nvPr>
        </p:nvSpPr>
        <p:spPr/>
        <p:txBody>
          <a:bodyPr/>
          <a:lstStyle>
            <a:lvl1pPr>
              <a:defRPr/>
            </a:lvl1pPr>
          </a:lstStyle>
          <a:p>
            <a:fld id="{74BA8E59-1656-E142-99AF-D4A5FC3501D4}" type="slidenum">
              <a:rPr lang="en-US" altLang="en-US"/>
              <a:pPr/>
              <a:t>‹#›</a:t>
            </a:fld>
            <a:endParaRPr lang="en-US" altLang="en-US"/>
          </a:p>
        </p:txBody>
      </p:sp>
    </p:spTree>
    <p:extLst>
      <p:ext uri="{BB962C8B-B14F-4D97-AF65-F5344CB8AC3E}">
        <p14:creationId xmlns:p14="http://schemas.microsoft.com/office/powerpoint/2010/main" val="254025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341D5-C525-9E4B-8182-E1E065DA5C19}"/>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14FCA-2DE0-9E43-B536-459FE97D1B4A}"/>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ED0CC-5373-F845-9F94-A06510897CB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FD7D309-B113-1E42-82A8-321624D729D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0FB676-8703-434D-BD4F-D154C4C4D424}"/>
              </a:ext>
            </a:extLst>
          </p:cNvPr>
          <p:cNvSpPr>
            <a:spLocks noGrp="1"/>
          </p:cNvSpPr>
          <p:nvPr>
            <p:ph type="sldNum" sz="quarter" idx="12"/>
          </p:nvPr>
        </p:nvSpPr>
        <p:spPr/>
        <p:txBody>
          <a:bodyPr/>
          <a:lstStyle>
            <a:lvl1pPr>
              <a:defRPr/>
            </a:lvl1pPr>
          </a:lstStyle>
          <a:p>
            <a:fld id="{FFF5107C-05A8-2442-A346-A9B5F507F9BA}" type="slidenum">
              <a:rPr lang="en-US" altLang="en-US"/>
              <a:pPr/>
              <a:t>‹#›</a:t>
            </a:fld>
            <a:endParaRPr lang="en-US" altLang="en-US"/>
          </a:p>
        </p:txBody>
      </p:sp>
    </p:spTree>
    <p:extLst>
      <p:ext uri="{BB962C8B-B14F-4D97-AF65-F5344CB8AC3E}">
        <p14:creationId xmlns:p14="http://schemas.microsoft.com/office/powerpoint/2010/main" val="26113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BDE0-8664-BA42-B2FB-FEDD010440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B06BF-02A8-FD45-AACD-099340121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E5C2F-2BA0-E24E-9067-A19A1E9A037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545B27D-DE10-2847-B283-75EF9EADEAA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E1C7242-D31D-0342-9858-13F66D25F7DE}"/>
              </a:ext>
            </a:extLst>
          </p:cNvPr>
          <p:cNvSpPr>
            <a:spLocks noGrp="1"/>
          </p:cNvSpPr>
          <p:nvPr>
            <p:ph type="sldNum" sz="quarter" idx="12"/>
          </p:nvPr>
        </p:nvSpPr>
        <p:spPr/>
        <p:txBody>
          <a:bodyPr/>
          <a:lstStyle>
            <a:lvl1pPr>
              <a:defRPr/>
            </a:lvl1pPr>
          </a:lstStyle>
          <a:p>
            <a:fld id="{1C2FD7C3-913B-1F43-95D6-16CB8938FF26}" type="slidenum">
              <a:rPr lang="en-US" altLang="en-US"/>
              <a:pPr/>
              <a:t>‹#›</a:t>
            </a:fld>
            <a:endParaRPr lang="en-US" altLang="en-US"/>
          </a:p>
        </p:txBody>
      </p:sp>
    </p:spTree>
    <p:extLst>
      <p:ext uri="{BB962C8B-B14F-4D97-AF65-F5344CB8AC3E}">
        <p14:creationId xmlns:p14="http://schemas.microsoft.com/office/powerpoint/2010/main" val="233808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682F-AF73-2048-804F-1C4F9859D41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15E2CF-11B9-A243-BF98-4A10B9BC32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22C8305-9732-4844-901D-DB113C47546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25225B7-33CD-FA41-9883-38D0DE6AF47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E8CBA05-5977-1342-B02A-1121C578C53E}"/>
              </a:ext>
            </a:extLst>
          </p:cNvPr>
          <p:cNvSpPr>
            <a:spLocks noGrp="1"/>
          </p:cNvSpPr>
          <p:nvPr>
            <p:ph type="sldNum" sz="quarter" idx="12"/>
          </p:nvPr>
        </p:nvSpPr>
        <p:spPr/>
        <p:txBody>
          <a:bodyPr/>
          <a:lstStyle>
            <a:lvl1pPr>
              <a:defRPr/>
            </a:lvl1pPr>
          </a:lstStyle>
          <a:p>
            <a:fld id="{004E64C1-0483-FF44-BD56-B8BC27FCB6A6}" type="slidenum">
              <a:rPr lang="en-US" altLang="en-US"/>
              <a:pPr/>
              <a:t>‹#›</a:t>
            </a:fld>
            <a:endParaRPr lang="en-US" altLang="en-US"/>
          </a:p>
        </p:txBody>
      </p:sp>
    </p:spTree>
    <p:extLst>
      <p:ext uri="{BB962C8B-B14F-4D97-AF65-F5344CB8AC3E}">
        <p14:creationId xmlns:p14="http://schemas.microsoft.com/office/powerpoint/2010/main" val="220479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3891-5FC6-A542-AAA4-E2734297D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D1EDB-8A6B-A648-8CFE-9FC58595FBE1}"/>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58C51C-0788-C74B-8712-BC1BE791F182}"/>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0B397-AC11-4244-B14B-32DD24C6013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6EAE066-44A5-F245-80FC-B5707C449B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3ADAFC0-32C5-674D-895B-1A2EC1E24155}"/>
              </a:ext>
            </a:extLst>
          </p:cNvPr>
          <p:cNvSpPr>
            <a:spLocks noGrp="1"/>
          </p:cNvSpPr>
          <p:nvPr>
            <p:ph type="sldNum" sz="quarter" idx="12"/>
          </p:nvPr>
        </p:nvSpPr>
        <p:spPr/>
        <p:txBody>
          <a:bodyPr/>
          <a:lstStyle>
            <a:lvl1pPr>
              <a:defRPr/>
            </a:lvl1pPr>
          </a:lstStyle>
          <a:p>
            <a:fld id="{193C88EB-152F-054E-9D5E-B34B3E9F8884}" type="slidenum">
              <a:rPr lang="en-US" altLang="en-US"/>
              <a:pPr/>
              <a:t>‹#›</a:t>
            </a:fld>
            <a:endParaRPr lang="en-US" altLang="en-US"/>
          </a:p>
        </p:txBody>
      </p:sp>
    </p:spTree>
    <p:extLst>
      <p:ext uri="{BB962C8B-B14F-4D97-AF65-F5344CB8AC3E}">
        <p14:creationId xmlns:p14="http://schemas.microsoft.com/office/powerpoint/2010/main" val="129288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0548-B5B1-9F45-8AA4-6C9B31E6E5B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15E85A-D923-D344-9EB3-3BF9FB8B989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592E1-6412-6C40-81AA-F677ADC91F7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B7D061-A9C4-A74B-AC7A-7A63C19973B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CB69B-AD45-164C-A7CC-922EC08A6AA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DCD2C8-A04E-A44F-A978-259CE6E2A34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F943821-33AE-4A4F-972E-7FA54F28CA9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BBB2DB9-5E1C-5F44-9E13-9109E3195D7D}"/>
              </a:ext>
            </a:extLst>
          </p:cNvPr>
          <p:cNvSpPr>
            <a:spLocks noGrp="1"/>
          </p:cNvSpPr>
          <p:nvPr>
            <p:ph type="sldNum" sz="quarter" idx="12"/>
          </p:nvPr>
        </p:nvSpPr>
        <p:spPr/>
        <p:txBody>
          <a:bodyPr/>
          <a:lstStyle>
            <a:lvl1pPr>
              <a:defRPr/>
            </a:lvl1pPr>
          </a:lstStyle>
          <a:p>
            <a:fld id="{BD2CD06E-8299-2649-B851-B54436B3DA4E}" type="slidenum">
              <a:rPr lang="en-US" altLang="en-US"/>
              <a:pPr/>
              <a:t>‹#›</a:t>
            </a:fld>
            <a:endParaRPr lang="en-US" altLang="en-US"/>
          </a:p>
        </p:txBody>
      </p:sp>
    </p:spTree>
    <p:extLst>
      <p:ext uri="{BB962C8B-B14F-4D97-AF65-F5344CB8AC3E}">
        <p14:creationId xmlns:p14="http://schemas.microsoft.com/office/powerpoint/2010/main" val="216876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EB28-578C-474E-BC7E-D7B5DA99F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870E9A-F1E2-CE4E-9990-ABF67F48B32D}"/>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1B14CC4-0742-2D46-A125-C28EF645609D}"/>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D53E15C-6222-6749-963C-F7A376280173}"/>
              </a:ext>
            </a:extLst>
          </p:cNvPr>
          <p:cNvSpPr>
            <a:spLocks noGrp="1"/>
          </p:cNvSpPr>
          <p:nvPr>
            <p:ph type="sldNum" sz="quarter" idx="12"/>
          </p:nvPr>
        </p:nvSpPr>
        <p:spPr/>
        <p:txBody>
          <a:bodyPr/>
          <a:lstStyle>
            <a:lvl1pPr>
              <a:defRPr/>
            </a:lvl1pPr>
          </a:lstStyle>
          <a:p>
            <a:fld id="{403AFFEE-0602-CE4B-8D34-D9782FEA7958}" type="slidenum">
              <a:rPr lang="en-US" altLang="en-US"/>
              <a:pPr/>
              <a:t>‹#›</a:t>
            </a:fld>
            <a:endParaRPr lang="en-US" altLang="en-US"/>
          </a:p>
        </p:txBody>
      </p:sp>
    </p:spTree>
    <p:extLst>
      <p:ext uri="{BB962C8B-B14F-4D97-AF65-F5344CB8AC3E}">
        <p14:creationId xmlns:p14="http://schemas.microsoft.com/office/powerpoint/2010/main" val="121642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817E8-C0F4-D741-982A-016BB4F0585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08A09F4-E769-5C40-932B-8BECF104004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49E3EBA-4FE2-0343-9577-3781F316A969}"/>
              </a:ext>
            </a:extLst>
          </p:cNvPr>
          <p:cNvSpPr>
            <a:spLocks noGrp="1"/>
          </p:cNvSpPr>
          <p:nvPr>
            <p:ph type="sldNum" sz="quarter" idx="12"/>
          </p:nvPr>
        </p:nvSpPr>
        <p:spPr/>
        <p:txBody>
          <a:bodyPr/>
          <a:lstStyle>
            <a:lvl1pPr>
              <a:defRPr/>
            </a:lvl1pPr>
          </a:lstStyle>
          <a:p>
            <a:fld id="{214928F1-9EAD-8A47-A9D8-5EB4EC31E617}" type="slidenum">
              <a:rPr lang="en-US" altLang="en-US"/>
              <a:pPr/>
              <a:t>‹#›</a:t>
            </a:fld>
            <a:endParaRPr lang="en-US" altLang="en-US"/>
          </a:p>
        </p:txBody>
      </p:sp>
    </p:spTree>
    <p:extLst>
      <p:ext uri="{BB962C8B-B14F-4D97-AF65-F5344CB8AC3E}">
        <p14:creationId xmlns:p14="http://schemas.microsoft.com/office/powerpoint/2010/main" val="24125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559B-C191-564F-8D3D-A820E8DE109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429344-B9BC-F346-945E-B8A6A25C79C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E2FC3D-E129-C740-A808-54885D9053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6681B-B21B-CD42-A73B-F87B29C0085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F7448A4-A6D9-DD45-AD66-E0B4459F8C6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5A6773D-6E82-0645-9843-9ABB19206418}"/>
              </a:ext>
            </a:extLst>
          </p:cNvPr>
          <p:cNvSpPr>
            <a:spLocks noGrp="1"/>
          </p:cNvSpPr>
          <p:nvPr>
            <p:ph type="sldNum" sz="quarter" idx="12"/>
          </p:nvPr>
        </p:nvSpPr>
        <p:spPr/>
        <p:txBody>
          <a:bodyPr/>
          <a:lstStyle>
            <a:lvl1pPr>
              <a:defRPr/>
            </a:lvl1pPr>
          </a:lstStyle>
          <a:p>
            <a:fld id="{6966D236-E52D-5B44-A03A-1EAF71D87CAD}" type="slidenum">
              <a:rPr lang="en-US" altLang="en-US"/>
              <a:pPr/>
              <a:t>‹#›</a:t>
            </a:fld>
            <a:endParaRPr lang="en-US" altLang="en-US"/>
          </a:p>
        </p:txBody>
      </p:sp>
    </p:spTree>
    <p:extLst>
      <p:ext uri="{BB962C8B-B14F-4D97-AF65-F5344CB8AC3E}">
        <p14:creationId xmlns:p14="http://schemas.microsoft.com/office/powerpoint/2010/main" val="129731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9079-3727-EA4E-AD93-5C30356B9D6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4C689-C30E-9A40-8050-9D54F05892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CE5AD6-D227-1544-B85A-4694CF8CA6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FECAE-6489-B04F-991D-6D23F781229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EBF971-466A-B94E-82B7-4E8E593F414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0E3F8EF-0C2A-6E47-BEDF-2578A5F706E1}"/>
              </a:ext>
            </a:extLst>
          </p:cNvPr>
          <p:cNvSpPr>
            <a:spLocks noGrp="1"/>
          </p:cNvSpPr>
          <p:nvPr>
            <p:ph type="sldNum" sz="quarter" idx="12"/>
          </p:nvPr>
        </p:nvSpPr>
        <p:spPr/>
        <p:txBody>
          <a:bodyPr/>
          <a:lstStyle>
            <a:lvl1pPr>
              <a:defRPr/>
            </a:lvl1pPr>
          </a:lstStyle>
          <a:p>
            <a:fld id="{FB1D6480-E34D-7249-A9FA-7A3CC6A61E5A}" type="slidenum">
              <a:rPr lang="en-US" altLang="en-US"/>
              <a:pPr/>
              <a:t>‹#›</a:t>
            </a:fld>
            <a:endParaRPr lang="en-US" altLang="en-US"/>
          </a:p>
        </p:txBody>
      </p:sp>
    </p:spTree>
    <p:extLst>
      <p:ext uri="{BB962C8B-B14F-4D97-AF65-F5344CB8AC3E}">
        <p14:creationId xmlns:p14="http://schemas.microsoft.com/office/powerpoint/2010/main" val="109765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4C461E-2028-6245-AFBA-1F141643A9A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76D49F3-6B0C-0242-BDB5-61E544B3F75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10ED229-A159-4640-A309-DACEE875CF9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A22C88E6-5531-904F-86C6-619C09568A0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9B291573-D3D3-8946-9D39-E74FE4BA759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D03B1E0-5F67-A841-9176-507E6680D8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wst.nasa.go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440652E-4210-F845-8BE6-36AD6AA658CD}"/>
              </a:ext>
            </a:extLst>
          </p:cNvPr>
          <p:cNvSpPr>
            <a:spLocks noGrp="1" noChangeArrowheads="1"/>
          </p:cNvSpPr>
          <p:nvPr>
            <p:ph type="ctrTitle"/>
          </p:nvPr>
        </p:nvSpPr>
        <p:spPr>
          <a:xfrm>
            <a:off x="685800" y="1371600"/>
            <a:ext cx="7772400" cy="1143000"/>
          </a:xfrm>
        </p:spPr>
        <p:txBody>
          <a:bodyPr anchor="ctr"/>
          <a:lstStyle/>
          <a:p>
            <a:r>
              <a:rPr lang="en-US" altLang="en-US" sz="4400" dirty="0">
                <a:solidFill>
                  <a:schemeClr val="accent2"/>
                </a:solidFill>
              </a:rPr>
              <a:t>Refinement Checking</a:t>
            </a:r>
            <a:br>
              <a:rPr lang="en-US" altLang="en-US" sz="4400" dirty="0">
                <a:solidFill>
                  <a:schemeClr val="accent2"/>
                </a:solidFill>
              </a:rPr>
            </a:br>
            <a:r>
              <a:rPr lang="en-US" altLang="en-US" sz="4400" dirty="0">
                <a:solidFill>
                  <a:schemeClr val="accent2"/>
                </a:solidFill>
              </a:rPr>
              <a:t>Implementation Correctness</a:t>
            </a:r>
            <a:br>
              <a:rPr lang="en-US" altLang="en-US" sz="4400" dirty="0">
                <a:solidFill>
                  <a:schemeClr val="accent2"/>
                </a:solidFill>
              </a:rPr>
            </a:br>
            <a:r>
              <a:rPr lang="en-US" altLang="en-US" sz="4400" dirty="0">
                <a:solidFill>
                  <a:schemeClr val="accent2"/>
                </a:solidFill>
              </a:rPr>
              <a:t>Simulation Relations</a:t>
            </a:r>
            <a:br>
              <a:rPr lang="en-US" altLang="en-US" sz="4400" dirty="0">
                <a:solidFill>
                  <a:schemeClr val="accent2"/>
                </a:solidFill>
              </a:rPr>
            </a:br>
            <a:r>
              <a:rPr lang="en-US" altLang="en-US" sz="4400" dirty="0">
                <a:solidFill>
                  <a:schemeClr val="accent2"/>
                </a:solidFill>
              </a:rPr>
              <a:t>Homomorphisms</a:t>
            </a:r>
            <a:br>
              <a:rPr lang="en-US" altLang="en-US" sz="4400" dirty="0">
                <a:solidFill>
                  <a:schemeClr val="accent2"/>
                </a:solidFill>
              </a:rPr>
            </a:br>
            <a:r>
              <a:rPr lang="en-US" altLang="en-US" sz="4400" dirty="0">
                <a:solidFill>
                  <a:schemeClr val="accent2"/>
                </a:solidFill>
              </a:rPr>
              <a:t>(whatever)</a:t>
            </a:r>
          </a:p>
        </p:txBody>
      </p:sp>
      <p:sp>
        <p:nvSpPr>
          <p:cNvPr id="2051" name="Rectangle 3">
            <a:extLst>
              <a:ext uri="{FF2B5EF4-FFF2-40B4-BE49-F238E27FC236}">
                <a16:creationId xmlns:a16="http://schemas.microsoft.com/office/drawing/2014/main" id="{05E0D9DE-8A8F-034A-8BD7-C4CBE8A821AA}"/>
              </a:ext>
            </a:extLst>
          </p:cNvPr>
          <p:cNvSpPr>
            <a:spLocks noGrp="1" noChangeArrowheads="1"/>
          </p:cNvSpPr>
          <p:nvPr>
            <p:ph type="subTitle" idx="1"/>
          </p:nvPr>
        </p:nvSpPr>
        <p:spPr>
          <a:xfrm>
            <a:off x="1143000" y="3886200"/>
            <a:ext cx="7010400" cy="1828800"/>
          </a:xfrm>
        </p:spPr>
        <p:txBody>
          <a:bodyPr/>
          <a:lstStyle/>
          <a:p>
            <a:r>
              <a:rPr lang="en-US" altLang="en-US" sz="2000" dirty="0"/>
              <a:t>Ravi </a:t>
            </a:r>
            <a:r>
              <a:rPr lang="en-US" altLang="en-US" sz="2000" dirty="0" err="1"/>
              <a:t>Hosabettu</a:t>
            </a:r>
            <a:r>
              <a:rPr lang="en-US" altLang="en-US" sz="2000" dirty="0"/>
              <a:t> (Univ. of Utah) [thanks!]</a:t>
            </a:r>
          </a:p>
          <a:p>
            <a:r>
              <a:rPr lang="en-US" altLang="en-US" sz="2000" dirty="0"/>
              <a:t>Ganesh Gopalakrishnan (Univ. of Utah)</a:t>
            </a:r>
          </a:p>
          <a:p>
            <a:r>
              <a:rPr lang="en-US" altLang="en-US" sz="2000" dirty="0" err="1"/>
              <a:t>Mandayam</a:t>
            </a:r>
            <a:r>
              <a:rPr lang="en-US" altLang="en-US" sz="2000" dirty="0"/>
              <a:t> </a:t>
            </a:r>
            <a:r>
              <a:rPr lang="en-US" altLang="en-US" sz="2000" dirty="0" err="1"/>
              <a:t>Srivas</a:t>
            </a:r>
            <a:r>
              <a:rPr lang="en-US" altLang="en-US" sz="2000" dirty="0"/>
              <a:t> (SRI International) [thanks!]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10</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Motivations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828800"/>
            <a:ext cx="7772400" cy="4114800"/>
          </a:xfrm>
        </p:spPr>
        <p:txBody>
          <a:bodyPr/>
          <a:lstStyle/>
          <a:p>
            <a:r>
              <a:rPr lang="en-US" altLang="en-US" dirty="0"/>
              <a:t>In this talk I’ll present three methods:</a:t>
            </a:r>
          </a:p>
          <a:p>
            <a:pPr lvl="1"/>
            <a:r>
              <a:rPr lang="en-US" altLang="en-US" dirty="0">
                <a:solidFill>
                  <a:schemeClr val="accent2"/>
                </a:solidFill>
              </a:rPr>
              <a:t>Completion functions</a:t>
            </a:r>
          </a:p>
          <a:p>
            <a:pPr lvl="1"/>
            <a:r>
              <a:rPr lang="en-US" altLang="en-US" dirty="0"/>
              <a:t>Aggregation abstractions</a:t>
            </a:r>
          </a:p>
          <a:p>
            <a:pPr lvl="1"/>
            <a:r>
              <a:rPr lang="en-US" altLang="en-US" dirty="0"/>
              <a:t>Predicate abstraction</a:t>
            </a:r>
          </a:p>
        </p:txBody>
      </p:sp>
    </p:spTree>
    <p:extLst>
      <p:ext uri="{BB962C8B-B14F-4D97-AF65-F5344CB8AC3E}">
        <p14:creationId xmlns:p14="http://schemas.microsoft.com/office/powerpoint/2010/main" val="32145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F92A-3A5B-F84C-A689-DAAC39474192}"/>
              </a:ext>
            </a:extLst>
          </p:cNvPr>
          <p:cNvSpPr>
            <a:spLocks noGrp="1"/>
          </p:cNvSpPr>
          <p:nvPr>
            <p:ph type="title"/>
          </p:nvPr>
        </p:nvSpPr>
        <p:spPr/>
        <p:txBody>
          <a:bodyPr/>
          <a:lstStyle/>
          <a:p>
            <a:r>
              <a:rPr lang="en-US" dirty="0"/>
              <a:t>How can we model processor pipelining for FV?</a:t>
            </a:r>
          </a:p>
        </p:txBody>
      </p:sp>
      <p:sp>
        <p:nvSpPr>
          <p:cNvPr id="3" name="Content Placeholder 2">
            <a:extLst>
              <a:ext uri="{FF2B5EF4-FFF2-40B4-BE49-F238E27FC236}">
                <a16:creationId xmlns:a16="http://schemas.microsoft.com/office/drawing/2014/main" id="{9C7B7FB1-67FA-2A48-87D5-005A94E6F277}"/>
              </a:ext>
            </a:extLst>
          </p:cNvPr>
          <p:cNvSpPr>
            <a:spLocks noGrp="1"/>
          </p:cNvSpPr>
          <p:nvPr>
            <p:ph idx="1"/>
          </p:nvPr>
        </p:nvSpPr>
        <p:spPr/>
        <p:txBody>
          <a:bodyPr/>
          <a:lstStyle/>
          <a:p>
            <a:r>
              <a:rPr lang="en-US" sz="2000" dirty="0"/>
              <a:t>The old idea for non-pipelined processors was the “standard commute diagram”;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but with pipelining, the operation boundaries are not “crisp” and rigid … things keep oozing along…</a:t>
            </a:r>
          </a:p>
          <a:p>
            <a:endParaRPr lang="en-US" sz="2000" dirty="0"/>
          </a:p>
        </p:txBody>
      </p:sp>
      <p:sp>
        <p:nvSpPr>
          <p:cNvPr id="4" name="Slide Number Placeholder 3">
            <a:extLst>
              <a:ext uri="{FF2B5EF4-FFF2-40B4-BE49-F238E27FC236}">
                <a16:creationId xmlns:a16="http://schemas.microsoft.com/office/drawing/2014/main" id="{94724E3F-8A4D-4940-BDD6-B46397E5EDFA}"/>
              </a:ext>
            </a:extLst>
          </p:cNvPr>
          <p:cNvSpPr>
            <a:spLocks noGrp="1"/>
          </p:cNvSpPr>
          <p:nvPr>
            <p:ph type="sldNum" sz="quarter" idx="12"/>
          </p:nvPr>
        </p:nvSpPr>
        <p:spPr/>
        <p:txBody>
          <a:bodyPr/>
          <a:lstStyle/>
          <a:p>
            <a:fld id="{1C2FD7C3-913B-1F43-95D6-16CB8938FF26}" type="slidenum">
              <a:rPr lang="en-US" altLang="en-US" smtClean="0"/>
              <a:pPr/>
              <a:t>11</a:t>
            </a:fld>
            <a:endParaRPr lang="en-US" altLang="en-US"/>
          </a:p>
        </p:txBody>
      </p:sp>
      <p:pic>
        <p:nvPicPr>
          <p:cNvPr id="5" name="Picture 4" descr="Diagram, box and whisker chart&#10;&#10;Description automatically generated">
            <a:extLst>
              <a:ext uri="{FF2B5EF4-FFF2-40B4-BE49-F238E27FC236}">
                <a16:creationId xmlns:a16="http://schemas.microsoft.com/office/drawing/2014/main" id="{5D215F42-D50F-434E-B752-AA5ED373175F}"/>
              </a:ext>
            </a:extLst>
          </p:cNvPr>
          <p:cNvPicPr>
            <a:picLocks noChangeAspect="1"/>
          </p:cNvPicPr>
          <p:nvPr/>
        </p:nvPicPr>
        <p:blipFill>
          <a:blip r:embed="rId2"/>
          <a:stretch>
            <a:fillRect/>
          </a:stretch>
        </p:blipFill>
        <p:spPr>
          <a:xfrm>
            <a:off x="2209800" y="2590800"/>
            <a:ext cx="4953000" cy="3049435"/>
          </a:xfrm>
          <a:prstGeom prst="rect">
            <a:avLst/>
          </a:prstGeom>
        </p:spPr>
      </p:pic>
    </p:spTree>
    <p:extLst>
      <p:ext uri="{BB962C8B-B14F-4D97-AF65-F5344CB8AC3E}">
        <p14:creationId xmlns:p14="http://schemas.microsoft.com/office/powerpoint/2010/main" val="1380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F92A-3A5B-F84C-A689-DAAC39474192}"/>
              </a:ext>
            </a:extLst>
          </p:cNvPr>
          <p:cNvSpPr>
            <a:spLocks noGrp="1"/>
          </p:cNvSpPr>
          <p:nvPr>
            <p:ph type="title"/>
          </p:nvPr>
        </p:nvSpPr>
        <p:spPr>
          <a:xfrm>
            <a:off x="609600" y="133839"/>
            <a:ext cx="7772400" cy="1143000"/>
          </a:xfrm>
        </p:spPr>
        <p:txBody>
          <a:bodyPr/>
          <a:lstStyle/>
          <a:p>
            <a:r>
              <a:rPr lang="en-US" sz="2800" dirty="0"/>
              <a:t>Burch and Dill 1994 introduced the idea of “flushing” – a breakthrough!</a:t>
            </a:r>
          </a:p>
        </p:txBody>
      </p:sp>
      <p:sp>
        <p:nvSpPr>
          <p:cNvPr id="3" name="Content Placeholder 2">
            <a:extLst>
              <a:ext uri="{FF2B5EF4-FFF2-40B4-BE49-F238E27FC236}">
                <a16:creationId xmlns:a16="http://schemas.microsoft.com/office/drawing/2014/main" id="{9C7B7FB1-67FA-2A48-87D5-005A94E6F277}"/>
              </a:ext>
            </a:extLst>
          </p:cNvPr>
          <p:cNvSpPr>
            <a:spLocks noGrp="1"/>
          </p:cNvSpPr>
          <p:nvPr>
            <p:ph idx="1"/>
          </p:nvPr>
        </p:nvSpPr>
        <p:spPr>
          <a:xfrm>
            <a:off x="685800" y="1981200"/>
            <a:ext cx="7772400" cy="4724400"/>
          </a:xfrm>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The new idea: let the implementation be in a ‘half-baked’ state. Flush it and project it; then claim as induction hypothesis that it matches the spec state. Then let the implementation process one more instruction. Now flush it and project it. As induction step, claim that the ”diagram now commutes!”</a:t>
            </a:r>
          </a:p>
          <a:p>
            <a:endParaRPr lang="en-US" sz="2000" dirty="0"/>
          </a:p>
        </p:txBody>
      </p:sp>
      <p:sp>
        <p:nvSpPr>
          <p:cNvPr id="4" name="Slide Number Placeholder 3">
            <a:extLst>
              <a:ext uri="{FF2B5EF4-FFF2-40B4-BE49-F238E27FC236}">
                <a16:creationId xmlns:a16="http://schemas.microsoft.com/office/drawing/2014/main" id="{94724E3F-8A4D-4940-BDD6-B46397E5EDFA}"/>
              </a:ext>
            </a:extLst>
          </p:cNvPr>
          <p:cNvSpPr>
            <a:spLocks noGrp="1"/>
          </p:cNvSpPr>
          <p:nvPr>
            <p:ph type="sldNum" sz="quarter" idx="12"/>
          </p:nvPr>
        </p:nvSpPr>
        <p:spPr/>
        <p:txBody>
          <a:bodyPr/>
          <a:lstStyle/>
          <a:p>
            <a:fld id="{1C2FD7C3-913B-1F43-95D6-16CB8938FF26}" type="slidenum">
              <a:rPr lang="en-US" altLang="en-US" smtClean="0"/>
              <a:pPr/>
              <a:t>12</a:t>
            </a:fld>
            <a:endParaRPr lang="en-US" altLang="en-US"/>
          </a:p>
        </p:txBody>
      </p:sp>
      <p:pic>
        <p:nvPicPr>
          <p:cNvPr id="7" name="Picture 6" descr="Text, letter&#10;&#10;Description automatically generated">
            <a:extLst>
              <a:ext uri="{FF2B5EF4-FFF2-40B4-BE49-F238E27FC236}">
                <a16:creationId xmlns:a16="http://schemas.microsoft.com/office/drawing/2014/main" id="{F14BBF35-36B9-AA42-868B-3973B8647252}"/>
              </a:ext>
            </a:extLst>
          </p:cNvPr>
          <p:cNvPicPr>
            <a:picLocks noChangeAspect="1"/>
          </p:cNvPicPr>
          <p:nvPr/>
        </p:nvPicPr>
        <p:blipFill>
          <a:blip r:embed="rId2"/>
          <a:stretch>
            <a:fillRect/>
          </a:stretch>
        </p:blipFill>
        <p:spPr>
          <a:xfrm>
            <a:off x="2514600" y="1447800"/>
            <a:ext cx="3962400" cy="3142951"/>
          </a:xfrm>
          <a:prstGeom prst="rect">
            <a:avLst/>
          </a:prstGeom>
        </p:spPr>
      </p:pic>
    </p:spTree>
    <p:extLst>
      <p:ext uri="{BB962C8B-B14F-4D97-AF65-F5344CB8AC3E}">
        <p14:creationId xmlns:p14="http://schemas.microsoft.com/office/powerpoint/2010/main" val="402436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B7FB1-67FA-2A48-87D5-005A94E6F277}"/>
              </a:ext>
            </a:extLst>
          </p:cNvPr>
          <p:cNvSpPr>
            <a:spLocks noGrp="1"/>
          </p:cNvSpPr>
          <p:nvPr>
            <p:ph idx="1"/>
          </p:nvPr>
        </p:nvSpPr>
        <p:spPr>
          <a:xfrm>
            <a:off x="685800" y="1981200"/>
            <a:ext cx="7772400" cy="4724400"/>
          </a:xfrm>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The new idea: let the implementation be in a ‘half-baked’ state. Flush it and project it; then claim as induction hypothesis that it matches the spec state. Then let the implementation process one more instruction. Now flush it and project it. As induction step, claim that the ”diagram now commutes!”</a:t>
            </a:r>
          </a:p>
          <a:p>
            <a:endParaRPr lang="en-US" sz="2000" dirty="0"/>
          </a:p>
        </p:txBody>
      </p:sp>
      <p:sp>
        <p:nvSpPr>
          <p:cNvPr id="4" name="Slide Number Placeholder 3">
            <a:extLst>
              <a:ext uri="{FF2B5EF4-FFF2-40B4-BE49-F238E27FC236}">
                <a16:creationId xmlns:a16="http://schemas.microsoft.com/office/drawing/2014/main" id="{94724E3F-8A4D-4940-BDD6-B46397E5EDFA}"/>
              </a:ext>
            </a:extLst>
          </p:cNvPr>
          <p:cNvSpPr>
            <a:spLocks noGrp="1"/>
          </p:cNvSpPr>
          <p:nvPr>
            <p:ph type="sldNum" sz="quarter" idx="12"/>
          </p:nvPr>
        </p:nvSpPr>
        <p:spPr/>
        <p:txBody>
          <a:bodyPr/>
          <a:lstStyle/>
          <a:p>
            <a:fld id="{1C2FD7C3-913B-1F43-95D6-16CB8938FF26}" type="slidenum">
              <a:rPr lang="en-US" altLang="en-US" smtClean="0"/>
              <a:pPr/>
              <a:t>13</a:t>
            </a:fld>
            <a:endParaRPr lang="en-US" altLang="en-US"/>
          </a:p>
        </p:txBody>
      </p:sp>
      <p:pic>
        <p:nvPicPr>
          <p:cNvPr id="8" name="Picture 7" descr="Diagram&#10;&#10;Description automatically generated">
            <a:extLst>
              <a:ext uri="{FF2B5EF4-FFF2-40B4-BE49-F238E27FC236}">
                <a16:creationId xmlns:a16="http://schemas.microsoft.com/office/drawing/2014/main" id="{15276243-E6BB-0F46-9A0F-5B7D56D30A35}"/>
              </a:ext>
            </a:extLst>
          </p:cNvPr>
          <p:cNvPicPr>
            <a:picLocks noChangeAspect="1"/>
          </p:cNvPicPr>
          <p:nvPr/>
        </p:nvPicPr>
        <p:blipFill>
          <a:blip r:embed="rId2"/>
          <a:stretch>
            <a:fillRect/>
          </a:stretch>
        </p:blipFill>
        <p:spPr>
          <a:xfrm>
            <a:off x="1104900" y="914400"/>
            <a:ext cx="6934200" cy="2744954"/>
          </a:xfrm>
          <a:prstGeom prst="rect">
            <a:avLst/>
          </a:prstGeom>
        </p:spPr>
      </p:pic>
    </p:spTree>
    <p:extLst>
      <p:ext uri="{BB962C8B-B14F-4D97-AF65-F5344CB8AC3E}">
        <p14:creationId xmlns:p14="http://schemas.microsoft.com/office/powerpoint/2010/main" val="199300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96D2-C402-8C4D-AC80-ECC34A2C395F}"/>
              </a:ext>
            </a:extLst>
          </p:cNvPr>
          <p:cNvSpPr>
            <a:spLocks noGrp="1"/>
          </p:cNvSpPr>
          <p:nvPr>
            <p:ph type="title"/>
          </p:nvPr>
        </p:nvSpPr>
        <p:spPr/>
        <p:txBody>
          <a:bodyPr/>
          <a:lstStyle/>
          <a:p>
            <a:r>
              <a:rPr lang="en-US" dirty="0"/>
              <a:t>But ”flushing” was not incremental</a:t>
            </a:r>
          </a:p>
        </p:txBody>
      </p:sp>
      <p:sp>
        <p:nvSpPr>
          <p:cNvPr id="3" name="Content Placeholder 2">
            <a:extLst>
              <a:ext uri="{FF2B5EF4-FFF2-40B4-BE49-F238E27FC236}">
                <a16:creationId xmlns:a16="http://schemas.microsoft.com/office/drawing/2014/main" id="{F246A6B7-61AB-C443-8BEA-85ADC48599A3}"/>
              </a:ext>
            </a:extLst>
          </p:cNvPr>
          <p:cNvSpPr>
            <a:spLocks noGrp="1"/>
          </p:cNvSpPr>
          <p:nvPr>
            <p:ph idx="1"/>
          </p:nvPr>
        </p:nvSpPr>
        <p:spPr/>
        <p:txBody>
          <a:bodyPr/>
          <a:lstStyle/>
          <a:p>
            <a:r>
              <a:rPr lang="en-US" dirty="0"/>
              <a:t>Choked theorem provers</a:t>
            </a:r>
          </a:p>
          <a:p>
            <a:r>
              <a:rPr lang="en-US" dirty="0"/>
              <a:t>Did not provide a stage-wise proof</a:t>
            </a:r>
          </a:p>
          <a:p>
            <a:pPr lvl="1"/>
            <a:r>
              <a:rPr lang="en-US" dirty="0"/>
              <a:t>Bug-localization</a:t>
            </a:r>
          </a:p>
          <a:p>
            <a:r>
              <a:rPr lang="en-US" dirty="0"/>
              <a:t>Enter Ravi </a:t>
            </a:r>
            <a:r>
              <a:rPr lang="en-US" dirty="0" err="1"/>
              <a:t>Hosabettu’s</a:t>
            </a:r>
            <a:r>
              <a:rPr lang="en-US" dirty="0"/>
              <a:t> completion functions!</a:t>
            </a:r>
          </a:p>
          <a:p>
            <a:pPr lvl="1"/>
            <a:r>
              <a:rPr lang="en-US" dirty="0"/>
              <a:t>A “ladder commutes-diagram”!!</a:t>
            </a:r>
          </a:p>
        </p:txBody>
      </p:sp>
      <p:sp>
        <p:nvSpPr>
          <p:cNvPr id="4" name="Slide Number Placeholder 3">
            <a:extLst>
              <a:ext uri="{FF2B5EF4-FFF2-40B4-BE49-F238E27FC236}">
                <a16:creationId xmlns:a16="http://schemas.microsoft.com/office/drawing/2014/main" id="{19B6EFEA-EEFD-9F42-BBAB-320E78F9A2A9}"/>
              </a:ext>
            </a:extLst>
          </p:cNvPr>
          <p:cNvSpPr>
            <a:spLocks noGrp="1"/>
          </p:cNvSpPr>
          <p:nvPr>
            <p:ph type="sldNum" sz="quarter" idx="12"/>
          </p:nvPr>
        </p:nvSpPr>
        <p:spPr/>
        <p:txBody>
          <a:bodyPr/>
          <a:lstStyle/>
          <a:p>
            <a:fld id="{1C2FD7C3-913B-1F43-95D6-16CB8938FF26}" type="slidenum">
              <a:rPr lang="en-US" altLang="en-US" smtClean="0"/>
              <a:pPr/>
              <a:t>14</a:t>
            </a:fld>
            <a:endParaRPr lang="en-US" altLang="en-US"/>
          </a:p>
        </p:txBody>
      </p:sp>
    </p:spTree>
    <p:extLst>
      <p:ext uri="{BB962C8B-B14F-4D97-AF65-F5344CB8AC3E}">
        <p14:creationId xmlns:p14="http://schemas.microsoft.com/office/powerpoint/2010/main" val="43663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219EF9BB-FD05-3241-A3C8-EAE9B79ABAA1}"/>
              </a:ext>
            </a:extLst>
          </p:cNvPr>
          <p:cNvSpPr>
            <a:spLocks noGrp="1"/>
          </p:cNvSpPr>
          <p:nvPr>
            <p:ph type="sldNum" sz="quarter" idx="12"/>
          </p:nvPr>
        </p:nvSpPr>
        <p:spPr/>
        <p:txBody>
          <a:bodyPr/>
          <a:lstStyle/>
          <a:p>
            <a:fld id="{BF4F378C-F018-9145-AE67-CAD884F65118}" type="slidenum">
              <a:rPr lang="en-US" altLang="en-US"/>
              <a:pPr/>
              <a:t>15</a:t>
            </a:fld>
            <a:endParaRPr lang="en-US" altLang="en-US"/>
          </a:p>
        </p:txBody>
      </p:sp>
      <p:sp>
        <p:nvSpPr>
          <p:cNvPr id="4098" name="Rectangle 2">
            <a:extLst>
              <a:ext uri="{FF2B5EF4-FFF2-40B4-BE49-F238E27FC236}">
                <a16:creationId xmlns:a16="http://schemas.microsoft.com/office/drawing/2014/main" id="{DB8DCC03-102B-454B-BE05-18182947CFA9}"/>
              </a:ext>
            </a:extLst>
          </p:cNvPr>
          <p:cNvSpPr>
            <a:spLocks noGrp="1" noChangeArrowheads="1"/>
          </p:cNvSpPr>
          <p:nvPr>
            <p:ph type="title"/>
          </p:nvPr>
        </p:nvSpPr>
        <p:spPr/>
        <p:txBody>
          <a:bodyPr/>
          <a:lstStyle/>
          <a:p>
            <a:r>
              <a:rPr lang="en-US" altLang="en-US">
                <a:solidFill>
                  <a:schemeClr val="accent2"/>
                </a:solidFill>
              </a:rPr>
              <a:t>What are Completion Functions? </a:t>
            </a:r>
          </a:p>
        </p:txBody>
      </p:sp>
      <p:sp>
        <p:nvSpPr>
          <p:cNvPr id="4099" name="Rectangle 3">
            <a:extLst>
              <a:ext uri="{FF2B5EF4-FFF2-40B4-BE49-F238E27FC236}">
                <a16:creationId xmlns:a16="http://schemas.microsoft.com/office/drawing/2014/main" id="{DD61AADB-0DA6-6F4F-BC81-0468E8A1AA49}"/>
              </a:ext>
            </a:extLst>
          </p:cNvPr>
          <p:cNvSpPr>
            <a:spLocks noGrp="1" noChangeArrowheads="1"/>
          </p:cNvSpPr>
          <p:nvPr>
            <p:ph type="body" idx="1"/>
          </p:nvPr>
        </p:nvSpPr>
        <p:spPr/>
        <p:txBody>
          <a:bodyPr/>
          <a:lstStyle/>
          <a:p>
            <a:r>
              <a:rPr lang="en-US" altLang="en-US"/>
              <a:t>Desired effect of retiring an unfinished instruction in an atomic fashion</a:t>
            </a:r>
          </a:p>
        </p:txBody>
      </p:sp>
      <p:sp>
        <p:nvSpPr>
          <p:cNvPr id="4101" name="Rectangle 5">
            <a:extLst>
              <a:ext uri="{FF2B5EF4-FFF2-40B4-BE49-F238E27FC236}">
                <a16:creationId xmlns:a16="http://schemas.microsoft.com/office/drawing/2014/main" id="{D6285C8D-B4AC-2B4B-AE8A-E0A74569E3B9}"/>
              </a:ext>
            </a:extLst>
          </p:cNvPr>
          <p:cNvSpPr>
            <a:spLocks noChangeArrowheads="1"/>
          </p:cNvSpPr>
          <p:nvPr/>
        </p:nvSpPr>
        <p:spPr bwMode="auto">
          <a:xfrm>
            <a:off x="2362200" y="44958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Rectangle 6">
            <a:extLst>
              <a:ext uri="{FF2B5EF4-FFF2-40B4-BE49-F238E27FC236}">
                <a16:creationId xmlns:a16="http://schemas.microsoft.com/office/drawing/2014/main" id="{AEC3879B-145A-474F-AF40-DF2FC6055843}"/>
              </a:ext>
            </a:extLst>
          </p:cNvPr>
          <p:cNvSpPr>
            <a:spLocks noChangeArrowheads="1"/>
          </p:cNvSpPr>
          <p:nvPr/>
        </p:nvSpPr>
        <p:spPr bwMode="auto">
          <a:xfrm>
            <a:off x="3886200" y="44958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a:extLst>
              <a:ext uri="{FF2B5EF4-FFF2-40B4-BE49-F238E27FC236}">
                <a16:creationId xmlns:a16="http://schemas.microsoft.com/office/drawing/2014/main" id="{E1EEF68A-5E0C-544F-B3AC-3610C757A604}"/>
              </a:ext>
            </a:extLst>
          </p:cNvPr>
          <p:cNvSpPr>
            <a:spLocks noChangeShapeType="1"/>
          </p:cNvSpPr>
          <p:nvPr/>
        </p:nvSpPr>
        <p:spPr bwMode="auto">
          <a:xfrm flipV="1">
            <a:off x="4114800" y="41148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Rectangle 13">
            <a:extLst>
              <a:ext uri="{FF2B5EF4-FFF2-40B4-BE49-F238E27FC236}">
                <a16:creationId xmlns:a16="http://schemas.microsoft.com/office/drawing/2014/main" id="{4919EAA8-F920-8A45-8D81-85E950A87E51}"/>
              </a:ext>
            </a:extLst>
          </p:cNvPr>
          <p:cNvSpPr>
            <a:spLocks noChangeArrowheads="1"/>
          </p:cNvSpPr>
          <p:nvPr/>
        </p:nvSpPr>
        <p:spPr bwMode="auto">
          <a:xfrm>
            <a:off x="5486400" y="44958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Text Box 17">
            <a:extLst>
              <a:ext uri="{FF2B5EF4-FFF2-40B4-BE49-F238E27FC236}">
                <a16:creationId xmlns:a16="http://schemas.microsoft.com/office/drawing/2014/main" id="{2B4029E9-FF79-B440-84BE-8A727569C18A}"/>
              </a:ext>
            </a:extLst>
          </p:cNvPr>
          <p:cNvSpPr txBox="1">
            <a:spLocks noChangeArrowheads="1"/>
          </p:cNvSpPr>
          <p:nvPr/>
        </p:nvSpPr>
        <p:spPr bwMode="auto">
          <a:xfrm>
            <a:off x="2438400" y="4648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a:t>
            </a:r>
          </a:p>
        </p:txBody>
      </p:sp>
      <p:sp>
        <p:nvSpPr>
          <p:cNvPr id="4114" name="Text Box 18">
            <a:extLst>
              <a:ext uri="{FF2B5EF4-FFF2-40B4-BE49-F238E27FC236}">
                <a16:creationId xmlns:a16="http://schemas.microsoft.com/office/drawing/2014/main" id="{7321778E-E3B9-0242-9EA6-D467EAF1A12C}"/>
              </a:ext>
            </a:extLst>
          </p:cNvPr>
          <p:cNvSpPr txBox="1">
            <a:spLocks noChangeArrowheads="1"/>
          </p:cNvSpPr>
          <p:nvPr/>
        </p:nvSpPr>
        <p:spPr bwMode="auto">
          <a:xfrm>
            <a:off x="3962400" y="4648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b</a:t>
            </a:r>
          </a:p>
        </p:txBody>
      </p:sp>
      <p:sp>
        <p:nvSpPr>
          <p:cNvPr id="4115" name="Text Box 19">
            <a:extLst>
              <a:ext uri="{FF2B5EF4-FFF2-40B4-BE49-F238E27FC236}">
                <a16:creationId xmlns:a16="http://schemas.microsoft.com/office/drawing/2014/main" id="{D5C0EACC-AEAC-9344-83DE-30DB54F54DDD}"/>
              </a:ext>
            </a:extLst>
          </p:cNvPr>
          <p:cNvSpPr txBox="1">
            <a:spLocks noChangeArrowheads="1"/>
          </p:cNvSpPr>
          <p:nvPr/>
        </p:nvSpPr>
        <p:spPr bwMode="auto">
          <a:xfrm>
            <a:off x="5562600" y="4572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c</a:t>
            </a:r>
          </a:p>
        </p:txBody>
      </p:sp>
      <p:sp>
        <p:nvSpPr>
          <p:cNvPr id="4118" name="Line 22">
            <a:extLst>
              <a:ext uri="{FF2B5EF4-FFF2-40B4-BE49-F238E27FC236}">
                <a16:creationId xmlns:a16="http://schemas.microsoft.com/office/drawing/2014/main" id="{E271F5C4-378E-8C43-A497-77C8A175B0C8}"/>
              </a:ext>
            </a:extLst>
          </p:cNvPr>
          <p:cNvSpPr>
            <a:spLocks noChangeShapeType="1"/>
          </p:cNvSpPr>
          <p:nvPr/>
        </p:nvSpPr>
        <p:spPr bwMode="auto">
          <a:xfrm>
            <a:off x="4114800" y="4114800"/>
            <a:ext cx="2895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21" name="Group 25">
            <a:extLst>
              <a:ext uri="{FF2B5EF4-FFF2-40B4-BE49-F238E27FC236}">
                <a16:creationId xmlns:a16="http://schemas.microsoft.com/office/drawing/2014/main" id="{8B0F3A0F-0C45-3842-8EC0-5598F39EA3EF}"/>
              </a:ext>
            </a:extLst>
          </p:cNvPr>
          <p:cNvGrpSpPr>
            <a:grpSpLocks/>
          </p:cNvGrpSpPr>
          <p:nvPr/>
        </p:nvGrpSpPr>
        <p:grpSpPr bwMode="auto">
          <a:xfrm>
            <a:off x="6934200" y="3810000"/>
            <a:ext cx="609600" cy="609600"/>
            <a:chOff x="672" y="3744"/>
            <a:chExt cx="384" cy="384"/>
          </a:xfrm>
        </p:grpSpPr>
        <p:sp>
          <p:nvSpPr>
            <p:cNvPr id="4119" name="Rectangle 23">
              <a:extLst>
                <a:ext uri="{FF2B5EF4-FFF2-40B4-BE49-F238E27FC236}">
                  <a16:creationId xmlns:a16="http://schemas.microsoft.com/office/drawing/2014/main" id="{CC5D86C4-8D7C-F14F-A5A0-012CCD7EC55B}"/>
                </a:ext>
              </a:extLst>
            </p:cNvPr>
            <p:cNvSpPr>
              <a:spLocks noChangeArrowheads="1"/>
            </p:cNvSpPr>
            <p:nvPr/>
          </p:nvSpPr>
          <p:spPr bwMode="auto">
            <a:xfrm>
              <a:off x="672" y="3744"/>
              <a:ext cx="384"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Text Box 24">
              <a:extLst>
                <a:ext uri="{FF2B5EF4-FFF2-40B4-BE49-F238E27FC236}">
                  <a16:creationId xmlns:a16="http://schemas.microsoft.com/office/drawing/2014/main" id="{D9014C79-742D-9F43-B69E-75016F69CF64}"/>
                </a:ext>
              </a:extLst>
            </p:cNvPr>
            <p:cNvSpPr txBox="1">
              <a:spLocks noChangeArrowheads="1"/>
            </p:cNvSpPr>
            <p:nvPr/>
          </p:nvSpPr>
          <p:spPr bwMode="auto">
            <a:xfrm>
              <a:off x="672" y="379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RF</a:t>
              </a:r>
            </a:p>
          </p:txBody>
        </p:sp>
      </p:grpSp>
      <p:sp>
        <p:nvSpPr>
          <p:cNvPr id="4122" name="Line 26">
            <a:extLst>
              <a:ext uri="{FF2B5EF4-FFF2-40B4-BE49-F238E27FC236}">
                <a16:creationId xmlns:a16="http://schemas.microsoft.com/office/drawing/2014/main" id="{0F89E304-59C2-B64F-906D-DF9333F6DFD8}"/>
              </a:ext>
            </a:extLst>
          </p:cNvPr>
          <p:cNvSpPr>
            <a:spLocks noChangeShapeType="1"/>
          </p:cNvSpPr>
          <p:nvPr/>
        </p:nvSpPr>
        <p:spPr bwMode="auto">
          <a:xfrm>
            <a:off x="1371600" y="4876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3" name="Line 27">
            <a:extLst>
              <a:ext uri="{FF2B5EF4-FFF2-40B4-BE49-F238E27FC236}">
                <a16:creationId xmlns:a16="http://schemas.microsoft.com/office/drawing/2014/main" id="{6C3DD62B-15ED-174C-9F06-C62C4E4E0F15}"/>
              </a:ext>
            </a:extLst>
          </p:cNvPr>
          <p:cNvSpPr>
            <a:spLocks noChangeShapeType="1"/>
          </p:cNvSpPr>
          <p:nvPr/>
        </p:nvSpPr>
        <p:spPr bwMode="auto">
          <a:xfrm>
            <a:off x="2895600" y="4876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4" name="Line 28">
            <a:extLst>
              <a:ext uri="{FF2B5EF4-FFF2-40B4-BE49-F238E27FC236}">
                <a16:creationId xmlns:a16="http://schemas.microsoft.com/office/drawing/2014/main" id="{031DB66C-A379-5A49-B610-FC0CB9D62874}"/>
              </a:ext>
            </a:extLst>
          </p:cNvPr>
          <p:cNvSpPr>
            <a:spLocks noChangeShapeType="1"/>
          </p:cNvSpPr>
          <p:nvPr/>
        </p:nvSpPr>
        <p:spPr bwMode="auto">
          <a:xfrm>
            <a:off x="4419600" y="4876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a:extLst>
              <a:ext uri="{FF2B5EF4-FFF2-40B4-BE49-F238E27FC236}">
                <a16:creationId xmlns:a16="http://schemas.microsoft.com/office/drawing/2014/main" id="{79A48F08-B3D2-AC4B-9ED2-10C112B7A110}"/>
              </a:ext>
            </a:extLst>
          </p:cNvPr>
          <p:cNvSpPr>
            <a:spLocks noChangeShapeType="1"/>
          </p:cNvSpPr>
          <p:nvPr/>
        </p:nvSpPr>
        <p:spPr bwMode="auto">
          <a:xfrm>
            <a:off x="6019800" y="4876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a:extLst>
              <a:ext uri="{FF2B5EF4-FFF2-40B4-BE49-F238E27FC236}">
                <a16:creationId xmlns:a16="http://schemas.microsoft.com/office/drawing/2014/main" id="{4E68E00A-4F24-F842-A699-BA2B26A1A8A1}"/>
              </a:ext>
            </a:extLst>
          </p:cNvPr>
          <p:cNvSpPr>
            <a:spLocks noChangeShapeType="1"/>
          </p:cNvSpPr>
          <p:nvPr/>
        </p:nvSpPr>
        <p:spPr bwMode="auto">
          <a:xfrm flipV="1">
            <a:off x="7239000" y="4419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Text Box 31">
            <a:extLst>
              <a:ext uri="{FF2B5EF4-FFF2-40B4-BE49-F238E27FC236}">
                <a16:creationId xmlns:a16="http://schemas.microsoft.com/office/drawing/2014/main" id="{2C50A586-EF88-A246-B9E7-25E67A2E31A8}"/>
              </a:ext>
            </a:extLst>
          </p:cNvPr>
          <p:cNvSpPr txBox="1">
            <a:spLocks noChangeArrowheads="1"/>
          </p:cNvSpPr>
          <p:nvPr/>
        </p:nvSpPr>
        <p:spPr bwMode="auto">
          <a:xfrm>
            <a:off x="5029200" y="3581400"/>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rPr>
              <a:t>C_b</a:t>
            </a:r>
          </a:p>
        </p:txBody>
      </p:sp>
    </p:spTree>
    <p:extLst>
      <p:ext uri="{BB962C8B-B14F-4D97-AF65-F5344CB8AC3E}">
        <p14:creationId xmlns:p14="http://schemas.microsoft.com/office/powerpoint/2010/main" val="3389314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0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10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10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12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113"/>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114"/>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115"/>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122"/>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0"/>
                                  </p:stCondLst>
                                  <p:childTnLst>
                                    <p:set>
                                      <p:cBhvr>
                                        <p:cTn id="30" dur="1" fill="hold">
                                          <p:stCondLst>
                                            <p:cond delay="499"/>
                                          </p:stCondLst>
                                        </p:cTn>
                                        <p:tgtEl>
                                          <p:spTgt spid="4124"/>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4123"/>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499"/>
                                          </p:stCondLst>
                                        </p:cTn>
                                        <p:tgtEl>
                                          <p:spTgt spid="412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412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4103"/>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4118"/>
                                        </p:tgtEl>
                                        <p:attrNameLst>
                                          <p:attrName>style.visibility</p:attrName>
                                        </p:attrNameLst>
                                      </p:cBhvr>
                                      <p:to>
                                        <p:strVal val="visible"/>
                                      </p:to>
                                    </p:se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4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3" grpId="0" autoUpdateAnimBg="0"/>
      <p:bldP spid="4114" grpId="0" autoUpdateAnimBg="0"/>
      <p:bldP spid="4115" grpId="0" autoUpdateAnimBg="0"/>
      <p:bldP spid="41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7C33C49A-24D1-474F-90FD-983D59A0D14B}"/>
              </a:ext>
            </a:extLst>
          </p:cNvPr>
          <p:cNvSpPr>
            <a:spLocks noGrp="1"/>
          </p:cNvSpPr>
          <p:nvPr>
            <p:ph type="sldNum" sz="quarter" idx="12"/>
          </p:nvPr>
        </p:nvSpPr>
        <p:spPr/>
        <p:txBody>
          <a:bodyPr/>
          <a:lstStyle/>
          <a:p>
            <a:fld id="{22ECE3CB-87D1-9E49-9C45-D74772EFD6D3}" type="slidenum">
              <a:rPr lang="en-US" altLang="en-US"/>
              <a:pPr/>
              <a:t>16</a:t>
            </a:fld>
            <a:endParaRPr lang="en-US" altLang="en-US"/>
          </a:p>
        </p:txBody>
      </p:sp>
      <p:sp>
        <p:nvSpPr>
          <p:cNvPr id="46082" name="Rectangle 2050">
            <a:extLst>
              <a:ext uri="{FF2B5EF4-FFF2-40B4-BE49-F238E27FC236}">
                <a16:creationId xmlns:a16="http://schemas.microsoft.com/office/drawing/2014/main" id="{2A16C181-6FB3-914B-B6A5-DCA11C1D0C28}"/>
              </a:ext>
            </a:extLst>
          </p:cNvPr>
          <p:cNvSpPr>
            <a:spLocks noGrp="1" noChangeArrowheads="1"/>
          </p:cNvSpPr>
          <p:nvPr>
            <p:ph type="title"/>
          </p:nvPr>
        </p:nvSpPr>
        <p:spPr/>
        <p:txBody>
          <a:bodyPr/>
          <a:lstStyle/>
          <a:p>
            <a:r>
              <a:rPr lang="en-US" altLang="en-US">
                <a:solidFill>
                  <a:schemeClr val="accent2"/>
                </a:solidFill>
              </a:rPr>
              <a:t>Abstraction Function</a:t>
            </a:r>
          </a:p>
        </p:txBody>
      </p:sp>
      <p:sp>
        <p:nvSpPr>
          <p:cNvPr id="46083" name="Rectangle 2051">
            <a:extLst>
              <a:ext uri="{FF2B5EF4-FFF2-40B4-BE49-F238E27FC236}">
                <a16:creationId xmlns:a16="http://schemas.microsoft.com/office/drawing/2014/main" id="{802B0724-E24B-9048-8384-BAADFDEE280F}"/>
              </a:ext>
            </a:extLst>
          </p:cNvPr>
          <p:cNvSpPr>
            <a:spLocks noGrp="1" noChangeArrowheads="1"/>
          </p:cNvSpPr>
          <p:nvPr>
            <p:ph type="body" idx="1"/>
          </p:nvPr>
        </p:nvSpPr>
        <p:spPr/>
        <p:txBody>
          <a:bodyPr/>
          <a:lstStyle/>
          <a:p>
            <a:r>
              <a:rPr lang="en-US" altLang="en-US"/>
              <a:t>Need to define an </a:t>
            </a:r>
            <a:r>
              <a:rPr lang="en-US" altLang="en-US" u="sng"/>
              <a:t>abstraction function</a:t>
            </a:r>
            <a:endParaRPr lang="en-US" altLang="en-US"/>
          </a:p>
          <a:p>
            <a:pPr>
              <a:buFontTx/>
              <a:buNone/>
            </a:pPr>
            <a:endParaRPr lang="en-US" altLang="en-US"/>
          </a:p>
          <a:p>
            <a:endParaRPr lang="en-US" altLang="en-US"/>
          </a:p>
          <a:p>
            <a:endParaRPr lang="en-US" altLang="en-US"/>
          </a:p>
          <a:p>
            <a:r>
              <a:rPr lang="en-US" altLang="en-US"/>
              <a:t>Flushing the pipeline </a:t>
            </a:r>
          </a:p>
          <a:p>
            <a:r>
              <a:rPr lang="en-US" altLang="en-US"/>
              <a:t>Our idea: Define abstraction function as a </a:t>
            </a:r>
            <a:r>
              <a:rPr lang="en-US" altLang="en-US">
                <a:solidFill>
                  <a:srgbClr val="FF0000"/>
                </a:solidFill>
              </a:rPr>
              <a:t>Composition of Completion Functions</a:t>
            </a:r>
            <a:endParaRPr lang="en-US" altLang="en-US"/>
          </a:p>
        </p:txBody>
      </p:sp>
      <p:grpSp>
        <p:nvGrpSpPr>
          <p:cNvPr id="46093" name="Group 2061">
            <a:extLst>
              <a:ext uri="{FF2B5EF4-FFF2-40B4-BE49-F238E27FC236}">
                <a16:creationId xmlns:a16="http://schemas.microsoft.com/office/drawing/2014/main" id="{F8F585E2-2703-BC4C-A0B3-E78F9EA38AF8}"/>
              </a:ext>
            </a:extLst>
          </p:cNvPr>
          <p:cNvGrpSpPr>
            <a:grpSpLocks/>
          </p:cNvGrpSpPr>
          <p:nvPr/>
        </p:nvGrpSpPr>
        <p:grpSpPr bwMode="auto">
          <a:xfrm>
            <a:off x="2514600" y="2971800"/>
            <a:ext cx="3581400" cy="914400"/>
            <a:chOff x="1728" y="1248"/>
            <a:chExt cx="2496" cy="864"/>
          </a:xfrm>
        </p:grpSpPr>
        <p:sp>
          <p:nvSpPr>
            <p:cNvPr id="46094" name="Rectangle 2062">
              <a:extLst>
                <a:ext uri="{FF2B5EF4-FFF2-40B4-BE49-F238E27FC236}">
                  <a16:creationId xmlns:a16="http://schemas.microsoft.com/office/drawing/2014/main" id="{C0E8D001-954F-F74C-82D9-8088AD6B0EC8}"/>
                </a:ext>
              </a:extLst>
            </p:cNvPr>
            <p:cNvSpPr>
              <a:spLocks noChangeArrowheads="1"/>
            </p:cNvSpPr>
            <p:nvPr/>
          </p:nvSpPr>
          <p:spPr bwMode="auto">
            <a:xfrm>
              <a:off x="1728" y="124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2063">
              <a:extLst>
                <a:ext uri="{FF2B5EF4-FFF2-40B4-BE49-F238E27FC236}">
                  <a16:creationId xmlns:a16="http://schemas.microsoft.com/office/drawing/2014/main" id="{B79389B3-8C7F-A84A-8848-3AF88348078B}"/>
                </a:ext>
              </a:extLst>
            </p:cNvPr>
            <p:cNvSpPr>
              <a:spLocks noChangeArrowheads="1"/>
            </p:cNvSpPr>
            <p:nvPr/>
          </p:nvSpPr>
          <p:spPr bwMode="auto">
            <a:xfrm>
              <a:off x="3984" y="124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096" name="AutoShape 2064">
              <a:extLst>
                <a:ext uri="{FF2B5EF4-FFF2-40B4-BE49-F238E27FC236}">
                  <a16:creationId xmlns:a16="http://schemas.microsoft.com/office/drawing/2014/main" id="{2F5ABD38-CB38-0643-85CC-EF53FE20C484}"/>
                </a:ext>
              </a:extLst>
            </p:cNvPr>
            <p:cNvCxnSpPr>
              <a:cxnSpLocks noChangeShapeType="1"/>
              <a:stCxn id="46094" idx="3"/>
              <a:endCxn id="46095" idx="2"/>
            </p:cNvCxnSpPr>
            <p:nvPr/>
          </p:nvCxnSpPr>
          <p:spPr bwMode="auto">
            <a:xfrm>
              <a:off x="1968" y="1368"/>
              <a:ext cx="201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7" name="Rectangle 2065">
              <a:extLst>
                <a:ext uri="{FF2B5EF4-FFF2-40B4-BE49-F238E27FC236}">
                  <a16:creationId xmlns:a16="http://schemas.microsoft.com/office/drawing/2014/main" id="{AEA643EC-BC1F-8746-8305-02E1C87908E5}"/>
                </a:ext>
              </a:extLst>
            </p:cNvPr>
            <p:cNvSpPr>
              <a:spLocks noChangeArrowheads="1"/>
            </p:cNvSpPr>
            <p:nvPr/>
          </p:nvSpPr>
          <p:spPr bwMode="auto">
            <a:xfrm>
              <a:off x="1728" y="187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Oval 2066">
              <a:extLst>
                <a:ext uri="{FF2B5EF4-FFF2-40B4-BE49-F238E27FC236}">
                  <a16:creationId xmlns:a16="http://schemas.microsoft.com/office/drawing/2014/main" id="{E5DCB817-442C-6544-B4F3-8480B3E65C84}"/>
                </a:ext>
              </a:extLst>
            </p:cNvPr>
            <p:cNvSpPr>
              <a:spLocks noChangeArrowheads="1"/>
            </p:cNvSpPr>
            <p:nvPr/>
          </p:nvSpPr>
          <p:spPr bwMode="auto">
            <a:xfrm>
              <a:off x="3984" y="187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099" name="AutoShape 2067">
              <a:extLst>
                <a:ext uri="{FF2B5EF4-FFF2-40B4-BE49-F238E27FC236}">
                  <a16:creationId xmlns:a16="http://schemas.microsoft.com/office/drawing/2014/main" id="{7EA3ABE9-4AE1-B54B-871C-956F9041EF1B}"/>
                </a:ext>
              </a:extLst>
            </p:cNvPr>
            <p:cNvCxnSpPr>
              <a:cxnSpLocks noChangeShapeType="1"/>
              <a:stCxn id="46097" idx="3"/>
              <a:endCxn id="46098" idx="2"/>
            </p:cNvCxnSpPr>
            <p:nvPr/>
          </p:nvCxnSpPr>
          <p:spPr bwMode="auto">
            <a:xfrm>
              <a:off x="1968" y="1992"/>
              <a:ext cx="201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0" name="AutoShape 2068">
              <a:extLst>
                <a:ext uri="{FF2B5EF4-FFF2-40B4-BE49-F238E27FC236}">
                  <a16:creationId xmlns:a16="http://schemas.microsoft.com/office/drawing/2014/main" id="{DE50D030-C20C-004F-9428-197A52D4012A}"/>
                </a:ext>
              </a:extLst>
            </p:cNvPr>
            <p:cNvSpPr>
              <a:spLocks noChangeArrowheads="1"/>
            </p:cNvSpPr>
            <p:nvPr/>
          </p:nvSpPr>
          <p:spPr bwMode="auto">
            <a:xfrm>
              <a:off x="1776" y="1536"/>
              <a:ext cx="96" cy="288"/>
            </a:xfrm>
            <a:prstGeom prst="downArrow">
              <a:avLst>
                <a:gd name="adj1" fmla="val 50000"/>
                <a:gd name="adj2" fmla="val 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AutoShape 2069">
              <a:extLst>
                <a:ext uri="{FF2B5EF4-FFF2-40B4-BE49-F238E27FC236}">
                  <a16:creationId xmlns:a16="http://schemas.microsoft.com/office/drawing/2014/main" id="{5D2BB57D-8A06-4E49-B08C-E058766230DA}"/>
                </a:ext>
              </a:extLst>
            </p:cNvPr>
            <p:cNvSpPr>
              <a:spLocks noChangeArrowheads="1"/>
            </p:cNvSpPr>
            <p:nvPr/>
          </p:nvSpPr>
          <p:spPr bwMode="auto">
            <a:xfrm>
              <a:off x="4032" y="1536"/>
              <a:ext cx="96" cy="288"/>
            </a:xfrm>
            <a:prstGeom prst="downArrow">
              <a:avLst>
                <a:gd name="adj1" fmla="val 50000"/>
                <a:gd name="adj2" fmla="val 75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104" name="Text Box 2072">
            <a:extLst>
              <a:ext uri="{FF2B5EF4-FFF2-40B4-BE49-F238E27FC236}">
                <a16:creationId xmlns:a16="http://schemas.microsoft.com/office/drawing/2014/main" id="{FDA5EB15-7D99-5846-9C47-8EAD17DEFD2D}"/>
              </a:ext>
            </a:extLst>
          </p:cNvPr>
          <p:cNvSpPr txBox="1">
            <a:spLocks noChangeArrowheads="1"/>
          </p:cNvSpPr>
          <p:nvPr/>
        </p:nvSpPr>
        <p:spPr bwMode="auto">
          <a:xfrm>
            <a:off x="1143000" y="2819400"/>
            <a:ext cx="12493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Impl.</a:t>
            </a:r>
          </a:p>
          <a:p>
            <a:r>
              <a:rPr lang="en-US" altLang="en-US" sz="2400"/>
              <a:t>Machine</a:t>
            </a:r>
          </a:p>
          <a:p>
            <a:r>
              <a:rPr lang="en-US" altLang="en-US" sz="2400"/>
              <a:t>Step</a:t>
            </a:r>
          </a:p>
        </p:txBody>
      </p:sp>
      <p:sp>
        <p:nvSpPr>
          <p:cNvPr id="46105" name="Text Box 2073">
            <a:extLst>
              <a:ext uri="{FF2B5EF4-FFF2-40B4-BE49-F238E27FC236}">
                <a16:creationId xmlns:a16="http://schemas.microsoft.com/office/drawing/2014/main" id="{49A7310C-3750-FD46-B0B7-33161456938F}"/>
              </a:ext>
            </a:extLst>
          </p:cNvPr>
          <p:cNvSpPr txBox="1">
            <a:spLocks noChangeArrowheads="1"/>
          </p:cNvSpPr>
          <p:nvPr/>
        </p:nvSpPr>
        <p:spPr bwMode="auto">
          <a:xfrm>
            <a:off x="6324600" y="2819400"/>
            <a:ext cx="12493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Spec.</a:t>
            </a:r>
          </a:p>
          <a:p>
            <a:r>
              <a:rPr lang="en-US" altLang="en-US" sz="2400"/>
              <a:t>Machine</a:t>
            </a:r>
          </a:p>
          <a:p>
            <a:r>
              <a:rPr lang="en-US" altLang="en-US" sz="2400"/>
              <a:t>Step</a:t>
            </a:r>
          </a:p>
        </p:txBody>
      </p:sp>
      <p:sp>
        <p:nvSpPr>
          <p:cNvPr id="46108" name="Line 2076">
            <a:extLst>
              <a:ext uri="{FF2B5EF4-FFF2-40B4-BE49-F238E27FC236}">
                <a16:creationId xmlns:a16="http://schemas.microsoft.com/office/drawing/2014/main" id="{6341D74B-6ADC-3D4E-8A71-A7079C5346BF}"/>
              </a:ext>
            </a:extLst>
          </p:cNvPr>
          <p:cNvSpPr>
            <a:spLocks noChangeShapeType="1"/>
          </p:cNvSpPr>
          <p:nvPr/>
        </p:nvSpPr>
        <p:spPr bwMode="auto">
          <a:xfrm flipH="1">
            <a:off x="4267200" y="24384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8894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CF52EC6F-0D69-B542-93C3-A7DBEBB5B6F4}"/>
              </a:ext>
            </a:extLst>
          </p:cNvPr>
          <p:cNvSpPr>
            <a:spLocks noGrp="1"/>
          </p:cNvSpPr>
          <p:nvPr>
            <p:ph type="sldNum" sz="quarter" idx="12"/>
          </p:nvPr>
        </p:nvSpPr>
        <p:spPr/>
        <p:txBody>
          <a:bodyPr/>
          <a:lstStyle/>
          <a:p>
            <a:fld id="{13E6F372-A4A5-3247-B867-52D6A3F5CDB0}" type="slidenum">
              <a:rPr lang="en-US" altLang="en-US"/>
              <a:pPr/>
              <a:t>17</a:t>
            </a:fld>
            <a:endParaRPr lang="en-US" altLang="en-US"/>
          </a:p>
        </p:txBody>
      </p:sp>
      <p:sp>
        <p:nvSpPr>
          <p:cNvPr id="48130" name="Rectangle 2050">
            <a:extLst>
              <a:ext uri="{FF2B5EF4-FFF2-40B4-BE49-F238E27FC236}">
                <a16:creationId xmlns:a16="http://schemas.microsoft.com/office/drawing/2014/main" id="{672F2BC5-3CB9-DA41-9A20-12DC0160D2B0}"/>
              </a:ext>
            </a:extLst>
          </p:cNvPr>
          <p:cNvSpPr>
            <a:spLocks noGrp="1" noChangeArrowheads="1"/>
          </p:cNvSpPr>
          <p:nvPr>
            <p:ph type="title"/>
          </p:nvPr>
        </p:nvSpPr>
        <p:spPr/>
        <p:txBody>
          <a:bodyPr/>
          <a:lstStyle/>
          <a:p>
            <a:r>
              <a:rPr lang="en-US" altLang="en-US">
                <a:solidFill>
                  <a:schemeClr val="accent2"/>
                </a:solidFill>
              </a:rPr>
              <a:t>Main Features</a:t>
            </a:r>
          </a:p>
        </p:txBody>
      </p:sp>
      <p:sp>
        <p:nvSpPr>
          <p:cNvPr id="48131" name="Rectangle 2051">
            <a:extLst>
              <a:ext uri="{FF2B5EF4-FFF2-40B4-BE49-F238E27FC236}">
                <a16:creationId xmlns:a16="http://schemas.microsoft.com/office/drawing/2014/main" id="{9285BF3B-3B38-C341-AC94-A09A47442425}"/>
              </a:ext>
            </a:extLst>
          </p:cNvPr>
          <p:cNvSpPr>
            <a:spLocks noGrp="1" noChangeArrowheads="1"/>
          </p:cNvSpPr>
          <p:nvPr>
            <p:ph type="body" idx="1"/>
          </p:nvPr>
        </p:nvSpPr>
        <p:spPr/>
        <p:txBody>
          <a:bodyPr/>
          <a:lstStyle/>
          <a:p>
            <a:r>
              <a:rPr lang="en-US" altLang="en-US"/>
              <a:t>Decomposition into verification conditions</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pPr>
              <a:buFontTx/>
              <a:buNone/>
            </a:pPr>
            <a:endParaRPr lang="en-US" altLang="en-US"/>
          </a:p>
        </p:txBody>
      </p:sp>
      <p:sp>
        <p:nvSpPr>
          <p:cNvPr id="48160" name="Line 2080">
            <a:extLst>
              <a:ext uri="{FF2B5EF4-FFF2-40B4-BE49-F238E27FC236}">
                <a16:creationId xmlns:a16="http://schemas.microsoft.com/office/drawing/2014/main" id="{9F9563F4-486F-D44B-82E7-87EBAEFE0223}"/>
              </a:ext>
            </a:extLst>
          </p:cNvPr>
          <p:cNvSpPr>
            <a:spLocks noChangeShapeType="1"/>
          </p:cNvSpPr>
          <p:nvPr/>
        </p:nvSpPr>
        <p:spPr bwMode="auto">
          <a:xfrm>
            <a:off x="3962400" y="3276600"/>
            <a:ext cx="2895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161" name="Group 2081">
            <a:extLst>
              <a:ext uri="{FF2B5EF4-FFF2-40B4-BE49-F238E27FC236}">
                <a16:creationId xmlns:a16="http://schemas.microsoft.com/office/drawing/2014/main" id="{DCA836DA-040D-814A-ABCF-B57158AA8480}"/>
              </a:ext>
            </a:extLst>
          </p:cNvPr>
          <p:cNvGrpSpPr>
            <a:grpSpLocks/>
          </p:cNvGrpSpPr>
          <p:nvPr/>
        </p:nvGrpSpPr>
        <p:grpSpPr bwMode="auto">
          <a:xfrm>
            <a:off x="6858000" y="2971800"/>
            <a:ext cx="609600" cy="609600"/>
            <a:chOff x="672" y="3744"/>
            <a:chExt cx="384" cy="384"/>
          </a:xfrm>
        </p:grpSpPr>
        <p:sp>
          <p:nvSpPr>
            <p:cNvPr id="48162" name="Rectangle 2082">
              <a:extLst>
                <a:ext uri="{FF2B5EF4-FFF2-40B4-BE49-F238E27FC236}">
                  <a16:creationId xmlns:a16="http://schemas.microsoft.com/office/drawing/2014/main" id="{26BB72D4-9927-1E41-B3FE-39AAB9357DEC}"/>
                </a:ext>
              </a:extLst>
            </p:cNvPr>
            <p:cNvSpPr>
              <a:spLocks noChangeArrowheads="1"/>
            </p:cNvSpPr>
            <p:nvPr/>
          </p:nvSpPr>
          <p:spPr bwMode="auto">
            <a:xfrm>
              <a:off x="672" y="3744"/>
              <a:ext cx="384"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Text Box 2083">
              <a:extLst>
                <a:ext uri="{FF2B5EF4-FFF2-40B4-BE49-F238E27FC236}">
                  <a16:creationId xmlns:a16="http://schemas.microsoft.com/office/drawing/2014/main" id="{DE3A2B0C-BCFC-A347-9D0C-868CFD1FB980}"/>
                </a:ext>
              </a:extLst>
            </p:cNvPr>
            <p:cNvSpPr txBox="1">
              <a:spLocks noChangeArrowheads="1"/>
            </p:cNvSpPr>
            <p:nvPr/>
          </p:nvSpPr>
          <p:spPr bwMode="auto">
            <a:xfrm>
              <a:off x="672" y="379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RF</a:t>
              </a:r>
            </a:p>
          </p:txBody>
        </p:sp>
      </p:grpSp>
      <p:sp>
        <p:nvSpPr>
          <p:cNvPr id="48164" name="Rectangle 2084">
            <a:extLst>
              <a:ext uri="{FF2B5EF4-FFF2-40B4-BE49-F238E27FC236}">
                <a16:creationId xmlns:a16="http://schemas.microsoft.com/office/drawing/2014/main" id="{1794F03C-37AB-2947-8CEE-8877BDCBD91A}"/>
              </a:ext>
            </a:extLst>
          </p:cNvPr>
          <p:cNvSpPr>
            <a:spLocks noChangeArrowheads="1"/>
          </p:cNvSpPr>
          <p:nvPr/>
        </p:nvSpPr>
        <p:spPr bwMode="auto">
          <a:xfrm>
            <a:off x="2209800" y="38862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2085">
            <a:extLst>
              <a:ext uri="{FF2B5EF4-FFF2-40B4-BE49-F238E27FC236}">
                <a16:creationId xmlns:a16="http://schemas.microsoft.com/office/drawing/2014/main" id="{5B3885F9-EC2A-1C49-81BD-C8D404391A6E}"/>
              </a:ext>
            </a:extLst>
          </p:cNvPr>
          <p:cNvSpPr>
            <a:spLocks noChangeArrowheads="1"/>
          </p:cNvSpPr>
          <p:nvPr/>
        </p:nvSpPr>
        <p:spPr bwMode="auto">
          <a:xfrm>
            <a:off x="3733800" y="38862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Rectangle 2086">
            <a:extLst>
              <a:ext uri="{FF2B5EF4-FFF2-40B4-BE49-F238E27FC236}">
                <a16:creationId xmlns:a16="http://schemas.microsoft.com/office/drawing/2014/main" id="{E1BA4E28-8FEB-134F-9B66-387770FF38CB}"/>
              </a:ext>
            </a:extLst>
          </p:cNvPr>
          <p:cNvSpPr>
            <a:spLocks noChangeArrowheads="1"/>
          </p:cNvSpPr>
          <p:nvPr/>
        </p:nvSpPr>
        <p:spPr bwMode="auto">
          <a:xfrm>
            <a:off x="5334000" y="38862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7" name="Text Box 2087">
            <a:extLst>
              <a:ext uri="{FF2B5EF4-FFF2-40B4-BE49-F238E27FC236}">
                <a16:creationId xmlns:a16="http://schemas.microsoft.com/office/drawing/2014/main" id="{B23D937A-E1A1-EA4D-80E7-176DFFE802F9}"/>
              </a:ext>
            </a:extLst>
          </p:cNvPr>
          <p:cNvSpPr txBox="1">
            <a:spLocks noChangeArrowheads="1"/>
          </p:cNvSpPr>
          <p:nvPr/>
        </p:nvSpPr>
        <p:spPr bwMode="auto">
          <a:xfrm>
            <a:off x="2286000"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a:t>
            </a:r>
          </a:p>
        </p:txBody>
      </p:sp>
      <p:sp>
        <p:nvSpPr>
          <p:cNvPr id="48168" name="Text Box 2088">
            <a:extLst>
              <a:ext uri="{FF2B5EF4-FFF2-40B4-BE49-F238E27FC236}">
                <a16:creationId xmlns:a16="http://schemas.microsoft.com/office/drawing/2014/main" id="{31283963-C8B8-5A44-884B-2A28045120EB}"/>
              </a:ext>
            </a:extLst>
          </p:cNvPr>
          <p:cNvSpPr txBox="1">
            <a:spLocks noChangeArrowheads="1"/>
          </p:cNvSpPr>
          <p:nvPr/>
        </p:nvSpPr>
        <p:spPr bwMode="auto">
          <a:xfrm>
            <a:off x="3810000" y="4038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b</a:t>
            </a:r>
          </a:p>
        </p:txBody>
      </p:sp>
      <p:sp>
        <p:nvSpPr>
          <p:cNvPr id="48169" name="Text Box 2089">
            <a:extLst>
              <a:ext uri="{FF2B5EF4-FFF2-40B4-BE49-F238E27FC236}">
                <a16:creationId xmlns:a16="http://schemas.microsoft.com/office/drawing/2014/main" id="{D09A5AA8-7B07-C046-A5AF-EC1A7FF7EE5E}"/>
              </a:ext>
            </a:extLst>
          </p:cNvPr>
          <p:cNvSpPr txBox="1">
            <a:spLocks noChangeArrowheads="1"/>
          </p:cNvSpPr>
          <p:nvPr/>
        </p:nvSpPr>
        <p:spPr bwMode="auto">
          <a:xfrm>
            <a:off x="5410200" y="3962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c</a:t>
            </a:r>
          </a:p>
        </p:txBody>
      </p:sp>
      <p:sp>
        <p:nvSpPr>
          <p:cNvPr id="48170" name="Line 2090">
            <a:extLst>
              <a:ext uri="{FF2B5EF4-FFF2-40B4-BE49-F238E27FC236}">
                <a16:creationId xmlns:a16="http://schemas.microsoft.com/office/drawing/2014/main" id="{C56AB01D-6EA2-9544-98EE-07501CA4DFB9}"/>
              </a:ext>
            </a:extLst>
          </p:cNvPr>
          <p:cNvSpPr>
            <a:spLocks noChangeShapeType="1"/>
          </p:cNvSpPr>
          <p:nvPr/>
        </p:nvSpPr>
        <p:spPr bwMode="auto">
          <a:xfrm>
            <a:off x="1219200" y="4267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2091">
            <a:extLst>
              <a:ext uri="{FF2B5EF4-FFF2-40B4-BE49-F238E27FC236}">
                <a16:creationId xmlns:a16="http://schemas.microsoft.com/office/drawing/2014/main" id="{BD6A194B-219F-DC4C-9002-F1401B594B71}"/>
              </a:ext>
            </a:extLst>
          </p:cNvPr>
          <p:cNvSpPr>
            <a:spLocks noChangeShapeType="1"/>
          </p:cNvSpPr>
          <p:nvPr/>
        </p:nvSpPr>
        <p:spPr bwMode="auto">
          <a:xfrm>
            <a:off x="2743200" y="4267200"/>
            <a:ext cx="990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2" name="Line 2092">
            <a:extLst>
              <a:ext uri="{FF2B5EF4-FFF2-40B4-BE49-F238E27FC236}">
                <a16:creationId xmlns:a16="http://schemas.microsoft.com/office/drawing/2014/main" id="{151001FF-B0C7-5848-900F-9CA665B0B210}"/>
              </a:ext>
            </a:extLst>
          </p:cNvPr>
          <p:cNvSpPr>
            <a:spLocks noChangeShapeType="1"/>
          </p:cNvSpPr>
          <p:nvPr/>
        </p:nvSpPr>
        <p:spPr bwMode="auto">
          <a:xfrm>
            <a:off x="4267200" y="4267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3" name="Line 2093">
            <a:extLst>
              <a:ext uri="{FF2B5EF4-FFF2-40B4-BE49-F238E27FC236}">
                <a16:creationId xmlns:a16="http://schemas.microsoft.com/office/drawing/2014/main" id="{25AFBDBA-5E8B-EB4C-A138-555A4B67D631}"/>
              </a:ext>
            </a:extLst>
          </p:cNvPr>
          <p:cNvSpPr>
            <a:spLocks noChangeShapeType="1"/>
          </p:cNvSpPr>
          <p:nvPr/>
        </p:nvSpPr>
        <p:spPr bwMode="auto">
          <a:xfrm>
            <a:off x="5867400" y="4267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4" name="Text Box 2094">
            <a:extLst>
              <a:ext uri="{FF2B5EF4-FFF2-40B4-BE49-F238E27FC236}">
                <a16:creationId xmlns:a16="http://schemas.microsoft.com/office/drawing/2014/main" id="{67633422-1026-7442-BE09-E6D7585E6394}"/>
              </a:ext>
            </a:extLst>
          </p:cNvPr>
          <p:cNvSpPr txBox="1">
            <a:spLocks noChangeArrowheads="1"/>
          </p:cNvSpPr>
          <p:nvPr/>
        </p:nvSpPr>
        <p:spPr bwMode="auto">
          <a:xfrm>
            <a:off x="3962400" y="3429000"/>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rPr>
              <a:t>C_b</a:t>
            </a:r>
          </a:p>
        </p:txBody>
      </p:sp>
      <p:sp>
        <p:nvSpPr>
          <p:cNvPr id="48175" name="Line 2095">
            <a:extLst>
              <a:ext uri="{FF2B5EF4-FFF2-40B4-BE49-F238E27FC236}">
                <a16:creationId xmlns:a16="http://schemas.microsoft.com/office/drawing/2014/main" id="{A4E1DD0E-FD7C-B640-8EAF-8E37B71A966B}"/>
              </a:ext>
            </a:extLst>
          </p:cNvPr>
          <p:cNvSpPr>
            <a:spLocks noChangeShapeType="1"/>
          </p:cNvSpPr>
          <p:nvPr/>
        </p:nvSpPr>
        <p:spPr bwMode="auto">
          <a:xfrm>
            <a:off x="2514600" y="3048000"/>
            <a:ext cx="4343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6" name="Text Box 2096">
            <a:extLst>
              <a:ext uri="{FF2B5EF4-FFF2-40B4-BE49-F238E27FC236}">
                <a16:creationId xmlns:a16="http://schemas.microsoft.com/office/drawing/2014/main" id="{BA536616-F14E-D641-83F1-FDB3F2D9FB32}"/>
              </a:ext>
            </a:extLst>
          </p:cNvPr>
          <p:cNvSpPr txBox="1">
            <a:spLocks noChangeArrowheads="1"/>
          </p:cNvSpPr>
          <p:nvPr/>
        </p:nvSpPr>
        <p:spPr bwMode="auto">
          <a:xfrm>
            <a:off x="2514600" y="3429000"/>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rPr>
              <a:t>C_a</a:t>
            </a:r>
          </a:p>
        </p:txBody>
      </p:sp>
      <p:sp>
        <p:nvSpPr>
          <p:cNvPr id="48177" name="Line 2097">
            <a:extLst>
              <a:ext uri="{FF2B5EF4-FFF2-40B4-BE49-F238E27FC236}">
                <a16:creationId xmlns:a16="http://schemas.microsoft.com/office/drawing/2014/main" id="{3659A38F-F493-534F-8410-B03C94BC3B90}"/>
              </a:ext>
            </a:extLst>
          </p:cNvPr>
          <p:cNvSpPr>
            <a:spLocks noChangeShapeType="1"/>
          </p:cNvSpPr>
          <p:nvPr/>
        </p:nvSpPr>
        <p:spPr bwMode="auto">
          <a:xfrm flipV="1">
            <a:off x="7086600" y="3581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8" name="Line 2098">
            <a:extLst>
              <a:ext uri="{FF2B5EF4-FFF2-40B4-BE49-F238E27FC236}">
                <a16:creationId xmlns:a16="http://schemas.microsoft.com/office/drawing/2014/main" id="{F931044F-3DEE-3E4A-9388-56A006F706AF}"/>
              </a:ext>
            </a:extLst>
          </p:cNvPr>
          <p:cNvSpPr>
            <a:spLocks noChangeShapeType="1"/>
          </p:cNvSpPr>
          <p:nvPr/>
        </p:nvSpPr>
        <p:spPr bwMode="auto">
          <a:xfrm flipV="1">
            <a:off x="5562600" y="3429000"/>
            <a:ext cx="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9" name="Line 2099">
            <a:extLst>
              <a:ext uri="{FF2B5EF4-FFF2-40B4-BE49-F238E27FC236}">
                <a16:creationId xmlns:a16="http://schemas.microsoft.com/office/drawing/2014/main" id="{5FE5B034-22A3-A14A-989D-1D14EAAE873E}"/>
              </a:ext>
            </a:extLst>
          </p:cNvPr>
          <p:cNvSpPr>
            <a:spLocks noChangeShapeType="1"/>
          </p:cNvSpPr>
          <p:nvPr/>
        </p:nvSpPr>
        <p:spPr bwMode="auto">
          <a:xfrm>
            <a:off x="5562600" y="3429000"/>
            <a:ext cx="1295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0" name="Line 2100">
            <a:extLst>
              <a:ext uri="{FF2B5EF4-FFF2-40B4-BE49-F238E27FC236}">
                <a16:creationId xmlns:a16="http://schemas.microsoft.com/office/drawing/2014/main" id="{E359583E-D223-9645-9592-0FBD38898787}"/>
              </a:ext>
            </a:extLst>
          </p:cNvPr>
          <p:cNvSpPr>
            <a:spLocks noChangeShapeType="1"/>
          </p:cNvSpPr>
          <p:nvPr/>
        </p:nvSpPr>
        <p:spPr bwMode="auto">
          <a:xfrm flipV="1">
            <a:off x="3962400" y="3276600"/>
            <a:ext cx="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1" name="Line 2101">
            <a:extLst>
              <a:ext uri="{FF2B5EF4-FFF2-40B4-BE49-F238E27FC236}">
                <a16:creationId xmlns:a16="http://schemas.microsoft.com/office/drawing/2014/main" id="{BF1DD788-06FA-AA47-895B-B031460C7C2C}"/>
              </a:ext>
            </a:extLst>
          </p:cNvPr>
          <p:cNvSpPr>
            <a:spLocks noChangeShapeType="1"/>
          </p:cNvSpPr>
          <p:nvPr/>
        </p:nvSpPr>
        <p:spPr bwMode="auto">
          <a:xfrm flipV="1">
            <a:off x="2514600" y="3048000"/>
            <a:ext cx="0" cy="838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2" name="Text Box 2102">
            <a:extLst>
              <a:ext uri="{FF2B5EF4-FFF2-40B4-BE49-F238E27FC236}">
                <a16:creationId xmlns:a16="http://schemas.microsoft.com/office/drawing/2014/main" id="{208404CE-27B5-6A4F-85A0-615064C5CD7E}"/>
              </a:ext>
            </a:extLst>
          </p:cNvPr>
          <p:cNvSpPr txBox="1">
            <a:spLocks noChangeArrowheads="1"/>
          </p:cNvSpPr>
          <p:nvPr/>
        </p:nvSpPr>
        <p:spPr bwMode="auto">
          <a:xfrm>
            <a:off x="5562600" y="34290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2"/>
                </a:solidFill>
              </a:rPr>
              <a:t>C_c</a:t>
            </a:r>
          </a:p>
        </p:txBody>
      </p:sp>
      <p:sp>
        <p:nvSpPr>
          <p:cNvPr id="48183" name="Text Box 2103">
            <a:extLst>
              <a:ext uri="{FF2B5EF4-FFF2-40B4-BE49-F238E27FC236}">
                <a16:creationId xmlns:a16="http://schemas.microsoft.com/office/drawing/2014/main" id="{1E14E3FC-0780-F247-B6EB-344865571628}"/>
              </a:ext>
            </a:extLst>
          </p:cNvPr>
          <p:cNvSpPr txBox="1">
            <a:spLocks noChangeArrowheads="1"/>
          </p:cNvSpPr>
          <p:nvPr/>
        </p:nvSpPr>
        <p:spPr bwMode="auto">
          <a:xfrm>
            <a:off x="2743200" y="41910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FF0000"/>
                </a:solidFill>
              </a:rPr>
              <a:t>L_ab</a:t>
            </a:r>
          </a:p>
        </p:txBody>
      </p:sp>
      <p:sp>
        <p:nvSpPr>
          <p:cNvPr id="48184" name="Text Box 2104">
            <a:extLst>
              <a:ext uri="{FF2B5EF4-FFF2-40B4-BE49-F238E27FC236}">
                <a16:creationId xmlns:a16="http://schemas.microsoft.com/office/drawing/2014/main" id="{B9F4A261-AD5D-E741-B600-CEB40C5734E7}"/>
              </a:ext>
            </a:extLst>
          </p:cNvPr>
          <p:cNvSpPr txBox="1">
            <a:spLocks noChangeArrowheads="1"/>
          </p:cNvSpPr>
          <p:nvPr/>
        </p:nvSpPr>
        <p:spPr bwMode="auto">
          <a:xfrm>
            <a:off x="2819400" y="4648200"/>
            <a:ext cx="362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Abs. fn = </a:t>
            </a:r>
            <a:r>
              <a:rPr lang="en-US" altLang="en-US" sz="2400" b="1">
                <a:solidFill>
                  <a:schemeClr val="accent2"/>
                </a:solidFill>
              </a:rPr>
              <a:t>C_a</a:t>
            </a:r>
            <a:r>
              <a:rPr lang="en-US" altLang="en-US" sz="2400" b="1"/>
              <a:t> </a:t>
            </a:r>
            <a:r>
              <a:rPr lang="en-US" altLang="en-US" sz="2400"/>
              <a:t>o </a:t>
            </a:r>
            <a:r>
              <a:rPr lang="en-US" altLang="en-US" sz="2400" b="1">
                <a:solidFill>
                  <a:schemeClr val="accent2"/>
                </a:solidFill>
              </a:rPr>
              <a:t>C_b</a:t>
            </a:r>
            <a:r>
              <a:rPr lang="en-US" altLang="en-US" sz="2400" b="1"/>
              <a:t> </a:t>
            </a:r>
            <a:r>
              <a:rPr lang="en-US" altLang="en-US" sz="2400"/>
              <a:t>o </a:t>
            </a:r>
            <a:r>
              <a:rPr lang="en-US" altLang="en-US" sz="2400" b="1">
                <a:solidFill>
                  <a:schemeClr val="accent2"/>
                </a:solidFill>
              </a:rPr>
              <a:t>C_c</a:t>
            </a:r>
            <a:endParaRPr lang="en-US" altLang="en-US" sz="2400" b="1"/>
          </a:p>
        </p:txBody>
      </p:sp>
      <p:sp>
        <p:nvSpPr>
          <p:cNvPr id="48185" name="Text Box 2105">
            <a:extLst>
              <a:ext uri="{FF2B5EF4-FFF2-40B4-BE49-F238E27FC236}">
                <a16:creationId xmlns:a16="http://schemas.microsoft.com/office/drawing/2014/main" id="{D07A3F33-1600-6545-9204-57A9E298A829}"/>
              </a:ext>
            </a:extLst>
          </p:cNvPr>
          <p:cNvSpPr txBox="1">
            <a:spLocks noChangeArrowheads="1"/>
          </p:cNvSpPr>
          <p:nvPr/>
        </p:nvSpPr>
        <p:spPr bwMode="auto">
          <a:xfrm>
            <a:off x="2362200" y="5029200"/>
            <a:ext cx="440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One VC is:  </a:t>
            </a:r>
            <a:r>
              <a:rPr lang="en-US" altLang="en-US" sz="2400" b="1">
                <a:solidFill>
                  <a:schemeClr val="accent2"/>
                </a:solidFill>
              </a:rPr>
              <a:t>C_a</a:t>
            </a:r>
            <a:r>
              <a:rPr lang="en-US" altLang="en-US" sz="2400" b="1"/>
              <a:t>  == </a:t>
            </a:r>
            <a:r>
              <a:rPr lang="en-US" altLang="en-US" sz="2400" b="1">
                <a:solidFill>
                  <a:srgbClr val="FF0000"/>
                </a:solidFill>
              </a:rPr>
              <a:t>L_ab</a:t>
            </a:r>
            <a:r>
              <a:rPr lang="en-US" altLang="en-US" sz="2400" b="1"/>
              <a:t> </a:t>
            </a:r>
            <a:r>
              <a:rPr lang="en-US" altLang="en-US" sz="2400"/>
              <a:t>o </a:t>
            </a:r>
            <a:r>
              <a:rPr lang="en-US" altLang="en-US" sz="2400" b="1">
                <a:solidFill>
                  <a:schemeClr val="accent2"/>
                </a:solidFill>
              </a:rPr>
              <a:t>C_b</a:t>
            </a:r>
            <a:endParaRPr lang="en-US" altLang="en-US" sz="2400" b="1"/>
          </a:p>
        </p:txBody>
      </p:sp>
    </p:spTree>
    <p:extLst>
      <p:ext uri="{BB962C8B-B14F-4D97-AF65-F5344CB8AC3E}">
        <p14:creationId xmlns:p14="http://schemas.microsoft.com/office/powerpoint/2010/main" val="260698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18</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Motivations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828800"/>
            <a:ext cx="7772400" cy="4114800"/>
          </a:xfrm>
        </p:spPr>
        <p:txBody>
          <a:bodyPr/>
          <a:lstStyle/>
          <a:p>
            <a:r>
              <a:rPr lang="en-US" altLang="en-US" dirty="0"/>
              <a:t>In this talk I’ll present three methods:</a:t>
            </a:r>
          </a:p>
          <a:p>
            <a:pPr lvl="1"/>
            <a:r>
              <a:rPr lang="en-US" altLang="en-US" dirty="0">
                <a:solidFill>
                  <a:schemeClr val="bg1">
                    <a:lumMod val="85000"/>
                  </a:schemeClr>
                </a:solidFill>
              </a:rPr>
              <a:t>Completion functions</a:t>
            </a:r>
          </a:p>
          <a:p>
            <a:pPr lvl="1"/>
            <a:r>
              <a:rPr lang="en-US" altLang="en-US" dirty="0">
                <a:solidFill>
                  <a:schemeClr val="accent2"/>
                </a:solidFill>
              </a:rPr>
              <a:t>Aggregation abstractions</a:t>
            </a:r>
          </a:p>
          <a:p>
            <a:pPr lvl="1"/>
            <a:r>
              <a:rPr lang="en-US" altLang="en-US" dirty="0"/>
              <a:t>Predicate abstraction</a:t>
            </a:r>
          </a:p>
        </p:txBody>
      </p:sp>
    </p:spTree>
    <p:extLst>
      <p:ext uri="{BB962C8B-B14F-4D97-AF65-F5344CB8AC3E}">
        <p14:creationId xmlns:p14="http://schemas.microsoft.com/office/powerpoint/2010/main" val="408970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19</a:t>
            </a:fld>
            <a:endParaRPr lang="en-US" altLang="en-US"/>
          </a:p>
        </p:txBody>
      </p:sp>
      <p:pic>
        <p:nvPicPr>
          <p:cNvPr id="6" name="Picture 5" descr="Text&#10;&#10;Description automatically generated">
            <a:extLst>
              <a:ext uri="{FF2B5EF4-FFF2-40B4-BE49-F238E27FC236}">
                <a16:creationId xmlns:a16="http://schemas.microsoft.com/office/drawing/2014/main" id="{9604931A-3893-3F43-92F0-2B04F0EF078C}"/>
              </a:ext>
            </a:extLst>
          </p:cNvPr>
          <p:cNvPicPr>
            <a:picLocks noChangeAspect="1"/>
          </p:cNvPicPr>
          <p:nvPr/>
        </p:nvPicPr>
        <p:blipFill>
          <a:blip r:embed="rId2"/>
          <a:stretch>
            <a:fillRect/>
          </a:stretch>
        </p:blipFill>
        <p:spPr>
          <a:xfrm>
            <a:off x="0" y="1375833"/>
            <a:ext cx="9144000" cy="4106333"/>
          </a:xfrm>
          <a:prstGeom prst="rect">
            <a:avLst/>
          </a:prstGeom>
        </p:spPr>
      </p:pic>
    </p:spTree>
    <p:extLst>
      <p:ext uri="{BB962C8B-B14F-4D97-AF65-F5344CB8AC3E}">
        <p14:creationId xmlns:p14="http://schemas.microsoft.com/office/powerpoint/2010/main" val="106463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3BA6-92A9-7D4A-9E72-42C08B000E76}"/>
              </a:ext>
            </a:extLst>
          </p:cNvPr>
          <p:cNvSpPr>
            <a:spLocks noGrp="1"/>
          </p:cNvSpPr>
          <p:nvPr>
            <p:ph type="title"/>
          </p:nvPr>
        </p:nvSpPr>
        <p:spPr/>
        <p:txBody>
          <a:bodyPr/>
          <a:lstStyle/>
          <a:p>
            <a:r>
              <a:rPr lang="en-US" dirty="0"/>
              <a:t>Where are we today?</a:t>
            </a:r>
          </a:p>
        </p:txBody>
      </p:sp>
      <p:sp>
        <p:nvSpPr>
          <p:cNvPr id="4" name="Slide Number Placeholder 3">
            <a:extLst>
              <a:ext uri="{FF2B5EF4-FFF2-40B4-BE49-F238E27FC236}">
                <a16:creationId xmlns:a16="http://schemas.microsoft.com/office/drawing/2014/main" id="{C45D7662-B679-514D-A90C-5D0E5C3C5564}"/>
              </a:ext>
            </a:extLst>
          </p:cNvPr>
          <p:cNvSpPr>
            <a:spLocks noGrp="1"/>
          </p:cNvSpPr>
          <p:nvPr>
            <p:ph type="sldNum" sz="quarter" idx="12"/>
          </p:nvPr>
        </p:nvSpPr>
        <p:spPr/>
        <p:txBody>
          <a:bodyPr/>
          <a:lstStyle/>
          <a:p>
            <a:fld id="{1C2FD7C3-913B-1F43-95D6-16CB8938FF26}" type="slidenum">
              <a:rPr lang="en-US" altLang="en-US" smtClean="0"/>
              <a:pPr/>
              <a:t>2</a:t>
            </a:fld>
            <a:endParaRPr lang="en-US" altLang="en-US"/>
          </a:p>
        </p:txBody>
      </p:sp>
    </p:spTree>
    <p:extLst>
      <p:ext uri="{BB962C8B-B14F-4D97-AF65-F5344CB8AC3E}">
        <p14:creationId xmlns:p14="http://schemas.microsoft.com/office/powerpoint/2010/main" val="425825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20</a:t>
            </a:fld>
            <a:endParaRPr lang="en-US" altLang="en-US"/>
          </a:p>
        </p:txBody>
      </p:sp>
      <p:pic>
        <p:nvPicPr>
          <p:cNvPr id="3" name="Picture 2" descr="Text&#10;&#10;Description automatically generated">
            <a:extLst>
              <a:ext uri="{FF2B5EF4-FFF2-40B4-BE49-F238E27FC236}">
                <a16:creationId xmlns:a16="http://schemas.microsoft.com/office/drawing/2014/main" id="{B5B05440-A4AD-8A49-90E7-9677B5989306}"/>
              </a:ext>
            </a:extLst>
          </p:cNvPr>
          <p:cNvPicPr>
            <a:picLocks noChangeAspect="1"/>
          </p:cNvPicPr>
          <p:nvPr/>
        </p:nvPicPr>
        <p:blipFill>
          <a:blip r:embed="rId2"/>
          <a:stretch>
            <a:fillRect/>
          </a:stretch>
        </p:blipFill>
        <p:spPr>
          <a:xfrm>
            <a:off x="0" y="2143125"/>
            <a:ext cx="9144000" cy="2571750"/>
          </a:xfrm>
          <a:prstGeom prst="rect">
            <a:avLst/>
          </a:prstGeom>
        </p:spPr>
      </p:pic>
    </p:spTree>
    <p:extLst>
      <p:ext uri="{BB962C8B-B14F-4D97-AF65-F5344CB8AC3E}">
        <p14:creationId xmlns:p14="http://schemas.microsoft.com/office/powerpoint/2010/main" val="407463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21</a:t>
            </a:fld>
            <a:endParaRPr lang="en-US" altLang="en-US"/>
          </a:p>
        </p:txBody>
      </p:sp>
      <p:pic>
        <p:nvPicPr>
          <p:cNvPr id="3" name="Picture 2" descr="Diagram, box and whisker chart&#10;&#10;Description automatically generated">
            <a:extLst>
              <a:ext uri="{FF2B5EF4-FFF2-40B4-BE49-F238E27FC236}">
                <a16:creationId xmlns:a16="http://schemas.microsoft.com/office/drawing/2014/main" id="{FE8F56C0-B065-3941-BA6D-0B3044928B3E}"/>
              </a:ext>
            </a:extLst>
          </p:cNvPr>
          <p:cNvPicPr>
            <a:picLocks noChangeAspect="1"/>
          </p:cNvPicPr>
          <p:nvPr/>
        </p:nvPicPr>
        <p:blipFill>
          <a:blip r:embed="rId2"/>
          <a:stretch>
            <a:fillRect/>
          </a:stretch>
        </p:blipFill>
        <p:spPr>
          <a:xfrm>
            <a:off x="762000" y="304800"/>
            <a:ext cx="7620000" cy="4691439"/>
          </a:xfrm>
          <a:prstGeom prst="rect">
            <a:avLst/>
          </a:prstGeom>
        </p:spPr>
      </p:pic>
      <p:pic>
        <p:nvPicPr>
          <p:cNvPr id="6" name="Picture 5">
            <a:extLst>
              <a:ext uri="{FF2B5EF4-FFF2-40B4-BE49-F238E27FC236}">
                <a16:creationId xmlns:a16="http://schemas.microsoft.com/office/drawing/2014/main" id="{1734B66A-7128-1746-903C-7D65D9B7BCA0}"/>
              </a:ext>
            </a:extLst>
          </p:cNvPr>
          <p:cNvPicPr>
            <a:picLocks noChangeAspect="1"/>
          </p:cNvPicPr>
          <p:nvPr/>
        </p:nvPicPr>
        <p:blipFill>
          <a:blip r:embed="rId3"/>
          <a:stretch>
            <a:fillRect/>
          </a:stretch>
        </p:blipFill>
        <p:spPr>
          <a:xfrm>
            <a:off x="0" y="5289368"/>
            <a:ext cx="9144000" cy="618607"/>
          </a:xfrm>
          <a:prstGeom prst="rect">
            <a:avLst/>
          </a:prstGeom>
        </p:spPr>
      </p:pic>
    </p:spTree>
    <p:extLst>
      <p:ext uri="{BB962C8B-B14F-4D97-AF65-F5344CB8AC3E}">
        <p14:creationId xmlns:p14="http://schemas.microsoft.com/office/powerpoint/2010/main" val="169783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FB72E7-A464-9842-B07B-ED0361A0E88D}"/>
              </a:ext>
            </a:extLst>
          </p:cNvPr>
          <p:cNvSpPr>
            <a:spLocks noGrp="1"/>
          </p:cNvSpPr>
          <p:nvPr>
            <p:ph type="sldNum" sz="quarter" idx="12"/>
          </p:nvPr>
        </p:nvSpPr>
        <p:spPr/>
        <p:txBody>
          <a:bodyPr/>
          <a:lstStyle/>
          <a:p>
            <a:fld id="{1C2FD7C3-913B-1F43-95D6-16CB8938FF26}" type="slidenum">
              <a:rPr lang="en-US" altLang="en-US" smtClean="0"/>
              <a:pPr/>
              <a:t>22</a:t>
            </a:fld>
            <a:endParaRPr lang="en-US" altLang="en-US"/>
          </a:p>
        </p:txBody>
      </p:sp>
      <p:pic>
        <p:nvPicPr>
          <p:cNvPr id="6" name="Picture 5" descr="Text&#10;&#10;Description automatically generated">
            <a:extLst>
              <a:ext uri="{FF2B5EF4-FFF2-40B4-BE49-F238E27FC236}">
                <a16:creationId xmlns:a16="http://schemas.microsoft.com/office/drawing/2014/main" id="{A4353FCD-0A8D-8443-AE10-98C5FB05C33F}"/>
              </a:ext>
            </a:extLst>
          </p:cNvPr>
          <p:cNvPicPr>
            <a:picLocks noChangeAspect="1"/>
          </p:cNvPicPr>
          <p:nvPr/>
        </p:nvPicPr>
        <p:blipFill>
          <a:blip r:embed="rId2"/>
          <a:stretch>
            <a:fillRect/>
          </a:stretch>
        </p:blipFill>
        <p:spPr>
          <a:xfrm>
            <a:off x="0" y="533400"/>
            <a:ext cx="9144000" cy="1329219"/>
          </a:xfrm>
          <a:prstGeom prst="rect">
            <a:avLst/>
          </a:prstGeom>
        </p:spPr>
      </p:pic>
      <p:pic>
        <p:nvPicPr>
          <p:cNvPr id="8" name="Picture 7" descr="Text&#10;&#10;Description automatically generated">
            <a:extLst>
              <a:ext uri="{FF2B5EF4-FFF2-40B4-BE49-F238E27FC236}">
                <a16:creationId xmlns:a16="http://schemas.microsoft.com/office/drawing/2014/main" id="{9624F7A4-B23C-E942-97D3-11B778370F78}"/>
              </a:ext>
            </a:extLst>
          </p:cNvPr>
          <p:cNvPicPr>
            <a:picLocks noChangeAspect="1"/>
          </p:cNvPicPr>
          <p:nvPr/>
        </p:nvPicPr>
        <p:blipFill>
          <a:blip r:embed="rId3"/>
          <a:stretch>
            <a:fillRect/>
          </a:stretch>
        </p:blipFill>
        <p:spPr>
          <a:xfrm>
            <a:off x="0" y="2766671"/>
            <a:ext cx="9144000" cy="1324658"/>
          </a:xfrm>
          <a:prstGeom prst="rect">
            <a:avLst/>
          </a:prstGeom>
        </p:spPr>
      </p:pic>
    </p:spTree>
    <p:extLst>
      <p:ext uri="{BB962C8B-B14F-4D97-AF65-F5344CB8AC3E}">
        <p14:creationId xmlns:p14="http://schemas.microsoft.com/office/powerpoint/2010/main" val="320301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23</a:t>
            </a:fld>
            <a:endParaRPr lang="en-US" altLang="en-US"/>
          </a:p>
        </p:txBody>
      </p:sp>
      <p:pic>
        <p:nvPicPr>
          <p:cNvPr id="5" name="Picture 4" descr="Text&#10;&#10;Description automatically generated">
            <a:extLst>
              <a:ext uri="{FF2B5EF4-FFF2-40B4-BE49-F238E27FC236}">
                <a16:creationId xmlns:a16="http://schemas.microsoft.com/office/drawing/2014/main" id="{2385238A-DCFC-9248-93E3-CEFDAEAE6576}"/>
              </a:ext>
            </a:extLst>
          </p:cNvPr>
          <p:cNvPicPr>
            <a:picLocks noChangeAspect="1"/>
          </p:cNvPicPr>
          <p:nvPr/>
        </p:nvPicPr>
        <p:blipFill>
          <a:blip r:embed="rId2"/>
          <a:stretch>
            <a:fillRect/>
          </a:stretch>
        </p:blipFill>
        <p:spPr>
          <a:xfrm>
            <a:off x="0" y="838200"/>
            <a:ext cx="9144000" cy="1783011"/>
          </a:xfrm>
          <a:prstGeom prst="rect">
            <a:avLst/>
          </a:prstGeom>
        </p:spPr>
      </p:pic>
      <p:pic>
        <p:nvPicPr>
          <p:cNvPr id="9" name="Picture 8">
            <a:extLst>
              <a:ext uri="{FF2B5EF4-FFF2-40B4-BE49-F238E27FC236}">
                <a16:creationId xmlns:a16="http://schemas.microsoft.com/office/drawing/2014/main" id="{F13C6728-7F9F-0D4F-8144-E1E9968536F1}"/>
              </a:ext>
            </a:extLst>
          </p:cNvPr>
          <p:cNvPicPr>
            <a:picLocks noChangeAspect="1"/>
          </p:cNvPicPr>
          <p:nvPr/>
        </p:nvPicPr>
        <p:blipFill>
          <a:blip r:embed="rId3"/>
          <a:stretch>
            <a:fillRect/>
          </a:stretch>
        </p:blipFill>
        <p:spPr>
          <a:xfrm>
            <a:off x="0" y="2590800"/>
            <a:ext cx="9144000" cy="1046109"/>
          </a:xfrm>
          <a:prstGeom prst="rect">
            <a:avLst/>
          </a:prstGeom>
        </p:spPr>
      </p:pic>
      <p:pic>
        <p:nvPicPr>
          <p:cNvPr id="11" name="Picture 10">
            <a:extLst>
              <a:ext uri="{FF2B5EF4-FFF2-40B4-BE49-F238E27FC236}">
                <a16:creationId xmlns:a16="http://schemas.microsoft.com/office/drawing/2014/main" id="{5ED10E3F-7A64-F141-AFB6-FD2EE1533A07}"/>
              </a:ext>
            </a:extLst>
          </p:cNvPr>
          <p:cNvPicPr>
            <a:picLocks noChangeAspect="1"/>
          </p:cNvPicPr>
          <p:nvPr/>
        </p:nvPicPr>
        <p:blipFill>
          <a:blip r:embed="rId4"/>
          <a:stretch>
            <a:fillRect/>
          </a:stretch>
        </p:blipFill>
        <p:spPr>
          <a:xfrm>
            <a:off x="0" y="3429000"/>
            <a:ext cx="9144000" cy="1071613"/>
          </a:xfrm>
          <a:prstGeom prst="rect">
            <a:avLst/>
          </a:prstGeom>
        </p:spPr>
      </p:pic>
      <p:pic>
        <p:nvPicPr>
          <p:cNvPr id="13" name="Picture 12">
            <a:extLst>
              <a:ext uri="{FF2B5EF4-FFF2-40B4-BE49-F238E27FC236}">
                <a16:creationId xmlns:a16="http://schemas.microsoft.com/office/drawing/2014/main" id="{64EE29B6-9351-5744-976B-350D15C33692}"/>
              </a:ext>
            </a:extLst>
          </p:cNvPr>
          <p:cNvPicPr>
            <a:picLocks noChangeAspect="1"/>
          </p:cNvPicPr>
          <p:nvPr/>
        </p:nvPicPr>
        <p:blipFill>
          <a:blip r:embed="rId5"/>
          <a:stretch>
            <a:fillRect/>
          </a:stretch>
        </p:blipFill>
        <p:spPr>
          <a:xfrm>
            <a:off x="0" y="4495800"/>
            <a:ext cx="9144000" cy="743678"/>
          </a:xfrm>
          <a:prstGeom prst="rect">
            <a:avLst/>
          </a:prstGeom>
        </p:spPr>
      </p:pic>
    </p:spTree>
    <p:extLst>
      <p:ext uri="{BB962C8B-B14F-4D97-AF65-F5344CB8AC3E}">
        <p14:creationId xmlns:p14="http://schemas.microsoft.com/office/powerpoint/2010/main" val="389920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24</a:t>
            </a:fld>
            <a:endParaRPr lang="en-US" altLang="en-US"/>
          </a:p>
        </p:txBody>
      </p:sp>
      <p:pic>
        <p:nvPicPr>
          <p:cNvPr id="9" name="Picture 8" descr="Text&#10;&#10;Description automatically generated">
            <a:extLst>
              <a:ext uri="{FF2B5EF4-FFF2-40B4-BE49-F238E27FC236}">
                <a16:creationId xmlns:a16="http://schemas.microsoft.com/office/drawing/2014/main" id="{5A1FB2FD-A32F-624E-929D-6A751CA69134}"/>
              </a:ext>
            </a:extLst>
          </p:cNvPr>
          <p:cNvPicPr>
            <a:picLocks noChangeAspect="1"/>
          </p:cNvPicPr>
          <p:nvPr/>
        </p:nvPicPr>
        <p:blipFill>
          <a:blip r:embed="rId2"/>
          <a:stretch>
            <a:fillRect/>
          </a:stretch>
        </p:blipFill>
        <p:spPr>
          <a:xfrm>
            <a:off x="0" y="381000"/>
            <a:ext cx="9144000" cy="1700173"/>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815228D9-3C1F-1649-B9CE-4B5ECF244FF2}"/>
              </a:ext>
            </a:extLst>
          </p:cNvPr>
          <p:cNvPicPr>
            <a:picLocks noChangeAspect="1"/>
          </p:cNvPicPr>
          <p:nvPr/>
        </p:nvPicPr>
        <p:blipFill>
          <a:blip r:embed="rId3"/>
          <a:stretch>
            <a:fillRect/>
          </a:stretch>
        </p:blipFill>
        <p:spPr>
          <a:xfrm>
            <a:off x="1104900" y="2514600"/>
            <a:ext cx="6934200" cy="3428577"/>
          </a:xfrm>
          <a:prstGeom prst="rect">
            <a:avLst/>
          </a:prstGeom>
        </p:spPr>
      </p:pic>
    </p:spTree>
    <p:extLst>
      <p:ext uri="{BB962C8B-B14F-4D97-AF65-F5344CB8AC3E}">
        <p14:creationId xmlns:p14="http://schemas.microsoft.com/office/powerpoint/2010/main" val="3278915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25</a:t>
            </a:fld>
            <a:endParaRPr lang="en-US" altLang="en-US"/>
          </a:p>
        </p:txBody>
      </p:sp>
      <p:pic>
        <p:nvPicPr>
          <p:cNvPr id="3" name="Picture 2" descr="Text, letter&#10;&#10;Description automatically generated">
            <a:extLst>
              <a:ext uri="{FF2B5EF4-FFF2-40B4-BE49-F238E27FC236}">
                <a16:creationId xmlns:a16="http://schemas.microsoft.com/office/drawing/2014/main" id="{10C5B25C-E4C6-B541-9A04-9142821AC4A6}"/>
              </a:ext>
            </a:extLst>
          </p:cNvPr>
          <p:cNvPicPr>
            <a:picLocks noChangeAspect="1"/>
          </p:cNvPicPr>
          <p:nvPr/>
        </p:nvPicPr>
        <p:blipFill>
          <a:blip r:embed="rId2"/>
          <a:stretch>
            <a:fillRect/>
          </a:stretch>
        </p:blipFill>
        <p:spPr>
          <a:xfrm>
            <a:off x="1524000" y="755037"/>
            <a:ext cx="5562600" cy="5347925"/>
          </a:xfrm>
          <a:prstGeom prst="rect">
            <a:avLst/>
          </a:prstGeom>
        </p:spPr>
      </p:pic>
    </p:spTree>
    <p:extLst>
      <p:ext uri="{BB962C8B-B14F-4D97-AF65-F5344CB8AC3E}">
        <p14:creationId xmlns:p14="http://schemas.microsoft.com/office/powerpoint/2010/main" val="250268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26</a:t>
            </a:fld>
            <a:endParaRPr lang="en-US" altLang="en-US"/>
          </a:p>
        </p:txBody>
      </p:sp>
      <p:pic>
        <p:nvPicPr>
          <p:cNvPr id="3" name="Picture 2" descr="Text&#10;&#10;Description automatically generated">
            <a:extLst>
              <a:ext uri="{FF2B5EF4-FFF2-40B4-BE49-F238E27FC236}">
                <a16:creationId xmlns:a16="http://schemas.microsoft.com/office/drawing/2014/main" id="{284A4568-A67C-0B47-B4EB-6BD52BE48FD7}"/>
              </a:ext>
            </a:extLst>
          </p:cNvPr>
          <p:cNvPicPr>
            <a:picLocks noChangeAspect="1"/>
          </p:cNvPicPr>
          <p:nvPr/>
        </p:nvPicPr>
        <p:blipFill>
          <a:blip r:embed="rId2"/>
          <a:stretch>
            <a:fillRect/>
          </a:stretch>
        </p:blipFill>
        <p:spPr>
          <a:xfrm>
            <a:off x="1219200" y="1981200"/>
            <a:ext cx="7620000" cy="4123667"/>
          </a:xfrm>
          <a:prstGeom prst="rect">
            <a:avLst/>
          </a:prstGeom>
        </p:spPr>
      </p:pic>
    </p:spTree>
    <p:extLst>
      <p:ext uri="{BB962C8B-B14F-4D97-AF65-F5344CB8AC3E}">
        <p14:creationId xmlns:p14="http://schemas.microsoft.com/office/powerpoint/2010/main" val="108487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27</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Motivations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828800"/>
            <a:ext cx="7772400" cy="4114800"/>
          </a:xfrm>
        </p:spPr>
        <p:txBody>
          <a:bodyPr/>
          <a:lstStyle/>
          <a:p>
            <a:r>
              <a:rPr lang="en-US" altLang="en-US" dirty="0"/>
              <a:t>In this talk I’ll present three methods:</a:t>
            </a:r>
          </a:p>
          <a:p>
            <a:pPr lvl="1"/>
            <a:r>
              <a:rPr lang="en-US" altLang="en-US" dirty="0">
                <a:solidFill>
                  <a:schemeClr val="bg1">
                    <a:lumMod val="85000"/>
                  </a:schemeClr>
                </a:solidFill>
              </a:rPr>
              <a:t>Completion functions</a:t>
            </a:r>
          </a:p>
          <a:p>
            <a:pPr lvl="1"/>
            <a:r>
              <a:rPr lang="en-US" altLang="en-US" dirty="0">
                <a:solidFill>
                  <a:schemeClr val="bg1">
                    <a:lumMod val="85000"/>
                  </a:schemeClr>
                </a:solidFill>
              </a:rPr>
              <a:t>Aggregation abstractions</a:t>
            </a:r>
          </a:p>
          <a:p>
            <a:pPr lvl="1"/>
            <a:r>
              <a:rPr lang="en-US" altLang="en-US" dirty="0">
                <a:solidFill>
                  <a:schemeClr val="accent2"/>
                </a:solidFill>
              </a:rPr>
              <a:t>Predicate abstraction</a:t>
            </a:r>
          </a:p>
        </p:txBody>
      </p:sp>
    </p:spTree>
    <p:extLst>
      <p:ext uri="{BB962C8B-B14F-4D97-AF65-F5344CB8AC3E}">
        <p14:creationId xmlns:p14="http://schemas.microsoft.com/office/powerpoint/2010/main" val="3187209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B7A-1FE8-2744-9004-2C31C9194DE0}"/>
              </a:ext>
            </a:extLst>
          </p:cNvPr>
          <p:cNvSpPr>
            <a:spLocks noGrp="1"/>
          </p:cNvSpPr>
          <p:nvPr>
            <p:ph type="title"/>
          </p:nvPr>
        </p:nvSpPr>
        <p:spPr/>
        <p:txBody>
          <a:bodyPr/>
          <a:lstStyle/>
          <a:p>
            <a:r>
              <a:rPr lang="en-US" dirty="0"/>
              <a:t>Predicate Abstraction</a:t>
            </a:r>
          </a:p>
        </p:txBody>
      </p:sp>
      <p:sp>
        <p:nvSpPr>
          <p:cNvPr id="3" name="Content Placeholder 2">
            <a:extLst>
              <a:ext uri="{FF2B5EF4-FFF2-40B4-BE49-F238E27FC236}">
                <a16:creationId xmlns:a16="http://schemas.microsoft.com/office/drawing/2014/main" id="{CACD1DF3-DE15-2445-87DA-8B48BD2EDE86}"/>
              </a:ext>
            </a:extLst>
          </p:cNvPr>
          <p:cNvSpPr>
            <a:spLocks noGrp="1"/>
          </p:cNvSpPr>
          <p:nvPr>
            <p:ph idx="1"/>
          </p:nvPr>
        </p:nvSpPr>
        <p:spPr/>
        <p:txBody>
          <a:bodyPr/>
          <a:lstStyle/>
          <a:p>
            <a:r>
              <a:rPr lang="en-US" dirty="0"/>
              <a:t>Method to compute Galois-Connections nicely using a bunch of predicates</a:t>
            </a:r>
          </a:p>
          <a:p>
            <a:pPr lvl="1"/>
            <a:r>
              <a:rPr lang="en-US" dirty="0"/>
              <a:t>The “shatter the mirror” analogy of Ashok Chandra (IBM)</a:t>
            </a:r>
          </a:p>
          <a:p>
            <a:pPr lvl="2"/>
            <a:r>
              <a:rPr lang="en-US" dirty="0"/>
              <a:t>Each mirror fragment is like an equivalence class under predicate abstraction</a:t>
            </a:r>
          </a:p>
          <a:p>
            <a:r>
              <a:rPr lang="en-US" dirty="0"/>
              <a:t>Graf and </a:t>
            </a:r>
            <a:r>
              <a:rPr lang="en-US" dirty="0" err="1"/>
              <a:t>Saidi</a:t>
            </a:r>
            <a:r>
              <a:rPr lang="en-US" dirty="0"/>
              <a:t> introduced </a:t>
            </a:r>
            <a:r>
              <a:rPr lang="en-US" dirty="0" err="1"/>
              <a:t>Pred</a:t>
            </a:r>
            <a:r>
              <a:rPr lang="en-US" dirty="0"/>
              <a:t> Abs</a:t>
            </a:r>
          </a:p>
          <a:p>
            <a:r>
              <a:rPr lang="en-US" dirty="0"/>
              <a:t>Das, Dill, Park explained it well!</a:t>
            </a:r>
          </a:p>
        </p:txBody>
      </p:sp>
      <p:sp>
        <p:nvSpPr>
          <p:cNvPr id="4" name="Slide Number Placeholder 3">
            <a:extLst>
              <a:ext uri="{FF2B5EF4-FFF2-40B4-BE49-F238E27FC236}">
                <a16:creationId xmlns:a16="http://schemas.microsoft.com/office/drawing/2014/main" id="{921F1B21-C1D7-7B42-92DD-F3FFC474C802}"/>
              </a:ext>
            </a:extLst>
          </p:cNvPr>
          <p:cNvSpPr>
            <a:spLocks noGrp="1"/>
          </p:cNvSpPr>
          <p:nvPr>
            <p:ph type="sldNum" sz="quarter" idx="12"/>
          </p:nvPr>
        </p:nvSpPr>
        <p:spPr/>
        <p:txBody>
          <a:bodyPr/>
          <a:lstStyle/>
          <a:p>
            <a:fld id="{1C2FD7C3-913B-1F43-95D6-16CB8938FF26}" type="slidenum">
              <a:rPr lang="en-US" altLang="en-US" smtClean="0"/>
              <a:pPr/>
              <a:t>28</a:t>
            </a:fld>
            <a:endParaRPr lang="en-US" altLang="en-US"/>
          </a:p>
        </p:txBody>
      </p:sp>
    </p:spTree>
    <p:extLst>
      <p:ext uri="{BB962C8B-B14F-4D97-AF65-F5344CB8AC3E}">
        <p14:creationId xmlns:p14="http://schemas.microsoft.com/office/powerpoint/2010/main" val="230148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EAF7-73A5-494A-9B52-ACF405538F64}"/>
              </a:ext>
            </a:extLst>
          </p:cNvPr>
          <p:cNvSpPr>
            <a:spLocks noGrp="1"/>
          </p:cNvSpPr>
          <p:nvPr>
            <p:ph type="title"/>
          </p:nvPr>
        </p:nvSpPr>
        <p:spPr/>
        <p:txBody>
          <a:bodyPr/>
          <a:lstStyle/>
          <a:p>
            <a:r>
              <a:rPr lang="en-US" dirty="0"/>
              <a:t>Predicate Abstraction using BDDs and SMT (cav’99 paper)</a:t>
            </a:r>
          </a:p>
        </p:txBody>
      </p:sp>
      <p:sp>
        <p:nvSpPr>
          <p:cNvPr id="4" name="Slide Number Placeholder 3">
            <a:extLst>
              <a:ext uri="{FF2B5EF4-FFF2-40B4-BE49-F238E27FC236}">
                <a16:creationId xmlns:a16="http://schemas.microsoft.com/office/drawing/2014/main" id="{87CDD1B2-6504-A34D-97BD-477CBB887BA9}"/>
              </a:ext>
            </a:extLst>
          </p:cNvPr>
          <p:cNvSpPr>
            <a:spLocks noGrp="1"/>
          </p:cNvSpPr>
          <p:nvPr>
            <p:ph type="sldNum" sz="quarter" idx="12"/>
          </p:nvPr>
        </p:nvSpPr>
        <p:spPr/>
        <p:txBody>
          <a:bodyPr/>
          <a:lstStyle/>
          <a:p>
            <a:fld id="{1C2FD7C3-913B-1F43-95D6-16CB8938FF26}" type="slidenum">
              <a:rPr lang="en-US" altLang="en-US" smtClean="0"/>
              <a:pPr/>
              <a:t>29</a:t>
            </a:fld>
            <a:endParaRPr lang="en-US" altLang="en-US"/>
          </a:p>
        </p:txBody>
      </p:sp>
      <p:pic>
        <p:nvPicPr>
          <p:cNvPr id="6" name="Picture 5" descr="Text&#10;&#10;Description automatically generated">
            <a:extLst>
              <a:ext uri="{FF2B5EF4-FFF2-40B4-BE49-F238E27FC236}">
                <a16:creationId xmlns:a16="http://schemas.microsoft.com/office/drawing/2014/main" id="{B586FB38-5368-BB46-B876-C499782DF51D}"/>
              </a:ext>
            </a:extLst>
          </p:cNvPr>
          <p:cNvPicPr>
            <a:picLocks noChangeAspect="1"/>
          </p:cNvPicPr>
          <p:nvPr/>
        </p:nvPicPr>
        <p:blipFill>
          <a:blip r:embed="rId2"/>
          <a:stretch>
            <a:fillRect/>
          </a:stretch>
        </p:blipFill>
        <p:spPr>
          <a:xfrm>
            <a:off x="0" y="1989332"/>
            <a:ext cx="9144000" cy="2879336"/>
          </a:xfrm>
          <a:prstGeom prst="rect">
            <a:avLst/>
          </a:prstGeom>
        </p:spPr>
      </p:pic>
    </p:spTree>
    <p:extLst>
      <p:ext uri="{BB962C8B-B14F-4D97-AF65-F5344CB8AC3E}">
        <p14:creationId xmlns:p14="http://schemas.microsoft.com/office/powerpoint/2010/main" val="40410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3BA6-92A9-7D4A-9E72-42C08B000E76}"/>
              </a:ext>
            </a:extLst>
          </p:cNvPr>
          <p:cNvSpPr>
            <a:spLocks noGrp="1"/>
          </p:cNvSpPr>
          <p:nvPr>
            <p:ph type="title"/>
          </p:nvPr>
        </p:nvSpPr>
        <p:spPr/>
        <p:txBody>
          <a:bodyPr/>
          <a:lstStyle/>
          <a:p>
            <a:r>
              <a:rPr lang="en-US" sz="2800" dirty="0"/>
              <a:t>Where are we today? (fun to follow the JWST news…to feel suddenly good!). </a:t>
            </a:r>
            <a:r>
              <a:rPr lang="en-US" sz="2800" dirty="0">
                <a:hlinkClick r:id="rId2"/>
              </a:rPr>
              <a:t>https://jwst.nasa.gov/</a:t>
            </a:r>
            <a:r>
              <a:rPr lang="en-US" sz="2800" dirty="0"/>
              <a:t> . Reading about their “salt lenses” was fun!</a:t>
            </a:r>
          </a:p>
        </p:txBody>
      </p:sp>
      <p:sp>
        <p:nvSpPr>
          <p:cNvPr id="4" name="Slide Number Placeholder 3">
            <a:extLst>
              <a:ext uri="{FF2B5EF4-FFF2-40B4-BE49-F238E27FC236}">
                <a16:creationId xmlns:a16="http://schemas.microsoft.com/office/drawing/2014/main" id="{C45D7662-B679-514D-A90C-5D0E5C3C5564}"/>
              </a:ext>
            </a:extLst>
          </p:cNvPr>
          <p:cNvSpPr>
            <a:spLocks noGrp="1"/>
          </p:cNvSpPr>
          <p:nvPr>
            <p:ph type="sldNum" sz="quarter" idx="12"/>
          </p:nvPr>
        </p:nvSpPr>
        <p:spPr/>
        <p:txBody>
          <a:bodyPr/>
          <a:lstStyle/>
          <a:p>
            <a:fld id="{1C2FD7C3-913B-1F43-95D6-16CB8938FF26}" type="slidenum">
              <a:rPr lang="en-US" altLang="en-US" smtClean="0"/>
              <a:pPr/>
              <a:t>3</a:t>
            </a:fld>
            <a:endParaRPr lang="en-US" altLang="en-US"/>
          </a:p>
        </p:txBody>
      </p:sp>
      <p:pic>
        <p:nvPicPr>
          <p:cNvPr id="5" name="Picture 4" descr="A picture containing graphical user interface&#10;&#10;Description automatically generated">
            <a:extLst>
              <a:ext uri="{FF2B5EF4-FFF2-40B4-BE49-F238E27FC236}">
                <a16:creationId xmlns:a16="http://schemas.microsoft.com/office/drawing/2014/main" id="{2F031271-64BF-224D-B46B-C0DC196D9B67}"/>
              </a:ext>
            </a:extLst>
          </p:cNvPr>
          <p:cNvPicPr>
            <a:picLocks noChangeAspect="1"/>
          </p:cNvPicPr>
          <p:nvPr/>
        </p:nvPicPr>
        <p:blipFill>
          <a:blip r:embed="rId3"/>
          <a:stretch>
            <a:fillRect/>
          </a:stretch>
        </p:blipFill>
        <p:spPr>
          <a:xfrm>
            <a:off x="4548554" y="2667000"/>
            <a:ext cx="4501839" cy="2349500"/>
          </a:xfrm>
          <a:prstGeom prst="rect">
            <a:avLst/>
          </a:prstGeom>
        </p:spPr>
      </p:pic>
      <p:pic>
        <p:nvPicPr>
          <p:cNvPr id="7" name="Picture 6" descr="A picture containing radar chart&#10;&#10;Description automatically generated">
            <a:extLst>
              <a:ext uri="{FF2B5EF4-FFF2-40B4-BE49-F238E27FC236}">
                <a16:creationId xmlns:a16="http://schemas.microsoft.com/office/drawing/2014/main" id="{C0B1BB02-2845-1641-AC12-6F59CD75C63C}"/>
              </a:ext>
            </a:extLst>
          </p:cNvPr>
          <p:cNvPicPr>
            <a:picLocks noChangeAspect="1"/>
          </p:cNvPicPr>
          <p:nvPr/>
        </p:nvPicPr>
        <p:blipFill>
          <a:blip r:embed="rId4"/>
          <a:stretch>
            <a:fillRect/>
          </a:stretch>
        </p:blipFill>
        <p:spPr>
          <a:xfrm>
            <a:off x="1066800" y="2876063"/>
            <a:ext cx="2243722" cy="2203450"/>
          </a:xfrm>
          <a:prstGeom prst="rect">
            <a:avLst/>
          </a:prstGeom>
        </p:spPr>
      </p:pic>
    </p:spTree>
    <p:extLst>
      <p:ext uri="{BB962C8B-B14F-4D97-AF65-F5344CB8AC3E}">
        <p14:creationId xmlns:p14="http://schemas.microsoft.com/office/powerpoint/2010/main" val="81296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B7A-1FE8-2744-9004-2C31C9194DE0}"/>
              </a:ext>
            </a:extLst>
          </p:cNvPr>
          <p:cNvSpPr>
            <a:spLocks noGrp="1"/>
          </p:cNvSpPr>
          <p:nvPr>
            <p:ph type="title"/>
          </p:nvPr>
        </p:nvSpPr>
        <p:spPr/>
        <p:txBody>
          <a:bodyPr/>
          <a:lstStyle/>
          <a:p>
            <a:r>
              <a:rPr lang="en-US" dirty="0"/>
              <a:t>Predicate Abstraction Search (DDP)</a:t>
            </a:r>
          </a:p>
        </p:txBody>
      </p:sp>
      <p:sp>
        <p:nvSpPr>
          <p:cNvPr id="3" name="Content Placeholder 2">
            <a:extLst>
              <a:ext uri="{FF2B5EF4-FFF2-40B4-BE49-F238E27FC236}">
                <a16:creationId xmlns:a16="http://schemas.microsoft.com/office/drawing/2014/main" id="{CACD1DF3-DE15-2445-87DA-8B48BD2EDE86}"/>
              </a:ext>
            </a:extLst>
          </p:cNvPr>
          <p:cNvSpPr>
            <a:spLocks noGrp="1"/>
          </p:cNvSpPr>
          <p:nvPr>
            <p:ph idx="1"/>
          </p:nvPr>
        </p:nvSpPr>
        <p:spPr/>
        <p:txBody>
          <a:bodyPr/>
          <a:lstStyle/>
          <a:p>
            <a:r>
              <a:rPr lang="en-US" sz="1600" dirty="0"/>
              <a:t>Say a system has variable X,Y,Z over INT32, and say we want to observe the system via X&lt;Y,  X==Y+1, and X=Z-2 (p1,p2,p3 for now)</a:t>
            </a:r>
          </a:p>
          <a:p>
            <a:r>
              <a:rPr lang="en-US" sz="1600" dirty="0"/>
              <a:t>Form the 8 obvious truth-combinations of p1,p2,p3 (all Boolean cubes)</a:t>
            </a:r>
          </a:p>
          <a:p>
            <a:r>
              <a:rPr lang="en-US" sz="1600" dirty="0"/>
              <a:t>Each is like the ”Ashok Chandra Mirror Facet”</a:t>
            </a:r>
          </a:p>
          <a:p>
            <a:r>
              <a:rPr lang="en-US" sz="1600" dirty="0"/>
              <a:t>Say you are in facet 5 (p123 = 101)</a:t>
            </a:r>
          </a:p>
          <a:p>
            <a:pPr lvl="1"/>
            <a:r>
              <a:rPr lang="en-US" sz="1200" dirty="0"/>
              <a:t>A BDD path</a:t>
            </a:r>
          </a:p>
          <a:p>
            <a:r>
              <a:rPr lang="en-US" sz="1600" dirty="0"/>
              <a:t>Say you want to know what happens when we do </a:t>
            </a:r>
          </a:p>
          <a:p>
            <a:pPr lvl="1"/>
            <a:r>
              <a:rPr lang="en-US" sz="1200" dirty="0"/>
              <a:t>Atomic { X = Y ; Y = Z-1 ; Z = X+2 }</a:t>
            </a:r>
          </a:p>
          <a:p>
            <a:r>
              <a:rPr lang="en-US" sz="1600" dirty="0"/>
              <a:t>We do this</a:t>
            </a:r>
          </a:p>
          <a:p>
            <a:pPr lvl="1"/>
            <a:r>
              <a:rPr lang="en-US" sz="1200" dirty="0"/>
              <a:t>Concretize 101 into the </a:t>
            </a:r>
            <a:r>
              <a:rPr lang="en-US" sz="1200" dirty="0" err="1"/>
              <a:t>pred</a:t>
            </a:r>
            <a:r>
              <a:rPr lang="en-US" sz="1200" dirty="0"/>
              <a:t> combinations</a:t>
            </a:r>
          </a:p>
          <a:p>
            <a:pPr lvl="1"/>
            <a:r>
              <a:rPr lang="en-US" sz="1200" dirty="0"/>
              <a:t>Compute the strongest post-condition transformer … in a sense</a:t>
            </a:r>
          </a:p>
          <a:p>
            <a:pPr lvl="1"/>
            <a:r>
              <a:rPr lang="en-US" sz="1200" dirty="0"/>
              <a:t>Then discover the abstract state (mirror facet) we must be in!</a:t>
            </a:r>
          </a:p>
          <a:p>
            <a:r>
              <a:rPr lang="en-US" sz="1600" dirty="0"/>
              <a:t>If done “religiously” we will get ”nice” (strongest, I think - check) invariants </a:t>
            </a:r>
            <a:r>
              <a:rPr lang="en-US" sz="1600" dirty="0" err="1"/>
              <a:t>wrt</a:t>
            </a:r>
            <a:r>
              <a:rPr lang="en-US" sz="1600" dirty="0"/>
              <a:t> p1,2,3</a:t>
            </a:r>
          </a:p>
          <a:p>
            <a:endParaRPr lang="en-US" sz="1600" dirty="0"/>
          </a:p>
          <a:p>
            <a:r>
              <a:rPr lang="en-US" sz="1600" dirty="0"/>
              <a:t>Automated nicely in this paper by DDP’99</a:t>
            </a:r>
          </a:p>
          <a:p>
            <a:endParaRPr lang="en-US" dirty="0"/>
          </a:p>
        </p:txBody>
      </p:sp>
      <p:sp>
        <p:nvSpPr>
          <p:cNvPr id="4" name="Slide Number Placeholder 3">
            <a:extLst>
              <a:ext uri="{FF2B5EF4-FFF2-40B4-BE49-F238E27FC236}">
                <a16:creationId xmlns:a16="http://schemas.microsoft.com/office/drawing/2014/main" id="{921F1B21-C1D7-7B42-92DD-F3FFC474C802}"/>
              </a:ext>
            </a:extLst>
          </p:cNvPr>
          <p:cNvSpPr>
            <a:spLocks noGrp="1"/>
          </p:cNvSpPr>
          <p:nvPr>
            <p:ph type="sldNum" sz="quarter" idx="12"/>
          </p:nvPr>
        </p:nvSpPr>
        <p:spPr/>
        <p:txBody>
          <a:bodyPr/>
          <a:lstStyle/>
          <a:p>
            <a:fld id="{1C2FD7C3-913B-1F43-95D6-16CB8938FF26}" type="slidenum">
              <a:rPr lang="en-US" altLang="en-US" smtClean="0"/>
              <a:pPr/>
              <a:t>30</a:t>
            </a:fld>
            <a:endParaRPr lang="en-US" altLang="en-US"/>
          </a:p>
        </p:txBody>
      </p:sp>
    </p:spTree>
    <p:extLst>
      <p:ext uri="{BB962C8B-B14F-4D97-AF65-F5344CB8AC3E}">
        <p14:creationId xmlns:p14="http://schemas.microsoft.com/office/powerpoint/2010/main" val="4144387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EE82-25E1-4142-A407-85C06D22B8E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5B12568-FEFA-CF42-8D24-2E9BF43B876C}"/>
              </a:ext>
            </a:extLst>
          </p:cNvPr>
          <p:cNvSpPr>
            <a:spLocks noGrp="1"/>
          </p:cNvSpPr>
          <p:nvPr>
            <p:ph idx="1"/>
          </p:nvPr>
        </p:nvSpPr>
        <p:spPr/>
        <p:txBody>
          <a:bodyPr/>
          <a:lstStyle/>
          <a:p>
            <a:r>
              <a:rPr lang="en-US" dirty="0"/>
              <a:t>There are many ways to compare systems</a:t>
            </a:r>
          </a:p>
          <a:p>
            <a:pPr lvl="1"/>
            <a:r>
              <a:rPr lang="en-US" dirty="0"/>
              <a:t>Language containment</a:t>
            </a:r>
          </a:p>
          <a:p>
            <a:pPr lvl="1"/>
            <a:r>
              <a:rPr lang="en-US" dirty="0"/>
              <a:t>Simulation</a:t>
            </a:r>
          </a:p>
          <a:p>
            <a:pPr lvl="1"/>
            <a:r>
              <a:rPr lang="en-US" dirty="0" err="1"/>
              <a:t>Bisimulation</a:t>
            </a:r>
            <a:endParaRPr lang="en-US" dirty="0"/>
          </a:p>
          <a:p>
            <a:pPr lvl="1"/>
            <a:r>
              <a:rPr lang="en-US" dirty="0"/>
              <a:t>…</a:t>
            </a:r>
          </a:p>
          <a:p>
            <a:r>
              <a:rPr lang="en-US" dirty="0"/>
              <a:t>This is really the essence of safety verification</a:t>
            </a:r>
          </a:p>
          <a:p>
            <a:pPr lvl="1"/>
            <a:r>
              <a:rPr lang="en-US" dirty="0"/>
              <a:t>As Manna told me once, “my progress book is still in progress”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105B020D-F254-4740-B83C-0D8307ED9363}"/>
              </a:ext>
            </a:extLst>
          </p:cNvPr>
          <p:cNvSpPr>
            <a:spLocks noGrp="1"/>
          </p:cNvSpPr>
          <p:nvPr>
            <p:ph type="sldNum" sz="quarter" idx="12"/>
          </p:nvPr>
        </p:nvSpPr>
        <p:spPr/>
        <p:txBody>
          <a:bodyPr/>
          <a:lstStyle/>
          <a:p>
            <a:fld id="{1C2FD7C3-913B-1F43-95D6-16CB8938FF26}" type="slidenum">
              <a:rPr lang="en-US" altLang="en-US" smtClean="0"/>
              <a:pPr/>
              <a:t>31</a:t>
            </a:fld>
            <a:endParaRPr lang="en-US" altLang="en-US"/>
          </a:p>
        </p:txBody>
      </p:sp>
    </p:spTree>
    <p:extLst>
      <p:ext uri="{BB962C8B-B14F-4D97-AF65-F5344CB8AC3E}">
        <p14:creationId xmlns:p14="http://schemas.microsoft.com/office/powerpoint/2010/main" val="31390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4</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(more down-to-earth things now)</a:t>
            </a:r>
            <a:br>
              <a:rPr lang="en-US" altLang="en-US" dirty="0">
                <a:solidFill>
                  <a:schemeClr val="accent2"/>
                </a:solidFill>
              </a:rPr>
            </a:br>
            <a:r>
              <a:rPr lang="en-US" altLang="en-US" dirty="0">
                <a:solidFill>
                  <a:schemeClr val="accent2"/>
                </a:solidFill>
              </a:rPr>
              <a:t>Talk Organization</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p:txBody>
          <a:bodyPr/>
          <a:lstStyle/>
          <a:p>
            <a:r>
              <a:rPr lang="en-US" altLang="en-US" dirty="0"/>
              <a:t>Motivation for studying implementation correctness in all its guises..</a:t>
            </a:r>
          </a:p>
          <a:p>
            <a:r>
              <a:rPr lang="en-US" altLang="en-US" dirty="0"/>
              <a:t>Completion Functions Approach</a:t>
            </a:r>
          </a:p>
          <a:p>
            <a:r>
              <a:rPr lang="en-US" altLang="en-US" dirty="0"/>
              <a:t>Key contribution of the talk</a:t>
            </a:r>
          </a:p>
          <a:p>
            <a:r>
              <a:rPr lang="en-US" altLang="en-US" dirty="0"/>
              <a:t>Detailed illustration</a:t>
            </a:r>
          </a:p>
          <a:p>
            <a:r>
              <a:rPr lang="en-US" altLang="en-US" dirty="0"/>
              <a:t>Conclusions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5</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Motivations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828800"/>
            <a:ext cx="7772400" cy="4114800"/>
          </a:xfrm>
        </p:spPr>
        <p:txBody>
          <a:bodyPr/>
          <a:lstStyle/>
          <a:p>
            <a:r>
              <a:rPr lang="en-US" altLang="en-US" dirty="0"/>
              <a:t>Often, correctness is adherence to a more abstract specification</a:t>
            </a:r>
          </a:p>
          <a:p>
            <a:r>
              <a:rPr lang="en-US" altLang="en-US" dirty="0"/>
              <a:t>This notion recurs so much in formal verification that we have to be armed with a collection of techniques</a:t>
            </a:r>
          </a:p>
          <a:p>
            <a:r>
              <a:rPr lang="en-US" altLang="en-US" dirty="0"/>
              <a:t>In this talk I’ll present three methods:</a:t>
            </a:r>
          </a:p>
          <a:p>
            <a:pPr lvl="1"/>
            <a:r>
              <a:rPr lang="en-US" altLang="en-US" dirty="0"/>
              <a:t>Completion functions</a:t>
            </a:r>
          </a:p>
          <a:p>
            <a:pPr lvl="1"/>
            <a:r>
              <a:rPr lang="en-US" altLang="en-US" dirty="0"/>
              <a:t>Aggregation abstractions</a:t>
            </a:r>
          </a:p>
          <a:p>
            <a:pPr lvl="1"/>
            <a:r>
              <a:rPr lang="en-US" altLang="en-US" dirty="0"/>
              <a:t>Predicate abstraction</a:t>
            </a:r>
          </a:p>
        </p:txBody>
      </p:sp>
    </p:spTree>
    <p:extLst>
      <p:ext uri="{BB962C8B-B14F-4D97-AF65-F5344CB8AC3E}">
        <p14:creationId xmlns:p14="http://schemas.microsoft.com/office/powerpoint/2010/main" val="65838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6</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Motivations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828800"/>
            <a:ext cx="7772400" cy="4114800"/>
          </a:xfrm>
        </p:spPr>
        <p:txBody>
          <a:bodyPr/>
          <a:lstStyle/>
          <a:p>
            <a:r>
              <a:rPr lang="en-US" altLang="en-US" dirty="0"/>
              <a:t>The generality of these methods are (simply put) </a:t>
            </a:r>
            <a:r>
              <a:rPr lang="en-US" altLang="en-US" dirty="0">
                <a:solidFill>
                  <a:srgbClr val="FF0000"/>
                </a:solidFill>
              </a:rPr>
              <a:t>stunning!</a:t>
            </a:r>
          </a:p>
          <a:p>
            <a:endParaRPr lang="en-US" altLang="en-US" dirty="0">
              <a:solidFill>
                <a:srgbClr val="FF0000"/>
              </a:solidFill>
            </a:endParaRPr>
          </a:p>
          <a:p>
            <a:pPr lvl="1"/>
            <a:r>
              <a:rPr lang="en-US" altLang="en-US" dirty="0">
                <a:solidFill>
                  <a:schemeClr val="accent2"/>
                </a:solidFill>
              </a:rPr>
              <a:t>Two examples from my readings in just the past week now follow</a:t>
            </a:r>
          </a:p>
        </p:txBody>
      </p:sp>
    </p:spTree>
    <p:extLst>
      <p:ext uri="{BB962C8B-B14F-4D97-AF65-F5344CB8AC3E}">
        <p14:creationId xmlns:p14="http://schemas.microsoft.com/office/powerpoint/2010/main" val="22567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7</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p:txBody>
          <a:bodyPr/>
          <a:lstStyle/>
          <a:p>
            <a:r>
              <a:rPr lang="en-US" altLang="en-US" dirty="0">
                <a:solidFill>
                  <a:schemeClr val="accent2"/>
                </a:solidFill>
              </a:rPr>
              <a:t>Alive2 (pldi’21) correctness</a:t>
            </a:r>
          </a:p>
        </p:txBody>
      </p:sp>
      <p:sp>
        <p:nvSpPr>
          <p:cNvPr id="60419" name="Rectangle 3">
            <a:extLst>
              <a:ext uri="{FF2B5EF4-FFF2-40B4-BE49-F238E27FC236}">
                <a16:creationId xmlns:a16="http://schemas.microsoft.com/office/drawing/2014/main" id="{91B31982-D460-494A-BA80-41C2602919F6}"/>
              </a:ext>
            </a:extLst>
          </p:cNvPr>
          <p:cNvSpPr>
            <a:spLocks noGrp="1" noChangeArrowheads="1"/>
          </p:cNvSpPr>
          <p:nvPr>
            <p:ph type="body" idx="1"/>
          </p:nvPr>
        </p:nvSpPr>
        <p:spPr>
          <a:xfrm>
            <a:off x="685800" y="1525578"/>
            <a:ext cx="7772400" cy="685800"/>
          </a:xfrm>
        </p:spPr>
        <p:txBody>
          <a:bodyPr/>
          <a:lstStyle/>
          <a:p>
            <a:r>
              <a:rPr lang="en-US" altLang="en-US" dirty="0"/>
              <a:t>See how the paper introduces the problem</a:t>
            </a:r>
            <a:endParaRPr lang="en-US" altLang="en-US" dirty="0">
              <a:solidFill>
                <a:schemeClr val="accent2"/>
              </a:solidFill>
            </a:endParaRPr>
          </a:p>
        </p:txBody>
      </p:sp>
      <p:pic>
        <p:nvPicPr>
          <p:cNvPr id="3" name="Picture 2" descr="Text, letter&#10;&#10;Description automatically generated">
            <a:extLst>
              <a:ext uri="{FF2B5EF4-FFF2-40B4-BE49-F238E27FC236}">
                <a16:creationId xmlns:a16="http://schemas.microsoft.com/office/drawing/2014/main" id="{DA5257CC-20E2-4F4A-8037-32DD9F408F7D}"/>
              </a:ext>
            </a:extLst>
          </p:cNvPr>
          <p:cNvPicPr>
            <a:picLocks noChangeAspect="1"/>
          </p:cNvPicPr>
          <p:nvPr/>
        </p:nvPicPr>
        <p:blipFill>
          <a:blip r:embed="rId2"/>
          <a:stretch>
            <a:fillRect/>
          </a:stretch>
        </p:blipFill>
        <p:spPr>
          <a:xfrm>
            <a:off x="2168525" y="2068072"/>
            <a:ext cx="4806950" cy="1463355"/>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22041612-7DAA-9943-9E5D-4AEEDE3ACCC3}"/>
              </a:ext>
            </a:extLst>
          </p:cNvPr>
          <p:cNvPicPr>
            <a:picLocks noChangeAspect="1"/>
          </p:cNvPicPr>
          <p:nvPr/>
        </p:nvPicPr>
        <p:blipFill>
          <a:blip r:embed="rId3"/>
          <a:stretch>
            <a:fillRect/>
          </a:stretch>
        </p:blipFill>
        <p:spPr>
          <a:xfrm>
            <a:off x="2286000" y="3743570"/>
            <a:ext cx="4572000" cy="2369562"/>
          </a:xfrm>
          <a:prstGeom prst="rect">
            <a:avLst/>
          </a:prstGeom>
        </p:spPr>
      </p:pic>
    </p:spTree>
    <p:extLst>
      <p:ext uri="{BB962C8B-B14F-4D97-AF65-F5344CB8AC3E}">
        <p14:creationId xmlns:p14="http://schemas.microsoft.com/office/powerpoint/2010/main" val="417858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7467106-AF1F-3C4B-AC2B-390EF8C1C63C}"/>
              </a:ext>
            </a:extLst>
          </p:cNvPr>
          <p:cNvSpPr>
            <a:spLocks noGrp="1"/>
          </p:cNvSpPr>
          <p:nvPr>
            <p:ph type="sldNum" sz="quarter" idx="12"/>
          </p:nvPr>
        </p:nvSpPr>
        <p:spPr/>
        <p:txBody>
          <a:bodyPr/>
          <a:lstStyle/>
          <a:p>
            <a:fld id="{0F2CAB8C-CEAE-6144-9C4B-D6CC0C65D22F}" type="slidenum">
              <a:rPr lang="en-US" altLang="en-US"/>
              <a:pPr/>
              <a:t>8</a:t>
            </a:fld>
            <a:endParaRPr lang="en-US" altLang="en-US"/>
          </a:p>
        </p:txBody>
      </p:sp>
      <p:sp>
        <p:nvSpPr>
          <p:cNvPr id="60418" name="Rectangle 2">
            <a:extLst>
              <a:ext uri="{FF2B5EF4-FFF2-40B4-BE49-F238E27FC236}">
                <a16:creationId xmlns:a16="http://schemas.microsoft.com/office/drawing/2014/main" id="{B815E1C0-A961-FA4E-B083-970E59DB18E8}"/>
              </a:ext>
            </a:extLst>
          </p:cNvPr>
          <p:cNvSpPr>
            <a:spLocks noGrp="1" noChangeArrowheads="1"/>
          </p:cNvSpPr>
          <p:nvPr>
            <p:ph type="title"/>
          </p:nvPr>
        </p:nvSpPr>
        <p:spPr>
          <a:xfrm>
            <a:off x="571500" y="213344"/>
            <a:ext cx="8001000" cy="624856"/>
          </a:xfrm>
        </p:spPr>
        <p:txBody>
          <a:bodyPr/>
          <a:lstStyle/>
          <a:p>
            <a:r>
              <a:rPr lang="en-US" altLang="en-US" dirty="0">
                <a:solidFill>
                  <a:schemeClr val="accent2"/>
                </a:solidFill>
              </a:rPr>
              <a:t>Tristate Values (cgo’22 best paper)</a:t>
            </a:r>
          </a:p>
        </p:txBody>
      </p:sp>
      <p:pic>
        <p:nvPicPr>
          <p:cNvPr id="7" name="Picture 6" descr="Text&#10;&#10;Description automatically generated">
            <a:extLst>
              <a:ext uri="{FF2B5EF4-FFF2-40B4-BE49-F238E27FC236}">
                <a16:creationId xmlns:a16="http://schemas.microsoft.com/office/drawing/2014/main" id="{F5E8D2C1-BB94-C441-98CB-C73595E1CF72}"/>
              </a:ext>
            </a:extLst>
          </p:cNvPr>
          <p:cNvPicPr>
            <a:picLocks noChangeAspect="1"/>
          </p:cNvPicPr>
          <p:nvPr/>
        </p:nvPicPr>
        <p:blipFill>
          <a:blip r:embed="rId2"/>
          <a:stretch>
            <a:fillRect/>
          </a:stretch>
        </p:blipFill>
        <p:spPr>
          <a:xfrm>
            <a:off x="804984" y="914400"/>
            <a:ext cx="7534031" cy="1391604"/>
          </a:xfrm>
          <a:prstGeom prst="rect">
            <a:avLst/>
          </a:prstGeom>
        </p:spPr>
      </p:pic>
      <p:pic>
        <p:nvPicPr>
          <p:cNvPr id="9" name="Picture 8" descr="A picture containing text, newspaper&#10;&#10;Description automatically generated">
            <a:extLst>
              <a:ext uri="{FF2B5EF4-FFF2-40B4-BE49-F238E27FC236}">
                <a16:creationId xmlns:a16="http://schemas.microsoft.com/office/drawing/2014/main" id="{63EDCF49-EAA9-3443-8746-9E06DBD8E33B}"/>
              </a:ext>
            </a:extLst>
          </p:cNvPr>
          <p:cNvPicPr>
            <a:picLocks noChangeAspect="1"/>
          </p:cNvPicPr>
          <p:nvPr/>
        </p:nvPicPr>
        <p:blipFill>
          <a:blip r:embed="rId3"/>
          <a:stretch>
            <a:fillRect/>
          </a:stretch>
        </p:blipFill>
        <p:spPr>
          <a:xfrm>
            <a:off x="2294228" y="2399789"/>
            <a:ext cx="4555541" cy="3484917"/>
          </a:xfrm>
          <a:prstGeom prst="rect">
            <a:avLst/>
          </a:prstGeom>
        </p:spPr>
      </p:pic>
    </p:spTree>
    <p:extLst>
      <p:ext uri="{BB962C8B-B14F-4D97-AF65-F5344CB8AC3E}">
        <p14:creationId xmlns:p14="http://schemas.microsoft.com/office/powerpoint/2010/main" val="348802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12DE91-9F29-C04F-8BD4-703C4DF91DC5}"/>
              </a:ext>
            </a:extLst>
          </p:cNvPr>
          <p:cNvSpPr>
            <a:spLocks noGrp="1"/>
          </p:cNvSpPr>
          <p:nvPr>
            <p:ph type="sldNum" sz="quarter" idx="12"/>
          </p:nvPr>
        </p:nvSpPr>
        <p:spPr/>
        <p:txBody>
          <a:bodyPr/>
          <a:lstStyle/>
          <a:p>
            <a:fld id="{1C2FD7C3-913B-1F43-95D6-16CB8938FF26}" type="slidenum">
              <a:rPr lang="en-US" altLang="en-US" smtClean="0"/>
              <a:pPr/>
              <a:t>9</a:t>
            </a:fld>
            <a:endParaRPr lang="en-US" altLang="en-US"/>
          </a:p>
        </p:txBody>
      </p:sp>
      <p:pic>
        <p:nvPicPr>
          <p:cNvPr id="5" name="Picture 4" descr="Text, letter&#10;&#10;Description automatically generated">
            <a:extLst>
              <a:ext uri="{FF2B5EF4-FFF2-40B4-BE49-F238E27FC236}">
                <a16:creationId xmlns:a16="http://schemas.microsoft.com/office/drawing/2014/main" id="{CE92830C-26FF-7E43-B9F8-F2B4CF552A5E}"/>
              </a:ext>
            </a:extLst>
          </p:cNvPr>
          <p:cNvPicPr>
            <a:picLocks noChangeAspect="1"/>
          </p:cNvPicPr>
          <p:nvPr/>
        </p:nvPicPr>
        <p:blipFill>
          <a:blip r:embed="rId2"/>
          <a:stretch>
            <a:fillRect/>
          </a:stretch>
        </p:blipFill>
        <p:spPr>
          <a:xfrm>
            <a:off x="5486400" y="3539951"/>
            <a:ext cx="3364424" cy="2439677"/>
          </a:xfrm>
          <a:prstGeom prst="rect">
            <a:avLst/>
          </a:prstGeom>
        </p:spPr>
      </p:pic>
      <p:pic>
        <p:nvPicPr>
          <p:cNvPr id="7" name="Picture 6" descr="Text, letter&#10;&#10;Description automatically generated">
            <a:extLst>
              <a:ext uri="{FF2B5EF4-FFF2-40B4-BE49-F238E27FC236}">
                <a16:creationId xmlns:a16="http://schemas.microsoft.com/office/drawing/2014/main" id="{D03D8FBF-7329-ED44-9C91-DE9B24B609FC}"/>
              </a:ext>
            </a:extLst>
          </p:cNvPr>
          <p:cNvPicPr>
            <a:picLocks noChangeAspect="1"/>
          </p:cNvPicPr>
          <p:nvPr/>
        </p:nvPicPr>
        <p:blipFill>
          <a:blip r:embed="rId3"/>
          <a:stretch>
            <a:fillRect/>
          </a:stretch>
        </p:blipFill>
        <p:spPr>
          <a:xfrm>
            <a:off x="0" y="5257800"/>
            <a:ext cx="5127744" cy="771482"/>
          </a:xfrm>
          <a:prstGeom prst="rect">
            <a:avLst/>
          </a:prstGeom>
        </p:spPr>
      </p:pic>
      <p:pic>
        <p:nvPicPr>
          <p:cNvPr id="9" name="Picture 8" descr="Text&#10;&#10;Description automatically generated">
            <a:extLst>
              <a:ext uri="{FF2B5EF4-FFF2-40B4-BE49-F238E27FC236}">
                <a16:creationId xmlns:a16="http://schemas.microsoft.com/office/drawing/2014/main" id="{8261F232-409A-4444-BBAE-30F37C92F550}"/>
              </a:ext>
            </a:extLst>
          </p:cNvPr>
          <p:cNvPicPr>
            <a:picLocks noChangeAspect="1"/>
          </p:cNvPicPr>
          <p:nvPr/>
        </p:nvPicPr>
        <p:blipFill>
          <a:blip r:embed="rId4"/>
          <a:stretch>
            <a:fillRect/>
          </a:stretch>
        </p:blipFill>
        <p:spPr>
          <a:xfrm>
            <a:off x="-7816" y="3429000"/>
            <a:ext cx="5113215" cy="1413687"/>
          </a:xfrm>
          <a:prstGeom prst="rect">
            <a:avLst/>
          </a:prstGeom>
        </p:spPr>
      </p:pic>
      <p:pic>
        <p:nvPicPr>
          <p:cNvPr id="12" name="Picture 11" descr="Text&#10;&#10;Description automatically generated">
            <a:extLst>
              <a:ext uri="{FF2B5EF4-FFF2-40B4-BE49-F238E27FC236}">
                <a16:creationId xmlns:a16="http://schemas.microsoft.com/office/drawing/2014/main" id="{3B3EBF83-2132-4D4B-8CE4-E0A0D0AFA0A8}"/>
              </a:ext>
            </a:extLst>
          </p:cNvPr>
          <p:cNvPicPr>
            <a:picLocks noChangeAspect="1"/>
          </p:cNvPicPr>
          <p:nvPr/>
        </p:nvPicPr>
        <p:blipFill>
          <a:blip r:embed="rId5"/>
          <a:stretch>
            <a:fillRect/>
          </a:stretch>
        </p:blipFill>
        <p:spPr>
          <a:xfrm>
            <a:off x="4572000" y="1911097"/>
            <a:ext cx="4495800" cy="1269100"/>
          </a:xfrm>
          <a:prstGeom prst="rect">
            <a:avLst/>
          </a:prstGeom>
        </p:spPr>
      </p:pic>
      <p:pic>
        <p:nvPicPr>
          <p:cNvPr id="14" name="Picture 13" descr="Text&#10;&#10;Description automatically generated">
            <a:extLst>
              <a:ext uri="{FF2B5EF4-FFF2-40B4-BE49-F238E27FC236}">
                <a16:creationId xmlns:a16="http://schemas.microsoft.com/office/drawing/2014/main" id="{F1C1A496-97C9-8344-B19E-F0C341BAA9F5}"/>
              </a:ext>
            </a:extLst>
          </p:cNvPr>
          <p:cNvPicPr>
            <a:picLocks noChangeAspect="1"/>
          </p:cNvPicPr>
          <p:nvPr/>
        </p:nvPicPr>
        <p:blipFill>
          <a:blip r:embed="rId6"/>
          <a:stretch>
            <a:fillRect/>
          </a:stretch>
        </p:blipFill>
        <p:spPr>
          <a:xfrm>
            <a:off x="76200" y="914400"/>
            <a:ext cx="4404220" cy="2133600"/>
          </a:xfrm>
          <a:prstGeom prst="rect">
            <a:avLst/>
          </a:prstGeom>
        </p:spPr>
      </p:pic>
    </p:spTree>
    <p:extLst>
      <p:ext uri="{BB962C8B-B14F-4D97-AF65-F5344CB8AC3E}">
        <p14:creationId xmlns:p14="http://schemas.microsoft.com/office/powerpoint/2010/main" val="1072136079"/>
      </p:ext>
    </p:extLst>
  </p:cSld>
  <p:clrMapOvr>
    <a:masterClrMapping/>
  </p:clrMapOvr>
</p:sld>
</file>

<file path=ppt/theme/theme1.xml><?xml version="1.0" encoding="utf-8"?>
<a:theme xmlns:a="http://schemas.openxmlformats.org/drawingml/2006/main" name="Blank Presentation.pot">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3850</TotalTime>
  <Words>866</Words>
  <Application>Microsoft Macintosh PowerPoint</Application>
  <PresentationFormat>On-screen Show (4:3)</PresentationFormat>
  <Paragraphs>172</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Times New Roman</vt:lpstr>
      <vt:lpstr>Symbol</vt:lpstr>
      <vt:lpstr>Blank Presentation.pot</vt:lpstr>
      <vt:lpstr>Refinement Checking Implementation Correctness Simulation Relations Homomorphisms (whatever)</vt:lpstr>
      <vt:lpstr>Where are we today?</vt:lpstr>
      <vt:lpstr>Where are we today? (fun to follow the JWST news…to feel suddenly good!). https://jwst.nasa.gov/ . Reading about their “salt lenses” was fun!</vt:lpstr>
      <vt:lpstr>(more down-to-earth things now) Talk Organization</vt:lpstr>
      <vt:lpstr>Motivations</vt:lpstr>
      <vt:lpstr>Motivations</vt:lpstr>
      <vt:lpstr>Alive2 (pldi’21) correctness</vt:lpstr>
      <vt:lpstr>Tristate Values (cgo’22 best paper)</vt:lpstr>
      <vt:lpstr>PowerPoint Presentation</vt:lpstr>
      <vt:lpstr>Motivations</vt:lpstr>
      <vt:lpstr>How can we model processor pipelining for FV?</vt:lpstr>
      <vt:lpstr>Burch and Dill 1994 introduced the idea of “flushing” – a breakthrough!</vt:lpstr>
      <vt:lpstr>PowerPoint Presentation</vt:lpstr>
      <vt:lpstr>But ”flushing” was not incremental</vt:lpstr>
      <vt:lpstr>What are Completion Functions? </vt:lpstr>
      <vt:lpstr>Abstraction Function</vt:lpstr>
      <vt:lpstr>Main Features</vt:lpstr>
      <vt:lpstr>Motivations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Motivations</vt:lpstr>
      <vt:lpstr>Predicate Abstraction</vt:lpstr>
      <vt:lpstr>Predicate Abstraction using BDDs and SMT (cav’99 paper)</vt:lpstr>
      <vt:lpstr>Predicate Abstraction Search (DDP)</vt:lpstr>
      <vt:lpstr>Conclusions</vt:lpstr>
    </vt:vector>
  </TitlesOfParts>
  <Company>University of Utah,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Correctness of  a Processor with Reorder Buffer using the Completion Functions Approach</dc:title>
  <dc:creator>Ganesh Gopalakrishnan</dc:creator>
  <cp:lastModifiedBy>Ganesh Gopalakrishnan</cp:lastModifiedBy>
  <cp:revision>257</cp:revision>
  <dcterms:created xsi:type="dcterms:W3CDTF">1999-06-09T17:26:40Z</dcterms:created>
  <dcterms:modified xsi:type="dcterms:W3CDTF">2022-04-12T18:55:58Z</dcterms:modified>
</cp:coreProperties>
</file>