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414" r:id="rId2"/>
    <p:sldId id="906" r:id="rId3"/>
    <p:sldId id="900" r:id="rId4"/>
    <p:sldId id="901" r:id="rId5"/>
    <p:sldId id="902" r:id="rId6"/>
    <p:sldId id="903" r:id="rId7"/>
    <p:sldId id="904" r:id="rId8"/>
    <p:sldId id="905" r:id="rId9"/>
    <p:sldId id="861" r:id="rId10"/>
    <p:sldId id="866" r:id="rId11"/>
    <p:sldId id="867" r:id="rId12"/>
    <p:sldId id="868" r:id="rId13"/>
    <p:sldId id="869" r:id="rId14"/>
    <p:sldId id="871" r:id="rId15"/>
    <p:sldId id="870" r:id="rId16"/>
    <p:sldId id="865" r:id="rId17"/>
    <p:sldId id="862" r:id="rId18"/>
    <p:sldId id="863" r:id="rId19"/>
    <p:sldId id="864" r:id="rId20"/>
    <p:sldId id="872" r:id="rId21"/>
    <p:sldId id="873" r:id="rId22"/>
    <p:sldId id="874" r:id="rId23"/>
    <p:sldId id="875" r:id="rId24"/>
    <p:sldId id="876" r:id="rId25"/>
    <p:sldId id="877" r:id="rId26"/>
    <p:sldId id="878" r:id="rId27"/>
    <p:sldId id="879" r:id="rId28"/>
    <p:sldId id="880" r:id="rId29"/>
    <p:sldId id="881" r:id="rId30"/>
    <p:sldId id="886" r:id="rId31"/>
    <p:sldId id="882" r:id="rId32"/>
    <p:sldId id="884" r:id="rId33"/>
    <p:sldId id="885" r:id="rId34"/>
    <p:sldId id="883" r:id="rId35"/>
    <p:sldId id="887" r:id="rId36"/>
    <p:sldId id="889" r:id="rId37"/>
    <p:sldId id="890" r:id="rId38"/>
    <p:sldId id="891" r:id="rId39"/>
    <p:sldId id="892" r:id="rId40"/>
    <p:sldId id="894" r:id="rId41"/>
    <p:sldId id="895" r:id="rId42"/>
    <p:sldId id="896" r:id="rId43"/>
    <p:sldId id="897" r:id="rId44"/>
    <p:sldId id="898" r:id="rId45"/>
    <p:sldId id="89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945200"/>
    <a:srgbClr val="0096FF"/>
    <a:srgbClr val="FF40FF"/>
    <a:srgbClr val="011893"/>
    <a:srgbClr val="005493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9"/>
    <p:restoredTop sz="89155"/>
  </p:normalViewPr>
  <p:slideViewPr>
    <p:cSldViewPr snapToGrid="0" snapToObjects="1">
      <p:cViewPr varScale="1">
        <p:scale>
          <a:sx n="109" d="100"/>
          <a:sy n="109" d="100"/>
        </p:scale>
        <p:origin x="1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pinroot.com/spin/Man/Pan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/>
        </p:nvSpPr>
        <p:spPr>
          <a:xfrm>
            <a:off x="4343116" y="3586214"/>
            <a:ext cx="3505768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1800"/>
            </a:pPr>
            <a:r>
              <a:rPr sz="2531" b="1" dirty="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rPr>
              <a:t>URL: </a:t>
            </a:r>
            <a:r>
              <a:rPr lang="en-US" sz="2800" dirty="0" err="1"/>
              <a:t>bit.ly</a:t>
            </a:r>
            <a:r>
              <a:rPr lang="en-US" sz="2800" dirty="0"/>
              <a:t>/cs6110s22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1"/>
            <a:ext cx="10515600" cy="1106961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/>
              <a:t>CS 6110 Software Correctness, Spring 2022</a:t>
            </a:r>
            <a:br>
              <a:rPr lang="en-US" sz="3600" dirty="0"/>
            </a:br>
            <a:r>
              <a:rPr lang="en-US" sz="3600" dirty="0"/>
              <a:t>(edited from a previous class; look for bugs!)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ex1</a:t>
            </a:r>
          </a:p>
        </p:txBody>
      </p:sp>
      <p:pic>
        <p:nvPicPr>
          <p:cNvPr id="4" name="Picture 3" descr="A picture containing clock&#13;&#10;&#13;&#10;Description automatically generated">
            <a:extLst>
              <a:ext uri="{FF2B5EF4-FFF2-40B4-BE49-F238E27FC236}">
                <a16:creationId xmlns:a16="http://schemas.microsoft.com/office/drawing/2014/main" id="{227AC9B3-C53D-0746-81B5-386DB84F1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778" y="-1601"/>
            <a:ext cx="3486668" cy="6858000"/>
          </a:xfrm>
          <a:prstGeom prst="rect">
            <a:avLst/>
          </a:prstGeom>
        </p:spPr>
      </p:pic>
      <p:pic>
        <p:nvPicPr>
          <p:cNvPr id="6" name="Picture 5" descr="A close up of a screen&#13;&#10;&#13;&#10;Description automatically generated">
            <a:extLst>
              <a:ext uri="{FF2B5EF4-FFF2-40B4-BE49-F238E27FC236}">
                <a16:creationId xmlns:a16="http://schemas.microsoft.com/office/drawing/2014/main" id="{1C913978-1585-0446-91D3-A8880F628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28" y="2115581"/>
            <a:ext cx="4460947" cy="142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27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ex1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5254A58-5B64-EE4E-92D7-3EF27CA5F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266700"/>
            <a:ext cx="90805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50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ex2 : fire up w/o </a:t>
            </a:r>
            <a:r>
              <a:rPr lang="en-US" dirty="0" err="1"/>
              <a:t>init</a:t>
            </a:r>
            <a:r>
              <a:rPr lang="en-US" dirty="0"/>
              <a:t> 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B7DAC9-0815-5640-B32E-09351E976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962150"/>
            <a:ext cx="42672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07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ex3</a:t>
            </a:r>
          </a:p>
        </p:txBody>
      </p:sp>
      <p:pic>
        <p:nvPicPr>
          <p:cNvPr id="9" name="Picture 8" descr="A screen shot of a social media post&#13;&#10;&#13;&#10;Description automatically generated">
            <a:extLst>
              <a:ext uri="{FF2B5EF4-FFF2-40B4-BE49-F238E27FC236}">
                <a16:creationId xmlns:a16="http://schemas.microsoft.com/office/drawing/2014/main" id="{3DFB3234-FA07-F24F-873A-3940D015E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53" y="1943100"/>
            <a:ext cx="3378200" cy="2971800"/>
          </a:xfrm>
          <a:prstGeom prst="rect">
            <a:avLst/>
          </a:prstGeom>
        </p:spPr>
      </p:pic>
      <p:pic>
        <p:nvPicPr>
          <p:cNvPr id="11" name="Picture 10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id="{2A8CEFC6-E919-4C41-AE77-455EDE31D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932" y="1787747"/>
            <a:ext cx="56134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35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A84809-B482-324D-BDFC-58453F74C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420" y="1446741"/>
            <a:ext cx="48260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26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ex5</a:t>
            </a:r>
          </a:p>
        </p:txBody>
      </p:sp>
      <p:pic>
        <p:nvPicPr>
          <p:cNvPr id="4" name="Picture 3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id="{44BFE703-63BC-AE45-A04C-66E127437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216" y="0"/>
            <a:ext cx="57535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3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ex5</a:t>
            </a:r>
          </a:p>
        </p:txBody>
      </p:sp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B06C13A-EF04-3D45-894C-CBA9E03CC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1238250"/>
            <a:ext cx="70612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49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ex5</a:t>
            </a:r>
          </a:p>
        </p:txBody>
      </p:sp>
      <p:pic>
        <p:nvPicPr>
          <p:cNvPr id="4" name="Picture 3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56F5FABF-D9B0-EF4E-BABB-511DC7AA7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344" y="0"/>
            <a:ext cx="8495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49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ex5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A1C30F3-2B4E-114B-9CC0-DDBAD0DED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095" y="0"/>
            <a:ext cx="7689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67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ex5</a:t>
            </a:r>
          </a:p>
        </p:txBody>
      </p:sp>
      <p:pic>
        <p:nvPicPr>
          <p:cNvPr id="6" name="Picture 5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5A73ABCD-F77B-7447-972A-E38B8F42E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841" y="0"/>
            <a:ext cx="8614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CC57-394A-044E-9B68-5F6C0FD3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557E5-10A1-7341-9A24-67AF381B1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encourage you to learn the basics of model-checking</a:t>
            </a:r>
          </a:p>
          <a:p>
            <a:r>
              <a:rPr lang="en-US" dirty="0"/>
              <a:t>Here is a very practical point of view</a:t>
            </a:r>
          </a:p>
          <a:p>
            <a:pPr lvl="1"/>
            <a:r>
              <a:rPr lang="en-US" dirty="0"/>
              <a:t>Often we are stuck thinking</a:t>
            </a:r>
          </a:p>
          <a:p>
            <a:pPr lvl="1"/>
            <a:r>
              <a:rPr lang="en-US" dirty="0"/>
              <a:t>Especially when modeling concurrent situations</a:t>
            </a:r>
          </a:p>
          <a:p>
            <a:pPr lvl="2"/>
            <a:r>
              <a:rPr lang="en-US" dirty="0"/>
              <a:t>E.g. Developing a protocol for monkeys to cross a rope-bridge L-&gt;R or R-&gt;L</a:t>
            </a:r>
          </a:p>
          <a:p>
            <a:pPr lvl="3"/>
            <a:r>
              <a:rPr lang="en-US" dirty="0"/>
              <a:t>Such that when one lead R monkey or lead L monkey claims the rope, then</a:t>
            </a:r>
          </a:p>
          <a:p>
            <a:pPr lvl="4"/>
            <a:r>
              <a:rPr lang="en-US" dirty="0"/>
              <a:t>All followers can cross</a:t>
            </a:r>
          </a:p>
          <a:p>
            <a:pPr lvl="4"/>
            <a:r>
              <a:rPr lang="en-US" dirty="0"/>
              <a:t>Till the rope is declared clear</a:t>
            </a:r>
          </a:p>
          <a:p>
            <a:pPr lvl="4"/>
            <a:r>
              <a:rPr lang="en-US" dirty="0"/>
              <a:t>We never have two packs enter, and end up “hanging in the middle”</a:t>
            </a:r>
          </a:p>
          <a:p>
            <a:pPr lvl="5"/>
            <a:r>
              <a:rPr lang="en-US" dirty="0"/>
              <a:t>These are upper-class monkeys; they can’t climb over each other and cross!</a:t>
            </a:r>
          </a:p>
          <a:p>
            <a:pPr lvl="3"/>
            <a:r>
              <a:rPr lang="en-US" dirty="0"/>
              <a:t>The next “turn” may be to allow the opposite pack to go</a:t>
            </a:r>
          </a:p>
          <a:p>
            <a:pPr lvl="4"/>
            <a:r>
              <a:rPr lang="en-US" dirty="0"/>
              <a:t>But often such “niceness” or ”priorities” are a second-level detail</a:t>
            </a:r>
          </a:p>
          <a:p>
            <a:pPr lvl="4"/>
            <a:r>
              <a:rPr lang="en-US" dirty="0"/>
              <a:t>Because we want to verify the protocol in a very simple set of circumstances</a:t>
            </a:r>
          </a:p>
          <a:p>
            <a:pPr lvl="4"/>
            <a:r>
              <a:rPr lang="en-US" dirty="0"/>
              <a:t>… and priority inversion is a nasty thing you should at least be aware (and afraid)</a:t>
            </a:r>
          </a:p>
        </p:txBody>
      </p:sp>
    </p:spTree>
    <p:extLst>
      <p:ext uri="{BB962C8B-B14F-4D97-AF65-F5344CB8AC3E}">
        <p14:creationId xmlns:p14="http://schemas.microsoft.com/office/powerpoint/2010/main" val="2879903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ex6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D2C7430-7757-6D41-9145-BF0CB7A34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167" y="876300"/>
            <a:ext cx="59690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64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ex6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D2C7430-7757-6D41-9145-BF0CB7A34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1" y="2615609"/>
            <a:ext cx="3045065" cy="3051544"/>
          </a:xfrm>
          <a:prstGeom prst="rect">
            <a:avLst/>
          </a:prstGeom>
        </p:spPr>
      </p:pic>
      <p:pic>
        <p:nvPicPr>
          <p:cNvPr id="7" name="Picture 6" descr="A screenshot of text&#13;&#10;&#13;&#10;Description automatically generated">
            <a:extLst>
              <a:ext uri="{FF2B5EF4-FFF2-40B4-BE49-F238E27FC236}">
                <a16:creationId xmlns:a16="http://schemas.microsoft.com/office/drawing/2014/main" id="{D7ED8E84-6D27-5547-991E-37D511D16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063" y="365126"/>
            <a:ext cx="8866476" cy="612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31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ex7</a:t>
            </a:r>
          </a:p>
        </p:txBody>
      </p:sp>
      <p:pic>
        <p:nvPicPr>
          <p:cNvPr id="5" name="Picture 4" descr="A black screen with text&#13;&#10;&#13;&#10;Description automatically generated">
            <a:extLst>
              <a:ext uri="{FF2B5EF4-FFF2-40B4-BE49-F238E27FC236}">
                <a16:creationId xmlns:a16="http://schemas.microsoft.com/office/drawing/2014/main" id="{227105AF-E497-0945-938E-5F6CB55A4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91" y="1512924"/>
            <a:ext cx="40640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12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0425"/>
            <a:ext cx="1777409" cy="2016567"/>
          </a:xfrm>
        </p:spPr>
        <p:txBody>
          <a:bodyPr>
            <a:normAutofit/>
          </a:bodyPr>
          <a:lstStyle/>
          <a:p>
            <a:r>
              <a:rPr lang="en-US" sz="2400" dirty="0"/>
              <a:t>ex7</a:t>
            </a:r>
            <a:br>
              <a:rPr lang="en-US" sz="2400" dirty="0"/>
            </a:br>
            <a:r>
              <a:rPr lang="en-US" sz="2400" dirty="0"/>
              <a:t>do the</a:t>
            </a:r>
            <a:br>
              <a:rPr lang="en-US" sz="2400" dirty="0"/>
            </a:br>
            <a:r>
              <a:rPr lang="en-US" sz="2400" dirty="0"/>
              <a:t>right depth</a:t>
            </a:r>
            <a:br>
              <a:rPr lang="en-US" sz="2400" dirty="0"/>
            </a:br>
            <a:r>
              <a:rPr lang="en-US" sz="2400" dirty="0"/>
              <a:t>setting!</a:t>
            </a:r>
          </a:p>
        </p:txBody>
      </p:sp>
      <p:pic>
        <p:nvPicPr>
          <p:cNvPr id="5" name="Picture 4" descr="A black screen with text&#13;&#10;&#13;&#10;Description automatically generated">
            <a:extLst>
              <a:ext uri="{FF2B5EF4-FFF2-40B4-BE49-F238E27FC236}">
                <a16:creationId xmlns:a16="http://schemas.microsoft.com/office/drawing/2014/main" id="{227105AF-E497-0945-938E-5F6CB55A4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91" y="3429000"/>
            <a:ext cx="2307139" cy="2516224"/>
          </a:xfrm>
          <a:prstGeom prst="rect">
            <a:avLst/>
          </a:prstGeom>
        </p:spPr>
      </p:pic>
      <p:pic>
        <p:nvPicPr>
          <p:cNvPr id="7" name="Picture 6" descr="A screenshot of text&#13;&#10;&#13;&#10;Description automatically generated">
            <a:extLst>
              <a:ext uri="{FF2B5EF4-FFF2-40B4-BE49-F238E27FC236}">
                <a16:creationId xmlns:a16="http://schemas.microsoft.com/office/drawing/2014/main" id="{19E47E16-9FA8-054E-975C-0BB19FAE5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127" y="196850"/>
            <a:ext cx="9080500" cy="64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80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0425"/>
            <a:ext cx="1777409" cy="2016567"/>
          </a:xfrm>
        </p:spPr>
        <p:txBody>
          <a:bodyPr>
            <a:normAutofit/>
          </a:bodyPr>
          <a:lstStyle/>
          <a:p>
            <a:r>
              <a:rPr lang="en-US" sz="2400" dirty="0"/>
              <a:t>ex8</a:t>
            </a:r>
            <a:br>
              <a:rPr lang="en-US" sz="2400" dirty="0"/>
            </a:br>
            <a:r>
              <a:rPr lang="en-US" sz="2400" dirty="0"/>
              <a:t>do the</a:t>
            </a:r>
            <a:br>
              <a:rPr lang="en-US" sz="2400" dirty="0"/>
            </a:br>
            <a:r>
              <a:rPr lang="en-US" sz="2400" dirty="0"/>
              <a:t>right depth</a:t>
            </a:r>
            <a:br>
              <a:rPr lang="en-US" sz="2400" dirty="0"/>
            </a:br>
            <a:r>
              <a:rPr lang="en-US" sz="2400" dirty="0"/>
              <a:t>setting!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614C73-BAC7-164C-945A-1EC07608B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522" y="177800"/>
            <a:ext cx="88773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75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0425"/>
            <a:ext cx="1777409" cy="2016567"/>
          </a:xfrm>
        </p:spPr>
        <p:txBody>
          <a:bodyPr>
            <a:normAutofit/>
          </a:bodyPr>
          <a:lstStyle/>
          <a:p>
            <a:r>
              <a:rPr lang="en-US" sz="2400" dirty="0"/>
              <a:t>ex8</a:t>
            </a:r>
            <a:br>
              <a:rPr lang="en-US" sz="2400" dirty="0"/>
            </a:br>
            <a:r>
              <a:rPr lang="en-US" sz="2400" dirty="0"/>
              <a:t>do the</a:t>
            </a:r>
            <a:br>
              <a:rPr lang="en-US" sz="2400" dirty="0"/>
            </a:br>
            <a:r>
              <a:rPr lang="en-US" sz="2400" dirty="0"/>
              <a:t>right depth</a:t>
            </a:r>
            <a:br>
              <a:rPr lang="en-US" sz="2400" dirty="0"/>
            </a:br>
            <a:r>
              <a:rPr lang="en-US" sz="2400" dirty="0"/>
              <a:t>setting!</a:t>
            </a:r>
          </a:p>
        </p:txBody>
      </p:sp>
      <p:pic>
        <p:nvPicPr>
          <p:cNvPr id="7" name="Picture 6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657D67FE-EFF9-9D4F-B0C4-21C8167A1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188" y="2051050"/>
            <a:ext cx="85725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60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3" y="280064"/>
            <a:ext cx="1288312" cy="1251026"/>
          </a:xfrm>
        </p:spPr>
        <p:txBody>
          <a:bodyPr>
            <a:normAutofit/>
          </a:bodyPr>
          <a:lstStyle/>
          <a:p>
            <a:r>
              <a:rPr lang="en-US" sz="2400" dirty="0"/>
              <a:t>ex9</a:t>
            </a:r>
          </a:p>
        </p:txBody>
      </p:sp>
      <p:pic>
        <p:nvPicPr>
          <p:cNvPr id="5" name="Picture 4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id="{15587E72-B8FE-0841-97F6-986D0E462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951" y="0"/>
            <a:ext cx="43780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23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3" y="280064"/>
            <a:ext cx="1288312" cy="1251026"/>
          </a:xfrm>
        </p:spPr>
        <p:txBody>
          <a:bodyPr>
            <a:normAutofit/>
          </a:bodyPr>
          <a:lstStyle/>
          <a:p>
            <a:r>
              <a:rPr lang="en-US" sz="2400" dirty="0"/>
              <a:t>ex10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9C67F-95FB-A24B-B15D-A5FA04B3B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746" y="0"/>
            <a:ext cx="86465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5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3" y="280064"/>
            <a:ext cx="1288312" cy="1251026"/>
          </a:xfrm>
        </p:spPr>
        <p:txBody>
          <a:bodyPr>
            <a:normAutofit/>
          </a:bodyPr>
          <a:lstStyle/>
          <a:p>
            <a:r>
              <a:rPr lang="en-US" sz="2400" dirty="0"/>
              <a:t>ex11</a:t>
            </a:r>
          </a:p>
        </p:txBody>
      </p:sp>
      <p:pic>
        <p:nvPicPr>
          <p:cNvPr id="4" name="Picture 3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399F9BE2-76E3-C441-B2A9-CF64299DD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98" y="0"/>
            <a:ext cx="8388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32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3" y="280064"/>
            <a:ext cx="1288312" cy="1251026"/>
          </a:xfrm>
        </p:spPr>
        <p:txBody>
          <a:bodyPr>
            <a:normAutofit/>
          </a:bodyPr>
          <a:lstStyle/>
          <a:p>
            <a:r>
              <a:rPr lang="en-US" sz="2400" dirty="0"/>
              <a:t>ex12</a:t>
            </a:r>
          </a:p>
        </p:txBody>
      </p:sp>
      <p:pic>
        <p:nvPicPr>
          <p:cNvPr id="4" name="Picture 3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758B2133-380B-8743-A4EB-4336784E7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820" y="0"/>
            <a:ext cx="9375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8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CC57-394A-044E-9B68-5F6C0FD3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557E5-10A1-7341-9A24-67AF381B1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OS is full of such problems</a:t>
            </a:r>
          </a:p>
          <a:p>
            <a:pPr lvl="1"/>
            <a:r>
              <a:rPr lang="en-US" dirty="0"/>
              <a:t>So will self-driving cars face</a:t>
            </a:r>
          </a:p>
          <a:p>
            <a:r>
              <a:rPr lang="en-US" dirty="0"/>
              <a:t>If the basic protocols aren’t right…</a:t>
            </a:r>
          </a:p>
          <a:p>
            <a:pPr lvl="1"/>
            <a:r>
              <a:rPr lang="en-US" dirty="0"/>
              <a:t>Then the ML system’s intelligence is not going to help you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We need to</a:t>
            </a:r>
          </a:p>
          <a:p>
            <a:pPr lvl="1"/>
            <a:r>
              <a:rPr lang="en-US" dirty="0">
                <a:sym typeface="Wingdings" pitchFamily="2" charset="2"/>
              </a:rPr>
              <a:t>Be able to model such protocols</a:t>
            </a:r>
          </a:p>
          <a:p>
            <a:pPr lvl="1"/>
            <a:r>
              <a:rPr lang="en-US" dirty="0">
                <a:sym typeface="Wingdings" pitchFamily="2" charset="2"/>
              </a:rPr>
              <a:t>State desired properties</a:t>
            </a:r>
          </a:p>
          <a:p>
            <a:pPr lvl="1"/>
            <a:r>
              <a:rPr lang="en-US" dirty="0">
                <a:sym typeface="Wingdings" pitchFamily="2" charset="2"/>
              </a:rPr>
              <a:t>Debug your thoughts</a:t>
            </a:r>
          </a:p>
          <a:p>
            <a:pPr lvl="1"/>
            <a:r>
              <a:rPr lang="en-US" dirty="0">
                <a:sym typeface="Wingdings" pitchFamily="2" charset="2"/>
              </a:rPr>
              <a:t>… and eventually “VERIFY” the protocol </a:t>
            </a:r>
          </a:p>
          <a:p>
            <a:pPr lvl="2"/>
            <a:r>
              <a:rPr lang="en-US" dirty="0">
                <a:sym typeface="Wingdings" pitchFamily="2" charset="2"/>
              </a:rPr>
              <a:t>But </a:t>
            </a:r>
            <a:r>
              <a:rPr lang="en-US" dirty="0" err="1">
                <a:sym typeface="Wingdings" pitchFamily="2" charset="2"/>
              </a:rPr>
              <a:t>w.r.t.</a:t>
            </a:r>
            <a:r>
              <a:rPr lang="en-US" dirty="0">
                <a:sym typeface="Wingdings" pitchFamily="2" charset="2"/>
              </a:rPr>
              <a:t> the stated properties</a:t>
            </a:r>
          </a:p>
          <a:p>
            <a:pPr lvl="2"/>
            <a:r>
              <a:rPr lang="en-US" dirty="0">
                <a:sym typeface="Wingdings" pitchFamily="2" charset="2"/>
              </a:rPr>
              <a:t>The longer the catalog of properties passed, the surer you are</a:t>
            </a:r>
          </a:p>
          <a:p>
            <a:pPr lvl="1"/>
            <a:r>
              <a:rPr lang="en-US" dirty="0">
                <a:sym typeface="Wingdings" pitchFamily="2" charset="2"/>
              </a:rPr>
              <a:t>This is really how HW debugging works</a:t>
            </a:r>
          </a:p>
          <a:p>
            <a:pPr lvl="2"/>
            <a:r>
              <a:rPr lang="en-US" dirty="0">
                <a:sym typeface="Wingdings" pitchFamily="2" charset="2"/>
              </a:rPr>
              <a:t>and w/o debugged hardware there is no modern society!!  No CPUs, no nothing !!</a:t>
            </a:r>
          </a:p>
          <a:p>
            <a:r>
              <a:rPr lang="en-US" dirty="0">
                <a:sym typeface="Wingdings" pitchFamily="2" charset="2"/>
              </a:rPr>
              <a:t>I have to at least tell you one version of the BDD story of </a:t>
            </a:r>
            <a:r>
              <a:rPr lang="en-US">
                <a:sym typeface="Wingdings" pitchFamily="2" charset="2"/>
              </a:rPr>
              <a:t>HW verification!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67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082" y="0"/>
            <a:ext cx="2122967" cy="921490"/>
          </a:xfrm>
        </p:spPr>
        <p:txBody>
          <a:bodyPr>
            <a:normAutofit/>
          </a:bodyPr>
          <a:lstStyle/>
          <a:p>
            <a:r>
              <a:rPr lang="en-US" sz="2400" dirty="0"/>
              <a:t>ex12b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2551C9B-9FC2-3740-BF08-D4F11CEB4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1568"/>
            <a:ext cx="12192000" cy="542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65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3" y="280064"/>
            <a:ext cx="1288312" cy="1251026"/>
          </a:xfrm>
        </p:spPr>
        <p:txBody>
          <a:bodyPr>
            <a:normAutofit/>
          </a:bodyPr>
          <a:lstStyle/>
          <a:p>
            <a:r>
              <a:rPr lang="en-US" sz="2400" dirty="0"/>
              <a:t>ex13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CA3BB-8694-BE45-9D14-9AF07A627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927" y="355600"/>
            <a:ext cx="10452100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71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3" y="280064"/>
            <a:ext cx="1288312" cy="1251026"/>
          </a:xfrm>
        </p:spPr>
        <p:txBody>
          <a:bodyPr>
            <a:normAutofit/>
          </a:bodyPr>
          <a:lstStyle/>
          <a:p>
            <a:r>
              <a:rPr lang="en-US" sz="2400" dirty="0"/>
              <a:t>ex13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CA3BB-8694-BE45-9D14-9AF07A627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857" y="280064"/>
            <a:ext cx="6446433" cy="37910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2F4300-C10B-0941-BA1A-4C986EB0385B}"/>
              </a:ext>
            </a:extLst>
          </p:cNvPr>
          <p:cNvSpPr txBox="1"/>
          <p:nvPr/>
        </p:nvSpPr>
        <p:spPr>
          <a:xfrm>
            <a:off x="2324100" y="4953000"/>
            <a:ext cx="7882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http://spinroot.com/spin/Man/Pan.html</a:t>
            </a:r>
            <a:r>
              <a:rPr lang="en-US" dirty="0"/>
              <a:t>    suggests using –DNOREDUCE</a:t>
            </a:r>
          </a:p>
          <a:p>
            <a:r>
              <a:rPr lang="en-US" dirty="0"/>
              <a:t>PO reductions not safe with remote references (must be stutter invariant)</a:t>
            </a:r>
          </a:p>
        </p:txBody>
      </p:sp>
    </p:spTree>
    <p:extLst>
      <p:ext uri="{BB962C8B-B14F-4D97-AF65-F5344CB8AC3E}">
        <p14:creationId xmlns:p14="http://schemas.microsoft.com/office/powerpoint/2010/main" val="1003795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3" y="280064"/>
            <a:ext cx="1288312" cy="1251026"/>
          </a:xfrm>
        </p:spPr>
        <p:txBody>
          <a:bodyPr>
            <a:normAutofit/>
          </a:bodyPr>
          <a:lstStyle/>
          <a:p>
            <a:r>
              <a:rPr lang="en-US" sz="2400" dirty="0"/>
              <a:t>ex13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CA3BB-8694-BE45-9D14-9AF07A627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927" y="355600"/>
            <a:ext cx="10452100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31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3" y="280064"/>
            <a:ext cx="1288312" cy="1251026"/>
          </a:xfrm>
        </p:spPr>
        <p:txBody>
          <a:bodyPr>
            <a:normAutofit/>
          </a:bodyPr>
          <a:lstStyle/>
          <a:p>
            <a:r>
              <a:rPr lang="en-US" sz="2400" dirty="0"/>
              <a:t>ex14</a:t>
            </a:r>
          </a:p>
        </p:txBody>
      </p:sp>
      <p:pic>
        <p:nvPicPr>
          <p:cNvPr id="4" name="Picture 3" descr="A screenshot of text&#13;&#10;&#13;&#10;Description automatically generated">
            <a:extLst>
              <a:ext uri="{FF2B5EF4-FFF2-40B4-BE49-F238E27FC236}">
                <a16:creationId xmlns:a16="http://schemas.microsoft.com/office/drawing/2014/main" id="{47B84B53-D461-534F-B871-6346622C6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059" y="0"/>
            <a:ext cx="3861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95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 : LTL model checking (CEAAT)</a:t>
            </a:r>
          </a:p>
        </p:txBody>
      </p:sp>
    </p:spTree>
    <p:extLst>
      <p:ext uri="{BB962C8B-B14F-4D97-AF65-F5344CB8AC3E}">
        <p14:creationId xmlns:p14="http://schemas.microsoft.com/office/powerpoint/2010/main" val="2102961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Question: What is the theory behind this checking?</a:t>
            </a:r>
            <a:br>
              <a:rPr lang="en-US" sz="1600" dirty="0"/>
            </a:br>
            <a:r>
              <a:rPr lang="en-US" sz="1600" dirty="0"/>
              <a:t>Answer: On-the-fly LTL Model Checking using </a:t>
            </a:r>
            <a:r>
              <a:rPr lang="en-US" sz="1600" dirty="0" err="1"/>
              <a:t>Buchi</a:t>
            </a:r>
            <a:r>
              <a:rPr lang="en-US" sz="1600" dirty="0"/>
              <a:t> Automata!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7774C34-A4BD-B245-8ACB-367D6E7CE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0736"/>
            <a:ext cx="12192000" cy="542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47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 : LTL model checking (CEAAT)</a:t>
            </a:r>
          </a:p>
        </p:txBody>
      </p:sp>
      <p:pic>
        <p:nvPicPr>
          <p:cNvPr id="6" name="Picture 5" descr="A close up of a map&#13;&#10;&#13;&#10;Description automatically generated">
            <a:extLst>
              <a:ext uri="{FF2B5EF4-FFF2-40B4-BE49-F238E27FC236}">
                <a16:creationId xmlns:a16="http://schemas.microsoft.com/office/drawing/2014/main" id="{78191A7D-C985-CB49-BC3B-3F885D9B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981526"/>
            <a:ext cx="7867236" cy="587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992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 : LTL model checking (CEAAT)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B8AAE56-65EB-D54C-AEB1-825E9E6C2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83412"/>
            <a:ext cx="106680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55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 : LTL model checking (CEAAT)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286AB76-1F41-7B42-A073-2B4B68387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1050"/>
            <a:ext cx="104775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8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CC57-394A-044E-9B68-5F6C0FD3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557E5-10A1-7341-9A24-67AF381B1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97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 : LTL model checking (CEAAT)</a:t>
            </a:r>
          </a:p>
        </p:txBody>
      </p:sp>
      <p:pic>
        <p:nvPicPr>
          <p:cNvPr id="4" name="Picture 3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C4C6397D-6898-B749-A9D9-4AFC2DE83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2895600"/>
            <a:ext cx="9093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29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 : LTL model checking (CEAAT)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5615D-077A-BE48-99F8-F217A8411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289050"/>
            <a:ext cx="104394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782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 : LTL model checking (CEAAT)</a:t>
            </a:r>
          </a:p>
        </p:txBody>
      </p:sp>
      <p:pic>
        <p:nvPicPr>
          <p:cNvPr id="4" name="Picture 3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E428FEA4-AD44-404D-B546-FB7666D39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047750"/>
            <a:ext cx="109474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120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 : LTL model checking (CEAAT)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0A7F6BE-1F1E-9544-B103-C4312F494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708150"/>
            <a:ext cx="108712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236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 : LTL model checking (CEAAT)</a:t>
            </a:r>
          </a:p>
        </p:txBody>
      </p:sp>
      <p:pic>
        <p:nvPicPr>
          <p:cNvPr id="4" name="Picture 3" descr="A picture containing object&#13;&#10;&#13;&#10;Description automatically generated">
            <a:extLst>
              <a:ext uri="{FF2B5EF4-FFF2-40B4-BE49-F238E27FC236}">
                <a16:creationId xmlns:a16="http://schemas.microsoft.com/office/drawing/2014/main" id="{D9F5DDB2-E83A-DF41-9CB5-5736E9B67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200" y="2940050"/>
            <a:ext cx="34036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658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 : LTL model checking (CEAAT)</a:t>
            </a:r>
          </a:p>
        </p:txBody>
      </p:sp>
      <p:pic>
        <p:nvPicPr>
          <p:cNvPr id="4" name="Picture 3" descr="A close up of a watch&#13;&#10;&#13;&#10;Description automatically generated">
            <a:extLst>
              <a:ext uri="{FF2B5EF4-FFF2-40B4-BE49-F238E27FC236}">
                <a16:creationId xmlns:a16="http://schemas.microsoft.com/office/drawing/2014/main" id="{0F7B68AF-602B-ED49-A0EC-F1383F6AE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1841500"/>
            <a:ext cx="108077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8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CC57-394A-044E-9B68-5F6C0FD3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557E5-10A1-7341-9A24-67AF381B1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8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CC57-394A-044E-9B68-5F6C0FD3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557E5-10A1-7341-9A24-67AF381B1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2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CC57-394A-044E-9B68-5F6C0FD3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557E5-10A1-7341-9A24-67AF381B1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6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CC57-394A-044E-9B68-5F6C0FD3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557E5-10A1-7341-9A24-67AF381B1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98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5CF66F-A2E3-944D-A0A0-3E4B24F59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1498600"/>
            <a:ext cx="77343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3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16283</TotalTime>
  <Words>529</Words>
  <Application>Microsoft Macintosh PowerPoint</Application>
  <PresentationFormat>Widescreen</PresentationFormat>
  <Paragraphs>80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Helvetica</vt:lpstr>
      <vt:lpstr>Trebuchet MS</vt:lpstr>
      <vt:lpstr>Office Theme</vt:lpstr>
      <vt:lpstr>CS 6110 Software Correctness, Spring 2022 (edited from a previous class; look for bugs!)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ex1</vt:lpstr>
      <vt:lpstr>ex1</vt:lpstr>
      <vt:lpstr>ex1</vt:lpstr>
      <vt:lpstr>ex2 : fire up w/o init process</vt:lpstr>
      <vt:lpstr>ex3</vt:lpstr>
      <vt:lpstr>ex4</vt:lpstr>
      <vt:lpstr>ex5</vt:lpstr>
      <vt:lpstr>ex5</vt:lpstr>
      <vt:lpstr>ex5</vt:lpstr>
      <vt:lpstr>ex5</vt:lpstr>
      <vt:lpstr>ex5</vt:lpstr>
      <vt:lpstr>ex6</vt:lpstr>
      <vt:lpstr>ex6</vt:lpstr>
      <vt:lpstr>ex7</vt:lpstr>
      <vt:lpstr>ex7 do the right depth setting!</vt:lpstr>
      <vt:lpstr>ex8 do the right depth setting!</vt:lpstr>
      <vt:lpstr>ex8 do the right depth setting!</vt:lpstr>
      <vt:lpstr>ex9</vt:lpstr>
      <vt:lpstr>ex10</vt:lpstr>
      <vt:lpstr>ex11</vt:lpstr>
      <vt:lpstr>ex12</vt:lpstr>
      <vt:lpstr>ex12b</vt:lpstr>
      <vt:lpstr>ex13</vt:lpstr>
      <vt:lpstr>ex13</vt:lpstr>
      <vt:lpstr>ex13</vt:lpstr>
      <vt:lpstr>ex14</vt:lpstr>
      <vt:lpstr>Lecture 4 : LTL model checking (CEAAT)</vt:lpstr>
      <vt:lpstr>Question: What is the theory behind this checking? Answer: On-the-fly LTL Model Checking using Buchi Automata!</vt:lpstr>
      <vt:lpstr>Lecture 4 : LTL model checking (CEAAT)</vt:lpstr>
      <vt:lpstr>Lecture 4 : LTL model checking (CEAAT)</vt:lpstr>
      <vt:lpstr>Lecture 4 : LTL model checking (CEAAT)</vt:lpstr>
      <vt:lpstr>Lecture 4 : LTL model checking (CEAAT)</vt:lpstr>
      <vt:lpstr>Lecture 4 : LTL model checking (CEAAT)</vt:lpstr>
      <vt:lpstr>Lecture 4 : LTL model checking (CEAAT)</vt:lpstr>
      <vt:lpstr>Lecture 4 : LTL model checking (CEAAT)</vt:lpstr>
      <vt:lpstr>Lecture 4 : LTL model checking (CEAAT)</vt:lpstr>
      <vt:lpstr>Lecture 4 : LTL model checking (CEAAT)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469</cp:revision>
  <cp:lastPrinted>2019-01-14T14:01:29Z</cp:lastPrinted>
  <dcterms:created xsi:type="dcterms:W3CDTF">2017-08-23T19:27:01Z</dcterms:created>
  <dcterms:modified xsi:type="dcterms:W3CDTF">2022-01-18T19:24:51Z</dcterms:modified>
</cp:coreProperties>
</file>