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14" r:id="rId2"/>
    <p:sldId id="1282" r:id="rId3"/>
    <p:sldId id="1332" r:id="rId4"/>
    <p:sldId id="1333" r:id="rId5"/>
    <p:sldId id="1334" r:id="rId6"/>
    <p:sldId id="1335" r:id="rId7"/>
    <p:sldId id="1336" r:id="rId8"/>
    <p:sldId id="1337" r:id="rId9"/>
    <p:sldId id="1338" r:id="rId10"/>
    <p:sldId id="1339" r:id="rId11"/>
    <p:sldId id="1340" r:id="rId12"/>
    <p:sldId id="1343" r:id="rId13"/>
    <p:sldId id="1344" r:id="rId14"/>
    <p:sldId id="1345" r:id="rId15"/>
    <p:sldId id="1347" r:id="rId16"/>
    <p:sldId id="1346" r:id="rId17"/>
    <p:sldId id="1341" r:id="rId18"/>
    <p:sldId id="1342" r:id="rId19"/>
    <p:sldId id="1358" r:id="rId20"/>
    <p:sldId id="1359" r:id="rId21"/>
    <p:sldId id="1305" r:id="rId22"/>
    <p:sldId id="1351" r:id="rId23"/>
    <p:sldId id="1352" r:id="rId24"/>
    <p:sldId id="1353" r:id="rId25"/>
    <p:sldId id="1355" r:id="rId26"/>
    <p:sldId id="1356" r:id="rId27"/>
    <p:sldId id="1357" r:id="rId28"/>
    <p:sldId id="1350" r:id="rId29"/>
    <p:sldId id="1325" r:id="rId30"/>
    <p:sldId id="1326" r:id="rId31"/>
    <p:sldId id="1329" r:id="rId32"/>
    <p:sldId id="1330" r:id="rId33"/>
    <p:sldId id="1327" r:id="rId34"/>
    <p:sldId id="1328" r:id="rId35"/>
    <p:sldId id="1331" r:id="rId36"/>
    <p:sldId id="1348" r:id="rId37"/>
    <p:sldId id="1306" r:id="rId38"/>
    <p:sldId id="1349" r:id="rId39"/>
    <p:sldId id="1307" r:id="rId40"/>
    <p:sldId id="1308" r:id="rId41"/>
    <p:sldId id="1309" r:id="rId42"/>
    <p:sldId id="1310" r:id="rId43"/>
    <p:sldId id="1311" r:id="rId44"/>
    <p:sldId id="1312" r:id="rId45"/>
    <p:sldId id="1313" r:id="rId46"/>
    <p:sldId id="1314" r:id="rId47"/>
    <p:sldId id="1315" r:id="rId48"/>
    <p:sldId id="1316" r:id="rId49"/>
    <p:sldId id="1317" r:id="rId50"/>
    <p:sldId id="1318" r:id="rId51"/>
    <p:sldId id="1319" r:id="rId52"/>
    <p:sldId id="1320" r:id="rId53"/>
    <p:sldId id="1321" r:id="rId54"/>
    <p:sldId id="1322" r:id="rId55"/>
    <p:sldId id="1324" r:id="rId56"/>
    <p:sldId id="1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F97"/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517"/>
  </p:normalViewPr>
  <p:slideViewPr>
    <p:cSldViewPr snapToGrid="0" snapToObjects="1">
      <p:cViewPr varScale="1">
        <p:scale>
          <a:sx n="100" d="100"/>
          <a:sy n="100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Ch-wjFT9V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for the grammar with the | … | 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We have two solutions!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One is the “usual solution”</a:t>
            </a:r>
          </a:p>
          <a:p>
            <a:pPr lvl="1"/>
            <a:r>
              <a:rPr lang="en-US" dirty="0"/>
              <a:t>Context-free rewrite schemes (productions) go after the LFP</a:t>
            </a:r>
          </a:p>
          <a:p>
            <a:pPr lvl="2"/>
            <a:r>
              <a:rPr lang="en-US" dirty="0"/>
              <a:t>“equal a’s and b’s”</a:t>
            </a:r>
          </a:p>
          <a:p>
            <a:pPr lvl="1"/>
            <a:r>
              <a:rPr lang="en-US" dirty="0"/>
              <a:t>We also have Sigma* as a solution</a:t>
            </a:r>
          </a:p>
          <a:p>
            <a:pPr lvl="2"/>
            <a:r>
              <a:rPr lang="en-US" dirty="0"/>
              <a:t>For the case we have S -&gt; … | SS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People in general like things when solutions are unique</a:t>
            </a:r>
          </a:p>
          <a:p>
            <a:pPr lvl="1"/>
            <a:r>
              <a:rPr lang="en-US" dirty="0"/>
              <a:t>They sleep well at night</a:t>
            </a:r>
          </a:p>
          <a:p>
            <a:pPr lvl="1"/>
            <a:r>
              <a:rPr lang="en-US" dirty="0"/>
              <a:t>They are kinder to strangers, even smile at them</a:t>
            </a:r>
          </a:p>
          <a:p>
            <a:pPr lvl="1"/>
            <a:r>
              <a:rPr lang="en-US" sz="1400" dirty="0"/>
              <a:t>They remember to floss well at night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about these situations : unique or not?</a:t>
            </a:r>
          </a:p>
          <a:p>
            <a:pPr lvl="1"/>
            <a:r>
              <a:rPr lang="en-US" dirty="0"/>
              <a:t>X^2 = 4</a:t>
            </a:r>
          </a:p>
          <a:p>
            <a:pPr lvl="1"/>
            <a:r>
              <a:rPr lang="en-US" dirty="0"/>
              <a:t>X^2 = -4</a:t>
            </a:r>
          </a:p>
          <a:p>
            <a:pPr lvl="1"/>
            <a:r>
              <a:rPr lang="en-US" dirty="0"/>
              <a:t>Quadratic equations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808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general like things when solutions are unique</a:t>
            </a:r>
          </a:p>
          <a:p>
            <a:r>
              <a:rPr lang="en-US" dirty="0"/>
              <a:t>A lot of Fixpoint Theory in CS and programming is aimed at seeking uniqueness</a:t>
            </a:r>
          </a:p>
          <a:p>
            <a:endParaRPr lang="en-US" dirty="0"/>
          </a:p>
          <a:p>
            <a:r>
              <a:rPr lang="en-US" dirty="0"/>
              <a:t>This is why equation systems on monotone lattices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2512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Monotone is a “</a:t>
            </a:r>
            <a:r>
              <a:rPr lang="en-US" dirty="0" err="1"/>
              <a:t>betterness</a:t>
            </a:r>
            <a:r>
              <a:rPr lang="en-US" dirty="0"/>
              <a:t> order”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699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 a worseness order</a:t>
            </a:r>
          </a:p>
          <a:p>
            <a:pPr lvl="1"/>
            <a:r>
              <a:rPr lang="en-US" dirty="0"/>
              <a:t>A &lt;= B means </a:t>
            </a:r>
          </a:p>
          <a:p>
            <a:pPr lvl="2"/>
            <a:r>
              <a:rPr lang="en-US" dirty="0"/>
              <a:t>A is a better component than B (in static analysis at least)</a:t>
            </a:r>
          </a:p>
          <a:p>
            <a:pPr lvl="2"/>
            <a:r>
              <a:rPr lang="en-US" dirty="0"/>
              <a:t>A is a tighter approximation than B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You can get resistors with 10% tolerance (a silver band on them)</a:t>
            </a:r>
          </a:p>
          <a:p>
            <a:pPr lvl="1"/>
            <a:r>
              <a:rPr lang="en-US" dirty="0"/>
              <a:t>Or a 5% tolerance (gold band on them)</a:t>
            </a:r>
          </a:p>
          <a:p>
            <a:pPr lvl="2"/>
            <a:r>
              <a:rPr lang="en-US" dirty="0"/>
              <a:t>5ohms@5% &lt;= 5ohms@10%</a:t>
            </a:r>
          </a:p>
          <a:p>
            <a:r>
              <a:rPr lang="en-US" dirty="0"/>
              <a:t>Resistor parallel composition respects </a:t>
            </a:r>
            <a:r>
              <a:rPr lang="en-US" dirty="0" err="1"/>
              <a:t>betterness</a:t>
            </a:r>
            <a:endParaRPr lang="en-US" dirty="0"/>
          </a:p>
          <a:p>
            <a:pPr lvl="1"/>
            <a:r>
              <a:rPr lang="en-US" dirty="0"/>
              <a:t>R1 || R2 = (R1*R2) / (R1 + R2)</a:t>
            </a:r>
          </a:p>
          <a:p>
            <a:pPr lvl="2"/>
            <a:r>
              <a:rPr lang="en-US" dirty="0"/>
              <a:t>Here if you initially use R2 == R2@10%</a:t>
            </a:r>
          </a:p>
          <a:p>
            <a:pPr lvl="2"/>
            <a:r>
              <a:rPr lang="en-US" dirty="0"/>
              <a:t>And stick in R2@5%</a:t>
            </a:r>
          </a:p>
          <a:p>
            <a:pPr lvl="2"/>
            <a:r>
              <a:rPr lang="en-US" dirty="0"/>
              <a:t>The whole </a:t>
            </a:r>
            <a:r>
              <a:rPr lang="en-US" dirty="0" err="1"/>
              <a:t>ckt</a:t>
            </a:r>
            <a:r>
              <a:rPr lang="en-US" dirty="0"/>
              <a:t> gets better</a:t>
            </a:r>
          </a:p>
          <a:p>
            <a:r>
              <a:rPr lang="en-US" dirty="0"/>
              <a:t>This is monotonicity</a:t>
            </a:r>
          </a:p>
          <a:p>
            <a:pPr lvl="1"/>
            <a:r>
              <a:rPr lang="en-US" dirty="0"/>
              <a:t>Not all systems are monotonic</a:t>
            </a:r>
          </a:p>
          <a:p>
            <a:pPr lvl="1"/>
            <a:r>
              <a:rPr lang="en-US" dirty="0"/>
              <a:t>Hence causes huge debugging headaches when monotonicity is violated!</a:t>
            </a:r>
          </a:p>
        </p:txBody>
      </p:sp>
    </p:spTree>
    <p:extLst>
      <p:ext uri="{BB962C8B-B14F-4D97-AF65-F5344CB8AC3E}">
        <p14:creationId xmlns:p14="http://schemas.microsoft.com/office/powerpoint/2010/main" val="324802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Floating-point error behaves non-monotone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699759"/>
          </a:xfrm>
        </p:spPr>
        <p:txBody>
          <a:bodyPr>
            <a:normAutofit/>
          </a:bodyPr>
          <a:lstStyle/>
          <a:p>
            <a:r>
              <a:rPr lang="en-US" dirty="0"/>
              <a:t>If you plug-in a component that introduces worse error, the overall error can decrease!</a:t>
            </a:r>
          </a:p>
          <a:p>
            <a:r>
              <a:rPr lang="en-US" dirty="0"/>
              <a:t>See plots next slide!</a:t>
            </a:r>
          </a:p>
        </p:txBody>
      </p:sp>
    </p:spTree>
    <p:extLst>
      <p:ext uri="{BB962C8B-B14F-4D97-AF65-F5344CB8AC3E}">
        <p14:creationId xmlns:p14="http://schemas.microsoft.com/office/powerpoint/2010/main" val="328330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34-D305-904D-A40C-ABD9F79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non-monotonicity (FP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B7F6-BA5A-1D4D-A4C4-D3E9B32F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618286"/>
          </a:xfrm>
        </p:spPr>
        <p:txBody>
          <a:bodyPr/>
          <a:lstStyle/>
          <a:p>
            <a:r>
              <a:rPr lang="en-US" dirty="0"/>
              <a:t>This example was discussed last class – here are the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D0E2-6F44-C049-85C7-98572BB2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1072"/>
            <a:ext cx="5834741" cy="43760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D94B1F-C7DD-CC4A-B2F2-16158E4B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9" y="2041071"/>
            <a:ext cx="5834742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for a pair of unknowns is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recursion, i.e. defining two languages 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What fixpoint obtained by iterating up from ({} , {})  ?</a:t>
            </a:r>
          </a:p>
          <a:p>
            <a:r>
              <a:rPr lang="en-US" dirty="0">
                <a:solidFill>
                  <a:srgbClr val="0F4F97"/>
                </a:solidFill>
              </a:rPr>
              <a:t>What is the lattice ordering?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552-433B-634B-8F10-6F58933A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 situations in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C244-AA7F-7748-BA49-49BB3BEE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inverters in a loop</a:t>
            </a:r>
          </a:p>
          <a:p>
            <a:pPr lvl="1"/>
            <a:r>
              <a:rPr lang="en-US" dirty="0"/>
              <a:t>X = not(not(X))</a:t>
            </a:r>
          </a:p>
          <a:p>
            <a:pPr lvl="1"/>
            <a:endParaRPr lang="en-US" dirty="0"/>
          </a:p>
          <a:p>
            <a:r>
              <a:rPr lang="en-US" dirty="0"/>
              <a:t>Three (or an odd number of) inverters in a loop</a:t>
            </a:r>
          </a:p>
          <a:p>
            <a:pPr lvl="1"/>
            <a:r>
              <a:rPr lang="en-US" dirty="0"/>
              <a:t>X = not(not(not(X)))</a:t>
            </a:r>
          </a:p>
          <a:p>
            <a:pPr lvl="1"/>
            <a:endParaRPr lang="en-US" dirty="0"/>
          </a:p>
          <a:p>
            <a:r>
              <a:rPr lang="en-US" dirty="0"/>
              <a:t>What are possible fixpoints?</a:t>
            </a:r>
          </a:p>
          <a:p>
            <a:pPr lvl="1"/>
            <a:r>
              <a:rPr lang="en-US" dirty="0"/>
              <a:t>Is there a “least” fixpoint?</a:t>
            </a:r>
          </a:p>
          <a:p>
            <a:pPr lvl="1"/>
            <a:endParaRPr lang="en-US" dirty="0"/>
          </a:p>
          <a:p>
            <a:r>
              <a:rPr lang="en-US" dirty="0"/>
              <a:t>This is again another glimpse of “fixpoint thinking”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2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51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How I got hooked on this topic: Reading Manna, Chapter-5, these examples!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1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2027286"/>
            <a:ext cx="10167848" cy="15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398494" y="3579057"/>
            <a:ext cx="68521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plug-in f1, f2, or f3 in lieu of F</a:t>
            </a:r>
            <a:r>
              <a:rPr lang="en-US" dirty="0">
                <a:solidFill>
                  <a:srgbClr val="0F4F97"/>
                </a:solidFill>
              </a:rPr>
              <a:t> and “solve” the equation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Which solutions are computed when you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* Experiment with it in an I/O-gathering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4F97"/>
                </a:solidFill>
              </a:rPr>
              <a:t>Normally (eagerly, as in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4F97"/>
                </a:solidFill>
              </a:rPr>
              <a:t>Lazily (as in Haskell)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Why does running order determine the function computed?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552-433B-634B-8F10-6F58933A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in HW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C244-AA7F-7748-BA49-49BB3BEE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Oral history : Randy Bryant</a:t>
            </a:r>
          </a:p>
          <a:p>
            <a:pPr lvl="1"/>
            <a:r>
              <a:rPr lang="en-US" dirty="0">
                <a:hlinkClick r:id="rId2"/>
              </a:rPr>
              <a:t>https://youtu.be/1Ch-wjFT9VE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18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Connection w. (flow-sensitive) static-analysis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Flow-sensitive Static analysis ends up solving such mutually recursive situations</a:t>
            </a:r>
          </a:p>
        </p:txBody>
      </p:sp>
    </p:spTree>
    <p:extLst>
      <p:ext uri="{BB962C8B-B14F-4D97-AF65-F5344CB8AC3E}">
        <p14:creationId xmlns:p14="http://schemas.microsoft.com/office/powerpoint/2010/main" val="69659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068CA7A-BD79-D743-994F-02FC2945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0" y="1078522"/>
            <a:ext cx="9436489" cy="52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A0F5C-AD7F-BC48-9CD2-74402C77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4450"/>
            <a:ext cx="3365500" cy="30099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DD3A73-221F-6A41-A7DD-3281A205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11" y="1155700"/>
            <a:ext cx="7885939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69375A6-0155-6342-A6DB-5D34B947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7" y="983412"/>
            <a:ext cx="3378200" cy="118110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040373D-F0BC-7B4C-B157-FFA36E28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45" y="1097712"/>
            <a:ext cx="7492347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1A6F80D-A25F-A348-8B22-5232DC3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323974"/>
            <a:ext cx="7442200" cy="516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56DF1-C43B-A345-9A07-915CF8FA0990}"/>
              </a:ext>
            </a:extLst>
          </p:cNvPr>
          <p:cNvSpPr txBox="1"/>
          <p:nvPr/>
        </p:nvSpPr>
        <p:spPr>
          <a:xfrm>
            <a:off x="9207500" y="4127500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recursion here!</a:t>
            </a:r>
          </a:p>
        </p:txBody>
      </p:sp>
    </p:spTree>
    <p:extLst>
      <p:ext uri="{BB962C8B-B14F-4D97-AF65-F5344CB8AC3E}">
        <p14:creationId xmlns:p14="http://schemas.microsoft.com/office/powerpoint/2010/main" val="348433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E8182FD-43A3-E14E-B9CE-B34A11E1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2479674"/>
            <a:ext cx="3009900" cy="40132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2D3B3E5-A6BD-334F-A455-B9CB4C08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065211"/>
            <a:ext cx="3987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2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13919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E.g.,  Analysis (from Moller/</a:t>
            </a:r>
            <a:r>
              <a:rPr lang="en-US" dirty="0" err="1"/>
              <a:t>Schwartzbach</a:t>
            </a:r>
            <a:r>
              <a:rPr lang="en-US" dirty="0"/>
              <a:t>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02B3E10-8515-8B40-8C49-D9C83B0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844800"/>
            <a:ext cx="3962400" cy="3810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544734-65B8-9C4B-8C1F-47D503B9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90600"/>
            <a:ext cx="11277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Least Fixpoints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111057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</a:t>
            </a:r>
          </a:p>
          <a:p>
            <a:endParaRPr lang="en-US" dirty="0"/>
          </a:p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I’m trying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Tell you that an elephant can be viewed from many sides</a:t>
            </a:r>
          </a:p>
          <a:p>
            <a:pPr lvl="1"/>
            <a:r>
              <a:rPr lang="en-US" dirty="0"/>
              <a:t>A tube</a:t>
            </a:r>
          </a:p>
          <a:p>
            <a:pPr lvl="1"/>
            <a:r>
              <a:rPr lang="en-US" dirty="0"/>
              <a:t>A pancake</a:t>
            </a:r>
          </a:p>
          <a:p>
            <a:pPr lvl="1"/>
            <a:r>
              <a:rPr lang="en-US" dirty="0"/>
              <a:t>A pokey thing</a:t>
            </a:r>
          </a:p>
          <a:p>
            <a:r>
              <a:rPr lang="en-US" dirty="0"/>
              <a:t>Fixpoint theory is in many areas of CS</a:t>
            </a:r>
          </a:p>
          <a:p>
            <a:pPr lvl="1"/>
            <a:r>
              <a:rPr lang="en-US" dirty="0"/>
              <a:t>Context-free Languages</a:t>
            </a:r>
          </a:p>
          <a:p>
            <a:pPr lvl="1"/>
            <a:r>
              <a:rPr lang="en-US" dirty="0"/>
              <a:t>PL semantics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CTL model checking</a:t>
            </a:r>
          </a:p>
          <a:p>
            <a:pPr lvl="1"/>
            <a:r>
              <a:rPr lang="en-US" dirty="0"/>
              <a:t>Even CMOS transistor simulation</a:t>
            </a:r>
          </a:p>
          <a:p>
            <a:r>
              <a:rPr lang="en-US" dirty="0"/>
              <a:t>Learning it in “just one class” may give you the view that elephants are pokey objects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3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1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endParaRPr lang="en-US" dirty="0"/>
          </a:p>
          <a:p>
            <a:r>
              <a:rPr lang="en-US" dirty="0"/>
              <a:t>What do we get when we iterate from L_S = {}  “upwards” 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0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Are there 2 fixpoints? Which is found using iteration using {} as the bottom (going up)?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What fixpoint obtained by iterating up from ({} , {})  ?</a:t>
            </a:r>
          </a:p>
          <a:p>
            <a:r>
              <a:rPr lang="en-US" dirty="0">
                <a:solidFill>
                  <a:srgbClr val="0F4F97"/>
                </a:solidFill>
              </a:rPr>
              <a:t>What is the lattice ordering?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51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Fixpoint Theory to understand Recursion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1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2027286"/>
            <a:ext cx="10167848" cy="15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398494" y="3579057"/>
            <a:ext cx="10167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f3 corresponds to  </a:t>
            </a:r>
            <a:r>
              <a:rPr lang="en-US" dirty="0" err="1"/>
              <a:t>lim_i</a:t>
            </a:r>
            <a:r>
              <a:rPr lang="en-US" dirty="0"/>
              <a:t> { </a:t>
            </a:r>
            <a:r>
              <a:rPr lang="en-US" dirty="0" err="1"/>
              <a:t>Tau^i</a:t>
            </a:r>
            <a:r>
              <a:rPr lang="en-US" dirty="0"/>
              <a:t> [ </a:t>
            </a:r>
            <a:r>
              <a:rPr lang="en-US" dirty="0" err="1"/>
              <a:t>Bottom_fn</a:t>
            </a:r>
            <a:r>
              <a:rPr lang="en-US" dirty="0"/>
              <a:t> ] }</a:t>
            </a:r>
          </a:p>
          <a:p>
            <a:endParaRPr lang="en-US" dirty="0"/>
          </a:p>
          <a:p>
            <a:r>
              <a:rPr lang="en-US" dirty="0"/>
              <a:t>Where Tau for “F” above is:  </a:t>
            </a:r>
            <a:r>
              <a:rPr lang="en-US" dirty="0">
                <a:solidFill>
                  <a:srgbClr val="0F4F97"/>
                </a:solidFill>
              </a:rPr>
              <a:t>…fill this…  </a:t>
            </a:r>
            <a:r>
              <a:rPr lang="en-US" dirty="0"/>
              <a:t>and is called </a:t>
            </a:r>
          </a:p>
          <a:p>
            <a:r>
              <a:rPr lang="en-US" dirty="0"/>
              <a:t>the “functional underlying the recursive definition (in Manna’s book)</a:t>
            </a:r>
          </a:p>
          <a:p>
            <a:endParaRPr lang="en-US" dirty="0"/>
          </a:p>
          <a:p>
            <a:r>
              <a:rPr lang="en-US" dirty="0"/>
              <a:t>In Chapter 18 of Book-3, it is called the “pre” function (e.g. </a:t>
            </a:r>
            <a:r>
              <a:rPr lang="en-US" dirty="0" err="1"/>
              <a:t>PreFact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on</a:t>
            </a:r>
          </a:p>
          <a:p>
            <a:r>
              <a:rPr lang="en-US" dirty="0"/>
              <a:t> which the Y combinator is applied.</a:t>
            </a:r>
          </a:p>
          <a:p>
            <a:endParaRPr lang="en-US" dirty="0"/>
          </a:p>
          <a:p>
            <a:r>
              <a:rPr lang="en-US" dirty="0"/>
              <a:t>Applying the Y combinator gives the same effect as computing the limit of this chain of functions</a:t>
            </a:r>
          </a:p>
          <a:p>
            <a:endParaRPr lang="en-US" dirty="0"/>
          </a:p>
          <a:p>
            <a:r>
              <a:rPr lang="en-US" dirty="0"/>
              <a:t>What does Tau^1[Bottom] correspond to? What about Tau^2 ? Tau^3 ? </a:t>
            </a:r>
            <a:r>
              <a:rPr lang="en-US" dirty="0">
                <a:solidFill>
                  <a:srgbClr val="0F4F97"/>
                </a:solidFill>
              </a:rPr>
              <a:t>…fill this…</a:t>
            </a:r>
          </a:p>
        </p:txBody>
      </p:sp>
    </p:spTree>
    <p:extLst>
      <p:ext uri="{BB962C8B-B14F-4D97-AF65-F5344CB8AC3E}">
        <p14:creationId xmlns:p14="http://schemas.microsoft.com/office/powerpoint/2010/main" val="326838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Now discuss notes in this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Manna’s work on interpreting these functions</a:t>
            </a:r>
          </a:p>
          <a:p>
            <a:r>
              <a:rPr lang="en-US" dirty="0"/>
              <a:t>Which function can we “experimentally compute”?</a:t>
            </a:r>
          </a:p>
          <a:p>
            <a:pPr lvl="1"/>
            <a:r>
              <a:rPr lang="en-US" dirty="0"/>
              <a:t>If we keep experimenting with F in say Python , what function table can we fill ?</a:t>
            </a:r>
          </a:p>
          <a:p>
            <a:pPr lvl="1"/>
            <a:r>
              <a:rPr lang="en-US" dirty="0"/>
              <a:t>What if we did it in a different (lazy) language)?</a:t>
            </a:r>
          </a:p>
          <a:p>
            <a:pPr lvl="1"/>
            <a:endParaRPr lang="en-US" dirty="0"/>
          </a:p>
          <a:p>
            <a:r>
              <a:rPr lang="en-US" dirty="0"/>
              <a:t>That is, if we compute according to a fixpoint computation rule, we will get the “true answer”</a:t>
            </a:r>
          </a:p>
          <a:p>
            <a:endParaRPr lang="en-US" dirty="0"/>
          </a:p>
          <a:p>
            <a:r>
              <a:rPr lang="en-US" dirty="0"/>
              <a:t>None of this is largely of concern for finite lattices </a:t>
            </a:r>
          </a:p>
          <a:p>
            <a:pPr lvl="1"/>
            <a:r>
              <a:rPr lang="en-US" dirty="0"/>
              <a:t>Many static-analysis situations</a:t>
            </a:r>
          </a:p>
          <a:p>
            <a:r>
              <a:rPr lang="en-US" dirty="0"/>
              <a:t>But the general story is important to know.</a:t>
            </a:r>
          </a:p>
        </p:txBody>
      </p:sp>
    </p:spTree>
    <p:extLst>
      <p:ext uri="{BB962C8B-B14F-4D97-AF65-F5344CB8AC3E}">
        <p14:creationId xmlns:p14="http://schemas.microsoft.com/office/powerpoint/2010/main" val="31826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CTL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881600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State-Space Travel via BDDs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BDDs to represent </a:t>
            </a:r>
            <a:r>
              <a:rPr lang="en-US" dirty="0" err="1"/>
              <a:t>Kripke</a:t>
            </a:r>
            <a:r>
              <a:rPr lang="en-US" dirty="0"/>
              <a:t> Structure</a:t>
            </a:r>
          </a:p>
          <a:p>
            <a:r>
              <a:rPr lang="en-US" dirty="0"/>
              <a:t>We will model Transition Relations using BDDs</a:t>
            </a:r>
          </a:p>
          <a:p>
            <a:r>
              <a:rPr lang="en-US" dirty="0"/>
              <a:t>Use Boolean operations to obtain the set of 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150287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- &lt;your answer&gt;</a:t>
            </a:r>
          </a:p>
          <a:p>
            <a:pPr lvl="2"/>
            <a:r>
              <a:rPr lang="en-US" dirty="0"/>
              <a:t>F(x) = F(x) + 1 - &lt;your answer_</a:t>
            </a:r>
          </a:p>
        </p:txBody>
      </p:sp>
    </p:spTree>
    <p:extLst>
      <p:ext uri="{BB962C8B-B14F-4D97-AF65-F5344CB8AC3E}">
        <p14:creationId xmlns:p14="http://schemas.microsoft.com/office/powerpoint/2010/main" val="1933758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 Transition Systems via BDDs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8A9DA75-C3C4-CE43-B6F7-B5EC917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372"/>
            <a:ext cx="6936305" cy="162487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EC2F0BF8-7155-F94F-9200-3B0B97CF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9" y="3082775"/>
            <a:ext cx="10242446" cy="3274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BBA84-8B9D-9546-B4E7-060F5C5A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80" y="1115124"/>
            <a:ext cx="4453177" cy="10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8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set of reachable states defined by “P”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E9BE25-27A6-604F-9B8D-E358A988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082800"/>
            <a:ext cx="1170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D77C9B-A6C9-944E-A28C-5408CFF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4300"/>
            <a:ext cx="9753600" cy="408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7F6B7-E123-5142-B83B-A2913466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92774"/>
            <a:ext cx="75692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22926-0328-7A4E-A443-2F9C858BDEAB}"/>
              </a:ext>
            </a:extLst>
          </p:cNvPr>
          <p:cNvSpPr txBox="1"/>
          <p:nvPr/>
        </p:nvSpPr>
        <p:spPr>
          <a:xfrm>
            <a:off x="9203961" y="58911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7695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1A69948-BBB9-C149-BF7C-0CC4879A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11250"/>
            <a:ext cx="1191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4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940D7A2-D082-7A45-9463-84A72E75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2450"/>
            <a:ext cx="12039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2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6BDA0-A54B-1D4A-8DDD-DADD2DC0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11" y="0"/>
            <a:ext cx="5673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6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“BED”: another example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1F9DFD8-BFC9-924B-8093-C949E85F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85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2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82140C-AE53-964D-A9DC-74CDEE5B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69850"/>
            <a:ext cx="9690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1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CD58E74-B4D3-7140-BB70-BACDA19D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62" y="164892"/>
            <a:ext cx="8597900" cy="4673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3E80A84-52EE-804A-BEDC-E4F4F7B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16" y="483849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1951E8-8C52-2948-90E1-B6F6080E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762000"/>
            <a:ext cx="989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– sure it can</a:t>
            </a:r>
          </a:p>
          <a:p>
            <a:pPr lvl="2"/>
            <a:r>
              <a:rPr lang="en-US" dirty="0"/>
              <a:t>F(x) = F(x) + 1 - no</a:t>
            </a:r>
          </a:p>
        </p:txBody>
      </p:sp>
    </p:spTree>
    <p:extLst>
      <p:ext uri="{BB962C8B-B14F-4D97-AF65-F5344CB8AC3E}">
        <p14:creationId xmlns:p14="http://schemas.microsoft.com/office/powerpoint/2010/main" val="1862289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13F078-5CF6-9549-AEDA-A250639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35" y="787946"/>
            <a:ext cx="8971030" cy="52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BA76BE-9EAE-8747-83DE-CF544234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089150"/>
            <a:ext cx="10528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4F6183-E668-4448-9A4F-3E02B893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165902"/>
            <a:ext cx="7327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EBB7001-58D2-BB4F-8017-D3F8092C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1395302"/>
            <a:ext cx="952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6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30" y="0"/>
            <a:ext cx="71882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0CB4D-8286-904A-BFE2-3AD8711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55" y="1143000"/>
            <a:ext cx="3873500" cy="6223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03184C1-0023-3741-8EDB-B7EB4FC9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4" y="1616438"/>
            <a:ext cx="9855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8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Fixpoint theory is everywhere in CS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Recursive program analysis</a:t>
            </a:r>
          </a:p>
          <a:p>
            <a:pPr lvl="1"/>
            <a:r>
              <a:rPr lang="en-US" dirty="0"/>
              <a:t>CFG explanation </a:t>
            </a:r>
          </a:p>
          <a:p>
            <a:pPr lvl="1"/>
            <a:r>
              <a:rPr lang="en-US" dirty="0"/>
              <a:t>CTL model-checking</a:t>
            </a:r>
          </a:p>
          <a:p>
            <a:r>
              <a:rPr lang="en-US" dirty="0"/>
              <a:t>Finding lattices and monotonic + continuous functionals is key</a:t>
            </a:r>
          </a:p>
          <a:p>
            <a:r>
              <a:rPr lang="en-US" dirty="0"/>
              <a:t>Once set up this way, we usually go after the least fixpoint</a:t>
            </a:r>
          </a:p>
          <a:p>
            <a:r>
              <a:rPr lang="en-US" dirty="0"/>
              <a:t>Greatest fixpoints also “make sense” </a:t>
            </a:r>
          </a:p>
          <a:p>
            <a:pPr lvl="1"/>
            <a:r>
              <a:rPr lang="en-US" dirty="0"/>
              <a:t>But sometimes they are useless </a:t>
            </a:r>
          </a:p>
          <a:p>
            <a:pPr lvl="1"/>
            <a:r>
              <a:rPr lang="en-US" dirty="0"/>
              <a:t>as in the CFG example 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</a:t>
            </a:r>
          </a:p>
        </p:txBody>
      </p:sp>
    </p:spTree>
    <p:extLst>
      <p:ext uri="{BB962C8B-B14F-4D97-AF65-F5344CB8AC3E}">
        <p14:creationId xmlns:p14="http://schemas.microsoft.com/office/powerpoint/2010/main" val="65202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029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– sure it can</a:t>
            </a:r>
          </a:p>
          <a:p>
            <a:pPr lvl="2"/>
            <a:r>
              <a:rPr lang="en-US" dirty="0"/>
              <a:t>F(x) = F(x) + 1 – no</a:t>
            </a:r>
          </a:p>
          <a:p>
            <a:r>
              <a:rPr lang="en-US" dirty="0"/>
              <a:t>Main points</a:t>
            </a:r>
          </a:p>
          <a:p>
            <a:pPr lvl="1"/>
            <a:r>
              <a:rPr lang="en-US" dirty="0"/>
              <a:t>Recursion / circularity is natural</a:t>
            </a:r>
          </a:p>
          <a:p>
            <a:pPr lvl="1"/>
            <a:r>
              <a:rPr lang="en-US" dirty="0"/>
              <a:t>How do we solve when we have circular situations?</a:t>
            </a:r>
          </a:p>
        </p:txBody>
      </p:sp>
    </p:spTree>
    <p:extLst>
      <p:ext uri="{BB962C8B-B14F-4D97-AF65-F5344CB8AC3E}">
        <p14:creationId xmlns:p14="http://schemas.microsoft.com/office/powerpoint/2010/main" val="11724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</a:t>
            </a:r>
          </a:p>
          <a:p>
            <a:endParaRPr lang="en-US" dirty="0"/>
          </a:p>
          <a:p>
            <a:r>
              <a:rPr lang="en-US" dirty="0"/>
              <a:t>How do we view the above as language equations?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endParaRPr lang="en-US" dirty="0"/>
          </a:p>
          <a:p>
            <a:r>
              <a:rPr lang="en-US" dirty="0"/>
              <a:t>What do we get when we iterate from L_S = {}  “upwards” 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2283</Words>
  <Application>Microsoft Macintosh PowerPoint</Application>
  <PresentationFormat>Widescreen</PresentationFormat>
  <Paragraphs>307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Trebuchet MS</vt:lpstr>
      <vt:lpstr>Office Theme</vt:lpstr>
      <vt:lpstr>CS 5/6110, Software Correctness Analysis, Spring 2022</vt:lpstr>
      <vt:lpstr>How I got hooked on this topic: Reading Manna, Chapter-5, these examples!</vt:lpstr>
      <vt:lpstr>What I’m trying to do</vt:lpstr>
      <vt:lpstr>What fixed-point/fixpoint theory is aimed at</vt:lpstr>
      <vt:lpstr>What fixed-point/fixpoint theory is aimed at</vt:lpstr>
      <vt:lpstr>What fixed-point/fixpoint theory is aimed at</vt:lpstr>
      <vt:lpstr>Fixpoint Theory to Explain CFGs</vt:lpstr>
      <vt:lpstr>Fixpoint Theory to Explain CFGs</vt:lpstr>
      <vt:lpstr>Fixpoint Theory to Explain CFGs</vt:lpstr>
      <vt:lpstr>But for the grammar with the | … | SS rule</vt:lpstr>
      <vt:lpstr>Fixpoint Theory to Explain CFGs</vt:lpstr>
      <vt:lpstr>Uniqueness of Solutions</vt:lpstr>
      <vt:lpstr>Uniqueness of Solutions</vt:lpstr>
      <vt:lpstr>Monotone is a “betterness order” </vt:lpstr>
      <vt:lpstr>Floating-point error behaves non-monotone</vt:lpstr>
      <vt:lpstr>Example of non-monotonicity (FP example)</vt:lpstr>
      <vt:lpstr>Solving for a pair of unknowns is natural</vt:lpstr>
      <vt:lpstr>Fixpoint Theory to Explain CFGs</vt:lpstr>
      <vt:lpstr>Circular situations in circuits</vt:lpstr>
      <vt:lpstr>Fixpoint theory in HW design</vt:lpstr>
      <vt:lpstr>Connection w. (flow-sensitive) static-analysis</vt:lpstr>
      <vt:lpstr>E.g.,  Analysis (from Moller/Schwartzbach)</vt:lpstr>
      <vt:lpstr>E.g.,  Analysis (from Moller/Schwartzbach)</vt:lpstr>
      <vt:lpstr>E.g.,  Analysis (from Moller/Schwartzbach)</vt:lpstr>
      <vt:lpstr>E.g.,  Analysis (from Moller/Schwartzbach)</vt:lpstr>
      <vt:lpstr>E.g.,  Analysis (from Moller/Schwartzbach)</vt:lpstr>
      <vt:lpstr>E.g.,  Analysis (from Moller/Schwartzbach)</vt:lpstr>
      <vt:lpstr>Uniqueness of Least Fixpoints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understand Recursion</vt:lpstr>
      <vt:lpstr>Now discuss notes in this directory</vt:lpstr>
      <vt:lpstr>CTL Model Checking</vt:lpstr>
      <vt:lpstr>State-Space Travel via BDDs</vt:lpstr>
      <vt:lpstr>State Transition Systems via BDDs</vt:lpstr>
      <vt:lpstr>The set of reachable states defined by “P”</vt:lpstr>
      <vt:lpstr>This can be computed via fixpoint iteration</vt:lpstr>
      <vt:lpstr>This can be computed via fixpoint iteration</vt:lpstr>
      <vt:lpstr>This can be computed via fixpoint iteration</vt:lpstr>
      <vt:lpstr>Forward Reahability via the BDD tool called “BED”</vt:lpstr>
      <vt:lpstr>Forward Reahability via the BDD tool called “BED”: another example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704</cp:revision>
  <cp:lastPrinted>2020-01-02T17:56:37Z</cp:lastPrinted>
  <dcterms:created xsi:type="dcterms:W3CDTF">2017-08-23T19:27:01Z</dcterms:created>
  <dcterms:modified xsi:type="dcterms:W3CDTF">2022-03-31T19:00:15Z</dcterms:modified>
</cp:coreProperties>
</file>