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414" r:id="rId2"/>
    <p:sldId id="861" r:id="rId3"/>
    <p:sldId id="866" r:id="rId4"/>
    <p:sldId id="867" r:id="rId5"/>
    <p:sldId id="868" r:id="rId6"/>
    <p:sldId id="869" r:id="rId7"/>
    <p:sldId id="871" r:id="rId8"/>
    <p:sldId id="870" r:id="rId9"/>
    <p:sldId id="865" r:id="rId10"/>
    <p:sldId id="862" r:id="rId11"/>
    <p:sldId id="863" r:id="rId12"/>
    <p:sldId id="864" r:id="rId13"/>
    <p:sldId id="872" r:id="rId14"/>
    <p:sldId id="873" r:id="rId15"/>
    <p:sldId id="874" r:id="rId16"/>
    <p:sldId id="875" r:id="rId17"/>
    <p:sldId id="876" r:id="rId18"/>
    <p:sldId id="877" r:id="rId19"/>
    <p:sldId id="878" r:id="rId20"/>
    <p:sldId id="879" r:id="rId21"/>
    <p:sldId id="880" r:id="rId22"/>
    <p:sldId id="881" r:id="rId23"/>
    <p:sldId id="886" r:id="rId24"/>
    <p:sldId id="882" r:id="rId25"/>
    <p:sldId id="884" r:id="rId26"/>
    <p:sldId id="885" r:id="rId27"/>
    <p:sldId id="883" r:id="rId28"/>
    <p:sldId id="887" r:id="rId29"/>
    <p:sldId id="889" r:id="rId30"/>
    <p:sldId id="890" r:id="rId31"/>
    <p:sldId id="891" r:id="rId32"/>
    <p:sldId id="892" r:id="rId33"/>
    <p:sldId id="894" r:id="rId34"/>
    <p:sldId id="895" r:id="rId35"/>
    <p:sldId id="896" r:id="rId36"/>
    <p:sldId id="897" r:id="rId37"/>
    <p:sldId id="898" r:id="rId38"/>
    <p:sldId id="899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945200"/>
    <a:srgbClr val="0096FF"/>
    <a:srgbClr val="FF40FF"/>
    <a:srgbClr val="011893"/>
    <a:srgbClr val="005493"/>
    <a:srgbClr val="4E8F00"/>
    <a:srgbClr val="FFD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59"/>
    <p:restoredTop sz="89116"/>
  </p:normalViewPr>
  <p:slideViewPr>
    <p:cSldViewPr snapToGrid="0" snapToObjects="1">
      <p:cViewPr varScale="1">
        <p:scale>
          <a:sx n="113" d="100"/>
          <a:sy n="113" d="100"/>
        </p:scale>
        <p:origin x="16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217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20FBCC6-D590-4D49-ACC9-5AB1060A74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71C141-5C39-5244-A584-9F826A8698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64484-7F23-844A-BCEB-06DFAD827E32}" type="datetimeFigureOut">
              <a:rPr lang="en-US" smtClean="0"/>
              <a:t>1/14/22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1592DF-6505-6E47-A45D-75CD470C9C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8F8A8-8ADC-864C-AD75-B02BE87D4E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6691C-0E68-9945-BD25-AC1A3EEC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76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E11B0-21E1-9842-BB37-72784894B0AB}" type="datetimeFigureOut">
              <a:rPr lang="en-US" smtClean="0"/>
              <a:t>1/14/22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79886-461D-DD47-9D0C-6C305824B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44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9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4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52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190625" y="1151930"/>
            <a:ext cx="9810750" cy="2321719"/>
          </a:xfrm>
          <a:prstGeom prst="rect">
            <a:avLst/>
          </a:prstGeom>
        </p:spPr>
        <p:txBody>
          <a:bodyPr anchor="b"/>
          <a:lstStyle>
            <a:lvl1pPr>
              <a:defRPr sz="5625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5625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190625" y="3536156"/>
            <a:ext cx="9810750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pPr lvl="0">
              <a:defRPr sz="1800"/>
            </a:pPr>
            <a:r>
              <a:rPr sz="2250"/>
              <a:t>Body Level One</a:t>
            </a:r>
          </a:p>
          <a:p>
            <a:pPr lvl="1">
              <a:defRPr sz="1800"/>
            </a:pPr>
            <a:r>
              <a:rPr sz="2250"/>
              <a:t>Body Level Two</a:t>
            </a:r>
          </a:p>
          <a:p>
            <a:pPr lvl="2">
              <a:defRPr sz="1800"/>
            </a:pPr>
            <a:r>
              <a:rPr sz="2250"/>
              <a:t>Body Level Three</a:t>
            </a:r>
          </a:p>
          <a:p>
            <a:pPr lvl="3">
              <a:defRPr sz="1800"/>
            </a:pPr>
            <a:r>
              <a:rPr sz="2250"/>
              <a:t>Body Level Four</a:t>
            </a:r>
          </a:p>
          <a:p>
            <a:pPr lvl="4">
              <a:defRPr sz="1800"/>
            </a:pPr>
            <a:r>
              <a:rPr sz="225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00443929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286"/>
          </a:xfrm>
          <a:solidFill>
            <a:schemeClr val="accent2">
              <a:alpha val="51000"/>
            </a:schemeClr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baseline="0">
                <a:solidFill>
                  <a:schemeClr val="accent3">
                    <a:lumMod val="75000"/>
                  </a:schemeClr>
                </a:solidFill>
                <a:latin typeface="Calibri" charset="0"/>
              </a:defRPr>
            </a:lvl2pPr>
            <a:lvl3pPr>
              <a:defRPr baseline="0">
                <a:solidFill>
                  <a:srgbClr val="00206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8F5BD7-90BA-2146-8F71-A3FF0872C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6AE680-FEB8-CC41-AED8-5724E13BB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60157C-06DC-C547-B30C-04C367763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6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6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3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42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3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9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04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26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pinroot.com/spin/Man/Pan.html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2416969" y="1603193"/>
            <a:ext cx="7358063" cy="1419193"/>
          </a:xfrm>
          <a:prstGeom prst="rect">
            <a:avLst/>
          </a:prstGeom>
        </p:spPr>
        <p:txBody>
          <a:bodyPr/>
          <a:lstStyle/>
          <a:p>
            <a:pPr defTabSz="184837">
              <a:defRPr sz="1800"/>
            </a:pPr>
            <a:r>
              <a:rPr sz="2215" dirty="0"/>
              <a:t>Ganesh Gopalakrishnan</a:t>
            </a:r>
          </a:p>
          <a:p>
            <a:pPr defTabSz="184837">
              <a:defRPr sz="1800"/>
            </a:pPr>
            <a:r>
              <a:rPr sz="2215" dirty="0"/>
              <a:t>School of Computing</a:t>
            </a:r>
          </a:p>
          <a:p>
            <a:pPr defTabSz="184837">
              <a:defRPr sz="1800"/>
            </a:pPr>
            <a:r>
              <a:rPr sz="2215" dirty="0"/>
              <a:t>University of Utah</a:t>
            </a:r>
          </a:p>
          <a:p>
            <a:pPr defTabSz="184837">
              <a:defRPr sz="1800"/>
            </a:pPr>
            <a:r>
              <a:rPr sz="2215" b="1" dirty="0">
                <a:solidFill>
                  <a:srgbClr val="FF0000"/>
                </a:solidFill>
              </a:rPr>
              <a:t>Salt Lake City</a:t>
            </a:r>
            <a:r>
              <a:rPr sz="2215" dirty="0"/>
              <a:t>, UT 84112</a:t>
            </a:r>
          </a:p>
        </p:txBody>
      </p:sp>
      <p:pic>
        <p:nvPicPr>
          <p:cNvPr id="43" name="pasted-image.pdf"/>
          <p:cNvPicPr/>
          <p:nvPr/>
        </p:nvPicPr>
        <p:blipFill>
          <a:blip r:embed="rId2"/>
          <a:stretch>
            <a:fillRect/>
          </a:stretch>
        </p:blipFill>
        <p:spPr>
          <a:xfrm>
            <a:off x="5104805" y="4580930"/>
            <a:ext cx="1982391" cy="401836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Shape 44"/>
          <p:cNvSpPr/>
          <p:nvPr/>
        </p:nvSpPr>
        <p:spPr>
          <a:xfrm>
            <a:off x="4343116" y="3586214"/>
            <a:ext cx="3505768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 sz="1800"/>
            </a:pPr>
            <a:r>
              <a:rPr sz="2531" b="1" dirty="0">
                <a:solidFill>
                  <a:srgbClr val="0365C0"/>
                </a:solidFill>
                <a:latin typeface="Helvetica"/>
                <a:ea typeface="Helvetica"/>
                <a:cs typeface="Helvetica"/>
                <a:sym typeface="Helvetica"/>
              </a:rPr>
              <a:t>URL: </a:t>
            </a:r>
            <a:r>
              <a:rPr lang="en-US" sz="2800" dirty="0" err="1"/>
              <a:t>bit.ly</a:t>
            </a:r>
            <a:r>
              <a:rPr lang="en-US" sz="2800" dirty="0"/>
              <a:t>/cs6110s22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10947D2-A3D0-5D4F-99D0-B7CD042AD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6232"/>
            <a:ext cx="10515600" cy="659468"/>
          </a:xfrm>
          <a:solidFill>
            <a:schemeClr val="accent2">
              <a:lumMod val="40000"/>
              <a:lumOff val="60000"/>
              <a:alpha val="98824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3600" dirty="0"/>
              <a:t>CS 6110 Software Correctness, Spring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2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ex5</a:t>
            </a:r>
          </a:p>
        </p:txBody>
      </p:sp>
      <p:pic>
        <p:nvPicPr>
          <p:cNvPr id="4" name="Picture 3" descr="A screenshot of a social media post&#13;&#10;&#13;&#10;Description automatically generated">
            <a:extLst>
              <a:ext uri="{FF2B5EF4-FFF2-40B4-BE49-F238E27FC236}">
                <a16:creationId xmlns:a16="http://schemas.microsoft.com/office/drawing/2014/main" id="{56F5FABF-D9B0-EF4E-BABB-511DC7AA7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344" y="0"/>
            <a:ext cx="84953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649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ex5</a:t>
            </a:r>
          </a:p>
        </p:txBody>
      </p:sp>
      <p:pic>
        <p:nvPicPr>
          <p:cNvPr id="4" name="Picture 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DA1C30F3-2B4E-114B-9CC0-DDBAD0DED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095" y="0"/>
            <a:ext cx="76898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067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ex5</a:t>
            </a:r>
          </a:p>
        </p:txBody>
      </p:sp>
      <p:pic>
        <p:nvPicPr>
          <p:cNvPr id="6" name="Picture 5" descr="A screenshot of a social media post&#13;&#10;&#13;&#10;Description automatically generated">
            <a:extLst>
              <a:ext uri="{FF2B5EF4-FFF2-40B4-BE49-F238E27FC236}">
                <a16:creationId xmlns:a16="http://schemas.microsoft.com/office/drawing/2014/main" id="{5A73ABCD-F77B-7447-972A-E38B8F42E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841" y="0"/>
            <a:ext cx="86143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10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ex6</a:t>
            </a:r>
          </a:p>
        </p:txBody>
      </p:sp>
      <p:pic>
        <p:nvPicPr>
          <p:cNvPr id="4" name="Picture 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8D2C7430-7757-6D41-9145-BF0CB7A34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167" y="876300"/>
            <a:ext cx="5969000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664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ex6</a:t>
            </a:r>
          </a:p>
        </p:txBody>
      </p:sp>
      <p:pic>
        <p:nvPicPr>
          <p:cNvPr id="4" name="Picture 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8D2C7430-7757-6D41-9145-BF0CB7A34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61" y="2615609"/>
            <a:ext cx="3045065" cy="3051544"/>
          </a:xfrm>
          <a:prstGeom prst="rect">
            <a:avLst/>
          </a:prstGeom>
        </p:spPr>
      </p:pic>
      <p:pic>
        <p:nvPicPr>
          <p:cNvPr id="7" name="Picture 6" descr="A screenshot of text&#13;&#10;&#13;&#10;Description automatically generated">
            <a:extLst>
              <a:ext uri="{FF2B5EF4-FFF2-40B4-BE49-F238E27FC236}">
                <a16:creationId xmlns:a16="http://schemas.microsoft.com/office/drawing/2014/main" id="{D7ED8E84-6D27-5547-991E-37D511D16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063" y="365126"/>
            <a:ext cx="8866476" cy="612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731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ex7</a:t>
            </a:r>
          </a:p>
        </p:txBody>
      </p:sp>
      <p:pic>
        <p:nvPicPr>
          <p:cNvPr id="5" name="Picture 4" descr="A black screen with text&#13;&#10;&#13;&#10;Description automatically generated">
            <a:extLst>
              <a:ext uri="{FF2B5EF4-FFF2-40B4-BE49-F238E27FC236}">
                <a16:creationId xmlns:a16="http://schemas.microsoft.com/office/drawing/2014/main" id="{227105AF-E497-0945-938E-5F6CB55A4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91" y="1512924"/>
            <a:ext cx="4064000" cy="443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512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0425"/>
            <a:ext cx="1777409" cy="2016567"/>
          </a:xfrm>
        </p:spPr>
        <p:txBody>
          <a:bodyPr>
            <a:normAutofit/>
          </a:bodyPr>
          <a:lstStyle/>
          <a:p>
            <a:r>
              <a:rPr lang="en-US" sz="2400" dirty="0"/>
              <a:t>ex7</a:t>
            </a:r>
            <a:br>
              <a:rPr lang="en-US" sz="2400" dirty="0"/>
            </a:br>
            <a:r>
              <a:rPr lang="en-US" sz="2400" dirty="0"/>
              <a:t>do the</a:t>
            </a:r>
            <a:br>
              <a:rPr lang="en-US" sz="2400" dirty="0"/>
            </a:br>
            <a:r>
              <a:rPr lang="en-US" sz="2400" dirty="0"/>
              <a:t>right depth</a:t>
            </a:r>
            <a:br>
              <a:rPr lang="en-US" sz="2400" dirty="0"/>
            </a:br>
            <a:r>
              <a:rPr lang="en-US" sz="2400" dirty="0"/>
              <a:t>setting!</a:t>
            </a:r>
          </a:p>
        </p:txBody>
      </p:sp>
      <p:pic>
        <p:nvPicPr>
          <p:cNvPr id="5" name="Picture 4" descr="A black screen with text&#13;&#10;&#13;&#10;Description automatically generated">
            <a:extLst>
              <a:ext uri="{FF2B5EF4-FFF2-40B4-BE49-F238E27FC236}">
                <a16:creationId xmlns:a16="http://schemas.microsoft.com/office/drawing/2014/main" id="{227105AF-E497-0945-938E-5F6CB55A4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91" y="3429000"/>
            <a:ext cx="2307139" cy="2516224"/>
          </a:xfrm>
          <a:prstGeom prst="rect">
            <a:avLst/>
          </a:prstGeom>
        </p:spPr>
      </p:pic>
      <p:pic>
        <p:nvPicPr>
          <p:cNvPr id="7" name="Picture 6" descr="A screenshot of text&#13;&#10;&#13;&#10;Description automatically generated">
            <a:extLst>
              <a:ext uri="{FF2B5EF4-FFF2-40B4-BE49-F238E27FC236}">
                <a16:creationId xmlns:a16="http://schemas.microsoft.com/office/drawing/2014/main" id="{19E47E16-9FA8-054E-975C-0BB19FAE5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9127" y="196850"/>
            <a:ext cx="9080500" cy="646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980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0425"/>
            <a:ext cx="1777409" cy="2016567"/>
          </a:xfrm>
        </p:spPr>
        <p:txBody>
          <a:bodyPr>
            <a:normAutofit/>
          </a:bodyPr>
          <a:lstStyle/>
          <a:p>
            <a:r>
              <a:rPr lang="en-US" sz="2400" dirty="0"/>
              <a:t>ex8</a:t>
            </a:r>
            <a:br>
              <a:rPr lang="en-US" sz="2400" dirty="0"/>
            </a:br>
            <a:r>
              <a:rPr lang="en-US" sz="2400" dirty="0"/>
              <a:t>do the</a:t>
            </a:r>
            <a:br>
              <a:rPr lang="en-US" sz="2400" dirty="0"/>
            </a:br>
            <a:r>
              <a:rPr lang="en-US" sz="2400" dirty="0"/>
              <a:t>right depth</a:t>
            </a:r>
            <a:br>
              <a:rPr lang="en-US" sz="2400" dirty="0"/>
            </a:br>
            <a:r>
              <a:rPr lang="en-US" sz="2400" dirty="0"/>
              <a:t>setting!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614C73-BAC7-164C-945A-1EC07608B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522" y="177800"/>
            <a:ext cx="8877300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175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0425"/>
            <a:ext cx="1777409" cy="2016567"/>
          </a:xfrm>
        </p:spPr>
        <p:txBody>
          <a:bodyPr>
            <a:normAutofit/>
          </a:bodyPr>
          <a:lstStyle/>
          <a:p>
            <a:r>
              <a:rPr lang="en-US" sz="2400" dirty="0"/>
              <a:t>ex8</a:t>
            </a:r>
            <a:br>
              <a:rPr lang="en-US" sz="2400" dirty="0"/>
            </a:br>
            <a:r>
              <a:rPr lang="en-US" sz="2400" dirty="0"/>
              <a:t>do the</a:t>
            </a:r>
            <a:br>
              <a:rPr lang="en-US" sz="2400" dirty="0"/>
            </a:br>
            <a:r>
              <a:rPr lang="en-US" sz="2400" dirty="0"/>
              <a:t>right depth</a:t>
            </a:r>
            <a:br>
              <a:rPr lang="en-US" sz="2400" dirty="0"/>
            </a:br>
            <a:r>
              <a:rPr lang="en-US" sz="2400" dirty="0"/>
              <a:t>setting!</a:t>
            </a:r>
          </a:p>
        </p:txBody>
      </p:sp>
      <p:pic>
        <p:nvPicPr>
          <p:cNvPr id="7" name="Picture 6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657D67FE-EFF9-9D4F-B0C4-21C8167A1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188" y="2051050"/>
            <a:ext cx="85725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760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633" y="280064"/>
            <a:ext cx="1288312" cy="1251026"/>
          </a:xfrm>
        </p:spPr>
        <p:txBody>
          <a:bodyPr>
            <a:normAutofit/>
          </a:bodyPr>
          <a:lstStyle/>
          <a:p>
            <a:r>
              <a:rPr lang="en-US" sz="2400" dirty="0"/>
              <a:t>ex9</a:t>
            </a:r>
          </a:p>
        </p:txBody>
      </p:sp>
      <p:pic>
        <p:nvPicPr>
          <p:cNvPr id="5" name="Picture 4" descr="A close up of text on a white background&#13;&#10;&#13;&#10;Description automatically generated">
            <a:extLst>
              <a:ext uri="{FF2B5EF4-FFF2-40B4-BE49-F238E27FC236}">
                <a16:creationId xmlns:a16="http://schemas.microsoft.com/office/drawing/2014/main" id="{15587E72-B8FE-0841-97F6-986D0E462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951" y="0"/>
            <a:ext cx="43780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123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5CF66F-A2E3-944D-A0A0-3E4B24F59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50" y="1498600"/>
            <a:ext cx="77343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532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633" y="280064"/>
            <a:ext cx="1288312" cy="1251026"/>
          </a:xfrm>
        </p:spPr>
        <p:txBody>
          <a:bodyPr>
            <a:normAutofit/>
          </a:bodyPr>
          <a:lstStyle/>
          <a:p>
            <a:r>
              <a:rPr lang="en-US" sz="2400" dirty="0"/>
              <a:t>ex10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19C67F-95FB-A24B-B15D-A5FA04B3B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746" y="0"/>
            <a:ext cx="86465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95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633" y="280064"/>
            <a:ext cx="1288312" cy="1251026"/>
          </a:xfrm>
        </p:spPr>
        <p:txBody>
          <a:bodyPr>
            <a:normAutofit/>
          </a:bodyPr>
          <a:lstStyle/>
          <a:p>
            <a:r>
              <a:rPr lang="en-US" sz="2400" dirty="0"/>
              <a:t>ex11</a:t>
            </a:r>
          </a:p>
        </p:txBody>
      </p:sp>
      <p:pic>
        <p:nvPicPr>
          <p:cNvPr id="4" name="Picture 3" descr="A picture containing text&#13;&#10;&#13;&#10;Description automatically generated">
            <a:extLst>
              <a:ext uri="{FF2B5EF4-FFF2-40B4-BE49-F238E27FC236}">
                <a16:creationId xmlns:a16="http://schemas.microsoft.com/office/drawing/2014/main" id="{399F9BE2-76E3-C441-B2A9-CF64299DD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598" y="0"/>
            <a:ext cx="83888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5321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633" y="280064"/>
            <a:ext cx="1288312" cy="1251026"/>
          </a:xfrm>
        </p:spPr>
        <p:txBody>
          <a:bodyPr>
            <a:normAutofit/>
          </a:bodyPr>
          <a:lstStyle/>
          <a:p>
            <a:r>
              <a:rPr lang="en-US" sz="2400" dirty="0"/>
              <a:t>ex12</a:t>
            </a:r>
          </a:p>
        </p:txBody>
      </p:sp>
      <p:pic>
        <p:nvPicPr>
          <p:cNvPr id="4" name="Picture 3" descr="A picture containing text&#13;&#10;&#13;&#10;Description automatically generated">
            <a:extLst>
              <a:ext uri="{FF2B5EF4-FFF2-40B4-BE49-F238E27FC236}">
                <a16:creationId xmlns:a16="http://schemas.microsoft.com/office/drawing/2014/main" id="{758B2133-380B-8743-A4EB-4336784E7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820" y="0"/>
            <a:ext cx="93750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849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082" y="0"/>
            <a:ext cx="2122967" cy="921490"/>
          </a:xfrm>
        </p:spPr>
        <p:txBody>
          <a:bodyPr>
            <a:normAutofit/>
          </a:bodyPr>
          <a:lstStyle/>
          <a:p>
            <a:r>
              <a:rPr lang="en-US" sz="2400" dirty="0"/>
              <a:t>ex12b</a:t>
            </a:r>
          </a:p>
        </p:txBody>
      </p:sp>
      <p:pic>
        <p:nvPicPr>
          <p:cNvPr id="5" name="Picture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62551C9B-9FC2-3740-BF08-D4F11CEB4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1568"/>
            <a:ext cx="12192000" cy="542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965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633" y="280064"/>
            <a:ext cx="1288312" cy="1251026"/>
          </a:xfrm>
        </p:spPr>
        <p:txBody>
          <a:bodyPr>
            <a:normAutofit/>
          </a:bodyPr>
          <a:lstStyle/>
          <a:p>
            <a:r>
              <a:rPr lang="en-US" sz="2400" dirty="0"/>
              <a:t>ex13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6CA3BB-8694-BE45-9D14-9AF07A627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927" y="355600"/>
            <a:ext cx="10452100" cy="61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2716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633" y="280064"/>
            <a:ext cx="1288312" cy="1251026"/>
          </a:xfrm>
        </p:spPr>
        <p:txBody>
          <a:bodyPr>
            <a:normAutofit/>
          </a:bodyPr>
          <a:lstStyle/>
          <a:p>
            <a:r>
              <a:rPr lang="en-US" sz="2400" dirty="0"/>
              <a:t>ex13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6CA3BB-8694-BE45-9D14-9AF07A627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857" y="280064"/>
            <a:ext cx="6446433" cy="37910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42F4300-C10B-0941-BA1A-4C986EB0385B}"/>
              </a:ext>
            </a:extLst>
          </p:cNvPr>
          <p:cNvSpPr txBox="1"/>
          <p:nvPr/>
        </p:nvSpPr>
        <p:spPr>
          <a:xfrm>
            <a:off x="2324100" y="4953000"/>
            <a:ext cx="7882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http://spinroot.com/spin/Man/Pan.html</a:t>
            </a:r>
            <a:r>
              <a:rPr lang="en-US" dirty="0"/>
              <a:t>    suggests using –DNOREDUCE</a:t>
            </a:r>
          </a:p>
          <a:p>
            <a:r>
              <a:rPr lang="en-US" dirty="0"/>
              <a:t>PO reductions not safe with remote references (must be stutter invariant)</a:t>
            </a:r>
          </a:p>
        </p:txBody>
      </p:sp>
    </p:spTree>
    <p:extLst>
      <p:ext uri="{BB962C8B-B14F-4D97-AF65-F5344CB8AC3E}">
        <p14:creationId xmlns:p14="http://schemas.microsoft.com/office/powerpoint/2010/main" val="10037955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633" y="280064"/>
            <a:ext cx="1288312" cy="1251026"/>
          </a:xfrm>
        </p:spPr>
        <p:txBody>
          <a:bodyPr>
            <a:normAutofit/>
          </a:bodyPr>
          <a:lstStyle/>
          <a:p>
            <a:r>
              <a:rPr lang="en-US" sz="2400" dirty="0"/>
              <a:t>ex13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6CA3BB-8694-BE45-9D14-9AF07A627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927" y="355600"/>
            <a:ext cx="10452100" cy="61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5312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633" y="280064"/>
            <a:ext cx="1288312" cy="1251026"/>
          </a:xfrm>
        </p:spPr>
        <p:txBody>
          <a:bodyPr>
            <a:normAutofit/>
          </a:bodyPr>
          <a:lstStyle/>
          <a:p>
            <a:r>
              <a:rPr lang="en-US" sz="2400" dirty="0"/>
              <a:t>ex14</a:t>
            </a:r>
          </a:p>
        </p:txBody>
      </p:sp>
      <p:pic>
        <p:nvPicPr>
          <p:cNvPr id="4" name="Picture 3" descr="A screenshot of text&#13;&#10;&#13;&#10;Description automatically generated">
            <a:extLst>
              <a:ext uri="{FF2B5EF4-FFF2-40B4-BE49-F238E27FC236}">
                <a16:creationId xmlns:a16="http://schemas.microsoft.com/office/drawing/2014/main" id="{47B84B53-D461-534F-B871-6346622C6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059" y="0"/>
            <a:ext cx="38618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1952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 4 : LTL model checking (CEAAT)</a:t>
            </a:r>
          </a:p>
        </p:txBody>
      </p:sp>
    </p:spTree>
    <p:extLst>
      <p:ext uri="{BB962C8B-B14F-4D97-AF65-F5344CB8AC3E}">
        <p14:creationId xmlns:p14="http://schemas.microsoft.com/office/powerpoint/2010/main" val="21029613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Question: What is the theory behind this checking?</a:t>
            </a:r>
            <a:br>
              <a:rPr lang="en-US" sz="1600" dirty="0"/>
            </a:br>
            <a:r>
              <a:rPr lang="en-US" sz="1600" dirty="0"/>
              <a:t>Answer: On-the-fly LTL Model Checking using </a:t>
            </a:r>
            <a:r>
              <a:rPr lang="en-US" sz="1600" dirty="0" err="1"/>
              <a:t>Buchi</a:t>
            </a:r>
            <a:r>
              <a:rPr lang="en-US" sz="1600" dirty="0"/>
              <a:t> Automata!</a:t>
            </a:r>
          </a:p>
        </p:txBody>
      </p:sp>
      <p:pic>
        <p:nvPicPr>
          <p:cNvPr id="4" name="Picture 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B7774C34-A4BD-B245-8ACB-367D6E7CE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0736"/>
            <a:ext cx="12192000" cy="542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247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ex1</a:t>
            </a:r>
          </a:p>
        </p:txBody>
      </p:sp>
      <p:pic>
        <p:nvPicPr>
          <p:cNvPr id="4" name="Picture 3" descr="A picture containing clock&#13;&#10;&#13;&#10;Description automatically generated">
            <a:extLst>
              <a:ext uri="{FF2B5EF4-FFF2-40B4-BE49-F238E27FC236}">
                <a16:creationId xmlns:a16="http://schemas.microsoft.com/office/drawing/2014/main" id="{227AC9B3-C53D-0746-81B5-386DB84F1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778" y="-1601"/>
            <a:ext cx="3486668" cy="6858000"/>
          </a:xfrm>
          <a:prstGeom prst="rect">
            <a:avLst/>
          </a:prstGeom>
        </p:spPr>
      </p:pic>
      <p:pic>
        <p:nvPicPr>
          <p:cNvPr id="6" name="Picture 5" descr="A close up of a screen&#13;&#10;&#13;&#10;Description automatically generated">
            <a:extLst>
              <a:ext uri="{FF2B5EF4-FFF2-40B4-BE49-F238E27FC236}">
                <a16:creationId xmlns:a16="http://schemas.microsoft.com/office/drawing/2014/main" id="{1C913978-1585-0446-91D3-A8880F628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628" y="2115581"/>
            <a:ext cx="4460947" cy="142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9275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 4 : LTL model checking (CEAAT)</a:t>
            </a:r>
          </a:p>
        </p:txBody>
      </p:sp>
      <p:pic>
        <p:nvPicPr>
          <p:cNvPr id="6" name="Picture 5" descr="A close up of a map&#13;&#10;&#13;&#10;Description automatically generated">
            <a:extLst>
              <a:ext uri="{FF2B5EF4-FFF2-40B4-BE49-F238E27FC236}">
                <a16:creationId xmlns:a16="http://schemas.microsoft.com/office/drawing/2014/main" id="{78191A7D-C985-CB49-BC3B-3F885D9B8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981526"/>
            <a:ext cx="7867236" cy="587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8992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 4 : LTL model checking (CEAAT)</a:t>
            </a:r>
          </a:p>
        </p:txBody>
      </p:sp>
      <p:pic>
        <p:nvPicPr>
          <p:cNvPr id="4" name="Picture 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0B8AAE56-65EB-D54C-AEB1-825E9E6C2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83412"/>
            <a:ext cx="10668000" cy="516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9554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 4 : LTL model checking (CEAAT)</a:t>
            </a:r>
          </a:p>
        </p:txBody>
      </p:sp>
      <p:pic>
        <p:nvPicPr>
          <p:cNvPr id="4" name="Picture 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F286AB76-1F41-7B42-A073-2B4B68387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51050"/>
            <a:ext cx="10477500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1819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 4 : LTL model checking (CEAAT)</a:t>
            </a:r>
          </a:p>
        </p:txBody>
      </p:sp>
      <p:pic>
        <p:nvPicPr>
          <p:cNvPr id="4" name="Picture 3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C4C6397D-6898-B749-A9D9-4AFC2DE83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400" y="2895600"/>
            <a:ext cx="90932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529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 4 : LTL model checking (CEAAT)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C5615D-077A-BE48-99F8-F217A8411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1289050"/>
            <a:ext cx="104394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5782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 4 : LTL model checking (CEAAT)</a:t>
            </a:r>
          </a:p>
        </p:txBody>
      </p:sp>
      <p:pic>
        <p:nvPicPr>
          <p:cNvPr id="4" name="Picture 3" descr="A picture containing text&#13;&#10;&#13;&#10;Description automatically generated">
            <a:extLst>
              <a:ext uri="{FF2B5EF4-FFF2-40B4-BE49-F238E27FC236}">
                <a16:creationId xmlns:a16="http://schemas.microsoft.com/office/drawing/2014/main" id="{E428FEA4-AD44-404D-B546-FB7666D39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0" y="1047750"/>
            <a:ext cx="109474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9120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 4 : LTL model checking (CEAAT)</a:t>
            </a:r>
          </a:p>
        </p:txBody>
      </p:sp>
      <p:pic>
        <p:nvPicPr>
          <p:cNvPr id="4" name="Picture 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30A7F6BE-1F1E-9544-B103-C4312F494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1708150"/>
            <a:ext cx="108712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2236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 4 : LTL model checking (CEAAT)</a:t>
            </a:r>
          </a:p>
        </p:txBody>
      </p:sp>
      <p:pic>
        <p:nvPicPr>
          <p:cNvPr id="4" name="Picture 3" descr="A picture containing object&#13;&#10;&#13;&#10;Description automatically generated">
            <a:extLst>
              <a:ext uri="{FF2B5EF4-FFF2-40B4-BE49-F238E27FC236}">
                <a16:creationId xmlns:a16="http://schemas.microsoft.com/office/drawing/2014/main" id="{D9F5DDB2-E83A-DF41-9CB5-5736E9B67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200" y="2940050"/>
            <a:ext cx="34036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4658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 4 : LTL model checking (CEAAT)</a:t>
            </a:r>
          </a:p>
        </p:txBody>
      </p:sp>
      <p:pic>
        <p:nvPicPr>
          <p:cNvPr id="4" name="Picture 3" descr="A close up of a watch&#13;&#10;&#13;&#10;Description automatically generated">
            <a:extLst>
              <a:ext uri="{FF2B5EF4-FFF2-40B4-BE49-F238E27FC236}">
                <a16:creationId xmlns:a16="http://schemas.microsoft.com/office/drawing/2014/main" id="{0F7B68AF-602B-ED49-A0EC-F1383F6AE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50" y="1841500"/>
            <a:ext cx="108077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388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ex1</a:t>
            </a:r>
          </a:p>
        </p:txBody>
      </p:sp>
      <p:pic>
        <p:nvPicPr>
          <p:cNvPr id="4" name="Picture 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35254A58-5B64-EE4E-92D7-3EF27CA5F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300" y="266700"/>
            <a:ext cx="90805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850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ex2 : fire up w/o </a:t>
            </a:r>
            <a:r>
              <a:rPr lang="en-US" dirty="0" err="1"/>
              <a:t>init</a:t>
            </a:r>
            <a:r>
              <a:rPr lang="en-US" dirty="0"/>
              <a:t> process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B7DAC9-0815-5640-B32E-09351E976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1962150"/>
            <a:ext cx="42672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207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ex3</a:t>
            </a:r>
          </a:p>
        </p:txBody>
      </p:sp>
      <p:pic>
        <p:nvPicPr>
          <p:cNvPr id="9" name="Picture 8" descr="A screen shot of a social media post&#13;&#10;&#13;&#10;Description automatically generated">
            <a:extLst>
              <a:ext uri="{FF2B5EF4-FFF2-40B4-BE49-F238E27FC236}">
                <a16:creationId xmlns:a16="http://schemas.microsoft.com/office/drawing/2014/main" id="{3DFB3234-FA07-F24F-873A-3940D015E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53" y="1943100"/>
            <a:ext cx="3378200" cy="2971800"/>
          </a:xfrm>
          <a:prstGeom prst="rect">
            <a:avLst/>
          </a:prstGeom>
        </p:spPr>
      </p:pic>
      <p:pic>
        <p:nvPicPr>
          <p:cNvPr id="11" name="Picture 10" descr="A close up of text on a white background&#13;&#10;&#13;&#10;Description automatically generated">
            <a:extLst>
              <a:ext uri="{FF2B5EF4-FFF2-40B4-BE49-F238E27FC236}">
                <a16:creationId xmlns:a16="http://schemas.microsoft.com/office/drawing/2014/main" id="{2A8CEFC6-E919-4C41-AE77-455EDE31D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5932" y="1787747"/>
            <a:ext cx="56134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435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A84809-B482-324D-BDFC-58453F74C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420" y="1446741"/>
            <a:ext cx="4826000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026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ex5</a:t>
            </a:r>
          </a:p>
        </p:txBody>
      </p:sp>
      <p:pic>
        <p:nvPicPr>
          <p:cNvPr id="4" name="Picture 3" descr="A close up of text on a white background&#13;&#10;&#13;&#10;Description automatically generated">
            <a:extLst>
              <a:ext uri="{FF2B5EF4-FFF2-40B4-BE49-F238E27FC236}">
                <a16:creationId xmlns:a16="http://schemas.microsoft.com/office/drawing/2014/main" id="{44BFE703-63BC-AE45-A04C-66E127437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216" y="0"/>
            <a:ext cx="57535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532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ex5</a:t>
            </a:r>
          </a:p>
        </p:txBody>
      </p:sp>
      <p:pic>
        <p:nvPicPr>
          <p:cNvPr id="7" name="Picture 6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DB06C13A-EF04-3D45-894C-CBA9E03CC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400" y="1238250"/>
            <a:ext cx="70612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949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16271</TotalTime>
  <Words>230</Words>
  <Application>Microsoft Macintosh PowerPoint</Application>
  <PresentationFormat>Widescreen</PresentationFormat>
  <Paragraphs>45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Helvetica</vt:lpstr>
      <vt:lpstr>Trebuchet MS</vt:lpstr>
      <vt:lpstr>Office Theme</vt:lpstr>
      <vt:lpstr>CS 6110 Software Correctness, Spring 2022</vt:lpstr>
      <vt:lpstr>ex1</vt:lpstr>
      <vt:lpstr>ex1</vt:lpstr>
      <vt:lpstr>ex1</vt:lpstr>
      <vt:lpstr>ex2 : fire up w/o init process</vt:lpstr>
      <vt:lpstr>ex3</vt:lpstr>
      <vt:lpstr>ex4</vt:lpstr>
      <vt:lpstr>ex5</vt:lpstr>
      <vt:lpstr>ex5</vt:lpstr>
      <vt:lpstr>ex5</vt:lpstr>
      <vt:lpstr>ex5</vt:lpstr>
      <vt:lpstr>ex5</vt:lpstr>
      <vt:lpstr>ex6</vt:lpstr>
      <vt:lpstr>ex6</vt:lpstr>
      <vt:lpstr>ex7</vt:lpstr>
      <vt:lpstr>ex7 do the right depth setting!</vt:lpstr>
      <vt:lpstr>ex8 do the right depth setting!</vt:lpstr>
      <vt:lpstr>ex8 do the right depth setting!</vt:lpstr>
      <vt:lpstr>ex9</vt:lpstr>
      <vt:lpstr>ex10</vt:lpstr>
      <vt:lpstr>ex11</vt:lpstr>
      <vt:lpstr>ex12</vt:lpstr>
      <vt:lpstr>ex12b</vt:lpstr>
      <vt:lpstr>ex13</vt:lpstr>
      <vt:lpstr>ex13</vt:lpstr>
      <vt:lpstr>ex13</vt:lpstr>
      <vt:lpstr>ex14</vt:lpstr>
      <vt:lpstr>Lecture 4 : LTL model checking (CEAAT)</vt:lpstr>
      <vt:lpstr>Question: What is the theory behind this checking? Answer: On-the-fly LTL Model Checking using Buchi Automata!</vt:lpstr>
      <vt:lpstr>Lecture 4 : LTL model checking (CEAAT)</vt:lpstr>
      <vt:lpstr>Lecture 4 : LTL model checking (CEAAT)</vt:lpstr>
      <vt:lpstr>Lecture 4 : LTL model checking (CEAAT)</vt:lpstr>
      <vt:lpstr>Lecture 4 : LTL model checking (CEAAT)</vt:lpstr>
      <vt:lpstr>Lecture 4 : LTL model checking (CEAAT)</vt:lpstr>
      <vt:lpstr>Lecture 4 : LTL model checking (CEAAT)</vt:lpstr>
      <vt:lpstr>Lecture 4 : LTL model checking (CEAAT)</vt:lpstr>
      <vt:lpstr>Lecture 4 : LTL model checking (CEAAT)</vt:lpstr>
      <vt:lpstr>Lecture 4 : LTL model checking (CEAAT)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rrr</dc:title>
  <dc:creator>Ganesh Gopalakrishnan</dc:creator>
  <cp:lastModifiedBy>Ganesh Gopalakrishnan</cp:lastModifiedBy>
  <cp:revision>467</cp:revision>
  <cp:lastPrinted>2019-01-14T14:01:29Z</cp:lastPrinted>
  <dcterms:created xsi:type="dcterms:W3CDTF">2017-08-23T19:27:01Z</dcterms:created>
  <dcterms:modified xsi:type="dcterms:W3CDTF">2022-01-14T14:47:27Z</dcterms:modified>
</cp:coreProperties>
</file>