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14" r:id="rId2"/>
    <p:sldId id="1240" r:id="rId3"/>
    <p:sldId id="1286" r:id="rId4"/>
    <p:sldId id="1245" r:id="rId5"/>
    <p:sldId id="1246" r:id="rId6"/>
    <p:sldId id="1244" r:id="rId7"/>
    <p:sldId id="1241" r:id="rId8"/>
    <p:sldId id="1242" r:id="rId9"/>
    <p:sldId id="1243" r:id="rId10"/>
    <p:sldId id="1225" r:id="rId11"/>
    <p:sldId id="1247" r:id="rId12"/>
    <p:sldId id="1248" r:id="rId13"/>
    <p:sldId id="1249" r:id="rId14"/>
    <p:sldId id="1215" r:id="rId15"/>
    <p:sldId id="1250" r:id="rId16"/>
    <p:sldId id="1251" r:id="rId17"/>
    <p:sldId id="1263" r:id="rId18"/>
    <p:sldId id="1258" r:id="rId19"/>
    <p:sldId id="1264" r:id="rId20"/>
    <p:sldId id="1259" r:id="rId21"/>
    <p:sldId id="1265" r:id="rId22"/>
    <p:sldId id="1214" r:id="rId23"/>
    <p:sldId id="1266" r:id="rId24"/>
    <p:sldId id="1267" r:id="rId25"/>
    <p:sldId id="1268" r:id="rId26"/>
    <p:sldId id="1269" r:id="rId27"/>
    <p:sldId id="1270" r:id="rId28"/>
    <p:sldId id="1271" r:id="rId29"/>
    <p:sldId id="1272" r:id="rId30"/>
    <p:sldId id="1273" r:id="rId31"/>
    <p:sldId id="1274" r:id="rId32"/>
    <p:sldId id="1275" r:id="rId33"/>
    <p:sldId id="1276" r:id="rId34"/>
    <p:sldId id="1277" r:id="rId35"/>
    <p:sldId id="1278" r:id="rId36"/>
    <p:sldId id="1279" r:id="rId37"/>
    <p:sldId id="1252" r:id="rId38"/>
    <p:sldId id="1253" r:id="rId39"/>
    <p:sldId id="1254" r:id="rId40"/>
    <p:sldId id="1280" r:id="rId41"/>
    <p:sldId id="1281" r:id="rId42"/>
    <p:sldId id="1282" r:id="rId43"/>
    <p:sldId id="1283" r:id="rId44"/>
    <p:sldId id="1255" r:id="rId45"/>
    <p:sldId id="1256" r:id="rId46"/>
    <p:sldId id="1284" r:id="rId47"/>
    <p:sldId id="1257" r:id="rId48"/>
    <p:sldId id="1285" r:id="rId49"/>
    <p:sldId id="1260" r:id="rId50"/>
    <p:sldId id="1261" r:id="rId51"/>
    <p:sldId id="126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6"/>
    <p:restoredTop sz="93239"/>
  </p:normalViewPr>
  <p:slideViewPr>
    <p:cSldViewPr snapToGrid="0" snapToObjects="1">
      <p:cViewPr varScale="1">
        <p:scale>
          <a:sx n="115" d="100"/>
          <a:sy n="115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0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ricpony.github.io/z3py-tutorial/guide-examples.ht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B37F-0EF7-AA4D-9DE5-0CF29D23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No! Reduction from PCP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29909-E7CD-2D48-8F84-A7F6F9B41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undecidable problem involving arrangement of tiles</a:t>
            </a:r>
          </a:p>
          <a:p>
            <a:r>
              <a:rPr lang="en-US" dirty="0"/>
              <a:t>Undecidable problem</a:t>
            </a:r>
          </a:p>
          <a:p>
            <a:pPr lvl="1"/>
            <a:r>
              <a:rPr lang="en-US" dirty="0"/>
              <a:t>There is no TM to solve a PCP instance</a:t>
            </a:r>
          </a:p>
          <a:p>
            <a:r>
              <a:rPr lang="en-US" dirty="0"/>
              <a:t>We build a FOL sentence from a PCP instance such that the FOL sentence is valid IFF the PCP system has a solution!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colab.research.google.com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ganeshutah</a:t>
            </a:r>
            <a:r>
              <a:rPr lang="en-US" dirty="0"/>
              <a:t>/Jove/blob/master/For_CS3100_Fall2020/19_Algo_Proc_PCP/CH15.ipynb</a:t>
            </a:r>
          </a:p>
        </p:txBody>
      </p:sp>
    </p:spTree>
    <p:extLst>
      <p:ext uri="{BB962C8B-B14F-4D97-AF65-F5344CB8AC3E}">
        <p14:creationId xmlns:p14="http://schemas.microsoft.com/office/powerpoint/2010/main" val="131960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PCP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0C0D41E-1419-7F41-8D99-C84D3661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964" y="0"/>
            <a:ext cx="5470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47" y="349628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PCP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AF0FDCD-1680-A847-9F69-A7DA244C2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0"/>
            <a:ext cx="105791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5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PCP : Run from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81422-9B1D-5741-B50F-378B48C4E998}"/>
              </a:ext>
            </a:extLst>
          </p:cNvPr>
          <p:cNvSpPr txBox="1"/>
          <p:nvPr/>
        </p:nvSpPr>
        <p:spPr>
          <a:xfrm>
            <a:off x="697424" y="1735810"/>
            <a:ext cx="1112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ganeshutah</a:t>
            </a:r>
            <a:r>
              <a:rPr lang="en-US" dirty="0"/>
              <a:t>/Jove/blob/master/For_CS3100_Fall2020/19_Algo_Proc_PCP/CH15.ipynb</a:t>
            </a:r>
          </a:p>
        </p:txBody>
      </p:sp>
    </p:spTree>
    <p:extLst>
      <p:ext uri="{BB962C8B-B14F-4D97-AF65-F5344CB8AC3E}">
        <p14:creationId xmlns:p14="http://schemas.microsoft.com/office/powerpoint/2010/main" val="197098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6246" cy="6182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Undecidability of Validity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BCAA5-D98E-6146-A64B-25DE98A3FA59}"/>
              </a:ext>
            </a:extLst>
          </p:cNvPr>
          <p:cNvSpPr txBox="1"/>
          <p:nvPr/>
        </p:nvSpPr>
        <p:spPr>
          <a:xfrm>
            <a:off x="1633591" y="2054831"/>
            <a:ext cx="78651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proof on Monday</a:t>
            </a:r>
          </a:p>
          <a:p>
            <a:endParaRPr lang="en-US" dirty="0"/>
          </a:p>
          <a:p>
            <a:r>
              <a:rPr lang="en-US" dirty="0"/>
              <a:t>Read Book-1’s proof (taken from Manna who credits Floyd’s elegant proof)</a:t>
            </a:r>
          </a:p>
          <a:p>
            <a:endParaRPr lang="en-US" dirty="0"/>
          </a:p>
          <a:p>
            <a:r>
              <a:rPr lang="en-US" dirty="0"/>
              <a:t>It is a mapping reduction </a:t>
            </a:r>
            <a:r>
              <a:rPr lang="en-US" dirty="0" err="1"/>
              <a:t>frop</a:t>
            </a:r>
            <a:r>
              <a:rPr lang="en-US" dirty="0"/>
              <a:t> PCP to FOL-validity!</a:t>
            </a:r>
          </a:p>
          <a:p>
            <a:endParaRPr lang="en-US" dirty="0"/>
          </a:p>
          <a:p>
            <a:r>
              <a:rPr lang="en-US" dirty="0"/>
              <a:t>(all this in my version of CS 3100 – I tend to cover PCP always!)</a:t>
            </a:r>
          </a:p>
        </p:txBody>
      </p:sp>
    </p:spTree>
    <p:extLst>
      <p:ext uri="{BB962C8B-B14F-4D97-AF65-F5344CB8AC3E}">
        <p14:creationId xmlns:p14="http://schemas.microsoft.com/office/powerpoint/2010/main" val="3499478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2B34-0B37-F04F-90CA-2B6874DC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 Validity is undecidable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3BEA-95CB-E84D-B33F-344DFAEA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Proof: Reduction from PCP</a:t>
            </a:r>
          </a:p>
          <a:p>
            <a:endParaRPr lang="en-US" dirty="0"/>
          </a:p>
          <a:p>
            <a:r>
              <a:rPr lang="en-US" dirty="0"/>
              <a:t>Given a PCP instance, build a specific FOL formula</a:t>
            </a:r>
          </a:p>
          <a:p>
            <a:endParaRPr lang="en-US" dirty="0"/>
          </a:p>
          <a:p>
            <a:r>
              <a:rPr lang="en-US" dirty="0"/>
              <a:t>Argue that the </a:t>
            </a:r>
          </a:p>
          <a:p>
            <a:pPr lvl="1"/>
            <a:r>
              <a:rPr lang="en-US" dirty="0"/>
              <a:t>FOL formula obtained via the translation (mapping reduction) from a given PCP instance  { (alpha_1, beta_1), (alpha_2, beta_2), … }</a:t>
            </a:r>
          </a:p>
          <a:p>
            <a:pPr lvl="2"/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valid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IFF</a:t>
            </a:r>
            <a:r>
              <a:rPr lang="en-US" dirty="0"/>
              <a:t> the PCP instance is solvable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1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 Validity (from Book-1, Manna, Floyd)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30151A6-AD48-5746-B35A-3C939447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3620"/>
            <a:ext cx="12192000" cy="331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24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D8D4-1BA5-D64C-95D0-5BB4D640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5439"/>
          </a:xfrm>
        </p:spPr>
        <p:txBody>
          <a:bodyPr>
            <a:normAutofit fontScale="90000"/>
          </a:bodyPr>
          <a:lstStyle/>
          <a:p>
            <a:r>
              <a:rPr lang="en-US" dirty="0"/>
              <a:t>Keep these definitions handy!  </a:t>
            </a:r>
            <a:br>
              <a:rPr lang="en-US" dirty="0"/>
            </a:br>
            <a:r>
              <a:rPr lang="en-US" dirty="0"/>
              <a:t>Answer by Zoom Text!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4F24-1651-3C43-9698-8A170C08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Keep the definitions of </a:t>
            </a:r>
            <a:r>
              <a:rPr lang="en-US" dirty="0" err="1"/>
              <a:t>alpha_i</a:t>
            </a:r>
            <a:r>
              <a:rPr lang="en-US" dirty="0"/>
              <a:t> and </a:t>
            </a:r>
            <a:r>
              <a:rPr lang="en-US" dirty="0" err="1"/>
              <a:t>beta_i</a:t>
            </a:r>
            <a:r>
              <a:rPr lang="en-US" dirty="0"/>
              <a:t> handy</a:t>
            </a:r>
          </a:p>
          <a:p>
            <a:pPr lvl="1"/>
            <a:r>
              <a:rPr lang="en-US" dirty="0"/>
              <a:t>They are bit strings that describe the contents of the dominoes</a:t>
            </a:r>
          </a:p>
          <a:p>
            <a:pPr lvl="1"/>
            <a:r>
              <a:rPr lang="en-US" dirty="0"/>
              <a:t>E.g. given the dominoes [ (110,1), (1,0), (0, 110) ]</a:t>
            </a:r>
          </a:p>
          <a:p>
            <a:pPr lvl="2"/>
            <a:r>
              <a:rPr lang="en-US" dirty="0"/>
              <a:t>Draw the dominoes below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Alpha_1 is 110 and Beta_1 is 1: What are </a:t>
            </a:r>
          </a:p>
          <a:p>
            <a:pPr lvl="2"/>
            <a:r>
              <a:rPr lang="en-US" dirty="0"/>
              <a:t>Alpha_2 ? </a:t>
            </a:r>
          </a:p>
          <a:p>
            <a:pPr lvl="2"/>
            <a:r>
              <a:rPr lang="en-US" dirty="0"/>
              <a:t>Beta_2 ?</a:t>
            </a:r>
          </a:p>
          <a:p>
            <a:pPr lvl="2"/>
            <a:r>
              <a:rPr lang="en-US" dirty="0"/>
              <a:t>Alpha_3 ?</a:t>
            </a:r>
          </a:p>
          <a:p>
            <a:pPr lvl="2"/>
            <a:r>
              <a:rPr lang="en-US" dirty="0"/>
              <a:t>Beta_3 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What is          f_{alpha_1} ( a )  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is         f_{beta_3} ( b )     ?</a:t>
            </a:r>
          </a:p>
        </p:txBody>
      </p:sp>
    </p:spTree>
    <p:extLst>
      <p:ext uri="{BB962C8B-B14F-4D97-AF65-F5344CB8AC3E}">
        <p14:creationId xmlns:p14="http://schemas.microsoft.com/office/powerpoint/2010/main" val="776908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 Validity (from Book-1, Manna, Floyd)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B3AAC47-E878-5E4C-86D9-F39C23CEF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674"/>
            <a:ext cx="12192000" cy="319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1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3030-8B1C-A64C-8A0B-D95DE24D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Keep these aside! We will need ‘</a:t>
            </a:r>
            <a:r>
              <a:rPr lang="en-US" dirty="0" err="1"/>
              <a:t>em</a:t>
            </a:r>
            <a:r>
              <a:rPr lang="en-US" dirty="0"/>
              <a:t>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F673-604E-4C47-9B8F-21846711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375290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Seeding your FOL experience via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CDA8-5DA1-8A47-9405-8EFB9810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977"/>
            <a:ext cx="10515600" cy="4726986"/>
          </a:xfrm>
        </p:spPr>
        <p:txBody>
          <a:bodyPr>
            <a:normAutofit/>
          </a:bodyPr>
          <a:lstStyle/>
          <a:p>
            <a:r>
              <a:rPr lang="en-US" dirty="0"/>
              <a:t> See the solution to Sudoku in </a:t>
            </a:r>
            <a:r>
              <a:rPr lang="en-US" dirty="0">
                <a:hlinkClick r:id="rId2"/>
              </a:rPr>
              <a:t>https://ericpony.github.io/z3py-tutorial/guide-examples.htm</a:t>
            </a:r>
            <a:r>
              <a:rPr lang="en-US" dirty="0"/>
              <a:t> </a:t>
            </a:r>
          </a:p>
          <a:p>
            <a:r>
              <a:rPr lang="en-US" dirty="0"/>
              <a:t>Modify it to solve </a:t>
            </a:r>
            <a:r>
              <a:rPr lang="en-US" dirty="0" err="1"/>
              <a:t>Kenken</a:t>
            </a:r>
            <a:endParaRPr lang="en-US" dirty="0"/>
          </a:p>
          <a:p>
            <a:pPr lvl="1"/>
            <a:r>
              <a:rPr lang="en-US" dirty="0"/>
              <a:t>I’ll give you the cage encoding in Python</a:t>
            </a:r>
          </a:p>
          <a:p>
            <a:pPr lvl="2"/>
            <a:r>
              <a:rPr lang="en-US" dirty="0"/>
              <a:t>See this folder – template Python file </a:t>
            </a:r>
            <a:r>
              <a:rPr lang="en-US" dirty="0" err="1"/>
              <a:t>kenken-template.py</a:t>
            </a:r>
            <a:endParaRPr lang="en-US" dirty="0"/>
          </a:p>
          <a:p>
            <a:pPr lvl="1"/>
            <a:r>
              <a:rPr lang="en-US" dirty="0"/>
              <a:t>You should write the constraints and produce a </a:t>
            </a:r>
            <a:r>
              <a:rPr lang="en-US" dirty="0" err="1"/>
              <a:t>Kenken</a:t>
            </a:r>
            <a:r>
              <a:rPr lang="en-US" dirty="0"/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val="2845488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 Validity (from Book-1, Manna, Floyd)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1945F50-DA42-4140-A091-26DD8986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412"/>
            <a:ext cx="12192000" cy="52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61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648A-9159-F346-99BD-B7A92BC9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58E27-716C-6244-83C2-35852319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are assuming that W_S, the FOL formula obtained by translating the PCP instance S is valid</a:t>
            </a:r>
          </a:p>
          <a:p>
            <a:endParaRPr lang="en-US" dirty="0"/>
          </a:p>
          <a:p>
            <a:r>
              <a:rPr lang="en-US" dirty="0"/>
              <a:t>Thus S is true under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interpretations</a:t>
            </a:r>
          </a:p>
          <a:p>
            <a:r>
              <a:rPr lang="en-US" dirty="0"/>
              <a:t>Thus we can choose </a:t>
            </a:r>
            <a:r>
              <a:rPr lang="en-US" dirty="0">
                <a:solidFill>
                  <a:srgbClr val="0432FF"/>
                </a:solidFill>
              </a:rPr>
              <a:t>any </a:t>
            </a:r>
            <a:r>
              <a:rPr lang="en-US" dirty="0"/>
              <a:t>interpretation we like (to finish our proof)</a:t>
            </a:r>
          </a:p>
          <a:p>
            <a:endParaRPr lang="en-US" dirty="0"/>
          </a:p>
          <a:p>
            <a:r>
              <a:rPr lang="en-US" dirty="0"/>
              <a:t>Recall (from a previous lecture) that given a formula, we can choose the domain of interpretation D to be Nat or Sigma* and choose the function and predicate symbols’ meanings to be anything at all over that domain (those slides are provided next, to jog your memory)</a:t>
            </a:r>
          </a:p>
        </p:txBody>
      </p:sp>
    </p:spTree>
    <p:extLst>
      <p:ext uri="{BB962C8B-B14F-4D97-AF65-F5344CB8AC3E}">
        <p14:creationId xmlns:p14="http://schemas.microsoft.com/office/powerpoint/2010/main" val="897691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6246" cy="6182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True under this interpretation? Your answer?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84C0ECD-D1E6-A44B-BD51-A8DF09ABF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5" y="2997200"/>
            <a:ext cx="5062287" cy="19431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C2C9C00-5E99-C74E-8E52-A3C9AE2BF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1054100"/>
            <a:ext cx="7391400" cy="19431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80D934C-830E-D848-8134-948691ACA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544" y="3953991"/>
            <a:ext cx="3162196" cy="2175013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E04F4CE-1E04-B74E-85A5-CA4CA0C62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337" y="3404941"/>
            <a:ext cx="2774696" cy="2724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E87AC8-6431-6049-90AE-32C3A26D00DA}"/>
              </a:ext>
            </a:extLst>
          </p:cNvPr>
          <p:cNvSpPr txBox="1"/>
          <p:nvPr/>
        </p:nvSpPr>
        <p:spPr>
          <a:xfrm>
            <a:off x="8034337" y="1262270"/>
            <a:ext cx="31790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this formula, it was true </a:t>
            </a:r>
          </a:p>
          <a:p>
            <a:r>
              <a:rPr lang="en-US" dirty="0"/>
              <a:t>Under two interpretations</a:t>
            </a:r>
          </a:p>
          <a:p>
            <a:r>
              <a:rPr lang="en-US" dirty="0"/>
              <a:t>And false under the third</a:t>
            </a:r>
          </a:p>
          <a:p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Which one?</a:t>
            </a:r>
          </a:p>
        </p:txBody>
      </p:sp>
    </p:spTree>
    <p:extLst>
      <p:ext uri="{BB962C8B-B14F-4D97-AF65-F5344CB8AC3E}">
        <p14:creationId xmlns:p14="http://schemas.microsoft.com/office/powerpoint/2010/main" val="3804688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we are now working on W_S being valid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B3AAC47-E878-5E4C-86D9-F39C23CEF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674"/>
            <a:ext cx="12192000" cy="31926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7F598F-379D-0B45-860A-59E3DAF8F840}"/>
              </a:ext>
            </a:extLst>
          </p:cNvPr>
          <p:cNvSpPr txBox="1"/>
          <p:nvPr/>
        </p:nvSpPr>
        <p:spPr>
          <a:xfrm>
            <a:off x="3717235" y="5267739"/>
            <a:ext cx="6118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That means, under </a:t>
            </a:r>
            <a:r>
              <a:rPr lang="en-US" dirty="0">
                <a:solidFill>
                  <a:srgbClr val="0432FF"/>
                </a:solidFill>
              </a:rPr>
              <a:t>ANY</a:t>
            </a:r>
            <a:r>
              <a:rPr lang="en-US" dirty="0"/>
              <a:t> interpretation, it is the case that</a:t>
            </a:r>
          </a:p>
          <a:p>
            <a:endParaRPr lang="en-US" dirty="0"/>
          </a:p>
          <a:p>
            <a:r>
              <a:rPr lang="en-US" dirty="0"/>
              <a:t>A1 /\ A2 =&gt; C1    is </a:t>
            </a:r>
            <a:r>
              <a:rPr lang="en-US" dirty="0">
                <a:solidFill>
                  <a:srgbClr val="0432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48218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setup for W_S is valid </a:t>
            </a:r>
            <a:r>
              <a:rPr lang="en-US" dirty="0">
                <a:sym typeface="Wingdings" pitchFamily="2" charset="2"/>
              </a:rPr>
              <a:t> S is solvable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684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 --- call it PI (for Post Interpretation!!)</a:t>
            </a:r>
          </a:p>
        </p:txBody>
      </p:sp>
    </p:spTree>
    <p:extLst>
      <p:ext uri="{BB962C8B-B14F-4D97-AF65-F5344CB8AC3E}">
        <p14:creationId xmlns:p14="http://schemas.microsoft.com/office/powerpoint/2010/main" val="3501932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A1 true under PI? Let us break this down!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958738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 p ( f_{alpha_1}(a), f_{beta_1}(a) ) true?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3200604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/>
          </a:bodyPr>
          <a:lstStyle/>
          <a:p>
            <a:r>
              <a:rPr lang="en-US" sz="1800" dirty="0"/>
              <a:t>Why is  p ( f_{alpha_1}(a), f_{beta_1}(a) ) true?  </a:t>
            </a:r>
            <a:r>
              <a:rPr lang="en-US" sz="1800" dirty="0">
                <a:solidFill>
                  <a:srgbClr val="FF0000"/>
                </a:solidFill>
              </a:rPr>
              <a:t>Ans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0432FF"/>
                </a:solidFill>
              </a:rPr>
              <a:t>Because it reduces to p ( alpha_1, beta_1 )   !!!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2490398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/>
          </a:bodyPr>
          <a:lstStyle/>
          <a:p>
            <a:r>
              <a:rPr lang="en-US" sz="1800" dirty="0"/>
              <a:t>Why is  p ( f_{alpha_2}(a), f_{beta_2}(a) ) true?  </a:t>
            </a:r>
            <a:r>
              <a:rPr lang="en-US" sz="1800" dirty="0">
                <a:solidFill>
                  <a:srgbClr val="FF0000"/>
                </a:solidFill>
              </a:rPr>
              <a:t>Ans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0432FF"/>
                </a:solidFill>
              </a:rPr>
              <a:t>YOU PLEASE TYPE IN !!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1024430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/>
          </a:bodyPr>
          <a:lstStyle/>
          <a:p>
            <a:r>
              <a:rPr lang="en-US" sz="1800" dirty="0"/>
              <a:t>The conjunction of all these primitive applications of p are true! Thus A1 is true!</a:t>
            </a:r>
            <a:endParaRPr lang="en-US" sz="1800" dirty="0">
              <a:solidFill>
                <a:srgbClr val="0432FF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411939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First Order Logic and Hoare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CDA8-5DA1-8A47-9405-8EFB9810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977"/>
            <a:ext cx="10515600" cy="47269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Knowing FOL concepts is important in general</a:t>
            </a:r>
          </a:p>
          <a:p>
            <a:endParaRPr lang="en-US" dirty="0"/>
          </a:p>
          <a:p>
            <a:r>
              <a:rPr lang="en-US" dirty="0"/>
              <a:t>Hoare Logic treats program text laden with annotations as “theorems”</a:t>
            </a:r>
          </a:p>
          <a:p>
            <a:pPr lvl="1"/>
            <a:r>
              <a:rPr lang="en-US" dirty="0"/>
              <a:t>|-  {Precondition} Command {Postcondition}</a:t>
            </a:r>
          </a:p>
          <a:p>
            <a:pPr lvl="1"/>
            <a:r>
              <a:rPr lang="en-US" dirty="0"/>
              <a:t>This says that under Precondition if Command is carried out, then Postcondition will be true</a:t>
            </a:r>
          </a:p>
          <a:p>
            <a:pPr lvl="1"/>
            <a:endParaRPr lang="en-US" dirty="0"/>
          </a:p>
          <a:p>
            <a:r>
              <a:rPr lang="en-US" dirty="0"/>
              <a:t>The basic approach</a:t>
            </a:r>
          </a:p>
          <a:p>
            <a:pPr lvl="1"/>
            <a:r>
              <a:rPr lang="en-US" dirty="0"/>
              <a:t>Annotate one’s program with Pre/Post and Loop Invariants</a:t>
            </a:r>
          </a:p>
          <a:p>
            <a:pPr lvl="2"/>
            <a:r>
              <a:rPr lang="en-US" dirty="0"/>
              <a:t>Finding loop invariants requires manual work</a:t>
            </a:r>
          </a:p>
          <a:p>
            <a:pPr lvl="1"/>
            <a:r>
              <a:rPr lang="en-US" dirty="0"/>
              <a:t>The prover generates verification conditions (VC)</a:t>
            </a:r>
          </a:p>
          <a:p>
            <a:pPr lvl="1"/>
            <a:r>
              <a:rPr lang="en-US" dirty="0"/>
              <a:t>If each VC is shown to be valid, then the program respects the pre/post annotation</a:t>
            </a:r>
          </a:p>
        </p:txBody>
      </p:sp>
    </p:spTree>
    <p:extLst>
      <p:ext uri="{BB962C8B-B14F-4D97-AF65-F5344CB8AC3E}">
        <p14:creationId xmlns:p14="http://schemas.microsoft.com/office/powerpoint/2010/main" val="2912878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/>
          </a:bodyPr>
          <a:lstStyle/>
          <a:p>
            <a:r>
              <a:rPr lang="en-US" sz="1800" dirty="0"/>
              <a:t>Now why is one p(</a:t>
            </a:r>
            <a:r>
              <a:rPr lang="en-US" sz="1800" dirty="0" err="1"/>
              <a:t>x,y</a:t>
            </a:r>
            <a:r>
              <a:rPr lang="en-US" sz="1800" dirty="0"/>
              <a:t>) =&gt; p(f_{</a:t>
            </a:r>
            <a:r>
              <a:rPr lang="en-US" sz="1800" dirty="0" err="1"/>
              <a:t>alpha_i</a:t>
            </a:r>
            <a:r>
              <a:rPr lang="en-US" sz="1800" dirty="0"/>
              <a:t>}(x), f_{</a:t>
            </a:r>
            <a:r>
              <a:rPr lang="en-US" sz="1800" dirty="0" err="1"/>
              <a:t>beta_i</a:t>
            </a:r>
            <a:r>
              <a:rPr lang="en-US" sz="1800" dirty="0"/>
              <a:t>}(x) ) true?</a:t>
            </a:r>
            <a:endParaRPr lang="en-US" sz="1800" dirty="0">
              <a:solidFill>
                <a:srgbClr val="0432FF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1393485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/>
          </a:bodyPr>
          <a:lstStyle/>
          <a:p>
            <a:r>
              <a:rPr lang="en-US" sz="1800" dirty="0"/>
              <a:t>Now why is one p(</a:t>
            </a:r>
            <a:r>
              <a:rPr lang="en-US" sz="1800" dirty="0" err="1"/>
              <a:t>x,y</a:t>
            </a:r>
            <a:r>
              <a:rPr lang="en-US" sz="1800" dirty="0"/>
              <a:t>) =&gt; p(f_{</a:t>
            </a:r>
            <a:r>
              <a:rPr lang="en-US" sz="1800" dirty="0" err="1"/>
              <a:t>alpha_i</a:t>
            </a:r>
            <a:r>
              <a:rPr lang="en-US" sz="1800" dirty="0"/>
              <a:t>}(x), f_{</a:t>
            </a:r>
            <a:r>
              <a:rPr lang="en-US" sz="1800" dirty="0" err="1"/>
              <a:t>beta_i</a:t>
            </a:r>
            <a:r>
              <a:rPr lang="en-US" sz="1800" dirty="0"/>
              <a:t>}(x) ) true? </a:t>
            </a:r>
            <a:r>
              <a:rPr lang="en-US" sz="1800" dirty="0">
                <a:solidFill>
                  <a:srgbClr val="FF0000"/>
                </a:solidFill>
              </a:rPr>
              <a:t>ANS</a:t>
            </a:r>
            <a:r>
              <a:rPr lang="en-US" sz="1800" dirty="0"/>
              <a:t>: see what “f” and “p” mean !!</a:t>
            </a:r>
            <a:endParaRPr lang="en-US" sz="1800" dirty="0">
              <a:solidFill>
                <a:srgbClr val="0432FF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3463547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/>
          </a:bodyPr>
          <a:lstStyle/>
          <a:p>
            <a:r>
              <a:rPr lang="en-US" sz="1400" dirty="0"/>
              <a:t>Now why is one p(</a:t>
            </a:r>
            <a:r>
              <a:rPr lang="en-US" sz="1400" dirty="0" err="1"/>
              <a:t>x,y</a:t>
            </a:r>
            <a:r>
              <a:rPr lang="en-US" sz="1400" dirty="0"/>
              <a:t>) =&gt; p(f_{</a:t>
            </a:r>
            <a:r>
              <a:rPr lang="en-US" sz="1400" dirty="0" err="1"/>
              <a:t>alpha_i</a:t>
            </a:r>
            <a:r>
              <a:rPr lang="en-US" sz="1400" dirty="0"/>
              <a:t>}(x), f_{</a:t>
            </a:r>
            <a:r>
              <a:rPr lang="en-US" sz="1400" dirty="0" err="1"/>
              <a:t>beta_i</a:t>
            </a:r>
            <a:r>
              <a:rPr lang="en-US" sz="1400" dirty="0"/>
              <a:t>}(x) ) true? </a:t>
            </a:r>
            <a:r>
              <a:rPr lang="en-US" sz="1800" dirty="0">
                <a:solidFill>
                  <a:srgbClr val="FF0000"/>
                </a:solidFill>
              </a:rPr>
              <a:t>ANS</a:t>
            </a:r>
            <a:r>
              <a:rPr lang="en-US" sz="1800" dirty="0"/>
              <a:t>: Basically, A2 keeps extending the alpha/beta sequences and they are in the matching order! Thus the whole nested A2 conjunction is true!</a:t>
            </a:r>
            <a:endParaRPr lang="en-US" sz="1800" dirty="0">
              <a:solidFill>
                <a:srgbClr val="0432FF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2069665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/>
          </a:bodyPr>
          <a:lstStyle/>
          <a:p>
            <a:r>
              <a:rPr lang="en-US" sz="1400" dirty="0"/>
              <a:t>This means that A2 is true!   We know that A1, A2 are true   and A1, A2 =&gt; C1   is true [[ why ?? ]] Thus what about C1 ?? </a:t>
            </a:r>
            <a:endParaRPr lang="en-US" sz="1800" dirty="0">
              <a:solidFill>
                <a:srgbClr val="0432FF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3693887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/>
          </a:bodyPr>
          <a:lstStyle/>
          <a:p>
            <a:r>
              <a:rPr lang="en-US" sz="1400" dirty="0"/>
              <a:t>This means that A2 is true!   We know that A1, A2 are true   and A1, A2 =&gt; C1   is true [[ why? </a:t>
            </a:r>
            <a:r>
              <a:rPr lang="en-US" sz="1400" dirty="0">
                <a:solidFill>
                  <a:srgbClr val="FF0000"/>
                </a:solidFill>
              </a:rPr>
              <a:t>W_S is valid! </a:t>
            </a:r>
            <a:r>
              <a:rPr lang="en-US" sz="1400" dirty="0"/>
              <a:t>]] Thus what about C1 ?? </a:t>
            </a:r>
            <a:r>
              <a:rPr lang="en-US" sz="1400" dirty="0">
                <a:solidFill>
                  <a:srgbClr val="FF0000"/>
                </a:solidFill>
              </a:rPr>
              <a:t>True!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1178951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/>
          </a:bodyPr>
          <a:lstStyle/>
          <a:p>
            <a:r>
              <a:rPr lang="en-US" sz="2000" dirty="0"/>
              <a:t>What does C1 being true mean ?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1197729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/>
          </a:bodyPr>
          <a:lstStyle/>
          <a:p>
            <a:r>
              <a:rPr lang="en-US" sz="2000" dirty="0"/>
              <a:t>What does C1 being true mean  ?   Means that the PCP system S has a solution, namely z !!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2082543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 Validity (from Book-1, Manna, Floyd)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206C086-48DA-1C4D-A993-591930C2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012"/>
            <a:ext cx="12192000" cy="477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59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 Validity (from Book-1, Manna, Floyd)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D37A424-A08E-3040-9A12-D15842B0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5546"/>
            <a:ext cx="12192000" cy="30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31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 Validity (from Book-1, Manna, Floyd)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5C5F2D1-84A0-7645-BF98-D9026EAE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412"/>
            <a:ext cx="12192000" cy="52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1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DBE7-FAAC-5149-A56C-EAA81D36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Importance, and what we’ll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3F9B-A00E-294D-BAD7-A121EF390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1251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Historically the first verification approach considered</a:t>
            </a:r>
          </a:p>
          <a:p>
            <a:r>
              <a:rPr lang="en-US" dirty="0"/>
              <a:t>Recently </a:t>
            </a:r>
            <a:r>
              <a:rPr lang="en-US" dirty="0" err="1"/>
              <a:t>TimSort</a:t>
            </a:r>
            <a:r>
              <a:rPr lang="en-US" dirty="0"/>
              <a:t> was found to be buggy and upgraded</a:t>
            </a:r>
          </a:p>
          <a:p>
            <a:pPr lvl="1"/>
            <a:r>
              <a:rPr lang="en-US" dirty="0"/>
              <a:t>See Wikipedia article on the </a:t>
            </a:r>
            <a:r>
              <a:rPr lang="en-US" dirty="0" err="1"/>
              <a:t>TimSort</a:t>
            </a:r>
            <a:r>
              <a:rPr lang="en-US" dirty="0"/>
              <a:t> bug</a:t>
            </a:r>
          </a:p>
          <a:p>
            <a:pPr lvl="1"/>
            <a:r>
              <a:rPr lang="en-US" dirty="0"/>
              <a:t>Proved by people using the theorem prover called Key</a:t>
            </a:r>
          </a:p>
          <a:p>
            <a:r>
              <a:rPr lang="en-US" dirty="0"/>
              <a:t>A good intuition about how Hoare Logic verifiers work is important</a:t>
            </a:r>
          </a:p>
          <a:p>
            <a:r>
              <a:rPr lang="en-US" dirty="0"/>
              <a:t>Next lecture (2/24): I’ll try and demo </a:t>
            </a:r>
            <a:r>
              <a:rPr lang="en-US" dirty="0" err="1"/>
              <a:t>Dafny</a:t>
            </a:r>
            <a:endParaRPr lang="en-US" dirty="0"/>
          </a:p>
          <a:p>
            <a:pPr lvl="1"/>
            <a:r>
              <a:rPr lang="en-US" dirty="0"/>
              <a:t>Requires some “magic” on Macs to work (mine stopped working; will fix)</a:t>
            </a:r>
          </a:p>
          <a:p>
            <a:r>
              <a:rPr lang="en-US" dirty="0"/>
              <a:t>Will study a Lisp-based verifier in Gordon’s book meanwhile</a:t>
            </a:r>
          </a:p>
        </p:txBody>
      </p:sp>
    </p:spTree>
    <p:extLst>
      <p:ext uri="{BB962C8B-B14F-4D97-AF65-F5344CB8AC3E}">
        <p14:creationId xmlns:p14="http://schemas.microsoft.com/office/powerpoint/2010/main" val="864624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5F1B-92DC-5044-AFE5-D807ABD6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1A78-C865-D442-AF5A-31C82074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have to show that W_S is valid, given that S has a solution</a:t>
            </a:r>
          </a:p>
          <a:p>
            <a:endParaRPr lang="en-US" dirty="0"/>
          </a:p>
          <a:p>
            <a:r>
              <a:rPr lang="en-US" dirty="0"/>
              <a:t>If S has a solution, there exists a sequence </a:t>
            </a:r>
          </a:p>
          <a:p>
            <a:pPr lvl="1"/>
            <a:r>
              <a:rPr lang="en-US" dirty="0"/>
              <a:t>Alpha_{i1} Alpha_{i2} … Alpha_{</a:t>
            </a:r>
            <a:r>
              <a:rPr lang="en-US" dirty="0" err="1"/>
              <a:t>iN</a:t>
            </a:r>
            <a:r>
              <a:rPr lang="en-US" dirty="0"/>
              <a:t>}  that equals a sequence</a:t>
            </a:r>
          </a:p>
          <a:p>
            <a:pPr lvl="1"/>
            <a:r>
              <a:rPr lang="en-US" dirty="0"/>
              <a:t>Beta_{i1} Beta_{i2} … Beta_{</a:t>
            </a:r>
            <a:r>
              <a:rPr lang="en-US" dirty="0" err="1"/>
              <a:t>iN</a:t>
            </a:r>
            <a:r>
              <a:rPr lang="en-US" dirty="0"/>
              <a:t>}</a:t>
            </a:r>
          </a:p>
          <a:p>
            <a:pPr lvl="1"/>
            <a:endParaRPr lang="en-US" dirty="0"/>
          </a:p>
          <a:p>
            <a:r>
              <a:rPr lang="en-US" dirty="0"/>
              <a:t>Thus, we proceed as follows</a:t>
            </a:r>
          </a:p>
        </p:txBody>
      </p:sp>
    </p:spTree>
    <p:extLst>
      <p:ext uri="{BB962C8B-B14F-4D97-AF65-F5344CB8AC3E}">
        <p14:creationId xmlns:p14="http://schemas.microsoft.com/office/powerpoint/2010/main" val="1437920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5F1B-92DC-5044-AFE5-D807ABD6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1A78-C865-D442-AF5A-31C82074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W_S being valid involves only one really interesting case</a:t>
            </a:r>
          </a:p>
          <a:p>
            <a:pPr lvl="1"/>
            <a:r>
              <a:rPr lang="en-US" dirty="0"/>
              <a:t> making A1 and A2 true </a:t>
            </a:r>
          </a:p>
          <a:p>
            <a:pPr lvl="1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9187459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5F1B-92DC-5044-AFE5-D807ABD6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1A78-C865-D442-AF5A-31C82074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W_S being valid involves only one really interesting case</a:t>
            </a:r>
          </a:p>
          <a:p>
            <a:pPr lvl="1"/>
            <a:r>
              <a:rPr lang="en-US" dirty="0"/>
              <a:t> making A1 and A2 true </a:t>
            </a:r>
          </a:p>
          <a:p>
            <a:pPr lvl="1"/>
            <a:r>
              <a:rPr lang="en-US" dirty="0"/>
              <a:t>Why?</a:t>
            </a:r>
          </a:p>
          <a:p>
            <a:pPr lvl="1"/>
            <a:endParaRPr lang="en-US" dirty="0"/>
          </a:p>
          <a:p>
            <a:r>
              <a:rPr lang="en-US" dirty="0"/>
              <a:t>Because A1 and A2 being false renders W_S true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47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5F1B-92DC-5044-AFE5-D807ABD6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1A78-C865-D442-AF5A-31C82074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if A1 and A2 are true, we can use A1 as “axioms” and A2 as a whole bunch of implications</a:t>
            </a:r>
          </a:p>
          <a:p>
            <a:endParaRPr lang="en-US" dirty="0"/>
          </a:p>
          <a:p>
            <a:r>
              <a:rPr lang="en-US" dirty="0"/>
              <a:t>We can apply modus ponens using A1 and A2 instances</a:t>
            </a:r>
          </a:p>
          <a:p>
            <a:endParaRPr lang="en-US" dirty="0"/>
          </a:p>
          <a:p>
            <a:r>
              <a:rPr lang="en-US" dirty="0"/>
              <a:t>Then we can pump up the “f” nests</a:t>
            </a:r>
          </a:p>
          <a:p>
            <a:endParaRPr lang="en-US" dirty="0"/>
          </a:p>
          <a:p>
            <a:r>
              <a:rPr lang="en-US" dirty="0"/>
              <a:t>Pump it up to match the PCP solution given to us !!!</a:t>
            </a:r>
          </a:p>
        </p:txBody>
      </p:sp>
    </p:spTree>
    <p:extLst>
      <p:ext uri="{BB962C8B-B14F-4D97-AF65-F5344CB8AC3E}">
        <p14:creationId xmlns:p14="http://schemas.microsoft.com/office/powerpoint/2010/main" val="723382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 Validity (from Book-1, Manna, Floyd)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332002C1-9EBD-C540-8D9C-2F2154F2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517"/>
            <a:ext cx="12192000" cy="359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8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 Validity (from Book-1, Manna, Floyd)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E2E3A8BD-7146-0242-8668-ADB495EA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162"/>
            <a:ext cx="12192000" cy="31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291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487D-01E2-E34E-BC9A-F9E9A579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z shall we pick?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1F24-4726-E348-A46B-C9AAFA695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83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 Validity (from Book-1, Manna, Floyd)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5864DADD-DA8D-354C-86EF-B0B97A14D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293"/>
            <a:ext cx="12192000" cy="385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74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487D-01E2-E34E-BC9A-F9E9A579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z shall we pick?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1F24-4726-E348-A46B-C9AAFA695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z picked is the nest of function applications we built up!</a:t>
            </a:r>
          </a:p>
        </p:txBody>
      </p:sp>
    </p:spTree>
    <p:extLst>
      <p:ext uri="{BB962C8B-B14F-4D97-AF65-F5344CB8AC3E}">
        <p14:creationId xmlns:p14="http://schemas.microsoft.com/office/powerpoint/2010/main" val="23738961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C067-B875-4A43-B5BA-21FB7ECF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Floyd-Hoare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2053-DB0C-4F4A-BE95-CDE790E7B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WLP rule</a:t>
            </a:r>
          </a:p>
          <a:p>
            <a:r>
              <a:rPr lang="en-US" dirty="0"/>
              <a:t>Introduce the SP rule</a:t>
            </a:r>
          </a:p>
          <a:p>
            <a:r>
              <a:rPr lang="en-US" dirty="0"/>
              <a:t>Do an XOR-swap proof by hand</a:t>
            </a:r>
          </a:p>
          <a:p>
            <a:r>
              <a:rPr lang="en-US" dirty="0"/>
              <a:t>Introduce Floyd’s method by hand on Binary Search</a:t>
            </a:r>
          </a:p>
          <a:p>
            <a:r>
              <a:rPr lang="en-US" dirty="0"/>
              <a:t>Onto Hoare-style proofs of Binary Search </a:t>
            </a:r>
          </a:p>
          <a:p>
            <a:pPr lvl="1"/>
            <a:r>
              <a:rPr lang="en-US" dirty="0"/>
              <a:t>E.g. using </a:t>
            </a:r>
            <a:r>
              <a:rPr lang="en-US" dirty="0" err="1"/>
              <a:t>Dafny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8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F761-3556-9E40-B089-91B00AF6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Finishing up our study of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4733-DF8C-CB42-B7A6-1E993733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notions about interpretations</a:t>
            </a:r>
          </a:p>
          <a:p>
            <a:pPr lvl="1"/>
            <a:r>
              <a:rPr lang="en-US" dirty="0"/>
              <a:t>See discussions about Interpretations in the Bradley/Manna book</a:t>
            </a:r>
          </a:p>
          <a:p>
            <a:r>
              <a:rPr lang="en-US" dirty="0"/>
              <a:t>Soundness and Completeness</a:t>
            </a:r>
          </a:p>
          <a:p>
            <a:r>
              <a:rPr lang="en-US" dirty="0"/>
              <a:t>Decidability</a:t>
            </a:r>
          </a:p>
        </p:txBody>
      </p:sp>
    </p:spTree>
    <p:extLst>
      <p:ext uri="{BB962C8B-B14F-4D97-AF65-F5344CB8AC3E}">
        <p14:creationId xmlns:p14="http://schemas.microsoft.com/office/powerpoint/2010/main" val="3834781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C067-B875-4A43-B5BA-21FB7ECF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Bin Search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60BCE2F-3221-CC43-AEBA-07783B88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5" y="849993"/>
            <a:ext cx="101219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797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C067-B875-4A43-B5BA-21FB7ECF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Bin Search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068F75-04AD-7F47-B688-DAFCE2021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7850"/>
            <a:ext cx="100584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2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systematically prove in FOL?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CDA8-5DA1-8A47-9405-8EFB9810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needs proof systems and proof rules</a:t>
            </a:r>
          </a:p>
          <a:p>
            <a:r>
              <a:rPr lang="en-US" dirty="0"/>
              <a:t>FOL has a sound proof system (many, actually)</a:t>
            </a:r>
          </a:p>
          <a:p>
            <a:pPr lvl="2"/>
            <a:r>
              <a:rPr lang="en-US" dirty="0"/>
              <a:t>One such proof system is Natural deduction (others are </a:t>
            </a:r>
            <a:r>
              <a:rPr lang="en-US" dirty="0" err="1"/>
              <a:t>Hibert</a:t>
            </a:r>
            <a:r>
              <a:rPr lang="en-US" dirty="0"/>
              <a:t>-style, …)</a:t>
            </a:r>
          </a:p>
          <a:p>
            <a:pPr lvl="1"/>
            <a:r>
              <a:rPr lang="en-US" dirty="0"/>
              <a:t>Sound means if a theorem is proven using proof-rules, it is true</a:t>
            </a:r>
          </a:p>
          <a:p>
            <a:pPr lvl="2"/>
            <a:r>
              <a:rPr lang="en-US" dirty="0"/>
              <a:t>in the sematic model, or in the space of interpretations</a:t>
            </a:r>
          </a:p>
          <a:p>
            <a:pPr lvl="3"/>
            <a:r>
              <a:rPr lang="en-US" dirty="0"/>
              <a:t>More on it soon</a:t>
            </a:r>
          </a:p>
          <a:p>
            <a:pPr lvl="1"/>
            <a:r>
              <a:rPr lang="en-US" dirty="0"/>
              <a:t>Sound proof systems can be rather simple: have no proof rules!</a:t>
            </a:r>
          </a:p>
          <a:p>
            <a:pPr lvl="2"/>
            <a:r>
              <a:rPr lang="en-US" dirty="0"/>
              <a:t>No proofs means no unsoundness!</a:t>
            </a:r>
          </a:p>
          <a:p>
            <a:r>
              <a:rPr lang="en-US" dirty="0"/>
              <a:t>What more do we need for proof systems?</a:t>
            </a:r>
          </a:p>
        </p:txBody>
      </p:sp>
    </p:spTree>
    <p:extLst>
      <p:ext uri="{BB962C8B-B14F-4D97-AF65-F5344CB8AC3E}">
        <p14:creationId xmlns:p14="http://schemas.microsoft.com/office/powerpoint/2010/main" val="371177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systematically prove in FOL?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CDA8-5DA1-8A47-9405-8EFB9810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One needs proof systems and proof rules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FOL has a sound proof system (many, actually)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One such proof system is Natural deduction (others are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Hibert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-style, …)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Sound means if a theorem is proven using proof-rules, it is true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in the sematic model, or in the space of interpretations</a:t>
            </a:r>
          </a:p>
          <a:p>
            <a:pPr lvl="3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More on it soon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Sound proof systems can be rather simple: have no proof rules!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No proofs means no unsoundness!</a:t>
            </a:r>
          </a:p>
          <a:p>
            <a:r>
              <a:rPr lang="en-US" dirty="0"/>
              <a:t>FOL has a complete proof system</a:t>
            </a:r>
          </a:p>
          <a:p>
            <a:pPr lvl="1"/>
            <a:r>
              <a:rPr lang="en-US" dirty="0"/>
              <a:t>Complete means ”if it is true, then it is provable”</a:t>
            </a:r>
          </a:p>
          <a:p>
            <a:r>
              <a:rPr lang="en-US" dirty="0"/>
              <a:t>Thus, valid sentences in FOL are </a:t>
            </a:r>
            <a:r>
              <a:rPr lang="en-US" dirty="0">
                <a:solidFill>
                  <a:srgbClr val="0432FF"/>
                </a:solidFill>
              </a:rPr>
              <a:t>recursively enumerable 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What is that? (next slide)</a:t>
            </a:r>
          </a:p>
        </p:txBody>
      </p:sp>
    </p:spTree>
    <p:extLst>
      <p:ext uri="{BB962C8B-B14F-4D97-AF65-F5344CB8AC3E}">
        <p14:creationId xmlns:p14="http://schemas.microsoft.com/office/powerpoint/2010/main" val="30722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systematically prove in FOL?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CDA8-5DA1-8A47-9405-8EFB9810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9274" cy="4351338"/>
          </a:xfrm>
        </p:spPr>
        <p:txBody>
          <a:bodyPr/>
          <a:lstStyle/>
          <a:p>
            <a:r>
              <a:rPr lang="en-US" dirty="0"/>
              <a:t>FOL has a complete proof system</a:t>
            </a:r>
          </a:p>
          <a:p>
            <a:pPr lvl="1"/>
            <a:r>
              <a:rPr lang="en-US" dirty="0"/>
              <a:t>Complete means ”if it is true, then it is provable”</a:t>
            </a:r>
          </a:p>
          <a:p>
            <a:pPr lvl="1"/>
            <a:r>
              <a:rPr lang="en-US" dirty="0"/>
              <a:t>Thus there is a proof</a:t>
            </a:r>
          </a:p>
          <a:p>
            <a:pPr lvl="2"/>
            <a:r>
              <a:rPr lang="en-US" dirty="0"/>
              <a:t>a sequence of proof-steps that chain together, some implying later ones, ending in the theorem of interest</a:t>
            </a:r>
          </a:p>
          <a:p>
            <a:r>
              <a:rPr lang="en-US" dirty="0"/>
              <a:t>Thus, valid sentences in FOL are </a:t>
            </a:r>
            <a:r>
              <a:rPr lang="en-US" dirty="0">
                <a:solidFill>
                  <a:srgbClr val="0432FF"/>
                </a:solidFill>
              </a:rPr>
              <a:t>recursively enumerable 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That means, if true, we can find a proof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How?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Keep enumerating all proofs of all lengths, using a sound and complete proof system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If indeed true, there is a proof that will be discovered in a finite amount of time!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if the sentence (FOL formula without free variables) is not valid?</a:t>
            </a:r>
          </a:p>
          <a:p>
            <a:pPr lvl="2"/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9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systematically prove in FOL?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CDA8-5DA1-8A47-9405-8EFB9810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9274" cy="43513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if the sentence (formula w/o free variables) is not valid?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Then the previously mentioned enumeration process will never terminate!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In other words, there is a procedure to check for FOL validity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Is there an algorithm to check for FOL validity?</a:t>
            </a:r>
          </a:p>
          <a:p>
            <a:pPr lvl="2"/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6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15141</TotalTime>
  <Words>2167</Words>
  <Application>Microsoft Macintosh PowerPoint</Application>
  <PresentationFormat>Widescreen</PresentationFormat>
  <Paragraphs>235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Trebuchet MS</vt:lpstr>
      <vt:lpstr>Office Theme</vt:lpstr>
      <vt:lpstr>CS 5/6110, Software Correctness Analysis, Spring 2022</vt:lpstr>
      <vt:lpstr>Seeding your FOL experience via a problem</vt:lpstr>
      <vt:lpstr>Overview of First Order Logic and Hoare Logic</vt:lpstr>
      <vt:lpstr>Importance, and what we’ll do</vt:lpstr>
      <vt:lpstr>Finishing up our study of FOL</vt:lpstr>
      <vt:lpstr>How do we systematically prove in FOL?</vt:lpstr>
      <vt:lpstr>How do we systematically prove in FOL?</vt:lpstr>
      <vt:lpstr>How do we systematically prove in FOL?</vt:lpstr>
      <vt:lpstr>How do we systematically prove in FOL?</vt:lpstr>
      <vt:lpstr>No! Reduction from PCP</vt:lpstr>
      <vt:lpstr>PCP</vt:lpstr>
      <vt:lpstr>PCP</vt:lpstr>
      <vt:lpstr>PCP : Run from here</vt:lpstr>
      <vt:lpstr>Undecidability of Validity</vt:lpstr>
      <vt:lpstr>FOL Validity is undecidable</vt:lpstr>
      <vt:lpstr>FOL Validity (from Book-1, Manna, Floyd)</vt:lpstr>
      <vt:lpstr>Keep these definitions handy!   Answer by Zoom Text!</vt:lpstr>
      <vt:lpstr>FOL Validity (from Book-1, Manna, Floyd)</vt:lpstr>
      <vt:lpstr>Keep these aside! We will need ‘em later</vt:lpstr>
      <vt:lpstr>FOL Validity (from Book-1, Manna, Floyd)</vt:lpstr>
      <vt:lpstr>Details</vt:lpstr>
      <vt:lpstr>True under this interpretation? Your answer?</vt:lpstr>
      <vt:lpstr>But we are now working on W_S being valid</vt:lpstr>
      <vt:lpstr>Proof setup for W_S is valid  S is solvable</vt:lpstr>
      <vt:lpstr>Why is A1 true under PI? Let us break this down! </vt:lpstr>
      <vt:lpstr>Why is  p ( f_{alpha_1}(a), f_{beta_1}(a) ) true?</vt:lpstr>
      <vt:lpstr>Why is  p ( f_{alpha_1}(a), f_{beta_1}(a) ) true?  Ans: Because it reduces to p ( alpha_1, beta_1 )   !!!</vt:lpstr>
      <vt:lpstr>Why is  p ( f_{alpha_2}(a), f_{beta_2}(a) ) true?  Ans: YOU PLEASE TYPE IN !!</vt:lpstr>
      <vt:lpstr>The conjunction of all these primitive applications of p are true! Thus A1 is true!</vt:lpstr>
      <vt:lpstr>Now why is one p(x,y) =&gt; p(f_{alpha_i}(x), f_{beta_i}(x) ) true?</vt:lpstr>
      <vt:lpstr>Now why is one p(x,y) =&gt; p(f_{alpha_i}(x), f_{beta_i}(x) ) true? ANS: see what “f” and “p” mean !!</vt:lpstr>
      <vt:lpstr>Now why is one p(x,y) =&gt; p(f_{alpha_i}(x), f_{beta_i}(x) ) true? ANS: Basically, A2 keeps extending the alpha/beta sequences and they are in the matching order! Thus the whole nested A2 conjunction is true!</vt:lpstr>
      <vt:lpstr>This means that A2 is true!   We know that A1, A2 are true   and A1, A2 =&gt; C1   is true [[ why ?? ]] Thus what about C1 ?? </vt:lpstr>
      <vt:lpstr>This means that A2 is true!   We know that A1, A2 are true   and A1, A2 =&gt; C1   is true [[ why? W_S is valid! ]] Thus what about C1 ?? True!</vt:lpstr>
      <vt:lpstr>What does C1 being true mean ?</vt:lpstr>
      <vt:lpstr>What does C1 being true mean  ?   Means that the PCP system S has a solution, namely z !!</vt:lpstr>
      <vt:lpstr>FOL Validity (from Book-1, Manna, Floyd)</vt:lpstr>
      <vt:lpstr>FOL Validity (from Book-1, Manna, Floyd)</vt:lpstr>
      <vt:lpstr>FOL Validity (from Book-1, Manna, Floyd)</vt:lpstr>
      <vt:lpstr>Notes</vt:lpstr>
      <vt:lpstr>Notes</vt:lpstr>
      <vt:lpstr>Notes</vt:lpstr>
      <vt:lpstr>Notes</vt:lpstr>
      <vt:lpstr>FOL Validity (from Book-1, Manna, Floyd)</vt:lpstr>
      <vt:lpstr>FOL Validity (from Book-1, Manna, Floyd)</vt:lpstr>
      <vt:lpstr>Which z shall we pick?</vt:lpstr>
      <vt:lpstr>FOL Validity (from Book-1, Manna, Floyd)</vt:lpstr>
      <vt:lpstr>Which z shall we pick?</vt:lpstr>
      <vt:lpstr>Floyd-Hoare Logic</vt:lpstr>
      <vt:lpstr>Dafny Bin Search</vt:lpstr>
      <vt:lpstr>Dafny Bin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638</cp:revision>
  <cp:lastPrinted>2020-01-02T17:56:37Z</cp:lastPrinted>
  <dcterms:created xsi:type="dcterms:W3CDTF">2017-08-23T19:27:01Z</dcterms:created>
  <dcterms:modified xsi:type="dcterms:W3CDTF">2022-03-14T04:56:51Z</dcterms:modified>
</cp:coreProperties>
</file>