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14" r:id="rId2"/>
    <p:sldId id="1332" r:id="rId3"/>
    <p:sldId id="1377" r:id="rId4"/>
    <p:sldId id="1378" r:id="rId5"/>
    <p:sldId id="1333" r:id="rId6"/>
    <p:sldId id="1360" r:id="rId7"/>
    <p:sldId id="1361" r:id="rId8"/>
    <p:sldId id="1363" r:id="rId9"/>
    <p:sldId id="1364" r:id="rId10"/>
    <p:sldId id="1365" r:id="rId11"/>
    <p:sldId id="1366" r:id="rId12"/>
    <p:sldId id="1367" r:id="rId13"/>
    <p:sldId id="1368" r:id="rId14"/>
    <p:sldId id="1369" r:id="rId15"/>
    <p:sldId id="1370" r:id="rId16"/>
    <p:sldId id="1371" r:id="rId17"/>
    <p:sldId id="1372" r:id="rId18"/>
    <p:sldId id="1373" r:id="rId19"/>
    <p:sldId id="1374" r:id="rId20"/>
    <p:sldId id="1376" r:id="rId21"/>
    <p:sldId id="13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F97"/>
    <a:srgbClr val="0432FF"/>
    <a:srgbClr val="945200"/>
    <a:srgbClr val="005493"/>
    <a:srgbClr val="011893"/>
    <a:srgbClr val="FF703B"/>
    <a:srgbClr val="0096FF"/>
    <a:srgbClr val="FF40FF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6"/>
    <p:restoredTop sz="92481"/>
  </p:normalViewPr>
  <p:slideViewPr>
    <p:cSldViewPr snapToGrid="0" snapToObjects="1">
      <p:cViewPr varScale="1">
        <p:scale>
          <a:sx n="109" d="100"/>
          <a:sy n="109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_fA7vkVJhF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l.archives-ouvertes.fr/tel-0350926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md.edu/~mvz/handouts/wift-tutorial.pdf" TargetMode="External"/><Relationship Id="rId2" Type="http://schemas.openxmlformats.org/officeDocument/2006/relationships/hyperlink" Target="http://www.cs.us.es/~mjoseh/pub/Proving_termination_with_multiset_orderings_in_PVS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s.au.dk/~amoeller/sp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45E7-3E06-E843-B5D3-268F8E40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32935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Ben Khalifa…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9290AC9-A04D-5F40-A3A8-1EF9A160A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79280"/>
            <a:ext cx="11582400" cy="148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DA9C8D-1E33-6C45-AD12-70E079878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2870200"/>
            <a:ext cx="11557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5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45E7-3E06-E843-B5D3-268F8E40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32935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Ben Khalifa…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CBF5DFF-01B7-4E48-9E5D-200CD9E7F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93765"/>
            <a:ext cx="11582400" cy="16637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C6D301B-3EF4-F745-96DF-27F025D54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3912088"/>
            <a:ext cx="117602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8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45E7-3E06-E843-B5D3-268F8E40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32935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Ben Khalifa…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E27EC8E-BB82-284B-8349-0E48302AC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028700"/>
            <a:ext cx="11658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61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45E7-3E06-E843-B5D3-268F8E40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32935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Ben Khalifa…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BC21197-2848-604B-A18A-554A97D8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965695"/>
            <a:ext cx="117729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02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45E7-3E06-E843-B5D3-268F8E40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32935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Ben Khalifa…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AF633-EA5D-3440-A79B-5BB6BCB47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3200"/>
            <a:ext cx="112776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18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45E7-3E06-E843-B5D3-268F8E40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32935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Ben Khalifa…</a:t>
            </a:r>
          </a:p>
        </p:txBody>
      </p:sp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22FB0135-EF17-CF4C-91F4-049834AC6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331" y="1816100"/>
            <a:ext cx="87630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45E7-3E06-E843-B5D3-268F8E40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32935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Ben Khalifa…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19F9A-1A7E-EE4F-AAF0-32EFAFA9E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89" y="1172308"/>
            <a:ext cx="10502900" cy="1066800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30B06DB1-4BB6-B542-9C74-093A853D3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2239108"/>
            <a:ext cx="100076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74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45E7-3E06-E843-B5D3-268F8E40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32935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Ben Khalifa…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BA9572DA-066D-4E40-B266-588068391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859" y="0"/>
            <a:ext cx="7732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79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45E7-3E06-E843-B5D3-268F8E40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32935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Ben Khalifa…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75811AB-D616-3542-AF92-43D9308F8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1993900"/>
            <a:ext cx="80264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84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45E7-3E06-E843-B5D3-268F8E40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2279923" cy="4048612"/>
          </a:xfrm>
        </p:spPr>
        <p:txBody>
          <a:bodyPr>
            <a:normAutofit/>
          </a:bodyPr>
          <a:lstStyle/>
          <a:p>
            <a:r>
              <a:rPr lang="en-US" dirty="0"/>
              <a:t>A good intro to widening and narrowing in the context of SPARTA (of Facebook) appears in</a:t>
            </a:r>
            <a:br>
              <a:rPr lang="en-US" dirty="0"/>
            </a:br>
            <a:r>
              <a:rPr lang="en-US" dirty="0">
                <a:hlinkClick r:id="rId2"/>
              </a:rPr>
              <a:t>https://youtu.be/_fA7vkVJhF8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902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45E7-3E06-E843-B5D3-268F8E40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6493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Summary of the basics of Static Analysis </a:t>
            </a:r>
            <a:br>
              <a:rPr lang="en-US" sz="3200" dirty="0"/>
            </a:br>
            <a:r>
              <a:rPr lang="en-US" sz="3200" dirty="0"/>
              <a:t>(0) where we left off was Live Variable Analysis</a:t>
            </a:r>
            <a:br>
              <a:rPr lang="en-US" sz="3200" dirty="0"/>
            </a:br>
            <a:r>
              <a:rPr lang="en-US" sz="3200" dirty="0"/>
              <a:t>	Discuss that using slide-deck #4 of Andersson-Moller </a:t>
            </a:r>
            <a:br>
              <a:rPr lang="en-US" sz="3200" dirty="0"/>
            </a:br>
            <a:r>
              <a:rPr lang="en-US" sz="3200" dirty="0"/>
              <a:t>(1) Basics from PhD thesis by </a:t>
            </a:r>
            <a:r>
              <a:rPr lang="en-US" sz="3200" dirty="0" err="1"/>
              <a:t>Dorra</a:t>
            </a:r>
            <a:r>
              <a:rPr lang="en-US" sz="3200" dirty="0"/>
              <a:t> Ben Khalifa</a:t>
            </a:r>
            <a:br>
              <a:rPr lang="en-US" sz="3200" dirty="0"/>
            </a:br>
            <a:r>
              <a:rPr lang="en-US" sz="3100" dirty="0"/>
              <a:t>  </a:t>
            </a:r>
            <a:r>
              <a:rPr lang="en-US" sz="3100" dirty="0">
                <a:hlinkClick r:id="rId2"/>
              </a:rPr>
              <a:t>https://tel.archives-ouvertes.fr/tel-03509266</a:t>
            </a:r>
            <a:r>
              <a:rPr lang="en-US" sz="3100" dirty="0"/>
              <a:t> </a:t>
            </a:r>
            <a:br>
              <a:rPr lang="en-US" sz="3200" dirty="0"/>
            </a:br>
            <a:r>
              <a:rPr lang="en-US" sz="3200" dirty="0"/>
              <a:t>(2) from Moller/</a:t>
            </a:r>
            <a:r>
              <a:rPr lang="en-US" sz="3200" dirty="0" err="1"/>
              <a:t>Schwartzbach</a:t>
            </a:r>
            <a:br>
              <a:rPr lang="en-US" sz="3200" dirty="0"/>
            </a:br>
            <a:r>
              <a:rPr lang="en-US" sz="3200" dirty="0"/>
              <a:t>(3) from the SPARTA team (Android)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24B8C-5FA9-A149-A7EF-E7DF2A5EC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0062"/>
            <a:ext cx="10515600" cy="336281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73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F06C-5C35-5643-96D3-89B29D3F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Widening / Narrowing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7F2BD-A1F3-314C-9998-29EE9D2A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Widening in Sparta seems to be based on existing program-level constraints</a:t>
            </a:r>
          </a:p>
          <a:p>
            <a:pPr lvl="1"/>
            <a:r>
              <a:rPr lang="en-US" dirty="0"/>
              <a:t>Apparently not practical always</a:t>
            </a:r>
          </a:p>
          <a:p>
            <a:pPr lvl="1"/>
            <a:r>
              <a:rPr lang="en-US" dirty="0"/>
              <a:t>See Slide 23 of Moller/Andersson </a:t>
            </a:r>
          </a:p>
          <a:p>
            <a:pPr lvl="2"/>
            <a:r>
              <a:rPr lang="en-US" dirty="0"/>
              <a:t>McCarthy’s “91 function” !</a:t>
            </a:r>
          </a:p>
          <a:p>
            <a:pPr lvl="2"/>
            <a:r>
              <a:rPr lang="en-US" dirty="0">
                <a:hlinkClick r:id="rId2"/>
              </a:rPr>
              <a:t>http://www.cs.us.es/~mjoseh/pub/Proving_termination_with_multiset_orderings_in_PVS.pdf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3"/>
              </a:rPr>
              <a:t>https://www.cs.umd.edu/~mvz/handouts/wift-tutorial.pdf</a:t>
            </a:r>
            <a:r>
              <a:rPr lang="en-US" dirty="0"/>
              <a:t> </a:t>
            </a:r>
          </a:p>
          <a:p>
            <a:r>
              <a:rPr lang="en-US" dirty="0"/>
              <a:t>Narrowing “not implemented” in Sparta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369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45E7-3E06-E843-B5D3-268F8E40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8757"/>
            <a:ext cx="2255521" cy="4671963"/>
          </a:xfrm>
        </p:spPr>
        <p:txBody>
          <a:bodyPr>
            <a:normAutofit/>
          </a:bodyPr>
          <a:lstStyle/>
          <a:p>
            <a:r>
              <a:rPr lang="en-US" dirty="0"/>
              <a:t>Cool things</a:t>
            </a:r>
            <a:br>
              <a:rPr lang="en-US" dirty="0"/>
            </a:br>
            <a:r>
              <a:rPr lang="en-US" dirty="0"/>
              <a:t>in the </a:t>
            </a:r>
            <a:br>
              <a:rPr lang="en-US" dirty="0"/>
            </a:br>
            <a:r>
              <a:rPr lang="en-US" dirty="0"/>
              <a:t>SPARTA</a:t>
            </a:r>
            <a:br>
              <a:rPr lang="en-US" dirty="0"/>
            </a:br>
            <a:r>
              <a:rPr lang="en-US" dirty="0"/>
              <a:t>talk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8C83318-CD09-6F46-81E7-5F27562B3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20" y="679450"/>
            <a:ext cx="89408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8811-1BEC-BE4F-8306-3E1C94EB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Purpose of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FA61-739A-F14B-A064-C36784C7F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familiarize you with resources to learn and practice static analysis (these are more practical tools below)</a:t>
            </a:r>
          </a:p>
          <a:p>
            <a:pPr lvl="1"/>
            <a:r>
              <a:rPr lang="en-US" dirty="0"/>
              <a:t>Eva tool (part of Frama-C)</a:t>
            </a:r>
          </a:p>
          <a:p>
            <a:pPr lvl="1"/>
            <a:r>
              <a:rPr lang="en-US" dirty="0"/>
              <a:t>ASTREE tool (academic groups have used it)</a:t>
            </a:r>
          </a:p>
          <a:p>
            <a:pPr lvl="2"/>
            <a:r>
              <a:rPr lang="en-US" dirty="0"/>
              <a:t>industrial-strength</a:t>
            </a:r>
          </a:p>
          <a:p>
            <a:pPr lvl="3"/>
            <a:r>
              <a:rPr lang="en-US" dirty="0"/>
              <a:t>Used by Airbus, French companies, …</a:t>
            </a:r>
          </a:p>
          <a:p>
            <a:pPr lvl="1"/>
            <a:r>
              <a:rPr lang="en-US" dirty="0"/>
              <a:t>Coverity, Galois Inc tools, …</a:t>
            </a:r>
          </a:p>
          <a:p>
            <a:pPr lvl="2"/>
            <a:r>
              <a:rPr lang="en-US" dirty="0"/>
              <a:t>Similar deal in the US</a:t>
            </a:r>
          </a:p>
          <a:p>
            <a:pPr lvl="1"/>
            <a:r>
              <a:rPr lang="en-US" dirty="0"/>
              <a:t>SPARTA</a:t>
            </a:r>
          </a:p>
          <a:p>
            <a:pPr lvl="2"/>
            <a:r>
              <a:rPr lang="en-US" dirty="0"/>
              <a:t>Facebook’s academic incubator</a:t>
            </a:r>
          </a:p>
          <a:p>
            <a:pPr lvl="2"/>
            <a:r>
              <a:rPr lang="en-US" dirty="0"/>
              <a:t>Has a good set of tutorials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4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8811-1BEC-BE4F-8306-3E1C94EB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Purpose of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FA61-739A-F14B-A064-C36784C7F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familiarize you with resources to learn and </a:t>
            </a:r>
            <a:r>
              <a:rPr lang="en-US" dirty="0">
                <a:solidFill>
                  <a:srgbClr val="FF0000"/>
                </a:solidFill>
              </a:rPr>
              <a:t>pedagogical</a:t>
            </a:r>
            <a:r>
              <a:rPr lang="en-US" dirty="0"/>
              <a:t> static analysis</a:t>
            </a:r>
          </a:p>
          <a:p>
            <a:pPr lvl="1"/>
            <a:r>
              <a:rPr lang="en-US" dirty="0" err="1"/>
              <a:t>Schwartzbach’s</a:t>
            </a:r>
            <a:r>
              <a:rPr lang="en-US" dirty="0"/>
              <a:t> notes </a:t>
            </a:r>
          </a:p>
          <a:p>
            <a:pPr lvl="2"/>
            <a:r>
              <a:rPr lang="en-US" dirty="0"/>
              <a:t>SCALA implementation</a:t>
            </a:r>
          </a:p>
          <a:p>
            <a:pPr lvl="2"/>
            <a:r>
              <a:rPr lang="en-US" dirty="0"/>
              <a:t>LLVM Implementation</a:t>
            </a:r>
          </a:p>
          <a:p>
            <a:pPr lvl="1"/>
            <a:r>
              <a:rPr lang="en-US" dirty="0">
                <a:hlinkClick r:id="rId2"/>
              </a:rPr>
              <a:t>https://cs.au.dk/~amoeller/spa/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45E7-3E06-E843-B5D3-268F8E40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Excerpts from the Ben Khalifa thesis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37DDBE7-9375-F341-ACB9-420D0C5D6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117600"/>
            <a:ext cx="116840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5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45E7-3E06-E843-B5D3-268F8E40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Excerpts from the Ben Khalifa thesis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A86F4E88-60CE-7340-B5F7-A415A40ED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1045210"/>
            <a:ext cx="117475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7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45E7-3E06-E843-B5D3-268F8E40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32935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Ben Khalifa…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BECDECA8-973D-4848-AF06-C0C47F92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277" y="365126"/>
            <a:ext cx="4636631" cy="270594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61695C5-1C2F-3F48-9847-3600F3EAE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3229049"/>
            <a:ext cx="11633200" cy="14478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BEACA43-AFB6-CF4C-852F-81A0A9156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35" y="4641393"/>
            <a:ext cx="116205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5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45E7-3E06-E843-B5D3-268F8E40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32935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Ben Khalifa…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BECDECA8-973D-4848-AF06-C0C47F92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277" y="365126"/>
            <a:ext cx="4636631" cy="2705944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6E82F14-E933-F54D-BB37-C0EFB6384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01130"/>
            <a:ext cx="11582400" cy="17145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A3E7F49-BF52-D14D-BDEC-863D82327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845690"/>
            <a:ext cx="116586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5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45E7-3E06-E843-B5D3-268F8E40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32935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Ben Khalifa…</a:t>
            </a: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D04AD307-79F9-3940-988F-FF61FF86A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54150"/>
            <a:ext cx="115824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57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16180</TotalTime>
  <Words>364</Words>
  <Application>Microsoft Macintosh PowerPoint</Application>
  <PresentationFormat>Widescreen</PresentationFormat>
  <Paragraphs>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Trebuchet MS</vt:lpstr>
      <vt:lpstr>Office Theme</vt:lpstr>
      <vt:lpstr>CS 5/6110, Software Correctness Analysis, Spring 2022</vt:lpstr>
      <vt:lpstr>Summary of the basics of Static Analysis  (0) where we left off was Live Variable Analysis  Discuss that using slide-deck #4 of Andersson-Moller  (1) Basics from PhD thesis by Dorra Ben Khalifa   https://tel.archives-ouvertes.fr/tel-03509266  (2) from Moller/Schwartzbach (3) from the SPARTA team (Android)</vt:lpstr>
      <vt:lpstr>Purpose of this lecture</vt:lpstr>
      <vt:lpstr>Purpose of this lecture</vt:lpstr>
      <vt:lpstr>Excerpts from the Ben Khalifa thesis</vt:lpstr>
      <vt:lpstr>Excerpts from the Ben Khalifa thesis</vt:lpstr>
      <vt:lpstr>Ben Khalifa…</vt:lpstr>
      <vt:lpstr>Ben Khalifa…</vt:lpstr>
      <vt:lpstr>Ben Khalifa…</vt:lpstr>
      <vt:lpstr>Ben Khalifa…</vt:lpstr>
      <vt:lpstr>Ben Khalifa…</vt:lpstr>
      <vt:lpstr>Ben Khalifa…</vt:lpstr>
      <vt:lpstr>Ben Khalifa…</vt:lpstr>
      <vt:lpstr>Ben Khalifa…</vt:lpstr>
      <vt:lpstr>Ben Khalifa…</vt:lpstr>
      <vt:lpstr>Ben Khalifa…</vt:lpstr>
      <vt:lpstr>Ben Khalifa…</vt:lpstr>
      <vt:lpstr>Ben Khalifa…</vt:lpstr>
      <vt:lpstr>A good intro to widening and narrowing in the context of SPARTA (of Facebook) appears in https://youtu.be/_fA7vkVJhF8 </vt:lpstr>
      <vt:lpstr>Widening / Narrowing</vt:lpstr>
      <vt:lpstr>Cool things in the  SPARTA talk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725</cp:revision>
  <cp:lastPrinted>2020-01-02T17:56:37Z</cp:lastPrinted>
  <dcterms:created xsi:type="dcterms:W3CDTF">2017-08-23T19:27:01Z</dcterms:created>
  <dcterms:modified xsi:type="dcterms:W3CDTF">2022-04-14T19:45:08Z</dcterms:modified>
</cp:coreProperties>
</file>