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14" r:id="rId2"/>
    <p:sldId id="1277" r:id="rId3"/>
    <p:sldId id="1278" r:id="rId4"/>
    <p:sldId id="1279" r:id="rId5"/>
    <p:sldId id="1280" r:id="rId6"/>
    <p:sldId id="1281" r:id="rId7"/>
    <p:sldId id="1283" r:id="rId8"/>
    <p:sldId id="1284" r:id="rId9"/>
    <p:sldId id="392" r:id="rId10"/>
    <p:sldId id="395" r:id="rId11"/>
    <p:sldId id="1312" r:id="rId12"/>
    <p:sldId id="1285" r:id="rId13"/>
    <p:sldId id="396" r:id="rId14"/>
    <p:sldId id="397" r:id="rId15"/>
    <p:sldId id="412" r:id="rId16"/>
    <p:sldId id="411" r:id="rId17"/>
    <p:sldId id="408" r:id="rId18"/>
    <p:sldId id="409" r:id="rId19"/>
    <p:sldId id="410" r:id="rId20"/>
    <p:sldId id="383" r:id="rId21"/>
    <p:sldId id="1286" r:id="rId22"/>
    <p:sldId id="1287" r:id="rId23"/>
    <p:sldId id="1288" r:id="rId24"/>
    <p:sldId id="1311" r:id="rId25"/>
    <p:sldId id="1305" r:id="rId26"/>
    <p:sldId id="1309" r:id="rId27"/>
    <p:sldId id="1310" r:id="rId28"/>
    <p:sldId id="1289" r:id="rId29"/>
    <p:sldId id="1290" r:id="rId30"/>
    <p:sldId id="1291" r:id="rId31"/>
    <p:sldId id="1292" r:id="rId32"/>
    <p:sldId id="1293" r:id="rId33"/>
    <p:sldId id="1294" r:id="rId34"/>
    <p:sldId id="1295" r:id="rId35"/>
    <p:sldId id="1296" r:id="rId36"/>
    <p:sldId id="1297" r:id="rId37"/>
    <p:sldId id="1298" r:id="rId38"/>
    <p:sldId id="1299" r:id="rId39"/>
    <p:sldId id="1300" r:id="rId40"/>
    <p:sldId id="1301" r:id="rId41"/>
    <p:sldId id="1302" r:id="rId42"/>
    <p:sldId id="1303" r:id="rId43"/>
    <p:sldId id="1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109"/>
  </p:normalViewPr>
  <p:slideViewPr>
    <p:cSldViewPr snapToGrid="0" snapToObjects="1">
      <p:cViewPr varScale="1">
        <p:scale>
          <a:sx n="109" d="100"/>
          <a:sy n="109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3F51AC-5060-E543-94BC-0B60675B6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0566-B963-1B4B-9FB5-1E8A46E856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D3DF5918-DB51-4446-AF42-4B575390E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9BA05064-47A4-514B-A6B9-838B8DA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284663-0E2E-ED42-BD77-D5D1B076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B37C6-C329-7E4F-8CC3-389D13BFDF8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DCE88AB5-71D0-E844-84B3-0684F3820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E3E9C167-68FD-EF45-A899-67F36B48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E7D70E-2CF9-0E41-B653-62989EACB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B38A-6FD7-7549-A3B4-9082FBFE324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13F37A5B-AA06-1644-BAE7-36A26354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9DDC884E-30D9-AC4D-B03F-65EB76C4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0A9697B-97E6-9D47-9C2D-58FCAC0F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0AC2-156F-274E-B0B1-352B56D2F94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7066F1D1-456F-1C49-8535-3F9F97C2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29609ACB-B7C3-7840-B543-2EA5CAA0E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6229B3C-7739-6948-A833-E76C6591F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0662-656F-1940-B96D-21693103487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AA14A94B-696C-794A-857B-8F3B54A0A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BF9C3D28-65F1-1E4B-B48B-6A8D03BA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08BF38-2E27-E14E-AA84-1DFB3356F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005-DBF8-EC41-913D-D19B735BD18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2379353-00EA-634F-9E34-143880A2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F7A950E-6293-9044-809C-02E682EF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2713C1-3DC6-B348-A960-07E077D0E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E2D05-E339-704D-AC16-F0E81B4CFB3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76C03427-FF1E-C64F-856E-B830ED0FA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AE1BFE86-AB3A-BB45-AED5-D9A4D5CAB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FE870E-3532-5B4A-822C-88357790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7EF8A-9D59-DB4C-A253-D70D0263A99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05C3FA64-8DAD-6341-BC09-E8B67AB38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912373E-FB99-F84E-96C3-D88E6C44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1517424.1517434" TargetMode="External"/><Relationship Id="rId2" Type="http://schemas.openxmlformats.org/officeDocument/2006/relationships/hyperlink" Target="https://www.cs.utexas.edu/~hunt/FMCAD/FMCAD09/slides/talupu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malverification.cs.utah.edu/presentations/fmcad04_tutorial2/chou/ctchou-tutorial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143534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ganclaypool.com/doi/pdf/10.2200/S00962ED2V01Y201910CAC0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1184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understand how we may safely transform such rule-based specifications (this is what we have to do in the parametric verification approach to be presented). The method is called the CMP method named after its inventors at Intel.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251F-D075-F645-930F-5767A55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name of the game – “invariants”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8B14-653D-4C42-AEA6-A0578AE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loop invariants, except</a:t>
            </a:r>
          </a:p>
          <a:p>
            <a:pPr lvl="1"/>
            <a:r>
              <a:rPr lang="en-US" dirty="0"/>
              <a:t>These are invariants pertaining to formal state-transition systems</a:t>
            </a:r>
          </a:p>
          <a:p>
            <a:r>
              <a:rPr lang="en-US" dirty="0"/>
              <a:t>We are really talking about inductive invariants</a:t>
            </a:r>
          </a:p>
          <a:p>
            <a:pPr lvl="1"/>
            <a:r>
              <a:rPr lang="en-US" dirty="0"/>
              <a:t>Invariants P such that</a:t>
            </a:r>
          </a:p>
          <a:p>
            <a:pPr lvl="2"/>
            <a:r>
              <a:rPr lang="en-US" dirty="0"/>
              <a:t>They are true in the initial state</a:t>
            </a:r>
          </a:p>
          <a:p>
            <a:pPr lvl="2"/>
            <a:r>
              <a:rPr lang="en-US" dirty="0"/>
              <a:t>When held at a state, every transition rule preserves it</a:t>
            </a:r>
          </a:p>
          <a:p>
            <a:r>
              <a:rPr lang="en-US" dirty="0"/>
              <a:t>This is a hugely important topic (invariant discovery)</a:t>
            </a:r>
          </a:p>
        </p:txBody>
      </p:sp>
    </p:spTree>
    <p:extLst>
      <p:ext uri="{BB962C8B-B14F-4D97-AF65-F5344CB8AC3E}">
        <p14:creationId xmlns:p14="http://schemas.microsoft.com/office/powerpoint/2010/main" val="198250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Let us understand how we may safely transform such rule-based specifications. The first few will be warmups. Then the real thing!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70A545D-29E9-7448-8BBE-150411B63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sz="1900" dirty="0"/>
              <a:t>Observation: </a:t>
            </a:r>
            <a:r>
              <a:rPr lang="en-US" altLang="en-US" sz="1900" dirty="0">
                <a:solidFill>
                  <a:srgbClr val="FF0000"/>
                </a:solidFill>
              </a:rPr>
              <a:t>Weakening a guard is sound</a:t>
            </a:r>
          </a:p>
          <a:p>
            <a:pPr>
              <a:lnSpc>
                <a:spcPct val="100000"/>
              </a:lnSpc>
            </a:pPr>
            <a:r>
              <a:rPr lang="en-US" altLang="en-US" sz="1900" dirty="0"/>
              <a:t>Suppose we add a disjunct as below (Cond1) and still manage to show that P is an invariant, then without adding Cond1, the result must still hold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/>
              <a:t>Rule1:  g1 \/ </a:t>
            </a:r>
            <a:r>
              <a:rPr lang="en-US" altLang="en-US" sz="2000" b="1" dirty="0">
                <a:solidFill>
                  <a:srgbClr val="0000FF"/>
                </a:solidFill>
              </a:rPr>
              <a:t>Cond1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Invariant P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en-US" sz="2000" b="1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Reason: Rule1 fires more often with Cond1 added!</a:t>
            </a:r>
            <a:endParaRPr lang="en-US" altLang="en-US" sz="19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May get false alarms (</a:t>
            </a:r>
            <a:r>
              <a:rPr lang="en-US" altLang="en-US" sz="1900" b="1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 may fail if Rule1 fires spuriously)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For many “weak properties” </a:t>
            </a:r>
            <a:r>
              <a:rPr lang="en-US" altLang="en-US" sz="1900" b="1" dirty="0">
                <a:sym typeface="Wingdings" pitchFamily="2" charset="2"/>
              </a:rPr>
              <a:t>P</a:t>
            </a:r>
            <a:r>
              <a:rPr lang="en-US" altLang="en-US" sz="1900" dirty="0">
                <a:sym typeface="Wingdings" pitchFamily="2" charset="2"/>
              </a:rPr>
              <a:t>, </a:t>
            </a:r>
            <a:r>
              <a:rPr lang="en-US" altLang="en-US" sz="1900" dirty="0">
                <a:solidFill>
                  <a:srgbClr val="0432FF"/>
                </a:solidFill>
                <a:sym typeface="Wingdings" pitchFamily="2" charset="2"/>
              </a:rPr>
              <a:t>we can “get away” by guard weakening</a:t>
            </a:r>
            <a:endParaRPr lang="en-US" altLang="en-US" sz="19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en-US" sz="1700" dirty="0">
                <a:sym typeface="Wingdings" pitchFamily="2" charset="2"/>
              </a:rPr>
              <a:t>This is a standard abstraction, first proposed by </a:t>
            </a:r>
            <a:r>
              <a:rPr lang="en-US" altLang="en-US" sz="1700" dirty="0" err="1">
                <a:sym typeface="Wingdings" pitchFamily="2" charset="2"/>
              </a:rPr>
              <a:t>Kurshan</a:t>
            </a:r>
            <a:r>
              <a:rPr lang="en-US" altLang="en-US" sz="1700" dirty="0">
                <a:sym typeface="Wingdings" pitchFamily="2" charset="2"/>
              </a:rPr>
              <a:t> (E.g. removing a module that is driving this module, letting inputs “dangle”)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BUT in the CMP method, we won’t do this – </a:t>
            </a:r>
            <a:r>
              <a:rPr lang="en-US" altLang="en-US" sz="2100" dirty="0">
                <a:solidFill>
                  <a:srgbClr val="FF0000"/>
                </a:solidFill>
                <a:sym typeface="Wingdings" pitchFamily="2" charset="2"/>
              </a:rPr>
              <a:t>rather we will do guard strengthening!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Except it is useful to know this disjunction property in thinking about certain steps of CMP</a:t>
            </a:r>
          </a:p>
        </p:txBody>
      </p:sp>
    </p:spTree>
    <p:extLst>
      <p:ext uri="{BB962C8B-B14F-4D97-AF65-F5344CB8AC3E}">
        <p14:creationId xmlns:p14="http://schemas.microsoft.com/office/powerpoint/2010/main" val="42498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14A4C-5F60-0C4C-AF58-6525AAC4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077DD-362F-9248-93E9-EF8EE236B45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30057A7-8E14-AD48-8028-32A1C5C0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/>
              <a:t>But… Guard Strengthening is, by itself, Unsound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B4784AC-2006-FD45-987D-B0BC3701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Strengthening a guard is not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/>
              <a:t>Rule1:  g1 /\ </a:t>
            </a:r>
            <a:r>
              <a:rPr lang="en-US" altLang="en-US" b="1" dirty="0">
                <a:solidFill>
                  <a:srgbClr val="0000FF"/>
                </a:solidFill>
              </a:rPr>
              <a:t>Cond1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</a:p>
          <a:p>
            <a:r>
              <a:rPr lang="en-US" altLang="en-US" dirty="0">
                <a:sym typeface="Wingdings" pitchFamily="2" charset="2"/>
              </a:rPr>
              <a:t>Reason: Rule1 fires only when </a:t>
            </a:r>
            <a:r>
              <a:rPr lang="en-US" altLang="en-US" b="1" dirty="0">
                <a:sym typeface="Wingdings" pitchFamily="2" charset="2"/>
              </a:rPr>
              <a:t>g1 /\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dirty="0">
                <a:sym typeface="Wingdings" pitchFamily="2" charset="2"/>
              </a:rPr>
              <a:t>So, less behaviors examined in checking </a:t>
            </a:r>
            <a:r>
              <a:rPr lang="en-US" altLang="en-US" b="1" dirty="0">
                <a:sym typeface="Wingdings" pitchFamily="2" charset="2"/>
              </a:rPr>
              <a:t>P</a:t>
            </a:r>
          </a:p>
          <a:p>
            <a:pPr lvl="1"/>
            <a:r>
              <a:rPr lang="en-US" altLang="en-US" b="1" dirty="0">
                <a:sym typeface="Wingdings" pitchFamily="2" charset="2"/>
              </a:rPr>
              <a:t>Thus, verifying _with_ Cond1 means nothing for verification without Cond1</a:t>
            </a:r>
          </a:p>
          <a:p>
            <a:r>
              <a:rPr lang="en-US" altLang="en-US" b="1" dirty="0">
                <a:sym typeface="Wingdings" pitchFamily="2" charset="2"/>
              </a:rPr>
              <a:t>But hang on, there is more in the CMP method 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03AB5F-183B-2346-B487-51BA0132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3585-9D46-EA4C-B7BA-F21626C30AB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2F87F805-E33E-0841-AF0B-EC2D96FA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234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Guard Strengthening can be made sound, if the conjunct is implied by the guard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8050FA8-12F0-C343-9F67-1FA3634B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867"/>
            <a:ext cx="10515600" cy="503484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This is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/>
              <a:t>Rule1:  g1 /\ </a:t>
            </a:r>
            <a:r>
              <a:rPr lang="en-US" altLang="en-US" sz="2200" b="1" dirty="0">
                <a:solidFill>
                  <a:srgbClr val="0000FF"/>
                </a:solidFill>
              </a:rPr>
              <a:t>Cond1</a:t>
            </a:r>
            <a:r>
              <a:rPr lang="en-US" altLang="en-US" sz="2200" b="1" dirty="0"/>
              <a:t> </a:t>
            </a:r>
            <a:r>
              <a:rPr lang="en-US" altLang="en-US" sz="2200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Invariant P /\</a:t>
            </a:r>
            <a:r>
              <a:rPr lang="en-US" altLang="en-US" sz="2200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sz="2200" b="1" dirty="0">
                <a:solidFill>
                  <a:srgbClr val="0000FF"/>
                </a:solidFill>
                <a:sym typeface="Wingdings" pitchFamily="2" charset="2"/>
              </a:rPr>
              <a:t>==&gt; Cond1)</a:t>
            </a:r>
          </a:p>
          <a:p>
            <a:r>
              <a:rPr lang="en-US" altLang="en-US" sz="2600" dirty="0">
                <a:sym typeface="Wingdings" pitchFamily="2" charset="2"/>
              </a:rPr>
              <a:t>Reason: Rule1 fires only when </a:t>
            </a:r>
            <a:r>
              <a:rPr lang="en-US" altLang="en-US" sz="2600" b="1" dirty="0">
                <a:sym typeface="Wingdings" pitchFamily="2" charset="2"/>
              </a:rPr>
              <a:t>g1 /\ </a:t>
            </a:r>
            <a:r>
              <a:rPr lang="en-US" altLang="en-US" sz="2600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sz="2600" dirty="0">
                <a:sym typeface="Wingdings" pitchFamily="2" charset="2"/>
              </a:rPr>
              <a:t>BUT, </a:t>
            </a:r>
            <a:r>
              <a:rPr lang="en-US" altLang="en-US" sz="2600" b="1" dirty="0">
                <a:sym typeface="Wingdings" pitchFamily="2" charset="2"/>
              </a:rPr>
              <a:t>Cond1</a:t>
            </a:r>
            <a:r>
              <a:rPr lang="en-US" altLang="en-US" sz="2600" dirty="0">
                <a:sym typeface="Wingdings" pitchFamily="2" charset="2"/>
              </a:rPr>
              <a:t> is always implied by </a:t>
            </a:r>
            <a:r>
              <a:rPr lang="en-US" altLang="en-US" sz="2600" b="1" dirty="0">
                <a:sym typeface="Wingdings" pitchFamily="2" charset="2"/>
              </a:rPr>
              <a:t>g1; we are showing g1Cond1 is an invariant also </a:t>
            </a:r>
            <a:r>
              <a:rPr lang="en-US" altLang="en-US" sz="2600" dirty="0">
                <a:sym typeface="Wingdings" pitchFamily="2" charset="2"/>
              </a:rPr>
              <a:t>, so no real loss of states over which Rule1 fires…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Call this “Guard Strengthening </a:t>
            </a:r>
            <a:r>
              <a:rPr lang="en-US" altLang="en-US" sz="2200" dirty="0">
                <a:solidFill>
                  <a:srgbClr val="0432FF"/>
                </a:solidFill>
                <a:sym typeface="Wingdings" pitchFamily="2" charset="2"/>
              </a:rPr>
              <a:t>Supported by Lemma</a:t>
            </a:r>
            <a:r>
              <a:rPr lang="en-US" altLang="en-US" sz="2200" dirty="0">
                <a:sym typeface="Wingdings" pitchFamily="2" charset="2"/>
              </a:rPr>
              <a:t>”</a:t>
            </a:r>
          </a:p>
          <a:p>
            <a:r>
              <a:rPr lang="en-US" altLang="en-US" sz="2600" dirty="0">
                <a:sym typeface="Wingdings" pitchFamily="2" charset="2"/>
              </a:rPr>
              <a:t>Except, you are showing the invariant in the same modified system!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This is fine: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Initial state satisfies P, and also (g1  Cond1). Thus, whenever g1 is true in the initial state, Cond1 is an implied fact. So g1 /\ Cond1 is like g1 by itself.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“a1” can be conducted in the initial state , to obtain the next set of states. (No change </a:t>
            </a:r>
            <a:r>
              <a:rPr lang="en-US" altLang="en-US" sz="1800" dirty="0" err="1">
                <a:sym typeface="Wingdings" pitchFamily="2" charset="2"/>
              </a:rPr>
              <a:t>wrt</a:t>
            </a:r>
            <a:r>
              <a:rPr lang="en-US" altLang="en-US" sz="1800" dirty="0">
                <a:sym typeface="Wingdings" pitchFamily="2" charset="2"/>
              </a:rPr>
              <a:t> g2 and a2, so they are like before.)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In general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At state t (by induction over time), we have P true and (g1  Cond1) true.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, g1, when true, implies Cond1 at time t. Thus g1 /\ Cond1 is like g1 (same truth status) at time t</a:t>
            </a:r>
          </a:p>
          <a:p>
            <a:pPr lvl="3"/>
            <a:r>
              <a:rPr lang="en-US" altLang="en-US" sz="1600" dirty="0">
                <a:sym typeface="Wingdings" pitchFamily="2" charset="2"/>
              </a:rPr>
              <a:t>Thus we can obtain the state at t+1 safely via “a1”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0BB3BEE-B4D0-224D-86C3-B0AF29B49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FAD9-630B-2C49-ACA2-DED4191688F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A8638D71-EC45-9C46-A784-667A184A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985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Transformations so far (checkmark shows what’s safe)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748E2AF8-F18C-E643-9246-C43DC29E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5052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8E0C6FB8-E075-2542-8800-507B46C2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8768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9DD253EE-7BC6-2E4B-9A54-51EA849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286000"/>
            <a:ext cx="90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X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81A2C1CB-6A38-EA48-A789-DFFAF6BF129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1" y="1727201"/>
          <a:ext cx="52117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4" imgW="3733800" imgH="3136900" progId="Visio.Drawing.6">
                  <p:embed/>
                </p:oleObj>
              </mc:Choice>
              <mc:Fallback>
                <p:oleObj name="Visio" r:id="rId4" imgW="3733800" imgH="31369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81A2C1CB-6A38-EA48-A789-DFFAF6BF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27201"/>
                        <a:ext cx="5211763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61A030F-AD16-9943-AEC3-49BDD026C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C8A4-232F-1B49-B077-177DB39ECBA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16B329F7-E383-D44D-89D8-87D61ED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CMP Approach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CC4CB9F-EA6A-DE43-A474-1F6DD39E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Weaken to the Extreme</a:t>
            </a:r>
          </a:p>
          <a:p>
            <a:r>
              <a:rPr lang="en-US" altLang="en-US"/>
              <a:t>Then Strengthen Back Just Enough (to pass all properties)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7656E2-1C7A-4044-81DE-E3EA12D85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ABE0A-7EC7-4847-827B-88938AEDCC8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04F1ED81-FB87-6D49-ABA7-DA4095753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Weaken to the Extreme sounds crazy at first!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C05991D-8C95-E946-914D-AF6689B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4614863" cy="16002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g1 \/ </a:t>
            </a:r>
            <a:r>
              <a:rPr lang="en-US" altLang="en-US" b="1">
                <a:solidFill>
                  <a:srgbClr val="0000FF"/>
                </a:solidFill>
              </a:rPr>
              <a:t>True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</a:t>
            </a:r>
            <a:endParaRPr lang="en-US" altLang="en-US" b="1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993AC955-4D0F-F648-B57C-9EE1BA3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" y="3217196"/>
            <a:ext cx="1007622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transition system above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can be transformed to the one below without any issues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(except the proof of P being an invariant might not go through) – but that will be fixed momentarily</a:t>
            </a:r>
          </a:p>
        </p:txBody>
      </p:sp>
      <p:sp>
        <p:nvSpPr>
          <p:cNvPr id="729096" name="Rectangle 8">
            <a:extLst>
              <a:ext uri="{FF2B5EF4-FFF2-40B4-BE49-F238E27FC236}">
                <a16:creationId xmlns:a16="http://schemas.microsoft.com/office/drawing/2014/main" id="{3D9D7F00-DAD2-D44B-AF8B-D70C97CE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4196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  <a:endParaRPr lang="en-US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D66D-60BC-7E40-AA98-98FB48460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4539E-5128-4D4D-BDE0-E39F161B0A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36231EC9-6E56-4345-B32B-18564C05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Strengthen Back Some</a:t>
            </a:r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24714553-2B9D-1949-82FD-32D65CD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 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(g1 =&gt;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C1)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CB8D9538-123C-104B-8320-52672439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856" y="2438400"/>
            <a:ext cx="4160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“Not Enough!” may be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outcome of strengthening.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That is, while we added C1 back,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it may not be strong-enough.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i="1" dirty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How to pick C1 will be discussed soon.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FA6BE04-C326-E940-B8C9-D2DB10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C2833-F8DE-5947-B809-DCAA3943596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EFBDB42-3168-AE4A-9404-251CC9BE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Strengthen Back More…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7940C10-CB6A-D24D-8D6F-F9688AAE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 /\ C2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=&gt; C1) /\ (g1 =&gt; C2)</a:t>
            </a:r>
          </a:p>
        </p:txBody>
      </p:sp>
      <p:sp>
        <p:nvSpPr>
          <p:cNvPr id="735236" name="Text Box 4">
            <a:extLst>
              <a:ext uri="{FF2B5EF4-FFF2-40B4-BE49-F238E27FC236}">
                <a16:creationId xmlns:a16="http://schemas.microsoft.com/office/drawing/2014/main" id="{205F2194-5F50-4342-BB44-ABA4CACD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583" y="4495800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“OK, just right!”</a:t>
            </a:r>
          </a:p>
        </p:txBody>
      </p:sp>
      <p:sp>
        <p:nvSpPr>
          <p:cNvPr id="735237" name="Rectangle 5">
            <a:extLst>
              <a:ext uri="{FF2B5EF4-FFF2-40B4-BE49-F238E27FC236}">
                <a16:creationId xmlns:a16="http://schemas.microsoft.com/office/drawing/2014/main" id="{962C75BE-0DF7-9E41-804C-C768702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</a:t>
            </a:r>
            <a:r>
              <a:rPr lang="en-US" altLang="en-US" b="1">
                <a:solidFill>
                  <a:srgbClr val="0000FF"/>
                </a:solidFill>
              </a:rPr>
              <a:t>True /\ C1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 /\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g1 =&gt; C1</a:t>
            </a:r>
          </a:p>
        </p:txBody>
      </p:sp>
      <p:sp>
        <p:nvSpPr>
          <p:cNvPr id="735238" name="Text Box 6">
            <a:extLst>
              <a:ext uri="{FF2B5EF4-FFF2-40B4-BE49-F238E27FC236}">
                <a16:creationId xmlns:a16="http://schemas.microsoft.com/office/drawing/2014/main" id="{C7F2FC4F-FAEC-BE43-978A-F86619BB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9" y="24384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“Not Enough!”</a:t>
            </a:r>
          </a:p>
        </p:txBody>
      </p:sp>
      <p:sp>
        <p:nvSpPr>
          <p:cNvPr id="735239" name="AutoShape 7">
            <a:extLst>
              <a:ext uri="{FF2B5EF4-FFF2-40B4-BE49-F238E27FC236}">
                <a16:creationId xmlns:a16="http://schemas.microsoft.com/office/drawing/2014/main" id="{1E2E1F49-8CC8-8743-A16A-3121A110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2" y="35115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Lecture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Please fix meeting this week (schedule online) to</a:t>
            </a:r>
          </a:p>
          <a:p>
            <a:pPr lvl="2"/>
            <a:r>
              <a:rPr lang="en-US" dirty="0"/>
              <a:t>Select/Refine projects</a:t>
            </a:r>
          </a:p>
          <a:p>
            <a:pPr lvl="2"/>
            <a:r>
              <a:rPr lang="en-US" dirty="0"/>
              <a:t>Seek resources</a:t>
            </a:r>
          </a:p>
          <a:p>
            <a:pPr lvl="3"/>
            <a:r>
              <a:rPr lang="en-US" dirty="0"/>
              <a:t>Projects will be the central aspect of your class</a:t>
            </a:r>
          </a:p>
          <a:p>
            <a:r>
              <a:rPr lang="en-US" dirty="0"/>
              <a:t>Today’s topic :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394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A Variation of Guard Strengthening Supported by Lemma: </a:t>
            </a:r>
            <a:br>
              <a:rPr lang="en-US" altLang="en-US" sz="3200" dirty="0"/>
            </a:br>
            <a:r>
              <a:rPr lang="en-US" altLang="en-US" sz="3200" dirty="0"/>
              <a:t>Doing it in a meta-circular manner (i.e., the temporal induction I alluded to earlier…)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734607"/>
          </a:xfrm>
        </p:spPr>
        <p:txBody>
          <a:bodyPr>
            <a:normAutofit fontScale="90000"/>
          </a:bodyPr>
          <a:lstStyle/>
          <a:p>
            <a:r>
              <a:rPr lang="en-US" altLang="en-US" sz="1800" dirty="0"/>
              <a:t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  <p:extLst>
      <p:ext uri="{BB962C8B-B14F-4D97-AF65-F5344CB8AC3E}">
        <p14:creationId xmlns:p14="http://schemas.microsoft.com/office/powerpoint/2010/main" val="601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421-EE6F-9D4A-A528-E5140E38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method has been perfected at Intel and in production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DA10-64FE-2A4D-B82A-172CD79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https://www.cs.utexas.edu/~hunt/FMCAD/FMCAD09/slides/talupur.pdf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https://dl.acm.org/doi/pdf/10.5555/1517424.1517434</a:t>
            </a:r>
            <a:r>
              <a:rPr lang="en-US" dirty="0"/>
              <a:t> </a:t>
            </a:r>
          </a:p>
          <a:p>
            <a:r>
              <a:rPr lang="en-US" dirty="0"/>
              <a:t>Designers write “protocol flow” diagrams as part of standard documentation</a:t>
            </a:r>
          </a:p>
          <a:p>
            <a:pPr lvl="1"/>
            <a:r>
              <a:rPr lang="en-US" dirty="0"/>
              <a:t>These are mined to obtain the non-interference lemmas</a:t>
            </a:r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http://formalverification.cs.utah.edu/presentations/fmcad04_tutorial2/chou/ctchou-tutorial.pdf</a:t>
            </a:r>
            <a:r>
              <a:rPr lang="en-US" dirty="0"/>
              <a:t> for details of how this is done</a:t>
            </a:r>
          </a:p>
          <a:p>
            <a:r>
              <a:rPr lang="en-US" dirty="0"/>
              <a:t>NOTE the table-style specification recommended in the above tutorial at fmcad04 !!</a:t>
            </a:r>
          </a:p>
        </p:txBody>
      </p:sp>
    </p:spTree>
    <p:extLst>
      <p:ext uri="{BB962C8B-B14F-4D97-AF65-F5344CB8AC3E}">
        <p14:creationId xmlns:p14="http://schemas.microsoft.com/office/powerpoint/2010/main" val="139572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D242-0996-1944-9EAE-D3C6E08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will now present highlights of the German Protocol to tell you how coherence protocols look like (but this is like a “hello world” of cache protocols)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4E6C-8FB8-5A4A-B840-DBBE2D3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german.m</a:t>
            </a:r>
            <a:r>
              <a:rPr lang="en-US" dirty="0"/>
              <a:t> , </a:t>
            </a:r>
            <a:r>
              <a:rPr lang="en-US" dirty="0" err="1"/>
              <a:t>german.pdf</a:t>
            </a:r>
            <a:r>
              <a:rPr lang="en-US" dirty="0"/>
              <a:t> , and abs-</a:t>
            </a:r>
            <a:r>
              <a:rPr lang="en-US" dirty="0" err="1"/>
              <a:t>german.pdf</a:t>
            </a:r>
            <a:r>
              <a:rPr lang="en-US" dirty="0"/>
              <a:t> in the class directory</a:t>
            </a:r>
          </a:p>
          <a:p>
            <a:r>
              <a:rPr lang="en-US" dirty="0"/>
              <a:t>We will note down some highlights in the coming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B0B9A0-AD72-AD4C-8629-7DAB4B30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930400"/>
            <a:ext cx="6794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D89320-429C-F04C-AB5D-E7771E5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1903"/>
            <a:ext cx="6375400" cy="2146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45DD-1105-F14F-9061-F366351E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3257550"/>
            <a:ext cx="7543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9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4F027E-FAA7-9A49-AE7E-7D7C30E1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860550"/>
            <a:ext cx="11150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ECFB103-B1B6-094E-8E37-8B73E404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453"/>
            <a:ext cx="9829223" cy="53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088298-0585-AA43-B1BD-65C4346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22400"/>
            <a:ext cx="857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D1E53F-EC91-FD4C-9953-6900863C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7150"/>
            <a:ext cx="908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shared-memory multiprocessors being the norm, we need a notion of sharing memory “as if it were one common area”</a:t>
            </a:r>
          </a:p>
          <a:p>
            <a:pPr lvl="1"/>
            <a:r>
              <a:rPr lang="en-US" dirty="0"/>
              <a:t>What does this mean?</a:t>
            </a:r>
          </a:p>
          <a:p>
            <a:pPr lvl="2"/>
            <a:r>
              <a:rPr lang="en-US" dirty="0"/>
              <a:t>Every write by Pi is readable by Pi as well as </a:t>
            </a:r>
            <a:r>
              <a:rPr lang="en-US" dirty="0" err="1"/>
              <a:t>Pj</a:t>
            </a:r>
            <a:r>
              <a:rPr lang="en-US" dirty="0"/>
              <a:t> where </a:t>
            </a:r>
            <a:r>
              <a:rPr lang="en-US" dirty="0" err="1"/>
              <a:t>i</a:t>
            </a:r>
            <a:r>
              <a:rPr lang="en-US" dirty="0"/>
              <a:t> != j</a:t>
            </a:r>
          </a:p>
          <a:p>
            <a:pPr lvl="1"/>
            <a:r>
              <a:rPr lang="en-US" dirty="0"/>
              <a:t>This is not precise-enough</a:t>
            </a:r>
          </a:p>
          <a:p>
            <a:pPr lvl="2"/>
            <a:r>
              <a:rPr lang="en-US" dirty="0"/>
              <a:t>A program can write more times to a location than once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ym typeface="Wingdings" pitchFamily="2" charset="2"/>
              </a:rPr>
              <a:t>There could be multiple readers of a line</a:t>
            </a:r>
          </a:p>
          <a:p>
            <a:r>
              <a:rPr lang="en-US" dirty="0">
                <a:sym typeface="Wingdings" pitchFamily="2" charset="2"/>
              </a:rPr>
              <a:t>So,</a:t>
            </a:r>
          </a:p>
          <a:p>
            <a:pPr lvl="1"/>
            <a:r>
              <a:rPr lang="en-US" dirty="0">
                <a:sym typeface="Wingdings" pitchFamily="2" charset="2"/>
              </a:rPr>
              <a:t>Formally define when write-events are observable by read-events that match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3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E3110-F64B-1744-AD16-9D8BBE4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605"/>
            <a:ext cx="9080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3441CF-E8E0-7445-8997-42EF5DE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79600"/>
            <a:ext cx="953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8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A13EDC-C440-074C-A967-EFB4B815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9855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AB72EE-B59D-8A4B-B869-A4429F7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0950"/>
            <a:ext cx="1093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1003-05EB-4A41-B9BF-08B1A8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57300"/>
            <a:ext cx="1092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8B9760-D9A7-DB4F-B4D6-18207D9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7030E0-072E-B548-96F1-5AED11B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92200"/>
            <a:ext cx="9652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8B3369-72DD-AA47-85E9-4FE170B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657350"/>
            <a:ext cx="638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160A4-2AD2-B840-A7A6-B2ED96F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39850"/>
            <a:ext cx="6286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6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6079DE-1380-5C48-8EA0-A0CABBB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memory views as shared by multiple processors, we need to define a formal shared memory consistency model</a:t>
            </a:r>
          </a:p>
          <a:p>
            <a:r>
              <a:rPr lang="en-US" dirty="0">
                <a:sym typeface="Wingdings" pitchFamily="2" charset="2"/>
              </a:rPr>
              <a:t>Coherence is one of the basic models</a:t>
            </a:r>
          </a:p>
          <a:p>
            <a:pPr lvl="1"/>
            <a:r>
              <a:rPr lang="en-US" dirty="0">
                <a:sym typeface="Wingdings" pitchFamily="2" charset="2"/>
              </a:rPr>
              <a:t>Each location has a latest data that every reader agrees on</a:t>
            </a:r>
          </a:p>
          <a:p>
            <a:pPr lvl="1"/>
            <a:r>
              <a:rPr lang="en-US" dirty="0">
                <a:sym typeface="Wingdings" pitchFamily="2" charset="2"/>
              </a:rPr>
              <a:t>Also known as “per-location sequential consistency”</a:t>
            </a:r>
          </a:p>
          <a:p>
            <a:r>
              <a:rPr lang="en-US" dirty="0">
                <a:sym typeface="Wingdings" pitchFamily="2" charset="2"/>
              </a:rPr>
              <a:t>There are some interesting complexity results that help us understand coherence</a:t>
            </a:r>
          </a:p>
          <a:p>
            <a:pPr lvl="1"/>
            <a:r>
              <a:rPr lang="en-US" dirty="0">
                <a:sym typeface="Wingdings" pitchFamily="2" charset="2"/>
              </a:rPr>
              <a:t>Given a “finished execution trace”, checking coherence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Very insightful proof by Jason </a:t>
            </a:r>
            <a:r>
              <a:rPr lang="en-US" dirty="0" err="1">
                <a:sym typeface="Wingdings" pitchFamily="2" charset="2"/>
              </a:rPr>
              <a:t>Cantin</a:t>
            </a:r>
            <a:r>
              <a:rPr lang="en-US" dirty="0">
                <a:sym typeface="Wingdings" pitchFamily="2" charset="2"/>
              </a:rPr>
              <a:t> et al</a:t>
            </a:r>
          </a:p>
          <a:p>
            <a:pPr lvl="2"/>
            <a:r>
              <a:rPr lang="en-US" dirty="0">
                <a:sym typeface="Wingdings" pitchFamily="2" charset="2"/>
                <a:hlinkClick r:id="rId2"/>
              </a:rPr>
              <a:t>https://ieeexplore.ieee.org/stamp/stamp.jsp?arnumber=1435343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8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61D4E9-53E7-724F-9A71-99B4A41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879600"/>
            <a:ext cx="513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1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D8514E-4649-2447-8C81-D0EB77C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930400"/>
            <a:ext cx="5003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ED838A-AFBC-7E4D-93AA-FD226953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33550"/>
            <a:ext cx="911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 of the German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375C-2501-294D-81B8-789C1E3D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97" y="1233377"/>
            <a:ext cx="6490806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programmer sees coherence (</a:t>
            </a:r>
            <a:r>
              <a:rPr lang="en-US" sz="2400" dirty="0" err="1"/>
              <a:t>Cantin</a:t>
            </a:r>
            <a:r>
              <a:rPr lang="en-US" sz="2400" dirty="0"/>
              <a:t> paper)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BB0FAF0-5EDB-5C42-97C1-3B14BD6F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31"/>
            <a:ext cx="4753708" cy="2061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382EB-FF56-754F-8AF1-81FBA47C4934}"/>
              </a:ext>
            </a:extLst>
          </p:cNvPr>
          <p:cNvSpPr txBox="1"/>
          <p:nvPr/>
        </p:nvSpPr>
        <p:spPr>
          <a:xfrm>
            <a:off x="735623" y="3584718"/>
            <a:ext cx="107207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four processes (or hardware threads) and reads/writes</a:t>
            </a:r>
          </a:p>
          <a:p>
            <a:r>
              <a:rPr lang="en-US" sz="1200" dirty="0"/>
              <a:t>Per location (“</a:t>
            </a:r>
            <a:r>
              <a:rPr lang="en-US" sz="1200" dirty="0" err="1"/>
              <a:t>a_u</a:t>
            </a:r>
            <a:r>
              <a:rPr lang="en-US" sz="1200" dirty="0"/>
              <a:t>” in this case) explain read-value outcomes.</a:t>
            </a:r>
          </a:p>
          <a:p>
            <a:r>
              <a:rPr lang="en-US" sz="1200" dirty="0"/>
              <a:t>Here we explain as if this interleaving took place.</a:t>
            </a:r>
          </a:p>
          <a:p>
            <a:r>
              <a:rPr lang="en-US" sz="1200" dirty="0"/>
              <a:t>The inability find such an explanation means the system is incoherent</a:t>
            </a:r>
          </a:p>
          <a:p>
            <a:r>
              <a:rPr lang="en-US" sz="1200" dirty="0"/>
              <a:t>Cool piece of encoding by </a:t>
            </a:r>
            <a:r>
              <a:rPr lang="en-US" sz="1200" dirty="0" err="1"/>
              <a:t>Cantin</a:t>
            </a:r>
            <a:r>
              <a:rPr lang="en-US" sz="1200" dirty="0"/>
              <a:t>: Given a 3SAT formula, he generates a shared memory execution such that the formula is SAT </a:t>
            </a:r>
            <a:r>
              <a:rPr lang="en-US" sz="1200" dirty="0" err="1"/>
              <a:t>iff</a:t>
            </a:r>
            <a:r>
              <a:rPr lang="en-US" sz="1200" dirty="0"/>
              <a:t> the execution is coherent!</a:t>
            </a:r>
          </a:p>
          <a:p>
            <a:endParaRPr lang="en-US" sz="1200" dirty="0"/>
          </a:p>
          <a:p>
            <a:r>
              <a:rPr lang="en-US" sz="1200" dirty="0"/>
              <a:t>If you are looking forward to challenging yourself in your growth as a professional CS researcher, you should not pass up such opportunities (follow such proofs). I can help if you are interested!</a:t>
            </a:r>
            <a:endParaRPr lang="en-US" dirty="0"/>
          </a:p>
          <a:p>
            <a:r>
              <a:rPr lang="en-US" dirty="0"/>
              <a:t>When you finish this, you’ll feel a faint glow around your head ;-) </a:t>
            </a:r>
          </a:p>
          <a:p>
            <a:r>
              <a:rPr lang="en-US" dirty="0"/>
              <a:t>ASIDE: There is a panel on “how to become a faculty” tomorrow. I’d say that solving these kinds</a:t>
            </a:r>
          </a:p>
          <a:p>
            <a:r>
              <a:rPr lang="en-US" dirty="0"/>
              <a:t>of puzzles can help you!  </a:t>
            </a:r>
          </a:p>
          <a:p>
            <a:r>
              <a:rPr lang="en-US" dirty="0"/>
              <a:t>i.e. before you get out of the SoC, try to get the union of knowledge of the SoC faculty</a:t>
            </a:r>
          </a:p>
          <a:p>
            <a:r>
              <a:rPr lang="en-US" dirty="0"/>
              <a:t>* Getting the intersection is a bad idea </a:t>
            </a:r>
            <a:r>
              <a:rPr lang="en-US" dirty="0">
                <a:sym typeface="Wingdings" pitchFamily="2" charset="2"/>
              </a:rPr>
              <a:t> you’ll get close to the null set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Snoopy-bus protocols (still present at smaller scales)</a:t>
            </a:r>
          </a:p>
          <a:p>
            <a:r>
              <a:rPr lang="en-US" dirty="0">
                <a:sym typeface="Wingdings" pitchFamily="2" charset="2"/>
              </a:rPr>
              <a:t>Directory-based protocols (more scalable)</a:t>
            </a:r>
          </a:p>
          <a:p>
            <a:r>
              <a:rPr lang="en-US" dirty="0">
                <a:sym typeface="Wingdings" pitchFamily="2" charset="2"/>
              </a:rPr>
              <a:t>See </a:t>
            </a:r>
            <a:r>
              <a:rPr lang="en-US" dirty="0">
                <a:sym typeface="Wingdings" pitchFamily="2" charset="2"/>
                <a:hlinkClick r:id="rId2"/>
              </a:rPr>
              <a:t>https://www.morganclaypool.com/doi/pdf/10.2200/S00962ED2V01Y201910CAC049</a:t>
            </a:r>
            <a:r>
              <a:rPr lang="en-US" dirty="0">
                <a:sym typeface="Wingdings" pitchFamily="2" charset="2"/>
              </a:rPr>
              <a:t> for Thu’s </a:t>
            </a:r>
            <a:r>
              <a:rPr lang="en-US" dirty="0" err="1">
                <a:sym typeface="Wingdings" pitchFamily="2" charset="2"/>
              </a:rPr>
              <a:t>colloq</a:t>
            </a:r>
            <a:r>
              <a:rPr lang="en-US" dirty="0">
                <a:sym typeface="Wingdings" pitchFamily="2" charset="2"/>
              </a:rPr>
              <a:t> speaker’s book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complexity of coherence protocols, formal methods (model-checking mainly) is essential</a:t>
            </a:r>
          </a:p>
          <a:p>
            <a:r>
              <a:rPr lang="en-US" dirty="0"/>
              <a:t>Let us take a look at an academic protocol called The German Protocol </a:t>
            </a:r>
          </a:p>
          <a:p>
            <a:r>
              <a:rPr lang="en-US" dirty="0"/>
              <a:t>How does coherence verification scale? </a:t>
            </a:r>
          </a:p>
          <a:p>
            <a:pPr lvl="1"/>
            <a:r>
              <a:rPr lang="en-US" dirty="0"/>
              <a:t>Not well – today, large protocols take days to cover for one bit of data and 3 processors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Derive cutoff bounds – Emerson and </a:t>
            </a:r>
            <a:r>
              <a:rPr lang="en-US" dirty="0" err="1"/>
              <a:t>Kahlon</a:t>
            </a:r>
            <a:endParaRPr lang="en-US" dirty="0"/>
          </a:p>
          <a:p>
            <a:pPr lvl="3"/>
            <a:r>
              <a:rPr lang="en-US" dirty="0"/>
              <a:t>The bounds are large (7-8) and automatically computing bounds is not practical for large protocols</a:t>
            </a:r>
          </a:p>
          <a:p>
            <a:pPr lvl="2"/>
            <a:r>
              <a:rPr lang="en-US" dirty="0"/>
              <a:t>Do a parametric verification</a:t>
            </a:r>
          </a:p>
          <a:p>
            <a:pPr lvl="3"/>
            <a:r>
              <a:rPr lang="en-US" dirty="0"/>
              <a:t>Prove coherence for all ”N” – N is the number of cores/threads</a:t>
            </a:r>
          </a:p>
          <a:p>
            <a:pPr lvl="3"/>
            <a:r>
              <a:rPr lang="en-US" dirty="0"/>
              <a:t>This involves modeling 2-3 nodes explicitly and involves a manual abstraction/refinement loop – called CEGAR</a:t>
            </a:r>
          </a:p>
          <a:p>
            <a:pPr lvl="4"/>
            <a:r>
              <a:rPr lang="en-US" dirty="0"/>
              <a:t>Counter-Example Guided Abstraction Refinement</a:t>
            </a:r>
          </a:p>
          <a:p>
            <a:pPr lvl="3"/>
            <a:r>
              <a:rPr lang="en-US" dirty="0"/>
              <a:t>Involves designer input of non-interference lemmas</a:t>
            </a:r>
          </a:p>
          <a:p>
            <a:pPr lvl="2"/>
            <a:r>
              <a:rPr lang="en-US" dirty="0"/>
              <a:t>Do formal synthesis</a:t>
            </a:r>
          </a:p>
          <a:p>
            <a:pPr lvl="3"/>
            <a:r>
              <a:rPr lang="en-US" dirty="0"/>
              <a:t>Dr. Nagarajan will be presenting this on Thu</a:t>
            </a:r>
          </a:p>
        </p:txBody>
      </p:sp>
    </p:spTree>
    <p:extLst>
      <p:ext uri="{BB962C8B-B14F-4D97-AF65-F5344CB8AC3E}">
        <p14:creationId xmlns:p14="http://schemas.microsoft.com/office/powerpoint/2010/main" val="13550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about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study the German protocol and how the parametric verification method I’m going to present works, let us discuss basic concepts about formal transition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76381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9E0BA-26B1-374F-B087-34D0D07AE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1868-449E-5542-A7DA-BEC3A77A58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B6B65461-B82C-4444-8F6D-C0B6299C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Almost all specs for safety property checking look like this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CC69A10D-F8AF-3847-B0FB-8011C694E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4248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900"/>
              <a:t>Based on Guarded Commands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Rule1:   g1 </a:t>
            </a: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Rule2: 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…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RuleN:  gN ==&gt; aN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Invariant P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Supported by tools such as Murphi (Stanford,  Dill’s group)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Presents the behavior declaratively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Good for specifying “message packet” driven behaviors 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Sequentially dependent actions can be strung using guards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“Rule Sets” can specify behaviors across axes of symmetry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Processors, memory locations, etc.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Simple and Universally Understood Semantics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15725</TotalTime>
  <Words>1979</Words>
  <Application>Microsoft Macintosh PowerPoint</Application>
  <PresentationFormat>Widescreen</PresentationFormat>
  <Paragraphs>221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Trebuchet MS</vt:lpstr>
      <vt:lpstr>Wingdings</vt:lpstr>
      <vt:lpstr>Office Theme</vt:lpstr>
      <vt:lpstr>Visio</vt:lpstr>
      <vt:lpstr>CS 5/6110, Software Correctness Analysis, Spring 2021</vt:lpstr>
      <vt:lpstr>Overview of Lecture 19</vt:lpstr>
      <vt:lpstr>What is cache coherence?</vt:lpstr>
      <vt:lpstr>What is cache coherence?</vt:lpstr>
      <vt:lpstr>How a programmer sees coherence (Cantin paper)</vt:lpstr>
      <vt:lpstr>Implementing coherence</vt:lpstr>
      <vt:lpstr>Coherence Verification</vt:lpstr>
      <vt:lpstr>Basics about Transition Systems</vt:lpstr>
      <vt:lpstr>Almost all specs for safety property checking look like this</vt:lpstr>
      <vt:lpstr>Let us understand how we may safely transform such rule-based specifications (this is what we have to do in the parametric verification approach to be presented). The method is called the CMP method named after its inventors at Intel.</vt:lpstr>
      <vt:lpstr>The name of the game – “invariants” !!</vt:lpstr>
      <vt:lpstr>Let us understand how we may safely transform such rule-based specifications. The first few will be warmups. Then the real thing!</vt:lpstr>
      <vt:lpstr>But… Guard Strengthening is, by itself, Unsound</vt:lpstr>
      <vt:lpstr>Guard Strengthening can be made sound, if the conjunct is implied by the guard</vt:lpstr>
      <vt:lpstr>Summary of Transformations so far (checkmark shows what’s safe)</vt:lpstr>
      <vt:lpstr>The CMP Approach</vt:lpstr>
      <vt:lpstr>Weaken to the Extreme sounds crazy at first!</vt:lpstr>
      <vt:lpstr>Strengthen Back Some</vt:lpstr>
      <vt:lpstr>Strengthen Back More…</vt:lpstr>
      <vt:lpstr>A Variation of Guard Strengthening Supported by Lemma:  Doing it in a meta-circular manner (i.e., the temporal induction I alluded to earlier…) </vt:lpstr>
      <vt:lpstr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  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vt:lpstr>
      <vt:lpstr>This method has been perfected at Intel and in production use!</vt:lpstr>
      <vt:lpstr>We will now present highlights of the German Protocol to tell you how coherence protocols look like (but this is like a “hello world” of cache protocols)</vt:lpstr>
      <vt:lpstr>CMP highlights from paper of C-T Chou</vt:lpstr>
      <vt:lpstr>CMP highlights from paper of C-T Chou</vt:lpstr>
      <vt:lpstr>CMP highlights from paper of C-T Chou</vt:lpstr>
      <vt:lpstr>CMP highlights from paper of C-T Chou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Invariants of the German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696</cp:revision>
  <cp:lastPrinted>2020-01-02T17:56:37Z</cp:lastPrinted>
  <dcterms:created xsi:type="dcterms:W3CDTF">2017-08-23T19:27:01Z</dcterms:created>
  <dcterms:modified xsi:type="dcterms:W3CDTF">2022-03-22T18:34:35Z</dcterms:modified>
</cp:coreProperties>
</file>