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414" r:id="rId2"/>
    <p:sldId id="1282" r:id="rId3"/>
    <p:sldId id="1332" r:id="rId4"/>
    <p:sldId id="1333" r:id="rId5"/>
    <p:sldId id="1334" r:id="rId6"/>
    <p:sldId id="1335" r:id="rId7"/>
    <p:sldId id="1336" r:id="rId8"/>
    <p:sldId id="1337" r:id="rId9"/>
    <p:sldId id="1338" r:id="rId10"/>
    <p:sldId id="1339" r:id="rId11"/>
    <p:sldId id="1340" r:id="rId12"/>
    <p:sldId id="1343" r:id="rId13"/>
    <p:sldId id="1344" r:id="rId14"/>
    <p:sldId id="1345" r:id="rId15"/>
    <p:sldId id="1347" r:id="rId16"/>
    <p:sldId id="1346" r:id="rId17"/>
    <p:sldId id="1341" r:id="rId18"/>
    <p:sldId id="1342" r:id="rId19"/>
    <p:sldId id="1305" r:id="rId20"/>
    <p:sldId id="1325" r:id="rId21"/>
    <p:sldId id="1326" r:id="rId22"/>
    <p:sldId id="1329" r:id="rId23"/>
    <p:sldId id="1330" r:id="rId24"/>
    <p:sldId id="1327" r:id="rId25"/>
    <p:sldId id="1328" r:id="rId26"/>
    <p:sldId id="1331" r:id="rId27"/>
    <p:sldId id="1348" r:id="rId28"/>
    <p:sldId id="1306" r:id="rId29"/>
    <p:sldId id="1349" r:id="rId30"/>
    <p:sldId id="1307" r:id="rId31"/>
    <p:sldId id="1308" r:id="rId32"/>
    <p:sldId id="1309" r:id="rId33"/>
    <p:sldId id="1310" r:id="rId34"/>
    <p:sldId id="1311" r:id="rId35"/>
    <p:sldId id="1312" r:id="rId36"/>
    <p:sldId id="1313" r:id="rId37"/>
    <p:sldId id="1314" r:id="rId38"/>
    <p:sldId id="1315" r:id="rId39"/>
    <p:sldId id="1316" r:id="rId40"/>
    <p:sldId id="1317" r:id="rId41"/>
    <p:sldId id="1318" r:id="rId42"/>
    <p:sldId id="1319" r:id="rId43"/>
    <p:sldId id="1320" r:id="rId44"/>
    <p:sldId id="1321" r:id="rId45"/>
    <p:sldId id="1322" r:id="rId46"/>
    <p:sldId id="1324" r:id="rId47"/>
    <p:sldId id="132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F97"/>
    <a:srgbClr val="0432FF"/>
    <a:srgbClr val="945200"/>
    <a:srgbClr val="005493"/>
    <a:srgbClr val="011893"/>
    <a:srgbClr val="FF703B"/>
    <a:srgbClr val="0096FF"/>
    <a:srgbClr val="FF40FF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141"/>
    <p:restoredTop sz="92489"/>
  </p:normalViewPr>
  <p:slideViewPr>
    <p:cSldViewPr snapToGrid="0" snapToObjects="1">
      <p:cViewPr varScale="1">
        <p:scale>
          <a:sx n="63" d="100"/>
          <a:sy n="63" d="100"/>
        </p:scale>
        <p:origin x="184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5/6110, Software Correctness Analysis, Spring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for the grammar with the | … | SS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Context-free Grammars re-interpreted as recursive equations</a:t>
            </a:r>
          </a:p>
          <a:p>
            <a:pPr lvl="1"/>
            <a:r>
              <a:rPr lang="en-US" dirty="0"/>
              <a:t>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SS | epsilon </a:t>
            </a:r>
          </a:p>
          <a:p>
            <a:pPr lvl="1"/>
            <a:endParaRPr lang="en-US" dirty="0"/>
          </a:p>
          <a:p>
            <a:r>
              <a:rPr lang="en-US" dirty="0"/>
              <a:t>L_S = {a} L_S {b} L_S  U  {b} L_S {a} L_S  U {e}  U  L_S L_S</a:t>
            </a:r>
          </a:p>
          <a:p>
            <a:endParaRPr lang="en-US" dirty="0"/>
          </a:p>
          <a:p>
            <a:r>
              <a:rPr lang="en-US" dirty="0"/>
              <a:t>We have two solutions!</a:t>
            </a:r>
          </a:p>
          <a:p>
            <a:pPr lvl="1"/>
            <a:r>
              <a:rPr lang="en-US" dirty="0"/>
              <a:t>What are they?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5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Fixpoint Theory to Explain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Context-free Grammars re-interpreted as recursive equations</a:t>
            </a:r>
          </a:p>
          <a:p>
            <a:pPr lvl="1"/>
            <a:r>
              <a:rPr lang="en-US" dirty="0"/>
              <a:t>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SS | epsilon </a:t>
            </a:r>
          </a:p>
          <a:p>
            <a:pPr lvl="1"/>
            <a:endParaRPr lang="en-US" dirty="0"/>
          </a:p>
          <a:p>
            <a:r>
              <a:rPr lang="en-US" dirty="0"/>
              <a:t>L_S = {a} L_S {b} L_S  U  {b} L_S {a} L_S  U {e}  U  L_S L_S</a:t>
            </a:r>
          </a:p>
          <a:p>
            <a:endParaRPr lang="en-US" dirty="0"/>
          </a:p>
          <a:p>
            <a:r>
              <a:rPr lang="en-US" dirty="0"/>
              <a:t>One is the “usual solution”</a:t>
            </a:r>
          </a:p>
          <a:p>
            <a:pPr lvl="1"/>
            <a:r>
              <a:rPr lang="en-US" dirty="0"/>
              <a:t>Context-free rewrite schemes (productions) go after the LFP</a:t>
            </a:r>
          </a:p>
          <a:p>
            <a:pPr lvl="2"/>
            <a:r>
              <a:rPr lang="en-US" dirty="0"/>
              <a:t>“equal a’s and b’s”</a:t>
            </a:r>
          </a:p>
          <a:p>
            <a:pPr lvl="1"/>
            <a:r>
              <a:rPr lang="en-US" dirty="0"/>
              <a:t>We also have Sigma* as a solution</a:t>
            </a:r>
          </a:p>
          <a:p>
            <a:pPr lvl="2"/>
            <a:r>
              <a:rPr lang="en-US" dirty="0"/>
              <a:t>For the case we have S -&gt; … | SS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9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Uniqueness of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77C0-4B50-6E46-B798-4AA4CC85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People in general like things when solutions are unique</a:t>
            </a:r>
          </a:p>
          <a:p>
            <a:pPr lvl="1"/>
            <a:r>
              <a:rPr lang="en-US" dirty="0"/>
              <a:t>They sleep well at night</a:t>
            </a:r>
          </a:p>
          <a:p>
            <a:pPr lvl="1"/>
            <a:r>
              <a:rPr lang="en-US" dirty="0"/>
              <a:t>They are kinder to strangers, even smile at them</a:t>
            </a:r>
          </a:p>
          <a:p>
            <a:pPr lvl="1"/>
            <a:r>
              <a:rPr lang="en-US" sz="1400" dirty="0"/>
              <a:t>They remember to floss well at night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 about these situations : unique or not?</a:t>
            </a:r>
          </a:p>
          <a:p>
            <a:pPr lvl="1"/>
            <a:r>
              <a:rPr lang="en-US" dirty="0"/>
              <a:t>X^2 = 4</a:t>
            </a:r>
          </a:p>
          <a:p>
            <a:pPr lvl="1"/>
            <a:r>
              <a:rPr lang="en-US" dirty="0"/>
              <a:t>X^2 = -4</a:t>
            </a:r>
          </a:p>
          <a:p>
            <a:pPr lvl="1"/>
            <a:r>
              <a:rPr lang="en-US" dirty="0"/>
              <a:t>Quadratic equations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2808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Uniqueness of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77C0-4B50-6E46-B798-4AA4CC85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in general like things when solutions are unique</a:t>
            </a:r>
          </a:p>
          <a:p>
            <a:r>
              <a:rPr lang="en-US" dirty="0"/>
              <a:t>A lot of Fixpoint Theory in CS and programming is aimed at seeking uniqueness</a:t>
            </a:r>
          </a:p>
          <a:p>
            <a:endParaRPr lang="en-US" dirty="0"/>
          </a:p>
          <a:p>
            <a:r>
              <a:rPr lang="en-US" dirty="0"/>
              <a:t>This is why equation systems on monotone lattices are important</a:t>
            </a:r>
          </a:p>
        </p:txBody>
      </p:sp>
    </p:spTree>
    <p:extLst>
      <p:ext uri="{BB962C8B-B14F-4D97-AF65-F5344CB8AC3E}">
        <p14:creationId xmlns:p14="http://schemas.microsoft.com/office/powerpoint/2010/main" val="225123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Monotone is a “</a:t>
            </a:r>
            <a:r>
              <a:rPr lang="en-US" dirty="0" err="1"/>
              <a:t>betterness</a:t>
            </a:r>
            <a:r>
              <a:rPr lang="en-US" dirty="0"/>
              <a:t> order”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77C0-4B50-6E46-B798-4AA4CC850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240"/>
            <a:ext cx="10515600" cy="56997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Or a worseness order</a:t>
            </a:r>
          </a:p>
          <a:p>
            <a:pPr lvl="1"/>
            <a:r>
              <a:rPr lang="en-US" dirty="0"/>
              <a:t>A &lt;= B means </a:t>
            </a:r>
          </a:p>
          <a:p>
            <a:pPr lvl="2"/>
            <a:r>
              <a:rPr lang="en-US" dirty="0"/>
              <a:t>A is a better component than B (in static analysis at least)</a:t>
            </a:r>
          </a:p>
          <a:p>
            <a:pPr lvl="2"/>
            <a:r>
              <a:rPr lang="en-US" dirty="0"/>
              <a:t>A is a tighter approximation than B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You can get resistors with 10% tolerance (a silver band on them)</a:t>
            </a:r>
          </a:p>
          <a:p>
            <a:pPr lvl="1"/>
            <a:r>
              <a:rPr lang="en-US" dirty="0"/>
              <a:t>Or a 5% tolerance (gold band on them)</a:t>
            </a:r>
          </a:p>
          <a:p>
            <a:pPr lvl="2"/>
            <a:r>
              <a:rPr lang="en-US" dirty="0"/>
              <a:t>5ohms@5% &lt;= 5ohms@10%</a:t>
            </a:r>
          </a:p>
          <a:p>
            <a:r>
              <a:rPr lang="en-US" dirty="0"/>
              <a:t>Resistor parallel composition respects </a:t>
            </a:r>
            <a:r>
              <a:rPr lang="en-US" dirty="0" err="1"/>
              <a:t>betterness</a:t>
            </a:r>
            <a:endParaRPr lang="en-US" dirty="0"/>
          </a:p>
          <a:p>
            <a:pPr lvl="1"/>
            <a:r>
              <a:rPr lang="en-US" dirty="0"/>
              <a:t>R1 || R2 = (R1*R2) / (R1 + R2)</a:t>
            </a:r>
          </a:p>
          <a:p>
            <a:pPr lvl="2"/>
            <a:r>
              <a:rPr lang="en-US" dirty="0"/>
              <a:t>Here if you initially use R2 == R2@10%</a:t>
            </a:r>
          </a:p>
          <a:p>
            <a:pPr lvl="2"/>
            <a:r>
              <a:rPr lang="en-US" dirty="0"/>
              <a:t>And stick in R2@5%</a:t>
            </a:r>
          </a:p>
          <a:p>
            <a:pPr lvl="2"/>
            <a:r>
              <a:rPr lang="en-US" dirty="0"/>
              <a:t>The whole </a:t>
            </a:r>
            <a:r>
              <a:rPr lang="en-US" dirty="0" err="1"/>
              <a:t>ckt</a:t>
            </a:r>
            <a:r>
              <a:rPr lang="en-US" dirty="0"/>
              <a:t> gets better</a:t>
            </a:r>
          </a:p>
          <a:p>
            <a:r>
              <a:rPr lang="en-US" dirty="0"/>
              <a:t>This is monotonicity</a:t>
            </a:r>
          </a:p>
          <a:p>
            <a:pPr lvl="1"/>
            <a:r>
              <a:rPr lang="en-US" dirty="0"/>
              <a:t>Not all systems are monotonic</a:t>
            </a:r>
          </a:p>
          <a:p>
            <a:pPr lvl="1"/>
            <a:r>
              <a:rPr lang="en-US" dirty="0"/>
              <a:t>Hence causes huge debugging headaches when monotonicity is violated!</a:t>
            </a:r>
          </a:p>
        </p:txBody>
      </p:sp>
    </p:spTree>
    <p:extLst>
      <p:ext uri="{BB962C8B-B14F-4D97-AF65-F5344CB8AC3E}">
        <p14:creationId xmlns:p14="http://schemas.microsoft.com/office/powerpoint/2010/main" val="324802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Floating-point error behaves non-monotone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77C0-4B50-6E46-B798-4AA4CC850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240"/>
            <a:ext cx="10515600" cy="5699759"/>
          </a:xfrm>
        </p:spPr>
        <p:txBody>
          <a:bodyPr>
            <a:normAutofit/>
          </a:bodyPr>
          <a:lstStyle/>
          <a:p>
            <a:r>
              <a:rPr lang="en-US" dirty="0"/>
              <a:t>If you plug-in a component that introduces worse error, the overall error can decrease!</a:t>
            </a:r>
          </a:p>
          <a:p>
            <a:r>
              <a:rPr lang="en-US" dirty="0"/>
              <a:t>See plots next slide!</a:t>
            </a:r>
          </a:p>
        </p:txBody>
      </p:sp>
    </p:spTree>
    <p:extLst>
      <p:ext uri="{BB962C8B-B14F-4D97-AF65-F5344CB8AC3E}">
        <p14:creationId xmlns:p14="http://schemas.microsoft.com/office/powerpoint/2010/main" val="3283302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F434-D305-904D-A40C-ABD9F796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4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non-monotonicity (FP 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B7F6-BA5A-1D4D-A4C4-D3E9B32FC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39"/>
            <a:ext cx="10515600" cy="618286"/>
          </a:xfrm>
        </p:spPr>
        <p:txBody>
          <a:bodyPr/>
          <a:lstStyle/>
          <a:p>
            <a:r>
              <a:rPr lang="en-US" dirty="0"/>
              <a:t>This example was discussed last class – here are the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9D0E2-6F44-C049-85C7-98572BB28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41072"/>
            <a:ext cx="5834741" cy="4376056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BD94B1F-C7DD-CC4A-B2F2-16158E4B6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9" y="2041071"/>
            <a:ext cx="5834742" cy="43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50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for a pair of unknowns is natural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Mutual recursion, i.e. defining two languages </a:t>
            </a:r>
          </a:p>
          <a:p>
            <a:pPr lvl="1"/>
            <a:r>
              <a:rPr lang="en-US" dirty="0"/>
              <a:t>S -&gt; epsilon | ( W S</a:t>
            </a:r>
          </a:p>
          <a:p>
            <a:pPr lvl="1"/>
            <a:r>
              <a:rPr lang="en-US" dirty="0"/>
              <a:t>W -&gt; ( W W | )</a:t>
            </a:r>
          </a:p>
          <a:p>
            <a:pPr lvl="1"/>
            <a:endParaRPr lang="en-US" dirty="0"/>
          </a:p>
          <a:p>
            <a:r>
              <a:rPr lang="en-US" dirty="0"/>
              <a:t>Solve</a:t>
            </a:r>
          </a:p>
          <a:p>
            <a:r>
              <a:rPr lang="en-US" dirty="0"/>
              <a:t>(L_S, L_W) = </a:t>
            </a:r>
            <a:r>
              <a:rPr lang="en-US" dirty="0">
                <a:solidFill>
                  <a:srgbClr val="0F4F97"/>
                </a:solidFill>
              </a:rPr>
              <a:t>(</a:t>
            </a:r>
            <a:r>
              <a:rPr lang="en-US" dirty="0"/>
              <a:t>   {e} U {(} L_W L_S   ,   {(} L_W  L_W   U  {)}  </a:t>
            </a:r>
            <a:r>
              <a:rPr lang="en-US" dirty="0">
                <a:solidFill>
                  <a:srgbClr val="0F4F97"/>
                </a:solidFill>
              </a:rPr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8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Fixpoint Theory to Explain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Then discuss the system</a:t>
            </a:r>
          </a:p>
          <a:p>
            <a:pPr lvl="1"/>
            <a:r>
              <a:rPr lang="en-US" dirty="0"/>
              <a:t>S -&gt; epsilon | ( W S</a:t>
            </a:r>
          </a:p>
          <a:p>
            <a:pPr lvl="1"/>
            <a:r>
              <a:rPr lang="en-US" dirty="0"/>
              <a:t>W -&gt; ( W W | )</a:t>
            </a:r>
          </a:p>
          <a:p>
            <a:pPr lvl="1"/>
            <a:endParaRPr lang="en-US" dirty="0"/>
          </a:p>
          <a:p>
            <a:r>
              <a:rPr lang="en-US" dirty="0"/>
              <a:t>Solve</a:t>
            </a:r>
          </a:p>
          <a:p>
            <a:r>
              <a:rPr lang="en-US" dirty="0"/>
              <a:t>(L_S, L_W) = </a:t>
            </a:r>
            <a:r>
              <a:rPr lang="en-US" dirty="0">
                <a:solidFill>
                  <a:srgbClr val="0F4F97"/>
                </a:solidFill>
              </a:rPr>
              <a:t>(</a:t>
            </a:r>
            <a:r>
              <a:rPr lang="en-US" dirty="0"/>
              <a:t>   {e} U {(} L_W L_S   ,   {(} L_W  L_W   U  {)}  </a:t>
            </a:r>
            <a:r>
              <a:rPr lang="en-US" dirty="0">
                <a:solidFill>
                  <a:srgbClr val="0F4F97"/>
                </a:solidFill>
              </a:rPr>
              <a:t>)</a:t>
            </a:r>
          </a:p>
          <a:p>
            <a:endParaRPr lang="en-US" dirty="0">
              <a:solidFill>
                <a:srgbClr val="0F4F97"/>
              </a:solidFill>
            </a:endParaRPr>
          </a:p>
          <a:p>
            <a:r>
              <a:rPr lang="en-US" dirty="0">
                <a:solidFill>
                  <a:srgbClr val="0F4F97"/>
                </a:solidFill>
              </a:rPr>
              <a:t>What fixpoint obtained by iterating up from ({} , {})  ?</a:t>
            </a:r>
          </a:p>
          <a:p>
            <a:r>
              <a:rPr lang="en-US" dirty="0">
                <a:solidFill>
                  <a:srgbClr val="0F4F97"/>
                </a:solidFill>
              </a:rPr>
              <a:t>What is the lattice ordering?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94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Uniqueness of Least Fixpoints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77C0-4B50-6E46-B798-4AA4CC85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fixpoints exist and are unique when Tau is</a:t>
            </a:r>
          </a:p>
          <a:p>
            <a:pPr lvl="1"/>
            <a:r>
              <a:rPr lang="en-US" dirty="0"/>
              <a:t>Monotonic</a:t>
            </a:r>
          </a:p>
          <a:p>
            <a:pPr lvl="1"/>
            <a:r>
              <a:rPr lang="en-US" dirty="0"/>
              <a:t>Continuous</a:t>
            </a:r>
          </a:p>
          <a:p>
            <a:pPr lvl="1"/>
            <a:endParaRPr lang="en-US" dirty="0"/>
          </a:p>
          <a:p>
            <a:r>
              <a:rPr lang="en-US" dirty="0"/>
              <a:t>For infinite lattices</a:t>
            </a:r>
          </a:p>
          <a:p>
            <a:pPr lvl="1"/>
            <a:r>
              <a:rPr lang="en-US" dirty="0"/>
              <a:t>Continuity implies Monotonicity</a:t>
            </a:r>
          </a:p>
          <a:p>
            <a:pPr lvl="1"/>
            <a:endParaRPr lang="en-US" dirty="0"/>
          </a:p>
          <a:p>
            <a:r>
              <a:rPr lang="en-US" dirty="0"/>
              <a:t>For finite lattices</a:t>
            </a:r>
          </a:p>
          <a:p>
            <a:pPr lvl="1"/>
            <a:r>
              <a:rPr lang="en-US" dirty="0"/>
              <a:t>Monotonicity implies Continuity</a:t>
            </a:r>
          </a:p>
        </p:txBody>
      </p:sp>
    </p:spTree>
    <p:extLst>
      <p:ext uri="{BB962C8B-B14F-4D97-AF65-F5344CB8AC3E}">
        <p14:creationId xmlns:p14="http://schemas.microsoft.com/office/powerpoint/2010/main" val="69659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26C0-23E2-F14D-8605-D3A28485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1438021" cy="515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 : This pertains to the quiz … ask if I should show you how to get “Tau”…</a:t>
            </a: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88AB08F-8DB9-354D-971D-B7FC8607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518"/>
            <a:ext cx="12192000" cy="1705970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165979BC-E799-0D48-B617-C0F5DBB36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86" y="2027286"/>
            <a:ext cx="10167848" cy="158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4B177A-A849-D74F-B82F-BF36CF921F7D}"/>
              </a:ext>
            </a:extLst>
          </p:cNvPr>
          <p:cNvSpPr txBox="1"/>
          <p:nvPr/>
        </p:nvSpPr>
        <p:spPr>
          <a:xfrm>
            <a:off x="1398494" y="3579057"/>
            <a:ext cx="1016784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f3 corresponds to  </a:t>
            </a:r>
            <a:r>
              <a:rPr lang="en-US" dirty="0" err="1"/>
              <a:t>lim_i</a:t>
            </a:r>
            <a:r>
              <a:rPr lang="en-US" dirty="0"/>
              <a:t> { </a:t>
            </a:r>
            <a:r>
              <a:rPr lang="en-US" dirty="0" err="1"/>
              <a:t>Tau^i</a:t>
            </a:r>
            <a:r>
              <a:rPr lang="en-US" dirty="0"/>
              <a:t> [ </a:t>
            </a:r>
            <a:r>
              <a:rPr lang="en-US" dirty="0" err="1"/>
              <a:t>Bottom_fn</a:t>
            </a:r>
            <a:r>
              <a:rPr lang="en-US" dirty="0"/>
              <a:t> ] }</a:t>
            </a:r>
          </a:p>
          <a:p>
            <a:endParaRPr lang="en-US" dirty="0"/>
          </a:p>
          <a:p>
            <a:r>
              <a:rPr lang="en-US" dirty="0"/>
              <a:t>Where Tau for “F” above is:  </a:t>
            </a:r>
            <a:r>
              <a:rPr lang="en-US" dirty="0">
                <a:solidFill>
                  <a:srgbClr val="0F4F97"/>
                </a:solidFill>
              </a:rPr>
              <a:t>…fill this…  </a:t>
            </a:r>
            <a:r>
              <a:rPr lang="en-US" dirty="0"/>
              <a:t>and is called </a:t>
            </a:r>
          </a:p>
          <a:p>
            <a:r>
              <a:rPr lang="en-US" dirty="0"/>
              <a:t>the “functional underlying the recursive definition (in Manna’s book)</a:t>
            </a:r>
          </a:p>
          <a:p>
            <a:endParaRPr lang="en-US" dirty="0"/>
          </a:p>
          <a:p>
            <a:r>
              <a:rPr lang="en-US" dirty="0"/>
              <a:t>In Chapter 18 of Book-3, it is called the “pre” function (e.g. </a:t>
            </a:r>
            <a:r>
              <a:rPr lang="en-US" dirty="0" err="1"/>
              <a:t>PreFact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 on</a:t>
            </a:r>
          </a:p>
          <a:p>
            <a:r>
              <a:rPr lang="en-US" dirty="0"/>
              <a:t> which the Y combinator is applied.</a:t>
            </a:r>
          </a:p>
          <a:p>
            <a:endParaRPr lang="en-US" dirty="0"/>
          </a:p>
          <a:p>
            <a:r>
              <a:rPr lang="en-US" dirty="0"/>
              <a:t>Applying the Y combinator gives the same effect as computing the limit of this chain of functions</a:t>
            </a:r>
          </a:p>
          <a:p>
            <a:endParaRPr lang="en-US" dirty="0"/>
          </a:p>
          <a:p>
            <a:r>
              <a:rPr lang="en-US" dirty="0"/>
              <a:t>What does Tau^1[Bottom] correspond to? What about Tau^2 ? Tau^3 ? </a:t>
            </a:r>
            <a:r>
              <a:rPr lang="en-US" dirty="0">
                <a:solidFill>
                  <a:srgbClr val="0F4F97"/>
                </a:solidFill>
              </a:rPr>
              <a:t>…fill this…</a:t>
            </a:r>
          </a:p>
        </p:txBody>
      </p:sp>
    </p:spTree>
    <p:extLst>
      <p:ext uri="{BB962C8B-B14F-4D97-AF65-F5344CB8AC3E}">
        <p14:creationId xmlns:p14="http://schemas.microsoft.com/office/powerpoint/2010/main" val="10961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Fixpoint Theory to Explain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Context-free Grammars re-interpreted as recursive equations</a:t>
            </a:r>
          </a:p>
          <a:p>
            <a:pPr lvl="1"/>
            <a:r>
              <a:rPr lang="en-US" dirty="0"/>
              <a:t>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SS | epsilon </a:t>
            </a:r>
          </a:p>
          <a:p>
            <a:pPr lvl="2"/>
            <a:r>
              <a:rPr lang="en-US" dirty="0"/>
              <a:t>Versus</a:t>
            </a:r>
          </a:p>
          <a:p>
            <a:pPr lvl="1"/>
            <a:r>
              <a:rPr lang="en-US" dirty="0"/>
              <a:t>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epsilon </a:t>
            </a:r>
          </a:p>
          <a:p>
            <a:endParaRPr lang="en-US" dirty="0"/>
          </a:p>
          <a:p>
            <a:r>
              <a:rPr lang="en-US" dirty="0"/>
              <a:t>Then discuss the system</a:t>
            </a:r>
          </a:p>
          <a:p>
            <a:pPr lvl="1"/>
            <a:r>
              <a:rPr lang="en-US" dirty="0"/>
              <a:t>S -&gt; epsilon | ( W S</a:t>
            </a:r>
          </a:p>
          <a:p>
            <a:pPr lvl="1"/>
            <a:r>
              <a:rPr lang="en-US" dirty="0"/>
              <a:t>W -&gt; ( W W | 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84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Fixpoint Theory to Explain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Context-free Grammars re-interpreted as recursive equations</a:t>
            </a:r>
          </a:p>
          <a:p>
            <a:pPr lvl="1"/>
            <a:r>
              <a:rPr lang="en-US" dirty="0"/>
              <a:t>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epsilon  </a:t>
            </a:r>
          </a:p>
          <a:p>
            <a:pPr lvl="1"/>
            <a:r>
              <a:rPr lang="en-US" dirty="0"/>
              <a:t>Solve the recursive language equation</a:t>
            </a:r>
          </a:p>
          <a:p>
            <a:pPr lvl="1"/>
            <a:endParaRPr lang="en-US" dirty="0"/>
          </a:p>
          <a:p>
            <a:r>
              <a:rPr lang="en-US" dirty="0"/>
              <a:t>L_S = {a} L_S {b} L_S  U  {b} L_S {a} L_S  U {e}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11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Fixpoint Theory to Explain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Context-free Grammars re-interpreted as recursive equations</a:t>
            </a:r>
          </a:p>
          <a:p>
            <a:pPr lvl="1"/>
            <a:r>
              <a:rPr lang="en-US" dirty="0"/>
              <a:t>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epsilon  </a:t>
            </a:r>
          </a:p>
          <a:p>
            <a:pPr lvl="1"/>
            <a:r>
              <a:rPr lang="en-US" dirty="0"/>
              <a:t>Solve the recursive language equation</a:t>
            </a:r>
          </a:p>
          <a:p>
            <a:pPr lvl="1"/>
            <a:endParaRPr lang="en-US" dirty="0"/>
          </a:p>
          <a:p>
            <a:r>
              <a:rPr lang="en-US" dirty="0"/>
              <a:t>L_S = {a} L_S {b} L_S  U  {b} L_S {a} L_S  U {e}</a:t>
            </a:r>
          </a:p>
          <a:p>
            <a:endParaRPr lang="en-US" dirty="0"/>
          </a:p>
          <a:p>
            <a:r>
              <a:rPr lang="en-US" dirty="0"/>
              <a:t>What do we get when we iterate from L_S = {}  “upwards” ?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37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Fixpoint Theory to Explain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Context-free Grammars re-interpreted as recursive equations</a:t>
            </a:r>
          </a:p>
          <a:p>
            <a:pPr lvl="1"/>
            <a:r>
              <a:rPr lang="en-US" dirty="0"/>
              <a:t>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SS | epsilon </a:t>
            </a:r>
          </a:p>
          <a:p>
            <a:pPr lvl="1"/>
            <a:endParaRPr lang="en-US" dirty="0"/>
          </a:p>
          <a:p>
            <a:r>
              <a:rPr lang="en-US" dirty="0"/>
              <a:t>L_S = {a} L_S {b} L_S  U  {b} L_S {a} L_S  U {e}  U  L_S L_S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40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Fixpoint Theory to Explain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Context-free Grammars re-interpreted as recursive equations</a:t>
            </a:r>
          </a:p>
          <a:p>
            <a:pPr lvl="1"/>
            <a:r>
              <a:rPr lang="en-US" dirty="0"/>
              <a:t>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SS | epsilon </a:t>
            </a:r>
          </a:p>
          <a:p>
            <a:pPr lvl="1"/>
            <a:endParaRPr lang="en-US" dirty="0"/>
          </a:p>
          <a:p>
            <a:r>
              <a:rPr lang="en-US" dirty="0"/>
              <a:t>L_S = {a} L_S {b} L_S  U  {b} L_S {a} L_S  U {e}  U  L_S L_S</a:t>
            </a:r>
          </a:p>
          <a:p>
            <a:endParaRPr lang="en-US" dirty="0"/>
          </a:p>
          <a:p>
            <a:r>
              <a:rPr lang="en-US" dirty="0"/>
              <a:t>Are there 2 fixpoints? Which is found using iteration using {} as the bottom (going up)?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3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Fixpoint Theory to Explain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Then discuss the system</a:t>
            </a:r>
          </a:p>
          <a:p>
            <a:pPr lvl="1"/>
            <a:r>
              <a:rPr lang="en-US" dirty="0"/>
              <a:t>S -&gt; epsilon | ( W S</a:t>
            </a:r>
          </a:p>
          <a:p>
            <a:pPr lvl="1"/>
            <a:r>
              <a:rPr lang="en-US" dirty="0"/>
              <a:t>W -&gt; ( W W | )</a:t>
            </a:r>
          </a:p>
          <a:p>
            <a:pPr lvl="1"/>
            <a:endParaRPr lang="en-US" dirty="0"/>
          </a:p>
          <a:p>
            <a:r>
              <a:rPr lang="en-US" dirty="0"/>
              <a:t>Solve</a:t>
            </a:r>
          </a:p>
          <a:p>
            <a:r>
              <a:rPr lang="en-US" dirty="0"/>
              <a:t>(L_S, L_W) = </a:t>
            </a:r>
            <a:r>
              <a:rPr lang="en-US" dirty="0">
                <a:solidFill>
                  <a:srgbClr val="0F4F97"/>
                </a:solidFill>
              </a:rPr>
              <a:t>(</a:t>
            </a:r>
            <a:r>
              <a:rPr lang="en-US" dirty="0"/>
              <a:t>   {e} U {(} L_W L_S   ,   {(} L_W  L_W   U  {)}  </a:t>
            </a:r>
            <a:r>
              <a:rPr lang="en-US" dirty="0">
                <a:solidFill>
                  <a:srgbClr val="0F4F97"/>
                </a:solidFill>
              </a:rPr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20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Fixpoint Theory to Explain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Then discuss the system</a:t>
            </a:r>
          </a:p>
          <a:p>
            <a:pPr lvl="1"/>
            <a:r>
              <a:rPr lang="en-US" dirty="0"/>
              <a:t>S -&gt; epsilon | ( W S</a:t>
            </a:r>
          </a:p>
          <a:p>
            <a:pPr lvl="1"/>
            <a:r>
              <a:rPr lang="en-US" dirty="0"/>
              <a:t>W -&gt; ( W W | )</a:t>
            </a:r>
          </a:p>
          <a:p>
            <a:pPr lvl="1"/>
            <a:endParaRPr lang="en-US" dirty="0"/>
          </a:p>
          <a:p>
            <a:r>
              <a:rPr lang="en-US" dirty="0"/>
              <a:t>Solve</a:t>
            </a:r>
          </a:p>
          <a:p>
            <a:r>
              <a:rPr lang="en-US" dirty="0"/>
              <a:t>(L_S, L_W) = </a:t>
            </a:r>
            <a:r>
              <a:rPr lang="en-US" dirty="0">
                <a:solidFill>
                  <a:srgbClr val="0F4F97"/>
                </a:solidFill>
              </a:rPr>
              <a:t>(</a:t>
            </a:r>
            <a:r>
              <a:rPr lang="en-US" dirty="0"/>
              <a:t>   {e} U {(} L_W L_S   ,   {(} L_W  L_W   U  {)}  </a:t>
            </a:r>
            <a:r>
              <a:rPr lang="en-US" dirty="0">
                <a:solidFill>
                  <a:srgbClr val="0F4F97"/>
                </a:solidFill>
              </a:rPr>
              <a:t>)</a:t>
            </a:r>
          </a:p>
          <a:p>
            <a:endParaRPr lang="en-US" dirty="0">
              <a:solidFill>
                <a:srgbClr val="0F4F97"/>
              </a:solidFill>
            </a:endParaRPr>
          </a:p>
          <a:p>
            <a:r>
              <a:rPr lang="en-US" dirty="0">
                <a:solidFill>
                  <a:srgbClr val="0F4F97"/>
                </a:solidFill>
              </a:rPr>
              <a:t>What fixpoint obtained by iterating up from ({} , {})  ?</a:t>
            </a:r>
          </a:p>
          <a:p>
            <a:r>
              <a:rPr lang="en-US" dirty="0">
                <a:solidFill>
                  <a:srgbClr val="0F4F97"/>
                </a:solidFill>
              </a:rPr>
              <a:t>What is the lattice ordering?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71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26C0-23E2-F14D-8605-D3A28485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1438021" cy="515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Fixpoint Theory to understand Recursion</a:t>
            </a: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88AB08F-8DB9-354D-971D-B7FC8607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518"/>
            <a:ext cx="12192000" cy="1705970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165979BC-E799-0D48-B617-C0F5DBB36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86" y="2027286"/>
            <a:ext cx="10167848" cy="158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4B177A-A849-D74F-B82F-BF36CF921F7D}"/>
              </a:ext>
            </a:extLst>
          </p:cNvPr>
          <p:cNvSpPr txBox="1"/>
          <p:nvPr/>
        </p:nvSpPr>
        <p:spPr>
          <a:xfrm>
            <a:off x="1398494" y="3579057"/>
            <a:ext cx="1016784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f3 corresponds to  </a:t>
            </a:r>
            <a:r>
              <a:rPr lang="en-US" dirty="0" err="1"/>
              <a:t>lim_i</a:t>
            </a:r>
            <a:r>
              <a:rPr lang="en-US" dirty="0"/>
              <a:t> { </a:t>
            </a:r>
            <a:r>
              <a:rPr lang="en-US" dirty="0" err="1"/>
              <a:t>Tau^i</a:t>
            </a:r>
            <a:r>
              <a:rPr lang="en-US" dirty="0"/>
              <a:t> [ </a:t>
            </a:r>
            <a:r>
              <a:rPr lang="en-US" dirty="0" err="1"/>
              <a:t>Bottom_fn</a:t>
            </a:r>
            <a:r>
              <a:rPr lang="en-US" dirty="0"/>
              <a:t> ] }</a:t>
            </a:r>
          </a:p>
          <a:p>
            <a:endParaRPr lang="en-US" dirty="0"/>
          </a:p>
          <a:p>
            <a:r>
              <a:rPr lang="en-US" dirty="0"/>
              <a:t>Where Tau for “F” above is:  </a:t>
            </a:r>
            <a:r>
              <a:rPr lang="en-US" dirty="0">
                <a:solidFill>
                  <a:srgbClr val="0F4F97"/>
                </a:solidFill>
              </a:rPr>
              <a:t>…fill this…  </a:t>
            </a:r>
            <a:r>
              <a:rPr lang="en-US" dirty="0"/>
              <a:t>and is called </a:t>
            </a:r>
          </a:p>
          <a:p>
            <a:r>
              <a:rPr lang="en-US" dirty="0"/>
              <a:t>the “functional underlying the recursive definition (in Manna’s book)</a:t>
            </a:r>
          </a:p>
          <a:p>
            <a:endParaRPr lang="en-US" dirty="0"/>
          </a:p>
          <a:p>
            <a:r>
              <a:rPr lang="en-US" dirty="0"/>
              <a:t>In Chapter 18 of Book-3, it is called the “pre” function (e.g. </a:t>
            </a:r>
            <a:r>
              <a:rPr lang="en-US" dirty="0" err="1"/>
              <a:t>PreFact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 on</a:t>
            </a:r>
          </a:p>
          <a:p>
            <a:r>
              <a:rPr lang="en-US" dirty="0"/>
              <a:t> which the Y combinator is applied.</a:t>
            </a:r>
          </a:p>
          <a:p>
            <a:endParaRPr lang="en-US" dirty="0"/>
          </a:p>
          <a:p>
            <a:r>
              <a:rPr lang="en-US" dirty="0"/>
              <a:t>Applying the Y combinator gives the same effect as computing the limit of this chain of functions</a:t>
            </a:r>
          </a:p>
          <a:p>
            <a:endParaRPr lang="en-US" dirty="0"/>
          </a:p>
          <a:p>
            <a:r>
              <a:rPr lang="en-US" dirty="0"/>
              <a:t>What does Tau^1[Bottom] correspond to? What about Tau^2 ? Tau^3 ? </a:t>
            </a:r>
            <a:r>
              <a:rPr lang="en-US" dirty="0">
                <a:solidFill>
                  <a:srgbClr val="0F4F97"/>
                </a:solidFill>
              </a:rPr>
              <a:t>…fill this…</a:t>
            </a:r>
          </a:p>
        </p:txBody>
      </p:sp>
    </p:spTree>
    <p:extLst>
      <p:ext uri="{BB962C8B-B14F-4D97-AF65-F5344CB8AC3E}">
        <p14:creationId xmlns:p14="http://schemas.microsoft.com/office/powerpoint/2010/main" val="3268384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Now discuss notes in this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77C0-4B50-6E46-B798-4AA4CC85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Manna’s work on interpreting these functions</a:t>
            </a:r>
          </a:p>
          <a:p>
            <a:r>
              <a:rPr lang="en-US" dirty="0"/>
              <a:t>Which function can we “experimentally compute”?</a:t>
            </a:r>
          </a:p>
          <a:p>
            <a:pPr lvl="1"/>
            <a:r>
              <a:rPr lang="en-US" dirty="0"/>
              <a:t>If we keep experimenting with F in say Python , what function table can we fill ?</a:t>
            </a:r>
          </a:p>
          <a:p>
            <a:pPr lvl="1"/>
            <a:r>
              <a:rPr lang="en-US" dirty="0"/>
              <a:t>What if we did it in a different (lazy) language)?</a:t>
            </a:r>
          </a:p>
          <a:p>
            <a:pPr lvl="1"/>
            <a:endParaRPr lang="en-US" dirty="0"/>
          </a:p>
          <a:p>
            <a:r>
              <a:rPr lang="en-US" dirty="0"/>
              <a:t>That is, if we compute according to a fixpoint computation rule, we will get the “true answer”</a:t>
            </a:r>
          </a:p>
          <a:p>
            <a:endParaRPr lang="en-US" dirty="0"/>
          </a:p>
          <a:p>
            <a:r>
              <a:rPr lang="en-US" dirty="0"/>
              <a:t>None of this is largely of concern for finite lattices </a:t>
            </a:r>
          </a:p>
          <a:p>
            <a:pPr lvl="1"/>
            <a:r>
              <a:rPr lang="en-US" dirty="0"/>
              <a:t>Many static-analysis situations</a:t>
            </a:r>
          </a:p>
          <a:p>
            <a:r>
              <a:rPr lang="en-US" dirty="0"/>
              <a:t>But the general story is important to know.</a:t>
            </a:r>
          </a:p>
        </p:txBody>
      </p:sp>
    </p:spTree>
    <p:extLst>
      <p:ext uri="{BB962C8B-B14F-4D97-AF65-F5344CB8AC3E}">
        <p14:creationId xmlns:p14="http://schemas.microsoft.com/office/powerpoint/2010/main" val="318267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CTL Model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77C0-4B50-6E46-B798-4AA4CC85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fixpoints exist and are unique when Tau is</a:t>
            </a:r>
          </a:p>
          <a:p>
            <a:pPr lvl="1"/>
            <a:r>
              <a:rPr lang="en-US" dirty="0"/>
              <a:t>Monotonic</a:t>
            </a:r>
          </a:p>
          <a:p>
            <a:pPr lvl="1"/>
            <a:r>
              <a:rPr lang="en-US" dirty="0"/>
              <a:t>Continuous</a:t>
            </a:r>
          </a:p>
          <a:p>
            <a:pPr lvl="1"/>
            <a:endParaRPr lang="en-US" dirty="0"/>
          </a:p>
          <a:p>
            <a:r>
              <a:rPr lang="en-US" dirty="0"/>
              <a:t>For infinite lattices</a:t>
            </a:r>
          </a:p>
          <a:p>
            <a:pPr lvl="1"/>
            <a:r>
              <a:rPr lang="en-US" dirty="0"/>
              <a:t>Continuity implies Monotonicity</a:t>
            </a:r>
          </a:p>
          <a:p>
            <a:pPr lvl="1"/>
            <a:endParaRPr lang="en-US" dirty="0"/>
          </a:p>
          <a:p>
            <a:r>
              <a:rPr lang="en-US" dirty="0"/>
              <a:t>For finite lattices</a:t>
            </a:r>
          </a:p>
          <a:p>
            <a:pPr lvl="1"/>
            <a:r>
              <a:rPr lang="en-US" dirty="0"/>
              <a:t>Monotonicity implies Continuity</a:t>
            </a:r>
          </a:p>
        </p:txBody>
      </p:sp>
    </p:spTree>
    <p:extLst>
      <p:ext uri="{BB962C8B-B14F-4D97-AF65-F5344CB8AC3E}">
        <p14:creationId xmlns:p14="http://schemas.microsoft.com/office/powerpoint/2010/main" val="88160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45E7-3E06-E843-B5D3-268F8E40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I’m trying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24B8C-5FA9-A149-A7EF-E7DF2A5EC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240"/>
            <a:ext cx="10515600" cy="5334633"/>
          </a:xfrm>
        </p:spPr>
        <p:txBody>
          <a:bodyPr>
            <a:normAutofit/>
          </a:bodyPr>
          <a:lstStyle/>
          <a:p>
            <a:r>
              <a:rPr lang="en-US" dirty="0"/>
              <a:t>Tell you that an elephant can be viewed from many sides</a:t>
            </a:r>
          </a:p>
          <a:p>
            <a:pPr lvl="1"/>
            <a:r>
              <a:rPr lang="en-US" dirty="0"/>
              <a:t>A tube</a:t>
            </a:r>
          </a:p>
          <a:p>
            <a:pPr lvl="1"/>
            <a:r>
              <a:rPr lang="en-US" dirty="0"/>
              <a:t>A pancake</a:t>
            </a:r>
          </a:p>
          <a:p>
            <a:pPr lvl="1"/>
            <a:r>
              <a:rPr lang="en-US" dirty="0"/>
              <a:t>A pokey thing</a:t>
            </a:r>
          </a:p>
          <a:p>
            <a:r>
              <a:rPr lang="en-US" dirty="0"/>
              <a:t>Fixpoint theory is in many areas of CS</a:t>
            </a:r>
          </a:p>
          <a:p>
            <a:pPr lvl="1"/>
            <a:r>
              <a:rPr lang="en-US" dirty="0"/>
              <a:t>Context-free Languages</a:t>
            </a:r>
          </a:p>
          <a:p>
            <a:pPr lvl="1"/>
            <a:r>
              <a:rPr lang="en-US" dirty="0"/>
              <a:t>PL semantics</a:t>
            </a:r>
          </a:p>
          <a:p>
            <a:pPr lvl="1"/>
            <a:r>
              <a:rPr lang="en-US" dirty="0"/>
              <a:t>Static analysis</a:t>
            </a:r>
          </a:p>
          <a:p>
            <a:pPr lvl="1"/>
            <a:r>
              <a:rPr lang="en-US" dirty="0"/>
              <a:t>CTL model checking</a:t>
            </a:r>
          </a:p>
          <a:p>
            <a:pPr lvl="1"/>
            <a:r>
              <a:rPr lang="en-US" dirty="0"/>
              <a:t>Even CMOS transistor simulation</a:t>
            </a:r>
          </a:p>
          <a:p>
            <a:r>
              <a:rPr lang="en-US" dirty="0"/>
              <a:t>Learning it in “just one class” may give you the view that elephants are pokey objects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73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State-Space Travel via BDDs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77C0-4B50-6E46-B798-4AA4CC85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BDDs to represent </a:t>
            </a:r>
            <a:r>
              <a:rPr lang="en-US" dirty="0" err="1"/>
              <a:t>Kripke</a:t>
            </a:r>
            <a:r>
              <a:rPr lang="en-US" dirty="0"/>
              <a:t> Structure</a:t>
            </a:r>
          </a:p>
          <a:p>
            <a:r>
              <a:rPr lang="en-US" dirty="0"/>
              <a:t>We will model Transition Relations using BDDs</a:t>
            </a:r>
          </a:p>
          <a:p>
            <a:r>
              <a:rPr lang="en-US" dirty="0"/>
              <a:t>Use Boolean operations to obtain the set of reachable states</a:t>
            </a:r>
          </a:p>
        </p:txBody>
      </p:sp>
    </p:spTree>
    <p:extLst>
      <p:ext uri="{BB962C8B-B14F-4D97-AF65-F5344CB8AC3E}">
        <p14:creationId xmlns:p14="http://schemas.microsoft.com/office/powerpoint/2010/main" val="1502877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State Transition Systems via BDDs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8A9DA75-C3C4-CE43-B6F7-B5EC91769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43372"/>
            <a:ext cx="6936305" cy="1624877"/>
          </a:xfrm>
          <a:prstGeom prst="rect">
            <a:avLst/>
          </a:prstGeom>
        </p:spPr>
      </p:pic>
      <p:pic>
        <p:nvPicPr>
          <p:cNvPr id="9" name="Picture 8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EC2F0BF8-7155-F94F-9200-3B0B97CF1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39" y="3082775"/>
            <a:ext cx="10242446" cy="32744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ABBA84-8B9D-9546-B4E7-060F5C5A1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180" y="1115124"/>
            <a:ext cx="4453177" cy="101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48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set of reachable states defined by “P”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EE9BE25-27A6-604F-9B8D-E358A9889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082800"/>
            <a:ext cx="117094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94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This can be computed via fixpoint iteration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ED77C9B-A6C9-944E-A28C-5408CFFF1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84300"/>
            <a:ext cx="9753600" cy="408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87F6B7-E123-5142-B83B-A29134662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692774"/>
            <a:ext cx="7569200" cy="800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E22926-0328-7A4E-A443-2F9C858BDEAB}"/>
              </a:ext>
            </a:extLst>
          </p:cNvPr>
          <p:cNvSpPr txBox="1"/>
          <p:nvPr/>
        </p:nvSpPr>
        <p:spPr>
          <a:xfrm>
            <a:off x="9203961" y="589113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7695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This can be computed via fixpoint iteration</a:t>
            </a:r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B1A69948-BBB9-C149-BF7C-0CC4879A7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111250"/>
            <a:ext cx="119126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24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This can be computed via fixpoint iteration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8940D7A2-D082-7A45-9463-84A72E753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822450"/>
            <a:ext cx="120396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72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64892"/>
            <a:ext cx="2114862" cy="1118900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Forward </a:t>
            </a:r>
            <a:r>
              <a:rPr lang="en-US" sz="1800" dirty="0" err="1"/>
              <a:t>Reahability</a:t>
            </a:r>
            <a:r>
              <a:rPr lang="en-US" sz="1800" dirty="0"/>
              <a:t> via the BDD tool called “BED”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6BDA0-A54B-1D4A-8DDD-DADD2DC05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511" y="0"/>
            <a:ext cx="5673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66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64892"/>
            <a:ext cx="2114862" cy="11189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dirty="0"/>
              <a:t>Forward </a:t>
            </a:r>
            <a:r>
              <a:rPr lang="en-US" sz="1800" dirty="0" err="1"/>
              <a:t>Reahability</a:t>
            </a:r>
            <a:r>
              <a:rPr lang="en-US" sz="1800" dirty="0"/>
              <a:t> via the BDD tool called “BED”: another example</a:t>
            </a:r>
          </a:p>
        </p:txBody>
      </p:sp>
      <p:pic>
        <p:nvPicPr>
          <p:cNvPr id="4" name="Picture 3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81F9DFD8-BFC9-924B-8093-C949E85F6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585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2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64892"/>
            <a:ext cx="2114862" cy="1118900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Now, for the CTL Logic, and Reachability using BDDs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082140C-AE53-964D-A9DC-74CDEE5BC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466" y="69850"/>
            <a:ext cx="9690100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11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64892"/>
            <a:ext cx="2114862" cy="1118900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Now, for the CTL Logic, and Reachability using BDDs 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CD58E74-B4D3-7140-BB70-BACDA19DE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462" y="164892"/>
            <a:ext cx="8597900" cy="4673600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93E80A84-52EE-804A-BEDC-E4F4F7B6D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616" y="4838492"/>
            <a:ext cx="6858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45E7-3E06-E843-B5D3-268F8E40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fixed-point/fixpoint theory is aimed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24B8C-5FA9-A149-A7EF-E7DF2A5EC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240"/>
            <a:ext cx="10515600" cy="5334633"/>
          </a:xfrm>
        </p:spPr>
        <p:txBody>
          <a:bodyPr>
            <a:normAutofit/>
          </a:bodyPr>
          <a:lstStyle/>
          <a:p>
            <a:r>
              <a:rPr lang="en-US" dirty="0"/>
              <a:t>Solving equations</a:t>
            </a:r>
          </a:p>
          <a:p>
            <a:pPr lvl="1"/>
            <a:r>
              <a:rPr lang="en-US" dirty="0"/>
              <a:t>Some equations make sense, some don’t</a:t>
            </a:r>
          </a:p>
          <a:p>
            <a:pPr lvl="2"/>
            <a:r>
              <a:rPr lang="en-US" dirty="0"/>
              <a:t>X = 2 – yes </a:t>
            </a:r>
          </a:p>
          <a:p>
            <a:pPr lvl="2"/>
            <a:r>
              <a:rPr lang="en-US" dirty="0"/>
              <a:t>X = X + 1 – no, in int </a:t>
            </a:r>
          </a:p>
          <a:p>
            <a:pPr lvl="2"/>
            <a:r>
              <a:rPr lang="en-US" dirty="0"/>
              <a:t>F(x) = F(x) – yes , but too many solutions</a:t>
            </a:r>
          </a:p>
          <a:p>
            <a:pPr lvl="2"/>
            <a:r>
              <a:rPr lang="en-US" dirty="0"/>
              <a:t>F(x) = F(x+1) - &lt;your answer&gt;</a:t>
            </a:r>
          </a:p>
          <a:p>
            <a:pPr lvl="2"/>
            <a:r>
              <a:rPr lang="en-US" dirty="0"/>
              <a:t>F(x) = F(x) + 1 - &lt;your answer_</a:t>
            </a:r>
          </a:p>
        </p:txBody>
      </p:sp>
    </p:spTree>
    <p:extLst>
      <p:ext uri="{BB962C8B-B14F-4D97-AF65-F5344CB8AC3E}">
        <p14:creationId xmlns:p14="http://schemas.microsoft.com/office/powerpoint/2010/main" val="19337587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64892"/>
            <a:ext cx="2114862" cy="1118900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Now, for the CTL Logic, and Reachability using BDDs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5F8EBAE-F836-734C-B93D-862F373F6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466" y="0"/>
            <a:ext cx="4051300" cy="7620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A1951E8-8C52-2948-90E1-B6F6080EF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700" y="762000"/>
            <a:ext cx="98933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13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64892"/>
            <a:ext cx="2114862" cy="1118900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Now, for the CTL Logic, and Reachability using BDDs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5F8EBAE-F836-734C-B93D-862F373F6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466" y="0"/>
            <a:ext cx="4051300" cy="762000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613F078-5CF6-9549-AEDA-A2506396E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435" y="787946"/>
            <a:ext cx="8971030" cy="528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58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64892"/>
            <a:ext cx="2114862" cy="1118900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Now, for the CTL Logic, and Reachability using BDDs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5F8EBAE-F836-734C-B93D-862F373F6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466" y="0"/>
            <a:ext cx="4051300" cy="7620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CBA76BE-9EAE-8747-83DE-CF544234A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2089150"/>
            <a:ext cx="105283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6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64892"/>
            <a:ext cx="2114862" cy="1118900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Now, for the CTL Logic, and Reachability using BDDs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17D3AAF-7228-CC4F-91BD-8C9DF120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320" y="140792"/>
            <a:ext cx="7188200" cy="11430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94F6183-E668-4448-9A4F-3E02B8930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050" y="1165902"/>
            <a:ext cx="73279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555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64892"/>
            <a:ext cx="2114862" cy="1118900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Now, for the CTL Logic, and Reachability using BDDs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17D3AAF-7228-CC4F-91BD-8C9DF120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320" y="140792"/>
            <a:ext cx="7188200" cy="11430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EBB7001-58D2-BB4F-8017-D3F8092C0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363" y="1395302"/>
            <a:ext cx="9525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26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64892"/>
            <a:ext cx="2114862" cy="1118900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Now, for the CTL Logic, and Reachability using BDDs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17D3AAF-7228-CC4F-91BD-8C9DF120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330" y="0"/>
            <a:ext cx="7188200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60CB4D-8286-904A-BFE2-3AD871111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055" y="1143000"/>
            <a:ext cx="3873500" cy="622300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103184C1-0023-3741-8EDB-B7EB4FC99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04" y="1616438"/>
            <a:ext cx="9855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38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Fixpoint theory is everywhere in CS</a:t>
            </a:r>
          </a:p>
          <a:p>
            <a:pPr lvl="1"/>
            <a:r>
              <a:rPr lang="en-US" dirty="0"/>
              <a:t>Static analysis</a:t>
            </a:r>
          </a:p>
          <a:p>
            <a:pPr lvl="1"/>
            <a:r>
              <a:rPr lang="en-US" dirty="0"/>
              <a:t>Recursive program analysis</a:t>
            </a:r>
          </a:p>
          <a:p>
            <a:pPr lvl="1"/>
            <a:r>
              <a:rPr lang="en-US" dirty="0"/>
              <a:t>CFG explanation </a:t>
            </a:r>
          </a:p>
          <a:p>
            <a:pPr lvl="1"/>
            <a:r>
              <a:rPr lang="en-US" dirty="0"/>
              <a:t>CTL model-checking</a:t>
            </a:r>
          </a:p>
          <a:p>
            <a:r>
              <a:rPr lang="en-US" dirty="0"/>
              <a:t>Finding lattices and monotonic + continuous functionals is key</a:t>
            </a:r>
          </a:p>
          <a:p>
            <a:r>
              <a:rPr lang="en-US" dirty="0"/>
              <a:t>Once set up this way, we usually go after the least fixpoint</a:t>
            </a:r>
          </a:p>
          <a:p>
            <a:r>
              <a:rPr lang="en-US" dirty="0"/>
              <a:t>Greatest fixpoints also “make sense” </a:t>
            </a:r>
          </a:p>
          <a:p>
            <a:pPr lvl="1"/>
            <a:r>
              <a:rPr lang="en-US" dirty="0"/>
              <a:t>But sometimes they are useless </a:t>
            </a:r>
          </a:p>
          <a:p>
            <a:pPr lvl="1"/>
            <a:r>
              <a:rPr lang="en-US" dirty="0"/>
              <a:t>as in the CFG example 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SS | epsilon</a:t>
            </a:r>
          </a:p>
        </p:txBody>
      </p:sp>
    </p:spTree>
    <p:extLst>
      <p:ext uri="{BB962C8B-B14F-4D97-AF65-F5344CB8AC3E}">
        <p14:creationId xmlns:p14="http://schemas.microsoft.com/office/powerpoint/2010/main" val="6520295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95029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45E7-3E06-E843-B5D3-268F8E40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fixed-point/fixpoint theory is aimed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24B8C-5FA9-A149-A7EF-E7DF2A5EC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240"/>
            <a:ext cx="10515600" cy="5334633"/>
          </a:xfrm>
        </p:spPr>
        <p:txBody>
          <a:bodyPr>
            <a:normAutofit/>
          </a:bodyPr>
          <a:lstStyle/>
          <a:p>
            <a:r>
              <a:rPr lang="en-US" dirty="0"/>
              <a:t>Solving equations</a:t>
            </a:r>
          </a:p>
          <a:p>
            <a:pPr lvl="1"/>
            <a:r>
              <a:rPr lang="en-US" dirty="0"/>
              <a:t>Some equations make sense, some don’t</a:t>
            </a:r>
          </a:p>
          <a:p>
            <a:pPr lvl="2"/>
            <a:r>
              <a:rPr lang="en-US" dirty="0"/>
              <a:t>X = 2 – yes </a:t>
            </a:r>
          </a:p>
          <a:p>
            <a:pPr lvl="2"/>
            <a:r>
              <a:rPr lang="en-US" dirty="0"/>
              <a:t>X = X + 1 – no, in int </a:t>
            </a:r>
          </a:p>
          <a:p>
            <a:pPr lvl="2"/>
            <a:r>
              <a:rPr lang="en-US" dirty="0"/>
              <a:t>F(x) = F(x) – yes , but too many solutions</a:t>
            </a:r>
          </a:p>
          <a:p>
            <a:pPr lvl="2"/>
            <a:r>
              <a:rPr lang="en-US" dirty="0"/>
              <a:t>F(x) = F(x+1) – sure it can</a:t>
            </a:r>
          </a:p>
          <a:p>
            <a:pPr lvl="2"/>
            <a:r>
              <a:rPr lang="en-US" dirty="0"/>
              <a:t>F(x) = F(x) + 1 - no</a:t>
            </a:r>
          </a:p>
        </p:txBody>
      </p:sp>
    </p:spTree>
    <p:extLst>
      <p:ext uri="{BB962C8B-B14F-4D97-AF65-F5344CB8AC3E}">
        <p14:creationId xmlns:p14="http://schemas.microsoft.com/office/powerpoint/2010/main" val="186228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45E7-3E06-E843-B5D3-268F8E40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fixed-point/fixpoint theory is aimed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24B8C-5FA9-A149-A7EF-E7DF2A5EC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240"/>
            <a:ext cx="10515600" cy="5334633"/>
          </a:xfrm>
        </p:spPr>
        <p:txBody>
          <a:bodyPr>
            <a:normAutofit/>
          </a:bodyPr>
          <a:lstStyle/>
          <a:p>
            <a:r>
              <a:rPr lang="en-US" dirty="0"/>
              <a:t>Solving equations</a:t>
            </a:r>
          </a:p>
          <a:p>
            <a:pPr lvl="1"/>
            <a:r>
              <a:rPr lang="en-US" dirty="0"/>
              <a:t>Some equations make sense, some don’t</a:t>
            </a:r>
          </a:p>
          <a:p>
            <a:pPr lvl="2"/>
            <a:r>
              <a:rPr lang="en-US" dirty="0"/>
              <a:t>X = 2 – yes </a:t>
            </a:r>
          </a:p>
          <a:p>
            <a:pPr lvl="2"/>
            <a:r>
              <a:rPr lang="en-US" dirty="0"/>
              <a:t>X = X + 1 – no, in int </a:t>
            </a:r>
          </a:p>
          <a:p>
            <a:pPr lvl="2"/>
            <a:r>
              <a:rPr lang="en-US" dirty="0"/>
              <a:t>F(x) = F(x) – yes , but too many solutions</a:t>
            </a:r>
          </a:p>
          <a:p>
            <a:pPr lvl="2"/>
            <a:r>
              <a:rPr lang="en-US" dirty="0"/>
              <a:t>F(x) = F(x+1) – sure it can</a:t>
            </a:r>
          </a:p>
          <a:p>
            <a:pPr lvl="2"/>
            <a:r>
              <a:rPr lang="en-US" dirty="0"/>
              <a:t>F(x) = F(x) + 1 – no</a:t>
            </a:r>
          </a:p>
          <a:p>
            <a:r>
              <a:rPr lang="en-US" dirty="0"/>
              <a:t>Main points</a:t>
            </a:r>
          </a:p>
          <a:p>
            <a:pPr lvl="1"/>
            <a:r>
              <a:rPr lang="en-US" dirty="0"/>
              <a:t>Recursion / circularity is natural</a:t>
            </a:r>
          </a:p>
          <a:p>
            <a:pPr lvl="1"/>
            <a:r>
              <a:rPr lang="en-US" dirty="0"/>
              <a:t>How do we solve when we have circular situations?</a:t>
            </a:r>
          </a:p>
        </p:txBody>
      </p:sp>
    </p:spTree>
    <p:extLst>
      <p:ext uri="{BB962C8B-B14F-4D97-AF65-F5344CB8AC3E}">
        <p14:creationId xmlns:p14="http://schemas.microsoft.com/office/powerpoint/2010/main" val="117242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Fixpoint Theory to Explain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Context-free Grammars re-interpreted as recursive equations</a:t>
            </a:r>
          </a:p>
          <a:p>
            <a:pPr lvl="1"/>
            <a:r>
              <a:rPr lang="en-US" dirty="0"/>
              <a:t>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SS | epsilon </a:t>
            </a:r>
          </a:p>
          <a:p>
            <a:pPr lvl="2"/>
            <a:r>
              <a:rPr lang="en-US" dirty="0"/>
              <a:t>Versus</a:t>
            </a:r>
          </a:p>
          <a:p>
            <a:pPr lvl="1"/>
            <a:r>
              <a:rPr lang="en-US" dirty="0"/>
              <a:t>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epsilon </a:t>
            </a:r>
          </a:p>
          <a:p>
            <a:endParaRPr lang="en-US" dirty="0"/>
          </a:p>
          <a:p>
            <a:r>
              <a:rPr lang="en-US" dirty="0"/>
              <a:t>How do we view the above as language equations?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6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Fixpoint Theory to Explain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Context-free Grammars re-interpreted as recursive equations</a:t>
            </a:r>
          </a:p>
          <a:p>
            <a:pPr lvl="1"/>
            <a:r>
              <a:rPr lang="en-US" dirty="0"/>
              <a:t>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epsilon  </a:t>
            </a:r>
          </a:p>
          <a:p>
            <a:pPr lvl="1"/>
            <a:r>
              <a:rPr lang="en-US" dirty="0"/>
              <a:t>Solve the recursive language equation</a:t>
            </a:r>
          </a:p>
          <a:p>
            <a:pPr lvl="1"/>
            <a:endParaRPr lang="en-US" dirty="0"/>
          </a:p>
          <a:p>
            <a:r>
              <a:rPr lang="en-US" dirty="0"/>
              <a:t>L_S = {a} L_S {b} L_S  U  {b} L_S {a} L_S  U {e}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8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101-1BE6-B342-B74F-1C9EF1D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Fixpoint Theory to Explain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4E2-6782-DE42-B7EB-6EC81E7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Context-free Grammars re-interpreted as recursive equations</a:t>
            </a:r>
          </a:p>
          <a:p>
            <a:pPr lvl="1"/>
            <a:r>
              <a:rPr lang="en-US" dirty="0"/>
              <a:t>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epsilon  </a:t>
            </a:r>
          </a:p>
          <a:p>
            <a:pPr lvl="1"/>
            <a:r>
              <a:rPr lang="en-US" dirty="0"/>
              <a:t>Solve the recursive language equation</a:t>
            </a:r>
          </a:p>
          <a:p>
            <a:pPr lvl="1"/>
            <a:endParaRPr lang="en-US" dirty="0"/>
          </a:p>
          <a:p>
            <a:r>
              <a:rPr lang="en-US" dirty="0"/>
              <a:t>L_S = {a} L_S {b} L_S  U  {b} L_S {a} L_S  U {e}</a:t>
            </a:r>
          </a:p>
          <a:p>
            <a:endParaRPr lang="en-US" dirty="0"/>
          </a:p>
          <a:p>
            <a:r>
              <a:rPr lang="en-US" dirty="0"/>
              <a:t>What do we get when we iterate from L_S = {}  “upwards” ?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15871</TotalTime>
  <Words>2179</Words>
  <Application>Microsoft Macintosh PowerPoint</Application>
  <PresentationFormat>Widescreen</PresentationFormat>
  <Paragraphs>286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Trebuchet MS</vt:lpstr>
      <vt:lpstr>Office Theme</vt:lpstr>
      <vt:lpstr>CS 5/6110, Software Correctness Analysis, Spring 2022</vt:lpstr>
      <vt:lpstr>Recap : This pertains to the quiz … ask if I should show you how to get “Tau”…</vt:lpstr>
      <vt:lpstr>What I’m trying to do</vt:lpstr>
      <vt:lpstr>What fixed-point/fixpoint theory is aimed at</vt:lpstr>
      <vt:lpstr>What fixed-point/fixpoint theory is aimed at</vt:lpstr>
      <vt:lpstr>What fixed-point/fixpoint theory is aimed at</vt:lpstr>
      <vt:lpstr>Fixpoint Theory to Explain CFGs</vt:lpstr>
      <vt:lpstr>Fixpoint Theory to Explain CFGs</vt:lpstr>
      <vt:lpstr>Fixpoint Theory to Explain CFGs</vt:lpstr>
      <vt:lpstr>But for the grammar with the | … | SS rule</vt:lpstr>
      <vt:lpstr>Fixpoint Theory to Explain CFGs</vt:lpstr>
      <vt:lpstr>Uniqueness of Solutions</vt:lpstr>
      <vt:lpstr>Uniqueness of Solutions</vt:lpstr>
      <vt:lpstr>Monotone is a “betterness order” </vt:lpstr>
      <vt:lpstr>Floating-point error behaves non-monotone</vt:lpstr>
      <vt:lpstr>Example of non-monotonicity (FP example)</vt:lpstr>
      <vt:lpstr>Solving for a pair of unknowns is natural</vt:lpstr>
      <vt:lpstr>Fixpoint Theory to Explain CFGs</vt:lpstr>
      <vt:lpstr>Uniqueness of Least Fixpoints</vt:lpstr>
      <vt:lpstr>Fixpoint Theory to Explain CFGs</vt:lpstr>
      <vt:lpstr>Fixpoint Theory to Explain CFGs</vt:lpstr>
      <vt:lpstr>Fixpoint Theory to Explain CFGs</vt:lpstr>
      <vt:lpstr>Fixpoint Theory to Explain CFGs</vt:lpstr>
      <vt:lpstr>Fixpoint Theory to Explain CFGs</vt:lpstr>
      <vt:lpstr>Fixpoint Theory to Explain CFGs</vt:lpstr>
      <vt:lpstr>Fixpoint Theory to Explain CFGs</vt:lpstr>
      <vt:lpstr>Fixpoint Theory to understand Recursion</vt:lpstr>
      <vt:lpstr>Now discuss notes in this directory</vt:lpstr>
      <vt:lpstr>CTL Model Checking</vt:lpstr>
      <vt:lpstr>State-Space Travel via BDDs</vt:lpstr>
      <vt:lpstr>State Transition Systems via BDDs</vt:lpstr>
      <vt:lpstr>The set of reachable states defined by “P”</vt:lpstr>
      <vt:lpstr>This can be computed via fixpoint iteration</vt:lpstr>
      <vt:lpstr>This can be computed via fixpoint iteration</vt:lpstr>
      <vt:lpstr>This can be computed via fixpoint iteration</vt:lpstr>
      <vt:lpstr>Forward Reahability via the BDD tool called “BED”</vt:lpstr>
      <vt:lpstr>Forward Reahability via the BDD tool called “BED”: another example</vt:lpstr>
      <vt:lpstr>Now, for the CTL Logic, and Reachability using BDDs </vt:lpstr>
      <vt:lpstr>Now, for the CTL Logic, and Reachability using BDDs </vt:lpstr>
      <vt:lpstr>Now, for the CTL Logic, and Reachability using BDDs </vt:lpstr>
      <vt:lpstr>Now, for the CTL Logic, and Reachability using BDDs </vt:lpstr>
      <vt:lpstr>Now, for the CTL Logic, and Reachability using BDDs </vt:lpstr>
      <vt:lpstr>Now, for the CTL Logic, and Reachability using BDDs </vt:lpstr>
      <vt:lpstr>Now, for the CTL Logic, and Reachability using BDDs </vt:lpstr>
      <vt:lpstr>Now, for the CTL Logic, and Reachability using BDDs 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698</cp:revision>
  <cp:lastPrinted>2020-01-02T17:56:37Z</cp:lastPrinted>
  <dcterms:created xsi:type="dcterms:W3CDTF">2017-08-23T19:27:01Z</dcterms:created>
  <dcterms:modified xsi:type="dcterms:W3CDTF">2022-03-31T18:20:37Z</dcterms:modified>
</cp:coreProperties>
</file>