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14" r:id="rId2"/>
    <p:sldId id="974" r:id="rId3"/>
    <p:sldId id="988" r:id="rId4"/>
    <p:sldId id="989" r:id="rId5"/>
    <p:sldId id="990" r:id="rId6"/>
    <p:sldId id="9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FF703B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3333"/>
  </p:normalViewPr>
  <p:slideViewPr>
    <p:cSldViewPr snapToGrid="0" snapToObjects="1">
      <p:cViewPr varScale="1">
        <p:scale>
          <a:sx n="109" d="100"/>
          <a:sy n="109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s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  <a:endParaRPr lang="en-US" sz="2215" dirty="0"/>
          </a:p>
          <a:p>
            <a:pPr defTabSz="184837">
              <a:defRPr sz="1800"/>
            </a:pPr>
            <a:endParaRPr lang="en-US" sz="2215" dirty="0"/>
          </a:p>
          <a:p>
            <a:pPr defTabSz="184837">
              <a:defRPr sz="1800"/>
            </a:pPr>
            <a:r>
              <a:rPr lang="en-US" sz="2215" dirty="0" err="1"/>
              <a:t>bit.ly</a:t>
            </a:r>
            <a:r>
              <a:rPr lang="en-US" sz="2215" dirty="0"/>
              <a:t>/cs6110s22</a:t>
            </a:r>
            <a:endParaRPr sz="2215" dirty="0"/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FA4B-60EF-3144-A8AE-B623B326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81AE-AC00-934C-B47B-868168FB2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some Logic</a:t>
            </a:r>
          </a:p>
          <a:p>
            <a:r>
              <a:rPr lang="en-US" dirty="0"/>
              <a:t>Learn </a:t>
            </a:r>
            <a:r>
              <a:rPr lang="en-US" dirty="0" err="1"/>
              <a:t>Promela</a:t>
            </a:r>
            <a:r>
              <a:rPr lang="en-US" dirty="0"/>
              <a:t> Basic Usage of </a:t>
            </a:r>
            <a:r>
              <a:rPr lang="en-US" dirty="0" err="1"/>
              <a:t>Promela</a:t>
            </a:r>
            <a:r>
              <a:rPr lang="en-US" dirty="0"/>
              <a:t> / SPIN </a:t>
            </a:r>
          </a:p>
        </p:txBody>
      </p:sp>
    </p:spTree>
    <p:extLst>
      <p:ext uri="{BB962C8B-B14F-4D97-AF65-F5344CB8AC3E}">
        <p14:creationId xmlns:p14="http://schemas.microsoft.com/office/powerpoint/2010/main" val="8578816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Week-1 </a:t>
            </a:r>
            <a:r>
              <a:rPr lang="en-US" dirty="0" err="1"/>
              <a:t>Asg</a:t>
            </a:r>
            <a:r>
              <a:rPr lang="en-US" dirty="0"/>
              <a:t>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16B4-2D38-6F49-A285-69C7D65C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Go over all the questions (reminder: quiz-1 tonight)</a:t>
            </a:r>
          </a:p>
          <a:p>
            <a:pPr lvl="1"/>
            <a:r>
              <a:rPr lang="en-US" dirty="0"/>
              <a:t>Reason for questions 1,2</a:t>
            </a:r>
          </a:p>
          <a:p>
            <a:pPr lvl="2"/>
            <a:r>
              <a:rPr lang="en-US" dirty="0"/>
              <a:t>Boolean Logic (and speed) and esp. implications are important</a:t>
            </a:r>
          </a:p>
          <a:p>
            <a:pPr lvl="2"/>
            <a:r>
              <a:rPr lang="en-US" dirty="0" err="1"/>
              <a:t>Tseitin</a:t>
            </a:r>
            <a:r>
              <a:rPr lang="en-US" dirty="0"/>
              <a:t> keeps things compact</a:t>
            </a:r>
          </a:p>
          <a:p>
            <a:pPr lvl="2"/>
            <a:r>
              <a:rPr lang="en-US" dirty="0"/>
              <a:t>SMT-solvers do a ton of heavy-lifting today</a:t>
            </a:r>
          </a:p>
          <a:p>
            <a:pPr lvl="3"/>
            <a:r>
              <a:rPr lang="en-US" dirty="0"/>
              <a:t>Even Excel </a:t>
            </a:r>
            <a:r>
              <a:rPr lang="en-US" dirty="0" err="1"/>
              <a:t>FlashFill</a:t>
            </a:r>
            <a:endParaRPr lang="en-US" dirty="0"/>
          </a:p>
          <a:p>
            <a:pPr lvl="2"/>
            <a:r>
              <a:rPr lang="en-US" dirty="0"/>
              <a:t>Will later do fun proofs</a:t>
            </a:r>
          </a:p>
          <a:p>
            <a:pPr lvl="3"/>
            <a:r>
              <a:rPr lang="en-US" dirty="0"/>
              <a:t>2Sat is poly</a:t>
            </a:r>
          </a:p>
          <a:p>
            <a:pPr lvl="3"/>
            <a:r>
              <a:rPr lang="en-US" dirty="0"/>
              <a:t>Review of NPC</a:t>
            </a:r>
          </a:p>
          <a:p>
            <a:pPr lvl="3"/>
            <a:r>
              <a:rPr lang="en-US" dirty="0"/>
              <a:t>FOL is undecidable</a:t>
            </a:r>
          </a:p>
          <a:p>
            <a:pPr lvl="1"/>
            <a:r>
              <a:rPr lang="en-US" dirty="0"/>
              <a:t>Reason for questions 3,4</a:t>
            </a:r>
          </a:p>
          <a:p>
            <a:pPr lvl="2"/>
            <a:r>
              <a:rPr lang="en-US" dirty="0"/>
              <a:t>Sorting can be buggy - </a:t>
            </a:r>
            <a:r>
              <a:rPr lang="en-US" dirty="0">
                <a:hlinkClick r:id="rId2"/>
              </a:rPr>
              <a:t>https://en.wikipedia.org/wiki/Timsort</a:t>
            </a:r>
            <a:r>
              <a:rPr lang="en-US" dirty="0"/>
              <a:t> - read “FM”..</a:t>
            </a:r>
          </a:p>
          <a:p>
            <a:pPr lvl="2"/>
            <a:r>
              <a:rPr lang="en-US" dirty="0"/>
              <a:t>Teaches ND and Data abstractions</a:t>
            </a:r>
          </a:p>
          <a:p>
            <a:pPr lvl="2"/>
            <a:r>
              <a:rPr lang="en-US" dirty="0"/>
              <a:t>Is this small-model verification enough?</a:t>
            </a:r>
          </a:p>
          <a:p>
            <a:pPr lvl="2"/>
            <a:r>
              <a:rPr lang="en-US" dirty="0"/>
              <a:t>See the beginnings of automata</a:t>
            </a:r>
          </a:p>
          <a:p>
            <a:pPr lvl="1"/>
            <a:r>
              <a:rPr lang="en-US" dirty="0"/>
              <a:t>TL; DR </a:t>
            </a:r>
          </a:p>
          <a:p>
            <a:pPr lvl="2"/>
            <a:r>
              <a:rPr lang="en-US" dirty="0"/>
              <a:t>A lot of credibility for FV due to automata-based and logic-based verification</a:t>
            </a:r>
          </a:p>
          <a:p>
            <a:pPr lvl="2"/>
            <a:r>
              <a:rPr lang="en-US" dirty="0"/>
              <a:t>Theorem-proving, static analysis, fuzzing, … all important (even light-weight custom checkers)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8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Tseitin</a:t>
            </a:r>
            <a:r>
              <a:rPr lang="en-US" dirty="0"/>
              <a:t> Transformation : Interactively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16B4-2D38-6F49-A285-69C7D65C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5593234"/>
          </a:xfrm>
        </p:spPr>
        <p:txBody>
          <a:bodyPr>
            <a:normAutofit/>
          </a:bodyPr>
          <a:lstStyle/>
          <a:p>
            <a:r>
              <a:rPr lang="en-US" sz="1600" dirty="0"/>
              <a:t>Convert this gate network to CNF</a:t>
            </a:r>
          </a:p>
          <a:p>
            <a:pPr lvl="1"/>
            <a:r>
              <a:rPr lang="en-US" sz="1600" dirty="0"/>
              <a:t>(p = (a != b)) &amp; (z = (p -&gt; c))  where the output is z.   Note that != is XOR … </a:t>
            </a:r>
          </a:p>
          <a:p>
            <a:r>
              <a:rPr lang="en-US" sz="1600" dirty="0"/>
              <a:t>Space for work here</a:t>
            </a:r>
          </a:p>
        </p:txBody>
      </p:sp>
    </p:spTree>
    <p:extLst>
      <p:ext uri="{BB962C8B-B14F-4D97-AF65-F5344CB8AC3E}">
        <p14:creationId xmlns:p14="http://schemas.microsoft.com/office/powerpoint/2010/main" val="292211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Tseitin</a:t>
            </a:r>
            <a:r>
              <a:rPr lang="en-US" dirty="0"/>
              <a:t> Transformation : Interactively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16B4-2D38-6F49-A285-69C7D65C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5593234"/>
          </a:xfrm>
        </p:spPr>
        <p:txBody>
          <a:bodyPr>
            <a:normAutofit/>
          </a:bodyPr>
          <a:lstStyle/>
          <a:p>
            <a:r>
              <a:rPr lang="en-US" sz="1600" dirty="0"/>
              <a:t>Convert this gate network to CNF</a:t>
            </a:r>
          </a:p>
          <a:p>
            <a:pPr lvl="1"/>
            <a:r>
              <a:rPr lang="en-US" sz="1600" dirty="0"/>
              <a:t>(p = (a != b)) &amp; (z = (p -&gt; c))  where the output is z</a:t>
            </a:r>
          </a:p>
          <a:p>
            <a:r>
              <a:rPr lang="en-US" sz="2000" dirty="0"/>
              <a:t>Solution</a:t>
            </a:r>
          </a:p>
          <a:p>
            <a:pPr lvl="1"/>
            <a:r>
              <a:rPr lang="en-US" sz="1600" dirty="0"/>
              <a:t>Convert the (p -&gt; …) part using (!a+!b).(</a:t>
            </a:r>
            <a:r>
              <a:rPr lang="en-US" sz="1600" dirty="0" err="1"/>
              <a:t>a+b</a:t>
            </a:r>
            <a:r>
              <a:rPr lang="en-US" sz="1600" dirty="0"/>
              <a:t>) for the XOR [ obtain from BDD or in your head ]</a:t>
            </a:r>
          </a:p>
          <a:p>
            <a:pPr lvl="1"/>
            <a:r>
              <a:rPr lang="en-US" sz="1600" dirty="0"/>
              <a:t>Convert the (… -&gt; p) part using the familiar XOR </a:t>
            </a:r>
            <a:r>
              <a:rPr lang="en-US" sz="1600" dirty="0" err="1"/>
              <a:t>defn</a:t>
            </a:r>
            <a:endParaRPr lang="en-US" sz="1600" dirty="0"/>
          </a:p>
          <a:p>
            <a:pPr lvl="1"/>
            <a:r>
              <a:rPr lang="en-US" sz="1600" dirty="0"/>
              <a:t>Do the </a:t>
            </a:r>
            <a:r>
              <a:rPr lang="en-US" sz="1600" dirty="0" err="1"/>
              <a:t>Tseitin</a:t>
            </a:r>
            <a:endParaRPr lang="en-US" sz="1600" dirty="0"/>
          </a:p>
          <a:p>
            <a:r>
              <a:rPr lang="en-US" sz="2000" dirty="0"/>
              <a:t>Check if </a:t>
            </a:r>
            <a:r>
              <a:rPr lang="en-US" sz="2000" dirty="0" err="1"/>
              <a:t>equisat</a:t>
            </a:r>
            <a:endParaRPr lang="en-US" sz="2000" dirty="0"/>
          </a:p>
          <a:p>
            <a:pPr lvl="1"/>
            <a:r>
              <a:rPr lang="en-US" sz="1600" dirty="0"/>
              <a:t>…</a:t>
            </a:r>
          </a:p>
          <a:p>
            <a:r>
              <a:rPr lang="en-US" sz="2000" dirty="0"/>
              <a:t>Check if equivalent</a:t>
            </a:r>
          </a:p>
          <a:p>
            <a:pPr lvl="1"/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691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Promela</a:t>
            </a:r>
            <a:r>
              <a:rPr lang="en-US" dirty="0"/>
              <a:t> </a:t>
            </a:r>
            <a:r>
              <a:rPr lang="en-US" dirty="0" err="1"/>
              <a:t>Bubsort</a:t>
            </a:r>
            <a:r>
              <a:rPr lang="en-US" dirty="0"/>
              <a:t> and Philosophers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16B4-2D38-6F49-A285-69C7D65C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5593234"/>
          </a:xfrm>
        </p:spPr>
        <p:txBody>
          <a:bodyPr>
            <a:normAutofit/>
          </a:bodyPr>
          <a:lstStyle/>
          <a:p>
            <a:r>
              <a:rPr lang="en-US" sz="1600" dirty="0"/>
              <a:t>Will do interactively!</a:t>
            </a:r>
          </a:p>
          <a:p>
            <a:r>
              <a:rPr lang="en-US" sz="1600" dirty="0"/>
              <a:t>Notes if any, here</a:t>
            </a:r>
          </a:p>
        </p:txBody>
      </p:sp>
    </p:spTree>
    <p:extLst>
      <p:ext uri="{BB962C8B-B14F-4D97-AF65-F5344CB8AC3E}">
        <p14:creationId xmlns:p14="http://schemas.microsoft.com/office/powerpoint/2010/main" val="379118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11975</TotalTime>
  <Words>312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Office Theme</vt:lpstr>
      <vt:lpstr>CS 5/6110, Software Correctness Analysis, Spring 2022</vt:lpstr>
      <vt:lpstr>Lec2</vt:lpstr>
      <vt:lpstr>Week-1 Asg: Review</vt:lpstr>
      <vt:lpstr>Tseitin Transformation : Interactively</vt:lpstr>
      <vt:lpstr>Tseitin Transformation : Interactively</vt:lpstr>
      <vt:lpstr>Promela Bubsort and Philosophers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486</cp:revision>
  <cp:lastPrinted>2020-01-02T17:56:37Z</cp:lastPrinted>
  <dcterms:created xsi:type="dcterms:W3CDTF">2017-08-23T19:27:01Z</dcterms:created>
  <dcterms:modified xsi:type="dcterms:W3CDTF">2022-01-13T19:41:59Z</dcterms:modified>
</cp:coreProperties>
</file>