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14" r:id="rId2"/>
    <p:sldId id="1240" r:id="rId3"/>
    <p:sldId id="1268" r:id="rId4"/>
    <p:sldId id="1254" r:id="rId5"/>
    <p:sldId id="1255" r:id="rId6"/>
    <p:sldId id="1256" r:id="rId7"/>
    <p:sldId id="1257" r:id="rId8"/>
    <p:sldId id="1258" r:id="rId9"/>
    <p:sldId id="1259" r:id="rId10"/>
    <p:sldId id="1260" r:id="rId11"/>
    <p:sldId id="1261" r:id="rId12"/>
    <p:sldId id="1262" r:id="rId13"/>
    <p:sldId id="1263" r:id="rId14"/>
    <p:sldId id="1267" r:id="rId15"/>
    <p:sldId id="1264" r:id="rId16"/>
    <p:sldId id="1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945200"/>
    <a:srgbClr val="005493"/>
    <a:srgbClr val="011893"/>
    <a:srgbClr val="FF703B"/>
    <a:srgbClr val="0096FF"/>
    <a:srgbClr val="FF40FF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4"/>
    <p:restoredTop sz="93099"/>
  </p:normalViewPr>
  <p:slideViewPr>
    <p:cSldViewPr snapToGrid="0" snapToObjects="1">
      <p:cViewPr varScale="1">
        <p:scale>
          <a:sx n="115" d="100"/>
          <a:sy n="115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3/13/22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3/13/22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s.au.dk/~amoeller/sp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CS 5/6110, Software Correctness Analysis, Spring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008682" cy="55088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00" dirty="0"/>
              <a:t>Unification in type-inference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885E915-33AD-C242-BA10-D92B80472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889"/>
            <a:ext cx="6477000" cy="5130800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6E99FF1-2C0D-6F44-8EB6-77C9F7B71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974" y="964991"/>
            <a:ext cx="53086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9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008682" cy="55088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00" dirty="0"/>
              <a:t>Unification in type-inference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885E915-33AD-C242-BA10-D92B80472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2866"/>
            <a:ext cx="4205684" cy="3331562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6E99FF1-2C0D-6F44-8EB6-77C9F7B71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984" y="1776333"/>
            <a:ext cx="4217258" cy="3621999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A3EDBE2-0FCA-B14F-94C7-E49D5FF11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602" y="3608647"/>
            <a:ext cx="3235382" cy="314338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262E3DE-C871-C247-833B-8FB3F7092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9602" y="110552"/>
            <a:ext cx="3121827" cy="333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38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26C0-23E2-F14D-8605-D3A28485A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Flow-Sensitive Type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6EF17-7B05-014E-9A53-161A9646F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lattices (and perform Abstract Interpretation)</a:t>
            </a:r>
          </a:p>
          <a:p>
            <a:endParaRPr lang="en-US" dirty="0"/>
          </a:p>
          <a:p>
            <a:r>
              <a:rPr lang="en-US" dirty="0"/>
              <a:t>Lattices help establish an information-theoretic order</a:t>
            </a:r>
          </a:p>
          <a:p>
            <a:endParaRPr lang="en-US" dirty="0"/>
          </a:p>
          <a:p>
            <a:r>
              <a:rPr lang="en-US" dirty="0"/>
              <a:t>We will perform fixed-point iterations on lattices</a:t>
            </a:r>
          </a:p>
          <a:p>
            <a:endParaRPr lang="en-US" dirty="0"/>
          </a:p>
          <a:p>
            <a:r>
              <a:rPr lang="en-US" dirty="0"/>
              <a:t>All this will be broken down via examples and then illustrations using Alloy</a:t>
            </a:r>
          </a:p>
        </p:txBody>
      </p:sp>
    </p:spTree>
    <p:extLst>
      <p:ext uri="{BB962C8B-B14F-4D97-AF65-F5344CB8AC3E}">
        <p14:creationId xmlns:p14="http://schemas.microsoft.com/office/powerpoint/2010/main" val="406535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26C0-23E2-F14D-8605-D3A28485A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Lattice-Engineering is important!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6EF17-7B05-014E-9A53-161A9646F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446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/>
              <a:t>Used in studying denotational semantics using fixed-point theory </a:t>
            </a:r>
          </a:p>
          <a:p>
            <a:r>
              <a:rPr lang="en-US" sz="1600" dirty="0"/>
              <a:t>Used in type-inference</a:t>
            </a:r>
          </a:p>
          <a:p>
            <a:r>
              <a:rPr lang="en-US" sz="1600" dirty="0"/>
              <a:t>Used in circuit simulation</a:t>
            </a:r>
          </a:p>
          <a:p>
            <a:pPr marL="0" indent="0">
              <a:buNone/>
            </a:pPr>
            <a:r>
              <a:rPr lang="en-US" sz="1600" dirty="0"/>
              <a:t>Solving Recursion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“f” function that is recursively defined</a:t>
            </a:r>
          </a:p>
          <a:p>
            <a:pPr marL="0" indent="0">
              <a:buNone/>
            </a:pPr>
            <a:r>
              <a:rPr lang="en-US" sz="1600" dirty="0"/>
              <a:t>Has an increasing chain of approximations</a:t>
            </a:r>
          </a:p>
          <a:p>
            <a:pPr marL="0" indent="0">
              <a:buNone/>
            </a:pPr>
            <a:r>
              <a:rPr lang="en-US" sz="1600" dirty="0"/>
              <a:t>Going top to bottom</a:t>
            </a:r>
          </a:p>
          <a:p>
            <a:pPr marL="0" indent="0">
              <a:buNone/>
            </a:pPr>
            <a:r>
              <a:rPr lang="en-US" sz="1600" dirty="0"/>
              <a:t>And these functions can all</a:t>
            </a:r>
          </a:p>
          <a:p>
            <a:pPr marL="0" indent="0">
              <a:buNone/>
            </a:pPr>
            <a:r>
              <a:rPr lang="en-US" sz="1600" dirty="0"/>
              <a:t>Be situated in </a:t>
            </a:r>
          </a:p>
          <a:p>
            <a:pPr marL="0" indent="0">
              <a:buNone/>
            </a:pPr>
            <a:r>
              <a:rPr lang="en-US" sz="1600" dirty="0"/>
              <a:t>Lattice-Like structures</a:t>
            </a:r>
          </a:p>
          <a:p>
            <a:pPr marL="0" indent="0">
              <a:buNone/>
            </a:pPr>
            <a:r>
              <a:rPr lang="en-US" sz="1600" dirty="0"/>
              <a:t>(often Complete Partial Orders)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ABF57-1007-434B-9BBC-B04D92BE2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5874588"/>
            <a:ext cx="8864600" cy="673100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43A4F853-9D21-1B40-80C1-A8CAF91AF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300" y="4235033"/>
            <a:ext cx="4851400" cy="876300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B63AF962-66CF-FC4F-8883-EF223FF6A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200" y="3073400"/>
            <a:ext cx="2641600" cy="71120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780AF51A-9CC2-C947-A4AC-FFC95DC0D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100" y="2011341"/>
            <a:ext cx="67818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80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26C0-23E2-F14D-8605-D3A28485A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Lattices in Circuit Simulation</a:t>
            </a:r>
          </a:p>
        </p:txBody>
      </p:sp>
      <p:pic>
        <p:nvPicPr>
          <p:cNvPr id="10" name="Picture 9" descr="A picture containing text, bird, plant&#10;&#10;Description automatically generated">
            <a:extLst>
              <a:ext uri="{FF2B5EF4-FFF2-40B4-BE49-F238E27FC236}">
                <a16:creationId xmlns:a16="http://schemas.microsoft.com/office/drawing/2014/main" id="{306BEB62-78EF-AB4A-8F46-DE1A6B768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76" y="1236064"/>
            <a:ext cx="4559300" cy="5105400"/>
          </a:xfrm>
          <a:prstGeom prst="rect">
            <a:avLst/>
          </a:prstGeom>
        </p:spPr>
      </p:pic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3BC717AF-D25E-BA4B-8413-5C170767C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676" y="2008622"/>
            <a:ext cx="7000085" cy="424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17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26C0-23E2-F14D-8605-D3A28485A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Definitions pertaining to lattices in Alloy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6EF17-7B05-014E-9A53-161A9646F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Loosely (see </a:t>
            </a:r>
            <a:r>
              <a:rPr lang="en-US" dirty="0" err="1"/>
              <a:t>spa.pdf</a:t>
            </a:r>
            <a:r>
              <a:rPr lang="en-US" dirty="0"/>
              <a:t> for precise definitions…) Lattices are partially ordered sets with the notion of “le” or [= showing the ordering. There is a notion of upper-bound and lower-bound for any subset of the lattice. There is a notion of a greatest lower-bound and least upper bound. They prove to be unique (because of the set being a partial order). A partial order is a lattice if the GLB and LUB exist for any pair of elements. Finite lattices are complete (only those will be illustrated using Alloy). Infinite lattices require there to be a GLB and LUB for every set – even empty sets. Think of the set of all finite subsets of Nat ordered by [=. We can make this a complete lattice using subset inclusion, but must artificially add a “top” element.</a:t>
            </a:r>
          </a:p>
          <a:p>
            <a:endParaRPr lang="en-US" dirty="0"/>
          </a:p>
          <a:p>
            <a:r>
              <a:rPr lang="en-US" dirty="0"/>
              <a:t>All this flies past – let’s pin it down using Alloy!</a:t>
            </a:r>
          </a:p>
        </p:txBody>
      </p:sp>
    </p:spTree>
    <p:extLst>
      <p:ext uri="{BB962C8B-B14F-4D97-AF65-F5344CB8AC3E}">
        <p14:creationId xmlns:p14="http://schemas.microsoft.com/office/powerpoint/2010/main" val="3240011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26C0-23E2-F14D-8605-D3A28485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51"/>
            <a:ext cx="794479" cy="534285"/>
          </a:xfrm>
        </p:spPr>
        <p:txBody>
          <a:bodyPr>
            <a:normAutofit/>
          </a:bodyPr>
          <a:lstStyle/>
          <a:p>
            <a:r>
              <a:rPr lang="en-US" sz="1200" dirty="0"/>
              <a:t>Lattices in Alloy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7747E89-C9C4-894B-AB50-67E0D4450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79" y="20351"/>
            <a:ext cx="6516245" cy="6557574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844A55C-7F17-8C41-A9C0-744481BC1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753" y="3600606"/>
            <a:ext cx="5300213" cy="3237043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9405672E-FF74-544F-AE2E-1C67804E6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448" y="66935"/>
            <a:ext cx="1073617" cy="3429000"/>
          </a:xfrm>
          <a:prstGeom prst="rect">
            <a:avLst/>
          </a:prstGeom>
        </p:spPr>
      </p:pic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812A7A4-6496-7A47-A7BF-9EE4A1438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2959" y="759085"/>
            <a:ext cx="2870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4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CDA8-5DA1-8A47-9405-8EFB9810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977"/>
            <a:ext cx="10515600" cy="4726986"/>
          </a:xfrm>
        </p:spPr>
        <p:txBody>
          <a:bodyPr>
            <a:normAutofit/>
          </a:bodyPr>
          <a:lstStyle/>
          <a:p>
            <a:r>
              <a:rPr lang="en-US" dirty="0"/>
              <a:t>Let us follow the slides at </a:t>
            </a:r>
            <a:r>
              <a:rPr lang="en-US" dirty="0">
                <a:hlinkClick r:id="rId2"/>
              </a:rPr>
              <a:t>https://cs.au.dk/~amoeller/spa/</a:t>
            </a:r>
            <a:endParaRPr lang="en-US" dirty="0"/>
          </a:p>
          <a:p>
            <a:r>
              <a:rPr lang="en-US" dirty="0"/>
              <a:t>Then learn the basics by doing some exercises, encoding things in Prolog  </a:t>
            </a:r>
          </a:p>
        </p:txBody>
      </p:sp>
    </p:spTree>
    <p:extLst>
      <p:ext uri="{BB962C8B-B14F-4D97-AF65-F5344CB8AC3E}">
        <p14:creationId xmlns:p14="http://schemas.microsoft.com/office/powerpoint/2010/main" val="284548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Why Prolog? Why Prolog in 6110?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CDA8-5DA1-8A47-9405-8EFB9810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977"/>
            <a:ext cx="10515600" cy="4726986"/>
          </a:xfrm>
        </p:spPr>
        <p:txBody>
          <a:bodyPr>
            <a:normAutofit/>
          </a:bodyPr>
          <a:lstStyle/>
          <a:p>
            <a:r>
              <a:rPr lang="en-US" dirty="0"/>
              <a:t>Prolog is a useful declarative language to know</a:t>
            </a:r>
          </a:p>
          <a:p>
            <a:r>
              <a:rPr lang="en-US" dirty="0"/>
              <a:t>Type inference illustrated in </a:t>
            </a:r>
            <a:r>
              <a:rPr lang="en-US" dirty="0" err="1"/>
              <a:t>spa.pdf</a:t>
            </a:r>
            <a:r>
              <a:rPr lang="en-US" dirty="0"/>
              <a:t> uses unification</a:t>
            </a:r>
          </a:p>
          <a:p>
            <a:pPr lvl="1"/>
            <a:r>
              <a:rPr lang="en-US" dirty="0"/>
              <a:t>Unification is central to Prolog – happens at each “clause call”</a:t>
            </a:r>
          </a:p>
          <a:p>
            <a:pPr lvl="1"/>
            <a:r>
              <a:rPr lang="en-US" dirty="0"/>
              <a:t>Unification is “two-way pattern matching”</a:t>
            </a:r>
          </a:p>
          <a:p>
            <a:pPr lvl="2"/>
            <a:r>
              <a:rPr lang="en-US" dirty="0"/>
              <a:t>computes the most general unifier – e.g. </a:t>
            </a:r>
            <a:r>
              <a:rPr lang="en-US" dirty="0" err="1"/>
              <a:t>mgu</a:t>
            </a:r>
            <a:r>
              <a:rPr lang="en-US" dirty="0"/>
              <a:t> below is X=4, Y=2, Z=2</a:t>
            </a:r>
          </a:p>
          <a:p>
            <a:pPr lvl="3"/>
            <a:r>
              <a:rPr lang="en-US" dirty="0"/>
              <a:t>This substitution when applied to both sides makes them both the same </a:t>
            </a:r>
          </a:p>
          <a:p>
            <a:pPr lvl="3"/>
            <a:r>
              <a:rPr lang="en-US" dirty="0"/>
              <a:t>In this case makes them both plus(times(4), add(2,2))</a:t>
            </a:r>
          </a:p>
          <a:p>
            <a:pPr lvl="2"/>
            <a:r>
              <a:rPr lang="en-US" dirty="0"/>
              <a:t>Information flows both ways</a:t>
            </a:r>
          </a:p>
          <a:p>
            <a:pPr lvl="1"/>
            <a:r>
              <a:rPr lang="en-US" dirty="0"/>
              <a:t>Example of Unification ====</a:t>
            </a:r>
            <a:r>
              <a:rPr lang="en-US" dirty="0">
                <a:sym typeface="Wingdings" pitchFamily="2" charset="2"/>
              </a:rPr>
              <a:t></a:t>
            </a:r>
            <a:endParaRPr lang="en-US" dirty="0"/>
          </a:p>
          <a:p>
            <a:pPr lvl="1"/>
            <a:r>
              <a:rPr lang="en-US" dirty="0"/>
              <a:t>Pattern matching: one-way info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43CA0-503F-8A44-A9A6-E4B705AAF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896" y="4118468"/>
            <a:ext cx="5878104" cy="1098107"/>
          </a:xfrm>
          <a:prstGeom prst="rect">
            <a:avLst/>
          </a:prstGeom>
        </p:spPr>
      </p:pic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F75A8EC5-0A6E-A144-8429-3D8894C80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679" y="5408024"/>
            <a:ext cx="5575481" cy="105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4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560"/>
            <a:ext cx="11205754" cy="9906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Prolog Illustration: </a:t>
            </a:r>
            <a:br>
              <a:rPr lang="en-US" sz="3200" dirty="0"/>
            </a:br>
            <a:r>
              <a:rPr lang="en-US" sz="3200" dirty="0"/>
              <a:t>a ‘map’ of linearly situated states </a:t>
            </a:r>
            <a:r>
              <a:rPr lang="en-US" sz="3200" dirty="0" err="1"/>
              <a:t>a,b,c,d,e,f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CDA8-5DA1-8A47-9405-8EFB9810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977"/>
            <a:ext cx="10515600" cy="4726986"/>
          </a:xfrm>
        </p:spPr>
        <p:txBody>
          <a:bodyPr>
            <a:normAutofit/>
          </a:bodyPr>
          <a:lstStyle/>
          <a:p>
            <a:r>
              <a:rPr lang="en-US" dirty="0"/>
              <a:t>Prolog’s goal : compute the “</a:t>
            </a:r>
            <a:r>
              <a:rPr lang="en-US" dirty="0" err="1"/>
              <a:t>mgu</a:t>
            </a:r>
            <a:r>
              <a:rPr lang="en-US" dirty="0"/>
              <a:t>” at each clause call</a:t>
            </a:r>
          </a:p>
          <a:p>
            <a:r>
              <a:rPr lang="en-US" dirty="0"/>
              <a:t>Suppose six states </a:t>
            </a:r>
            <a:r>
              <a:rPr lang="en-US" dirty="0" err="1"/>
              <a:t>a,b,c,d,e,f</a:t>
            </a:r>
            <a:r>
              <a:rPr lang="en-US" dirty="0"/>
              <a:t> are situated like that, going east to west</a:t>
            </a:r>
          </a:p>
          <a:p>
            <a:r>
              <a:rPr lang="en-US" dirty="0"/>
              <a:t>Here is a Prolog program that calculates the state positions relative to each other: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60D9D29-ECCC-334F-B87B-9AD3C4251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80" y="3871323"/>
            <a:ext cx="4934229" cy="174312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579AD9A-4978-F145-A146-152745DE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71323"/>
            <a:ext cx="56515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0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280"/>
            <a:ext cx="11205754" cy="9906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Prolog Illustration: </a:t>
            </a:r>
            <a:br>
              <a:rPr lang="en-US" sz="3200" dirty="0"/>
            </a:br>
            <a:r>
              <a:rPr lang="en-US" sz="3200" dirty="0"/>
              <a:t>a ‘map’ of linearly situated states </a:t>
            </a:r>
            <a:r>
              <a:rPr lang="en-US" sz="3200" dirty="0" err="1"/>
              <a:t>a,b,c,d,e,f</a:t>
            </a:r>
            <a:endParaRPr lang="en-US" sz="3200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7708FDC7-BA3B-8744-B4A6-3D289167A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538" y="1280160"/>
            <a:ext cx="2485441" cy="5482590"/>
          </a:xfrm>
          <a:prstGeom prst="rect">
            <a:avLst/>
          </a:prstGeom>
        </p:spPr>
      </p:pic>
      <p:pic>
        <p:nvPicPr>
          <p:cNvPr id="11" name="Picture 10" descr="A picture containing calendar&#10;&#10;Description automatically generated">
            <a:extLst>
              <a:ext uri="{FF2B5EF4-FFF2-40B4-BE49-F238E27FC236}">
                <a16:creationId xmlns:a16="http://schemas.microsoft.com/office/drawing/2014/main" id="{AF2BFC41-0189-0F4E-8E47-25FFFF747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0164" y="1220470"/>
            <a:ext cx="146357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5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280"/>
            <a:ext cx="11205754" cy="9906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Prolog Illustration: </a:t>
            </a:r>
            <a:br>
              <a:rPr lang="en-US" sz="3200" dirty="0"/>
            </a:br>
            <a:r>
              <a:rPr lang="en-US" sz="3200" dirty="0"/>
              <a:t>appending lists reversed (and a 2-line Append relation)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799FC9B0-882C-7546-BBA5-5D3A0218B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10" y="1290320"/>
            <a:ext cx="4457700" cy="53594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90E1923-C7B6-9A4F-9861-A742D9DC3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760" y="2249436"/>
            <a:ext cx="8122194" cy="189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0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04354" cy="550889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Unification in type-inference : We will study flow-insensitive type inference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885E915-33AD-C242-BA10-D92B80472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889"/>
            <a:ext cx="64770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33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008682" cy="55088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00" dirty="0"/>
              <a:t>Unification in type-inference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885E915-33AD-C242-BA10-D92B80472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889"/>
            <a:ext cx="6477000" cy="5130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5F20B3-9137-144A-BF85-5608944B4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544" y="1334124"/>
            <a:ext cx="7855295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97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008682" cy="55088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00" dirty="0"/>
              <a:t>Unification in type-inference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885E915-33AD-C242-BA10-D92B80472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889"/>
            <a:ext cx="6477000" cy="51308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1E1979F-9466-1244-B684-810A5A156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683" y="3267856"/>
            <a:ext cx="8823271" cy="139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9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15350</TotalTime>
  <Words>574</Words>
  <Application>Microsoft Macintosh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Trebuchet MS</vt:lpstr>
      <vt:lpstr>Office Theme</vt:lpstr>
      <vt:lpstr>CS 5/6110, Software Correctness Analysis, Spring 2022</vt:lpstr>
      <vt:lpstr>Static Analysis</vt:lpstr>
      <vt:lpstr>Why Prolog? Why Prolog in 6110?</vt:lpstr>
      <vt:lpstr>Prolog Illustration:  a ‘map’ of linearly situated states a,b,c,d,e,f</vt:lpstr>
      <vt:lpstr>Prolog Illustration:  a ‘map’ of linearly situated states a,b,c,d,e,f</vt:lpstr>
      <vt:lpstr>Prolog Illustration:  appending lists reversed (and a 2-line Append relation)</vt:lpstr>
      <vt:lpstr>Unification in type-inference : We will study flow-insensitive type inference</vt:lpstr>
      <vt:lpstr>Unification in type-inference</vt:lpstr>
      <vt:lpstr>Unification in type-inference</vt:lpstr>
      <vt:lpstr>Unification in type-inference</vt:lpstr>
      <vt:lpstr>Unification in type-inference</vt:lpstr>
      <vt:lpstr>Flow-Sensitive Type Inference</vt:lpstr>
      <vt:lpstr>Lattice-Engineering is important!</vt:lpstr>
      <vt:lpstr>Lattices in Circuit Simulation</vt:lpstr>
      <vt:lpstr>Definitions pertaining to lattices in Alloy</vt:lpstr>
      <vt:lpstr>Lattices in Alloy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660</cp:revision>
  <cp:lastPrinted>2020-01-02T17:56:37Z</cp:lastPrinted>
  <dcterms:created xsi:type="dcterms:W3CDTF">2017-08-23T19:27:01Z</dcterms:created>
  <dcterms:modified xsi:type="dcterms:W3CDTF">2022-03-14T04:41:03Z</dcterms:modified>
</cp:coreProperties>
</file>