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14" r:id="rId2"/>
    <p:sldId id="1277" r:id="rId3"/>
    <p:sldId id="1278" r:id="rId4"/>
    <p:sldId id="1279" r:id="rId5"/>
    <p:sldId id="1280" r:id="rId6"/>
    <p:sldId id="1281" r:id="rId7"/>
    <p:sldId id="1282" r:id="rId8"/>
    <p:sldId id="1283" r:id="rId9"/>
    <p:sldId id="1284" r:id="rId10"/>
    <p:sldId id="1285" r:id="rId11"/>
    <p:sldId id="1286" r:id="rId12"/>
    <p:sldId id="1287" r:id="rId13"/>
    <p:sldId id="1288" r:id="rId14"/>
    <p:sldId id="1289" r:id="rId15"/>
    <p:sldId id="1290" r:id="rId16"/>
    <p:sldId id="1291" r:id="rId17"/>
    <p:sldId id="1240" r:id="rId18"/>
    <p:sldId id="1242" r:id="rId19"/>
    <p:sldId id="1243" r:id="rId20"/>
    <p:sldId id="1244" r:id="rId21"/>
    <p:sldId id="1257" r:id="rId22"/>
    <p:sldId id="1258" r:id="rId23"/>
    <p:sldId id="1259" r:id="rId24"/>
    <p:sldId id="1260" r:id="rId25"/>
    <p:sldId id="1261" r:id="rId26"/>
    <p:sldId id="1262" r:id="rId27"/>
    <p:sldId id="1263" r:id="rId28"/>
    <p:sldId id="1267" r:id="rId29"/>
    <p:sldId id="1268" r:id="rId30"/>
    <p:sldId id="1269" r:id="rId31"/>
    <p:sldId id="1270" r:id="rId32"/>
    <p:sldId id="1271" r:id="rId33"/>
    <p:sldId id="1272" r:id="rId34"/>
    <p:sldId id="1273" r:id="rId35"/>
    <p:sldId id="1274" r:id="rId36"/>
    <p:sldId id="1275" r:id="rId37"/>
    <p:sldId id="127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8"/>
    <p:restoredTop sz="92097"/>
  </p:normalViewPr>
  <p:slideViewPr>
    <p:cSldViewPr snapToGrid="0" snapToObjects="1">
      <p:cViewPr varScale="1">
        <p:scale>
          <a:sx n="103" d="100"/>
          <a:sy n="103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939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175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7859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902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283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048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0745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Loop invariant?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953FE8B-C3DE-2941-A7ED-3837042B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1733550"/>
            <a:ext cx="5765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8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</a:t>
            </a:r>
            <a:r>
              <a:rPr lang="en-US" dirty="0" err="1"/>
              <a:t>specificiation</a:t>
            </a:r>
            <a:r>
              <a:rPr lang="en-US" dirty="0"/>
              <a:t> of power?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3458A63-DF06-F740-B53E-B604E4B9A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612900"/>
            <a:ext cx="59817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4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991B5E1-8895-8443-ADDB-7D94396C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38250"/>
            <a:ext cx="62484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study of two popular Hoare-logic Verifiers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Dafny</a:t>
            </a:r>
            <a:endParaRPr lang="en-US" dirty="0"/>
          </a:p>
          <a:p>
            <a:r>
              <a:rPr lang="en-US" dirty="0" err="1"/>
              <a:t>Verifast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 to Mike-Gordon-</a:t>
            </a:r>
            <a:r>
              <a:rPr lang="en-US" dirty="0" err="1"/>
              <a:t>Slides.pdf</a:t>
            </a:r>
            <a:r>
              <a:rPr lang="en-US" dirty="0"/>
              <a:t> </a:t>
            </a:r>
            <a:r>
              <a:rPr lang="en-US"/>
              <a:t>in Lec16/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2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Ranking function (“decreases”)?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81F467-8D27-2340-A848-817DB469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1123950"/>
            <a:ext cx="5918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9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Loop invariant? 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85D9B5B-B371-8149-9443-9F24890B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009650"/>
            <a:ext cx="58928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2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Specification?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B71C0E2-2DB2-4E47-A2CF-E8DB1780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1223010"/>
            <a:ext cx="5956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96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Help prove termination!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888051E-5B58-EE49-85A2-37F5108DE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983412"/>
            <a:ext cx="7297332" cy="57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06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Finally!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BD3B888-FADB-564F-83F1-9DEA1410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66" y="926127"/>
            <a:ext cx="4206276" cy="58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23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47559"/>
            <a:ext cx="3513909" cy="6388372"/>
          </a:xfrm>
        </p:spPr>
        <p:txBody>
          <a:bodyPr>
            <a:normAutofit/>
          </a:bodyPr>
          <a:lstStyle/>
          <a:p>
            <a:r>
              <a:rPr lang="en-US" sz="2800" dirty="0" err="1"/>
              <a:t>Dafny</a:t>
            </a:r>
            <a:r>
              <a:rPr lang="en-US" sz="2800" dirty="0"/>
              <a:t> Exercises: Optimized exp (unfinished..)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plz</a:t>
            </a:r>
            <a:r>
              <a:rPr lang="en-US" sz="2800" dirty="0"/>
              <a:t> try with me!</a:t>
            </a:r>
            <a:br>
              <a:rPr lang="en-US" sz="2800" dirty="0"/>
            </a:br>
            <a:r>
              <a:rPr lang="en-US" sz="2800" dirty="0"/>
              <a:t>Two approaches:</a:t>
            </a:r>
            <a:br>
              <a:rPr lang="en-US" sz="2800" dirty="0"/>
            </a:br>
            <a:r>
              <a:rPr lang="en-US" sz="2800" dirty="0"/>
              <a:t>1) more simple invariants</a:t>
            </a:r>
            <a:br>
              <a:rPr lang="en-US" sz="2800" dirty="0"/>
            </a:br>
            <a:r>
              <a:rPr lang="en-US" sz="2800" dirty="0"/>
              <a:t>2) lemma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8437CF-CE7D-A242-B73C-690CCE78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29" y="0"/>
            <a:ext cx="4890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6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Lin search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82F3F-4F01-5543-8CFB-69AA5EA09ABD}"/>
              </a:ext>
            </a:extLst>
          </p:cNvPr>
          <p:cNvSpPr txBox="1"/>
          <p:nvPr/>
        </p:nvSpPr>
        <p:spPr>
          <a:xfrm>
            <a:off x="3553097" y="3174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C8ACFC4-696F-EA4F-8191-FEEDB6BC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238250"/>
            <a:ext cx="8483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76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2EED28-352E-9744-935E-ABE09685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333500"/>
            <a:ext cx="9918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60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 err="1"/>
              <a:t>Illegal_access.c</a:t>
            </a:r>
            <a:r>
              <a:rPr lang="en-US" dirty="0"/>
              <a:t> – following </a:t>
            </a:r>
            <a:r>
              <a:rPr lang="en-US" dirty="0" err="1"/>
              <a:t>verifast-tutorial.pdf</a:t>
            </a:r>
            <a:endParaRPr lang="en-US" dirty="0"/>
          </a:p>
          <a:p>
            <a:pPr lvl="1"/>
            <a:r>
              <a:rPr lang="en-US" dirty="0"/>
              <a:t>Ran IDE using ctrl + open on </a:t>
            </a:r>
            <a:r>
              <a:rPr lang="en-US" dirty="0" err="1"/>
              <a:t>vfide</a:t>
            </a:r>
            <a:r>
              <a:rPr lang="en-US" dirty="0"/>
              <a:t>-core</a:t>
            </a:r>
          </a:p>
          <a:p>
            <a:r>
              <a:rPr lang="en-US" dirty="0"/>
              <a:t>Play with the if-check commented</a:t>
            </a:r>
          </a:p>
          <a:p>
            <a:pPr lvl="1"/>
            <a:r>
              <a:rPr lang="en-US" dirty="0"/>
              <a:t>Did express lack of ownership of </a:t>
            </a:r>
            <a:r>
              <a:rPr lang="en-US" dirty="0" err="1"/>
              <a:t>myAccount</a:t>
            </a:r>
            <a:endParaRPr lang="en-US" dirty="0"/>
          </a:p>
          <a:p>
            <a:pPr lvl="1"/>
            <a:r>
              <a:rPr lang="en-US" dirty="0"/>
              <a:t>Click on any “Steps” step to know the status of </a:t>
            </a:r>
            <a:r>
              <a:rPr lang="en-US" dirty="0" err="1"/>
              <a:t>symb</a:t>
            </a:r>
            <a:r>
              <a:rPr lang="en-US" dirty="0"/>
              <a:t> </a:t>
            </a:r>
            <a:r>
              <a:rPr lang="en-US" dirty="0" err="1"/>
              <a:t>execn</a:t>
            </a:r>
            <a:endParaRPr lang="en-US" dirty="0"/>
          </a:p>
          <a:p>
            <a:pPr lvl="1"/>
            <a:r>
              <a:rPr lang="en-US" dirty="0"/>
              <a:t>Path condition in Assumptions</a:t>
            </a:r>
          </a:p>
          <a:p>
            <a:pPr lvl="1"/>
            <a:r>
              <a:rPr lang="en-US" dirty="0"/>
              <a:t>Symbolic heap in “Heap chunks” pane</a:t>
            </a:r>
          </a:p>
          <a:p>
            <a:pPr lvl="1"/>
            <a:r>
              <a:rPr lang="en-US" dirty="0"/>
              <a:t>Symbolic store in the Locals pane</a:t>
            </a:r>
          </a:p>
          <a:p>
            <a:r>
              <a:rPr lang="en-US" dirty="0"/>
              <a:t>Uncomment and F5 (rerun </a:t>
            </a:r>
            <a:r>
              <a:rPr lang="en-US" dirty="0" err="1"/>
              <a:t>verif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Symb</a:t>
            </a:r>
            <a:r>
              <a:rPr lang="en-US" dirty="0"/>
              <a:t> </a:t>
            </a:r>
            <a:r>
              <a:rPr lang="en-US" dirty="0" err="1"/>
              <a:t>Execn</a:t>
            </a:r>
            <a:r>
              <a:rPr lang="en-US" dirty="0"/>
              <a:t> succeeds</a:t>
            </a:r>
          </a:p>
          <a:p>
            <a:pPr lvl="1"/>
            <a:r>
              <a:rPr lang="en-US" dirty="0" err="1"/>
              <a:t>Symb</a:t>
            </a:r>
            <a:r>
              <a:rPr lang="en-US" dirty="0"/>
              <a:t> </a:t>
            </a:r>
            <a:r>
              <a:rPr lang="en-US" dirty="0" err="1"/>
              <a:t>execn</a:t>
            </a:r>
            <a:r>
              <a:rPr lang="en-US" dirty="0"/>
              <a:t> tree for main can be viewed</a:t>
            </a:r>
          </a:p>
        </p:txBody>
      </p:sp>
    </p:spTree>
    <p:extLst>
      <p:ext uri="{BB962C8B-B14F-4D97-AF65-F5344CB8AC3E}">
        <p14:creationId xmlns:p14="http://schemas.microsoft.com/office/powerpoint/2010/main" val="1687885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‘run to cursor’ serves as a </a:t>
            </a:r>
            <a:r>
              <a:rPr lang="en-US" dirty="0" err="1"/>
              <a:t>breakpoin</a:t>
            </a:r>
            <a:endParaRPr lang="en-US" dirty="0"/>
          </a:p>
          <a:p>
            <a:r>
              <a:rPr lang="en-US" dirty="0"/>
              <a:t>The “show execution tree” (^T) is a toggle</a:t>
            </a:r>
          </a:p>
          <a:p>
            <a:r>
              <a:rPr lang="en-US" dirty="0"/>
              <a:t>Come to “verifying function main” to see the full tree</a:t>
            </a:r>
          </a:p>
          <a:p>
            <a:pPr lvl="1"/>
            <a:r>
              <a:rPr lang="en-US" dirty="0"/>
              <a:t>If we have meanwhile selected a “run to cursor”, we will probably see a red node at the tip</a:t>
            </a:r>
          </a:p>
          <a:p>
            <a:r>
              <a:rPr lang="en-US" dirty="0"/>
              <a:t>If we add a double-free, we see that the permission isn’t available, and verification terminates with an error</a:t>
            </a:r>
          </a:p>
          <a:p>
            <a:r>
              <a:rPr lang="en-US" dirty="0"/>
              <a:t>The “include paths” option is interesting (under Verify)</a:t>
            </a:r>
          </a:p>
          <a:p>
            <a:r>
              <a:rPr lang="en-US" dirty="0"/>
              <a:t>The steps are visible by clicking the relevant tree nodes</a:t>
            </a:r>
          </a:p>
          <a:p>
            <a:pPr lvl="1"/>
            <a:r>
              <a:rPr lang="en-US" dirty="0"/>
              <a:t>“Leaf node” is not the green/red “closed/open” indicator node</a:t>
            </a:r>
          </a:p>
          <a:p>
            <a:pPr lvl="2"/>
            <a:r>
              <a:rPr lang="en-US" dirty="0"/>
              <a:t>It is rather the parent of such a node (black in color)</a:t>
            </a:r>
          </a:p>
        </p:txBody>
      </p:sp>
    </p:spTree>
    <p:extLst>
      <p:ext uri="{BB962C8B-B14F-4D97-AF65-F5344CB8AC3E}">
        <p14:creationId xmlns:p14="http://schemas.microsoft.com/office/powerpoint/2010/main" val="40210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From the </a:t>
            </a:r>
            <a:r>
              <a:rPr lang="en-US" sz="1600" dirty="0" err="1"/>
              <a:t>Dafny</a:t>
            </a:r>
            <a:r>
              <a:rPr lang="en-US" sz="1600" dirty="0"/>
              <a:t> Tutorial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dafny</a:t>
            </a:r>
            <a:r>
              <a:rPr lang="en-US" sz="1600" dirty="0"/>
              <a:t>-lang/</a:t>
            </a:r>
            <a:r>
              <a:rPr lang="en-US" sz="1600" dirty="0" err="1"/>
              <a:t>dafny</a:t>
            </a:r>
            <a:r>
              <a:rPr lang="en-US" sz="1600" dirty="0"/>
              <a:t>/blob/master/docs/</a:t>
            </a:r>
            <a:r>
              <a:rPr lang="en-US" sz="1600" dirty="0" err="1"/>
              <a:t>OnlineTutorial</a:t>
            </a:r>
            <a:r>
              <a:rPr lang="en-US" sz="1600" dirty="0"/>
              <a:t>/</a:t>
            </a:r>
            <a:r>
              <a:rPr lang="en-US" sz="1600" dirty="0" err="1"/>
              <a:t>guide.md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3259"/>
            <a:ext cx="10515600" cy="295370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Dafny</a:t>
            </a:r>
            <a:r>
              <a:rPr lang="en-US" dirty="0"/>
              <a:t> lifts the burden of writing bug-free </a:t>
            </a:r>
            <a:r>
              <a:rPr lang="en-US" i="1" dirty="0"/>
              <a:t>code</a:t>
            </a:r>
            <a:r>
              <a:rPr lang="en-US" dirty="0"/>
              <a:t> into that of writing bug-free </a:t>
            </a:r>
            <a:r>
              <a:rPr lang="en-US" i="1" dirty="0"/>
              <a:t>annotations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881788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Trace the </a:t>
            </a:r>
            <a:r>
              <a:rPr lang="en-US" dirty="0" err="1"/>
              <a:t>symb</a:t>
            </a:r>
            <a:r>
              <a:rPr lang="en-US" dirty="0"/>
              <a:t> execution path</a:t>
            </a:r>
          </a:p>
          <a:p>
            <a:pPr lvl="1"/>
            <a:r>
              <a:rPr lang="en-US" dirty="0"/>
              <a:t>Select the leaf of the execution tree</a:t>
            </a:r>
          </a:p>
          <a:p>
            <a:pPr lvl="1"/>
            <a:r>
              <a:rPr lang="en-US" dirty="0"/>
              <a:t>Select the steps</a:t>
            </a:r>
          </a:p>
          <a:p>
            <a:pPr lvl="1"/>
            <a:r>
              <a:rPr lang="en-US" dirty="0" err="1"/>
              <a:t>Downarrow</a:t>
            </a:r>
            <a:r>
              <a:rPr lang="en-US" dirty="0"/>
              <a:t> along steps</a:t>
            </a:r>
          </a:p>
          <a:p>
            <a:pPr lvl="2"/>
            <a:r>
              <a:rPr lang="en-US" dirty="0"/>
              <a:t>Observe the coloration in the code window and the changing assumptions</a:t>
            </a:r>
          </a:p>
          <a:p>
            <a:pPr lvl="3"/>
            <a:r>
              <a:rPr lang="en-US" dirty="0"/>
              <a:t>Producing and consuming assumptions</a:t>
            </a:r>
          </a:p>
          <a:p>
            <a:pPr lvl="1"/>
            <a:r>
              <a:rPr lang="en-US" dirty="0"/>
              <a:t>The malloc adds heap chunks</a:t>
            </a:r>
          </a:p>
          <a:p>
            <a:pPr lvl="2"/>
            <a:r>
              <a:rPr lang="en-US" dirty="0" err="1"/>
              <a:t>Accound_balance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value) seems to say what resources are available</a:t>
            </a:r>
          </a:p>
          <a:p>
            <a:pPr lvl="3"/>
            <a:r>
              <a:rPr lang="en-US" dirty="0" err="1"/>
              <a:t>Myaccount</a:t>
            </a:r>
            <a:r>
              <a:rPr lang="en-US" dirty="0"/>
              <a:t> is mem chunk</a:t>
            </a:r>
          </a:p>
          <a:p>
            <a:pPr lvl="3"/>
            <a:r>
              <a:rPr lang="en-US" dirty="0"/>
              <a:t>Value is its symbolic value</a:t>
            </a:r>
          </a:p>
          <a:p>
            <a:pPr lvl="2"/>
            <a:r>
              <a:rPr lang="en-US" dirty="0"/>
              <a:t>Fresh names are generated</a:t>
            </a:r>
          </a:p>
          <a:p>
            <a:pPr lvl="3"/>
            <a:r>
              <a:rPr lang="en-US" dirty="0"/>
              <a:t>This is really the act of exists handling or Skolemization in logic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account_balance</a:t>
            </a:r>
            <a:r>
              <a:rPr lang="en-US" dirty="0"/>
              <a:t>” and “</a:t>
            </a:r>
            <a:r>
              <a:rPr lang="en-US" dirty="0" err="1"/>
              <a:t>malloc_block_account</a:t>
            </a:r>
            <a:r>
              <a:rPr lang="en-US" dirty="0"/>
              <a:t>” seem like built-in concepts</a:t>
            </a:r>
          </a:p>
          <a:p>
            <a:pPr lvl="1"/>
            <a:r>
              <a:rPr lang="en-US" dirty="0"/>
              <a:t>Can see fresh var names</a:t>
            </a:r>
          </a:p>
        </p:txBody>
      </p:sp>
    </p:spTree>
    <p:extLst>
      <p:ext uri="{BB962C8B-B14F-4D97-AF65-F5344CB8AC3E}">
        <p14:creationId xmlns:p14="http://schemas.microsoft.com/office/powerpoint/2010/main" val="10288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Illustration of </a:t>
            </a:r>
            <a:r>
              <a:rPr lang="en-US" dirty="0" err="1"/>
              <a:t>symb</a:t>
            </a:r>
            <a:r>
              <a:rPr lang="en-US" dirty="0"/>
              <a:t> constants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account {</a:t>
            </a:r>
          </a:p>
          <a:p>
            <a:pPr marL="0" indent="0">
              <a:buNone/>
            </a:pPr>
            <a:r>
              <a:rPr lang="en-US" dirty="0"/>
              <a:t>   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    //@ requires true;</a:t>
            </a:r>
          </a:p>
          <a:p>
            <a:pPr marL="0" indent="0">
              <a:buNone/>
            </a:pPr>
            <a:r>
              <a:rPr lang="en-US" dirty="0"/>
              <a:t>    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{ 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myAccount</a:t>
            </a:r>
            <a:r>
              <a:rPr lang="en-US" dirty="0"/>
              <a:t> == 0) { abort(); }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{  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myAccount</a:t>
            </a:r>
            <a:r>
              <a:rPr lang="en-US" dirty="0"/>
              <a:t> == 0) { abort();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</a:t>
            </a:r>
            <a:r>
              <a:rPr lang="en-US" dirty="0" err="1"/>
              <a:t>myAccount</a:t>
            </a:r>
            <a:r>
              <a:rPr lang="en-US" dirty="0"/>
              <a:t>-&gt;balance = 5;</a:t>
            </a:r>
          </a:p>
          <a:p>
            <a:pPr marL="0" indent="0">
              <a:buNone/>
            </a:pPr>
            <a:r>
              <a:rPr lang="en-US" dirty="0"/>
              <a:t>   // 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//free(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274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/>
              <a:t>Trace step-thru reveals how heap chunks are </a:t>
            </a:r>
            <a:r>
              <a:rPr lang="en-US" dirty="0" err="1"/>
              <a:t>alloc</a:t>
            </a:r>
            <a:r>
              <a:rPr lang="en-US" dirty="0"/>
              <a:t>/</a:t>
            </a:r>
            <a:r>
              <a:rPr lang="en-US" dirty="0" err="1"/>
              <a:t>dealloc</a:t>
            </a:r>
            <a:endParaRPr lang="en-US" dirty="0"/>
          </a:p>
          <a:p>
            <a:r>
              <a:rPr lang="en-US" dirty="0"/>
              <a:t>The locals are interesting</a:t>
            </a:r>
          </a:p>
          <a:p>
            <a:pPr lvl="1"/>
            <a:r>
              <a:rPr lang="en-US" dirty="0" err="1"/>
              <a:t>myAccount</a:t>
            </a:r>
            <a:r>
              <a:rPr lang="en-US" dirty="0"/>
              <a:t> points to </a:t>
            </a:r>
            <a:r>
              <a:rPr lang="en-US" dirty="0" err="1"/>
              <a:t>myAccount</a:t>
            </a:r>
            <a:r>
              <a:rPr lang="en-US" dirty="0"/>
              <a:t> or myAccount0 </a:t>
            </a:r>
            <a:r>
              <a:rPr lang="en-US" dirty="0" err="1"/>
              <a:t>etc</a:t>
            </a:r>
            <a:r>
              <a:rPr lang="en-US" dirty="0"/>
              <a:t> as the case may be in </a:t>
            </a:r>
            <a:r>
              <a:rPr lang="en-US" dirty="0" err="1"/>
              <a:t>symb</a:t>
            </a:r>
            <a:r>
              <a:rPr lang="en-US" dirty="0"/>
              <a:t> execution</a:t>
            </a:r>
          </a:p>
          <a:p>
            <a:r>
              <a:rPr lang="en-US" dirty="0"/>
              <a:t>The assumption has </a:t>
            </a:r>
            <a:r>
              <a:rPr lang="en-US" dirty="0" err="1"/>
              <a:t>myAccount</a:t>
            </a:r>
            <a:r>
              <a:rPr lang="en-US" dirty="0"/>
              <a:t> != 0 which indicates that the malloc succeeded</a:t>
            </a:r>
          </a:p>
          <a:p>
            <a:pPr lvl="1"/>
            <a:r>
              <a:rPr lang="en-US" dirty="0"/>
              <a:t>Of interest to node</a:t>
            </a:r>
          </a:p>
          <a:p>
            <a:pPr lvl="2"/>
            <a:r>
              <a:rPr lang="en-US" dirty="0"/>
              <a:t>Symbols : … symbolic names allocated …</a:t>
            </a:r>
          </a:p>
          <a:p>
            <a:pPr lvl="2"/>
            <a:r>
              <a:rPr lang="en-US" dirty="0"/>
              <a:t>Assumptions : what path assumptions hold</a:t>
            </a:r>
          </a:p>
          <a:p>
            <a:pPr lvl="2"/>
            <a:r>
              <a:rPr lang="en-US" dirty="0"/>
              <a:t>Heap chunks : what heaps exist</a:t>
            </a:r>
          </a:p>
          <a:p>
            <a:pPr lvl="2"/>
            <a:r>
              <a:rPr lang="en-US" dirty="0"/>
              <a:t>Locals : how the locals are bound to the allocated symbols</a:t>
            </a:r>
          </a:p>
          <a:p>
            <a:pPr lvl="1"/>
            <a:r>
              <a:rPr lang="en-US" dirty="0" err="1"/>
              <a:t>Account_balance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value –&gt; changes to </a:t>
            </a:r>
            <a:r>
              <a:rPr lang="en-US" dirty="0">
                <a:sym typeface="Wingdings" pitchFamily="2" charset="2"/>
              </a:rPr>
              <a:t> 5 )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21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/>
              <a:t>Consuming assertion</a:t>
            </a:r>
          </a:p>
          <a:p>
            <a:pPr lvl="1"/>
            <a:r>
              <a:rPr lang="en-US" dirty="0"/>
              <a:t>Then cleaning up dummy fraction chunks</a:t>
            </a:r>
          </a:p>
          <a:p>
            <a:pPr lvl="1"/>
            <a:r>
              <a:rPr lang="en-US" dirty="0"/>
              <a:t>Then leak check</a:t>
            </a:r>
          </a:p>
          <a:p>
            <a:r>
              <a:rPr lang="en-US" dirty="0"/>
              <a:t>Changing allocation to stack allocation to see why </a:t>
            </a:r>
            <a:r>
              <a:rPr lang="en-US" dirty="0" err="1"/>
              <a:t>account_balance</a:t>
            </a:r>
            <a:r>
              <a:rPr lang="en-US" dirty="0"/>
              <a:t> and </a:t>
            </a:r>
            <a:r>
              <a:rPr lang="en-US" dirty="0" err="1"/>
              <a:t>malloc_block_account</a:t>
            </a:r>
            <a:r>
              <a:rPr lang="en-US" dirty="0"/>
              <a:t> are allocated in the former code</a:t>
            </a:r>
          </a:p>
        </p:txBody>
      </p:sp>
    </p:spTree>
    <p:extLst>
      <p:ext uri="{BB962C8B-B14F-4D97-AF65-F5344CB8AC3E}">
        <p14:creationId xmlns:p14="http://schemas.microsoft.com/office/powerpoint/2010/main" val="1301678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E6B5-727F-D04B-BCC7-1BFB8AB9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4749-F06B-A44F-966B-C4AADE1A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Saved code</a:t>
            </a:r>
          </a:p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account {</a:t>
            </a:r>
          </a:p>
          <a:p>
            <a:pPr marL="0" indent="0">
              <a:buNone/>
            </a:pPr>
            <a:r>
              <a:rPr lang="en-US" dirty="0"/>
              <a:t>   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    //@ requires true;</a:t>
            </a:r>
          </a:p>
          <a:p>
            <a:pPr marL="0" indent="0">
              <a:buNone/>
            </a:pPr>
            <a:r>
              <a:rPr lang="en-US" dirty="0"/>
              <a:t>    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myAccount</a:t>
            </a:r>
            <a:r>
              <a:rPr lang="en-US" dirty="0"/>
              <a:t> == 0) { abort(); }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myAccount</a:t>
            </a:r>
            <a:r>
              <a:rPr lang="en-US" dirty="0"/>
              <a:t>-&gt;balance = 5;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01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E6B5-727F-D04B-BCC7-1BFB8AB9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7274"/>
          </a:xfrm>
        </p:spPr>
        <p:txBody>
          <a:bodyPr>
            <a:normAutofit fontScale="90000"/>
          </a:bodyPr>
          <a:lstStyle/>
          <a:p>
            <a:r>
              <a:rPr lang="en-US" dirty="0"/>
              <a:t>New code – error at “free” (no matching heap chunks)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4749-F06B-A44F-966B-C4AADE1A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account {</a:t>
            </a:r>
          </a:p>
          <a:p>
            <a:pPr marL="0" indent="0">
              <a:buNone/>
            </a:pPr>
            <a:r>
              <a:rPr lang="en-US" dirty="0"/>
              <a:t>   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    //@ requires true;</a:t>
            </a:r>
          </a:p>
          <a:p>
            <a:pPr marL="0" indent="0">
              <a:buNone/>
            </a:pPr>
            <a:r>
              <a:rPr lang="en-US" dirty="0"/>
              <a:t>    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struct account </a:t>
            </a:r>
            <a:r>
              <a:rPr lang="en-US" dirty="0" err="1"/>
              <a:t>myAccountLocal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struct account *</a:t>
            </a:r>
            <a:r>
              <a:rPr lang="en-US" dirty="0" err="1"/>
              <a:t>myAccount</a:t>
            </a:r>
            <a:r>
              <a:rPr lang="en-US" dirty="0"/>
              <a:t> = &amp;</a:t>
            </a:r>
            <a:r>
              <a:rPr lang="en-US" dirty="0" err="1"/>
              <a:t>myAccountLocal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myAccount</a:t>
            </a:r>
            <a:r>
              <a:rPr lang="en-US" dirty="0"/>
              <a:t>-&gt;balance = 5;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03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/>
              <a:t>Interesting things to note</a:t>
            </a:r>
          </a:p>
          <a:p>
            <a:pPr lvl="1"/>
            <a:r>
              <a:rPr lang="en-US" dirty="0" err="1"/>
              <a:t>Account_balance</a:t>
            </a:r>
            <a:r>
              <a:rPr lang="en-US" dirty="0"/>
              <a:t>(</a:t>
            </a:r>
            <a:r>
              <a:rPr lang="en-US" dirty="0" err="1"/>
              <a:t>myAccountLocal_addr</a:t>
            </a:r>
            <a:r>
              <a:rPr lang="en-US" dirty="0"/>
              <a:t>, value)</a:t>
            </a:r>
          </a:p>
          <a:p>
            <a:pPr lvl="2"/>
            <a:r>
              <a:rPr lang="en-US" dirty="0"/>
              <a:t>This has a stack entry address </a:t>
            </a:r>
            <a:r>
              <a:rPr lang="en-US" dirty="0" err="1"/>
              <a:t>myAccountLocal_addr</a:t>
            </a:r>
            <a:endParaRPr lang="en-US" dirty="0"/>
          </a:p>
          <a:p>
            <a:pPr lvl="2"/>
            <a:r>
              <a:rPr lang="en-US" dirty="0"/>
              <a:t>It holds “value”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struct_account_padding</a:t>
            </a:r>
            <a:r>
              <a:rPr lang="en-US" dirty="0"/>
              <a:t>(</a:t>
            </a:r>
            <a:r>
              <a:rPr lang="en-US" dirty="0" err="1"/>
              <a:t>myAccountLocal_addr</a:t>
            </a:r>
            <a:r>
              <a:rPr lang="en-US" dirty="0"/>
              <a:t>) ?</a:t>
            </a:r>
          </a:p>
          <a:p>
            <a:pPr lvl="2"/>
            <a:r>
              <a:rPr lang="en-US" dirty="0"/>
              <a:t>Why are things being shown in heap?</a:t>
            </a:r>
          </a:p>
          <a:p>
            <a:r>
              <a:rPr lang="en-US" dirty="0"/>
              <a:t>Let us remove the free and see what happens</a:t>
            </a:r>
          </a:p>
          <a:p>
            <a:pPr lvl="1"/>
            <a:r>
              <a:rPr lang="en-US" dirty="0"/>
              <a:t>Then, things verify</a:t>
            </a:r>
          </a:p>
          <a:p>
            <a:r>
              <a:rPr lang="en-US" dirty="0"/>
              <a:t>Observe “result” being assigned 0</a:t>
            </a:r>
          </a:p>
          <a:p>
            <a:pPr lvl="1"/>
            <a:r>
              <a:rPr lang="en-US" dirty="0"/>
              <a:t>Designated return result</a:t>
            </a:r>
          </a:p>
        </p:txBody>
      </p:sp>
    </p:spTree>
    <p:extLst>
      <p:ext uri="{BB962C8B-B14F-4D97-AF65-F5344CB8AC3E}">
        <p14:creationId xmlns:p14="http://schemas.microsoft.com/office/powerpoint/2010/main" val="3615396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9A74-8AEC-194C-B448-836D0925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 looking at heap-chunks owned, form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6A4E-1887-124C-A5EB-0AC04EAE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struct account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/*</a:t>
            </a:r>
          </a:p>
          <a:p>
            <a:pPr marL="0" indent="0">
              <a:buNone/>
            </a:pPr>
            <a:r>
              <a:rPr lang="en-US" dirty="0"/>
              <a:t>predicate </a:t>
            </a:r>
            <a:r>
              <a:rPr lang="en-US" dirty="0" err="1"/>
              <a:t>account_pred</a:t>
            </a:r>
            <a:r>
              <a:rPr lang="en-US" dirty="0"/>
              <a:t>(struct account *</a:t>
            </a:r>
            <a:r>
              <a:rPr lang="en-US" dirty="0" err="1"/>
              <a:t>myAccount</a:t>
            </a:r>
            <a:r>
              <a:rPr lang="en-US" dirty="0"/>
              <a:t>, int </a:t>
            </a:r>
            <a:r>
              <a:rPr lang="en-US" dirty="0" err="1"/>
              <a:t>theLimit</a:t>
            </a:r>
            <a:r>
              <a:rPr lang="en-US" dirty="0"/>
              <a:t>, int </a:t>
            </a:r>
            <a:r>
              <a:rPr lang="en-US" dirty="0" err="1"/>
              <a:t>theBalance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 err="1"/>
              <a:t>myAccount</a:t>
            </a:r>
            <a:r>
              <a:rPr lang="en-US" dirty="0"/>
              <a:t>-&gt;limit |-&gt; </a:t>
            </a:r>
            <a:r>
              <a:rPr lang="en-US" dirty="0" err="1"/>
              <a:t>theLimit</a:t>
            </a:r>
            <a:r>
              <a:rPr lang="en-US" dirty="0"/>
              <a:t> &amp;*&amp; </a:t>
            </a:r>
            <a:r>
              <a:rPr lang="en-US" dirty="0" err="1"/>
              <a:t>myAccount</a:t>
            </a:r>
            <a:r>
              <a:rPr lang="en-US" dirty="0"/>
              <a:t>-&gt;balance |-&gt; </a:t>
            </a:r>
            <a:r>
              <a:rPr lang="en-US" dirty="0" err="1"/>
              <a:t>theBalance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&amp;*&amp; </a:t>
            </a:r>
            <a:r>
              <a:rPr lang="en-US" dirty="0" err="1"/>
              <a:t>malloc_block_account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struct account *</a:t>
            </a:r>
            <a:r>
              <a:rPr lang="en-US" dirty="0" err="1"/>
              <a:t>create_account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//@ requires true; </a:t>
            </a:r>
          </a:p>
          <a:p>
            <a:pPr marL="0" indent="0">
              <a:buNone/>
            </a:pPr>
            <a:r>
              <a:rPr lang="en-US" dirty="0"/>
              <a:t>//@ ensures </a:t>
            </a:r>
            <a:r>
              <a:rPr lang="en-US" dirty="0" err="1"/>
              <a:t>malloc_block_account</a:t>
            </a:r>
            <a:r>
              <a:rPr lang="en-US" dirty="0"/>
              <a:t>(result) &amp;*&amp; </a:t>
            </a:r>
            <a:r>
              <a:rPr lang="en-US" dirty="0" err="1"/>
              <a:t>account_balance</a:t>
            </a:r>
            <a:r>
              <a:rPr lang="en-US" dirty="0"/>
              <a:t>(result, _);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 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myAccount</a:t>
            </a:r>
            <a:r>
              <a:rPr lang="en-US" dirty="0"/>
              <a:t> == 0) { abort(); }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myAccount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account_set_balance</a:t>
            </a:r>
            <a:r>
              <a:rPr lang="en-US" dirty="0"/>
              <a:t>(struct account *</a:t>
            </a:r>
            <a:r>
              <a:rPr lang="en-US" dirty="0" err="1"/>
              <a:t>myAccount</a:t>
            </a:r>
            <a:r>
              <a:rPr lang="en-US" dirty="0"/>
              <a:t>, int </a:t>
            </a:r>
            <a:r>
              <a:rPr lang="en-US" dirty="0" err="1"/>
              <a:t>newBalance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//@requires </a:t>
            </a:r>
            <a:r>
              <a:rPr lang="en-US" dirty="0" err="1"/>
              <a:t>account_balance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_);</a:t>
            </a:r>
          </a:p>
          <a:p>
            <a:pPr marL="0" indent="0">
              <a:buNone/>
            </a:pPr>
            <a:r>
              <a:rPr lang="en-US" dirty="0"/>
              <a:t>//@ensures </a:t>
            </a:r>
            <a:r>
              <a:rPr lang="en-US" dirty="0" err="1"/>
              <a:t>account_balance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</a:t>
            </a:r>
            <a:r>
              <a:rPr lang="en-US" dirty="0" err="1"/>
              <a:t>newBalance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myAccount</a:t>
            </a:r>
            <a:r>
              <a:rPr lang="en-US" dirty="0"/>
              <a:t>-&gt;balance = </a:t>
            </a:r>
            <a:r>
              <a:rPr lang="en-US" dirty="0" err="1"/>
              <a:t>newBalance</a:t>
            </a:r>
            <a:r>
              <a:rPr lang="en-US"/>
              <a:t>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//@ requires true; </a:t>
            </a:r>
          </a:p>
          <a:p>
            <a:pPr marL="0" indent="0">
              <a:buNone/>
            </a:pPr>
            <a:r>
              <a:rPr lang="en-US" dirty="0"/>
              <a:t>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account *</a:t>
            </a:r>
            <a:r>
              <a:rPr lang="en-US" dirty="0" err="1"/>
              <a:t>myAccount</a:t>
            </a:r>
            <a:r>
              <a:rPr lang="en-US" dirty="0"/>
              <a:t> = </a:t>
            </a:r>
            <a:r>
              <a:rPr lang="en-US" dirty="0" err="1"/>
              <a:t>create_account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account_set_balance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5);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90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 </a:t>
            </a:r>
            <a:r>
              <a:rPr lang="en-US" sz="1600" dirty="0" err="1"/>
              <a:t>Dafny</a:t>
            </a:r>
            <a:r>
              <a:rPr lang="en-US" sz="1600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C74A-B6A9-3B4C-8B26-0E1613EA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3092450"/>
            <a:ext cx="7594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8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 </a:t>
            </a:r>
            <a:r>
              <a:rPr lang="en-US" sz="1600" dirty="0" err="1"/>
              <a:t>Dafny</a:t>
            </a:r>
            <a:r>
              <a:rPr lang="en-US" sz="1600" dirty="0"/>
              <a:t> method being verified – can have multiple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  <p:pic>
        <p:nvPicPr>
          <p:cNvPr id="5" name="Picture 4" descr="Chart, text&#10;&#10;Description automatically generated with medium confidence">
            <a:extLst>
              <a:ext uri="{FF2B5EF4-FFF2-40B4-BE49-F238E27FC236}">
                <a16:creationId xmlns:a16="http://schemas.microsoft.com/office/drawing/2014/main" id="{A8E5A197-1EF6-AF4D-8BF5-60CEBAEA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2178050"/>
            <a:ext cx="10985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9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Annotated with pre/post in equivalent ways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520A632-D17C-4B43-AB79-7A33BF4D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50"/>
            <a:ext cx="11341100" cy="28321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82B40EF-A88B-9142-B8F3-2083017F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7350"/>
            <a:ext cx="10909300" cy="23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93B86E-3AB9-A84B-BCB7-E37402F5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6140450"/>
            <a:ext cx="4114800" cy="41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B1B095-BE03-3246-86D6-243EED0F56D1}"/>
              </a:ext>
            </a:extLst>
          </p:cNvPr>
          <p:cNvSpPr txBox="1"/>
          <p:nvPr/>
        </p:nvSpPr>
        <p:spPr>
          <a:xfrm>
            <a:off x="9901238" y="614045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allowed</a:t>
            </a:r>
          </a:p>
        </p:txBody>
      </p:sp>
    </p:spTree>
    <p:extLst>
      <p:ext uri="{BB962C8B-B14F-4D97-AF65-F5344CB8AC3E}">
        <p14:creationId xmlns:p14="http://schemas.microsoft.com/office/powerpoint/2010/main" val="88327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513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0211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084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15655</TotalTime>
  <Words>1192</Words>
  <Application>Microsoft Macintosh PowerPoint</Application>
  <PresentationFormat>Widescreen</PresentationFormat>
  <Paragraphs>210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Trebuchet MS</vt:lpstr>
      <vt:lpstr>Office Theme</vt:lpstr>
      <vt:lpstr>CS 5/6110, Software Correctness Analysis, Spring 2021</vt:lpstr>
      <vt:lpstr>A study of two popular Hoare-logic Verifiers</vt:lpstr>
      <vt:lpstr>From the Dafny Tutorial https://github.com/dafny-lang/dafny/blob/master/docs/OnlineTutorial/guide.md</vt:lpstr>
      <vt:lpstr> A Dafny Annotation</vt:lpstr>
      <vt:lpstr> A Dafny method being verified – can have multiple returns</vt:lpstr>
      <vt:lpstr> Annotated with pre/post in equivalent ways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Dafny Exercises: Loop invariant?</vt:lpstr>
      <vt:lpstr>Dafny Exercises: specificiation of power?</vt:lpstr>
      <vt:lpstr>Dafny Exercises</vt:lpstr>
      <vt:lpstr>Dafny Exercises: Ranking function (“decreases”)?</vt:lpstr>
      <vt:lpstr>Dafny Exercises: Loop invariant?  </vt:lpstr>
      <vt:lpstr>Dafny Exercises: Specification?  </vt:lpstr>
      <vt:lpstr>Dafny Exercises: Help prove termination!</vt:lpstr>
      <vt:lpstr>Dafny Exercises: Finally! </vt:lpstr>
      <vt:lpstr>Dafny Exercises: Optimized exp (unfinished..)  plz try with me! Two approaches: 1) more simple invariants 2) lemma</vt:lpstr>
      <vt:lpstr>Dafny Exercises:  Lin search </vt:lpstr>
      <vt:lpstr>Dafny Exercises:  </vt:lpstr>
      <vt:lpstr>Verifast Tutorial</vt:lpstr>
      <vt:lpstr>Verifast Tutorial</vt:lpstr>
      <vt:lpstr>Verifast Tutorial</vt:lpstr>
      <vt:lpstr>Illustration of symb constants</vt:lpstr>
      <vt:lpstr>Verifast Tutorial</vt:lpstr>
      <vt:lpstr>Verifast Tutorial</vt:lpstr>
      <vt:lpstr>Saved code</vt:lpstr>
      <vt:lpstr>New code – error at “free” (no matching heap chunks)</vt:lpstr>
      <vt:lpstr>Verifast Tutorial</vt:lpstr>
      <vt:lpstr>By looking at heap-chunks owned, form spec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677</cp:revision>
  <cp:lastPrinted>2020-01-02T17:56:37Z</cp:lastPrinted>
  <dcterms:created xsi:type="dcterms:W3CDTF">2017-08-23T19:27:01Z</dcterms:created>
  <dcterms:modified xsi:type="dcterms:W3CDTF">2022-03-12T18:22:31Z</dcterms:modified>
</cp:coreProperties>
</file>