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14" r:id="rId2"/>
    <p:sldId id="911" r:id="rId3"/>
    <p:sldId id="910" r:id="rId4"/>
    <p:sldId id="909" r:id="rId5"/>
    <p:sldId id="901" r:id="rId6"/>
    <p:sldId id="865" r:id="rId7"/>
    <p:sldId id="862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886" r:id="rId19"/>
    <p:sldId id="882" r:id="rId20"/>
    <p:sldId id="884" r:id="rId21"/>
    <p:sldId id="885" r:id="rId22"/>
    <p:sldId id="883" r:id="rId23"/>
    <p:sldId id="887" r:id="rId24"/>
    <p:sldId id="889" r:id="rId25"/>
    <p:sldId id="890" r:id="rId26"/>
    <p:sldId id="891" r:id="rId27"/>
    <p:sldId id="892" r:id="rId28"/>
    <p:sldId id="894" r:id="rId29"/>
    <p:sldId id="895" r:id="rId30"/>
    <p:sldId id="896" r:id="rId31"/>
    <p:sldId id="897" r:id="rId32"/>
    <p:sldId id="898" r:id="rId33"/>
    <p:sldId id="8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1"/>
    <p:restoredTop sz="89052"/>
  </p:normalViewPr>
  <p:slideViewPr>
    <p:cSldViewPr snapToGrid="0" snapToObjects="1">
      <p:cViewPr varScale="1">
        <p:scale>
          <a:sx n="93" d="100"/>
          <a:sy n="93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computerhistory.org/resources/text/Oral_History/Knuth_Don_1/Knuth_Don.oral_history.2007.102658053_all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pinroot.com/spin/Man/Pa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(edited from a previous class; look for bugs!)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ex7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1512924"/>
            <a:ext cx="406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ex7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5" name="Picture 4" descr="A black screen with text&#13;&#10;&#13;&#10;Description automatically generated">
            <a:extLst>
              <a:ext uri="{FF2B5EF4-FFF2-40B4-BE49-F238E27FC236}">
                <a16:creationId xmlns:a16="http://schemas.microsoft.com/office/drawing/2014/main" id="{227105AF-E497-0945-938E-5F6CB55A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91" y="3429000"/>
            <a:ext cx="2307139" cy="251622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19E47E16-9FA8-054E-975C-0BB19FAE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27" y="196850"/>
            <a:ext cx="90805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8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14C73-BAC7-164C-945A-1EC07608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22" y="177800"/>
            <a:ext cx="8877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7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25"/>
            <a:ext cx="1777409" cy="2016567"/>
          </a:xfrm>
        </p:spPr>
        <p:txBody>
          <a:bodyPr>
            <a:normAutofit/>
          </a:bodyPr>
          <a:lstStyle/>
          <a:p>
            <a:r>
              <a:rPr lang="en-US" sz="2400" dirty="0"/>
              <a:t>ex8</a:t>
            </a:r>
            <a:br>
              <a:rPr lang="en-US" sz="2400" dirty="0"/>
            </a:br>
            <a:r>
              <a:rPr lang="en-US" sz="2400" dirty="0"/>
              <a:t>do the</a:t>
            </a:r>
            <a:br>
              <a:rPr lang="en-US" sz="2400" dirty="0"/>
            </a:br>
            <a:r>
              <a:rPr lang="en-US" sz="2400" dirty="0"/>
              <a:t>right depth</a:t>
            </a:r>
            <a:br>
              <a:rPr lang="en-US" sz="2400" dirty="0"/>
            </a:br>
            <a:r>
              <a:rPr lang="en-US" sz="2400" dirty="0"/>
              <a:t>setting!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57D67FE-EFF9-9D4F-B0C4-21C8167A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88" y="2051050"/>
            <a:ext cx="8572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ex9</a:t>
            </a:r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15587E72-B8FE-0841-97F6-986D0E46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1" y="0"/>
            <a:ext cx="437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9C67F-95FB-A24B-B15D-A5FA04B3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46" y="0"/>
            <a:ext cx="8646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ex11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399F9BE2-76E3-C441-B2A9-CF64299D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98" y="0"/>
            <a:ext cx="838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ex12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758B2133-380B-8743-A4EB-433678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20" y="0"/>
            <a:ext cx="9375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8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82" y="0"/>
            <a:ext cx="2122967" cy="921490"/>
          </a:xfrm>
        </p:spPr>
        <p:txBody>
          <a:bodyPr>
            <a:normAutofit/>
          </a:bodyPr>
          <a:lstStyle/>
          <a:p>
            <a:r>
              <a:rPr lang="en-US" sz="2400" dirty="0"/>
              <a:t>ex12b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551C9B-9FC2-3740-BF08-D4F11CEB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68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Lec4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 readings</a:t>
            </a:r>
          </a:p>
          <a:p>
            <a:pPr lvl="1"/>
            <a:r>
              <a:rPr lang="en-US" dirty="0"/>
              <a:t>Discussions</a:t>
            </a:r>
          </a:p>
          <a:p>
            <a:r>
              <a:rPr lang="en-US" dirty="0"/>
              <a:t>FSM material</a:t>
            </a:r>
          </a:p>
          <a:p>
            <a:pPr lvl="1"/>
            <a:r>
              <a:rPr lang="en-US" dirty="0"/>
              <a:t>Not familiar to many</a:t>
            </a:r>
          </a:p>
          <a:p>
            <a:pPr lvl="2"/>
            <a:r>
              <a:rPr lang="en-US" dirty="0"/>
              <a:t>Not taught as a practical tool in most courses</a:t>
            </a:r>
          </a:p>
          <a:p>
            <a:pPr lvl="2"/>
            <a:r>
              <a:rPr lang="en-US" dirty="0"/>
              <a:t>Not taught as the first real formal methods in most courses</a:t>
            </a:r>
          </a:p>
          <a:p>
            <a:pPr lvl="3"/>
            <a:r>
              <a:rPr lang="en-US" dirty="0"/>
              <a:t>E.g. context-free parsing is really the first dramatically successful FV tool</a:t>
            </a:r>
          </a:p>
          <a:p>
            <a:pPr lvl="4"/>
            <a:r>
              <a:rPr lang="en-US" dirty="0"/>
              <a:t>The horrible bugs in them</a:t>
            </a:r>
          </a:p>
          <a:p>
            <a:pPr lvl="5"/>
            <a:r>
              <a:rPr lang="en-US" dirty="0"/>
              <a:t>Fortran missing comma -&gt; spacecraft in a coma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5"/>
            <a:r>
              <a:rPr lang="en-US" dirty="0"/>
              <a:t>The )))*((( rule for parsing!</a:t>
            </a:r>
          </a:p>
          <a:p>
            <a:pPr lvl="3"/>
            <a:r>
              <a:rPr lang="en-US" dirty="0"/>
              <a:t>Knuth’s article on how bad compilers were in the 1960s !!</a:t>
            </a:r>
          </a:p>
          <a:p>
            <a:pPr lvl="4"/>
            <a:r>
              <a:rPr lang="en-US" dirty="0" err="1"/>
              <a:t>Youtube</a:t>
            </a:r>
            <a:r>
              <a:rPr lang="en-US" dirty="0"/>
              <a:t> version is pretty good (how he got his honeymoon paid for!)</a:t>
            </a:r>
          </a:p>
          <a:p>
            <a:pPr lvl="4"/>
            <a:r>
              <a:rPr lang="en-US" dirty="0">
                <a:hlinkClick r:id="rId2"/>
              </a:rPr>
              <a:t>https://archive.computerhistory.org/resources/text/Oral_History/Knuth_Don_1/Knuth_Don.oral_history.2007.102658053_all.pdf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OpSem</a:t>
            </a:r>
            <a:r>
              <a:rPr lang="en-US" dirty="0"/>
              <a:t> basics </a:t>
            </a:r>
            <a:r>
              <a:rPr lang="en-US" dirty="0">
                <a:sym typeface="Wingdings" pitchFamily="2" charset="2"/>
              </a:rPr>
              <a:t> Sutter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57" y="280064"/>
            <a:ext cx="6446433" cy="3791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F4300-C10B-0941-BA1A-4C986EB0385B}"/>
              </a:ext>
            </a:extLst>
          </p:cNvPr>
          <p:cNvSpPr txBox="1"/>
          <p:nvPr/>
        </p:nvSpPr>
        <p:spPr>
          <a:xfrm>
            <a:off x="2324100" y="4953000"/>
            <a:ext cx="788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http://spinroot.com/spin/Man/Pan.html</a:t>
            </a:r>
            <a:r>
              <a:rPr lang="en-US" dirty="0"/>
              <a:t>    suggests using –DNOREDUCE</a:t>
            </a:r>
          </a:p>
          <a:p>
            <a:r>
              <a:rPr lang="en-US" dirty="0"/>
              <a:t>PO reductions not safe with remote references (must be stutter invariant)</a:t>
            </a:r>
          </a:p>
        </p:txBody>
      </p:sp>
    </p:spTree>
    <p:extLst>
      <p:ext uri="{BB962C8B-B14F-4D97-AF65-F5344CB8AC3E}">
        <p14:creationId xmlns:p14="http://schemas.microsoft.com/office/powerpoint/2010/main" val="100379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CA3BB-8694-BE45-9D14-9AF07A62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27" y="355600"/>
            <a:ext cx="10452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3" y="280064"/>
            <a:ext cx="1288312" cy="1251026"/>
          </a:xfrm>
        </p:spPr>
        <p:txBody>
          <a:bodyPr>
            <a:normAutofit/>
          </a:bodyPr>
          <a:lstStyle/>
          <a:p>
            <a:r>
              <a:rPr lang="en-US" sz="2400" dirty="0"/>
              <a:t>ex14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B84B53-D461-534F-B871-6346622C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59" y="0"/>
            <a:ext cx="3861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</p:spTree>
    <p:extLst>
      <p:ext uri="{BB962C8B-B14F-4D97-AF65-F5344CB8AC3E}">
        <p14:creationId xmlns:p14="http://schemas.microsoft.com/office/powerpoint/2010/main" val="2102961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Question: What is the theory behind this checking?</a:t>
            </a:r>
            <a:br>
              <a:rPr lang="en-US" sz="1600" dirty="0"/>
            </a:br>
            <a:r>
              <a:rPr lang="en-US" sz="1600" dirty="0"/>
              <a:t>Answer: On-the-fly LTL Model Checking using </a:t>
            </a:r>
            <a:r>
              <a:rPr lang="en-US" sz="1600" dirty="0" err="1"/>
              <a:t>Buchi</a:t>
            </a:r>
            <a:r>
              <a:rPr lang="en-US" sz="1600" dirty="0"/>
              <a:t> Automata!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774C34-A4BD-B245-8ACB-367D6E7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736"/>
            <a:ext cx="12192000" cy="5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6" name="Picture 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8191A7D-C985-CB49-BC3B-3F885D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81526"/>
            <a:ext cx="7867236" cy="58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B8AAE56-65EB-D54C-AEB1-825E9E6C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3412"/>
            <a:ext cx="10668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5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286AB76-1F41-7B42-A073-2B4B6838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050"/>
            <a:ext cx="10477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C6397D-6898-B749-A9D9-4AFC2DE8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95600"/>
            <a:ext cx="9093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615D-077A-BE48-99F8-F217A841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89050"/>
            <a:ext cx="104394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Lec4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project discussions are proceeding</a:t>
            </a:r>
          </a:p>
          <a:p>
            <a:pPr lvl="1"/>
            <a:r>
              <a:rPr lang="en-US" dirty="0"/>
              <a:t>Notes being taken</a:t>
            </a:r>
          </a:p>
          <a:p>
            <a:pPr lvl="1"/>
            <a:r>
              <a:rPr lang="en-US" dirty="0"/>
              <a:t>References being catalogued</a:t>
            </a:r>
          </a:p>
          <a:p>
            <a:pPr lvl="1"/>
            <a:r>
              <a:rPr lang="en-US" dirty="0"/>
              <a:t>Not all are at the same point in learning about Logic, Automata, … </a:t>
            </a:r>
          </a:p>
          <a:p>
            <a:pPr lvl="2"/>
            <a:r>
              <a:rPr lang="en-US" dirty="0"/>
              <a:t>But they are all important to learn properly!</a:t>
            </a:r>
          </a:p>
          <a:p>
            <a:r>
              <a:rPr lang="en-US" dirty="0"/>
              <a:t>We will go through the Bradley/Manna book Ch 1,2</a:t>
            </a:r>
          </a:p>
          <a:p>
            <a:pPr lvl="1"/>
            <a:r>
              <a:rPr lang="en-US" dirty="0"/>
              <a:t>Discussion of readings from Ch1</a:t>
            </a:r>
          </a:p>
          <a:p>
            <a:r>
              <a:rPr lang="en-US" dirty="0"/>
              <a:t>SPIN Usage</a:t>
            </a:r>
          </a:p>
          <a:p>
            <a:pPr lvl="1"/>
            <a:r>
              <a:rPr lang="en-US" dirty="0"/>
              <a:t>Long trace</a:t>
            </a:r>
          </a:p>
          <a:p>
            <a:pPr lvl="2"/>
            <a:r>
              <a:rPr lang="en-US" dirty="0"/>
              <a:t>Search depth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06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E428FEA4-AD44-404D-B546-FB7666D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47750"/>
            <a:ext cx="10947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0A7F6BE-1F1E-9544-B103-C4312F49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708150"/>
            <a:ext cx="10871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3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D9F5DDB2-E83A-DF41-9CB5-5736E9B6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940050"/>
            <a:ext cx="3403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 : LTL model checking (CEAAT)</a:t>
            </a:r>
          </a:p>
        </p:txBody>
      </p:sp>
      <p:pic>
        <p:nvPicPr>
          <p:cNvPr id="4" name="Picture 3" descr="A close up of a watch&#13;&#10;&#13;&#10;Description automatically generated">
            <a:extLst>
              <a:ext uri="{FF2B5EF4-FFF2-40B4-BE49-F238E27FC236}">
                <a16:creationId xmlns:a16="http://schemas.microsoft.com/office/drawing/2014/main" id="{0F7B68AF-602B-ED49-A0EC-F1383F6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41500"/>
            <a:ext cx="1080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Lec4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Readings for next week + Asg-2 </a:t>
            </a:r>
          </a:p>
          <a:p>
            <a:pPr lvl="1"/>
            <a:r>
              <a:rPr lang="en-US" dirty="0"/>
              <a:t>Posted tomorrow (1/21) evening</a:t>
            </a:r>
          </a:p>
          <a:p>
            <a:pPr lvl="1"/>
            <a:r>
              <a:rPr lang="en-US" dirty="0"/>
              <a:t>From Ben-Ari’s book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From CEATL </a:t>
            </a:r>
          </a:p>
          <a:p>
            <a:pPr lvl="2"/>
            <a:r>
              <a:rPr lang="en-US" dirty="0"/>
              <a:t>About NBA != DBA</a:t>
            </a:r>
          </a:p>
          <a:p>
            <a:pPr lvl="2"/>
            <a:r>
              <a:rPr lang="en-US" dirty="0"/>
              <a:t>About LTL</a:t>
            </a:r>
          </a:p>
          <a:p>
            <a:pPr lvl="2"/>
            <a:r>
              <a:rPr lang="en-US" dirty="0"/>
              <a:t>Nested DFS</a:t>
            </a:r>
          </a:p>
          <a:p>
            <a:pPr lvl="2"/>
            <a:r>
              <a:rPr lang="en-US" dirty="0"/>
              <a:t>How we can show LTL validity by creating the right </a:t>
            </a:r>
            <a:r>
              <a:rPr lang="en-US" dirty="0" err="1"/>
              <a:t>Kripke</a:t>
            </a:r>
            <a:r>
              <a:rPr lang="en-US" dirty="0"/>
              <a:t> Structure!</a:t>
            </a:r>
          </a:p>
          <a:p>
            <a:pPr lvl="3"/>
            <a:r>
              <a:rPr lang="en-US" dirty="0"/>
              <a:t>Reinforces idea of validity</a:t>
            </a:r>
          </a:p>
          <a:p>
            <a:r>
              <a:rPr lang="en-US" dirty="0"/>
              <a:t>Distributed Locking Protocol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Promela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CC57-394A-044E-9B68-5F6C0FD3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SPIN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57E5-10A1-7341-9A24-67AF381B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92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Helps you quickly model “situations”</a:t>
            </a:r>
          </a:p>
          <a:p>
            <a:pPr lvl="1"/>
            <a:r>
              <a:rPr lang="en-US" dirty="0"/>
              <a:t>See SPIN-Soldiers + </a:t>
            </a:r>
            <a:r>
              <a:rPr lang="en-US" dirty="0" err="1"/>
              <a:t>SpinTutorialby</a:t>
            </a:r>
            <a:r>
              <a:rPr lang="en-US" dirty="0"/>
              <a:t> </a:t>
            </a:r>
            <a:r>
              <a:rPr lang="en-US" dirty="0" err="1"/>
              <a:t>Ruys</a:t>
            </a:r>
            <a:endParaRPr lang="en-US" dirty="0"/>
          </a:p>
          <a:p>
            <a:r>
              <a:rPr lang="en-US" dirty="0"/>
              <a:t>Debug your thoughts</a:t>
            </a:r>
          </a:p>
          <a:p>
            <a:r>
              <a:rPr lang="en-US" dirty="0"/>
              <a:t>Find flaws in design</a:t>
            </a:r>
          </a:p>
          <a:p>
            <a:r>
              <a:rPr lang="en-US" dirty="0"/>
              <a:t>Has a lot of power and will NEVER become irrelevant</a:t>
            </a:r>
          </a:p>
          <a:p>
            <a:pPr lvl="1"/>
            <a:r>
              <a:rPr lang="en-US" dirty="0"/>
              <a:t>The more complex a system gets, the less you need to get fancy </a:t>
            </a:r>
            <a:r>
              <a:rPr lang="en-US" dirty="0" err="1"/>
              <a:t>wrt</a:t>
            </a:r>
            <a:r>
              <a:rPr lang="en-US" dirty="0"/>
              <a:t> verification</a:t>
            </a:r>
          </a:p>
          <a:p>
            <a:r>
              <a:rPr lang="en-US" dirty="0"/>
              <a:t>(after a 1-month training), you can do this</a:t>
            </a:r>
          </a:p>
          <a:p>
            <a:pPr lvl="1"/>
            <a:r>
              <a:rPr lang="en-US" dirty="0"/>
              <a:t>When in doubt, whip up a SPIN model and find bugs (in system or in your head)</a:t>
            </a:r>
          </a:p>
          <a:p>
            <a:r>
              <a:rPr lang="en-US" dirty="0"/>
              <a:t>Has worked for large systems</a:t>
            </a:r>
          </a:p>
          <a:p>
            <a:pPr lvl="1"/>
            <a:r>
              <a:rPr lang="en-US" dirty="0"/>
              <a:t>Recent correctness workshop -&gt; entire new </a:t>
            </a:r>
            <a:r>
              <a:rPr lang="en-US" dirty="0" err="1"/>
              <a:t>Pthreads</a:t>
            </a:r>
            <a:r>
              <a:rPr lang="en-US" dirty="0"/>
              <a:t> implementation modeled!</a:t>
            </a:r>
          </a:p>
          <a:p>
            <a:r>
              <a:rPr lang="en-US" dirty="0"/>
              <a:t>We don’t have the full month to train you</a:t>
            </a:r>
          </a:p>
          <a:p>
            <a:pPr lvl="1"/>
            <a:r>
              <a:rPr lang="en-US" dirty="0"/>
              <a:t>This is the last SPIN week … but I’ll give you a REAL protocol </a:t>
            </a:r>
            <a:r>
              <a:rPr lang="en-US" dirty="0" err="1"/>
              <a:t>verif</a:t>
            </a:r>
            <a:r>
              <a:rPr lang="en-US" dirty="0"/>
              <a:t> to read on Thu!</a:t>
            </a:r>
          </a:p>
        </p:txBody>
      </p:sp>
    </p:spTree>
    <p:extLst>
      <p:ext uri="{BB962C8B-B14F-4D97-AF65-F5344CB8AC3E}">
        <p14:creationId xmlns:p14="http://schemas.microsoft.com/office/powerpoint/2010/main" val="6113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06C13A-EF04-3D45-894C-CBA9E03C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38250"/>
            <a:ext cx="706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ex5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56F5FABF-D9B0-EF4E-BABB-511DC7AA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44" y="0"/>
            <a:ext cx="8495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4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7" y="876300"/>
            <a:ext cx="5969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ex6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2C7430-7757-6D41-9145-BF0CB7A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" y="2615609"/>
            <a:ext cx="3045065" cy="3051544"/>
          </a:xfrm>
          <a:prstGeom prst="rect">
            <a:avLst/>
          </a:prstGeom>
        </p:spPr>
      </p:pic>
      <p:pic>
        <p:nvPicPr>
          <p:cNvPr id="7" name="Picture 6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D7ED8E84-6D27-5547-991E-37D511D1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63" y="365126"/>
            <a:ext cx="8866476" cy="6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16493</TotalTime>
  <Words>597</Words>
  <Application>Microsoft Macintosh PowerPoint</Application>
  <PresentationFormat>Widescreen</PresentationFormat>
  <Paragraphs>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Helvetica</vt:lpstr>
      <vt:lpstr>Trebuchet MS</vt:lpstr>
      <vt:lpstr>Office Theme</vt:lpstr>
      <vt:lpstr>CS 6110 Software Correctness, Spring 2022 (edited from a previous class; look for bugs!)</vt:lpstr>
      <vt:lpstr>Slides for Lec4 : Agenda</vt:lpstr>
      <vt:lpstr>Slides for Lec4 : Agenda</vt:lpstr>
      <vt:lpstr>Slides for Lec4 : Agenda</vt:lpstr>
      <vt:lpstr>How SPIN helps</vt:lpstr>
      <vt:lpstr>ex5</vt:lpstr>
      <vt:lpstr>ex5</vt:lpstr>
      <vt:lpstr>ex6</vt:lpstr>
      <vt:lpstr>ex6</vt:lpstr>
      <vt:lpstr>ex7</vt:lpstr>
      <vt:lpstr>ex7 do the right depth setting!</vt:lpstr>
      <vt:lpstr>ex8 do the right depth setting!</vt:lpstr>
      <vt:lpstr>ex8 do the right depth setting!</vt:lpstr>
      <vt:lpstr>ex9</vt:lpstr>
      <vt:lpstr>ex10</vt:lpstr>
      <vt:lpstr>ex11</vt:lpstr>
      <vt:lpstr>ex12</vt:lpstr>
      <vt:lpstr>ex12b</vt:lpstr>
      <vt:lpstr>ex13</vt:lpstr>
      <vt:lpstr>ex13</vt:lpstr>
      <vt:lpstr>ex13</vt:lpstr>
      <vt:lpstr>ex14</vt:lpstr>
      <vt:lpstr>Lecture 4 : LTL model checking (CEAAT)</vt:lpstr>
      <vt:lpstr>Question: What is the theory behind this checking? Answer: On-the-fly LTL Model Checking using Buchi Automata!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  <vt:lpstr>Lecture 4 : LTL model checking (CEAAT)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487</cp:revision>
  <cp:lastPrinted>2019-01-14T14:01:29Z</cp:lastPrinted>
  <dcterms:created xsi:type="dcterms:W3CDTF">2017-08-23T19:27:01Z</dcterms:created>
  <dcterms:modified xsi:type="dcterms:W3CDTF">2022-01-20T20:37:16Z</dcterms:modified>
</cp:coreProperties>
</file>