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14" r:id="rId2"/>
    <p:sldId id="974" r:id="rId3"/>
    <p:sldId id="969" r:id="rId4"/>
    <p:sldId id="975" r:id="rId5"/>
    <p:sldId id="976" r:id="rId6"/>
    <p:sldId id="977" r:id="rId7"/>
    <p:sldId id="978" r:id="rId8"/>
    <p:sldId id="979" r:id="rId9"/>
    <p:sldId id="980" r:id="rId10"/>
    <p:sldId id="981" r:id="rId11"/>
    <p:sldId id="983" r:id="rId12"/>
    <p:sldId id="982" r:id="rId13"/>
    <p:sldId id="970" r:id="rId14"/>
    <p:sldId id="984" r:id="rId15"/>
    <p:sldId id="950" r:id="rId16"/>
    <p:sldId id="985" r:id="rId17"/>
    <p:sldId id="764" r:id="rId18"/>
    <p:sldId id="986" r:id="rId19"/>
    <p:sldId id="749" r:id="rId20"/>
    <p:sldId id="987" r:id="rId21"/>
    <p:sldId id="988" r:id="rId22"/>
    <p:sldId id="989" r:id="rId23"/>
    <p:sldId id="990" r:id="rId24"/>
    <p:sldId id="597" r:id="rId25"/>
    <p:sldId id="965" r:id="rId26"/>
    <p:sldId id="966" r:id="rId27"/>
    <p:sldId id="9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FF703B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54"/>
    <p:restoredTop sz="93355"/>
  </p:normalViewPr>
  <p:slideViewPr>
    <p:cSldViewPr snapToGrid="0" snapToObjects="1">
      <p:cViewPr varScale="1">
        <p:scale>
          <a:sx n="83" d="100"/>
          <a:sy n="83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Vkz-ETpb0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neshutah/Jove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pony.github.io/z3py-tutorial/guide-examples.htm" TargetMode="External"/><Relationship Id="rId2" Type="http://schemas.openxmlformats.org/officeDocument/2006/relationships/hyperlink" Target="https://github.com/ericpony/z3py-tutoria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-k9WjRJvIY" TargetMode="External"/><Relationship Id="rId2" Type="http://schemas.openxmlformats.org/officeDocument/2006/relationships/hyperlink" Target="https://schasi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6RbYqPQaM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  <a:endParaRPr lang="en-US" sz="2215" dirty="0"/>
          </a:p>
          <a:p>
            <a:pPr defTabSz="184837">
              <a:defRPr sz="1800"/>
            </a:pPr>
            <a:endParaRPr lang="en-US" sz="2215" dirty="0"/>
          </a:p>
          <a:p>
            <a:pPr defTabSz="184837">
              <a:defRPr sz="1800"/>
            </a:pPr>
            <a:r>
              <a:rPr lang="en-US" sz="2215" dirty="0" err="1"/>
              <a:t>bit.ly</a:t>
            </a:r>
            <a:r>
              <a:rPr lang="en-US" sz="2215" dirty="0"/>
              <a:t>/CS6110S21</a:t>
            </a:r>
            <a:endParaRPr sz="2215" dirty="0"/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44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Software Verification  and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860"/>
            <a:ext cx="10996246" cy="57476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Yet, old ideas don’t die</a:t>
            </a:r>
          </a:p>
          <a:p>
            <a:pPr lvl="1"/>
            <a:r>
              <a:rPr lang="en-US" dirty="0"/>
              <a:t>Robotics uses LTL</a:t>
            </a:r>
          </a:p>
          <a:p>
            <a:pPr lvl="1"/>
            <a:r>
              <a:rPr lang="en-US" dirty="0"/>
              <a:t>NN verification (MDP) uses LTL</a:t>
            </a:r>
          </a:p>
          <a:p>
            <a:pPr lvl="1"/>
            <a:r>
              <a:rPr lang="en-US" dirty="0"/>
              <a:t>Homomorphic Encryption Proofs uses Abstract Interpretation (“French AI”)</a:t>
            </a:r>
          </a:p>
          <a:p>
            <a:pPr lvl="1"/>
            <a:r>
              <a:rPr lang="en-US" dirty="0"/>
              <a:t>Recent work on Abs </a:t>
            </a:r>
            <a:r>
              <a:rPr lang="en-US" dirty="0" err="1"/>
              <a:t>Interp</a:t>
            </a:r>
            <a:r>
              <a:rPr lang="en-US" dirty="0"/>
              <a:t> of concurrent systems</a:t>
            </a:r>
          </a:p>
          <a:p>
            <a:pPr lvl="2"/>
            <a:r>
              <a:rPr lang="en-US" dirty="0"/>
              <a:t>Abs </a:t>
            </a:r>
            <a:r>
              <a:rPr lang="en-US" dirty="0" err="1"/>
              <a:t>Interp</a:t>
            </a:r>
            <a:r>
              <a:rPr lang="en-US" dirty="0"/>
              <a:t> underlies static analysis</a:t>
            </a:r>
          </a:p>
          <a:p>
            <a:r>
              <a:rPr lang="en-US" dirty="0"/>
              <a:t>And you don’t need to go grandiose</a:t>
            </a:r>
          </a:p>
          <a:p>
            <a:pPr lvl="1"/>
            <a:r>
              <a:rPr lang="en-US" dirty="0" err="1"/>
              <a:t>Holzmann’s</a:t>
            </a:r>
            <a:r>
              <a:rPr lang="en-US" dirty="0"/>
              <a:t> ASE talk</a:t>
            </a:r>
          </a:p>
          <a:p>
            <a:pPr lvl="2"/>
            <a:r>
              <a:rPr lang="en-US" dirty="0"/>
              <a:t>Spacecraft in flight to Mars</a:t>
            </a:r>
          </a:p>
          <a:p>
            <a:pPr lvl="2"/>
            <a:r>
              <a:rPr lang="en-US" dirty="0"/>
              <a:t>Manual inspection finds wrong buffer payload</a:t>
            </a:r>
          </a:p>
          <a:p>
            <a:pPr lvl="2"/>
            <a:r>
              <a:rPr lang="en-US" dirty="0"/>
              <a:t>Static analysis must locate before craft lands on Mars</a:t>
            </a:r>
          </a:p>
          <a:p>
            <a:pPr lvl="2"/>
            <a:r>
              <a:rPr lang="en-US" dirty="0"/>
              <a:t>SA takes 15 hours</a:t>
            </a:r>
          </a:p>
          <a:p>
            <a:pPr lvl="3"/>
            <a:r>
              <a:rPr lang="en-US" dirty="0"/>
              <a:t>Enter Cobra !!  (a very light-weight tool)</a:t>
            </a:r>
          </a:p>
          <a:p>
            <a:pPr lvl="3"/>
            <a:r>
              <a:rPr lang="en-US" u="sng" dirty="0">
                <a:hlinkClick r:id="rId2"/>
              </a:rPr>
              <a:t>https://youtu.be/mVkz-ETpb0w</a:t>
            </a:r>
            <a:endParaRPr lang="en-US" u="sng" dirty="0"/>
          </a:p>
          <a:p>
            <a:r>
              <a:rPr lang="en-US" dirty="0"/>
              <a:t>Work by Tyler Sorensen (UCSC)</a:t>
            </a:r>
          </a:p>
          <a:p>
            <a:pPr lvl="1"/>
            <a:r>
              <a:rPr lang="en-US" dirty="0"/>
              <a:t>Just check producer/consumer mem models</a:t>
            </a:r>
          </a:p>
          <a:p>
            <a:pPr lvl="1"/>
            <a:r>
              <a:rPr lang="en-US" dirty="0"/>
              <a:t>Same wisdom in Collier’s “RAPA” book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8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44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Software Verification  and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860"/>
            <a:ext cx="10996246" cy="5747657"/>
          </a:xfrm>
        </p:spPr>
        <p:txBody>
          <a:bodyPr>
            <a:normAutofit/>
          </a:bodyPr>
          <a:lstStyle/>
          <a:p>
            <a:r>
              <a:rPr lang="en-US" dirty="0"/>
              <a:t>Writing specifications </a:t>
            </a:r>
            <a:r>
              <a:rPr lang="en-US" dirty="0" err="1"/>
              <a:t>ain’t</a:t>
            </a:r>
            <a:r>
              <a:rPr lang="en-US" dirty="0"/>
              <a:t> easy and running well </a:t>
            </a:r>
            <a:r>
              <a:rPr lang="en-US" dirty="0" err="1"/>
              <a:t>ain’t</a:t>
            </a:r>
            <a:r>
              <a:rPr lang="en-US" dirty="0"/>
              <a:t> any easier</a:t>
            </a:r>
          </a:p>
          <a:p>
            <a:pPr lvl="1"/>
            <a:r>
              <a:rPr lang="en-US" dirty="0"/>
              <a:t>Even if they are “safety properties” </a:t>
            </a:r>
          </a:p>
          <a:p>
            <a:pPr lvl="2"/>
            <a:r>
              <a:rPr lang="en-US" dirty="0"/>
              <a:t>“bad things won’t happen”</a:t>
            </a:r>
          </a:p>
          <a:p>
            <a:pPr lvl="3"/>
            <a:r>
              <a:rPr lang="en-US" dirty="0"/>
              <a:t>As opposed to liveness properties</a:t>
            </a:r>
          </a:p>
          <a:p>
            <a:pPr lvl="4"/>
            <a:r>
              <a:rPr lang="en-US" dirty="0"/>
              <a:t>“good things will eventually happen”</a:t>
            </a:r>
          </a:p>
          <a:p>
            <a:pPr lvl="4"/>
            <a:r>
              <a:rPr lang="en-US" dirty="0"/>
              <a:t>Needs LTL – we will study this </a:t>
            </a:r>
          </a:p>
          <a:p>
            <a:pPr lvl="1"/>
            <a:r>
              <a:rPr lang="en-US" dirty="0"/>
              <a:t>For instance,</a:t>
            </a:r>
          </a:p>
          <a:p>
            <a:pPr lvl="2"/>
            <a:r>
              <a:rPr lang="en-US" dirty="0"/>
              <a:t>How to specify these or verify these</a:t>
            </a:r>
          </a:p>
          <a:p>
            <a:pPr lvl="3"/>
            <a:r>
              <a:rPr lang="en-US" dirty="0"/>
              <a:t>Correct pipelining of a CPU</a:t>
            </a:r>
          </a:p>
          <a:p>
            <a:pPr lvl="3"/>
            <a:r>
              <a:rPr lang="en-US" dirty="0"/>
              <a:t>Correct run of a Stencil computation</a:t>
            </a:r>
          </a:p>
          <a:p>
            <a:pPr lvl="3"/>
            <a:r>
              <a:rPr lang="en-US" dirty="0"/>
              <a:t>Correct image classification of an NN</a:t>
            </a:r>
          </a:p>
          <a:p>
            <a:pPr lvl="2"/>
            <a:r>
              <a:rPr lang="en-US" dirty="0"/>
              <a:t>How to convert</a:t>
            </a:r>
          </a:p>
          <a:p>
            <a:pPr lvl="3"/>
            <a:r>
              <a:rPr lang="en-US" dirty="0"/>
              <a:t>Designer-converted tests into non-deterministic automata that can check for more behaviors?</a:t>
            </a:r>
          </a:p>
          <a:p>
            <a:pPr lvl="3"/>
            <a:r>
              <a:rPr lang="en-US" dirty="0"/>
              <a:t>Verify a cache coherence protocol for an arbitrary number of CPU nodes?</a:t>
            </a:r>
          </a:p>
          <a:p>
            <a:pPr lvl="2"/>
            <a:r>
              <a:rPr lang="en-US" dirty="0"/>
              <a:t>How to use parallelism to speed-up a verifier?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3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FA4B-60EF-3144-A8AE-B623B326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1F9E4-8803-9245-8D25-50DD5E92B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914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Software Verification  and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996246" cy="52773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Build downscaled models (model checking)</a:t>
            </a:r>
          </a:p>
          <a:p>
            <a:pPr lvl="1"/>
            <a:r>
              <a:rPr lang="en-US" dirty="0"/>
              <a:t>Examine them exhaustively</a:t>
            </a:r>
          </a:p>
          <a:p>
            <a:pPr lvl="2"/>
            <a:r>
              <a:rPr lang="en-US" dirty="0"/>
              <a:t>Finite-state reachability</a:t>
            </a:r>
          </a:p>
          <a:p>
            <a:r>
              <a:rPr lang="en-US" dirty="0"/>
              <a:t>Build general models (theorem proving)</a:t>
            </a:r>
          </a:p>
          <a:p>
            <a:pPr lvl="1"/>
            <a:r>
              <a:rPr lang="en-US" dirty="0"/>
              <a:t>Examine them exhaustively</a:t>
            </a:r>
          </a:p>
          <a:p>
            <a:pPr lvl="2"/>
            <a:r>
              <a:rPr lang="en-US" dirty="0"/>
              <a:t>Symbolic reasoning</a:t>
            </a:r>
          </a:p>
          <a:p>
            <a:r>
              <a:rPr lang="en-US" dirty="0"/>
              <a:t>Build abstract models (abstract interpretation)</a:t>
            </a:r>
          </a:p>
          <a:p>
            <a:pPr lvl="1"/>
            <a:r>
              <a:rPr lang="en-US" dirty="0"/>
              <a:t>Execute the programs in these models</a:t>
            </a:r>
          </a:p>
          <a:p>
            <a:pPr lvl="2"/>
            <a:r>
              <a:rPr lang="en-US" dirty="0"/>
              <a:t>Static Analysis </a:t>
            </a:r>
          </a:p>
          <a:p>
            <a:r>
              <a:rPr lang="en-US" dirty="0"/>
              <a:t>Jimmy the code to become one of the above, and run</a:t>
            </a:r>
          </a:p>
          <a:p>
            <a:pPr lvl="1"/>
            <a:r>
              <a:rPr lang="en-US" dirty="0"/>
              <a:t>Various “concolic” methods</a:t>
            </a:r>
          </a:p>
          <a:p>
            <a:r>
              <a:rPr lang="en-US" dirty="0"/>
              <a:t>Bugs are in the interstices – John Baugh (UNC)</a:t>
            </a:r>
          </a:p>
          <a:p>
            <a:pPr lvl="1"/>
            <a:r>
              <a:rPr lang="en-US" dirty="0"/>
              <a:t>The continuous/smooth planes connecting the interstices often abstracted away</a:t>
            </a:r>
          </a:p>
          <a:p>
            <a:pPr lvl="1"/>
            <a:r>
              <a:rPr lang="en-US" dirty="0"/>
              <a:t>Or they are subject to other verification methods (numerical properties, performance,..)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7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FA4B-60EF-3144-A8AE-B623B326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versus 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1F9E4-8803-9245-8D25-50DD5E92B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23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How to feed you without choking you?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6246" cy="4351338"/>
          </a:xfrm>
        </p:spPr>
        <p:txBody>
          <a:bodyPr>
            <a:normAutofit/>
          </a:bodyPr>
          <a:lstStyle/>
          <a:p>
            <a:r>
              <a:rPr lang="en-US" dirty="0"/>
              <a:t>Will show you just enough</a:t>
            </a:r>
          </a:p>
          <a:p>
            <a:r>
              <a:rPr lang="en-US" dirty="0"/>
              <a:t>You ask – I tell</a:t>
            </a:r>
          </a:p>
          <a:p>
            <a:pPr lvl="1"/>
            <a:r>
              <a:rPr lang="en-US" dirty="0"/>
              <a:t>I expect you to ask</a:t>
            </a:r>
          </a:p>
          <a:p>
            <a:pPr lvl="2"/>
            <a:r>
              <a:rPr lang="en-US" dirty="0"/>
              <a:t>Suspect that there is something to ask</a:t>
            </a:r>
          </a:p>
          <a:p>
            <a:pPr lvl="3"/>
            <a:r>
              <a:rPr lang="en-US" dirty="0"/>
              <a:t>Sense that sitting w/o asking isn’t moving the needle</a:t>
            </a:r>
          </a:p>
          <a:p>
            <a:pPr lvl="1"/>
            <a:r>
              <a:rPr lang="en-US" dirty="0"/>
              <a:t>When you ask</a:t>
            </a:r>
          </a:p>
          <a:p>
            <a:pPr lvl="2"/>
            <a:r>
              <a:rPr lang="en-US" dirty="0"/>
              <a:t>Chances are that you’ll stump me</a:t>
            </a:r>
          </a:p>
          <a:p>
            <a:pPr lvl="3"/>
            <a:r>
              <a:rPr lang="en-US" dirty="0"/>
              <a:t>Good, I need it</a:t>
            </a:r>
          </a:p>
          <a:p>
            <a:pPr lvl="2"/>
            <a:r>
              <a:rPr lang="en-US" dirty="0"/>
              <a:t>Or we can find an answer together</a:t>
            </a:r>
          </a:p>
          <a:p>
            <a:r>
              <a:rPr lang="en-US" dirty="0"/>
              <a:t>Will focus on on-ramps for you</a:t>
            </a:r>
          </a:p>
          <a:p>
            <a:pPr lvl="1"/>
            <a:r>
              <a:rPr lang="en-US" dirty="0"/>
              <a:t>Different lengths of on-ramps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How to feed you without choking you?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6246" cy="4351338"/>
          </a:xfrm>
        </p:spPr>
        <p:txBody>
          <a:bodyPr>
            <a:normAutofit/>
          </a:bodyPr>
          <a:lstStyle/>
          <a:p>
            <a:r>
              <a:rPr lang="en-US" dirty="0"/>
              <a:t>Need to download/install tools</a:t>
            </a:r>
          </a:p>
          <a:p>
            <a:pPr lvl="1"/>
            <a:r>
              <a:rPr lang="en-US" dirty="0"/>
              <a:t>FV tools are inherently harder</a:t>
            </a:r>
          </a:p>
          <a:p>
            <a:pPr lvl="2"/>
            <a:r>
              <a:rPr lang="en-US" dirty="0"/>
              <a:t>They don’t ”run” but “study or analyzer runs”</a:t>
            </a:r>
          </a:p>
          <a:p>
            <a:pPr lvl="3"/>
            <a:r>
              <a:rPr lang="en-US" dirty="0"/>
              <a:t>Often, more complex technologies inside</a:t>
            </a:r>
          </a:p>
          <a:p>
            <a:pPr lvl="3"/>
            <a:r>
              <a:rPr lang="en-US" dirty="0"/>
              <a:t>E.g. analyzing MPI Fortran compiled via LLVM bound to SMT ….</a:t>
            </a:r>
          </a:p>
          <a:p>
            <a:pPr lvl="3"/>
            <a:r>
              <a:rPr lang="en-US" dirty="0"/>
              <a:t>Grr</a:t>
            </a:r>
          </a:p>
          <a:p>
            <a:pPr lvl="4"/>
            <a:r>
              <a:rPr lang="en-US" dirty="0"/>
              <a:t>Why not use Rust?</a:t>
            </a:r>
          </a:p>
          <a:p>
            <a:pPr lvl="3"/>
            <a:r>
              <a:rPr lang="en-US" dirty="0"/>
              <a:t>Reality</a:t>
            </a:r>
          </a:p>
          <a:p>
            <a:pPr lvl="4"/>
            <a:r>
              <a:rPr lang="en-US" dirty="0"/>
              <a:t>Can’t always look under the light</a:t>
            </a:r>
          </a:p>
          <a:p>
            <a:r>
              <a:rPr lang="en-US" dirty="0"/>
              <a:t>Need to learn theory-appreciation</a:t>
            </a:r>
          </a:p>
          <a:p>
            <a:pPr lvl="1"/>
            <a:r>
              <a:rPr lang="en-US" dirty="0"/>
              <a:t>Cranial-glue for knowledge</a:t>
            </a:r>
          </a:p>
          <a:p>
            <a:pPr lvl="3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8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88" y="712922"/>
            <a:ext cx="10515600" cy="5749871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here : </a:t>
            </a:r>
            <a:r>
              <a:rPr lang="en-US" dirty="0">
                <a:hlinkClick r:id="rId2"/>
              </a:rPr>
              <a:t>https://github.com/ganeshutah/Jove.git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Look for </a:t>
            </a:r>
            <a:br>
              <a:rPr lang="en-US" dirty="0"/>
            </a:br>
            <a:r>
              <a:rPr lang="en-US" dirty="0"/>
              <a:t>…/6110_Concepts_as_NFA.ipynb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Run it on </a:t>
            </a:r>
            <a:r>
              <a:rPr lang="en-US" dirty="0" err="1"/>
              <a:t>Colab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Will try to keep this NFA updated</a:t>
            </a:r>
          </a:p>
        </p:txBody>
      </p:sp>
    </p:spTree>
    <p:extLst>
      <p:ext uri="{BB962C8B-B14F-4D97-AF65-F5344CB8AC3E}">
        <p14:creationId xmlns:p14="http://schemas.microsoft.com/office/powerpoint/2010/main" val="1510165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88" y="3119856"/>
            <a:ext cx="10515600" cy="3373933"/>
          </a:xfrm>
        </p:spPr>
        <p:txBody>
          <a:bodyPr>
            <a:normAutofit/>
          </a:bodyPr>
          <a:lstStyle/>
          <a:p>
            <a:r>
              <a:rPr lang="en-US" dirty="0"/>
              <a:t>Grading, Course Syllabus 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bit.ly</a:t>
            </a:r>
            <a:r>
              <a:rPr lang="en-US" dirty="0"/>
              <a:t>/cs6110s22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Let’s go thru it briefly now</a:t>
            </a:r>
          </a:p>
        </p:txBody>
      </p:sp>
    </p:spTree>
    <p:extLst>
      <p:ext uri="{BB962C8B-B14F-4D97-AF65-F5344CB8AC3E}">
        <p14:creationId xmlns:p14="http://schemas.microsoft.com/office/powerpoint/2010/main" val="213318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16B4-2D38-6F49-A285-69C7D65C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me - Ganesh Gopalakrishnan</a:t>
            </a:r>
          </a:p>
          <a:p>
            <a:pPr lvl="1"/>
            <a:r>
              <a:rPr lang="en-US" dirty="0"/>
              <a:t>“Prof. Ganesh” initially and when you decide “Ganesh” works</a:t>
            </a:r>
          </a:p>
          <a:p>
            <a:r>
              <a:rPr lang="en-US" dirty="0"/>
              <a:t>TM - John Jacobson (”John”)</a:t>
            </a:r>
          </a:p>
        </p:txBody>
      </p:sp>
    </p:spTree>
    <p:extLst>
      <p:ext uri="{BB962C8B-B14F-4D97-AF65-F5344CB8AC3E}">
        <p14:creationId xmlns:p14="http://schemas.microsoft.com/office/powerpoint/2010/main" val="98035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FA4B-60EF-3144-A8AE-B623B326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781AE-AC00-934C-B47B-868168FB2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85788166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Week-1 ”Sprint” (how to get ready for Asg-1)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16B4-2D38-6F49-A285-69C7D65C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Run thru PBL</a:t>
            </a:r>
          </a:p>
          <a:p>
            <a:pPr lvl="1"/>
            <a:r>
              <a:rPr lang="en-US" dirty="0"/>
              <a:t>I’ll show how</a:t>
            </a:r>
          </a:p>
          <a:p>
            <a:pPr lvl="2"/>
            <a:r>
              <a:rPr lang="en-US" dirty="0"/>
              <a:t>Refresh CNF, DNF, proof by contradiction</a:t>
            </a:r>
          </a:p>
          <a:p>
            <a:r>
              <a:rPr lang="en-US" dirty="0"/>
              <a:t>Run thru Jove’s …/CH17.ipynb</a:t>
            </a:r>
          </a:p>
          <a:p>
            <a:pPr lvl="1"/>
            <a:r>
              <a:rPr lang="en-US" dirty="0"/>
              <a:t>Learn why BDDs are minimal DFA</a:t>
            </a:r>
          </a:p>
          <a:p>
            <a:pPr lvl="1"/>
            <a:r>
              <a:rPr lang="en-US" dirty="0"/>
              <a:t>Appreciate the duality of Automata and Logic</a:t>
            </a:r>
          </a:p>
          <a:p>
            <a:r>
              <a:rPr lang="en-US" dirty="0"/>
              <a:t>Read these and try these</a:t>
            </a:r>
          </a:p>
          <a:p>
            <a:pPr lvl="1"/>
            <a:r>
              <a:rPr lang="en-US" dirty="0"/>
              <a:t>CEATL (relations, SPIN chapters), </a:t>
            </a:r>
            <a:r>
              <a:rPr lang="en-US" dirty="0" err="1"/>
              <a:t>AutPP</a:t>
            </a:r>
            <a:r>
              <a:rPr lang="en-US" dirty="0"/>
              <a:t> (NFA/DFA/BDD/NPC/</a:t>
            </a:r>
            <a:r>
              <a:rPr lang="en-US" dirty="0" err="1"/>
              <a:t>kSat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PBL</a:t>
            </a:r>
          </a:p>
          <a:p>
            <a:r>
              <a:rPr lang="en-US" dirty="0"/>
              <a:t>Soon</a:t>
            </a:r>
          </a:p>
          <a:p>
            <a:pPr lvl="1"/>
            <a:r>
              <a:rPr lang="en-US" dirty="0"/>
              <a:t>We will learn how to hand-translate LTL into never-automata </a:t>
            </a:r>
          </a:p>
          <a:p>
            <a:pPr lvl="1"/>
            <a:r>
              <a:rPr lang="en-US" dirty="0"/>
              <a:t>…. </a:t>
            </a:r>
            <a:r>
              <a:rPr lang="en-US" dirty="0" err="1"/>
              <a:t>Presburger</a:t>
            </a:r>
            <a:r>
              <a:rPr lang="en-US" dirty="0"/>
              <a:t> formulae into DFA …</a:t>
            </a:r>
          </a:p>
          <a:p>
            <a:pPr lvl="2"/>
            <a:r>
              <a:rPr lang="en-US" dirty="0"/>
              <a:t>You may code this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9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Week-1 </a:t>
            </a:r>
            <a:r>
              <a:rPr lang="en-US" dirty="0" err="1"/>
              <a:t>Asg</a:t>
            </a:r>
            <a:r>
              <a:rPr lang="en-US" dirty="0"/>
              <a:t>: become a good </a:t>
            </a:r>
            <a:r>
              <a:rPr lang="en-US" dirty="0" err="1"/>
              <a:t>SPIN-doctor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16B4-2D38-6F49-A285-69C7D65C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Modeling using </a:t>
            </a:r>
            <a:r>
              <a:rPr lang="en-US" sz="1200" dirty="0"/>
              <a:t>SPIN (modeling using </a:t>
            </a:r>
            <a:r>
              <a:rPr lang="en-US" sz="1200" dirty="0" err="1"/>
              <a:t>Promela</a:t>
            </a:r>
            <a:r>
              <a:rPr lang="en-US" sz="1200" dirty="0"/>
              <a:t> and running using SPIN … but </a:t>
            </a:r>
            <a:r>
              <a:rPr lang="en-US" sz="1200" dirty="0" err="1"/>
              <a:t>gimme</a:t>
            </a:r>
            <a:r>
              <a:rPr lang="en-US" sz="1200" dirty="0"/>
              <a:t> a break, this is a mouthful, so ‘SPIN’)</a:t>
            </a:r>
          </a:p>
          <a:p>
            <a:pPr lvl="1"/>
            <a:r>
              <a:rPr lang="en-US" dirty="0"/>
              <a:t>Learn how to model a sorting program using SPIN</a:t>
            </a:r>
          </a:p>
          <a:p>
            <a:pPr lvl="1"/>
            <a:r>
              <a:rPr lang="en-US" dirty="0"/>
              <a:t>… model a simple concurrency situation …</a:t>
            </a:r>
          </a:p>
          <a:p>
            <a:r>
              <a:rPr lang="en-US" dirty="0"/>
              <a:t>Observe</a:t>
            </a:r>
          </a:p>
          <a:p>
            <a:pPr lvl="1"/>
            <a:r>
              <a:rPr lang="en-US" dirty="0"/>
              <a:t>How to employ nondeterminism </a:t>
            </a:r>
          </a:p>
          <a:p>
            <a:pPr lvl="2"/>
            <a:r>
              <a:rPr lang="en-US" dirty="0"/>
              <a:t>as an abstraction</a:t>
            </a:r>
          </a:p>
          <a:p>
            <a:pPr lvl="2"/>
            <a:r>
              <a:rPr lang="en-US" dirty="0"/>
              <a:t>as a generalization</a:t>
            </a:r>
          </a:p>
          <a:p>
            <a:pPr lvl="1"/>
            <a:r>
              <a:rPr lang="en-US" dirty="0"/>
              <a:t>How to employ data abstraction</a:t>
            </a:r>
          </a:p>
          <a:p>
            <a:pPr lvl="2"/>
            <a:r>
              <a:rPr lang="en-US" dirty="0"/>
              <a:t>to reduce state-complexity</a:t>
            </a:r>
          </a:p>
          <a:p>
            <a:r>
              <a:rPr lang="en-US" dirty="0"/>
              <a:t>Learn to write assertions</a:t>
            </a:r>
          </a:p>
          <a:p>
            <a:pPr lvl="1"/>
            <a:r>
              <a:rPr lang="en-US" dirty="0"/>
              <a:t>In LTL</a:t>
            </a:r>
          </a:p>
          <a:p>
            <a:pPr lvl="1"/>
            <a:r>
              <a:rPr lang="en-US" dirty="0"/>
              <a:t>But see LTL emerge as Automata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8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Coming After SPIN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16B4-2D38-6F49-A285-69C7D65C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Murphi</a:t>
            </a:r>
            <a:endParaRPr lang="en-US" dirty="0"/>
          </a:p>
          <a:p>
            <a:pPr lvl="1"/>
            <a:r>
              <a:rPr lang="en-US" dirty="0"/>
              <a:t>May use </a:t>
            </a:r>
            <a:r>
              <a:rPr lang="en-US" dirty="0" err="1"/>
              <a:t>Rumur</a:t>
            </a:r>
            <a:endParaRPr lang="en-US" dirty="0"/>
          </a:p>
          <a:p>
            <a:r>
              <a:rPr lang="en-US" dirty="0"/>
              <a:t>Doc TBD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7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Coming soon (in about 2 weeks)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16B4-2D38-6F49-A285-69C7D65C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Sudoku using Z3</a:t>
            </a:r>
          </a:p>
          <a:p>
            <a:pPr lvl="1"/>
            <a:r>
              <a:rPr lang="en-US" dirty="0">
                <a:hlinkClick r:id="rId2"/>
              </a:rPr>
              <a:t>https://github.com/ericpony/z3py-tutorial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https://ericpony.github.io/z3py-tutorial/guide-examples.htm</a:t>
            </a:r>
            <a:endParaRPr lang="en-US" dirty="0"/>
          </a:p>
          <a:p>
            <a:pPr lvl="1"/>
            <a:r>
              <a:rPr lang="en-US" dirty="0" err="1"/>
              <a:t>Yurichev</a:t>
            </a:r>
            <a:endParaRPr lang="en-US" dirty="0"/>
          </a:p>
          <a:p>
            <a:r>
              <a:rPr lang="en-US" dirty="0"/>
              <a:t>Using these</a:t>
            </a:r>
          </a:p>
          <a:p>
            <a:pPr lvl="1"/>
            <a:r>
              <a:rPr lang="en-US" dirty="0"/>
              <a:t>Write your own </a:t>
            </a:r>
            <a:r>
              <a:rPr lang="en-US" dirty="0" err="1"/>
              <a:t>Kenken</a:t>
            </a:r>
            <a:r>
              <a:rPr lang="en-US" dirty="0"/>
              <a:t> solver (https://</a:t>
            </a:r>
            <a:r>
              <a:rPr lang="en-US" dirty="0" err="1"/>
              <a:t>en.wikipedia.org</a:t>
            </a:r>
            <a:r>
              <a:rPr lang="en-US" dirty="0"/>
              <a:t>/wiki/KenKen)</a:t>
            </a:r>
          </a:p>
          <a:p>
            <a:pPr lvl="2"/>
            <a:r>
              <a:rPr lang="en-US" dirty="0"/>
              <a:t>Cages expressed in Python</a:t>
            </a:r>
          </a:p>
          <a:p>
            <a:pPr lvl="2"/>
            <a:r>
              <a:rPr lang="en-US" dirty="0"/>
              <a:t>Use ideas from above</a:t>
            </a:r>
          </a:p>
          <a:p>
            <a:pPr lvl="1"/>
            <a:r>
              <a:rPr lang="en-US" dirty="0"/>
              <a:t>Test</a:t>
            </a:r>
          </a:p>
          <a:p>
            <a:pPr lvl="2"/>
            <a:r>
              <a:rPr lang="en-US" dirty="0"/>
              <a:t>Performance of linear vs. non-linear theories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2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009DB-B2F7-4A45-8EBD-FCD411D6B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625" y="3536155"/>
            <a:ext cx="9810750" cy="1999671"/>
          </a:xfrm>
        </p:spPr>
        <p:txBody>
          <a:bodyPr>
            <a:normAutofit/>
          </a:bodyPr>
          <a:lstStyle/>
          <a:p>
            <a:r>
              <a:rPr lang="en-US" dirty="0"/>
              <a:t>Projects (old list follows)</a:t>
            </a:r>
          </a:p>
          <a:p>
            <a:r>
              <a:rPr lang="en-US" dirty="0"/>
              <a:t>I have better ideas</a:t>
            </a:r>
          </a:p>
          <a:p>
            <a:r>
              <a:rPr lang="en-US" dirty="0"/>
              <a:t>You can propose (ideal)</a:t>
            </a:r>
          </a:p>
        </p:txBody>
      </p:sp>
    </p:spTree>
    <p:extLst>
      <p:ext uri="{BB962C8B-B14F-4D97-AF65-F5344CB8AC3E}">
        <p14:creationId xmlns:p14="http://schemas.microsoft.com/office/powerpoint/2010/main" val="24917972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Projects I’ve thought of (suggestions welcome)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996246" cy="52773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Convert Harrison’s book’s </a:t>
            </a:r>
            <a:r>
              <a:rPr lang="en-US" dirty="0" err="1"/>
              <a:t>Ocaml</a:t>
            </a:r>
            <a:r>
              <a:rPr lang="en-US" dirty="0"/>
              <a:t> code to Haskell</a:t>
            </a:r>
          </a:p>
          <a:p>
            <a:pPr lvl="1"/>
            <a:r>
              <a:rPr lang="en-US" dirty="0"/>
              <a:t>This is a good project to learn mathematical logic really well</a:t>
            </a:r>
          </a:p>
          <a:p>
            <a:r>
              <a:rPr lang="en-US" dirty="0"/>
              <a:t>Verifying Cache Coherence Protocols </a:t>
            </a:r>
          </a:p>
          <a:p>
            <a:pPr lvl="1"/>
            <a:r>
              <a:rPr lang="en-US" dirty="0" err="1"/>
              <a:t>Murphi</a:t>
            </a:r>
            <a:r>
              <a:rPr lang="en-US" dirty="0"/>
              <a:t> or SPIN</a:t>
            </a:r>
          </a:p>
          <a:p>
            <a:r>
              <a:rPr lang="en-US" dirty="0"/>
              <a:t>Verifying Distributed Algorithms</a:t>
            </a:r>
          </a:p>
          <a:p>
            <a:pPr lvl="1"/>
            <a:r>
              <a:rPr lang="en-US" dirty="0"/>
              <a:t>Recommend </a:t>
            </a:r>
            <a:r>
              <a:rPr lang="en-US" dirty="0" err="1"/>
              <a:t>PlusCal</a:t>
            </a:r>
            <a:r>
              <a:rPr lang="en-US" dirty="0"/>
              <a:t> or its message-passing extension</a:t>
            </a:r>
          </a:p>
          <a:p>
            <a:r>
              <a:rPr lang="en-US" dirty="0"/>
              <a:t>Static Analysis of code</a:t>
            </a:r>
          </a:p>
          <a:p>
            <a:pPr lvl="1"/>
            <a:r>
              <a:rPr lang="en-US" dirty="0"/>
              <a:t>We will try and use Frama-C or Sparta or …</a:t>
            </a:r>
          </a:p>
          <a:p>
            <a:r>
              <a:rPr lang="en-US" dirty="0"/>
              <a:t>Fuzzing applied to new situations (e.g., deep networks)</a:t>
            </a:r>
          </a:p>
          <a:p>
            <a:r>
              <a:rPr lang="en-US" dirty="0"/>
              <a:t>Sparse-matrix operations and verification thereof</a:t>
            </a:r>
          </a:p>
          <a:p>
            <a:r>
              <a:rPr lang="en-US" dirty="0"/>
              <a:t>Visualizing Alloy in Penrose</a:t>
            </a:r>
          </a:p>
          <a:p>
            <a:r>
              <a:rPr lang="en-US" dirty="0"/>
              <a:t>Verify a toy OS I have written in 800 bytes of assembly</a:t>
            </a:r>
          </a:p>
          <a:p>
            <a:pPr lvl="1"/>
            <a:r>
              <a:rPr lang="en-US" dirty="0"/>
              <a:t>Convert it to C and then verify</a:t>
            </a:r>
          </a:p>
        </p:txBody>
      </p:sp>
    </p:spTree>
    <p:extLst>
      <p:ext uri="{BB962C8B-B14F-4D97-AF65-F5344CB8AC3E}">
        <p14:creationId xmlns:p14="http://schemas.microsoft.com/office/powerpoint/2010/main" val="2727689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Projects I’ve thought of (suggestions welcome)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996246" cy="52773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Test-generation for weak memory models, data race checking</a:t>
            </a:r>
          </a:p>
          <a:p>
            <a:pPr lvl="1"/>
            <a:r>
              <a:rPr lang="en-US" dirty="0"/>
              <a:t>many approaches possible</a:t>
            </a:r>
          </a:p>
          <a:p>
            <a:r>
              <a:rPr lang="en-US" dirty="0"/>
              <a:t>Verifying Polyhedral Compiler Transformations </a:t>
            </a:r>
          </a:p>
          <a:p>
            <a:pPr lvl="1"/>
            <a:r>
              <a:rPr lang="en-US" dirty="0"/>
              <a:t>many approaches possible</a:t>
            </a:r>
          </a:p>
          <a:p>
            <a:pPr lvl="1"/>
            <a:r>
              <a:rPr lang="en-US" dirty="0"/>
              <a:t>Polly</a:t>
            </a:r>
          </a:p>
          <a:p>
            <a:r>
              <a:rPr lang="en-US" dirty="0"/>
              <a:t>Architectural verification papers from </a:t>
            </a:r>
            <a:r>
              <a:rPr lang="en-US" dirty="0" err="1"/>
              <a:t>Martonosi’s</a:t>
            </a:r>
            <a:r>
              <a:rPr lang="en-US" dirty="0"/>
              <a:t> website</a:t>
            </a:r>
          </a:p>
          <a:p>
            <a:pPr lvl="1"/>
            <a:r>
              <a:rPr lang="en-US" dirty="0"/>
              <a:t>Many projects</a:t>
            </a:r>
          </a:p>
          <a:p>
            <a:r>
              <a:rPr lang="en-US" dirty="0"/>
              <a:t>Test generation for functional programs</a:t>
            </a:r>
          </a:p>
          <a:p>
            <a:pPr lvl="1"/>
            <a:r>
              <a:rPr lang="en-US" dirty="0"/>
              <a:t>Dart-like approach and </a:t>
            </a:r>
            <a:r>
              <a:rPr lang="en-US" dirty="0" err="1"/>
              <a:t>QuickCheck</a:t>
            </a:r>
            <a:r>
              <a:rPr lang="en-US" dirty="0"/>
              <a:t> (there is also a </a:t>
            </a:r>
            <a:r>
              <a:rPr lang="en-US" dirty="0" err="1"/>
              <a:t>QuickChick</a:t>
            </a:r>
            <a:r>
              <a:rPr lang="en-US" dirty="0"/>
              <a:t> tool)</a:t>
            </a:r>
          </a:p>
          <a:p>
            <a:r>
              <a:rPr lang="en-US" dirty="0"/>
              <a:t>Correctness issues with C/LLVM</a:t>
            </a:r>
          </a:p>
          <a:p>
            <a:r>
              <a:rPr lang="en-US" dirty="0"/>
              <a:t>Write a unification algorithm in C and verify it</a:t>
            </a:r>
          </a:p>
          <a:p>
            <a:pPr lvl="1"/>
            <a:r>
              <a:rPr lang="en-US" dirty="0"/>
              <a:t>Again, based on my memories of assembly-coding one (you can do it in C)</a:t>
            </a:r>
          </a:p>
          <a:p>
            <a:r>
              <a:rPr lang="en-US" dirty="0"/>
              <a:t>Verification involving Rust programs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09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Projects I’ve thought of (suggestions welcome)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996246" cy="52773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Alloy for helping combat Moore’s law (memory bottleneck)</a:t>
            </a:r>
          </a:p>
          <a:p>
            <a:pPr lvl="1"/>
            <a:r>
              <a:rPr lang="en-US" dirty="0"/>
              <a:t>Studying weak memory models</a:t>
            </a:r>
          </a:p>
          <a:p>
            <a:pPr lvl="2"/>
            <a:r>
              <a:rPr lang="en-US" dirty="0"/>
              <a:t>In a GPU context</a:t>
            </a:r>
          </a:p>
          <a:p>
            <a:r>
              <a:rPr lang="en-US" dirty="0"/>
              <a:t>Architectural verification</a:t>
            </a:r>
          </a:p>
          <a:p>
            <a:pPr lvl="1"/>
            <a:r>
              <a:rPr lang="en-US" dirty="0"/>
              <a:t>Understanding modern CPUs helps you understand the whole stack</a:t>
            </a:r>
          </a:p>
          <a:p>
            <a:pPr lvl="1"/>
            <a:r>
              <a:rPr lang="en-US" dirty="0" err="1"/>
              <a:t>Martonosi’s</a:t>
            </a:r>
            <a:r>
              <a:rPr lang="en-US" dirty="0"/>
              <a:t> website has examples</a:t>
            </a:r>
          </a:p>
          <a:p>
            <a:r>
              <a:rPr lang="en-US" dirty="0"/>
              <a:t>Linux locking correctness</a:t>
            </a:r>
          </a:p>
          <a:p>
            <a:pPr lvl="1"/>
            <a:r>
              <a:rPr lang="en-US" dirty="0"/>
              <a:t>Paul E. McKenney’s free book + ideas there</a:t>
            </a:r>
          </a:p>
          <a:p>
            <a:pPr lvl="2"/>
            <a:r>
              <a:rPr lang="en-US" dirty="0"/>
              <a:t>Even verification challenges</a:t>
            </a:r>
          </a:p>
          <a:p>
            <a:r>
              <a:rPr lang="en-US" dirty="0"/>
              <a:t>This one is on programming by example</a:t>
            </a:r>
          </a:p>
          <a:p>
            <a:pPr lvl="1"/>
            <a:r>
              <a:rPr lang="en-US" dirty="0">
                <a:hlinkClick r:id="rId2"/>
              </a:rPr>
              <a:t>https://schasins.com/</a:t>
            </a:r>
            <a:r>
              <a:rPr lang="en-US" dirty="0"/>
              <a:t> and look at her projects … you can perhaps improve/extend</a:t>
            </a:r>
          </a:p>
          <a:p>
            <a:pPr lvl="1"/>
            <a:r>
              <a:rPr lang="en-US" dirty="0"/>
              <a:t>Programming for the masses</a:t>
            </a:r>
          </a:p>
          <a:p>
            <a:pPr lvl="2"/>
            <a:r>
              <a:rPr lang="en-US" dirty="0">
                <a:hlinkClick r:id="rId3"/>
              </a:rPr>
              <a:t>https://www.youtube.com/watch?v=w-k9WjRJvIY</a:t>
            </a:r>
            <a:endParaRPr lang="en-US" dirty="0"/>
          </a:p>
          <a:p>
            <a:pPr lvl="2"/>
            <a:r>
              <a:rPr lang="en-US" dirty="0"/>
              <a:t>Other </a:t>
            </a:r>
            <a:r>
              <a:rPr lang="en-US" dirty="0" err="1"/>
              <a:t>Sumit</a:t>
            </a:r>
            <a:r>
              <a:rPr lang="en-US" dirty="0"/>
              <a:t> </a:t>
            </a:r>
            <a:r>
              <a:rPr lang="en-US" dirty="0" err="1"/>
              <a:t>Gulwani</a:t>
            </a:r>
            <a:r>
              <a:rPr lang="en-US" dirty="0"/>
              <a:t> talks on </a:t>
            </a:r>
            <a:r>
              <a:rPr lang="en-US" dirty="0" err="1"/>
              <a:t>Youtube</a:t>
            </a:r>
            <a:r>
              <a:rPr lang="en-US" dirty="0"/>
              <a:t> – his work actually ships FM in products!</a:t>
            </a:r>
          </a:p>
          <a:p>
            <a:pPr lvl="2"/>
            <a:r>
              <a:rPr lang="en-US" dirty="0"/>
              <a:t>One more: </a:t>
            </a:r>
            <a:r>
              <a:rPr lang="en-US" dirty="0">
                <a:hlinkClick r:id="rId4"/>
              </a:rPr>
              <a:t>https://www.youtube.com/watch?v=86RbYqPQaMs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3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Software Verification  and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996246" cy="5277394"/>
          </a:xfrm>
        </p:spPr>
        <p:txBody>
          <a:bodyPr>
            <a:normAutofit/>
          </a:bodyPr>
          <a:lstStyle/>
          <a:p>
            <a:r>
              <a:rPr lang="en-US" dirty="0"/>
              <a:t>Running the actual code is a central debugging method </a:t>
            </a:r>
          </a:p>
          <a:p>
            <a:pPr lvl="1"/>
            <a:r>
              <a:rPr lang="en-US" dirty="0"/>
              <a:t>“I’ve only proven this program correct; I’ve not run it” – Knuth</a:t>
            </a:r>
          </a:p>
          <a:p>
            <a:pPr lvl="1"/>
            <a:r>
              <a:rPr lang="en-US" dirty="0"/>
              <a:t>But running this way does not (always) cover</a:t>
            </a:r>
          </a:p>
          <a:p>
            <a:pPr lvl="2"/>
            <a:r>
              <a:rPr lang="en-US" dirty="0"/>
              <a:t>All the lines of code</a:t>
            </a:r>
          </a:p>
          <a:p>
            <a:pPr lvl="2"/>
            <a:r>
              <a:rPr lang="en-US" dirty="0"/>
              <a:t>All inputs</a:t>
            </a:r>
          </a:p>
        </p:txBody>
      </p:sp>
    </p:spTree>
    <p:extLst>
      <p:ext uri="{BB962C8B-B14F-4D97-AF65-F5344CB8AC3E}">
        <p14:creationId xmlns:p14="http://schemas.microsoft.com/office/powerpoint/2010/main" val="323349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Software Verification  and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996246" cy="5277394"/>
          </a:xfrm>
        </p:spPr>
        <p:txBody>
          <a:bodyPr>
            <a:normAutofit/>
          </a:bodyPr>
          <a:lstStyle/>
          <a:p>
            <a:r>
              <a:rPr lang="en-US" dirty="0"/>
              <a:t>Running != reasoning</a:t>
            </a:r>
          </a:p>
          <a:p>
            <a:pPr lvl="1"/>
            <a:r>
              <a:rPr lang="en-US" dirty="0"/>
              <a:t>Alan Turing wrote the first program proof – worth reading (get it through search)</a:t>
            </a:r>
          </a:p>
          <a:p>
            <a:pPr lvl="1"/>
            <a:r>
              <a:rPr lang="en-US" dirty="0"/>
              <a:t>Modeling and reasoning elevate one’s understanding</a:t>
            </a:r>
          </a:p>
          <a:p>
            <a:pPr lvl="1"/>
            <a:r>
              <a:rPr lang="en-US" dirty="0"/>
              <a:t>Without this, conceptual bugs, and upgrade decisions cannot be taken</a:t>
            </a:r>
          </a:p>
          <a:p>
            <a:pPr lvl="2"/>
            <a:r>
              <a:rPr lang="en-US" dirty="0"/>
              <a:t>Code is a concretization of one’s current understanding of the requirements and the input scenarios</a:t>
            </a:r>
          </a:p>
          <a:p>
            <a:pPr lvl="2"/>
            <a:r>
              <a:rPr lang="en-US" dirty="0"/>
              <a:t>Code lasts (often decades) and is to be upgraded often by others</a:t>
            </a:r>
          </a:p>
        </p:txBody>
      </p:sp>
    </p:spTree>
    <p:extLst>
      <p:ext uri="{BB962C8B-B14F-4D97-AF65-F5344CB8AC3E}">
        <p14:creationId xmlns:p14="http://schemas.microsoft.com/office/powerpoint/2010/main" val="167231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Software Verification  and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996246" cy="5277394"/>
          </a:xfrm>
        </p:spPr>
        <p:txBody>
          <a:bodyPr>
            <a:normAutofit/>
          </a:bodyPr>
          <a:lstStyle/>
          <a:p>
            <a:r>
              <a:rPr lang="en-US" dirty="0"/>
              <a:t>Parallelism and concurrency are central realities</a:t>
            </a:r>
          </a:p>
          <a:p>
            <a:pPr lvl="1"/>
            <a:r>
              <a:rPr lang="en-US" dirty="0"/>
              <a:t>And they make reasoning hard </a:t>
            </a:r>
          </a:p>
          <a:p>
            <a:pPr lvl="2"/>
            <a:r>
              <a:rPr lang="en-US" dirty="0"/>
              <a:t>Even the notion of sharing memory is hard</a:t>
            </a:r>
          </a:p>
        </p:txBody>
      </p:sp>
    </p:spTree>
    <p:extLst>
      <p:ext uri="{BB962C8B-B14F-4D97-AF65-F5344CB8AC3E}">
        <p14:creationId xmlns:p14="http://schemas.microsoft.com/office/powerpoint/2010/main" val="84227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Software Verification  and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996246" cy="5277394"/>
          </a:xfrm>
        </p:spPr>
        <p:txBody>
          <a:bodyPr>
            <a:normAutofit/>
          </a:bodyPr>
          <a:lstStyle/>
          <a:p>
            <a:r>
              <a:rPr lang="en-US" dirty="0"/>
              <a:t>Finite-state protocols are very complex</a:t>
            </a:r>
          </a:p>
          <a:p>
            <a:pPr lvl="1"/>
            <a:r>
              <a:rPr lang="en-US" dirty="0"/>
              <a:t>~50 pages of state-transition rules printed in TLA+ notation sometimes</a:t>
            </a:r>
          </a:p>
          <a:p>
            <a:pPr lvl="1"/>
            <a:r>
              <a:rPr lang="en-US" dirty="0"/>
              <a:t>Their design is a real art-form</a:t>
            </a:r>
          </a:p>
          <a:p>
            <a:pPr lvl="2"/>
            <a:r>
              <a:rPr lang="en-US" dirty="0"/>
              <a:t>And yet, they must preserve important invariants such as Cache Coherence</a:t>
            </a:r>
          </a:p>
        </p:txBody>
      </p:sp>
    </p:spTree>
    <p:extLst>
      <p:ext uri="{BB962C8B-B14F-4D97-AF65-F5344CB8AC3E}">
        <p14:creationId xmlns:p14="http://schemas.microsoft.com/office/powerpoint/2010/main" val="97252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Software Verification  and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996246" cy="5277394"/>
          </a:xfrm>
        </p:spPr>
        <p:txBody>
          <a:bodyPr>
            <a:normAutofit/>
          </a:bodyPr>
          <a:lstStyle/>
          <a:p>
            <a:r>
              <a:rPr lang="en-US" dirty="0"/>
              <a:t>Numerical verification is hugely important</a:t>
            </a:r>
          </a:p>
          <a:p>
            <a:r>
              <a:rPr lang="en-US" dirty="0"/>
              <a:t>Requirements vary with area</a:t>
            </a:r>
          </a:p>
          <a:p>
            <a:pPr lvl="1"/>
            <a:r>
              <a:rPr lang="en-US" dirty="0"/>
              <a:t>AI / ML</a:t>
            </a:r>
          </a:p>
          <a:p>
            <a:pPr lvl="1"/>
            <a:r>
              <a:rPr lang="en-US" dirty="0"/>
              <a:t>IoT</a:t>
            </a:r>
          </a:p>
          <a:p>
            <a:pPr lvl="1"/>
            <a:r>
              <a:rPr lang="en-US" dirty="0"/>
              <a:t>HPC</a:t>
            </a:r>
          </a:p>
          <a:p>
            <a:pPr lvl="1"/>
            <a:r>
              <a:rPr lang="en-US" dirty="0"/>
              <a:t>HPC + ML</a:t>
            </a:r>
          </a:p>
          <a:p>
            <a:pPr lvl="1"/>
            <a:r>
              <a:rPr lang="en-US" dirty="0"/>
              <a:t>IoT + ML + HPC</a:t>
            </a:r>
          </a:p>
        </p:txBody>
      </p:sp>
    </p:spTree>
    <p:extLst>
      <p:ext uri="{BB962C8B-B14F-4D97-AF65-F5344CB8AC3E}">
        <p14:creationId xmlns:p14="http://schemas.microsoft.com/office/powerpoint/2010/main" val="103697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Software Verification  and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996246" cy="5277394"/>
          </a:xfrm>
        </p:spPr>
        <p:txBody>
          <a:bodyPr>
            <a:normAutofit/>
          </a:bodyPr>
          <a:lstStyle/>
          <a:p>
            <a:r>
              <a:rPr lang="en-US" dirty="0"/>
              <a:t>Modern distributed systems are notoriously difficult to reason about</a:t>
            </a:r>
          </a:p>
          <a:p>
            <a:pPr lvl="1"/>
            <a:r>
              <a:rPr lang="en-US" dirty="0"/>
              <a:t>Must satisfy linearizability, eventual consistency, etc. </a:t>
            </a:r>
          </a:p>
          <a:p>
            <a:pPr lvl="2"/>
            <a:r>
              <a:rPr lang="en-US" dirty="0"/>
              <a:t>Just defining these notions and coming to grips is a formal activity</a:t>
            </a:r>
          </a:p>
        </p:txBody>
      </p:sp>
    </p:spTree>
    <p:extLst>
      <p:ext uri="{BB962C8B-B14F-4D97-AF65-F5344CB8AC3E}">
        <p14:creationId xmlns:p14="http://schemas.microsoft.com/office/powerpoint/2010/main" val="70067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Software Verification  and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996246" cy="5277394"/>
          </a:xfrm>
        </p:spPr>
        <p:txBody>
          <a:bodyPr>
            <a:normAutofit/>
          </a:bodyPr>
          <a:lstStyle/>
          <a:p>
            <a:r>
              <a:rPr lang="en-US" dirty="0"/>
              <a:t>Linear Algebra, Tensors, Parallelizing Compilers, Deep Networks, Language Models, …</a:t>
            </a:r>
          </a:p>
          <a:p>
            <a:pPr lvl="1"/>
            <a:r>
              <a:rPr lang="en-US" dirty="0"/>
              <a:t>All relatively new for Formal Analysis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11947</TotalTime>
  <Words>1436</Words>
  <Application>Microsoft Macintosh PowerPoint</Application>
  <PresentationFormat>Widescreen</PresentationFormat>
  <Paragraphs>219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Trebuchet MS</vt:lpstr>
      <vt:lpstr>Office Theme</vt:lpstr>
      <vt:lpstr>CS 5/6110, Software Correctness Analysis, Spring 2022</vt:lpstr>
      <vt:lpstr>Lec1</vt:lpstr>
      <vt:lpstr>Software Verification  and Analysis</vt:lpstr>
      <vt:lpstr>Software Verification  and Analysis</vt:lpstr>
      <vt:lpstr>Software Verification  and Analysis</vt:lpstr>
      <vt:lpstr>Software Verification  and Analysis</vt:lpstr>
      <vt:lpstr>Software Verification  and Analysis</vt:lpstr>
      <vt:lpstr>Software Verification  and Analysis</vt:lpstr>
      <vt:lpstr>Software Verification  and Analysis</vt:lpstr>
      <vt:lpstr>Software Verification  and Analysis</vt:lpstr>
      <vt:lpstr>Software Verification  and Analysis</vt:lpstr>
      <vt:lpstr>Approaches</vt:lpstr>
      <vt:lpstr>Software Verification  and Analysis</vt:lpstr>
      <vt:lpstr>You versus Me</vt:lpstr>
      <vt:lpstr>How to feed you without choking you?</vt:lpstr>
      <vt:lpstr>How to feed you without choking you?</vt:lpstr>
      <vt:lpstr>Start here : https://github.com/ganeshutah/Jove.git  Look for  …/6110_Concepts_as_NFA.ipynb  Run it on Colab  Will try to keep this NFA updated</vt:lpstr>
      <vt:lpstr>Grading, Course Syllabus :  bit.ly/cs6110s22  Let’s go thru it briefly now</vt:lpstr>
      <vt:lpstr>Team</vt:lpstr>
      <vt:lpstr>Week-1 ”Sprint” (how to get ready for Asg-1)</vt:lpstr>
      <vt:lpstr>Week-1 Asg: become a good SPIN-doctor</vt:lpstr>
      <vt:lpstr>Coming After SPIN</vt:lpstr>
      <vt:lpstr>Coming soon (in about 2 weeks)</vt:lpstr>
      <vt:lpstr>PowerPoint Presentation</vt:lpstr>
      <vt:lpstr>Projects I’ve thought of (suggestions welcome)</vt:lpstr>
      <vt:lpstr>Projects I’ve thought of (suggestions welcome)</vt:lpstr>
      <vt:lpstr>Projects I’ve thought of (suggestions welcome)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482</cp:revision>
  <cp:lastPrinted>2020-01-02T17:56:37Z</cp:lastPrinted>
  <dcterms:created xsi:type="dcterms:W3CDTF">2017-08-23T19:27:01Z</dcterms:created>
  <dcterms:modified xsi:type="dcterms:W3CDTF">2022-01-11T20:29:50Z</dcterms:modified>
</cp:coreProperties>
</file>