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4" r:id="rId2"/>
    <p:sldId id="1267" r:id="rId3"/>
    <p:sldId id="1268" r:id="rId4"/>
    <p:sldId id="1269" r:id="rId5"/>
    <p:sldId id="1270" r:id="rId6"/>
    <p:sldId id="1271" r:id="rId7"/>
    <p:sldId id="1272" r:id="rId8"/>
    <p:sldId id="1273" r:id="rId9"/>
    <p:sldId id="1274" r:id="rId10"/>
    <p:sldId id="1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6"/>
    <p:restoredTop sz="92105"/>
  </p:normalViewPr>
  <p:slideViewPr>
    <p:cSldViewPr snapToGrid="0" snapToObjects="1">
      <p:cViewPr varScale="1">
        <p:scale>
          <a:sx n="50" d="100"/>
          <a:sy n="50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Interesting things to note</a:t>
            </a:r>
          </a:p>
          <a:p>
            <a:pPr lvl="1"/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myAccountLocal_addr</a:t>
            </a:r>
            <a:r>
              <a:rPr lang="en-US" dirty="0"/>
              <a:t>, value)</a:t>
            </a:r>
          </a:p>
          <a:p>
            <a:pPr lvl="2"/>
            <a:r>
              <a:rPr lang="en-US" dirty="0"/>
              <a:t>This has a stack entry address </a:t>
            </a:r>
            <a:r>
              <a:rPr lang="en-US" dirty="0" err="1"/>
              <a:t>myAccountLocal_addr</a:t>
            </a:r>
            <a:endParaRPr lang="en-US" dirty="0"/>
          </a:p>
          <a:p>
            <a:pPr lvl="2"/>
            <a:r>
              <a:rPr lang="en-US" dirty="0"/>
              <a:t>It holds “value”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struct_account_padding</a:t>
            </a:r>
            <a:r>
              <a:rPr lang="en-US" dirty="0"/>
              <a:t>(</a:t>
            </a:r>
            <a:r>
              <a:rPr lang="en-US" dirty="0" err="1"/>
              <a:t>myAccountLocal_addr</a:t>
            </a:r>
            <a:r>
              <a:rPr lang="en-US" dirty="0"/>
              <a:t>) ?</a:t>
            </a:r>
          </a:p>
          <a:p>
            <a:pPr lvl="2"/>
            <a:r>
              <a:rPr lang="en-US" dirty="0"/>
              <a:t>Why are things being shown in heap?</a:t>
            </a:r>
          </a:p>
          <a:p>
            <a:r>
              <a:rPr lang="en-US" dirty="0"/>
              <a:t>Let us remove the free and see what happens</a:t>
            </a:r>
          </a:p>
          <a:p>
            <a:pPr lvl="1"/>
            <a:r>
              <a:rPr lang="en-US" dirty="0"/>
              <a:t>Then, things verify</a:t>
            </a:r>
          </a:p>
          <a:p>
            <a:r>
              <a:rPr lang="en-US" dirty="0"/>
              <a:t>Observe “result” being assigned 0</a:t>
            </a:r>
          </a:p>
          <a:p>
            <a:pPr lvl="1"/>
            <a:r>
              <a:rPr lang="en-US" dirty="0"/>
              <a:t>Designated return result</a:t>
            </a:r>
          </a:p>
        </p:txBody>
      </p:sp>
    </p:spTree>
    <p:extLst>
      <p:ext uri="{BB962C8B-B14F-4D97-AF65-F5344CB8AC3E}">
        <p14:creationId xmlns:p14="http://schemas.microsoft.com/office/powerpoint/2010/main" val="36153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 err="1"/>
              <a:t>Illegal_access.c</a:t>
            </a:r>
            <a:r>
              <a:rPr lang="en-US" dirty="0"/>
              <a:t> – following </a:t>
            </a:r>
            <a:r>
              <a:rPr lang="en-US" dirty="0" err="1"/>
              <a:t>verifast-tutorial.pdf</a:t>
            </a:r>
            <a:endParaRPr lang="en-US" dirty="0"/>
          </a:p>
          <a:p>
            <a:pPr lvl="1"/>
            <a:r>
              <a:rPr lang="en-US" dirty="0"/>
              <a:t>Ran IDE using ctrl + open on </a:t>
            </a:r>
            <a:r>
              <a:rPr lang="en-US" dirty="0" err="1"/>
              <a:t>vfide</a:t>
            </a:r>
            <a:r>
              <a:rPr lang="en-US" dirty="0"/>
              <a:t>-core</a:t>
            </a:r>
          </a:p>
          <a:p>
            <a:r>
              <a:rPr lang="en-US" dirty="0"/>
              <a:t>Play with the if-check commented</a:t>
            </a:r>
          </a:p>
          <a:p>
            <a:pPr lvl="1"/>
            <a:r>
              <a:rPr lang="en-US" dirty="0"/>
              <a:t>Did express lack of ownership of </a:t>
            </a:r>
            <a:r>
              <a:rPr lang="en-US" dirty="0" err="1"/>
              <a:t>myAccount</a:t>
            </a:r>
            <a:endParaRPr lang="en-US" dirty="0"/>
          </a:p>
          <a:p>
            <a:pPr lvl="1"/>
            <a:r>
              <a:rPr lang="en-US" dirty="0"/>
              <a:t>Click on any “Steps” step to know the status of </a:t>
            </a:r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endParaRPr lang="en-US" dirty="0"/>
          </a:p>
          <a:p>
            <a:pPr lvl="1"/>
            <a:r>
              <a:rPr lang="en-US" dirty="0"/>
              <a:t>Path condition in Assumptions</a:t>
            </a:r>
          </a:p>
          <a:p>
            <a:pPr lvl="1"/>
            <a:r>
              <a:rPr lang="en-US" dirty="0"/>
              <a:t>Symbolic heap in “Heap chunks” pane</a:t>
            </a:r>
          </a:p>
          <a:p>
            <a:pPr lvl="1"/>
            <a:r>
              <a:rPr lang="en-US" dirty="0"/>
              <a:t>Symbolic store in the Locals pane</a:t>
            </a:r>
          </a:p>
          <a:p>
            <a:r>
              <a:rPr lang="en-US" dirty="0"/>
              <a:t>Uncomment and F5 (rerun </a:t>
            </a:r>
            <a:r>
              <a:rPr lang="en-US" dirty="0" err="1"/>
              <a:t>verif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r>
              <a:rPr lang="en-US" dirty="0"/>
              <a:t> succeeds</a:t>
            </a:r>
          </a:p>
          <a:p>
            <a:pPr lvl="1"/>
            <a:r>
              <a:rPr lang="en-US" dirty="0" err="1"/>
              <a:t>Symb</a:t>
            </a:r>
            <a:r>
              <a:rPr lang="en-US" dirty="0"/>
              <a:t> </a:t>
            </a:r>
            <a:r>
              <a:rPr lang="en-US" dirty="0" err="1"/>
              <a:t>execn</a:t>
            </a:r>
            <a:r>
              <a:rPr lang="en-US" dirty="0"/>
              <a:t> tree for main can be viewed</a:t>
            </a:r>
          </a:p>
        </p:txBody>
      </p:sp>
    </p:spTree>
    <p:extLst>
      <p:ext uri="{BB962C8B-B14F-4D97-AF65-F5344CB8AC3E}">
        <p14:creationId xmlns:p14="http://schemas.microsoft.com/office/powerpoint/2010/main" val="16878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‘run to cursor’ serves as a </a:t>
            </a:r>
            <a:r>
              <a:rPr lang="en-US" dirty="0" err="1"/>
              <a:t>breakpoin</a:t>
            </a:r>
            <a:endParaRPr lang="en-US" dirty="0"/>
          </a:p>
          <a:p>
            <a:r>
              <a:rPr lang="en-US" dirty="0"/>
              <a:t>The “show execution tree” (^T) is a toggle</a:t>
            </a:r>
          </a:p>
          <a:p>
            <a:r>
              <a:rPr lang="en-US" dirty="0"/>
              <a:t>Come to “verifying function main” to see the full tree</a:t>
            </a:r>
          </a:p>
          <a:p>
            <a:pPr lvl="1"/>
            <a:r>
              <a:rPr lang="en-US" dirty="0"/>
              <a:t>If we have meanwhile selected a “run to cursor”, we will probably see a red node at the tip</a:t>
            </a:r>
          </a:p>
          <a:p>
            <a:r>
              <a:rPr lang="en-US" dirty="0"/>
              <a:t>If we add a double-free, we see that the permission isn’t available, and verification terminates with an error</a:t>
            </a:r>
          </a:p>
          <a:p>
            <a:r>
              <a:rPr lang="en-US" dirty="0"/>
              <a:t>The “include paths” option is interesting (under Verify)</a:t>
            </a:r>
          </a:p>
          <a:p>
            <a:r>
              <a:rPr lang="en-US" dirty="0"/>
              <a:t>The steps are visible by clicking the relevant tree nodes</a:t>
            </a:r>
          </a:p>
          <a:p>
            <a:pPr lvl="1"/>
            <a:r>
              <a:rPr lang="en-US" dirty="0"/>
              <a:t>“Leaf node” is not the green/red “closed/open” indicator node</a:t>
            </a:r>
          </a:p>
          <a:p>
            <a:pPr lvl="2"/>
            <a:r>
              <a:rPr lang="en-US" dirty="0"/>
              <a:t>It is rather the parent of such a node (black in color)</a:t>
            </a:r>
          </a:p>
        </p:txBody>
      </p:sp>
    </p:spTree>
    <p:extLst>
      <p:ext uri="{BB962C8B-B14F-4D97-AF65-F5344CB8AC3E}">
        <p14:creationId xmlns:p14="http://schemas.microsoft.com/office/powerpoint/2010/main" val="40210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Trace the </a:t>
            </a:r>
            <a:r>
              <a:rPr lang="en-US" dirty="0" err="1"/>
              <a:t>symb</a:t>
            </a:r>
            <a:r>
              <a:rPr lang="en-US" dirty="0"/>
              <a:t> execution path</a:t>
            </a:r>
          </a:p>
          <a:p>
            <a:pPr lvl="1"/>
            <a:r>
              <a:rPr lang="en-US" dirty="0"/>
              <a:t>Select the leaf of the execution tree</a:t>
            </a:r>
          </a:p>
          <a:p>
            <a:pPr lvl="1"/>
            <a:r>
              <a:rPr lang="en-US" dirty="0"/>
              <a:t>Select the steps</a:t>
            </a:r>
          </a:p>
          <a:p>
            <a:pPr lvl="1"/>
            <a:r>
              <a:rPr lang="en-US" dirty="0" err="1"/>
              <a:t>Downarrow</a:t>
            </a:r>
            <a:r>
              <a:rPr lang="en-US" dirty="0"/>
              <a:t> along steps</a:t>
            </a:r>
          </a:p>
          <a:p>
            <a:pPr lvl="2"/>
            <a:r>
              <a:rPr lang="en-US" dirty="0"/>
              <a:t>Observe the coloration in the code window and the changing assumptions</a:t>
            </a:r>
          </a:p>
          <a:p>
            <a:pPr lvl="3"/>
            <a:r>
              <a:rPr lang="en-US" dirty="0"/>
              <a:t>Producing and consuming assumptions</a:t>
            </a:r>
          </a:p>
          <a:p>
            <a:pPr lvl="1"/>
            <a:r>
              <a:rPr lang="en-US" dirty="0"/>
              <a:t>The malloc adds heap chunks</a:t>
            </a:r>
          </a:p>
          <a:p>
            <a:pPr lvl="2"/>
            <a:r>
              <a:rPr lang="en-US" dirty="0" err="1"/>
              <a:t>Accound_balance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value) seems to say what resources are available</a:t>
            </a:r>
          </a:p>
          <a:p>
            <a:pPr lvl="3"/>
            <a:r>
              <a:rPr lang="en-US" dirty="0" err="1"/>
              <a:t>Myaccount</a:t>
            </a:r>
            <a:r>
              <a:rPr lang="en-US" dirty="0"/>
              <a:t> is mem chunk</a:t>
            </a:r>
          </a:p>
          <a:p>
            <a:pPr lvl="3"/>
            <a:r>
              <a:rPr lang="en-US" dirty="0"/>
              <a:t>Value is its symbolic value</a:t>
            </a:r>
          </a:p>
          <a:p>
            <a:pPr lvl="2"/>
            <a:r>
              <a:rPr lang="en-US" dirty="0"/>
              <a:t>Fresh names are generated</a:t>
            </a:r>
          </a:p>
          <a:p>
            <a:pPr lvl="3"/>
            <a:r>
              <a:rPr lang="en-US" dirty="0"/>
              <a:t>This is really the act of exists handling or Skolemization in logic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account_balance</a:t>
            </a:r>
            <a:r>
              <a:rPr lang="en-US" dirty="0"/>
              <a:t>” and “</a:t>
            </a:r>
            <a:r>
              <a:rPr lang="en-US" dirty="0" err="1"/>
              <a:t>malloc_block_account</a:t>
            </a:r>
            <a:r>
              <a:rPr lang="en-US" dirty="0"/>
              <a:t>” seem like built-in concepts</a:t>
            </a:r>
          </a:p>
          <a:p>
            <a:pPr lvl="1"/>
            <a:r>
              <a:rPr lang="en-US" dirty="0"/>
              <a:t>Can see fresh var names</a:t>
            </a:r>
          </a:p>
        </p:txBody>
      </p:sp>
    </p:spTree>
    <p:extLst>
      <p:ext uri="{BB962C8B-B14F-4D97-AF65-F5344CB8AC3E}">
        <p14:creationId xmlns:p14="http://schemas.microsoft.com/office/powerpoint/2010/main" val="1028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Illustration of </a:t>
            </a:r>
            <a:r>
              <a:rPr lang="en-US" dirty="0" err="1"/>
              <a:t>symb</a:t>
            </a:r>
            <a:r>
              <a:rPr lang="en-US" dirty="0"/>
              <a:t> constants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{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{ 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//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//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//free(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7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Trace step-thru reveals how heap chunks are </a:t>
            </a:r>
            <a:r>
              <a:rPr lang="en-US" dirty="0" err="1"/>
              <a:t>alloc</a:t>
            </a:r>
            <a:r>
              <a:rPr lang="en-US" dirty="0"/>
              <a:t>/</a:t>
            </a:r>
            <a:r>
              <a:rPr lang="en-US" dirty="0" err="1"/>
              <a:t>dealloc</a:t>
            </a:r>
            <a:endParaRPr lang="en-US" dirty="0"/>
          </a:p>
          <a:p>
            <a:r>
              <a:rPr lang="en-US" dirty="0"/>
              <a:t>The locals are interesting</a:t>
            </a:r>
          </a:p>
          <a:p>
            <a:pPr lvl="1"/>
            <a:r>
              <a:rPr lang="en-US" dirty="0" err="1"/>
              <a:t>myAccount</a:t>
            </a:r>
            <a:r>
              <a:rPr lang="en-US" dirty="0"/>
              <a:t> points to </a:t>
            </a:r>
            <a:r>
              <a:rPr lang="en-US" dirty="0" err="1"/>
              <a:t>myAccount</a:t>
            </a:r>
            <a:r>
              <a:rPr lang="en-US" dirty="0"/>
              <a:t> or myAccount0 </a:t>
            </a:r>
            <a:r>
              <a:rPr lang="en-US" dirty="0" err="1"/>
              <a:t>etc</a:t>
            </a:r>
            <a:r>
              <a:rPr lang="en-US" dirty="0"/>
              <a:t> as the case may be in </a:t>
            </a:r>
            <a:r>
              <a:rPr lang="en-US" dirty="0" err="1"/>
              <a:t>symb</a:t>
            </a:r>
            <a:r>
              <a:rPr lang="en-US" dirty="0"/>
              <a:t> execution</a:t>
            </a:r>
          </a:p>
          <a:p>
            <a:r>
              <a:rPr lang="en-US" dirty="0"/>
              <a:t>The assumption has </a:t>
            </a:r>
            <a:r>
              <a:rPr lang="en-US" dirty="0" err="1"/>
              <a:t>myAccount</a:t>
            </a:r>
            <a:r>
              <a:rPr lang="en-US" dirty="0"/>
              <a:t> != 0 which indicates that the malloc succeeded</a:t>
            </a:r>
          </a:p>
          <a:p>
            <a:pPr lvl="1"/>
            <a:r>
              <a:rPr lang="en-US" dirty="0"/>
              <a:t>Of interest to node</a:t>
            </a:r>
          </a:p>
          <a:p>
            <a:pPr lvl="2"/>
            <a:r>
              <a:rPr lang="en-US" dirty="0"/>
              <a:t>Symbols : … symbolic names allocated …</a:t>
            </a:r>
          </a:p>
          <a:p>
            <a:pPr lvl="2"/>
            <a:r>
              <a:rPr lang="en-US" dirty="0"/>
              <a:t>Assumptions : what path assumptions hold</a:t>
            </a:r>
          </a:p>
          <a:p>
            <a:pPr lvl="2"/>
            <a:r>
              <a:rPr lang="en-US" dirty="0"/>
              <a:t>Heap chunks : what heaps exist</a:t>
            </a:r>
          </a:p>
          <a:p>
            <a:pPr lvl="2"/>
            <a:r>
              <a:rPr lang="en-US" dirty="0"/>
              <a:t>Locals : how the locals are bound to the allocated symbols</a:t>
            </a:r>
          </a:p>
          <a:p>
            <a:pPr lvl="1"/>
            <a:r>
              <a:rPr lang="en-US" dirty="0" err="1"/>
              <a:t>Account_balance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value –&gt; changes to </a:t>
            </a:r>
            <a:r>
              <a:rPr lang="en-US" dirty="0">
                <a:sym typeface="Wingdings" pitchFamily="2" charset="2"/>
              </a:rPr>
              <a:t> 5 )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2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Verifast</a:t>
            </a:r>
            <a:r>
              <a:rPr lang="en-US" dirty="0"/>
              <a:t>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Consuming assertion</a:t>
            </a:r>
          </a:p>
          <a:p>
            <a:pPr lvl="1"/>
            <a:r>
              <a:rPr lang="en-US" dirty="0"/>
              <a:t>Then cleaning up dummy fraction chunks</a:t>
            </a:r>
          </a:p>
          <a:p>
            <a:pPr lvl="1"/>
            <a:r>
              <a:rPr lang="en-US" dirty="0"/>
              <a:t>Then leak check</a:t>
            </a:r>
          </a:p>
          <a:p>
            <a:r>
              <a:rPr lang="en-US" dirty="0"/>
              <a:t>Changing allocation to stack allocation to see why </a:t>
            </a:r>
            <a:r>
              <a:rPr lang="en-US" dirty="0" err="1"/>
              <a:t>account_balance</a:t>
            </a:r>
            <a:r>
              <a:rPr lang="en-US" dirty="0"/>
              <a:t> and </a:t>
            </a:r>
            <a:r>
              <a:rPr lang="en-US" dirty="0" err="1"/>
              <a:t>malloc_block_account</a:t>
            </a:r>
            <a:r>
              <a:rPr lang="en-US" dirty="0"/>
              <a:t> are allocated in the former code</a:t>
            </a:r>
          </a:p>
        </p:txBody>
      </p:sp>
    </p:spTree>
    <p:extLst>
      <p:ext uri="{BB962C8B-B14F-4D97-AF65-F5344CB8AC3E}">
        <p14:creationId xmlns:p14="http://schemas.microsoft.com/office/powerpoint/2010/main" val="130167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E6B5-727F-D04B-BCC7-1BFB8AB9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4749-F06B-A44F-966B-C4AADE1A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Saved code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struct account *</a:t>
            </a:r>
            <a:r>
              <a:rPr lang="en-US" dirty="0" err="1"/>
              <a:t>myAccount</a:t>
            </a:r>
            <a:r>
              <a:rPr lang="en-US" dirty="0"/>
              <a:t> = malloc(</a:t>
            </a:r>
            <a:r>
              <a:rPr lang="en-US" dirty="0" err="1"/>
              <a:t>sizeof</a:t>
            </a:r>
            <a:r>
              <a:rPr lang="en-US" dirty="0"/>
              <a:t>(struct account));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myAccount</a:t>
            </a:r>
            <a:r>
              <a:rPr lang="en-US" dirty="0"/>
              <a:t> == 0) { abort(); }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0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E6B5-727F-D04B-BCC7-1BFB8AB9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7274"/>
          </a:xfrm>
        </p:spPr>
        <p:txBody>
          <a:bodyPr>
            <a:normAutofit fontScale="90000"/>
          </a:bodyPr>
          <a:lstStyle/>
          <a:p>
            <a:r>
              <a:rPr lang="en-US" dirty="0"/>
              <a:t>New code – error at “free” (no matching heap chunks)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4749-F06B-A44F-966B-C4AADE1A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stdlib.h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struct account {</a:t>
            </a:r>
          </a:p>
          <a:p>
            <a:pPr marL="0" indent="0">
              <a:buNone/>
            </a:pPr>
            <a:r>
              <a:rPr lang="en-US" dirty="0"/>
              <a:t>    int balance;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    //@ requires true;</a:t>
            </a:r>
          </a:p>
          <a:p>
            <a:pPr marL="0" indent="0">
              <a:buNone/>
            </a:pPr>
            <a:r>
              <a:rPr lang="en-US" dirty="0"/>
              <a:t>    //@ ensures true;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struct account </a:t>
            </a:r>
            <a:r>
              <a:rPr lang="en-US" dirty="0" err="1"/>
              <a:t>myAccountLocal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struct account *</a:t>
            </a:r>
            <a:r>
              <a:rPr lang="en-US" dirty="0" err="1"/>
              <a:t>myAccount</a:t>
            </a:r>
            <a:r>
              <a:rPr lang="en-US" dirty="0"/>
              <a:t> = &amp;</a:t>
            </a:r>
            <a:r>
              <a:rPr lang="en-US" dirty="0" err="1"/>
              <a:t>myAccountLocal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myAccount</a:t>
            </a:r>
            <a:r>
              <a:rPr lang="en-US" dirty="0"/>
              <a:t>-&gt;balance = 5;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myAccount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60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15576</TotalTime>
  <Words>801</Words>
  <Application>Microsoft Macintosh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CS 5/6110, Software Correctness Analysis, Spring 2021</vt:lpstr>
      <vt:lpstr>Verifast Tutorial</vt:lpstr>
      <vt:lpstr>Verifast Tutorial</vt:lpstr>
      <vt:lpstr>Verifast Tutorial</vt:lpstr>
      <vt:lpstr>Illustration of symb constants</vt:lpstr>
      <vt:lpstr>Verifast Tutorial</vt:lpstr>
      <vt:lpstr>Verifast Tutorial</vt:lpstr>
      <vt:lpstr>Saved code</vt:lpstr>
      <vt:lpstr>New code – error at “free” (no matching heap chunks)</vt:lpstr>
      <vt:lpstr>Verifast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672</cp:revision>
  <cp:lastPrinted>2020-01-02T17:56:37Z</cp:lastPrinted>
  <dcterms:created xsi:type="dcterms:W3CDTF">2017-08-23T19:27:01Z</dcterms:created>
  <dcterms:modified xsi:type="dcterms:W3CDTF">2022-03-10T18:57:19Z</dcterms:modified>
</cp:coreProperties>
</file>