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4" r:id="rId2"/>
    <p:sldId id="911" r:id="rId3"/>
    <p:sldId id="913" r:id="rId4"/>
    <p:sldId id="915" r:id="rId5"/>
    <p:sldId id="916" r:id="rId6"/>
    <p:sldId id="914" r:id="rId7"/>
    <p:sldId id="917" r:id="rId8"/>
    <p:sldId id="918" r:id="rId9"/>
    <p:sldId id="9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/>
    <p:restoredTop sz="88980"/>
  </p:normalViewPr>
  <p:slideViewPr>
    <p:cSldViewPr snapToGrid="0" snapToObjects="1">
      <p:cViewPr varScale="1">
        <p:scale>
          <a:sx n="113" d="100"/>
          <a:sy n="113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viewdoc/download?doi=10.1.1.91.621&amp;rep=rep1&amp;type=pdf" TargetMode="External"/><Relationship Id="rId2" Type="http://schemas.openxmlformats.org/officeDocument/2006/relationships/hyperlink" Target="https://dl.acm.org/doi/abs/10.1023/A%3A1012916831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pages.inf.ed.ac.uk/vnagaraj/papers/isca20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4392796" TargetMode="External"/><Relationship Id="rId2" Type="http://schemas.openxmlformats.org/officeDocument/2006/relationships/hyperlink" Target="http://citeseerx.ist.psu.edu/viewdoc/summary?doi=10.1.1.101.52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org/rec/journals/fmsd/ChenYGC10.html?view=bibte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mport.azurewebsites.net/pubs/pluscal.pdf" TargetMode="External"/><Relationship Id="rId2" Type="http://schemas.openxmlformats.org/officeDocument/2006/relationships/hyperlink" Target="https://lamport.azurewebsites.net/tla/boo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clab.di.uniroma1.it/publications/papers/papers/Melatti2006.pdf" TargetMode="External"/><Relationship Id="rId4" Type="http://schemas.openxmlformats.org/officeDocument/2006/relationships/hyperlink" Target="https://www.cs.utexas.edu/users/misra/psp.dir/Marktoberdorf-8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Lec9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Where are we headed? </a:t>
            </a:r>
          </a:p>
          <a:p>
            <a:pPr lvl="1"/>
            <a:r>
              <a:rPr lang="en-US" dirty="0"/>
              <a:t>Where all will we park – or breeze by?</a:t>
            </a:r>
          </a:p>
          <a:p>
            <a:r>
              <a:rPr lang="en-US" dirty="0"/>
              <a:t>Model-Checking Overview</a:t>
            </a:r>
          </a:p>
          <a:p>
            <a:r>
              <a:rPr lang="en-US" dirty="0"/>
              <a:t>Model-Checking in </a:t>
            </a:r>
            <a:r>
              <a:rPr lang="en-US" dirty="0" err="1"/>
              <a:t>Murphi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Anyone who wants to peek at what I did last year ?</a:t>
            </a:r>
          </a:p>
          <a:p>
            <a:pPr lvl="1"/>
            <a:r>
              <a:rPr lang="en-US" dirty="0" err="1"/>
              <a:t>bit.ly</a:t>
            </a:r>
            <a:r>
              <a:rPr lang="en-US" dirty="0"/>
              <a:t>/CS6110S21</a:t>
            </a:r>
          </a:p>
          <a:p>
            <a:pPr lvl="1"/>
            <a:r>
              <a:rPr lang="en-US" dirty="0"/>
              <a:t>I will largely follow that overall approach (except we are not rushing as much)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81D50-8115-0B47-AD3A-DADC20F34421}"/>
              </a:ext>
            </a:extLst>
          </p:cNvPr>
          <p:cNvSpPr txBox="1"/>
          <p:nvPr/>
        </p:nvSpPr>
        <p:spPr>
          <a:xfrm>
            <a:off x="3048000" y="3247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 of CS 6110 now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5252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So far we got a refresher on basic Mathematical Logic and learned some LTL</a:t>
            </a:r>
          </a:p>
          <a:p>
            <a:pPr lvl="1"/>
            <a:r>
              <a:rPr lang="en-US" dirty="0"/>
              <a:t>We then looked at some half-finished protocols</a:t>
            </a:r>
          </a:p>
          <a:p>
            <a:pPr lvl="2"/>
            <a:r>
              <a:rPr lang="en-US" dirty="0"/>
              <a:t>We did not question how they were designed</a:t>
            </a:r>
          </a:p>
          <a:p>
            <a:pPr lvl="3"/>
            <a:r>
              <a:rPr lang="en-US" dirty="0"/>
              <a:t>“Seat of pants” which does not surprise us</a:t>
            </a:r>
          </a:p>
          <a:p>
            <a:pPr lvl="3"/>
            <a:r>
              <a:rPr lang="en-US" dirty="0"/>
              <a:t>Think of it as a ”game” of sorts</a:t>
            </a:r>
          </a:p>
          <a:p>
            <a:pPr lvl="3"/>
            <a:r>
              <a:rPr lang="en-US" dirty="0"/>
              <a:t>Games have rules and games can be model-checked…. So why not?</a:t>
            </a:r>
          </a:p>
          <a:p>
            <a:pPr lvl="3"/>
            <a:r>
              <a:rPr lang="en-US" dirty="0"/>
              <a:t>Others may say (in more advanced practices) that </a:t>
            </a:r>
          </a:p>
          <a:p>
            <a:pPr lvl="3"/>
            <a:r>
              <a:rPr lang="en-US" dirty="0"/>
              <a:t>We have an invariant in mind</a:t>
            </a:r>
          </a:p>
          <a:p>
            <a:pPr lvl="4"/>
            <a:r>
              <a:rPr lang="en-US" dirty="0"/>
              <a:t>We don’t shy away from breaking it (when messages are in flight)</a:t>
            </a:r>
          </a:p>
          <a:p>
            <a:pPr lvl="4"/>
            <a:r>
              <a:rPr lang="en-US" dirty="0"/>
              <a:t>We then restore them (when things settle)</a:t>
            </a:r>
          </a:p>
          <a:p>
            <a:pPr lvl="1"/>
            <a:r>
              <a:rPr lang="en-US" dirty="0"/>
              <a:t>It is possible to derive these protocols “top-down” [good project material]</a:t>
            </a:r>
          </a:p>
          <a:p>
            <a:pPr lvl="2"/>
            <a:r>
              <a:rPr lang="en-US" dirty="0"/>
              <a:t>E.g. specify it as a “more atomic” activity (steps “snap together” without gaps)</a:t>
            </a:r>
          </a:p>
          <a:p>
            <a:pPr lvl="2"/>
            <a:r>
              <a:rPr lang="en-US" dirty="0"/>
              <a:t>Then coarsen these atomic steps into disjoint steps</a:t>
            </a:r>
          </a:p>
          <a:p>
            <a:pPr lvl="3"/>
            <a:r>
              <a:rPr lang="en-US" dirty="0"/>
              <a:t>To gain speed (e.g. in a pipelined processor)</a:t>
            </a:r>
          </a:p>
          <a:p>
            <a:pPr lvl="3"/>
            <a:r>
              <a:rPr lang="en-US" dirty="0"/>
              <a:t>That is how “reality works” (things are truly distributed and asynchronous, often)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 of CS 6110 now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5252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Examples of atomic -&gt; multi-step</a:t>
            </a:r>
          </a:p>
          <a:p>
            <a:pPr lvl="1"/>
            <a:r>
              <a:rPr lang="en-US" dirty="0"/>
              <a:t>Pipelined processors</a:t>
            </a:r>
          </a:p>
          <a:p>
            <a:pPr lvl="2"/>
            <a:r>
              <a:rPr lang="en-US" dirty="0"/>
              <a:t>Can talk about how to prove pipelining to be correct</a:t>
            </a:r>
          </a:p>
          <a:p>
            <a:pPr lvl="1"/>
            <a:r>
              <a:rPr lang="en-US" dirty="0"/>
              <a:t>Cache coherence</a:t>
            </a:r>
          </a:p>
          <a:p>
            <a:pPr lvl="2"/>
            <a:r>
              <a:rPr lang="en-US" dirty="0"/>
              <a:t>Can even synthesize correctly</a:t>
            </a:r>
          </a:p>
          <a:p>
            <a:pPr lvl="3"/>
            <a:r>
              <a:rPr lang="en-US" dirty="0"/>
              <a:t>In 2002 we did something similar</a:t>
            </a:r>
          </a:p>
          <a:p>
            <a:pPr lvl="3"/>
            <a:r>
              <a:rPr lang="en-US" dirty="0">
                <a:hlinkClick r:id="rId2"/>
              </a:rPr>
              <a:t>https://dl.acm.org/doi/abs/10.1023/A%3A1012916831123</a:t>
            </a:r>
            <a:br>
              <a:rPr lang="en-US" dirty="0"/>
            </a:br>
            <a:r>
              <a:rPr lang="en-US" dirty="0"/>
              <a:t>a copy can be obtained from here, as Kluwer is gone! But FMSD has revived.</a:t>
            </a:r>
          </a:p>
          <a:p>
            <a:pPr lvl="3"/>
            <a:r>
              <a:rPr lang="en-US" dirty="0">
                <a:hlinkClick r:id="rId3"/>
              </a:rPr>
              <a:t>https://citeseerx.ist.psu.edu/viewdoc/download?doi=10.1.1.91.621&amp;rep=rep1&amp;type=pdf</a:t>
            </a:r>
            <a:endParaRPr lang="en-US" dirty="0"/>
          </a:p>
          <a:p>
            <a:pPr lvl="2"/>
            <a:r>
              <a:rPr lang="en-US" dirty="0"/>
              <a:t>Latest work in this genre</a:t>
            </a:r>
          </a:p>
          <a:p>
            <a:pPr lvl="3"/>
            <a:r>
              <a:rPr lang="en-US" dirty="0"/>
              <a:t> </a:t>
            </a:r>
            <a:r>
              <a:rPr lang="en-US" dirty="0">
                <a:hlinkClick r:id="rId4"/>
              </a:rPr>
              <a:t>https://homepages.inf.ed.ac.uk/vnagaraj/papers/isca20.pdf</a:t>
            </a:r>
            <a:endParaRPr lang="en-US" dirty="0"/>
          </a:p>
          <a:p>
            <a:pPr lvl="4"/>
            <a:r>
              <a:rPr lang="en-US" dirty="0"/>
              <a:t>They don’t cite us (because our area is so busy publishing and not searching)</a:t>
            </a:r>
          </a:p>
          <a:p>
            <a:pPr lvl="4"/>
            <a:r>
              <a:rPr lang="en-US" dirty="0"/>
              <a:t>But the senior authors are friends and they acknowledge the omission + will cite in future!</a:t>
            </a:r>
          </a:p>
          <a:p>
            <a:pPr lvl="1"/>
            <a:r>
              <a:rPr lang="en-US" dirty="0"/>
              <a:t>Other protocols? (e.g. computer networking)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0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 of CS 6110 now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5252508"/>
          </a:xfrm>
        </p:spPr>
        <p:txBody>
          <a:bodyPr>
            <a:normAutofit/>
          </a:bodyPr>
          <a:lstStyle/>
          <a:p>
            <a:r>
              <a:rPr lang="en-US" dirty="0"/>
              <a:t>We can even do parametric proofs</a:t>
            </a:r>
          </a:p>
          <a:p>
            <a:pPr lvl="1"/>
            <a:r>
              <a:rPr lang="en-US" dirty="0"/>
              <a:t>Model 2 </a:t>
            </a:r>
            <a:r>
              <a:rPr lang="en-US" dirty="0" err="1"/>
              <a:t>proctypes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Model the remaining (N-2) </a:t>
            </a:r>
            <a:r>
              <a:rPr lang="en-US" dirty="0" err="1"/>
              <a:t>proctypes</a:t>
            </a:r>
            <a:r>
              <a:rPr lang="en-US" dirty="0"/>
              <a:t> as one “ghost” </a:t>
            </a:r>
            <a:r>
              <a:rPr lang="en-US" dirty="0" err="1"/>
              <a:t>proctype</a:t>
            </a:r>
            <a:endParaRPr lang="en-US" dirty="0"/>
          </a:p>
          <a:p>
            <a:pPr lvl="1"/>
            <a:r>
              <a:rPr lang="en-US" dirty="0"/>
              <a:t>Refine the ghost till it faithfully models the N-2 ghosts</a:t>
            </a:r>
          </a:p>
          <a:p>
            <a:pPr lvl="2"/>
            <a:r>
              <a:rPr lang="en-US" dirty="0"/>
              <a:t>Voila! We now have a proof for N </a:t>
            </a:r>
            <a:r>
              <a:rPr lang="en-US" dirty="0" err="1"/>
              <a:t>proctypes</a:t>
            </a:r>
            <a:endParaRPr lang="en-US" dirty="0"/>
          </a:p>
          <a:p>
            <a:pPr lvl="1"/>
            <a:r>
              <a:rPr lang="en-US" dirty="0"/>
              <a:t>Good work in this area [ nice project topic ; done in </a:t>
            </a:r>
            <a:r>
              <a:rPr lang="en-US" dirty="0" err="1"/>
              <a:t>Murphi</a:t>
            </a:r>
            <a:r>
              <a:rPr lang="en-US" dirty="0"/>
              <a:t> fully !!! ]</a:t>
            </a:r>
          </a:p>
          <a:p>
            <a:pPr lvl="2"/>
            <a:r>
              <a:rPr lang="en-US" dirty="0">
                <a:hlinkClick r:id="rId2"/>
              </a:rPr>
              <a:t>http://citeseerx.ist.psu.edu/viewdoc/summary?doi=10.1.1.101.5271</a:t>
            </a:r>
            <a:endParaRPr lang="en-US" dirty="0"/>
          </a:p>
          <a:p>
            <a:pPr lvl="2"/>
            <a:r>
              <a:rPr lang="en-US" dirty="0"/>
              <a:t>Later the lead author (Dr. Ching-</a:t>
            </a:r>
            <a:r>
              <a:rPr lang="en-US" dirty="0" err="1"/>
              <a:t>Tsun</a:t>
            </a:r>
            <a:r>
              <a:rPr lang="en-US" dirty="0"/>
              <a:t> Chou) helped us do something like this</a:t>
            </a:r>
          </a:p>
          <a:p>
            <a:pPr lvl="3"/>
            <a:r>
              <a:rPr lang="en-US" dirty="0">
                <a:hlinkClick r:id="rId3"/>
              </a:rPr>
              <a:t>https://ieeexplore.ieee.org/document/4392796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which appeared in an extended form also</a:t>
            </a:r>
          </a:p>
          <a:p>
            <a:pPr lvl="2"/>
            <a:r>
              <a:rPr lang="en-US" dirty="0">
                <a:hlinkClick r:id="rId4"/>
              </a:rPr>
              <a:t>https://dblp.org/rec/journals/fmsd/ChenYGC10.html?view=bibtex</a:t>
            </a:r>
            <a:endParaRPr lang="en-US" dirty="0"/>
          </a:p>
          <a:p>
            <a:r>
              <a:rPr lang="en-US" sz="1400" dirty="0"/>
              <a:t>Some of the above posted on the class website (fmcad04 tutorial)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 (2/8/22)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you engage with the </a:t>
            </a:r>
            <a:r>
              <a:rPr lang="en-US" dirty="0" err="1"/>
              <a:t>Promela</a:t>
            </a:r>
            <a:r>
              <a:rPr lang="en-US" dirty="0"/>
              <a:t> locking protocol</a:t>
            </a:r>
          </a:p>
          <a:p>
            <a:pPr lvl="1"/>
            <a:r>
              <a:rPr lang="en-US" dirty="0"/>
              <a:t>We will collectively do the design</a:t>
            </a:r>
          </a:p>
          <a:p>
            <a:r>
              <a:rPr lang="en-US" dirty="0"/>
              <a:t>Show you how it is coded in </a:t>
            </a:r>
            <a:r>
              <a:rPr lang="en-US" dirty="0" err="1"/>
              <a:t>Murphi</a:t>
            </a:r>
            <a:r>
              <a:rPr lang="en-US" dirty="0"/>
              <a:t>, and some fun facts </a:t>
            </a:r>
          </a:p>
          <a:p>
            <a:pPr lvl="1"/>
            <a:r>
              <a:rPr lang="en-US" dirty="0"/>
              <a:t>Most of these facts will come up during the lecture</a:t>
            </a:r>
          </a:p>
          <a:p>
            <a:pPr lvl="1"/>
            <a:r>
              <a:rPr lang="en-US" dirty="0"/>
              <a:t>I have some slides to follow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Thu 2/10/22 on (for about 3 lectures)</a:t>
            </a:r>
          </a:p>
          <a:p>
            <a:pPr lvl="1"/>
            <a:r>
              <a:rPr lang="en-US" dirty="0"/>
              <a:t>Encourage you to read the next Bradley/Manna Chapter</a:t>
            </a:r>
          </a:p>
          <a:p>
            <a:pPr lvl="1"/>
            <a:r>
              <a:rPr lang="en-US" dirty="0"/>
              <a:t>Ask you to encode </a:t>
            </a:r>
            <a:r>
              <a:rPr lang="en-US" dirty="0" err="1"/>
              <a:t>Kenken</a:t>
            </a:r>
            <a:r>
              <a:rPr lang="en-US" dirty="0"/>
              <a:t> in Z3py</a:t>
            </a:r>
          </a:p>
          <a:p>
            <a:pPr lvl="2"/>
            <a:r>
              <a:rPr lang="en-US" dirty="0"/>
              <a:t>those who have done this will get another assignment</a:t>
            </a:r>
          </a:p>
          <a:p>
            <a:pPr lvl="1"/>
            <a:r>
              <a:rPr lang="en-US" dirty="0"/>
              <a:t>Then, Alloy, and Model-Finding</a:t>
            </a:r>
          </a:p>
          <a:p>
            <a:pPr lvl="2"/>
            <a:r>
              <a:rPr lang="en-US" dirty="0"/>
              <a:t>Will teach first-order logic using Alloy</a:t>
            </a:r>
          </a:p>
          <a:p>
            <a:pPr lvl="2"/>
            <a:r>
              <a:rPr lang="en-US" dirty="0"/>
              <a:t>Will review relations, preorders, </a:t>
            </a:r>
            <a:r>
              <a:rPr lang="en-US" dirty="0" err="1"/>
              <a:t>etc</a:t>
            </a:r>
            <a:r>
              <a:rPr lang="en-US" dirty="0"/>
              <a:t>, using Alloy</a:t>
            </a:r>
          </a:p>
          <a:p>
            <a:pPr lvl="2"/>
            <a:r>
              <a:rPr lang="en-US" dirty="0"/>
              <a:t>Then we will write some Alloy models</a:t>
            </a:r>
          </a:p>
          <a:p>
            <a:r>
              <a:rPr lang="en-US" dirty="0"/>
              <a:t>Then</a:t>
            </a:r>
          </a:p>
          <a:p>
            <a:pPr lvl="1"/>
            <a:r>
              <a:rPr lang="en-US" dirty="0"/>
              <a:t>Verification using Dynamic Symbolic Execution (KLEE)</a:t>
            </a:r>
          </a:p>
          <a:p>
            <a:pPr lvl="1"/>
            <a:r>
              <a:rPr lang="en-US" dirty="0"/>
              <a:t>Hoare-logic proofs (e.g. using </a:t>
            </a:r>
            <a:r>
              <a:rPr lang="en-US" dirty="0" err="1"/>
              <a:t>VeriFast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today’s material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you interact on a </a:t>
            </a:r>
            <a:r>
              <a:rPr lang="en-US" dirty="0" err="1"/>
              <a:t>Promela</a:t>
            </a:r>
            <a:r>
              <a:rPr lang="en-US" dirty="0"/>
              <a:t> scenario</a:t>
            </a:r>
          </a:p>
          <a:p>
            <a:pPr lvl="1"/>
            <a:r>
              <a:rPr lang="en-US" dirty="0"/>
              <a:t>Hopefully you can finish Asg-3</a:t>
            </a:r>
          </a:p>
          <a:p>
            <a:pPr lvl="1"/>
            <a:endParaRPr lang="en-US" dirty="0"/>
          </a:p>
          <a:p>
            <a:r>
              <a:rPr lang="en-US" dirty="0"/>
              <a:t>Then onto reading a </a:t>
            </a:r>
            <a:r>
              <a:rPr lang="en-US" dirty="0" err="1"/>
              <a:t>Murphi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Next slide carries intuitions about </a:t>
            </a:r>
            <a:r>
              <a:rPr lang="en-US" dirty="0" err="1"/>
              <a:t>Murphi</a:t>
            </a:r>
            <a:r>
              <a:rPr lang="en-US" dirty="0"/>
              <a:t>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6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Murphi</a:t>
            </a:r>
            <a:r>
              <a:rPr lang="en-US" dirty="0"/>
              <a:t>? 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89"/>
            <a:ext cx="10515600" cy="549098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Murphi</a:t>
            </a:r>
            <a:r>
              <a:rPr lang="en-US" dirty="0"/>
              <a:t> – not Murphy. It evolved as Mur$\phi$ </a:t>
            </a:r>
          </a:p>
          <a:p>
            <a:pPr lvl="1"/>
            <a:r>
              <a:rPr lang="en-US" dirty="0"/>
              <a:t>but now everyone wants to avoid Greek-letters (that put off real designers!)</a:t>
            </a:r>
          </a:p>
          <a:p>
            <a:r>
              <a:rPr lang="en-US" dirty="0"/>
              <a:t>In the genre of</a:t>
            </a:r>
          </a:p>
          <a:p>
            <a:pPr lvl="1"/>
            <a:r>
              <a:rPr lang="en-US" dirty="0"/>
              <a:t>TLA+ - free TLA+ book + tons of examples</a:t>
            </a:r>
          </a:p>
          <a:p>
            <a:pPr lvl="2"/>
            <a:r>
              <a:rPr lang="en-US" dirty="0">
                <a:hlinkClick r:id="rId2"/>
              </a:rPr>
              <a:t>https://lamport.azurewebsites.net/tla/book.html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Also see </a:t>
            </a:r>
            <a:r>
              <a:rPr lang="en-US" dirty="0" err="1"/>
              <a:t>PlusCal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https://lamport.azurewebsites.net/pubs/pluscal.pdf</a:t>
            </a:r>
            <a:r>
              <a:rPr lang="en-US" dirty="0"/>
              <a:t> </a:t>
            </a:r>
          </a:p>
          <a:p>
            <a:r>
              <a:rPr lang="en-US" dirty="0"/>
              <a:t>In the style of Unity</a:t>
            </a:r>
          </a:p>
          <a:p>
            <a:pPr lvl="1"/>
            <a:r>
              <a:rPr lang="en-US" dirty="0">
                <a:hlinkClick r:id="rId4"/>
              </a:rPr>
              <a:t>https://www.cs.utexas.edu/users/misra/psp.dir/Marktoberdorf-88.pdf</a:t>
            </a:r>
            <a:endParaRPr lang="en-US" dirty="0"/>
          </a:p>
          <a:p>
            <a:r>
              <a:rPr lang="en-US" dirty="0"/>
              <a:t>I encourage you to “think TLA+/Unity/</a:t>
            </a:r>
            <a:r>
              <a:rPr lang="en-US" dirty="0" err="1"/>
              <a:t>PlusCal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But you might code in </a:t>
            </a:r>
            <a:r>
              <a:rPr lang="en-US" dirty="0" err="1"/>
              <a:t>Murphi</a:t>
            </a:r>
            <a:r>
              <a:rPr lang="en-US" dirty="0"/>
              <a:t> finally!!</a:t>
            </a:r>
          </a:p>
          <a:p>
            <a:r>
              <a:rPr lang="en-US" dirty="0" err="1"/>
              <a:t>Rumur’s</a:t>
            </a:r>
            <a:r>
              <a:rPr lang="en-US" dirty="0"/>
              <a:t> site has a Python-based “toy model checker”</a:t>
            </a:r>
          </a:p>
          <a:p>
            <a:pPr lvl="1"/>
            <a:r>
              <a:rPr lang="en-US" dirty="0"/>
              <a:t>Shows you how </a:t>
            </a:r>
            <a:r>
              <a:rPr lang="en-US" dirty="0" err="1"/>
              <a:t>Murphi</a:t>
            </a:r>
            <a:r>
              <a:rPr lang="en-US" dirty="0"/>
              <a:t> works</a:t>
            </a:r>
          </a:p>
          <a:p>
            <a:r>
              <a:rPr lang="en-US" dirty="0"/>
              <a:t>Also see</a:t>
            </a:r>
          </a:p>
          <a:p>
            <a:pPr lvl="1"/>
            <a:r>
              <a:rPr lang="en-US" dirty="0">
                <a:hlinkClick r:id="rId5"/>
              </a:rPr>
              <a:t>http://mclab.di.uniroma1.it/publications/papers/papers/Melatti2006.pdf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Let’s read its pseudo-code – Figure 1 – to know what </a:t>
            </a:r>
            <a:r>
              <a:rPr lang="en-US" dirty="0" err="1"/>
              <a:t>Murphi</a:t>
            </a:r>
            <a:r>
              <a:rPr lang="en-US" dirty="0"/>
              <a:t> does</a:t>
            </a:r>
          </a:p>
          <a:p>
            <a:r>
              <a:rPr lang="en-US" dirty="0"/>
              <a:t>SPIN does a whole lot more (nested DFS, LTL, …)</a:t>
            </a:r>
          </a:p>
          <a:p>
            <a:pPr lvl="1"/>
            <a:r>
              <a:rPr lang="en-US" dirty="0" err="1"/>
              <a:t>Murphi</a:t>
            </a:r>
            <a:r>
              <a:rPr lang="en-US" dirty="0"/>
              <a:t> does only Safety</a:t>
            </a:r>
          </a:p>
          <a:p>
            <a:pPr lvl="1"/>
            <a:r>
              <a:rPr lang="en-US" dirty="0" err="1"/>
              <a:t>Rumur</a:t>
            </a:r>
            <a:r>
              <a:rPr lang="en-US" dirty="0"/>
              <a:t> has some limited liveness (I’ve not investigated what subset)</a:t>
            </a:r>
          </a:p>
          <a:p>
            <a:r>
              <a:rPr lang="en-US" dirty="0"/>
              <a:t>Real-world</a:t>
            </a:r>
          </a:p>
          <a:p>
            <a:pPr lvl="1"/>
            <a:r>
              <a:rPr lang="en-US" dirty="0"/>
              <a:t>Liveness is nice</a:t>
            </a:r>
          </a:p>
          <a:p>
            <a:pPr lvl="1"/>
            <a:r>
              <a:rPr lang="en-US" dirty="0"/>
              <a:t>But when things get tough, dumb-down your expectations !!! </a:t>
            </a:r>
            <a:r>
              <a:rPr lang="en-US" dirty="0">
                <a:sym typeface="Wingdings" pitchFamily="2" charset="2"/>
              </a:rPr>
              <a:t> (told by </a:t>
            </a:r>
            <a:r>
              <a:rPr lang="en-US" dirty="0" err="1">
                <a:sym typeface="Wingdings" pitchFamily="2" charset="2"/>
              </a:rPr>
              <a:t>Shaz</a:t>
            </a:r>
            <a:r>
              <a:rPr lang="en-US" dirty="0">
                <a:sym typeface="Wingdings" pitchFamily="2" charset="2"/>
              </a:rPr>
              <a:t> Qadeer to me.. 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4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17705</TotalTime>
  <Words>985</Words>
  <Application>Microsoft Macintosh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Trebuchet MS</vt:lpstr>
      <vt:lpstr>Office Theme</vt:lpstr>
      <vt:lpstr>CS 6110 Software Correctness, Spring 2022 Lec9</vt:lpstr>
      <vt:lpstr>Slides for Lec9 : Agenda</vt:lpstr>
      <vt:lpstr>Roadmap of CS 6110 now on</vt:lpstr>
      <vt:lpstr>Roadmap of CS 6110 now on</vt:lpstr>
      <vt:lpstr>Roadmap of CS 6110 now on</vt:lpstr>
      <vt:lpstr>Today (2/8/22)</vt:lpstr>
      <vt:lpstr>What is coming?</vt:lpstr>
      <vt:lpstr>Now today’s material </vt:lpstr>
      <vt:lpstr>Why Murphi? What else is there?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522</cp:revision>
  <cp:lastPrinted>2019-01-14T14:01:29Z</cp:lastPrinted>
  <dcterms:created xsi:type="dcterms:W3CDTF">2017-08-23T19:27:01Z</dcterms:created>
  <dcterms:modified xsi:type="dcterms:W3CDTF">2022-02-08T20:15:52Z</dcterms:modified>
</cp:coreProperties>
</file>